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714" r:id="rId2"/>
    <p:sldId id="1413" r:id="rId3"/>
    <p:sldId id="1414" r:id="rId4"/>
    <p:sldId id="1047" r:id="rId5"/>
    <p:sldId id="1009" r:id="rId6"/>
    <p:sldId id="334" r:id="rId7"/>
    <p:sldId id="1010" r:id="rId8"/>
    <p:sldId id="1043" r:id="rId9"/>
    <p:sldId id="1011" r:id="rId10"/>
    <p:sldId id="1020" r:id="rId11"/>
    <p:sldId id="1044" r:id="rId12"/>
    <p:sldId id="1045" r:id="rId13"/>
    <p:sldId id="1046" r:id="rId14"/>
    <p:sldId id="348" r:id="rId15"/>
    <p:sldId id="1012" r:id="rId16"/>
    <p:sldId id="1018" r:id="rId17"/>
    <p:sldId id="1038" r:id="rId18"/>
    <p:sldId id="831" r:id="rId19"/>
    <p:sldId id="834" r:id="rId20"/>
    <p:sldId id="845" r:id="rId21"/>
    <p:sldId id="852" r:id="rId22"/>
    <p:sldId id="846" r:id="rId23"/>
    <p:sldId id="847" r:id="rId24"/>
    <p:sldId id="848" r:id="rId25"/>
    <p:sldId id="849" r:id="rId26"/>
    <p:sldId id="850" r:id="rId27"/>
    <p:sldId id="851" r:id="rId28"/>
    <p:sldId id="853" r:id="rId29"/>
    <p:sldId id="832" r:id="rId30"/>
    <p:sldId id="835" r:id="rId31"/>
    <p:sldId id="836" r:id="rId32"/>
    <p:sldId id="838" r:id="rId33"/>
    <p:sldId id="1037" r:id="rId34"/>
    <p:sldId id="854" r:id="rId35"/>
    <p:sldId id="855" r:id="rId36"/>
    <p:sldId id="856" r:id="rId37"/>
    <p:sldId id="857" r:id="rId38"/>
    <p:sldId id="860" r:id="rId39"/>
    <p:sldId id="859" r:id="rId40"/>
    <p:sldId id="1013" r:id="rId41"/>
    <p:sldId id="799" r:id="rId42"/>
    <p:sldId id="1033" r:id="rId43"/>
    <p:sldId id="1034" r:id="rId44"/>
    <p:sldId id="1035" r:id="rId45"/>
    <p:sldId id="1015" r:id="rId46"/>
    <p:sldId id="800" r:id="rId47"/>
    <p:sldId id="815" r:id="rId48"/>
    <p:sldId id="816" r:id="rId49"/>
    <p:sldId id="817" r:id="rId50"/>
    <p:sldId id="820" r:id="rId51"/>
    <p:sldId id="818" r:id="rId52"/>
    <p:sldId id="821" r:id="rId53"/>
    <p:sldId id="822" r:id="rId54"/>
    <p:sldId id="82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A7E"/>
    <a:srgbClr val="CC9900"/>
    <a:srgbClr val="008000"/>
    <a:srgbClr val="800080"/>
    <a:srgbClr val="FFFF66"/>
    <a:srgbClr val="00CCFF"/>
    <a:srgbClr val="CC0099"/>
    <a:srgbClr val="FF9900"/>
    <a:srgbClr val="99CCFF"/>
    <a:srgbClr val="FDF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578"/>
  </p:normalViewPr>
  <p:slideViewPr>
    <p:cSldViewPr snapToGrid="0" showGuides="1">
      <p:cViewPr varScale="1">
        <p:scale>
          <a:sx n="54" d="100"/>
          <a:sy n="54" d="100"/>
        </p:scale>
        <p:origin x="821" y="58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B9B2-8F0E-4500-8EEA-B55064C1787B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90606-7E97-4AEC-83C9-1B9BC193E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6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7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4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2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5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2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90606-7E97-4AEC-83C9-1B9BC193E346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0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920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36637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7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57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332037"/>
            <a:ext cx="5384800" cy="4144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02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0918" y="85534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766733" y="1227845"/>
            <a:ext cx="6815667" cy="540155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918" y="2135506"/>
            <a:ext cx="4011084" cy="4189095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11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9717" y="5105400"/>
            <a:ext cx="7315200" cy="56769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14400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673090"/>
            <a:ext cx="7315200" cy="80391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79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3144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796144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C14192-74D6-55BE-8EED-B0CFEAA21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A8D06-8AF3-C810-94B8-8411CFBAD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012A8-D74D-535D-38AB-FA2A99A0F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D4F8-3F1F-D44B-BAEE-B5E233286BC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550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19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8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39963"/>
            <a:ext cx="10972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51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609585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38200" y="4140200"/>
            <a:ext cx="749300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731520" y="5486401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en-US" sz="1400" cap="all" dirty="0">
                <a:solidFill>
                  <a:srgbClr val="BF5700"/>
                </a:solidFill>
                <a:latin typeface="Arial Black" charset="0"/>
              </a:rPr>
              <a:t>Prashant D. Joshi</a:t>
            </a:r>
          </a:p>
          <a:p>
            <a:pPr>
              <a:lnSpc>
                <a:spcPct val="30000"/>
              </a:lnSpc>
            </a:pPr>
            <a:r>
              <a:rPr lang="en-US" sz="1400" dirty="0">
                <a:solidFill>
                  <a:srgbClr val="BF5700"/>
                </a:solidFill>
              </a:rPr>
              <a:t>UT McCombs School of Business (MSBA), The University of Texas at Austin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731520" y="609600"/>
            <a:ext cx="10437925" cy="51906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all" dirty="0">
                <a:solidFill>
                  <a:srgbClr val="BF5700"/>
                </a:solidFill>
                <a:latin typeface="Arial Black" charset="0"/>
              </a:rPr>
              <a:t>FALL 2023</a:t>
            </a:r>
            <a:endParaRPr lang="en-US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670560" y="1600200"/>
            <a:ext cx="10911840" cy="2336800"/>
          </a:xfrm>
          <a:prstGeom prst="rect">
            <a:avLst/>
          </a:prstGeom>
        </p:spPr>
        <p:txBody>
          <a:bodyPr vert="horz" wrap="square" lIns="121920" tIns="60960" rIns="121920" bIns="6096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 sz="6400" dirty="0">
                <a:solidFill>
                  <a:srgbClr val="BF5700"/>
                </a:solidFill>
              </a:rPr>
              <a:t>MIS 381N</a:t>
            </a:r>
          </a:p>
          <a:p>
            <a:r>
              <a:rPr lang="en-US" sz="2667" dirty="0">
                <a:solidFill>
                  <a:srgbClr val="BF5700"/>
                </a:solidFill>
              </a:rPr>
              <a:t>Information management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731520" y="4445000"/>
            <a:ext cx="10515600" cy="60960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dirty="0">
                <a:solidFill>
                  <a:srgbClr val="BF5700"/>
                </a:solidFill>
              </a:rPr>
              <a:t>Lecture 4</a:t>
            </a:r>
          </a:p>
          <a:p>
            <a:r>
              <a:rPr lang="en-US" sz="1867" dirty="0">
                <a:solidFill>
                  <a:srgbClr val="BF5700"/>
                </a:solidFill>
              </a:rPr>
              <a:t>August 30</a:t>
            </a:r>
            <a:r>
              <a:rPr lang="en-US" sz="1867" baseline="30000" dirty="0">
                <a:solidFill>
                  <a:srgbClr val="BF5700"/>
                </a:solidFill>
              </a:rPr>
              <a:t>th</a:t>
            </a:r>
            <a:r>
              <a:rPr lang="en-US" sz="1867" dirty="0">
                <a:solidFill>
                  <a:srgbClr val="BF5700"/>
                </a:solidFill>
              </a:rPr>
              <a:t> 2023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933" y="426721"/>
            <a:ext cx="2503196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5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1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Types (Cardinality) of Relationships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10</a:t>
            </a:fld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BA572-65B5-8C4E-9949-56E4B9A05039}"/>
              </a:ext>
            </a:extLst>
          </p:cNvPr>
          <p:cNvSpPr/>
          <p:nvPr/>
        </p:nvSpPr>
        <p:spPr>
          <a:xfrm>
            <a:off x="478257" y="1690062"/>
            <a:ext cx="3672502" cy="3477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One to One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One to Many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Many to Many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Zero/One to One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Zero/One to Many</a:t>
            </a:r>
            <a:endParaRPr lang="en-US" sz="2800" dirty="0"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5428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6154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Types (Cardinality) of Relationships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11</a:t>
            </a:fld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BA572-65B5-8C4E-9949-56E4B9A05039}"/>
              </a:ext>
            </a:extLst>
          </p:cNvPr>
          <p:cNvSpPr/>
          <p:nvPr/>
        </p:nvSpPr>
        <p:spPr>
          <a:xfrm>
            <a:off x="504761" y="1660996"/>
            <a:ext cx="3672502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  <a:buClr>
                <a:srgbClr val="C00000"/>
              </a:buClr>
              <a:buSzPct val="110000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One to One: </a:t>
            </a:r>
            <a:b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One student can occupy only one chair at a given time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71238D-C62A-4E2E-8416-AD481DC607B1}"/>
              </a:ext>
            </a:extLst>
          </p:cNvPr>
          <p:cNvGrpSpPr/>
          <p:nvPr/>
        </p:nvGrpSpPr>
        <p:grpSpPr>
          <a:xfrm>
            <a:off x="6095999" y="1581294"/>
            <a:ext cx="5773808" cy="1918137"/>
            <a:chOff x="6095999" y="1581294"/>
            <a:chExt cx="5773808" cy="19181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55A08F-03FC-4401-8721-066F01E441EF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8187558" y="2771591"/>
              <a:ext cx="1590690" cy="0"/>
            </a:xfrm>
            <a:prstGeom prst="straightConnector1">
              <a:avLst/>
            </a:prstGeom>
            <a:ln w="38100">
              <a:headEnd type="oval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4C31D7-CC7C-426F-BE90-6F839CD1A033}"/>
                </a:ext>
              </a:extLst>
            </p:cNvPr>
            <p:cNvSpPr txBox="1"/>
            <p:nvPr/>
          </p:nvSpPr>
          <p:spPr>
            <a:xfrm>
              <a:off x="8591038" y="2377976"/>
              <a:ext cx="861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Sits 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1ACFA-8814-4366-9641-4D85560326FA}"/>
                </a:ext>
              </a:extLst>
            </p:cNvPr>
            <p:cNvSpPr txBox="1"/>
            <p:nvPr/>
          </p:nvSpPr>
          <p:spPr>
            <a:xfrm>
              <a:off x="9464495" y="22720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2B01A1-C5A8-4C5D-9E15-DF14AB606647}"/>
                </a:ext>
              </a:extLst>
            </p:cNvPr>
            <p:cNvGrpSpPr/>
            <p:nvPr/>
          </p:nvGrpSpPr>
          <p:grpSpPr>
            <a:xfrm>
              <a:off x="6095999" y="1581294"/>
              <a:ext cx="2091559" cy="1918137"/>
              <a:chOff x="2065282" y="1203434"/>
              <a:chExt cx="2091559" cy="191813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40763B-1A25-48D6-B93E-4AD346F8DD72}"/>
                  </a:ext>
                </a:extLst>
              </p:cNvPr>
              <p:cNvSpPr/>
              <p:nvPr/>
            </p:nvSpPr>
            <p:spPr>
              <a:xfrm>
                <a:off x="2065282" y="1665890"/>
                <a:ext cx="2091559" cy="14556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StudentIId</a:t>
                </a:r>
                <a:r>
                  <a:rPr lang="en-US" dirty="0">
                    <a:solidFill>
                      <a:schemeClr val="tx1"/>
                    </a:solidFill>
                  </a:rPr>
                  <a:t>(PK)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B95AF0-E380-4B94-A272-6CF93C4E945B}"/>
                  </a:ext>
                </a:extLst>
              </p:cNvPr>
              <p:cNvSpPr/>
              <p:nvPr/>
            </p:nvSpPr>
            <p:spPr>
              <a:xfrm>
                <a:off x="2065282" y="1203434"/>
                <a:ext cx="2091559" cy="451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Student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BCE7CD-890D-4067-931D-0F15F19EE252}"/>
                </a:ext>
              </a:extLst>
            </p:cNvPr>
            <p:cNvGrpSpPr/>
            <p:nvPr/>
          </p:nvGrpSpPr>
          <p:grpSpPr>
            <a:xfrm>
              <a:off x="9778248" y="1581294"/>
              <a:ext cx="2091559" cy="1918137"/>
              <a:chOff x="2065282" y="1203434"/>
              <a:chExt cx="2091559" cy="191813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E821AC-B1A6-468B-8FED-4CA68BD25FD6}"/>
                  </a:ext>
                </a:extLst>
              </p:cNvPr>
              <p:cNvSpPr/>
              <p:nvPr/>
            </p:nvSpPr>
            <p:spPr>
              <a:xfrm>
                <a:off x="2065282" y="1665890"/>
                <a:ext cx="2091559" cy="14556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700" dirty="0" err="1">
                    <a:solidFill>
                      <a:schemeClr val="tx1"/>
                    </a:solidFill>
                  </a:rPr>
                  <a:t>OccupiedChairID</a:t>
                </a:r>
                <a:r>
                  <a:rPr lang="en-US" sz="1700" dirty="0">
                    <a:solidFill>
                      <a:schemeClr val="tx1"/>
                    </a:solidFill>
                  </a:rPr>
                  <a:t>(PK)</a:t>
                </a:r>
              </a:p>
              <a:p>
                <a:r>
                  <a:rPr lang="en-US" sz="1700" dirty="0" err="1">
                    <a:solidFill>
                      <a:schemeClr val="tx1"/>
                    </a:solidFill>
                  </a:rPr>
                  <a:t>StudentId</a:t>
                </a:r>
                <a:r>
                  <a:rPr lang="en-US" sz="1700" dirty="0">
                    <a:solidFill>
                      <a:schemeClr val="tx1"/>
                    </a:solidFill>
                  </a:rPr>
                  <a:t>(FK)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513299-F8CF-4EA3-8B27-DF0A16169CD7}"/>
                  </a:ext>
                </a:extLst>
              </p:cNvPr>
              <p:cNvSpPr/>
              <p:nvPr/>
            </p:nvSpPr>
            <p:spPr>
              <a:xfrm>
                <a:off x="2065282" y="1203434"/>
                <a:ext cx="2091559" cy="451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OccupiedChair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4B7528-81BE-4DAB-8177-72F9E0B3FBCF}"/>
                </a:ext>
              </a:extLst>
            </p:cNvPr>
            <p:cNvSpPr txBox="1"/>
            <p:nvPr/>
          </p:nvSpPr>
          <p:spPr>
            <a:xfrm>
              <a:off x="8187558" y="229634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D683A-43FA-4807-8D8B-103191A0D932}"/>
              </a:ext>
            </a:extLst>
          </p:cNvPr>
          <p:cNvSpPr/>
          <p:nvPr/>
        </p:nvSpPr>
        <p:spPr>
          <a:xfrm>
            <a:off x="504762" y="4044084"/>
            <a:ext cx="3672502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  <a:buClr>
                <a:srgbClr val="C00000"/>
              </a:buClr>
              <a:buSzPct val="110000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Zero/One to One: </a:t>
            </a:r>
            <a:b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One student can occupy only one chair at a given time but all students don’t have to be seated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89E9F0-082D-4C0A-844C-496B8D953EBC}"/>
              </a:ext>
            </a:extLst>
          </p:cNvPr>
          <p:cNvGrpSpPr/>
          <p:nvPr/>
        </p:nvGrpSpPr>
        <p:grpSpPr>
          <a:xfrm>
            <a:off x="6096000" y="4423844"/>
            <a:ext cx="5773808" cy="1918137"/>
            <a:chOff x="6095999" y="1581294"/>
            <a:chExt cx="5773808" cy="191813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4CC4B6-18DC-4BFA-B5B4-2EF0D43515A4}"/>
                </a:ext>
              </a:extLst>
            </p:cNvPr>
            <p:cNvCxnSpPr>
              <a:cxnSpLocks/>
              <a:stCxn id="46" idx="3"/>
              <a:endCxn id="44" idx="1"/>
            </p:cNvCxnSpPr>
            <p:nvPr/>
          </p:nvCxnSpPr>
          <p:spPr>
            <a:xfrm>
              <a:off x="8187558" y="2771591"/>
              <a:ext cx="1590690" cy="0"/>
            </a:xfrm>
            <a:prstGeom prst="straightConnector1">
              <a:avLst/>
            </a:prstGeom>
            <a:ln w="38100">
              <a:headEnd type="oval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786631-6738-4B4D-AD66-0656BB85C523}"/>
                </a:ext>
              </a:extLst>
            </p:cNvPr>
            <p:cNvSpPr txBox="1"/>
            <p:nvPr/>
          </p:nvSpPr>
          <p:spPr>
            <a:xfrm>
              <a:off x="8591038" y="2377976"/>
              <a:ext cx="861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Sits 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C2F7CF-D52B-4114-88FC-48C125C5438E}"/>
                </a:ext>
              </a:extLst>
            </p:cNvPr>
            <p:cNvSpPr txBox="1"/>
            <p:nvPr/>
          </p:nvSpPr>
          <p:spPr>
            <a:xfrm>
              <a:off x="9464495" y="22720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6034A1F-C1E8-43DA-BF77-79ED3448432C}"/>
                </a:ext>
              </a:extLst>
            </p:cNvPr>
            <p:cNvGrpSpPr/>
            <p:nvPr/>
          </p:nvGrpSpPr>
          <p:grpSpPr>
            <a:xfrm>
              <a:off x="6095999" y="1581294"/>
              <a:ext cx="2091559" cy="1918137"/>
              <a:chOff x="2065282" y="1203434"/>
              <a:chExt cx="2091559" cy="191813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65BD079-C7E2-4D0A-B311-DD67C9F7CBDB}"/>
                  </a:ext>
                </a:extLst>
              </p:cNvPr>
              <p:cNvSpPr/>
              <p:nvPr/>
            </p:nvSpPr>
            <p:spPr>
              <a:xfrm>
                <a:off x="2065282" y="1665890"/>
                <a:ext cx="2091559" cy="14556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StudentIId</a:t>
                </a:r>
                <a:r>
                  <a:rPr lang="en-US" dirty="0">
                    <a:solidFill>
                      <a:schemeClr val="tx1"/>
                    </a:solidFill>
                  </a:rPr>
                  <a:t>(PK)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3EE049B-9370-45D4-AB0D-C8067D301BAA}"/>
                  </a:ext>
                </a:extLst>
              </p:cNvPr>
              <p:cNvSpPr/>
              <p:nvPr/>
            </p:nvSpPr>
            <p:spPr>
              <a:xfrm>
                <a:off x="2065282" y="1203434"/>
                <a:ext cx="2091559" cy="451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Student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9186A8-1943-415D-B5B7-B24FF5FDAECD}"/>
                </a:ext>
              </a:extLst>
            </p:cNvPr>
            <p:cNvGrpSpPr/>
            <p:nvPr/>
          </p:nvGrpSpPr>
          <p:grpSpPr>
            <a:xfrm>
              <a:off x="9778248" y="1581294"/>
              <a:ext cx="2091559" cy="1918137"/>
              <a:chOff x="2065282" y="1203434"/>
              <a:chExt cx="2091559" cy="191813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093C59-4146-48D4-97E7-0C121A41A33D}"/>
                  </a:ext>
                </a:extLst>
              </p:cNvPr>
              <p:cNvSpPr/>
              <p:nvPr/>
            </p:nvSpPr>
            <p:spPr>
              <a:xfrm>
                <a:off x="2065282" y="1665890"/>
                <a:ext cx="2091559" cy="14556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700" dirty="0" err="1">
                    <a:solidFill>
                      <a:schemeClr val="tx1"/>
                    </a:solidFill>
                  </a:rPr>
                  <a:t>OccupiedChairID</a:t>
                </a:r>
                <a:r>
                  <a:rPr lang="en-US" sz="1700" dirty="0">
                    <a:solidFill>
                      <a:schemeClr val="tx1"/>
                    </a:solidFill>
                  </a:rPr>
                  <a:t>(PK)</a:t>
                </a:r>
              </a:p>
              <a:p>
                <a:r>
                  <a:rPr lang="en-US" sz="1700" dirty="0" err="1">
                    <a:solidFill>
                      <a:schemeClr val="tx1"/>
                    </a:solidFill>
                  </a:rPr>
                  <a:t>StudentId</a:t>
                </a:r>
                <a:r>
                  <a:rPr lang="en-US" sz="1700" dirty="0">
                    <a:solidFill>
                      <a:schemeClr val="tx1"/>
                    </a:solidFill>
                  </a:rPr>
                  <a:t>(FK)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4C6022-4A03-4DA7-A32B-861444A193D6}"/>
                  </a:ext>
                </a:extLst>
              </p:cNvPr>
              <p:cNvSpPr/>
              <p:nvPr/>
            </p:nvSpPr>
            <p:spPr>
              <a:xfrm>
                <a:off x="2065282" y="1203434"/>
                <a:ext cx="2091559" cy="451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OccupiedChair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B9B919-10FF-4EA6-B554-8431AEFB0A2B}"/>
                </a:ext>
              </a:extLst>
            </p:cNvPr>
            <p:cNvSpPr txBox="1"/>
            <p:nvPr/>
          </p:nvSpPr>
          <p:spPr>
            <a:xfrm>
              <a:off x="8187558" y="2296349"/>
              <a:ext cx="565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9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139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2117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Types (Cardinality) of Relationships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12</a:t>
            </a:fld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BA572-65B5-8C4E-9949-56E4B9A05039}"/>
              </a:ext>
            </a:extLst>
          </p:cNvPr>
          <p:cNvSpPr/>
          <p:nvPr/>
        </p:nvSpPr>
        <p:spPr>
          <a:xfrm>
            <a:off x="504761" y="1632421"/>
            <a:ext cx="3672502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  <a:buClr>
                <a:srgbClr val="C00000"/>
              </a:buClr>
              <a:buSzPct val="110000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One to Many: </a:t>
            </a:r>
            <a:b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An instructor can teach many courses in a semester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71238D-C62A-4E2E-8416-AD481DC607B1}"/>
              </a:ext>
            </a:extLst>
          </p:cNvPr>
          <p:cNvGrpSpPr/>
          <p:nvPr/>
        </p:nvGrpSpPr>
        <p:grpSpPr>
          <a:xfrm>
            <a:off x="6095999" y="1581294"/>
            <a:ext cx="5773808" cy="1918137"/>
            <a:chOff x="6095999" y="1581294"/>
            <a:chExt cx="5773808" cy="19181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55A08F-03FC-4401-8721-066F01E441EF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>
              <a:off x="8187558" y="2771591"/>
              <a:ext cx="1590690" cy="0"/>
            </a:xfrm>
            <a:prstGeom prst="straightConnector1">
              <a:avLst/>
            </a:prstGeom>
            <a:ln w="38100">
              <a:headEnd type="oval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4C31D7-CC7C-426F-BE90-6F839CD1A033}"/>
                </a:ext>
              </a:extLst>
            </p:cNvPr>
            <p:cNvSpPr txBox="1"/>
            <p:nvPr/>
          </p:nvSpPr>
          <p:spPr>
            <a:xfrm>
              <a:off x="8591038" y="2377976"/>
              <a:ext cx="861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Can teach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1ACFA-8814-4366-9641-4D85560326FA}"/>
                </a:ext>
              </a:extLst>
            </p:cNvPr>
            <p:cNvSpPr txBox="1"/>
            <p:nvPr/>
          </p:nvSpPr>
          <p:spPr>
            <a:xfrm>
              <a:off x="9464495" y="227206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2B01A1-C5A8-4C5D-9E15-DF14AB606647}"/>
                </a:ext>
              </a:extLst>
            </p:cNvPr>
            <p:cNvGrpSpPr/>
            <p:nvPr/>
          </p:nvGrpSpPr>
          <p:grpSpPr>
            <a:xfrm>
              <a:off x="6095999" y="1581294"/>
              <a:ext cx="2091559" cy="1918137"/>
              <a:chOff x="2065282" y="1203434"/>
              <a:chExt cx="2091559" cy="191813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540763B-1A25-48D6-B93E-4AD346F8DD72}"/>
                  </a:ext>
                </a:extLst>
              </p:cNvPr>
              <p:cNvSpPr/>
              <p:nvPr/>
            </p:nvSpPr>
            <p:spPr>
              <a:xfrm>
                <a:off x="2065282" y="1665890"/>
                <a:ext cx="2091559" cy="14556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InstructorId</a:t>
                </a:r>
                <a:r>
                  <a:rPr lang="en-US" dirty="0">
                    <a:solidFill>
                      <a:schemeClr val="tx1"/>
                    </a:solidFill>
                  </a:rPr>
                  <a:t>(PK)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B95AF0-E380-4B94-A272-6CF93C4E945B}"/>
                  </a:ext>
                </a:extLst>
              </p:cNvPr>
              <p:cNvSpPr/>
              <p:nvPr/>
            </p:nvSpPr>
            <p:spPr>
              <a:xfrm>
                <a:off x="2065282" y="1203434"/>
                <a:ext cx="2091559" cy="451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Instructor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BCE7CD-890D-4067-931D-0F15F19EE252}"/>
                </a:ext>
              </a:extLst>
            </p:cNvPr>
            <p:cNvGrpSpPr/>
            <p:nvPr/>
          </p:nvGrpSpPr>
          <p:grpSpPr>
            <a:xfrm>
              <a:off x="9778248" y="1581294"/>
              <a:ext cx="2091559" cy="1918137"/>
              <a:chOff x="2065282" y="1203434"/>
              <a:chExt cx="2091559" cy="1918137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4E821AC-B1A6-468B-8FED-4CA68BD25FD6}"/>
                  </a:ext>
                </a:extLst>
              </p:cNvPr>
              <p:cNvSpPr/>
              <p:nvPr/>
            </p:nvSpPr>
            <p:spPr>
              <a:xfrm>
                <a:off x="2065282" y="1665890"/>
                <a:ext cx="2091559" cy="14556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700" dirty="0" err="1">
                    <a:solidFill>
                      <a:schemeClr val="tx1"/>
                    </a:solidFill>
                  </a:rPr>
                  <a:t>CourseID</a:t>
                </a:r>
                <a:r>
                  <a:rPr lang="en-US" sz="1700" dirty="0">
                    <a:solidFill>
                      <a:schemeClr val="tx1"/>
                    </a:solidFill>
                  </a:rPr>
                  <a:t>(PK)</a:t>
                </a:r>
              </a:p>
              <a:p>
                <a:r>
                  <a:rPr lang="en-US" sz="1700" dirty="0" err="1">
                    <a:solidFill>
                      <a:schemeClr val="tx1"/>
                    </a:solidFill>
                  </a:rPr>
                  <a:t>InstructorId</a:t>
                </a:r>
                <a:r>
                  <a:rPr lang="en-US" sz="1700" dirty="0">
                    <a:solidFill>
                      <a:schemeClr val="tx1"/>
                    </a:solidFill>
                  </a:rPr>
                  <a:t>(FK)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513299-F8CF-4EA3-8B27-DF0A16169CD7}"/>
                  </a:ext>
                </a:extLst>
              </p:cNvPr>
              <p:cNvSpPr/>
              <p:nvPr/>
            </p:nvSpPr>
            <p:spPr>
              <a:xfrm>
                <a:off x="2065282" y="1203434"/>
                <a:ext cx="2091559" cy="451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Course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4B7528-81BE-4DAB-8177-72F9E0B3FBCF}"/>
                </a:ext>
              </a:extLst>
            </p:cNvPr>
            <p:cNvSpPr txBox="1"/>
            <p:nvPr/>
          </p:nvSpPr>
          <p:spPr>
            <a:xfrm>
              <a:off x="8187558" y="229634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D683A-43FA-4807-8D8B-103191A0D932}"/>
              </a:ext>
            </a:extLst>
          </p:cNvPr>
          <p:cNvSpPr/>
          <p:nvPr/>
        </p:nvSpPr>
        <p:spPr>
          <a:xfrm>
            <a:off x="504762" y="4044084"/>
            <a:ext cx="3672502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  <a:buClr>
                <a:srgbClr val="C00000"/>
              </a:buClr>
              <a:buSzPct val="110000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Zero/One to One: </a:t>
            </a:r>
            <a:b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An instructor can teach many courses in a semester, but some instructors don’t teach any course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C7D83A-EAFF-4480-8AD2-B10F4D111909}"/>
              </a:ext>
            </a:extLst>
          </p:cNvPr>
          <p:cNvGrpSpPr/>
          <p:nvPr/>
        </p:nvGrpSpPr>
        <p:grpSpPr>
          <a:xfrm>
            <a:off x="6095999" y="4119085"/>
            <a:ext cx="5773808" cy="1918137"/>
            <a:chOff x="6095999" y="1581294"/>
            <a:chExt cx="5773808" cy="191813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D5FB931-7FD2-487B-85A0-58A673A3ED20}"/>
                </a:ext>
              </a:extLst>
            </p:cNvPr>
            <p:cNvCxnSpPr>
              <a:cxnSpLocks/>
              <a:stCxn id="53" idx="3"/>
              <a:endCxn id="50" idx="1"/>
            </p:cNvCxnSpPr>
            <p:nvPr/>
          </p:nvCxnSpPr>
          <p:spPr>
            <a:xfrm>
              <a:off x="8187558" y="2771591"/>
              <a:ext cx="1590690" cy="0"/>
            </a:xfrm>
            <a:prstGeom prst="straightConnector1">
              <a:avLst/>
            </a:prstGeom>
            <a:ln w="38100">
              <a:headEnd type="oval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34E042-57C2-48B6-800F-CD0B98F3FC20}"/>
                </a:ext>
              </a:extLst>
            </p:cNvPr>
            <p:cNvSpPr txBox="1"/>
            <p:nvPr/>
          </p:nvSpPr>
          <p:spPr>
            <a:xfrm>
              <a:off x="8591038" y="2377976"/>
              <a:ext cx="8613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Can teach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3D2433-3F74-4A7A-9419-7B1C91E74D46}"/>
                </a:ext>
              </a:extLst>
            </p:cNvPr>
            <p:cNvSpPr txBox="1"/>
            <p:nvPr/>
          </p:nvSpPr>
          <p:spPr>
            <a:xfrm>
              <a:off x="9464495" y="2272066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3C14CB8-0A6E-46EF-82D3-7478158893E1}"/>
                </a:ext>
              </a:extLst>
            </p:cNvPr>
            <p:cNvGrpSpPr/>
            <p:nvPr/>
          </p:nvGrpSpPr>
          <p:grpSpPr>
            <a:xfrm>
              <a:off x="6095999" y="1581294"/>
              <a:ext cx="2091559" cy="1918137"/>
              <a:chOff x="2065282" y="1203434"/>
              <a:chExt cx="2091559" cy="191813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16E5856-8410-4D47-9539-D238F70E81CC}"/>
                  </a:ext>
                </a:extLst>
              </p:cNvPr>
              <p:cNvSpPr/>
              <p:nvPr/>
            </p:nvSpPr>
            <p:spPr>
              <a:xfrm>
                <a:off x="2065282" y="1665890"/>
                <a:ext cx="2091559" cy="14556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tx1"/>
                    </a:solidFill>
                  </a:rPr>
                  <a:t>InstructorId</a:t>
                </a:r>
                <a:r>
                  <a:rPr lang="en-US" dirty="0">
                    <a:solidFill>
                      <a:schemeClr val="tx1"/>
                    </a:solidFill>
                  </a:rPr>
                  <a:t>(PK)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5B7DDBF-6718-43B1-9C72-04F59CB04A9C}"/>
                  </a:ext>
                </a:extLst>
              </p:cNvPr>
              <p:cNvSpPr/>
              <p:nvPr/>
            </p:nvSpPr>
            <p:spPr>
              <a:xfrm>
                <a:off x="2065282" y="1203434"/>
                <a:ext cx="2091559" cy="451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Instructor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5C2EE75-993F-41AD-A7A6-0789DDD74417}"/>
                </a:ext>
              </a:extLst>
            </p:cNvPr>
            <p:cNvGrpSpPr/>
            <p:nvPr/>
          </p:nvGrpSpPr>
          <p:grpSpPr>
            <a:xfrm>
              <a:off x="9778248" y="1581294"/>
              <a:ext cx="2091559" cy="1918137"/>
              <a:chOff x="2065282" y="1203434"/>
              <a:chExt cx="2091559" cy="191813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D33387-4986-4404-81D0-A2E9CB0CF2E9}"/>
                  </a:ext>
                </a:extLst>
              </p:cNvPr>
              <p:cNvSpPr/>
              <p:nvPr/>
            </p:nvSpPr>
            <p:spPr>
              <a:xfrm>
                <a:off x="2065282" y="1665890"/>
                <a:ext cx="2091559" cy="145568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700" dirty="0" err="1">
                    <a:solidFill>
                      <a:schemeClr val="tx1"/>
                    </a:solidFill>
                  </a:rPr>
                  <a:t>CourseID</a:t>
                </a:r>
                <a:r>
                  <a:rPr lang="en-US" sz="1700" dirty="0">
                    <a:solidFill>
                      <a:schemeClr val="tx1"/>
                    </a:solidFill>
                  </a:rPr>
                  <a:t>(PK)</a:t>
                </a:r>
              </a:p>
              <a:p>
                <a:r>
                  <a:rPr lang="en-US" sz="1700" dirty="0" err="1">
                    <a:solidFill>
                      <a:schemeClr val="tx1"/>
                    </a:solidFill>
                  </a:rPr>
                  <a:t>InstructorId</a:t>
                </a:r>
                <a:r>
                  <a:rPr lang="en-US" sz="1700" dirty="0">
                    <a:solidFill>
                      <a:schemeClr val="tx1"/>
                    </a:solidFill>
                  </a:rPr>
                  <a:t>(FK)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58A39BC-EF10-4361-AB73-1C36CFADEFA1}"/>
                  </a:ext>
                </a:extLst>
              </p:cNvPr>
              <p:cNvSpPr/>
              <p:nvPr/>
            </p:nvSpPr>
            <p:spPr>
              <a:xfrm>
                <a:off x="2065282" y="1203434"/>
                <a:ext cx="2091559" cy="45194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Course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291CF5-0A6F-4B0B-9463-A78878E14786}"/>
                </a:ext>
              </a:extLst>
            </p:cNvPr>
            <p:cNvSpPr txBox="1"/>
            <p:nvPr/>
          </p:nvSpPr>
          <p:spPr>
            <a:xfrm>
              <a:off x="8187558" y="2296349"/>
              <a:ext cx="51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467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273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3463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Types (Cardinality) of Relationships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13</a:t>
            </a:fld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BA572-65B5-8C4E-9949-56E4B9A05039}"/>
              </a:ext>
            </a:extLst>
          </p:cNvPr>
          <p:cNvSpPr/>
          <p:nvPr/>
        </p:nvSpPr>
        <p:spPr>
          <a:xfrm>
            <a:off x="531265" y="2824608"/>
            <a:ext cx="3672502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2400"/>
              </a:spcAft>
              <a:buClr>
                <a:srgbClr val="C00000"/>
              </a:buClr>
              <a:buSzPct val="110000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Many to Many: </a:t>
            </a:r>
            <a:b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 student can sign up for many courses and a course can be offered to many students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F413F3-877E-45FC-90E9-EF712059B2B5}"/>
              </a:ext>
            </a:extLst>
          </p:cNvPr>
          <p:cNvGrpSpPr/>
          <p:nvPr/>
        </p:nvGrpSpPr>
        <p:grpSpPr>
          <a:xfrm>
            <a:off x="6122503" y="2936055"/>
            <a:ext cx="5773808" cy="2311886"/>
            <a:chOff x="6095999" y="1581294"/>
            <a:chExt cx="5773808" cy="231188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171238D-C62A-4E2E-8416-AD481DC607B1}"/>
                </a:ext>
              </a:extLst>
            </p:cNvPr>
            <p:cNvGrpSpPr/>
            <p:nvPr/>
          </p:nvGrpSpPr>
          <p:grpSpPr>
            <a:xfrm>
              <a:off x="6095999" y="1581294"/>
              <a:ext cx="5773808" cy="2311886"/>
              <a:chOff x="6095999" y="1581294"/>
              <a:chExt cx="5773808" cy="231188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855A08F-03FC-4401-8721-066F01E441EF}"/>
                  </a:ext>
                </a:extLst>
              </p:cNvPr>
              <p:cNvCxnSpPr>
                <a:cxnSpLocks/>
                <a:stCxn id="12" idx="3"/>
                <a:endCxn id="16" idx="1"/>
              </p:cNvCxnSpPr>
              <p:nvPr/>
            </p:nvCxnSpPr>
            <p:spPr>
              <a:xfrm>
                <a:off x="8187558" y="2771591"/>
                <a:ext cx="1590690" cy="0"/>
              </a:xfrm>
              <a:prstGeom prst="straightConnector1">
                <a:avLst/>
              </a:prstGeom>
              <a:ln w="38100">
                <a:headEnd type="oval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4C31D7-CC7C-426F-BE90-6F839CD1A033}"/>
                  </a:ext>
                </a:extLst>
              </p:cNvPr>
              <p:cNvSpPr txBox="1"/>
              <p:nvPr/>
            </p:nvSpPr>
            <p:spPr>
              <a:xfrm>
                <a:off x="8382021" y="2377976"/>
                <a:ext cx="1189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 enroll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F1ACFA-8814-4366-9641-4D85560326FA}"/>
                  </a:ext>
                </a:extLst>
              </p:cNvPr>
              <p:cNvSpPr txBox="1"/>
              <p:nvPr/>
            </p:nvSpPr>
            <p:spPr>
              <a:xfrm>
                <a:off x="9464495" y="227206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B2B01A1-C5A8-4C5D-9E15-DF14AB606647}"/>
                  </a:ext>
                </a:extLst>
              </p:cNvPr>
              <p:cNvGrpSpPr/>
              <p:nvPr/>
            </p:nvGrpSpPr>
            <p:grpSpPr>
              <a:xfrm>
                <a:off x="6095999" y="1581294"/>
                <a:ext cx="2091559" cy="1918137"/>
                <a:chOff x="2065282" y="1203434"/>
                <a:chExt cx="2091559" cy="191813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540763B-1A25-48D6-B93E-4AD346F8DD72}"/>
                    </a:ext>
                  </a:extLst>
                </p:cNvPr>
                <p:cNvSpPr/>
                <p:nvPr/>
              </p:nvSpPr>
              <p:spPr>
                <a:xfrm>
                  <a:off x="2065282" y="1665890"/>
                  <a:ext cx="2091559" cy="145568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err="1">
                      <a:solidFill>
                        <a:schemeClr val="tx1"/>
                      </a:solidFill>
                    </a:rPr>
                    <a:t>StudentId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(PK)</a:t>
                  </a:r>
                </a:p>
                <a:p>
                  <a:r>
                    <a:rPr lang="en-US" dirty="0" err="1">
                      <a:solidFill>
                        <a:schemeClr val="tx1"/>
                      </a:solidFill>
                    </a:rPr>
                    <a:t>CourseId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(FK)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EB95AF0-E380-4B94-A272-6CF93C4E945B}"/>
                    </a:ext>
                  </a:extLst>
                </p:cNvPr>
                <p:cNvSpPr/>
                <p:nvPr/>
              </p:nvSpPr>
              <p:spPr>
                <a:xfrm>
                  <a:off x="2065282" y="1203434"/>
                  <a:ext cx="2091559" cy="4519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Student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FBCE7CD-890D-4067-931D-0F15F19EE252}"/>
                  </a:ext>
                </a:extLst>
              </p:cNvPr>
              <p:cNvGrpSpPr/>
              <p:nvPr/>
            </p:nvGrpSpPr>
            <p:grpSpPr>
              <a:xfrm>
                <a:off x="9778248" y="1581294"/>
                <a:ext cx="2091559" cy="1918137"/>
                <a:chOff x="2065282" y="1203434"/>
                <a:chExt cx="2091559" cy="191813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4E821AC-B1A6-468B-8FED-4CA68BD25FD6}"/>
                    </a:ext>
                  </a:extLst>
                </p:cNvPr>
                <p:cNvSpPr/>
                <p:nvPr/>
              </p:nvSpPr>
              <p:spPr>
                <a:xfrm>
                  <a:off x="2065282" y="1665890"/>
                  <a:ext cx="2091559" cy="145568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700" dirty="0" err="1">
                      <a:solidFill>
                        <a:schemeClr val="tx1"/>
                      </a:solidFill>
                    </a:rPr>
                    <a:t>CourseID</a:t>
                  </a:r>
                  <a:r>
                    <a:rPr lang="en-US" sz="1700" dirty="0">
                      <a:solidFill>
                        <a:schemeClr val="tx1"/>
                      </a:solidFill>
                    </a:rPr>
                    <a:t>(PK)</a:t>
                  </a:r>
                </a:p>
                <a:p>
                  <a:r>
                    <a:rPr lang="en-US" sz="1700" dirty="0" err="1">
                      <a:solidFill>
                        <a:schemeClr val="tx1"/>
                      </a:solidFill>
                    </a:rPr>
                    <a:t>StudentId</a:t>
                  </a:r>
                  <a:r>
                    <a:rPr lang="en-US" sz="1700" dirty="0">
                      <a:solidFill>
                        <a:schemeClr val="tx1"/>
                      </a:solidFill>
                    </a:rPr>
                    <a:t>(FK)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B513299-F8CF-4EA3-8B27-DF0A16169CD7}"/>
                    </a:ext>
                  </a:extLst>
                </p:cNvPr>
                <p:cNvSpPr/>
                <p:nvPr/>
              </p:nvSpPr>
              <p:spPr>
                <a:xfrm>
                  <a:off x="2065282" y="1203434"/>
                  <a:ext cx="2091559" cy="4519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Course</a:t>
                  </a: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4B7528-81BE-4DAB-8177-72F9E0B3FBCF}"/>
                  </a:ext>
                </a:extLst>
              </p:cNvPr>
              <p:cNvSpPr txBox="1"/>
              <p:nvPr/>
            </p:nvSpPr>
            <p:spPr>
              <a:xfrm>
                <a:off x="8187558" y="2296349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F5A945-AAEB-4DC6-8D1C-A892A26C3AA9}"/>
                  </a:ext>
                </a:extLst>
              </p:cNvPr>
              <p:cNvSpPr txBox="1"/>
              <p:nvPr/>
            </p:nvSpPr>
            <p:spPr>
              <a:xfrm>
                <a:off x="9524140" y="3212813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3D9F73-F3FC-46BF-BCB4-4347BED26394}"/>
                  </a:ext>
                </a:extLst>
              </p:cNvPr>
              <p:cNvSpPr txBox="1"/>
              <p:nvPr/>
            </p:nvSpPr>
            <p:spPr>
              <a:xfrm>
                <a:off x="8199625" y="3206869"/>
                <a:ext cx="301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D980AC-DAFE-42DF-B22A-DF5BC734ED1F}"/>
                  </a:ext>
                </a:extLst>
              </p:cNvPr>
              <p:cNvSpPr txBox="1"/>
              <p:nvPr/>
            </p:nvSpPr>
            <p:spPr>
              <a:xfrm>
                <a:off x="8461497" y="3246849"/>
                <a:ext cx="1189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 be offered to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21C57D-2609-43CA-A678-F358804EB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558" y="3173896"/>
              <a:ext cx="1590692" cy="0"/>
            </a:xfrm>
            <a:prstGeom prst="straightConnector1">
              <a:avLst/>
            </a:prstGeom>
            <a:ln w="38100">
              <a:headEnd type="oval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76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61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Bradley Hand ITC" panose="03070402050302030203" pitchFamily="66" charset="0"/>
              </a:rPr>
              <a:t>Modeling Notation – Preference</a:t>
            </a:r>
            <a:endParaRPr 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443102-8BE7-49A4-B2C8-F89209F1D239}"/>
              </a:ext>
            </a:extLst>
          </p:cNvPr>
          <p:cNvSpPr/>
          <p:nvPr/>
        </p:nvSpPr>
        <p:spPr>
          <a:xfrm>
            <a:off x="436178" y="1571464"/>
            <a:ext cx="2532993" cy="17342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>
                <a:solidFill>
                  <a:schemeClr val="tx1"/>
                </a:solidFill>
              </a:rPr>
              <a:t>Space for attributes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42AB2-34AE-4114-8603-FBD43D17AE7B}"/>
              </a:ext>
            </a:extLst>
          </p:cNvPr>
          <p:cNvSpPr/>
          <p:nvPr/>
        </p:nvSpPr>
        <p:spPr>
          <a:xfrm>
            <a:off x="436178" y="1797422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EntityName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F17F3-519B-4AC0-B759-421967895FC6}"/>
              </a:ext>
            </a:extLst>
          </p:cNvPr>
          <p:cNvSpPr txBox="1"/>
          <p:nvPr/>
        </p:nvSpPr>
        <p:spPr>
          <a:xfrm>
            <a:off x="2914650" y="1474270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Noun. Singular, No spaces, Capital letter at the start of each word or separate words with a dash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15B11-3384-4C06-BAF8-149352236DBD}"/>
              </a:ext>
            </a:extLst>
          </p:cNvPr>
          <p:cNvSpPr txBox="1"/>
          <p:nvPr/>
        </p:nvSpPr>
        <p:spPr>
          <a:xfrm>
            <a:off x="2969171" y="2659340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modeling attributes can be atomic, composite, or multi-valued. For implementation they should be atomic.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FB9BD-0E6C-4416-A6B2-9A97DF121719}"/>
              </a:ext>
            </a:extLst>
          </p:cNvPr>
          <p:cNvSpPr/>
          <p:nvPr/>
        </p:nvSpPr>
        <p:spPr>
          <a:xfrm>
            <a:off x="436178" y="4289265"/>
            <a:ext cx="2532993" cy="1132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FD946-C1CB-489C-B00D-4513982D6D40}"/>
              </a:ext>
            </a:extLst>
          </p:cNvPr>
          <p:cNvSpPr/>
          <p:nvPr/>
        </p:nvSpPr>
        <p:spPr>
          <a:xfrm>
            <a:off x="436178" y="4289264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Entity1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1807E8-86B0-4C61-A9C5-58124126FE10}"/>
              </a:ext>
            </a:extLst>
          </p:cNvPr>
          <p:cNvSpPr/>
          <p:nvPr/>
        </p:nvSpPr>
        <p:spPr>
          <a:xfrm>
            <a:off x="5770178" y="4289264"/>
            <a:ext cx="2532993" cy="11320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9B437A-85C3-4A3F-A6C5-B5FA4978D6AD}"/>
              </a:ext>
            </a:extLst>
          </p:cNvPr>
          <p:cNvSpPr/>
          <p:nvPr/>
        </p:nvSpPr>
        <p:spPr>
          <a:xfrm>
            <a:off x="5770178" y="4289263"/>
            <a:ext cx="2532993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Entity2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D0B437-C051-477E-BB16-C8E164D80C6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969171" y="4855290"/>
            <a:ext cx="2801007" cy="1"/>
          </a:xfrm>
          <a:prstGeom prst="straightConnector1">
            <a:avLst/>
          </a:prstGeom>
          <a:ln w="28575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9F329D-90D1-443D-B13D-3BE51571DE8F}"/>
              </a:ext>
            </a:extLst>
          </p:cNvPr>
          <p:cNvSpPr txBox="1"/>
          <p:nvPr/>
        </p:nvSpPr>
        <p:spPr>
          <a:xfrm>
            <a:off x="3708400" y="448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IsRelatedTo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D976D-923F-4DC3-B338-DAB240A877A2}"/>
              </a:ext>
            </a:extLst>
          </p:cNvPr>
          <p:cNvSpPr txBox="1"/>
          <p:nvPr/>
        </p:nvSpPr>
        <p:spPr>
          <a:xfrm>
            <a:off x="3058399" y="5019914"/>
            <a:ext cx="2622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Verb. Capital start letter. Arrow in direction where verb makes sense.</a:t>
            </a:r>
          </a:p>
          <a:p>
            <a:r>
              <a:rPr lang="en-US" dirty="0"/>
              <a:t>Cardinality indicated at the ends of the line.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D57DF4-1D15-4E35-AA9C-C508BA8DEFF9}"/>
              </a:ext>
            </a:extLst>
          </p:cNvPr>
          <p:cNvSpPr txBox="1"/>
          <p:nvPr/>
        </p:nvSpPr>
        <p:spPr>
          <a:xfrm>
            <a:off x="2941470" y="4515235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581D6-6518-4F36-9DF9-7D055374720C}"/>
              </a:ext>
            </a:extLst>
          </p:cNvPr>
          <p:cNvSpPr txBox="1"/>
          <p:nvPr/>
        </p:nvSpPr>
        <p:spPr>
          <a:xfrm>
            <a:off x="5376314" y="4526763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B94858-7DBB-418E-9AC7-074E44283DD3}"/>
              </a:ext>
            </a:extLst>
          </p:cNvPr>
          <p:cNvSpPr txBox="1"/>
          <p:nvPr/>
        </p:nvSpPr>
        <p:spPr>
          <a:xfrm>
            <a:off x="8303170" y="1550535"/>
            <a:ext cx="36411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Uniquely identifies an entity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Primary Key indicated as (PK) next to the name of the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Foreign Key indicated as (FK) </a:t>
            </a:r>
            <a:r>
              <a:rPr lang="en-US" dirty="0"/>
              <a:t>next to the name of the attribute</a:t>
            </a:r>
          </a:p>
        </p:txBody>
      </p:sp>
      <p:sp>
        <p:nvSpPr>
          <p:cNvPr id="21" name="Slide Number Placeholder 12">
            <a:extLst>
              <a:ext uri="{FF2B5EF4-FFF2-40B4-BE49-F238E27FC236}">
                <a16:creationId xmlns:a16="http://schemas.microsoft.com/office/drawing/2014/main" id="{BB5939A4-7663-BB4A-AD70-C380D160C0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7242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14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5616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88"/>
    </mc:Choice>
    <mc:Fallback xmlns="">
      <p:transition spd="slow" advTm="979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771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Bradley Hand ITC" panose="03070402050302030203" pitchFamily="66" charset="0"/>
              </a:rPr>
              <a:t>Modeling Notation – Crow’s Foot</a:t>
            </a:r>
            <a:endParaRPr 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Slide Number Placeholder 12">
            <a:extLst>
              <a:ext uri="{FF2B5EF4-FFF2-40B4-BE49-F238E27FC236}">
                <a16:creationId xmlns:a16="http://schemas.microsoft.com/office/drawing/2014/main" id="{BB5939A4-7663-BB4A-AD70-C380D160C0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15</a:t>
            </a:fld>
            <a:endParaRPr lang="en-US" sz="105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CB885B3-EFEA-DF41-AF9D-15DD87FB44E7}"/>
              </a:ext>
            </a:extLst>
          </p:cNvPr>
          <p:cNvGrpSpPr/>
          <p:nvPr/>
        </p:nvGrpSpPr>
        <p:grpSpPr>
          <a:xfrm>
            <a:off x="424347" y="2414116"/>
            <a:ext cx="3803687" cy="3100742"/>
            <a:chOff x="424347" y="1857076"/>
            <a:chExt cx="3803687" cy="310074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5FF828-162B-0A4D-891E-86EEE1D202A6}"/>
                </a:ext>
              </a:extLst>
            </p:cNvPr>
            <p:cNvGrpSpPr/>
            <p:nvPr/>
          </p:nvGrpSpPr>
          <p:grpSpPr>
            <a:xfrm>
              <a:off x="424347" y="1857076"/>
              <a:ext cx="3149662" cy="369332"/>
              <a:chOff x="424347" y="1857076"/>
              <a:chExt cx="3149662" cy="36933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DCEBCF-4460-F048-B906-83EE215C2924}"/>
                  </a:ext>
                </a:extLst>
              </p:cNvPr>
              <p:cNvGrpSpPr/>
              <p:nvPr/>
            </p:nvGrpSpPr>
            <p:grpSpPr>
              <a:xfrm>
                <a:off x="424347" y="1891430"/>
                <a:ext cx="1565754" cy="300625"/>
                <a:chOff x="663879" y="1891430"/>
                <a:chExt cx="1565754" cy="300625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8A46B64-5741-3549-9807-4728AE0411BB}"/>
                    </a:ext>
                  </a:extLst>
                </p:cNvPr>
                <p:cNvCxnSpPr/>
                <p:nvPr/>
              </p:nvCxnSpPr>
              <p:spPr>
                <a:xfrm>
                  <a:off x="663879" y="2041742"/>
                  <a:ext cx="1565754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9175B75-924F-FE43-AD5E-7BB259F7C908}"/>
                    </a:ext>
                  </a:extLst>
                </p:cNvPr>
                <p:cNvGrpSpPr/>
                <p:nvPr/>
              </p:nvGrpSpPr>
              <p:grpSpPr>
                <a:xfrm>
                  <a:off x="764088" y="1891430"/>
                  <a:ext cx="77244" cy="300625"/>
                  <a:chOff x="764088" y="1891430"/>
                  <a:chExt cx="77244" cy="300625"/>
                </a:xfrm>
              </p:grpSpPr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D063ED3-DA55-8542-A19C-3119CD23F098}"/>
                      </a:ext>
                    </a:extLst>
                  </p:cNvPr>
                  <p:cNvCxnSpPr/>
                  <p:nvPr/>
                </p:nvCxnSpPr>
                <p:spPr>
                  <a:xfrm>
                    <a:off x="764088" y="1891430"/>
                    <a:ext cx="0" cy="3006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AD77C794-A0C8-4B4B-8AA5-76A7A8755BC3}"/>
                      </a:ext>
                    </a:extLst>
                  </p:cNvPr>
                  <p:cNvCxnSpPr/>
                  <p:nvPr/>
                </p:nvCxnSpPr>
                <p:spPr>
                  <a:xfrm>
                    <a:off x="841332" y="1891430"/>
                    <a:ext cx="0" cy="3006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15E7912-A4DC-034F-9F18-E71A73238566}"/>
                  </a:ext>
                </a:extLst>
              </p:cNvPr>
              <p:cNvSpPr txBox="1"/>
              <p:nvPr/>
            </p:nvSpPr>
            <p:spPr>
              <a:xfrm>
                <a:off x="2145413" y="185707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Exactly One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6073EA7-A6A5-0F45-8DA4-861A31CD7819}"/>
                </a:ext>
              </a:extLst>
            </p:cNvPr>
            <p:cNvGrpSpPr/>
            <p:nvPr/>
          </p:nvGrpSpPr>
          <p:grpSpPr>
            <a:xfrm>
              <a:off x="424347" y="2793680"/>
              <a:ext cx="3149662" cy="369332"/>
              <a:chOff x="424347" y="2793680"/>
              <a:chExt cx="3149662" cy="36933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26CECC7-2CC3-C646-A83C-0F8D89A99A8C}"/>
                  </a:ext>
                </a:extLst>
              </p:cNvPr>
              <p:cNvGrpSpPr/>
              <p:nvPr/>
            </p:nvGrpSpPr>
            <p:grpSpPr>
              <a:xfrm>
                <a:off x="424347" y="2830214"/>
                <a:ext cx="1565754" cy="300625"/>
                <a:chOff x="626301" y="2852803"/>
                <a:chExt cx="1565754" cy="300625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2DFD776-464E-F84C-8C13-FC13D4BB36DF}"/>
                    </a:ext>
                  </a:extLst>
                </p:cNvPr>
                <p:cNvCxnSpPr/>
                <p:nvPr/>
              </p:nvCxnSpPr>
              <p:spPr>
                <a:xfrm>
                  <a:off x="626301" y="3003115"/>
                  <a:ext cx="1565754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0B3196C4-C409-334E-A962-CDD207BE481F}"/>
                    </a:ext>
                  </a:extLst>
                </p:cNvPr>
                <p:cNvGrpSpPr/>
                <p:nvPr/>
              </p:nvGrpSpPr>
              <p:grpSpPr>
                <a:xfrm>
                  <a:off x="726510" y="2852803"/>
                  <a:ext cx="245512" cy="300625"/>
                  <a:chOff x="726510" y="2852803"/>
                  <a:chExt cx="245512" cy="300625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68A61DB8-8E8D-B941-A392-172769F4076A}"/>
                      </a:ext>
                    </a:extLst>
                  </p:cNvPr>
                  <p:cNvCxnSpPr/>
                  <p:nvPr/>
                </p:nvCxnSpPr>
                <p:spPr>
                  <a:xfrm>
                    <a:off x="726510" y="2852803"/>
                    <a:ext cx="0" cy="3006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95939751-B055-5D4E-9A50-CDDDB24DA2CE}"/>
                      </a:ext>
                    </a:extLst>
                  </p:cNvPr>
                  <p:cNvSpPr/>
                  <p:nvPr/>
                </p:nvSpPr>
                <p:spPr>
                  <a:xfrm>
                    <a:off x="789142" y="2911675"/>
                    <a:ext cx="182880" cy="18288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B2FF417-7644-1B46-AC37-9357AAEE3F42}"/>
                  </a:ext>
                </a:extLst>
              </p:cNvPr>
              <p:cNvSpPr txBox="1"/>
              <p:nvPr/>
            </p:nvSpPr>
            <p:spPr>
              <a:xfrm>
                <a:off x="2145413" y="2793680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Zero or One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2FE151F-6C9D-1C43-B2AA-F4BA4A2B22E8}"/>
                </a:ext>
              </a:extLst>
            </p:cNvPr>
            <p:cNvGrpSpPr/>
            <p:nvPr/>
          </p:nvGrpSpPr>
          <p:grpSpPr>
            <a:xfrm>
              <a:off x="424347" y="3665624"/>
              <a:ext cx="3803687" cy="369332"/>
              <a:chOff x="424347" y="3665624"/>
              <a:chExt cx="3803687" cy="369332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543EBD7-0E6C-194C-94C8-800C49A49CF3}"/>
                  </a:ext>
                </a:extLst>
              </p:cNvPr>
              <p:cNvGrpSpPr/>
              <p:nvPr/>
            </p:nvGrpSpPr>
            <p:grpSpPr>
              <a:xfrm>
                <a:off x="424347" y="3768998"/>
                <a:ext cx="1565754" cy="192971"/>
                <a:chOff x="488515" y="4016401"/>
                <a:chExt cx="1565754" cy="19297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627D05F-2819-8347-89D6-D4AF0D0566B7}"/>
                    </a:ext>
                  </a:extLst>
                </p:cNvPr>
                <p:cNvCxnSpPr/>
                <p:nvPr/>
              </p:nvCxnSpPr>
              <p:spPr>
                <a:xfrm>
                  <a:off x="488515" y="4117932"/>
                  <a:ext cx="1565754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E793DA1-53B3-314F-924A-ED8A169432F8}"/>
                    </a:ext>
                  </a:extLst>
                </p:cNvPr>
                <p:cNvGrpSpPr/>
                <p:nvPr/>
              </p:nvGrpSpPr>
              <p:grpSpPr>
                <a:xfrm>
                  <a:off x="524091" y="4016401"/>
                  <a:ext cx="302616" cy="192971"/>
                  <a:chOff x="524091" y="4016401"/>
                  <a:chExt cx="302616" cy="192971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1451000-8A68-2545-A371-D763870B2A35}"/>
                      </a:ext>
                    </a:extLst>
                  </p:cNvPr>
                  <p:cNvSpPr/>
                  <p:nvPr/>
                </p:nvSpPr>
                <p:spPr>
                  <a:xfrm>
                    <a:off x="643827" y="4021446"/>
                    <a:ext cx="182880" cy="18288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BC3BD1AD-D515-6749-8C3B-F35C1ED23D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091" y="4016401"/>
                    <a:ext cx="102210" cy="192971"/>
                    <a:chOff x="524091" y="4016401"/>
                    <a:chExt cx="102210" cy="192971"/>
                  </a:xfrm>
                </p:grpSpPr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B07A203D-56CD-0B4E-808B-6884E358CB38}"/>
                        </a:ext>
                      </a:extLst>
                    </p:cNvPr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524091" y="4016401"/>
                      <a:ext cx="94133" cy="941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88AACB47-58B5-AB4A-82C5-F00C433C3602}"/>
                        </a:ext>
                      </a:extLst>
                    </p:cNvPr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537273" y="4120341"/>
                      <a:ext cx="89028" cy="890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73019B5-1065-7D4B-9533-E95F621314BF}"/>
                  </a:ext>
                </a:extLst>
              </p:cNvPr>
              <p:cNvSpPr txBox="1"/>
              <p:nvPr/>
            </p:nvSpPr>
            <p:spPr>
              <a:xfrm>
                <a:off x="2145413" y="3665624"/>
                <a:ext cx="2082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Zero, One or More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F77A0D0-1A9A-5C4D-A404-34B449BE38BF}"/>
                </a:ext>
              </a:extLst>
            </p:cNvPr>
            <p:cNvGrpSpPr/>
            <p:nvPr/>
          </p:nvGrpSpPr>
          <p:grpSpPr>
            <a:xfrm>
              <a:off x="424347" y="4588486"/>
              <a:ext cx="3200958" cy="369332"/>
              <a:chOff x="424347" y="4588486"/>
              <a:chExt cx="3200958" cy="369332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7F3B969-D0C2-224E-8291-CC79D78DE53B}"/>
                  </a:ext>
                </a:extLst>
              </p:cNvPr>
              <p:cNvGrpSpPr/>
              <p:nvPr/>
            </p:nvGrpSpPr>
            <p:grpSpPr>
              <a:xfrm>
                <a:off x="424347" y="4600129"/>
                <a:ext cx="1565754" cy="347652"/>
                <a:chOff x="424347" y="4600129"/>
                <a:chExt cx="1565754" cy="347652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0B062C9-8BAC-384D-AB6C-947E9BB70ACC}"/>
                    </a:ext>
                  </a:extLst>
                </p:cNvPr>
                <p:cNvCxnSpPr/>
                <p:nvPr/>
              </p:nvCxnSpPr>
              <p:spPr>
                <a:xfrm>
                  <a:off x="424347" y="4773955"/>
                  <a:ext cx="1565754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11DA867A-3F89-C445-9558-18968F8C5998}"/>
                    </a:ext>
                  </a:extLst>
                </p:cNvPr>
                <p:cNvGrpSpPr/>
                <p:nvPr/>
              </p:nvGrpSpPr>
              <p:grpSpPr>
                <a:xfrm>
                  <a:off x="459923" y="4600129"/>
                  <a:ext cx="121864" cy="347652"/>
                  <a:chOff x="459923" y="4600129"/>
                  <a:chExt cx="121864" cy="34765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198EC61F-B936-4E40-B33B-24BADD2B4AB4}"/>
                      </a:ext>
                    </a:extLst>
                  </p:cNvPr>
                  <p:cNvGrpSpPr/>
                  <p:nvPr/>
                </p:nvGrpSpPr>
                <p:grpSpPr>
                  <a:xfrm>
                    <a:off x="459923" y="4677470"/>
                    <a:ext cx="102210" cy="192971"/>
                    <a:chOff x="524091" y="4016401"/>
                    <a:chExt cx="102210" cy="192971"/>
                  </a:xfrm>
                </p:grpSpPr>
                <p:cxnSp>
                  <p:nvCxnSpPr>
                    <p:cNvPr id="84" name="Straight Connector 83">
                      <a:extLst>
                        <a:ext uri="{FF2B5EF4-FFF2-40B4-BE49-F238E27FC236}">
                          <a16:creationId xmlns:a16="http://schemas.microsoft.com/office/drawing/2014/main" id="{FD5B1DE2-B8E4-4043-9D39-5FF4E30C90E4}"/>
                        </a:ext>
                      </a:extLst>
                    </p:cNvPr>
                    <p:cNvCxnSpPr>
                      <a:cxnSpLocks noChangeAspect="1"/>
                    </p:cNvCxnSpPr>
                    <p:nvPr/>
                  </p:nvCxnSpPr>
                  <p:spPr>
                    <a:xfrm>
                      <a:off x="524091" y="4016401"/>
                      <a:ext cx="94133" cy="941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058265B6-A17B-5741-B421-1F9CFC8E27C2}"/>
                        </a:ext>
                      </a:extLst>
                    </p:cNvPr>
                    <p:cNvCxnSpPr>
                      <a:cxnSpLocks noChangeAspect="1"/>
                    </p:cNvCxnSpPr>
                    <p:nvPr/>
                  </p:nvCxnSpPr>
                  <p:spPr>
                    <a:xfrm flipH="1">
                      <a:off x="537273" y="4120341"/>
                      <a:ext cx="89028" cy="8903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BE227853-666E-D245-A21E-20A97A33B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787" y="4600129"/>
                    <a:ext cx="0" cy="34765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2DEA68E-BCD9-884D-BA3A-7F9F4FBBC06B}"/>
                  </a:ext>
                </a:extLst>
              </p:cNvPr>
              <p:cNvSpPr txBox="1"/>
              <p:nvPr/>
            </p:nvSpPr>
            <p:spPr>
              <a:xfrm>
                <a:off x="2145413" y="4588486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One or More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392AC2F-2223-624D-97F1-F4A59C0D5EEC}"/>
              </a:ext>
            </a:extLst>
          </p:cNvPr>
          <p:cNvGrpSpPr/>
          <p:nvPr/>
        </p:nvGrpSpPr>
        <p:grpSpPr>
          <a:xfrm>
            <a:off x="4742845" y="1540701"/>
            <a:ext cx="7088431" cy="4847573"/>
            <a:chOff x="4742845" y="1540701"/>
            <a:chExt cx="7088431" cy="484757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B441AD76-7284-CF4C-A8DC-641542011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2845" y="1540701"/>
              <a:ext cx="7088431" cy="4847573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5325DB-19A0-0E48-944E-FDEB09DD27FF}"/>
                </a:ext>
              </a:extLst>
            </p:cNvPr>
            <p:cNvSpPr/>
            <p:nvPr/>
          </p:nvSpPr>
          <p:spPr>
            <a:xfrm>
              <a:off x="8780745" y="3537566"/>
              <a:ext cx="2492680" cy="26127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576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88"/>
    </mc:Choice>
    <mc:Fallback xmlns="">
      <p:transition spd="slow" advTm="979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2024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chemeClr val="bg1"/>
                </a:solidFill>
                <a:latin typeface="Bradley Hand ITC" panose="03070402050302030203" pitchFamily="66" charset="0"/>
              </a:rPr>
              <a:t>Relational Integrity</a:t>
            </a:r>
            <a:endParaRPr lang="en-US" sz="40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Slide Number Placeholder 12">
            <a:extLst>
              <a:ext uri="{FF2B5EF4-FFF2-40B4-BE49-F238E27FC236}">
                <a16:creationId xmlns:a16="http://schemas.microsoft.com/office/drawing/2014/main" id="{BB5939A4-7663-BB4A-AD70-C380D160C0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16</a:t>
            </a:fld>
            <a:endParaRPr lang="en-US" sz="10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64DDB-FB85-D34C-85E1-577402FFC953}"/>
              </a:ext>
            </a:extLst>
          </p:cNvPr>
          <p:cNvSpPr/>
          <p:nvPr/>
        </p:nvSpPr>
        <p:spPr>
          <a:xfrm>
            <a:off x="360011" y="1325545"/>
            <a:ext cx="7731935" cy="5401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Deleting a row from primary key table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foreign key table contains one or more rows related to the deleted row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Inserting a row in the foreign key table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foreign key value doesn’t have a matching primary key value in the related table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/>
              <a:t>Each non-null value you insert into a foreign key column must be equal to some value in the corresponding parent key of the parent table)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Updating the value of a foreign 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new foreign key value doesn’t have a matching primary key value in the related table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Updating the value of a primary key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foreign key table contains one or more rows related to the row that’s changed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699ECB-E2D8-7649-9382-36E4A2D8B1C2}"/>
              </a:ext>
            </a:extLst>
          </p:cNvPr>
          <p:cNvGrpSpPr/>
          <p:nvPr/>
        </p:nvGrpSpPr>
        <p:grpSpPr>
          <a:xfrm>
            <a:off x="8225424" y="2178432"/>
            <a:ext cx="3810000" cy="3581400"/>
            <a:chOff x="8225424" y="1912046"/>
            <a:chExt cx="3810000" cy="3581400"/>
          </a:xfrm>
        </p:grpSpPr>
        <p:pic>
          <p:nvPicPr>
            <p:cNvPr id="42" name="Picture 19" descr="https://documents.lucidchart.com/documents/599bc98f-1fd8-4578-a9c4-65e43350ae24/pages/J-5OozQtxRTs?a=2192&amp;x=-170&amp;y=552&amp;w=660&amp;h=616&amp;store=1&amp;accept=image%2F*&amp;auth=LCA%20036c5f25d2d5721f1cf754a191478d4e255239f0-ts%3D1548701681">
              <a:extLst>
                <a:ext uri="{FF2B5EF4-FFF2-40B4-BE49-F238E27FC236}">
                  <a16:creationId xmlns:a16="http://schemas.microsoft.com/office/drawing/2014/main" id="{B85C75BF-618A-6547-945F-792451F4B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0" t="5581" r="6729" b="6977"/>
            <a:stretch/>
          </p:blipFill>
          <p:spPr bwMode="auto">
            <a:xfrm>
              <a:off x="8225424" y="1912046"/>
              <a:ext cx="3810000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D766A6-621E-1D45-8787-E09D74B55976}"/>
                </a:ext>
              </a:extLst>
            </p:cNvPr>
            <p:cNvSpPr/>
            <p:nvPr/>
          </p:nvSpPr>
          <p:spPr>
            <a:xfrm>
              <a:off x="9310977" y="2085310"/>
              <a:ext cx="63611" cy="85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56EC33-783A-154B-8DF6-50BC882C5013}"/>
                </a:ext>
              </a:extLst>
            </p:cNvPr>
            <p:cNvSpPr/>
            <p:nvPr/>
          </p:nvSpPr>
          <p:spPr>
            <a:xfrm>
              <a:off x="11505537" y="2084184"/>
              <a:ext cx="63611" cy="85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70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88"/>
    </mc:Choice>
    <mc:Fallback xmlns="">
      <p:transition spd="slow" advTm="979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868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392263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Normalization benefits and costs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311490" y="1442595"/>
            <a:ext cx="11624440" cy="27392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 redundant data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Improve data quality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Increase the questions that can be answered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Make the model easier to read and understand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18</a:t>
            </a:fld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AE006-49EA-9743-98F5-D9845C09869B}"/>
              </a:ext>
            </a:extLst>
          </p:cNvPr>
          <p:cNvSpPr/>
          <p:nvPr/>
        </p:nvSpPr>
        <p:spPr>
          <a:xfrm>
            <a:off x="294291" y="4359358"/>
            <a:ext cx="11624440" cy="22390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Normalization results in more tables</a:t>
            </a:r>
          </a:p>
          <a:p>
            <a:pPr marL="457200" indent="-457200"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Sometimes this leads to </a:t>
            </a: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model that is harder to read &amp; understand</a:t>
            </a:r>
          </a:p>
          <a:p>
            <a:pPr marL="914400" lvl="1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database with degraded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525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6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Normalization Forms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1493652"/>
            <a:ext cx="11624440" cy="52937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are seven normalization forms. The first three are considered critical and most designers stop after that because the costs can outweigh the benefits.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First Normal Form (1NF) – The value stored at the intersection of each row and column must be a scalar value, and a table must not contain any repeating columns.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Second Normal Form (2NF) – The primary key should be non-composite and every non-key column must depend on the entire primary key.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Third Normal Form (3NF) – Every non-key column must depend only on the primary key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19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3940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47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1103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Objectives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</a:t>
            </a:fld>
            <a:endParaRPr lang="en-US" sz="105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0F840-6A23-E446-91E6-A1B488978391}"/>
              </a:ext>
            </a:extLst>
          </p:cNvPr>
          <p:cNvGrpSpPr/>
          <p:nvPr/>
        </p:nvGrpSpPr>
        <p:grpSpPr>
          <a:xfrm>
            <a:off x="517611" y="1398993"/>
            <a:ext cx="11156779" cy="5355312"/>
            <a:chOff x="507125" y="1398993"/>
            <a:chExt cx="11156779" cy="5355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1A4239-F818-4A8B-B313-689493078372}"/>
                </a:ext>
              </a:extLst>
            </p:cNvPr>
            <p:cNvSpPr/>
            <p:nvPr/>
          </p:nvSpPr>
          <p:spPr>
            <a:xfrm>
              <a:off x="3931969" y="1398993"/>
              <a:ext cx="7731935" cy="53553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2A7E"/>
              </a:solidFill>
            </a:ln>
          </p:spPr>
          <p:txBody>
            <a:bodyPr wrap="square" anchor="ctr" anchorCtr="0">
              <a:spAutoFit/>
            </a:bodyPr>
            <a:lstStyle/>
            <a:p>
              <a:pPr>
                <a:spcAft>
                  <a:spcPts val="1800"/>
                </a:spcAft>
                <a:buClr>
                  <a:srgbClr val="C00000"/>
                </a:buClr>
                <a:buSzPct val="110000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Data Management: ER Modelling and Normalization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Class Participation on Canvas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Fidelity model presentation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ER Modeling – relationships, notations and best practices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Normalization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In-class practice</a:t>
              </a:r>
            </a:p>
            <a:p>
              <a:pPr marL="457200" indent="-457200">
                <a:spcAft>
                  <a:spcPts val="1800"/>
                </a:spcAft>
                <a:buClr>
                  <a:srgbClr val="C00000"/>
                </a:buClr>
                <a:buSzPct val="110000"/>
                <a:buFont typeface="+mj-lt"/>
                <a:buAutoNum type="arabicPeriod"/>
              </a:pP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Questions and discussion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8E805C-6A40-4C75-A189-316100BC4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125" y="3075620"/>
              <a:ext cx="3026730" cy="200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4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297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370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Initial Design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20</a:t>
            </a:fld>
            <a:endParaRPr lang="en-US" sz="105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67B4D1-81D2-9A45-A7D5-CF6910D95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03311"/>
              </p:ext>
            </p:extLst>
          </p:nvPr>
        </p:nvGraphicFramePr>
        <p:xfrm>
          <a:off x="176463" y="1707117"/>
          <a:ext cx="7686718" cy="41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6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1098012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2669677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1700842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  <a:gridCol w="1162601">
                  <a:extLst>
                    <a:ext uri="{9D8B030D-6E8A-4147-A177-3AD203B41FA5}">
                      <a16:colId xmlns:a16="http://schemas.microsoft.com/office/drawing/2014/main" val="927470604"/>
                    </a:ext>
                  </a:extLst>
                </a:gridCol>
              </a:tblGrid>
              <a:tr h="1043363"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StreetNumberAndAddress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RegisteredCourses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CourseCredits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1043363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MIS325, 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1043363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MIS304, 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1043363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MIS325, 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4E06116-64FF-144B-B238-DEAD3353700A}"/>
              </a:ext>
            </a:extLst>
          </p:cNvPr>
          <p:cNvSpPr/>
          <p:nvPr/>
        </p:nvSpPr>
        <p:spPr>
          <a:xfrm>
            <a:off x="8081210" y="1479364"/>
            <a:ext cx="3934327" cy="4401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 Questions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How does this affect </a:t>
            </a:r>
            <a:r>
              <a:rPr 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reads</a:t>
            </a: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e.g. Count of registered courses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e.g. Sum of credits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How does this affect </a:t>
            </a:r>
            <a:r>
              <a:rPr 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adds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e.g. New courses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How does this affect </a:t>
            </a:r>
            <a:r>
              <a:rPr 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updates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e.g. Credits for a course</a:t>
            </a:r>
          </a:p>
          <a:p>
            <a:pPr lvl="1"/>
            <a:endParaRPr 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How does this affect </a:t>
            </a:r>
            <a:r>
              <a:rPr 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deletes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e.g. Delete course</a:t>
            </a:r>
          </a:p>
        </p:txBody>
      </p:sp>
    </p:spTree>
    <p:extLst>
      <p:ext uri="{BB962C8B-B14F-4D97-AF65-F5344CB8AC3E}">
        <p14:creationId xmlns:p14="http://schemas.microsoft.com/office/powerpoint/2010/main" val="32546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870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4942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First Normal Form (1NF)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21</a:t>
            </a:fld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59834-EA65-5A4F-9698-1C0EAA28428B}"/>
              </a:ext>
            </a:extLst>
          </p:cNvPr>
          <p:cNvSpPr txBox="1"/>
          <p:nvPr/>
        </p:nvSpPr>
        <p:spPr>
          <a:xfrm>
            <a:off x="13855" y="5842337"/>
            <a:ext cx="4482317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1NF Rule: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Each row is unique (✔️)</a:t>
            </a:r>
          </a:p>
          <a:p>
            <a:pPr marL="342900" indent="-342900">
              <a:buAutoNum type="arabicPeriod"/>
            </a:pPr>
            <a:r>
              <a:rPr lang="en-US" sz="2000" dirty="0"/>
              <a:t>Each cell contains a single scalar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8EAE1-090E-41DA-A5D7-4D7FF103153A}"/>
              </a:ext>
            </a:extLst>
          </p:cNvPr>
          <p:cNvSpPr txBox="1"/>
          <p:nvPr/>
        </p:nvSpPr>
        <p:spPr>
          <a:xfrm>
            <a:off x="5474360" y="5708406"/>
            <a:ext cx="6292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First Normal Form (1NF) – The value stored at the intersection of each row and column must be a scalar value, and a table must not contain any repeating columns.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F282EC-F6B5-2D1C-92D7-7C634DB1E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2210"/>
              </p:ext>
            </p:extLst>
          </p:nvPr>
        </p:nvGraphicFramePr>
        <p:xfrm>
          <a:off x="2252640" y="1595535"/>
          <a:ext cx="7686718" cy="41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86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1098012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2669677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1700842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  <a:gridCol w="1162601">
                  <a:extLst>
                    <a:ext uri="{9D8B030D-6E8A-4147-A177-3AD203B41FA5}">
                      <a16:colId xmlns:a16="http://schemas.microsoft.com/office/drawing/2014/main" val="927470604"/>
                    </a:ext>
                  </a:extLst>
                </a:gridCol>
              </a:tblGrid>
              <a:tr h="1043363"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StreetNumberAndAddress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RegisteredCourses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CourseCredits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1043363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MIS325, 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1043363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MIS304, 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1043363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MIS325, 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441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3514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First Normal Form (1NF)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22</a:t>
            </a:fld>
            <a:endParaRPr lang="en-US" sz="105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67B4D1-81D2-9A45-A7D5-CF6910D95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33156"/>
              </p:ext>
            </p:extLst>
          </p:nvPr>
        </p:nvGraphicFramePr>
        <p:xfrm>
          <a:off x="240161" y="1579035"/>
          <a:ext cx="57275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34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92747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StreetNumberAndAddress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RegisteredCourses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MIS325, 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MIS304, 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MIS325, 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1B4267-249B-8D46-ADFA-5D204F9C1FAD}"/>
              </a:ext>
            </a:extLst>
          </p:cNvPr>
          <p:cNvGraphicFramePr>
            <a:graphicFrameLocks noGrp="1"/>
          </p:cNvGraphicFramePr>
          <p:nvPr/>
        </p:nvGraphicFramePr>
        <p:xfrm>
          <a:off x="6313961" y="3215071"/>
          <a:ext cx="572750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34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1989221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92747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StreetNumberAndAddress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RegisteredCourse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2132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7859834-EA65-5A4F-9698-1C0EAA28428B}"/>
              </a:ext>
            </a:extLst>
          </p:cNvPr>
          <p:cNvSpPr txBox="1"/>
          <p:nvPr/>
        </p:nvSpPr>
        <p:spPr>
          <a:xfrm>
            <a:off x="205362" y="5705775"/>
            <a:ext cx="4950394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1NF Rule: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Each row is unique (✔️)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Each cell contains a single scalar value (✔️)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19EB01A9-A178-3601-355A-CF4DCE4B6969}"/>
              </a:ext>
            </a:extLst>
          </p:cNvPr>
          <p:cNvSpPr/>
          <p:nvPr/>
        </p:nvSpPr>
        <p:spPr>
          <a:xfrm rot="5400000">
            <a:off x="6151148" y="1994650"/>
            <a:ext cx="1028694" cy="101566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6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33" y="47798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Second Normal Form (2NF)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23</a:t>
            </a:fld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59834-EA65-5A4F-9698-1C0EAA28428B}"/>
              </a:ext>
            </a:extLst>
          </p:cNvPr>
          <p:cNvSpPr txBox="1"/>
          <p:nvPr/>
        </p:nvSpPr>
        <p:spPr>
          <a:xfrm>
            <a:off x="359807" y="5419291"/>
            <a:ext cx="5151795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2NF Rule:</a:t>
            </a:r>
          </a:p>
          <a:p>
            <a:pPr marL="342900" indent="-342900">
              <a:buAutoNum type="arabicPeriod"/>
            </a:pPr>
            <a:r>
              <a:rPr lang="en-US" sz="2000" dirty="0"/>
              <a:t>1NF is true (✔️)</a:t>
            </a:r>
          </a:p>
          <a:p>
            <a:pPr marL="342900" indent="-342900">
              <a:buAutoNum type="arabicPeriod"/>
            </a:pPr>
            <a:r>
              <a:rPr lang="en-US" sz="2000" dirty="0"/>
              <a:t>Primary key is not composite</a:t>
            </a:r>
          </a:p>
          <a:p>
            <a:pPr marL="342900" indent="-342900">
              <a:buAutoNum type="arabicPeriod"/>
            </a:pPr>
            <a:r>
              <a:rPr lang="en-US" sz="2000" dirty="0"/>
              <a:t>All non-key fields depend on the primary key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CC5D50-D732-B94F-83FD-AFB312A4C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73494"/>
              </p:ext>
            </p:extLst>
          </p:nvPr>
        </p:nvGraphicFramePr>
        <p:xfrm>
          <a:off x="359808" y="1880215"/>
          <a:ext cx="1162253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074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1660224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4036629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2571722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  <a:gridCol w="1757886">
                  <a:extLst>
                    <a:ext uri="{9D8B030D-6E8A-4147-A177-3AD203B41FA5}">
                      <a16:colId xmlns:a16="http://schemas.microsoft.com/office/drawing/2014/main" val="92747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StreetNumberAndAddress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RegisteredCourse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CourseCredits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213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C0D27C-025A-4892-BADD-7E9401AB7DAC}"/>
              </a:ext>
            </a:extLst>
          </p:cNvPr>
          <p:cNvSpPr txBox="1"/>
          <p:nvPr/>
        </p:nvSpPr>
        <p:spPr>
          <a:xfrm>
            <a:off x="5689699" y="5579070"/>
            <a:ext cx="6292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Second Normal Form (2NF) – The primary key should be non-composite and every non-key column must depend on the entire primary key.</a:t>
            </a:r>
          </a:p>
        </p:txBody>
      </p:sp>
    </p:spTree>
    <p:extLst>
      <p:ext uri="{BB962C8B-B14F-4D97-AF65-F5344CB8AC3E}">
        <p14:creationId xmlns:p14="http://schemas.microsoft.com/office/powerpoint/2010/main" val="40361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6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Second Normal Form (2NF)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24</a:t>
            </a:fld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59834-EA65-5A4F-9698-1C0EAA28428B}"/>
              </a:ext>
            </a:extLst>
          </p:cNvPr>
          <p:cNvSpPr txBox="1"/>
          <p:nvPr/>
        </p:nvSpPr>
        <p:spPr>
          <a:xfrm>
            <a:off x="359807" y="5415928"/>
            <a:ext cx="5314275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2NF Rule: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1NF is true (✔️)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Primary key is not composite (✔️)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All non-key fields depend on the primary key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1F6C44-86F7-FA42-BD44-BA5422DF7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16775"/>
              </p:ext>
            </p:extLst>
          </p:nvPr>
        </p:nvGraphicFramePr>
        <p:xfrm>
          <a:off x="359807" y="1915550"/>
          <a:ext cx="1157025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496">
                  <a:extLst>
                    <a:ext uri="{9D8B030D-6E8A-4147-A177-3AD203B41FA5}">
                      <a16:colId xmlns:a16="http://schemas.microsoft.com/office/drawing/2014/main" val="1907254945"/>
                    </a:ext>
                  </a:extLst>
                </a:gridCol>
                <a:gridCol w="1356171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1849339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3176474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2020962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  <a:gridCol w="1571813">
                  <a:extLst>
                    <a:ext uri="{9D8B030D-6E8A-4147-A177-3AD203B41FA5}">
                      <a16:colId xmlns:a16="http://schemas.microsoft.com/office/drawing/2014/main" val="92747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StudentId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StreetNumberAndAddress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RegisteredCourse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CourseCredits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2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4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6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Second Normal Form (2NF)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25</a:t>
            </a:fld>
            <a:endParaRPr lang="en-US" sz="105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1B4267-249B-8D46-ADFA-5D204F9C1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72705"/>
              </p:ext>
            </p:extLst>
          </p:nvPr>
        </p:nvGraphicFramePr>
        <p:xfrm>
          <a:off x="7808111" y="1897760"/>
          <a:ext cx="402408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07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1550743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  <a:gridCol w="1079632">
                  <a:extLst>
                    <a:ext uri="{9D8B030D-6E8A-4147-A177-3AD203B41FA5}">
                      <a16:colId xmlns:a16="http://schemas.microsoft.com/office/drawing/2014/main" val="92747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RegisteredCourse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2132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7859834-EA65-5A4F-9698-1C0EAA28428B}"/>
              </a:ext>
            </a:extLst>
          </p:cNvPr>
          <p:cNvSpPr txBox="1"/>
          <p:nvPr/>
        </p:nvSpPr>
        <p:spPr>
          <a:xfrm>
            <a:off x="359807" y="5362141"/>
            <a:ext cx="564770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2NF Rule: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1NF is true (✔️)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Primary key is not composite (✔️)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All non-key fields depend on the primary key (✔️)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A6AA00-51F6-D441-816A-5E24C1498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1546"/>
              </p:ext>
            </p:extLst>
          </p:nvPr>
        </p:nvGraphicFramePr>
        <p:xfrm>
          <a:off x="359807" y="1897760"/>
          <a:ext cx="60695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92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1042881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1439175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2106620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StreetNumberAndAddress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180D3FF-D75F-454F-BC6D-67A4695F2DB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429375" y="2995040"/>
            <a:ext cx="1378736" cy="685800"/>
          </a:xfrm>
          <a:prstGeom prst="bentConnector3">
            <a:avLst>
              <a:gd name="adj1" fmla="val 50000"/>
            </a:avLst>
          </a:prstGeom>
          <a:ln w="762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87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6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Third Normal Form (3NF)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26</a:t>
            </a:fld>
            <a:endParaRPr lang="en-US" sz="105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1B4267-249B-8D46-ADFA-5D204F9C1FAD}"/>
              </a:ext>
            </a:extLst>
          </p:cNvPr>
          <p:cNvGraphicFramePr>
            <a:graphicFrameLocks noGrp="1"/>
          </p:cNvGraphicFramePr>
          <p:nvPr/>
        </p:nvGraphicFramePr>
        <p:xfrm>
          <a:off x="7808112" y="1512750"/>
          <a:ext cx="328863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90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  <a:gridCol w="882316">
                  <a:extLst>
                    <a:ext uri="{9D8B030D-6E8A-4147-A177-3AD203B41FA5}">
                      <a16:colId xmlns:a16="http://schemas.microsoft.com/office/drawing/2014/main" val="92747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RegisteredCourse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2132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7859834-EA65-5A4F-9698-1C0EAA28428B}"/>
              </a:ext>
            </a:extLst>
          </p:cNvPr>
          <p:cNvSpPr txBox="1"/>
          <p:nvPr/>
        </p:nvSpPr>
        <p:spPr>
          <a:xfrm>
            <a:off x="359807" y="5595745"/>
            <a:ext cx="539439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3NF Rule: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2NF is true (✔️)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Changing one non-key field should not require changing any other non-key field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A6AA00-51F6-D441-816A-5E24C1498EDF}"/>
              </a:ext>
            </a:extLst>
          </p:cNvPr>
          <p:cNvGraphicFramePr>
            <a:graphicFrameLocks noGrp="1"/>
          </p:cNvGraphicFramePr>
          <p:nvPr/>
        </p:nvGraphicFramePr>
        <p:xfrm>
          <a:off x="359807" y="1897760"/>
          <a:ext cx="466825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90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1620253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StreetNumberAndAddress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180D3FF-D75F-454F-BC6D-67A4695F2DB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028060" y="3478710"/>
            <a:ext cx="2780052" cy="247850"/>
          </a:xfrm>
          <a:prstGeom prst="bentConnector3">
            <a:avLst>
              <a:gd name="adj1" fmla="val 50000"/>
            </a:avLst>
          </a:prstGeom>
          <a:ln w="762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BCF621-6B77-475D-ADCB-FF1835C7BFB0}"/>
              </a:ext>
            </a:extLst>
          </p:cNvPr>
          <p:cNvSpPr txBox="1"/>
          <p:nvPr/>
        </p:nvSpPr>
        <p:spPr>
          <a:xfrm>
            <a:off x="5826777" y="5692520"/>
            <a:ext cx="6292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third normal form requires that all columns in a relational table are dependent only upon the primary key. (transitive dependency frowned upon)</a:t>
            </a:r>
          </a:p>
        </p:txBody>
      </p:sp>
    </p:spTree>
    <p:extLst>
      <p:ext uri="{BB962C8B-B14F-4D97-AF65-F5344CB8AC3E}">
        <p14:creationId xmlns:p14="http://schemas.microsoft.com/office/powerpoint/2010/main" val="194610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138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0211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Third Normal Form (3NF)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27</a:t>
            </a:fld>
            <a:endParaRPr lang="en-US" sz="105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31B4267-249B-8D46-ADFA-5D204F9C1FAD}"/>
              </a:ext>
            </a:extLst>
          </p:cNvPr>
          <p:cNvGraphicFramePr>
            <a:graphicFrameLocks noGrp="1"/>
          </p:cNvGraphicFramePr>
          <p:nvPr/>
        </p:nvGraphicFramePr>
        <p:xfrm>
          <a:off x="5924792" y="1551284"/>
          <a:ext cx="240631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90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RegisteredCourseId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7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2132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7859834-EA65-5A4F-9698-1C0EAA28428B}"/>
              </a:ext>
            </a:extLst>
          </p:cNvPr>
          <p:cNvSpPr txBox="1"/>
          <p:nvPr/>
        </p:nvSpPr>
        <p:spPr>
          <a:xfrm>
            <a:off x="359807" y="5397999"/>
            <a:ext cx="9270487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3NF Rule: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2NF is true (✔️)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Changing one non-key field should not require changing any other non-key field (✔️)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A6AA00-51F6-D441-816A-5E24C1498EDF}"/>
              </a:ext>
            </a:extLst>
          </p:cNvPr>
          <p:cNvGraphicFramePr>
            <a:graphicFrameLocks noGrp="1"/>
          </p:cNvGraphicFramePr>
          <p:nvPr/>
        </p:nvGraphicFramePr>
        <p:xfrm>
          <a:off x="135219" y="1562116"/>
          <a:ext cx="466825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90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1620253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StreetNumberAndAddress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180D3FF-D75F-454F-BC6D-67A4695F2DB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803472" y="3390916"/>
            <a:ext cx="1121320" cy="126328"/>
          </a:xfrm>
          <a:prstGeom prst="bentConnector3">
            <a:avLst>
              <a:gd name="adj1" fmla="val 50000"/>
            </a:avLst>
          </a:prstGeom>
          <a:ln w="762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97B973-B8E7-4245-B664-1AD5E6F8F537}"/>
              </a:ext>
            </a:extLst>
          </p:cNvPr>
          <p:cNvGraphicFramePr>
            <a:graphicFrameLocks noGrp="1"/>
          </p:cNvGraphicFramePr>
          <p:nvPr/>
        </p:nvGraphicFramePr>
        <p:xfrm>
          <a:off x="9452428" y="1562116"/>
          <a:ext cx="26754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646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3197352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927470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CourseCredits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247398"/>
                  </a:ext>
                </a:extLst>
              </a:tr>
            </a:tbl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4AFA56D-5EFE-8A4E-9A49-C1C3834769FC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rot="10800000" flipV="1">
            <a:off x="8331108" y="3390916"/>
            <a:ext cx="1121320" cy="126328"/>
          </a:xfrm>
          <a:prstGeom prst="bentConnector3">
            <a:avLst>
              <a:gd name="adj1" fmla="val 50000"/>
            </a:avLst>
          </a:prstGeom>
          <a:ln w="762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726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77989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Another Example – Initial Design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28</a:t>
            </a:fld>
            <a:endParaRPr lang="en-US" sz="1050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F30B8C66-B778-074E-B0BF-368F1D6A9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"/>
          <a:stretch/>
        </p:blipFill>
        <p:spPr bwMode="auto">
          <a:xfrm>
            <a:off x="646019" y="4607620"/>
            <a:ext cx="10458798" cy="169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7E452-7414-E749-85F3-FDF1F5288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37"/>
          <a:stretch/>
        </p:blipFill>
        <p:spPr>
          <a:xfrm>
            <a:off x="646019" y="2254290"/>
            <a:ext cx="10512246" cy="18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1550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2276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Normalization – First Normal Form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29</a:t>
            </a:fld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9211F-CDCD-4D4F-BBB4-B3C672309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4"/>
          <a:stretch/>
        </p:blipFill>
        <p:spPr bwMode="auto">
          <a:xfrm>
            <a:off x="1918447" y="1660715"/>
            <a:ext cx="9077145" cy="350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C3B8EE-1EC5-4840-9E6B-330CF438DDB7}"/>
              </a:ext>
            </a:extLst>
          </p:cNvPr>
          <p:cNvSpPr txBox="1"/>
          <p:nvPr/>
        </p:nvSpPr>
        <p:spPr>
          <a:xfrm>
            <a:off x="205362" y="5727067"/>
            <a:ext cx="4950394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1NF Rule: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Each row is unique (✔️)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Each cell contains a single scalar value (✔️)</a:t>
            </a:r>
          </a:p>
        </p:txBody>
      </p:sp>
    </p:spTree>
    <p:extLst>
      <p:ext uri="{BB962C8B-B14F-4D97-AF65-F5344CB8AC3E}">
        <p14:creationId xmlns:p14="http://schemas.microsoft.com/office/powerpoint/2010/main" val="32185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9808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297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6370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Second Normal Form (2NF)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30</a:t>
            </a:fld>
            <a:endParaRPr lang="en-US" sz="1050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68EEE83-57A0-3244-9577-0191FDAD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25" y="1968928"/>
            <a:ext cx="9446150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0DA7D-5831-D540-B48D-F26131F6D4C9}"/>
              </a:ext>
            </a:extLst>
          </p:cNvPr>
          <p:cNvSpPr txBox="1"/>
          <p:nvPr/>
        </p:nvSpPr>
        <p:spPr>
          <a:xfrm>
            <a:off x="359807" y="5362141"/>
            <a:ext cx="5314275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2NF Rule: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1NF is true (✔️)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Primary key is not composite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All non-key fields depend on the primary key </a:t>
            </a:r>
          </a:p>
        </p:txBody>
      </p:sp>
    </p:spTree>
    <p:extLst>
      <p:ext uri="{BB962C8B-B14F-4D97-AF65-F5344CB8AC3E}">
        <p14:creationId xmlns:p14="http://schemas.microsoft.com/office/powerpoint/2010/main" val="2693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39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35123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Second Normal Form (2NF)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31</a:t>
            </a:fld>
            <a:endParaRPr lang="en-US" sz="10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3DC83E-949C-904F-88E3-773B345974C6}"/>
              </a:ext>
            </a:extLst>
          </p:cNvPr>
          <p:cNvGrpSpPr/>
          <p:nvPr/>
        </p:nvGrpSpPr>
        <p:grpSpPr>
          <a:xfrm>
            <a:off x="168898" y="1479249"/>
            <a:ext cx="6992470" cy="3899502"/>
            <a:chOff x="2779059" y="1515408"/>
            <a:chExt cx="7172924" cy="42291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D5E2F45-4CF1-E944-B384-C53C18BAD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9059" y="1515408"/>
              <a:ext cx="7172924" cy="422912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0C630F-A780-7243-B3D0-6ED2EADF1720}"/>
                </a:ext>
              </a:extLst>
            </p:cNvPr>
            <p:cNvSpPr/>
            <p:nvPr/>
          </p:nvSpPr>
          <p:spPr>
            <a:xfrm>
              <a:off x="2779059" y="1515408"/>
              <a:ext cx="731520" cy="1317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B59818-AC60-D64F-9DCE-083FB2E1C597}"/>
                </a:ext>
              </a:extLst>
            </p:cNvPr>
            <p:cNvSpPr/>
            <p:nvPr/>
          </p:nvSpPr>
          <p:spPr>
            <a:xfrm>
              <a:off x="4043082" y="3334871"/>
              <a:ext cx="786384" cy="24096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86BA2A8-C25C-5F49-975A-29CF683EDC3B}"/>
              </a:ext>
            </a:extLst>
          </p:cNvPr>
          <p:cNvSpPr txBox="1"/>
          <p:nvPr/>
        </p:nvSpPr>
        <p:spPr>
          <a:xfrm>
            <a:off x="6403419" y="5484633"/>
            <a:ext cx="5301451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2NF Rule: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1NF is true (✔️)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Primary key is not composite (✔️)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All non-key fields depend on the primary key (✔️) </a:t>
            </a:r>
          </a:p>
        </p:txBody>
      </p:sp>
    </p:spTree>
    <p:extLst>
      <p:ext uri="{BB962C8B-B14F-4D97-AF65-F5344CB8AC3E}">
        <p14:creationId xmlns:p14="http://schemas.microsoft.com/office/powerpoint/2010/main" val="179356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8687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49413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Third Normal Form (3NF)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32</a:t>
            </a:fld>
            <a:endParaRPr lang="en-US" sz="105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67B4D1-81D2-9A45-A7D5-CF6910D95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6366"/>
              </p:ext>
            </p:extLst>
          </p:nvPr>
        </p:nvGraphicFramePr>
        <p:xfrm>
          <a:off x="5357593" y="1511362"/>
          <a:ext cx="517229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72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1595618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1563705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InvoiceNumber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InvoiceId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VendorId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97/522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97/533B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D0DBD7-192B-4A43-9932-87867A68B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7667"/>
              </p:ext>
            </p:extLst>
          </p:nvPr>
        </p:nvGraphicFramePr>
        <p:xfrm>
          <a:off x="201212" y="1539614"/>
          <a:ext cx="3540795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844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2067951">
                  <a:extLst>
                    <a:ext uri="{9D8B030D-6E8A-4147-A177-3AD203B41FA5}">
                      <a16:colId xmlns:a16="http://schemas.microsoft.com/office/drawing/2014/main" val="85157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VendorId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VendorName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Cahners</a:t>
                      </a:r>
                      <a:r>
                        <a:rPr lang="en-US" sz="2000" dirty="0"/>
                        <a:t> Publishing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Zylka</a:t>
                      </a:r>
                      <a:r>
                        <a:rPr lang="en-US" sz="20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C7A697-1707-5F40-91F8-759FDAC1F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26843"/>
              </p:ext>
            </p:extLst>
          </p:nvPr>
        </p:nvGraphicFramePr>
        <p:xfrm>
          <a:off x="6933979" y="3654995"/>
          <a:ext cx="517229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063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1978933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2019299">
                  <a:extLst>
                    <a:ext uri="{9D8B030D-6E8A-4147-A177-3AD203B41FA5}">
                      <a16:colId xmlns:a16="http://schemas.microsoft.com/office/drawing/2014/main" val="2401018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InvoiceId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InvoiceSequence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ItemDescription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VB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SQL 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Library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Catalogs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37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SQL flyer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82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Card 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97372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8B0E54-AA57-EA4C-9386-6C2459F9707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42007" y="2253042"/>
            <a:ext cx="1615586" cy="50800"/>
          </a:xfrm>
          <a:prstGeom prst="straightConnector1">
            <a:avLst/>
          </a:prstGeom>
          <a:ln w="762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9936CD2-6BD3-C943-A002-B63AD594487E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8452597" y="2587465"/>
            <a:ext cx="558673" cy="1576386"/>
          </a:xfrm>
          <a:prstGeom prst="bentConnector3">
            <a:avLst>
              <a:gd name="adj1" fmla="val 50000"/>
            </a:avLst>
          </a:prstGeom>
          <a:ln w="762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949EA7-6936-F240-812E-52C0E1E57B4C}"/>
              </a:ext>
            </a:extLst>
          </p:cNvPr>
          <p:cNvSpPr txBox="1"/>
          <p:nvPr/>
        </p:nvSpPr>
        <p:spPr>
          <a:xfrm>
            <a:off x="359808" y="5362141"/>
            <a:ext cx="6309934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3NF Rule: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2NF is true (✔️)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Changing one non-key field should not require changing any other non-key field (✔️)</a:t>
            </a:r>
          </a:p>
        </p:txBody>
      </p:sp>
    </p:spTree>
    <p:extLst>
      <p:ext uri="{BB962C8B-B14F-4D97-AF65-F5344CB8AC3E}">
        <p14:creationId xmlns:p14="http://schemas.microsoft.com/office/powerpoint/2010/main" val="43582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583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06559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Is this model 3NF?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33</a:t>
            </a:fld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2BD775-7CAD-6446-B8AE-5E27E00C4DAF}"/>
              </a:ext>
            </a:extLst>
          </p:cNvPr>
          <p:cNvGrpSpPr/>
          <p:nvPr/>
        </p:nvGrpSpPr>
        <p:grpSpPr>
          <a:xfrm>
            <a:off x="328488" y="2011391"/>
            <a:ext cx="3137590" cy="4431526"/>
            <a:chOff x="436178" y="1471448"/>
            <a:chExt cx="2532993" cy="5506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BDD11-D1C0-D74C-9E52-9AE47472F47D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VendorId</a:t>
              </a:r>
              <a:r>
                <a:rPr lang="en-US" sz="1700" dirty="0">
                  <a:solidFill>
                    <a:schemeClr val="tx1"/>
                  </a:solidFill>
                </a:rPr>
                <a:t> (PK)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09395-5DFB-504C-859E-C0190876231A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23387-D71F-B947-AD1C-FB124E2EC230}"/>
              </a:ext>
            </a:extLst>
          </p:cNvPr>
          <p:cNvGrpSpPr/>
          <p:nvPr/>
        </p:nvGrpSpPr>
        <p:grpSpPr>
          <a:xfrm>
            <a:off x="5144137" y="2011391"/>
            <a:ext cx="2532993" cy="2410740"/>
            <a:chOff x="4406599" y="1471448"/>
            <a:chExt cx="2532993" cy="24107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75882-807B-EF41-9C64-35535BC031CA}"/>
                </a:ext>
              </a:extLst>
            </p:cNvPr>
            <p:cNvSpPr/>
            <p:nvPr/>
          </p:nvSpPr>
          <p:spPr>
            <a:xfrm>
              <a:off x="4406599" y="1471448"/>
              <a:ext cx="2532993" cy="24107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VendorId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5EE6B-AFBC-FD4D-A9D5-4B8CE8FC418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D2038-5A4B-8441-B289-AB1F47EBF5A1}"/>
              </a:ext>
            </a:extLst>
          </p:cNvPr>
          <p:cNvGrpSpPr/>
          <p:nvPr/>
        </p:nvGrpSpPr>
        <p:grpSpPr>
          <a:xfrm>
            <a:off x="9355190" y="2011391"/>
            <a:ext cx="2532993" cy="2282403"/>
            <a:chOff x="8858284" y="1471448"/>
            <a:chExt cx="2532993" cy="22824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8858284" y="1471448"/>
              <a:ext cx="2532993" cy="2282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ItemLineNumber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02EAA-6152-5040-8CB1-FD5CD133312A}"/>
              </a:ext>
            </a:extLst>
          </p:cNvPr>
          <p:cNvCxnSpPr/>
          <p:nvPr/>
        </p:nvCxnSpPr>
        <p:spPr>
          <a:xfrm>
            <a:off x="3466077" y="2825389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CC252F-F3C2-214C-9B26-5C94AEE95DF2}"/>
              </a:ext>
            </a:extLst>
          </p:cNvPr>
          <p:cNvSpPr txBox="1"/>
          <p:nvPr/>
        </p:nvSpPr>
        <p:spPr>
          <a:xfrm>
            <a:off x="3905022" y="239926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B6804-A307-D048-A190-28F26DDCF5A7}"/>
              </a:ext>
            </a:extLst>
          </p:cNvPr>
          <p:cNvSpPr txBox="1"/>
          <p:nvPr/>
        </p:nvSpPr>
        <p:spPr>
          <a:xfrm>
            <a:off x="3421223" y="2399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7D9B6-45F4-C042-829A-70046F3B534E}"/>
              </a:ext>
            </a:extLst>
          </p:cNvPr>
          <p:cNvSpPr txBox="1"/>
          <p:nvPr/>
        </p:nvSpPr>
        <p:spPr>
          <a:xfrm>
            <a:off x="4831250" y="23992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A66C5-DA84-B74A-9E06-37290FF89D96}"/>
              </a:ext>
            </a:extLst>
          </p:cNvPr>
          <p:cNvCxnSpPr/>
          <p:nvPr/>
        </p:nvCxnSpPr>
        <p:spPr>
          <a:xfrm>
            <a:off x="7733186" y="2825389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985E3B-1E0A-8947-9CFF-C165B2F20140}"/>
              </a:ext>
            </a:extLst>
          </p:cNvPr>
          <p:cNvSpPr txBox="1"/>
          <p:nvPr/>
        </p:nvSpPr>
        <p:spPr>
          <a:xfrm>
            <a:off x="8046284" y="239926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C414C-41E9-064C-939D-5A2DB53E3CFD}"/>
              </a:ext>
            </a:extLst>
          </p:cNvPr>
          <p:cNvSpPr txBox="1"/>
          <p:nvPr/>
        </p:nvSpPr>
        <p:spPr>
          <a:xfrm>
            <a:off x="7672290" y="2399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55AF3-5935-2940-9E70-9D25868B3FF8}"/>
              </a:ext>
            </a:extLst>
          </p:cNvPr>
          <p:cNvSpPr txBox="1"/>
          <p:nvPr/>
        </p:nvSpPr>
        <p:spPr>
          <a:xfrm>
            <a:off x="9082317" y="23992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25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00" y="56699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55" y="497725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Perhaps now it Is more 3NF …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34</a:t>
            </a:fld>
            <a:endParaRPr lang="en-US" sz="10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8BDD11-D1C0-D74C-9E52-9AE47472F47D}"/>
              </a:ext>
            </a:extLst>
          </p:cNvPr>
          <p:cNvSpPr/>
          <p:nvPr/>
        </p:nvSpPr>
        <p:spPr>
          <a:xfrm>
            <a:off x="501731" y="1811345"/>
            <a:ext cx="2748390" cy="40284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/>
          <a:p>
            <a:r>
              <a:rPr lang="en-US" sz="1700" dirty="0" err="1">
                <a:solidFill>
                  <a:schemeClr val="tx1"/>
                </a:solidFill>
              </a:rPr>
              <a:t>Vendor_Id</a:t>
            </a:r>
            <a:r>
              <a:rPr lang="en-US" sz="1700" dirty="0">
                <a:solidFill>
                  <a:schemeClr val="tx1"/>
                </a:solidFill>
              </a:rPr>
              <a:t> (PK)</a:t>
            </a:r>
          </a:p>
          <a:p>
            <a:r>
              <a:rPr lang="en-US" sz="1700" dirty="0" err="1">
                <a:solidFill>
                  <a:schemeClr val="tx1"/>
                </a:solidFill>
              </a:rPr>
              <a:t>Vendor_Name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>
                <a:solidFill>
                  <a:schemeClr val="tx1"/>
                </a:solidFill>
              </a:rPr>
              <a:t>Vendor_Address1</a:t>
            </a:r>
          </a:p>
          <a:p>
            <a:r>
              <a:rPr lang="en-US" sz="1700" dirty="0">
                <a:solidFill>
                  <a:schemeClr val="tx1"/>
                </a:solidFill>
              </a:rPr>
              <a:t>Vendor_Address2</a:t>
            </a:r>
          </a:p>
          <a:p>
            <a:r>
              <a:rPr lang="en-US" sz="1700" dirty="0" err="1">
                <a:solidFill>
                  <a:schemeClr val="tx1"/>
                </a:solidFill>
              </a:rPr>
              <a:t>Vendor_City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 err="1">
                <a:solidFill>
                  <a:schemeClr val="tx1"/>
                </a:solidFill>
              </a:rPr>
              <a:t>Vendor_State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 err="1">
                <a:solidFill>
                  <a:schemeClr val="tx1"/>
                </a:solidFill>
              </a:rPr>
              <a:t>Vendor_Zip_Code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 err="1">
                <a:solidFill>
                  <a:schemeClr val="tx1"/>
                </a:solidFill>
              </a:rPr>
              <a:t>Vendor_Phone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 err="1">
                <a:solidFill>
                  <a:schemeClr val="tx1"/>
                </a:solidFill>
              </a:rPr>
              <a:t>Vendor_Contact_First_Name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 err="1">
                <a:solidFill>
                  <a:schemeClr val="tx1"/>
                </a:solidFill>
              </a:rPr>
              <a:t>Vendor_Contact_Last_Name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 err="1">
                <a:solidFill>
                  <a:schemeClr val="tx1"/>
                </a:solidFill>
              </a:rPr>
              <a:t>Default_Terms_Id</a:t>
            </a:r>
            <a:endParaRPr lang="en-US" sz="1700" dirty="0">
              <a:solidFill>
                <a:schemeClr val="tx1"/>
              </a:solidFill>
            </a:endParaRPr>
          </a:p>
          <a:p>
            <a:r>
              <a:rPr lang="en-US" sz="1700" dirty="0" err="1">
                <a:solidFill>
                  <a:schemeClr val="tx1"/>
                </a:solidFill>
              </a:rPr>
              <a:t>Default_Account_Number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09395-5DFB-504C-859E-C0190876231A}"/>
              </a:ext>
            </a:extLst>
          </p:cNvPr>
          <p:cNvSpPr/>
          <p:nvPr/>
        </p:nvSpPr>
        <p:spPr>
          <a:xfrm>
            <a:off x="618451" y="1811346"/>
            <a:ext cx="2631670" cy="4519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Vendors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875882-807B-EF41-9C64-35535BC031CA}"/>
              </a:ext>
            </a:extLst>
          </p:cNvPr>
          <p:cNvSpPr/>
          <p:nvPr/>
        </p:nvSpPr>
        <p:spPr>
          <a:xfrm>
            <a:off x="4829504" y="1811346"/>
            <a:ext cx="2532993" cy="3501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err="1">
                <a:solidFill>
                  <a:schemeClr val="tx1"/>
                </a:solidFill>
              </a:rPr>
              <a:t>Invoice_Id</a:t>
            </a:r>
            <a:r>
              <a:rPr lang="en-US" dirty="0">
                <a:solidFill>
                  <a:schemeClr val="tx1"/>
                </a:solidFill>
              </a:rPr>
              <a:t>(PK)</a:t>
            </a:r>
          </a:p>
          <a:p>
            <a:r>
              <a:rPr lang="en-US" dirty="0" err="1">
                <a:solidFill>
                  <a:schemeClr val="tx1"/>
                </a:solidFill>
              </a:rPr>
              <a:t>Vendor_Id</a:t>
            </a:r>
            <a:r>
              <a:rPr lang="en-US" dirty="0">
                <a:solidFill>
                  <a:schemeClr val="tx1"/>
                </a:solidFill>
              </a:rPr>
              <a:t>(FK)</a:t>
            </a:r>
          </a:p>
          <a:p>
            <a:r>
              <a:rPr lang="en-US" dirty="0" err="1">
                <a:solidFill>
                  <a:schemeClr val="tx1"/>
                </a:solidFill>
              </a:rPr>
              <a:t>Invoice_Number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Invoice_Date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Invoice_Total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Payment_Total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Credit_Total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Terms_Id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Invoice_Due_Date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Payment_Date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5EE6B-AFBC-FD4D-A9D5-4B8CE8FC4182}"/>
              </a:ext>
            </a:extLst>
          </p:cNvPr>
          <p:cNvSpPr/>
          <p:nvPr/>
        </p:nvSpPr>
        <p:spPr>
          <a:xfrm>
            <a:off x="4829504" y="1811346"/>
            <a:ext cx="2532993" cy="6744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Invoices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02EAA-6152-5040-8CB1-FD5CD133312A}"/>
              </a:ext>
            </a:extLst>
          </p:cNvPr>
          <p:cNvCxnSpPr>
            <a:cxnSpLocks/>
          </p:cNvCxnSpPr>
          <p:nvPr/>
        </p:nvCxnSpPr>
        <p:spPr>
          <a:xfrm>
            <a:off x="3250121" y="2625344"/>
            <a:ext cx="157938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CC252F-F3C2-214C-9B26-5C94AEE95DF2}"/>
              </a:ext>
            </a:extLst>
          </p:cNvPr>
          <p:cNvSpPr txBox="1"/>
          <p:nvPr/>
        </p:nvSpPr>
        <p:spPr>
          <a:xfrm>
            <a:off x="3590389" y="219921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B6804-A307-D048-A190-28F26DDCF5A7}"/>
              </a:ext>
            </a:extLst>
          </p:cNvPr>
          <p:cNvSpPr txBox="1"/>
          <p:nvPr/>
        </p:nvSpPr>
        <p:spPr>
          <a:xfrm>
            <a:off x="3202842" y="2199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7D9B6-45F4-C042-829A-70046F3B534E}"/>
              </a:ext>
            </a:extLst>
          </p:cNvPr>
          <p:cNvSpPr txBox="1"/>
          <p:nvPr/>
        </p:nvSpPr>
        <p:spPr>
          <a:xfrm>
            <a:off x="4516617" y="219921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A66C5-DA84-B74A-9E06-37290FF89D96}"/>
              </a:ext>
            </a:extLst>
          </p:cNvPr>
          <p:cNvCxnSpPr/>
          <p:nvPr/>
        </p:nvCxnSpPr>
        <p:spPr>
          <a:xfrm>
            <a:off x="7418553" y="2625344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985E3B-1E0A-8947-9CFF-C165B2F20140}"/>
              </a:ext>
            </a:extLst>
          </p:cNvPr>
          <p:cNvSpPr txBox="1"/>
          <p:nvPr/>
        </p:nvSpPr>
        <p:spPr>
          <a:xfrm>
            <a:off x="7731651" y="219921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C414C-41E9-064C-939D-5A2DB53E3CFD}"/>
              </a:ext>
            </a:extLst>
          </p:cNvPr>
          <p:cNvSpPr txBox="1"/>
          <p:nvPr/>
        </p:nvSpPr>
        <p:spPr>
          <a:xfrm>
            <a:off x="7357657" y="2199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6D837D-0D4C-E44E-9A2C-9E6032397B94}"/>
              </a:ext>
            </a:extLst>
          </p:cNvPr>
          <p:cNvGrpSpPr/>
          <p:nvPr/>
        </p:nvGrpSpPr>
        <p:grpSpPr>
          <a:xfrm>
            <a:off x="8884403" y="1811346"/>
            <a:ext cx="2805866" cy="2490510"/>
            <a:chOff x="8767684" y="1182692"/>
            <a:chExt cx="2805866" cy="24905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9040557" y="1182692"/>
              <a:ext cx="2532993" cy="20257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(PK, 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InvoiceSequence</a:t>
              </a:r>
              <a:r>
                <a:rPr lang="en-US" dirty="0">
                  <a:solidFill>
                    <a:schemeClr val="tx1"/>
                  </a:solidFill>
                </a:rPr>
                <a:t> 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Account_Number</a:t>
              </a:r>
              <a:r>
                <a:rPr lang="en-US" dirty="0">
                  <a:solidFill>
                    <a:schemeClr val="tx1"/>
                  </a:solidFill>
                </a:rPr>
                <a:t> (FK)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Line_Item_Amt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Line_Item_Description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9040557" y="1182693"/>
              <a:ext cx="2532993" cy="401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Invoice_Line_Items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5AF3-5935-2940-9E70-9D25868B3FF8}"/>
                </a:ext>
              </a:extLst>
            </p:cNvPr>
            <p:cNvSpPr txBox="1"/>
            <p:nvPr/>
          </p:nvSpPr>
          <p:spPr>
            <a:xfrm>
              <a:off x="8767684" y="157056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2052FE-0DB9-A74B-A563-F275AC5E500E}"/>
                </a:ext>
              </a:extLst>
            </p:cNvPr>
            <p:cNvSpPr txBox="1"/>
            <p:nvPr/>
          </p:nvSpPr>
          <p:spPr>
            <a:xfrm>
              <a:off x="10274993" y="3303870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A9E769-CF24-F942-B433-83DBF597AEE9}"/>
              </a:ext>
            </a:extLst>
          </p:cNvPr>
          <p:cNvGrpSpPr/>
          <p:nvPr/>
        </p:nvGrpSpPr>
        <p:grpSpPr>
          <a:xfrm>
            <a:off x="8932148" y="5256313"/>
            <a:ext cx="2710376" cy="1193986"/>
            <a:chOff x="9096613" y="4627659"/>
            <a:chExt cx="2710376" cy="119398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8EC962D-148F-874A-BBFC-98CECCE2E666}"/>
                </a:ext>
              </a:extLst>
            </p:cNvPr>
            <p:cNvSpPr/>
            <p:nvPr/>
          </p:nvSpPr>
          <p:spPr>
            <a:xfrm>
              <a:off x="9096613" y="4627659"/>
              <a:ext cx="2710376" cy="11939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Account_Number</a:t>
              </a:r>
              <a:r>
                <a:rPr lang="en-US" dirty="0">
                  <a:solidFill>
                    <a:schemeClr val="tx1"/>
                  </a:solidFill>
                </a:rPr>
                <a:t> 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Account_Description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6268F60-21AC-5942-81B7-68F406E841BE}"/>
                </a:ext>
              </a:extLst>
            </p:cNvPr>
            <p:cNvSpPr/>
            <p:nvPr/>
          </p:nvSpPr>
          <p:spPr>
            <a:xfrm>
              <a:off x="9096613" y="4627659"/>
              <a:ext cx="2710376" cy="4011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General_Ledger_Accounts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925E57-2BC4-D045-9CFA-01E5FB364BD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0287336" y="3837075"/>
            <a:ext cx="19719" cy="1419238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631624-5019-0D42-ABC0-3E62A90181FE}"/>
              </a:ext>
            </a:extLst>
          </p:cNvPr>
          <p:cNvSpPr txBox="1"/>
          <p:nvPr/>
        </p:nvSpPr>
        <p:spPr>
          <a:xfrm>
            <a:off x="10423772" y="4789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16152F-636D-5C4A-9018-FCD927FB7B27}"/>
              </a:ext>
            </a:extLst>
          </p:cNvPr>
          <p:cNvSpPr txBox="1"/>
          <p:nvPr/>
        </p:nvSpPr>
        <p:spPr>
          <a:xfrm>
            <a:off x="10297195" y="4317740"/>
            <a:ext cx="13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AccountsFor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154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227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Boyce-Codd Normal Form (BCNF)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311490" y="1702770"/>
            <a:ext cx="1162444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non-key column can’t be dependent on another non-key column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35</a:t>
            </a:fld>
            <a:endParaRPr lang="en-US" sz="10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C245C-814D-4545-B01B-FC21C3EBA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46151"/>
              </p:ext>
            </p:extLst>
          </p:nvPr>
        </p:nvGraphicFramePr>
        <p:xfrm>
          <a:off x="311490" y="2330989"/>
          <a:ext cx="66981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90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868943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1541929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2136271918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2416351718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782094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StreetNumberAndAddress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Chappaqua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88069D-4D5A-C24D-8904-65D0C192E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08090"/>
              </p:ext>
            </p:extLst>
          </p:nvPr>
        </p:nvGraphicFramePr>
        <p:xfrm>
          <a:off x="10820400" y="1309691"/>
          <a:ext cx="463629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90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868943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993546299"/>
                    </a:ext>
                  </a:extLst>
                </a:gridCol>
                <a:gridCol w="1541929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782094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StreetNumberAndAddress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Main 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Valley 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A17F8A-6D59-ED47-847C-EE83D4E26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39459"/>
              </p:ext>
            </p:extLst>
          </p:nvPr>
        </p:nvGraphicFramePr>
        <p:xfrm>
          <a:off x="7916955" y="4139739"/>
          <a:ext cx="292249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706">
                  <a:extLst>
                    <a:ext uri="{9D8B030D-6E8A-4147-A177-3AD203B41FA5}">
                      <a16:colId xmlns:a16="http://schemas.microsoft.com/office/drawing/2014/main" val="2136271918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2416351718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782094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78723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Chappaqua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E77A6E1-A236-4020-AC6D-D8C10AAB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6" y="4583262"/>
            <a:ext cx="5629363" cy="2101700"/>
          </a:xfrm>
          <a:prstGeom prst="rect">
            <a:avLst/>
          </a:prstGeom>
        </p:spPr>
      </p:pic>
      <p:sp>
        <p:nvSpPr>
          <p:cNvPr id="13" name="Arrow: Bent 12">
            <a:extLst>
              <a:ext uri="{FF2B5EF4-FFF2-40B4-BE49-F238E27FC236}">
                <a16:creationId xmlns:a16="http://schemas.microsoft.com/office/drawing/2014/main" id="{1AD71362-149E-49B8-A8F3-0AF819F4DAE7}"/>
              </a:ext>
            </a:extLst>
          </p:cNvPr>
          <p:cNvSpPr/>
          <p:nvPr/>
        </p:nvSpPr>
        <p:spPr>
          <a:xfrm rot="5400000">
            <a:off x="7344697" y="2556387"/>
            <a:ext cx="786580" cy="68849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A8DC9-BDED-C469-2DF5-4A9A5FD2DB6B}"/>
              </a:ext>
            </a:extLst>
          </p:cNvPr>
          <p:cNvSpPr txBox="1"/>
          <p:nvPr/>
        </p:nvSpPr>
        <p:spPr>
          <a:xfrm rot="19748351">
            <a:off x="2677064" y="3282945"/>
            <a:ext cx="882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highlight>
                  <a:srgbClr val="00FFFF"/>
                </a:highlight>
              </a:rPr>
              <a:t>Get a better example here…</a:t>
            </a:r>
          </a:p>
        </p:txBody>
      </p:sp>
    </p:spTree>
    <p:extLst>
      <p:ext uri="{BB962C8B-B14F-4D97-AF65-F5344CB8AC3E}">
        <p14:creationId xmlns:p14="http://schemas.microsoft.com/office/powerpoint/2010/main" val="21108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2751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83477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Fourth Normal Form (4NF)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342928" y="1702166"/>
            <a:ext cx="6725941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table must not have more than one multivalued dependency, where the primary key has a one t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many relationship to non-key columns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36</a:t>
            </a:fld>
            <a:endParaRPr lang="en-US" sz="10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8C245C-814D-4545-B01B-FC21C3EBA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95433"/>
              </p:ext>
            </p:extLst>
          </p:nvPr>
        </p:nvGraphicFramePr>
        <p:xfrm>
          <a:off x="422786" y="4167546"/>
          <a:ext cx="550182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298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1283640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1888200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  <a:gridCol w="1646687">
                  <a:extLst>
                    <a:ext uri="{9D8B030D-6E8A-4147-A177-3AD203B41FA5}">
                      <a16:colId xmlns:a16="http://schemas.microsoft.com/office/drawing/2014/main" val="2136271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D0F00D-48A4-0241-8C08-19EC907D4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19821"/>
              </p:ext>
            </p:extLst>
          </p:nvPr>
        </p:nvGraphicFramePr>
        <p:xfrm>
          <a:off x="7355514" y="4600555"/>
          <a:ext cx="456321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929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1506499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2254789">
                  <a:extLst>
                    <a:ext uri="{9D8B030D-6E8A-4147-A177-3AD203B41FA5}">
                      <a16:colId xmlns:a16="http://schemas.microsoft.com/office/drawing/2014/main" val="2136271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BA81F1-5137-A543-A641-3D4B85FE7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78696"/>
              </p:ext>
            </p:extLst>
          </p:nvPr>
        </p:nvGraphicFramePr>
        <p:xfrm>
          <a:off x="7353481" y="2331720"/>
          <a:ext cx="441573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0">
                  <a:extLst>
                    <a:ext uri="{9D8B030D-6E8A-4147-A177-3AD203B41FA5}">
                      <a16:colId xmlns:a16="http://schemas.microsoft.com/office/drawing/2014/main" val="2868498831"/>
                    </a:ext>
                  </a:extLst>
                </a:gridCol>
                <a:gridCol w="1470300">
                  <a:extLst>
                    <a:ext uri="{9D8B030D-6E8A-4147-A177-3AD203B41FA5}">
                      <a16:colId xmlns:a16="http://schemas.microsoft.com/office/drawing/2014/main" val="834416918"/>
                    </a:ext>
                  </a:extLst>
                </a:gridCol>
                <a:gridCol w="2162773">
                  <a:extLst>
                    <a:ext uri="{9D8B030D-6E8A-4147-A177-3AD203B41FA5}">
                      <a16:colId xmlns:a16="http://schemas.microsoft.com/office/drawing/2014/main" val="2243326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3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3868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132E106E-64EF-2F4D-9FE1-83F12154AB7E}"/>
              </a:ext>
            </a:extLst>
          </p:cNvPr>
          <p:cNvSpPr/>
          <p:nvPr/>
        </p:nvSpPr>
        <p:spPr>
          <a:xfrm>
            <a:off x="6123710" y="4379922"/>
            <a:ext cx="660548" cy="4870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4122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14848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Remaining Normal Forms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2306228"/>
            <a:ext cx="11624440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Fifth Normal Form (5NF) – The model is split into smaller and smaller structures until all redundancy is removed.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Domain Key Normal Form (DKNF of 6NF) – Every constraint on the relationship is dependent only on key constraints, where a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the set of allowable values for a column.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37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249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937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00105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Pros and cons of normalization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38</a:t>
            </a:fld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4D540-1768-9A46-89AD-D01E36573B4B}"/>
              </a:ext>
            </a:extLst>
          </p:cNvPr>
          <p:cNvSpPr/>
          <p:nvPr/>
        </p:nvSpPr>
        <p:spPr>
          <a:xfrm>
            <a:off x="359016" y="1865217"/>
            <a:ext cx="5655342" cy="4031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 redundant data – leads to increased data integrity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Increase the number of questions that can be asked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Segment sensitive data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Grant granular permission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23B9D7-5034-7C44-A053-58C3ECF8ED76}"/>
              </a:ext>
            </a:extLst>
          </p:cNvPr>
          <p:cNvSpPr/>
          <p:nvPr/>
        </p:nvSpPr>
        <p:spPr>
          <a:xfrm>
            <a:off x="6335273" y="1865217"/>
            <a:ext cx="5655342" cy="40318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C00000"/>
              </a:buClr>
              <a:buSzPct val="11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More difficult for business to understand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Queries require joins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Update performance can be reduced</a:t>
            </a:r>
          </a:p>
          <a:p>
            <a:pPr marL="457200" indent="-457200">
              <a:spcAft>
                <a:spcPts val="18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Insert performance?</a:t>
            </a:r>
          </a:p>
        </p:txBody>
      </p:sp>
    </p:spTree>
    <p:extLst>
      <p:ext uri="{BB962C8B-B14F-4D97-AF65-F5344CB8AC3E}">
        <p14:creationId xmlns:p14="http://schemas.microsoft.com/office/powerpoint/2010/main" val="28912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462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85351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When to </a:t>
            </a:r>
            <a:r>
              <a:rPr lang="en-US" sz="6000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denormalize</a:t>
            </a:r>
            <a:r>
              <a:rPr lang="en-US" sz="6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data?</a:t>
            </a:r>
            <a:endParaRPr lang="en-US" sz="6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94291" y="1627794"/>
            <a:ext cx="11624440" cy="48936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real-world settings, sometimes it is necessary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denormalize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and accept the disadvantages of data redundancy. 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this is done, it is primarily for 2 reasons:</a:t>
            </a:r>
          </a:p>
          <a:p>
            <a:pPr marL="971550" lvl="1" indent="-514350">
              <a:spcAft>
                <a:spcPts val="24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Performance – Data is combined in one table so that transactional applications that are reading and updating the data do not need to perform any joins.</a:t>
            </a:r>
          </a:p>
          <a:p>
            <a:pPr marL="971550" lvl="1" indent="-514350">
              <a:spcAft>
                <a:spcPts val="24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Analysis – Data is combined in one table so that the data can be analyzed by individuals without knowledge of the structure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of the data.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39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22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79" y="2257647"/>
            <a:ext cx="11624440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Participation Credit on Canvas “Take Aways and Reflection on Week 2”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Assignment coming up soon; look out for it on Canvas. I will also send email to the class regarding it once it is on Canvas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week Monday, Sept 4</a:t>
            </a:r>
            <a:r>
              <a:rPr lang="en-US" sz="2000" b="1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class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</a:t>
            </a:fld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B7D31-28C4-B21A-6A68-79975BFE8BAC}"/>
              </a:ext>
            </a:extLst>
          </p:cNvPr>
          <p:cNvSpPr txBox="1"/>
          <p:nvPr/>
        </p:nvSpPr>
        <p:spPr>
          <a:xfrm>
            <a:off x="-433" y="514682"/>
            <a:ext cx="12219710" cy="95410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18952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out teams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1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1548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92274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Back to our six-step process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41</a:t>
            </a:fld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BA572-65B5-8C4E-9949-56E4B9A05039}"/>
              </a:ext>
            </a:extLst>
          </p:cNvPr>
          <p:cNvSpPr/>
          <p:nvPr/>
        </p:nvSpPr>
        <p:spPr>
          <a:xfrm>
            <a:off x="920046" y="1638024"/>
            <a:ext cx="10351908" cy="5078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Step 1:	</a:t>
            </a: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Identify the data elements (entities and attributes)</a:t>
            </a:r>
            <a:endParaRPr lang="en-US" sz="2800" b="1" dirty="0"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Step 2:	</a:t>
            </a: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Subdivide each element into its smallest useful components</a:t>
            </a:r>
            <a:endParaRPr lang="en-US" sz="2800" b="1" dirty="0"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Step 3:	</a:t>
            </a: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Define the entities (tables) and attributes (columns)</a:t>
            </a:r>
            <a:endParaRPr lang="en-US" sz="2800" b="1" dirty="0"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Step 4:	</a:t>
            </a: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Identify and define relationships between the entities and translated these to primary and foreign keys</a:t>
            </a:r>
            <a:endParaRPr lang="en-US" sz="2800" b="1" dirty="0">
              <a:latin typeface="Arial" panose="020B0604020202020204" pitchFamily="34" charset="0"/>
              <a:ea typeface="ヒラギノ角ゴ Pro W3"/>
              <a:cs typeface="Arial" panose="020B0604020202020204" pitchFamily="34" charset="0"/>
            </a:endParaRP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Step 5:	Review whether the data structure is normalized</a:t>
            </a:r>
          </a:p>
          <a:p>
            <a:pPr marL="457200" indent="-457200">
              <a:spcAft>
                <a:spcPts val="24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Step 6:	</a:t>
            </a:r>
            <a:r>
              <a:rPr lang="en-US" sz="2800" dirty="0"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Identify the indexes</a:t>
            </a:r>
          </a:p>
        </p:txBody>
      </p:sp>
    </p:spTree>
    <p:extLst>
      <p:ext uri="{BB962C8B-B14F-4D97-AF65-F5344CB8AC3E}">
        <p14:creationId xmlns:p14="http://schemas.microsoft.com/office/powerpoint/2010/main" val="68419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5839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506565"/>
            <a:ext cx="1221971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Bradley Hand ITC" panose="03070402050302030203" pitchFamily="66" charset="0"/>
              </a:rPr>
              <a:t>Next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4079394" y="2637741"/>
            <a:ext cx="7731935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 anchor="ctr" anchorCtr="0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Topic Focus: Physical design and DDL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Read articles and review videos posted on Canvas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Come prepared to discuss and work in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49163-6710-4B6C-8383-56B509407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1" y="3017525"/>
            <a:ext cx="3198556" cy="1794970"/>
          </a:xfrm>
          <a:prstGeom prst="rect">
            <a:avLst/>
          </a:prstGeom>
        </p:spPr>
      </p:pic>
      <p:sp>
        <p:nvSpPr>
          <p:cNvPr id="7" name="Slide Number Placeholder 12">
            <a:extLst>
              <a:ext uri="{FF2B5EF4-FFF2-40B4-BE49-F238E27FC236}">
                <a16:creationId xmlns:a16="http://schemas.microsoft.com/office/drawing/2014/main" id="{67C7AC98-7BB1-4723-A868-89473535C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42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1495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8"/>
    </mc:Choice>
    <mc:Fallback xmlns="">
      <p:transition spd="slow" advTm="4200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conclude …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5BF37-5DFC-2C49-8103-1C2AA6EB5B31}"/>
              </a:ext>
            </a:extLst>
          </p:cNvPr>
          <p:cNvSpPr txBox="1"/>
          <p:nvPr/>
        </p:nvSpPr>
        <p:spPr>
          <a:xfrm>
            <a:off x="540633" y="4615425"/>
            <a:ext cx="1111073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44B0F-C492-C34E-82A9-8BCE9F57ACBF}"/>
              </a:ext>
            </a:extLst>
          </p:cNvPr>
          <p:cNvSpPr/>
          <p:nvPr/>
        </p:nvSpPr>
        <p:spPr>
          <a:xfrm>
            <a:off x="1018616" y="1026857"/>
            <a:ext cx="10154768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sz="3200" b="0" i="0" dirty="0">
                <a:solidFill>
                  <a:srgbClr val="32363A"/>
                </a:solidFill>
                <a:effectLst/>
                <a:latin typeface="72"/>
              </a:rPr>
              <a:t>https://utexas.qualtrics.com/jfe/form/SV_cG7Si64sNJrTVYO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352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 Payable Example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5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Step 1: Identify the data elements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46</a:t>
            </a:fld>
            <a:endParaRPr lang="en-US" sz="10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BA5065-541A-2341-9489-69BE9BDFFE89}"/>
              </a:ext>
            </a:extLst>
          </p:cNvPr>
          <p:cNvGrpSpPr/>
          <p:nvPr/>
        </p:nvGrpSpPr>
        <p:grpSpPr>
          <a:xfrm>
            <a:off x="618451" y="1471448"/>
            <a:ext cx="10955099" cy="1734207"/>
            <a:chOff x="436178" y="1471448"/>
            <a:chExt cx="10955099" cy="173420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BD775-7CAD-6446-B8AE-5E27E00C4DAF}"/>
                </a:ext>
              </a:extLst>
            </p:cNvPr>
            <p:cNvGrpSpPr/>
            <p:nvPr/>
          </p:nvGrpSpPr>
          <p:grpSpPr>
            <a:xfrm>
              <a:off x="436178" y="1471448"/>
              <a:ext cx="2532993" cy="1734207"/>
              <a:chOff x="436178" y="1471448"/>
              <a:chExt cx="2532993" cy="173420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8BDD11-D1C0-D74C-9E52-9AE47472F47D}"/>
                  </a:ext>
                </a:extLst>
              </p:cNvPr>
              <p:cNvSpPr/>
              <p:nvPr/>
            </p:nvSpPr>
            <p:spPr>
              <a:xfrm>
                <a:off x="436178" y="1471448"/>
                <a:ext cx="2532993" cy="17342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Space for attributes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F09395-5DFB-504C-859E-C0190876231A}"/>
                  </a:ext>
                </a:extLst>
              </p:cNvPr>
              <p:cNvSpPr/>
              <p:nvPr/>
            </p:nvSpPr>
            <p:spPr>
              <a:xfrm>
                <a:off x="436178" y="1471448"/>
                <a:ext cx="2532993" cy="4519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Vendor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523387-D71F-B947-AD1C-FB124E2EC230}"/>
                </a:ext>
              </a:extLst>
            </p:cNvPr>
            <p:cNvGrpSpPr/>
            <p:nvPr/>
          </p:nvGrpSpPr>
          <p:grpSpPr>
            <a:xfrm>
              <a:off x="4647231" y="1471448"/>
              <a:ext cx="2532993" cy="1734207"/>
              <a:chOff x="4406599" y="1471448"/>
              <a:chExt cx="2532993" cy="173420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6875882-807B-EF41-9C64-35535BC031CA}"/>
                  </a:ext>
                </a:extLst>
              </p:cNvPr>
              <p:cNvSpPr/>
              <p:nvPr/>
            </p:nvSpPr>
            <p:spPr>
              <a:xfrm>
                <a:off x="4406599" y="1471448"/>
                <a:ext cx="2532993" cy="17342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Space for attributes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5EE6B-AFBC-FD4D-A9D5-4B8CE8FC4182}"/>
                  </a:ext>
                </a:extLst>
              </p:cNvPr>
              <p:cNvSpPr/>
              <p:nvPr/>
            </p:nvSpPr>
            <p:spPr>
              <a:xfrm>
                <a:off x="4406599" y="1471448"/>
                <a:ext cx="2532993" cy="4519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Invoice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5D2038-5A4B-8441-B289-AB1F47EBF5A1}"/>
                </a:ext>
              </a:extLst>
            </p:cNvPr>
            <p:cNvGrpSpPr/>
            <p:nvPr/>
          </p:nvGrpSpPr>
          <p:grpSpPr>
            <a:xfrm>
              <a:off x="8858284" y="1471448"/>
              <a:ext cx="2532993" cy="1734207"/>
              <a:chOff x="8858284" y="1471448"/>
              <a:chExt cx="2532993" cy="173420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F70C69-AA6F-D24B-9CC2-FD7CC2CF0C22}"/>
                  </a:ext>
                </a:extLst>
              </p:cNvPr>
              <p:cNvSpPr/>
              <p:nvPr/>
            </p:nvSpPr>
            <p:spPr>
              <a:xfrm>
                <a:off x="8858284" y="1471448"/>
                <a:ext cx="2532993" cy="173420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Space for attributes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33C237-FCD2-984D-99BA-522395D2A33D}"/>
                  </a:ext>
                </a:extLst>
              </p:cNvPr>
              <p:cNvSpPr/>
              <p:nvPr/>
            </p:nvSpPr>
            <p:spPr>
              <a:xfrm>
                <a:off x="8858284" y="1471448"/>
                <a:ext cx="2532993" cy="4519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Item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9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Step 1: Identify the data elements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47</a:t>
            </a:fld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2BD775-7CAD-6446-B8AE-5E27E00C4DAF}"/>
              </a:ext>
            </a:extLst>
          </p:cNvPr>
          <p:cNvGrpSpPr/>
          <p:nvPr/>
        </p:nvGrpSpPr>
        <p:grpSpPr>
          <a:xfrm>
            <a:off x="618451" y="1471448"/>
            <a:ext cx="2532993" cy="3325141"/>
            <a:chOff x="436178" y="1471448"/>
            <a:chExt cx="2532993" cy="332514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BDD11-D1C0-D74C-9E52-9AE47472F47D}"/>
                </a:ext>
              </a:extLst>
            </p:cNvPr>
            <p:cNvSpPr/>
            <p:nvPr/>
          </p:nvSpPr>
          <p:spPr>
            <a:xfrm>
              <a:off x="436178" y="1471448"/>
              <a:ext cx="2532993" cy="33251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VendorName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VendorAddress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VendorPhoneNumber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VendorFaxNumber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VendorWebAddress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VendorSalesContactName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VendorSalesContactExt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VendorARContactName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VendorARContactExt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09395-5DFB-504C-859E-C0190876231A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23387-D71F-B947-AD1C-FB124E2EC230}"/>
              </a:ext>
            </a:extLst>
          </p:cNvPr>
          <p:cNvGrpSpPr/>
          <p:nvPr/>
        </p:nvGrpSpPr>
        <p:grpSpPr>
          <a:xfrm>
            <a:off x="4829504" y="1471448"/>
            <a:ext cx="2532993" cy="1734207"/>
            <a:chOff x="4406599" y="1471448"/>
            <a:chExt cx="2532993" cy="17342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75882-807B-EF41-9C64-35535BC031CA}"/>
                </a:ext>
              </a:extLst>
            </p:cNvPr>
            <p:cNvSpPr/>
            <p:nvPr/>
          </p:nvSpPr>
          <p:spPr>
            <a:xfrm>
              <a:off x="4406599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5EE6B-AFBC-FD4D-A9D5-4B8CE8FC418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D2038-5A4B-8441-B289-AB1F47EBF5A1}"/>
              </a:ext>
            </a:extLst>
          </p:cNvPr>
          <p:cNvGrpSpPr/>
          <p:nvPr/>
        </p:nvGrpSpPr>
        <p:grpSpPr>
          <a:xfrm>
            <a:off x="9040557" y="1471448"/>
            <a:ext cx="2532993" cy="1734207"/>
            <a:chOff x="8858284" y="1471448"/>
            <a:chExt cx="2532993" cy="17342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8858284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58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Step 2: Subdivide data elements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48</a:t>
            </a:fld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2BD775-7CAD-6446-B8AE-5E27E00C4DAF}"/>
              </a:ext>
            </a:extLst>
          </p:cNvPr>
          <p:cNvGrpSpPr/>
          <p:nvPr/>
        </p:nvGrpSpPr>
        <p:grpSpPr>
          <a:xfrm>
            <a:off x="618451" y="1182692"/>
            <a:ext cx="2532993" cy="5506866"/>
            <a:chOff x="436178" y="1471448"/>
            <a:chExt cx="2532993" cy="5506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BDD11-D1C0-D74C-9E52-9AE47472F47D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09395-5DFB-504C-859E-C0190876231A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23387-D71F-B947-AD1C-FB124E2EC230}"/>
              </a:ext>
            </a:extLst>
          </p:cNvPr>
          <p:cNvGrpSpPr/>
          <p:nvPr/>
        </p:nvGrpSpPr>
        <p:grpSpPr>
          <a:xfrm>
            <a:off x="4829504" y="1182692"/>
            <a:ext cx="2532993" cy="1734207"/>
            <a:chOff x="4406599" y="1471448"/>
            <a:chExt cx="2532993" cy="17342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75882-807B-EF41-9C64-35535BC031CA}"/>
                </a:ext>
              </a:extLst>
            </p:cNvPr>
            <p:cNvSpPr/>
            <p:nvPr/>
          </p:nvSpPr>
          <p:spPr>
            <a:xfrm>
              <a:off x="4406599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5EE6B-AFBC-FD4D-A9D5-4B8CE8FC418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D2038-5A4B-8441-B289-AB1F47EBF5A1}"/>
              </a:ext>
            </a:extLst>
          </p:cNvPr>
          <p:cNvGrpSpPr/>
          <p:nvPr/>
        </p:nvGrpSpPr>
        <p:grpSpPr>
          <a:xfrm>
            <a:off x="9040557" y="1182692"/>
            <a:ext cx="2532993" cy="1734207"/>
            <a:chOff x="8858284" y="1471448"/>
            <a:chExt cx="2532993" cy="17342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8858284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52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Step 4: </a:t>
            </a:r>
            <a:r>
              <a:rPr lang="en-US" sz="54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>Relationships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&amp; Keys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49</a:t>
            </a:fld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2BD775-7CAD-6446-B8AE-5E27E00C4DAF}"/>
              </a:ext>
            </a:extLst>
          </p:cNvPr>
          <p:cNvGrpSpPr/>
          <p:nvPr/>
        </p:nvGrpSpPr>
        <p:grpSpPr>
          <a:xfrm>
            <a:off x="618451" y="1182692"/>
            <a:ext cx="2532993" cy="5506866"/>
            <a:chOff x="436178" y="1471448"/>
            <a:chExt cx="2532993" cy="5506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BDD11-D1C0-D74C-9E52-9AE47472F47D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09395-5DFB-504C-859E-C0190876231A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23387-D71F-B947-AD1C-FB124E2EC230}"/>
              </a:ext>
            </a:extLst>
          </p:cNvPr>
          <p:cNvGrpSpPr/>
          <p:nvPr/>
        </p:nvGrpSpPr>
        <p:grpSpPr>
          <a:xfrm>
            <a:off x="4829504" y="1182692"/>
            <a:ext cx="2532993" cy="1734207"/>
            <a:chOff x="4406599" y="1471448"/>
            <a:chExt cx="2532993" cy="17342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75882-807B-EF41-9C64-35535BC031CA}"/>
                </a:ext>
              </a:extLst>
            </p:cNvPr>
            <p:cNvSpPr/>
            <p:nvPr/>
          </p:nvSpPr>
          <p:spPr>
            <a:xfrm>
              <a:off x="4406599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5EE6B-AFBC-FD4D-A9D5-4B8CE8FC418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D2038-5A4B-8441-B289-AB1F47EBF5A1}"/>
              </a:ext>
            </a:extLst>
          </p:cNvPr>
          <p:cNvGrpSpPr/>
          <p:nvPr/>
        </p:nvGrpSpPr>
        <p:grpSpPr>
          <a:xfrm>
            <a:off x="9040557" y="1182692"/>
            <a:ext cx="2532993" cy="1734207"/>
            <a:chOff x="8858284" y="1471448"/>
            <a:chExt cx="2532993" cy="17342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8858284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44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questions may I answer before we begin …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ADDD1-82C6-4B00-9CEB-96CAA9FA3095}"/>
              </a:ext>
            </a:extLst>
          </p:cNvPr>
          <p:cNvSpPr txBox="1"/>
          <p:nvPr/>
        </p:nvSpPr>
        <p:spPr>
          <a:xfrm>
            <a:off x="540633" y="4583765"/>
            <a:ext cx="11110734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questions are good questions</a:t>
            </a:r>
          </a:p>
        </p:txBody>
      </p:sp>
    </p:spTree>
    <p:extLst>
      <p:ext uri="{BB962C8B-B14F-4D97-AF65-F5344CB8AC3E}">
        <p14:creationId xmlns:p14="http://schemas.microsoft.com/office/powerpoint/2010/main" val="25418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Step 4: </a:t>
            </a:r>
            <a:r>
              <a:rPr lang="en-US" sz="54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>Relationships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&amp; Keys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50</a:t>
            </a:fld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2BD775-7CAD-6446-B8AE-5E27E00C4DAF}"/>
              </a:ext>
            </a:extLst>
          </p:cNvPr>
          <p:cNvGrpSpPr/>
          <p:nvPr/>
        </p:nvGrpSpPr>
        <p:grpSpPr>
          <a:xfrm>
            <a:off x="618451" y="1182692"/>
            <a:ext cx="2532993" cy="5506866"/>
            <a:chOff x="436178" y="1471448"/>
            <a:chExt cx="2532993" cy="5506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BDD11-D1C0-D74C-9E52-9AE47472F47D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09395-5DFB-504C-859E-C0190876231A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23387-D71F-B947-AD1C-FB124E2EC230}"/>
              </a:ext>
            </a:extLst>
          </p:cNvPr>
          <p:cNvGrpSpPr/>
          <p:nvPr/>
        </p:nvGrpSpPr>
        <p:grpSpPr>
          <a:xfrm>
            <a:off x="4829504" y="1182692"/>
            <a:ext cx="2532993" cy="1734207"/>
            <a:chOff x="4406599" y="1471448"/>
            <a:chExt cx="2532993" cy="17342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75882-807B-EF41-9C64-35535BC031CA}"/>
                </a:ext>
              </a:extLst>
            </p:cNvPr>
            <p:cNvSpPr/>
            <p:nvPr/>
          </p:nvSpPr>
          <p:spPr>
            <a:xfrm>
              <a:off x="4406599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5EE6B-AFBC-FD4D-A9D5-4B8CE8FC418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D2038-5A4B-8441-B289-AB1F47EBF5A1}"/>
              </a:ext>
            </a:extLst>
          </p:cNvPr>
          <p:cNvGrpSpPr/>
          <p:nvPr/>
        </p:nvGrpSpPr>
        <p:grpSpPr>
          <a:xfrm>
            <a:off x="9040557" y="1182692"/>
            <a:ext cx="2532993" cy="1734207"/>
            <a:chOff x="8858284" y="1471448"/>
            <a:chExt cx="2532993" cy="17342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8858284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0342F3-4B95-4847-A98D-9B4B158EFFEE}"/>
              </a:ext>
            </a:extLst>
          </p:cNvPr>
          <p:cNvCxnSpPr/>
          <p:nvPr/>
        </p:nvCxnSpPr>
        <p:spPr>
          <a:xfrm>
            <a:off x="3151444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7C9614-840C-C14A-B81A-6A3960A4CDDF}"/>
              </a:ext>
            </a:extLst>
          </p:cNvPr>
          <p:cNvSpPr txBox="1"/>
          <p:nvPr/>
        </p:nvSpPr>
        <p:spPr>
          <a:xfrm>
            <a:off x="3590389" y="15705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8F11A-FE16-6A4D-97FF-892C71B19364}"/>
              </a:ext>
            </a:extLst>
          </p:cNvPr>
          <p:cNvSpPr txBox="1"/>
          <p:nvPr/>
        </p:nvSpPr>
        <p:spPr>
          <a:xfrm>
            <a:off x="3106590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49C6E-B66D-F64A-897C-AFB4479F0EE9}"/>
              </a:ext>
            </a:extLst>
          </p:cNvPr>
          <p:cNvSpPr txBox="1"/>
          <p:nvPr/>
        </p:nvSpPr>
        <p:spPr>
          <a:xfrm>
            <a:off x="4516617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B31DDF-B7CC-4248-BEB9-BD74919781BB}"/>
              </a:ext>
            </a:extLst>
          </p:cNvPr>
          <p:cNvCxnSpPr/>
          <p:nvPr/>
        </p:nvCxnSpPr>
        <p:spPr>
          <a:xfrm>
            <a:off x="7418553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247E13-B368-0E46-B605-13CC0AB98B1E}"/>
              </a:ext>
            </a:extLst>
          </p:cNvPr>
          <p:cNvSpPr txBox="1"/>
          <p:nvPr/>
        </p:nvSpPr>
        <p:spPr>
          <a:xfrm>
            <a:off x="7731651" y="15705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8993A-A7D1-0B44-B295-FDB921A779D7}"/>
              </a:ext>
            </a:extLst>
          </p:cNvPr>
          <p:cNvSpPr txBox="1"/>
          <p:nvPr/>
        </p:nvSpPr>
        <p:spPr>
          <a:xfrm>
            <a:off x="7357657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9EC4E3-6D96-BA48-A87A-19E54C165ABC}"/>
              </a:ext>
            </a:extLst>
          </p:cNvPr>
          <p:cNvSpPr txBox="1"/>
          <p:nvPr/>
        </p:nvSpPr>
        <p:spPr>
          <a:xfrm>
            <a:off x="8767684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23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Step 4: Relationships &amp; </a:t>
            </a:r>
            <a:r>
              <a:rPr lang="en-US" sz="54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>Keys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(Primary)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51</a:t>
            </a:fld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2BD775-7CAD-6446-B8AE-5E27E00C4DAF}"/>
              </a:ext>
            </a:extLst>
          </p:cNvPr>
          <p:cNvGrpSpPr/>
          <p:nvPr/>
        </p:nvGrpSpPr>
        <p:grpSpPr>
          <a:xfrm>
            <a:off x="618451" y="1182692"/>
            <a:ext cx="2532993" cy="5506866"/>
            <a:chOff x="436178" y="1471448"/>
            <a:chExt cx="2532993" cy="5506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BDD11-D1C0-D74C-9E52-9AE47472F47D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09395-5DFB-504C-859E-C0190876231A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23387-D71F-B947-AD1C-FB124E2EC230}"/>
              </a:ext>
            </a:extLst>
          </p:cNvPr>
          <p:cNvGrpSpPr/>
          <p:nvPr/>
        </p:nvGrpSpPr>
        <p:grpSpPr>
          <a:xfrm>
            <a:off x="4829504" y="1182692"/>
            <a:ext cx="2532993" cy="1734207"/>
            <a:chOff x="4406599" y="1471448"/>
            <a:chExt cx="2532993" cy="17342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75882-807B-EF41-9C64-35535BC031CA}"/>
                </a:ext>
              </a:extLst>
            </p:cNvPr>
            <p:cNvSpPr/>
            <p:nvPr/>
          </p:nvSpPr>
          <p:spPr>
            <a:xfrm>
              <a:off x="4406599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5EE6B-AFBC-FD4D-A9D5-4B8CE8FC418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D2038-5A4B-8441-B289-AB1F47EBF5A1}"/>
              </a:ext>
            </a:extLst>
          </p:cNvPr>
          <p:cNvGrpSpPr/>
          <p:nvPr/>
        </p:nvGrpSpPr>
        <p:grpSpPr>
          <a:xfrm>
            <a:off x="9040557" y="1182692"/>
            <a:ext cx="2532993" cy="1734207"/>
            <a:chOff x="8858284" y="1471448"/>
            <a:chExt cx="2532993" cy="173420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8858284" y="1471448"/>
              <a:ext cx="2532993" cy="17342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02EAA-6152-5040-8CB1-FD5CD133312A}"/>
              </a:ext>
            </a:extLst>
          </p:cNvPr>
          <p:cNvCxnSpPr/>
          <p:nvPr/>
        </p:nvCxnSpPr>
        <p:spPr>
          <a:xfrm>
            <a:off x="3151444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CC252F-F3C2-214C-9B26-5C94AEE95DF2}"/>
              </a:ext>
            </a:extLst>
          </p:cNvPr>
          <p:cNvSpPr txBox="1"/>
          <p:nvPr/>
        </p:nvSpPr>
        <p:spPr>
          <a:xfrm>
            <a:off x="3590389" y="15705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B6804-A307-D048-A190-28F26DDCF5A7}"/>
              </a:ext>
            </a:extLst>
          </p:cNvPr>
          <p:cNvSpPr txBox="1"/>
          <p:nvPr/>
        </p:nvSpPr>
        <p:spPr>
          <a:xfrm>
            <a:off x="3106590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7D9B6-45F4-C042-829A-70046F3B534E}"/>
              </a:ext>
            </a:extLst>
          </p:cNvPr>
          <p:cNvSpPr txBox="1"/>
          <p:nvPr/>
        </p:nvSpPr>
        <p:spPr>
          <a:xfrm>
            <a:off x="4516617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A66C5-DA84-B74A-9E06-37290FF89D96}"/>
              </a:ext>
            </a:extLst>
          </p:cNvPr>
          <p:cNvCxnSpPr/>
          <p:nvPr/>
        </p:nvCxnSpPr>
        <p:spPr>
          <a:xfrm>
            <a:off x="7418553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985E3B-1E0A-8947-9CFF-C165B2F20140}"/>
              </a:ext>
            </a:extLst>
          </p:cNvPr>
          <p:cNvSpPr txBox="1"/>
          <p:nvPr/>
        </p:nvSpPr>
        <p:spPr>
          <a:xfrm>
            <a:off x="7731651" y="15705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C414C-41E9-064C-939D-5A2DB53E3CFD}"/>
              </a:ext>
            </a:extLst>
          </p:cNvPr>
          <p:cNvSpPr txBox="1"/>
          <p:nvPr/>
        </p:nvSpPr>
        <p:spPr>
          <a:xfrm>
            <a:off x="7357657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55AF3-5935-2940-9E70-9D25868B3FF8}"/>
              </a:ext>
            </a:extLst>
          </p:cNvPr>
          <p:cNvSpPr txBox="1"/>
          <p:nvPr/>
        </p:nvSpPr>
        <p:spPr>
          <a:xfrm>
            <a:off x="8767684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902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Step 4: Relationships &amp; </a:t>
            </a:r>
            <a:r>
              <a:rPr lang="en-US" sz="54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>Keys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(Primary)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52</a:t>
            </a:fld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2BD775-7CAD-6446-B8AE-5E27E00C4DAF}"/>
              </a:ext>
            </a:extLst>
          </p:cNvPr>
          <p:cNvGrpSpPr/>
          <p:nvPr/>
        </p:nvGrpSpPr>
        <p:grpSpPr>
          <a:xfrm>
            <a:off x="618451" y="1182692"/>
            <a:ext cx="2532993" cy="5506866"/>
            <a:chOff x="436178" y="1471448"/>
            <a:chExt cx="2532993" cy="5506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BDD11-D1C0-D74C-9E52-9AE47472F47D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VendorId</a:t>
              </a:r>
              <a:r>
                <a:rPr lang="en-US" sz="1700" dirty="0">
                  <a:solidFill>
                    <a:schemeClr val="tx1"/>
                  </a:solidFill>
                </a:rPr>
                <a:t> (PK)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09395-5DFB-504C-859E-C0190876231A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23387-D71F-B947-AD1C-FB124E2EC230}"/>
              </a:ext>
            </a:extLst>
          </p:cNvPr>
          <p:cNvGrpSpPr/>
          <p:nvPr/>
        </p:nvGrpSpPr>
        <p:grpSpPr>
          <a:xfrm>
            <a:off x="4829504" y="1182692"/>
            <a:ext cx="2532993" cy="2057813"/>
            <a:chOff x="4406599" y="1471448"/>
            <a:chExt cx="2532993" cy="20578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75882-807B-EF41-9C64-35535BC031CA}"/>
                </a:ext>
              </a:extLst>
            </p:cNvPr>
            <p:cNvSpPr/>
            <p:nvPr/>
          </p:nvSpPr>
          <p:spPr>
            <a:xfrm>
              <a:off x="4406599" y="1471448"/>
              <a:ext cx="2532993" cy="20578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5EE6B-AFBC-FD4D-A9D5-4B8CE8FC418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D2038-5A4B-8441-B289-AB1F47EBF5A1}"/>
              </a:ext>
            </a:extLst>
          </p:cNvPr>
          <p:cNvGrpSpPr/>
          <p:nvPr/>
        </p:nvGrpSpPr>
        <p:grpSpPr>
          <a:xfrm>
            <a:off x="9040557" y="1182692"/>
            <a:ext cx="2532993" cy="2057813"/>
            <a:chOff x="8858284" y="1471448"/>
            <a:chExt cx="2532993" cy="20578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8858284" y="1471448"/>
              <a:ext cx="2532993" cy="20578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ItemLineNumber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02EAA-6152-5040-8CB1-FD5CD133312A}"/>
              </a:ext>
            </a:extLst>
          </p:cNvPr>
          <p:cNvCxnSpPr/>
          <p:nvPr/>
        </p:nvCxnSpPr>
        <p:spPr>
          <a:xfrm>
            <a:off x="3151444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CC252F-F3C2-214C-9B26-5C94AEE95DF2}"/>
              </a:ext>
            </a:extLst>
          </p:cNvPr>
          <p:cNvSpPr txBox="1"/>
          <p:nvPr/>
        </p:nvSpPr>
        <p:spPr>
          <a:xfrm>
            <a:off x="3590389" y="15705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B6804-A307-D048-A190-28F26DDCF5A7}"/>
              </a:ext>
            </a:extLst>
          </p:cNvPr>
          <p:cNvSpPr txBox="1"/>
          <p:nvPr/>
        </p:nvSpPr>
        <p:spPr>
          <a:xfrm>
            <a:off x="3106590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7D9B6-45F4-C042-829A-70046F3B534E}"/>
              </a:ext>
            </a:extLst>
          </p:cNvPr>
          <p:cNvSpPr txBox="1"/>
          <p:nvPr/>
        </p:nvSpPr>
        <p:spPr>
          <a:xfrm>
            <a:off x="4516617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A66C5-DA84-B74A-9E06-37290FF89D96}"/>
              </a:ext>
            </a:extLst>
          </p:cNvPr>
          <p:cNvCxnSpPr/>
          <p:nvPr/>
        </p:nvCxnSpPr>
        <p:spPr>
          <a:xfrm>
            <a:off x="7418553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985E3B-1E0A-8947-9CFF-C165B2F20140}"/>
              </a:ext>
            </a:extLst>
          </p:cNvPr>
          <p:cNvSpPr txBox="1"/>
          <p:nvPr/>
        </p:nvSpPr>
        <p:spPr>
          <a:xfrm>
            <a:off x="7731651" y="15705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C414C-41E9-064C-939D-5A2DB53E3CFD}"/>
              </a:ext>
            </a:extLst>
          </p:cNvPr>
          <p:cNvSpPr txBox="1"/>
          <p:nvPr/>
        </p:nvSpPr>
        <p:spPr>
          <a:xfrm>
            <a:off x="7357657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55AF3-5935-2940-9E70-9D25868B3FF8}"/>
              </a:ext>
            </a:extLst>
          </p:cNvPr>
          <p:cNvSpPr txBox="1"/>
          <p:nvPr/>
        </p:nvSpPr>
        <p:spPr>
          <a:xfrm>
            <a:off x="8767684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95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Step 4: Relationships &amp; </a:t>
            </a:r>
            <a:r>
              <a:rPr lang="en-US" sz="54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>Keys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(Foreign)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53</a:t>
            </a:fld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2BD775-7CAD-6446-B8AE-5E27E00C4DAF}"/>
              </a:ext>
            </a:extLst>
          </p:cNvPr>
          <p:cNvGrpSpPr/>
          <p:nvPr/>
        </p:nvGrpSpPr>
        <p:grpSpPr>
          <a:xfrm>
            <a:off x="618451" y="1182692"/>
            <a:ext cx="2532993" cy="5506866"/>
            <a:chOff x="436178" y="1471448"/>
            <a:chExt cx="2532993" cy="5506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BDD11-D1C0-D74C-9E52-9AE47472F47D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VendorId</a:t>
              </a:r>
              <a:r>
                <a:rPr lang="en-US" sz="1700" dirty="0">
                  <a:solidFill>
                    <a:schemeClr val="tx1"/>
                  </a:solidFill>
                </a:rPr>
                <a:t> (PK)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09395-5DFB-504C-859E-C0190876231A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23387-D71F-B947-AD1C-FB124E2EC230}"/>
              </a:ext>
            </a:extLst>
          </p:cNvPr>
          <p:cNvGrpSpPr/>
          <p:nvPr/>
        </p:nvGrpSpPr>
        <p:grpSpPr>
          <a:xfrm>
            <a:off x="4829504" y="1182692"/>
            <a:ext cx="2532993" cy="2057813"/>
            <a:chOff x="4406599" y="1471448"/>
            <a:chExt cx="2532993" cy="20578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75882-807B-EF41-9C64-35535BC031CA}"/>
                </a:ext>
              </a:extLst>
            </p:cNvPr>
            <p:cNvSpPr/>
            <p:nvPr/>
          </p:nvSpPr>
          <p:spPr>
            <a:xfrm>
              <a:off x="4406599" y="1471448"/>
              <a:ext cx="2532993" cy="20578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5EE6B-AFBC-FD4D-A9D5-4B8CE8FC418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D2038-5A4B-8441-B289-AB1F47EBF5A1}"/>
              </a:ext>
            </a:extLst>
          </p:cNvPr>
          <p:cNvGrpSpPr/>
          <p:nvPr/>
        </p:nvGrpSpPr>
        <p:grpSpPr>
          <a:xfrm>
            <a:off x="9040557" y="1182692"/>
            <a:ext cx="2532993" cy="2057813"/>
            <a:chOff x="8858284" y="1471448"/>
            <a:chExt cx="2532993" cy="20578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8858284" y="1471448"/>
              <a:ext cx="2532993" cy="20578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ItemLineNumber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02EAA-6152-5040-8CB1-FD5CD133312A}"/>
              </a:ext>
            </a:extLst>
          </p:cNvPr>
          <p:cNvCxnSpPr/>
          <p:nvPr/>
        </p:nvCxnSpPr>
        <p:spPr>
          <a:xfrm>
            <a:off x="3151444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CC252F-F3C2-214C-9B26-5C94AEE95DF2}"/>
              </a:ext>
            </a:extLst>
          </p:cNvPr>
          <p:cNvSpPr txBox="1"/>
          <p:nvPr/>
        </p:nvSpPr>
        <p:spPr>
          <a:xfrm>
            <a:off x="3590389" y="15705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B6804-A307-D048-A190-28F26DDCF5A7}"/>
              </a:ext>
            </a:extLst>
          </p:cNvPr>
          <p:cNvSpPr txBox="1"/>
          <p:nvPr/>
        </p:nvSpPr>
        <p:spPr>
          <a:xfrm>
            <a:off x="3106590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7D9B6-45F4-C042-829A-70046F3B534E}"/>
              </a:ext>
            </a:extLst>
          </p:cNvPr>
          <p:cNvSpPr txBox="1"/>
          <p:nvPr/>
        </p:nvSpPr>
        <p:spPr>
          <a:xfrm>
            <a:off x="4516617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A66C5-DA84-B74A-9E06-37290FF89D96}"/>
              </a:ext>
            </a:extLst>
          </p:cNvPr>
          <p:cNvCxnSpPr/>
          <p:nvPr/>
        </p:nvCxnSpPr>
        <p:spPr>
          <a:xfrm>
            <a:off x="7418553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985E3B-1E0A-8947-9CFF-C165B2F20140}"/>
              </a:ext>
            </a:extLst>
          </p:cNvPr>
          <p:cNvSpPr txBox="1"/>
          <p:nvPr/>
        </p:nvSpPr>
        <p:spPr>
          <a:xfrm>
            <a:off x="7731651" y="15705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C414C-41E9-064C-939D-5A2DB53E3CFD}"/>
              </a:ext>
            </a:extLst>
          </p:cNvPr>
          <p:cNvSpPr txBox="1"/>
          <p:nvPr/>
        </p:nvSpPr>
        <p:spPr>
          <a:xfrm>
            <a:off x="7357657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55AF3-5935-2940-9E70-9D25868B3FF8}"/>
              </a:ext>
            </a:extLst>
          </p:cNvPr>
          <p:cNvSpPr txBox="1"/>
          <p:nvPr/>
        </p:nvSpPr>
        <p:spPr>
          <a:xfrm>
            <a:off x="8767684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290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8655"/>
            <a:ext cx="12191999" cy="7481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249381"/>
            <a:ext cx="12219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Step 4: Relationships &amp; </a:t>
            </a:r>
            <a:r>
              <a:rPr lang="en-US" sz="5400" b="1" u="sng" dirty="0">
                <a:solidFill>
                  <a:schemeClr val="bg1"/>
                </a:solidFill>
                <a:latin typeface="Bradley Hand ITC" panose="03070402050302030203" pitchFamily="66" charset="0"/>
              </a:rPr>
              <a:t>Keys</a:t>
            </a:r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(Foreign)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54</a:t>
            </a:fld>
            <a:endParaRPr lang="en-US" sz="10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2BD775-7CAD-6446-B8AE-5E27E00C4DAF}"/>
              </a:ext>
            </a:extLst>
          </p:cNvPr>
          <p:cNvGrpSpPr/>
          <p:nvPr/>
        </p:nvGrpSpPr>
        <p:grpSpPr>
          <a:xfrm>
            <a:off x="618451" y="1182692"/>
            <a:ext cx="2532993" cy="5506866"/>
            <a:chOff x="436178" y="1471448"/>
            <a:chExt cx="2532993" cy="550686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8BDD11-D1C0-D74C-9E52-9AE47472F47D}"/>
                </a:ext>
              </a:extLst>
            </p:cNvPr>
            <p:cNvSpPr/>
            <p:nvPr/>
          </p:nvSpPr>
          <p:spPr>
            <a:xfrm>
              <a:off x="436178" y="1471448"/>
              <a:ext cx="2532993" cy="55068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b" anchorCtr="0"/>
            <a:lstStyle/>
            <a:p>
              <a:r>
                <a:rPr lang="en-US" sz="1700" dirty="0" err="1">
                  <a:solidFill>
                    <a:schemeClr val="tx1"/>
                  </a:solidFill>
                </a:rPr>
                <a:t>VendorId</a:t>
              </a:r>
              <a:r>
                <a:rPr lang="en-US" sz="1700" dirty="0">
                  <a:solidFill>
                    <a:schemeClr val="tx1"/>
                  </a:solidFill>
                </a:rPr>
                <a:t> (PK)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VendorAddressStreetAndNumber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VendorAddressCity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VendorAddressState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VendorAddressZip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VendorPhoneNumber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VendorFaxNumber</a:t>
              </a:r>
              <a:r>
                <a:rPr lang="en-US" sz="1700" dirty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VendorWebAddress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VendorSalesContactExt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VendorARContactFirstName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VendorARContactLastName</a:t>
              </a:r>
              <a:endParaRPr lang="en-US" sz="1700" dirty="0">
                <a:solidFill>
                  <a:schemeClr val="tx1"/>
                </a:solidFill>
              </a:endParaRPr>
            </a:p>
            <a:p>
              <a:r>
                <a:rPr lang="en-US" sz="1700" dirty="0" err="1">
                  <a:solidFill>
                    <a:schemeClr val="tx1"/>
                  </a:solidFill>
                </a:rPr>
                <a:t>VendorARContactExt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F09395-5DFB-504C-859E-C0190876231A}"/>
                </a:ext>
              </a:extLst>
            </p:cNvPr>
            <p:cNvSpPr/>
            <p:nvPr/>
          </p:nvSpPr>
          <p:spPr>
            <a:xfrm>
              <a:off x="436178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Vendor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523387-D71F-B947-AD1C-FB124E2EC230}"/>
              </a:ext>
            </a:extLst>
          </p:cNvPr>
          <p:cNvGrpSpPr/>
          <p:nvPr/>
        </p:nvGrpSpPr>
        <p:grpSpPr>
          <a:xfrm>
            <a:off x="4829504" y="1182692"/>
            <a:ext cx="2532993" cy="2410740"/>
            <a:chOff x="4406599" y="1471448"/>
            <a:chExt cx="2532993" cy="24107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75882-807B-EF41-9C64-35535BC031CA}"/>
                </a:ext>
              </a:extLst>
            </p:cNvPr>
            <p:cNvSpPr/>
            <p:nvPr/>
          </p:nvSpPr>
          <p:spPr>
            <a:xfrm>
              <a:off x="4406599" y="1471448"/>
              <a:ext cx="2532993" cy="24107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VendorId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InvoiceNumber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InvoiceDate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InvoiceTerms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InvoiceTotal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055EE6B-AFBC-FD4D-A9D5-4B8CE8FC4182}"/>
                </a:ext>
              </a:extLst>
            </p:cNvPr>
            <p:cNvSpPr/>
            <p:nvPr/>
          </p:nvSpPr>
          <p:spPr>
            <a:xfrm>
              <a:off x="4406599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Invoice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5D2038-5A4B-8441-B289-AB1F47EBF5A1}"/>
              </a:ext>
            </a:extLst>
          </p:cNvPr>
          <p:cNvGrpSpPr/>
          <p:nvPr/>
        </p:nvGrpSpPr>
        <p:grpSpPr>
          <a:xfrm>
            <a:off x="9040557" y="1182692"/>
            <a:ext cx="2532993" cy="2282403"/>
            <a:chOff x="8858284" y="1471448"/>
            <a:chExt cx="2532993" cy="22824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F70C69-AA6F-D24B-9CC2-FD7CC2CF0C22}"/>
                </a:ext>
              </a:extLst>
            </p:cNvPr>
            <p:cNvSpPr/>
            <p:nvPr/>
          </p:nvSpPr>
          <p:spPr>
            <a:xfrm>
              <a:off x="8858284" y="1471448"/>
              <a:ext cx="2532993" cy="2282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Item part number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ItemLineNumber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InvoiceId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ItemQuantity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ItemDescription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ItemUnitPrice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err="1">
                  <a:solidFill>
                    <a:schemeClr val="tx1"/>
                  </a:solidFill>
                </a:rPr>
                <a:t>ItemExtension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3C237-FCD2-984D-99BA-522395D2A33D}"/>
                </a:ext>
              </a:extLst>
            </p:cNvPr>
            <p:cNvSpPr/>
            <p:nvPr/>
          </p:nvSpPr>
          <p:spPr>
            <a:xfrm>
              <a:off x="8858284" y="1471448"/>
              <a:ext cx="2532993" cy="451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Item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302EAA-6152-5040-8CB1-FD5CD133312A}"/>
              </a:ext>
            </a:extLst>
          </p:cNvPr>
          <p:cNvCxnSpPr/>
          <p:nvPr/>
        </p:nvCxnSpPr>
        <p:spPr>
          <a:xfrm>
            <a:off x="3151444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CC252F-F3C2-214C-9B26-5C94AEE95DF2}"/>
              </a:ext>
            </a:extLst>
          </p:cNvPr>
          <p:cNvSpPr txBox="1"/>
          <p:nvPr/>
        </p:nvSpPr>
        <p:spPr>
          <a:xfrm>
            <a:off x="3590389" y="157056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B6804-A307-D048-A190-28F26DDCF5A7}"/>
              </a:ext>
            </a:extLst>
          </p:cNvPr>
          <p:cNvSpPr txBox="1"/>
          <p:nvPr/>
        </p:nvSpPr>
        <p:spPr>
          <a:xfrm>
            <a:off x="3106590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67D9B6-45F4-C042-829A-70046F3B534E}"/>
              </a:ext>
            </a:extLst>
          </p:cNvPr>
          <p:cNvSpPr txBox="1"/>
          <p:nvPr/>
        </p:nvSpPr>
        <p:spPr>
          <a:xfrm>
            <a:off x="4516617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A66C5-DA84-B74A-9E06-37290FF89D96}"/>
              </a:ext>
            </a:extLst>
          </p:cNvPr>
          <p:cNvCxnSpPr/>
          <p:nvPr/>
        </p:nvCxnSpPr>
        <p:spPr>
          <a:xfrm>
            <a:off x="7418553" y="1996690"/>
            <a:ext cx="167806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985E3B-1E0A-8947-9CFF-C165B2F20140}"/>
              </a:ext>
            </a:extLst>
          </p:cNvPr>
          <p:cNvSpPr txBox="1"/>
          <p:nvPr/>
        </p:nvSpPr>
        <p:spPr>
          <a:xfrm>
            <a:off x="7731651" y="15705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C414C-41E9-064C-939D-5A2DB53E3CFD}"/>
              </a:ext>
            </a:extLst>
          </p:cNvPr>
          <p:cNvSpPr txBox="1"/>
          <p:nvPr/>
        </p:nvSpPr>
        <p:spPr>
          <a:xfrm>
            <a:off x="7357657" y="157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55AF3-5935-2940-9E70-9D25868B3FF8}"/>
              </a:ext>
            </a:extLst>
          </p:cNvPr>
          <p:cNvSpPr txBox="1"/>
          <p:nvPr/>
        </p:nvSpPr>
        <p:spPr>
          <a:xfrm>
            <a:off x="8767684" y="1570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622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332" y="574535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Recap of impor</a:t>
            </a:r>
            <a:r>
              <a:rPr lang="en-US" sz="2800" dirty="0">
                <a:solidFill>
                  <a:schemeClr val="bg1"/>
                </a:solidFill>
                <a:latin typeface="Bradley Hand ITC" panose="03070402050302030203" pitchFamily="66" charset="0"/>
              </a:rPr>
              <a:t>tant concepts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4239-F818-4A8B-B313-689493078372}"/>
              </a:ext>
            </a:extLst>
          </p:cNvPr>
          <p:cNvSpPr/>
          <p:nvPr/>
        </p:nvSpPr>
        <p:spPr>
          <a:xfrm>
            <a:off x="283780" y="1728372"/>
            <a:ext cx="11624440" cy="4555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A7E"/>
            </a:solidFill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“model” is a representation of the real world and is built for a specific purpose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“entity-relationship” model is a model of the data and the rules that govern the data within a business enterprise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entity corresponds to a physical thing in the real-world. Examples: Student, Building, Machine, …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Attributes describe an entity. Example: A Student may be described by their name, gender, and date of birth.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describe how an entity “relates” to other entities. Example: A student resides in a building and is trained to operate a machine.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entity maps to a table and attributes map to columns</a:t>
            </a: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table should have at least one column that has a unique value across all rows – one such column is designated as a primary key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(other unique valued columns are secondary keys)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Aft>
                <a:spcPts val="1200"/>
              </a:spcAft>
              <a:buClr>
                <a:srgbClr val="C00000"/>
              </a:buClr>
              <a:buSzPct val="110000"/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two entities are related, the primary key from one of the corresponding tables is a foreign key in the other table 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9EC72051-D8C2-544D-ABA5-7185FB13F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6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9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35"/>
    </mc:Choice>
    <mc:Fallback xmlns="">
      <p:transition spd="slow" advTm="3493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Fidelity Model Presentations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693"/>
            <a:ext cx="12191999" cy="74814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5" y="420419"/>
            <a:ext cx="1221971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Fidelity high-level logical model</a:t>
            </a:r>
          </a:p>
        </p:txBody>
      </p:sp>
      <p:sp>
        <p:nvSpPr>
          <p:cNvPr id="51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  <a:prstGeom prst="rect">
            <a:avLst/>
          </a:prstGeom>
        </p:spPr>
        <p:txBody>
          <a:bodyPr/>
          <a:lstStyle/>
          <a:p>
            <a:fld id="{AEA95462-E936-4273-B590-4CBECB991188}" type="slidenum">
              <a:rPr lang="en-US" sz="1050" smtClean="0"/>
              <a:pPr/>
              <a:t>8</a:t>
            </a:fld>
            <a:endParaRPr lang="en-US" sz="105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2A1FF7-C21E-44C6-8BE4-B233D4862FA0}"/>
              </a:ext>
            </a:extLst>
          </p:cNvPr>
          <p:cNvGrpSpPr/>
          <p:nvPr/>
        </p:nvGrpSpPr>
        <p:grpSpPr>
          <a:xfrm>
            <a:off x="744830" y="1684437"/>
            <a:ext cx="2091559" cy="1918137"/>
            <a:chOff x="2065282" y="1203434"/>
            <a:chExt cx="2091559" cy="19181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F6E3C0-F424-4662-85A8-AC0C847DD0EB}"/>
                </a:ext>
              </a:extLst>
            </p:cNvPr>
            <p:cNvSpPr/>
            <p:nvPr/>
          </p:nvSpPr>
          <p:spPr>
            <a:xfrm>
              <a:off x="2065282" y="1665890"/>
              <a:ext cx="2091559" cy="1455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PersonId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4FE4AA-FA24-4230-A9EF-AD818057F9E7}"/>
                </a:ext>
              </a:extLst>
            </p:cNvPr>
            <p:cNvSpPr/>
            <p:nvPr/>
          </p:nvSpPr>
          <p:spPr>
            <a:xfrm>
              <a:off x="2065282" y="1203434"/>
              <a:ext cx="2091559" cy="451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Person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C8A909-E6AB-4180-A5A0-2941AEFECDCE}"/>
              </a:ext>
            </a:extLst>
          </p:cNvPr>
          <p:cNvGrpSpPr/>
          <p:nvPr/>
        </p:nvGrpSpPr>
        <p:grpSpPr>
          <a:xfrm>
            <a:off x="4248438" y="1578527"/>
            <a:ext cx="2091559" cy="1918137"/>
            <a:chOff x="2065282" y="1203434"/>
            <a:chExt cx="2091559" cy="191813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F8906A-40E2-4BCE-B42E-AA0CCCE04073}"/>
                </a:ext>
              </a:extLst>
            </p:cNvPr>
            <p:cNvSpPr/>
            <p:nvPr/>
          </p:nvSpPr>
          <p:spPr>
            <a:xfrm>
              <a:off x="2065282" y="1665890"/>
              <a:ext cx="2091559" cy="1455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AccountId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PersonId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90B036-DD53-47D3-AA1B-36354BC5AB16}"/>
                </a:ext>
              </a:extLst>
            </p:cNvPr>
            <p:cNvSpPr/>
            <p:nvPr/>
          </p:nvSpPr>
          <p:spPr>
            <a:xfrm>
              <a:off x="2065282" y="1203434"/>
              <a:ext cx="2091559" cy="451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D5DA9-DEC8-4C9F-8207-7C9C3E96552C}"/>
              </a:ext>
            </a:extLst>
          </p:cNvPr>
          <p:cNvCxnSpPr>
            <a:cxnSpLocks/>
            <a:endCxn id="31" idx="3"/>
          </p:cNvCxnSpPr>
          <p:nvPr/>
        </p:nvCxnSpPr>
        <p:spPr>
          <a:xfrm flipH="1" flipV="1">
            <a:off x="9650627" y="2777976"/>
            <a:ext cx="1219074" cy="1073638"/>
          </a:xfrm>
          <a:prstGeom prst="straightConnector1">
            <a:avLst/>
          </a:prstGeom>
          <a:ln w="38100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621F48-8CAF-4A78-848D-5BF232A1688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36389" y="2766924"/>
            <a:ext cx="1412049" cy="1900"/>
          </a:xfrm>
          <a:prstGeom prst="straightConnector1">
            <a:avLst/>
          </a:prstGeom>
          <a:ln w="38100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538739-07A6-4191-ACC4-250EA42F4148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 flipH="1">
            <a:off x="5077931" y="3496664"/>
            <a:ext cx="216287" cy="914024"/>
          </a:xfrm>
          <a:prstGeom prst="straightConnector1">
            <a:avLst/>
          </a:prstGeom>
          <a:ln w="38100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CE6B87-34FB-4F61-A9BA-0375F74801C6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flipH="1">
            <a:off x="7788994" y="3505816"/>
            <a:ext cx="815854" cy="892724"/>
          </a:xfrm>
          <a:prstGeom prst="straightConnector1">
            <a:avLst/>
          </a:prstGeom>
          <a:ln w="38100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583A0B-F56B-4DB3-A5F2-EC125E8A4059}"/>
              </a:ext>
            </a:extLst>
          </p:cNvPr>
          <p:cNvGrpSpPr/>
          <p:nvPr/>
        </p:nvGrpSpPr>
        <p:grpSpPr>
          <a:xfrm>
            <a:off x="6743214" y="4398540"/>
            <a:ext cx="2091559" cy="1918137"/>
            <a:chOff x="2065282" y="1203434"/>
            <a:chExt cx="2091559" cy="191813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30AB81-860F-42A2-8575-CA6C0E18977A}"/>
                </a:ext>
              </a:extLst>
            </p:cNvPr>
            <p:cNvSpPr/>
            <p:nvPr/>
          </p:nvSpPr>
          <p:spPr>
            <a:xfrm>
              <a:off x="2065282" y="1665890"/>
              <a:ext cx="2091559" cy="1455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AvId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AssetId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5F66A0-7500-459F-88BD-FDAA351B51B9}"/>
                </a:ext>
              </a:extLst>
            </p:cNvPr>
            <p:cNvSpPr/>
            <p:nvPr/>
          </p:nvSpPr>
          <p:spPr>
            <a:xfrm>
              <a:off x="2065282" y="1203434"/>
              <a:ext cx="2091559" cy="451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AssetValue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74BBD-F091-42AE-B23B-BF1C22600A82}"/>
              </a:ext>
            </a:extLst>
          </p:cNvPr>
          <p:cNvSpPr txBox="1"/>
          <p:nvPr/>
        </p:nvSpPr>
        <p:spPr>
          <a:xfrm>
            <a:off x="10212493" y="3002665"/>
            <a:ext cx="12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categorizes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14B8EE-79E3-4811-A725-C441340E7D7D}"/>
              </a:ext>
            </a:extLst>
          </p:cNvPr>
          <p:cNvSpPr txBox="1"/>
          <p:nvPr/>
        </p:nvSpPr>
        <p:spPr>
          <a:xfrm>
            <a:off x="3261258" y="2401392"/>
            <a:ext cx="50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9045A4-A641-4758-AABA-557035303179}"/>
              </a:ext>
            </a:extLst>
          </p:cNvPr>
          <p:cNvSpPr txBox="1"/>
          <p:nvPr/>
        </p:nvSpPr>
        <p:spPr>
          <a:xfrm>
            <a:off x="2779869" y="2315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FDC7AE-9893-43A9-A7F6-12BBB1D372B2}"/>
              </a:ext>
            </a:extLst>
          </p:cNvPr>
          <p:cNvSpPr txBox="1"/>
          <p:nvPr/>
        </p:nvSpPr>
        <p:spPr>
          <a:xfrm>
            <a:off x="10869701" y="3528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297811-CE8E-4008-9405-9CC19A2468A5}"/>
              </a:ext>
            </a:extLst>
          </p:cNvPr>
          <p:cNvSpPr txBox="1"/>
          <p:nvPr/>
        </p:nvSpPr>
        <p:spPr>
          <a:xfrm>
            <a:off x="3952340" y="2342519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65BC56-205E-4BAC-9407-EA7F9FB98705}"/>
              </a:ext>
            </a:extLst>
          </p:cNvPr>
          <p:cNvSpPr txBox="1"/>
          <p:nvPr/>
        </p:nvSpPr>
        <p:spPr>
          <a:xfrm flipH="1" flipV="1">
            <a:off x="4836006" y="4054683"/>
            <a:ext cx="25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1A70AC-B8A4-45F5-ADF3-455418D0E373}"/>
              </a:ext>
            </a:extLst>
          </p:cNvPr>
          <p:cNvGrpSpPr/>
          <p:nvPr/>
        </p:nvGrpSpPr>
        <p:grpSpPr>
          <a:xfrm>
            <a:off x="7559068" y="1587679"/>
            <a:ext cx="2091559" cy="1918137"/>
            <a:chOff x="2065282" y="1203434"/>
            <a:chExt cx="2091559" cy="191813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D36D8B-B582-45F5-96A6-DAFBBB6D82FD}"/>
                </a:ext>
              </a:extLst>
            </p:cNvPr>
            <p:cNvSpPr/>
            <p:nvPr/>
          </p:nvSpPr>
          <p:spPr>
            <a:xfrm>
              <a:off x="2065282" y="1665890"/>
              <a:ext cx="2091559" cy="1455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AssetIId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AccountId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ATypeID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478A05-8403-41D1-B72B-10542A351271}"/>
                </a:ext>
              </a:extLst>
            </p:cNvPr>
            <p:cNvSpPr/>
            <p:nvPr/>
          </p:nvSpPr>
          <p:spPr>
            <a:xfrm>
              <a:off x="2065282" y="1203434"/>
              <a:ext cx="2091559" cy="451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Asset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9D4334-9932-449D-819F-BB5BB10EE99B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6339997" y="2768824"/>
            <a:ext cx="1219071" cy="9152"/>
          </a:xfrm>
          <a:prstGeom prst="straightConnector1">
            <a:avLst/>
          </a:prstGeom>
          <a:ln w="38100">
            <a:headEnd type="oval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B74C9A-607E-4F32-BDDD-DF8BECE97896}"/>
              </a:ext>
            </a:extLst>
          </p:cNvPr>
          <p:cNvSpPr txBox="1"/>
          <p:nvPr/>
        </p:nvSpPr>
        <p:spPr>
          <a:xfrm>
            <a:off x="6671121" y="2408643"/>
            <a:ext cx="50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8A1531-D53C-4465-900B-838AF77FCEEB}"/>
              </a:ext>
            </a:extLst>
          </p:cNvPr>
          <p:cNvSpPr txBox="1"/>
          <p:nvPr/>
        </p:nvSpPr>
        <p:spPr>
          <a:xfrm>
            <a:off x="6290182" y="2398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D6D643-76A3-419D-8773-D1A5F4420916}"/>
              </a:ext>
            </a:extLst>
          </p:cNvPr>
          <p:cNvSpPr txBox="1"/>
          <p:nvPr/>
        </p:nvSpPr>
        <p:spPr>
          <a:xfrm>
            <a:off x="7257244" y="2392244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C8BBD9-B482-41D4-9CBF-AAF3AC6E5AA0}"/>
              </a:ext>
            </a:extLst>
          </p:cNvPr>
          <p:cNvGrpSpPr/>
          <p:nvPr/>
        </p:nvGrpSpPr>
        <p:grpSpPr>
          <a:xfrm>
            <a:off x="9778248" y="3936084"/>
            <a:ext cx="2091559" cy="1918137"/>
            <a:chOff x="2065282" y="1203434"/>
            <a:chExt cx="2091559" cy="191813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341AB0-A3A4-4D09-85CC-1AFC6BC639DA}"/>
                </a:ext>
              </a:extLst>
            </p:cNvPr>
            <p:cNvSpPr/>
            <p:nvPr/>
          </p:nvSpPr>
          <p:spPr>
            <a:xfrm>
              <a:off x="2065282" y="1665890"/>
              <a:ext cx="2091559" cy="1455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ATypeID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085E863-E75B-4F3E-8512-3B2DCDBB77C2}"/>
                </a:ext>
              </a:extLst>
            </p:cNvPr>
            <p:cNvSpPr/>
            <p:nvPr/>
          </p:nvSpPr>
          <p:spPr>
            <a:xfrm>
              <a:off x="2065282" y="1203434"/>
              <a:ext cx="2091559" cy="451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AssetTyp</a:t>
              </a:r>
              <a:r>
                <a:rPr lang="en-US" i="1" dirty="0" err="1">
                  <a:solidFill>
                    <a:schemeClr val="tx1"/>
                  </a:solidFill>
                </a:rPr>
                <a:t>e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7EA72A1-4422-4174-AA56-0E8AA4876AE8}"/>
              </a:ext>
            </a:extLst>
          </p:cNvPr>
          <p:cNvSpPr txBox="1"/>
          <p:nvPr/>
        </p:nvSpPr>
        <p:spPr>
          <a:xfrm>
            <a:off x="8655398" y="3566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4155B2-FF47-4627-A227-18968B61A09F}"/>
              </a:ext>
            </a:extLst>
          </p:cNvPr>
          <p:cNvSpPr txBox="1"/>
          <p:nvPr/>
        </p:nvSpPr>
        <p:spPr>
          <a:xfrm flipH="1" flipV="1">
            <a:off x="8116815" y="4047469"/>
            <a:ext cx="25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ABE4232-CEE2-400D-B6CF-D1E2D28ABA02}"/>
              </a:ext>
            </a:extLst>
          </p:cNvPr>
          <p:cNvGrpSpPr/>
          <p:nvPr/>
        </p:nvGrpSpPr>
        <p:grpSpPr>
          <a:xfrm>
            <a:off x="4032151" y="4410688"/>
            <a:ext cx="2091559" cy="1918137"/>
            <a:chOff x="2065282" y="1203434"/>
            <a:chExt cx="2091559" cy="191813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453433-1FE2-4ED6-85C3-10237A7709F1}"/>
                </a:ext>
              </a:extLst>
            </p:cNvPr>
            <p:cNvSpPr/>
            <p:nvPr/>
          </p:nvSpPr>
          <p:spPr>
            <a:xfrm>
              <a:off x="2065282" y="1665890"/>
              <a:ext cx="2091559" cy="145568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TransactionId</a:t>
              </a:r>
              <a:r>
                <a:rPr lang="en-US" dirty="0">
                  <a:solidFill>
                    <a:schemeClr val="tx1"/>
                  </a:solidFill>
                </a:rPr>
                <a:t>(PK)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AccountId</a:t>
              </a:r>
              <a:r>
                <a:rPr lang="en-US" dirty="0">
                  <a:solidFill>
                    <a:schemeClr val="tx1"/>
                  </a:solidFill>
                </a:rPr>
                <a:t>(FK)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4A1F3B2-4181-417B-87D5-E730EC459691}"/>
                </a:ext>
              </a:extLst>
            </p:cNvPr>
            <p:cNvSpPr/>
            <p:nvPr/>
          </p:nvSpPr>
          <p:spPr>
            <a:xfrm>
              <a:off x="2065282" y="1203434"/>
              <a:ext cx="2091559" cy="4519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Transaction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F6BEC80-79DE-4243-9054-D11B3116E03E}"/>
              </a:ext>
            </a:extLst>
          </p:cNvPr>
          <p:cNvSpPr txBox="1"/>
          <p:nvPr/>
        </p:nvSpPr>
        <p:spPr>
          <a:xfrm>
            <a:off x="7746749" y="3680886"/>
            <a:ext cx="50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871671-D878-4B22-8A9B-A6FA3546D474}"/>
              </a:ext>
            </a:extLst>
          </p:cNvPr>
          <p:cNvSpPr txBox="1"/>
          <p:nvPr/>
        </p:nvSpPr>
        <p:spPr>
          <a:xfrm>
            <a:off x="5216398" y="3767512"/>
            <a:ext cx="50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F626B6-B9FF-45E5-BCBD-061CCDC2F7B6}"/>
              </a:ext>
            </a:extLst>
          </p:cNvPr>
          <p:cNvSpPr txBox="1"/>
          <p:nvPr/>
        </p:nvSpPr>
        <p:spPr>
          <a:xfrm>
            <a:off x="4888207" y="34822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E59546-D74C-48AC-8DAF-BDA03CBD21FF}"/>
              </a:ext>
            </a:extLst>
          </p:cNvPr>
          <p:cNvSpPr txBox="1"/>
          <p:nvPr/>
        </p:nvSpPr>
        <p:spPr>
          <a:xfrm>
            <a:off x="9630000" y="2478625"/>
            <a:ext cx="29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961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99"/>
    </mc:Choice>
    <mc:Fallback xmlns="">
      <p:transition spd="slow" advTm="2069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274236"/>
            <a:ext cx="12192000" cy="23095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>
          <a:xfrm>
            <a:off x="0" y="2522613"/>
            <a:ext cx="12192000" cy="1844435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 &amp; Notations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1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8"/>
    </mc:Choice>
    <mc:Fallback xmlns="">
      <p:transition spd="slow" advTm="3448"/>
    </mc:Fallback>
  </mc:AlternateContent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3143</Words>
  <Application>Microsoft Office PowerPoint</Application>
  <PresentationFormat>Widescreen</PresentationFormat>
  <Paragraphs>1103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72</vt:lpstr>
      <vt:lpstr>Arial</vt:lpstr>
      <vt:lpstr>Arial Black</vt:lpstr>
      <vt:lpstr>Bradley Hand ITC</vt:lpstr>
      <vt:lpstr>Calibri</vt:lpstr>
      <vt:lpstr>Courier New</vt:lpstr>
      <vt:lpstr>Wingdings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 Anand</dc:creator>
  <cp:lastModifiedBy>Prashant</cp:lastModifiedBy>
  <cp:revision>2</cp:revision>
  <dcterms:created xsi:type="dcterms:W3CDTF">2020-09-09T14:06:19Z</dcterms:created>
  <dcterms:modified xsi:type="dcterms:W3CDTF">2023-08-16T02:51:32Z</dcterms:modified>
</cp:coreProperties>
</file>