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714" r:id="rId2"/>
    <p:sldId id="1413" r:id="rId3"/>
    <p:sldId id="1414" r:id="rId4"/>
    <p:sldId id="1415" r:id="rId5"/>
    <p:sldId id="1043" r:id="rId6"/>
    <p:sldId id="863" r:id="rId7"/>
    <p:sldId id="1056" r:id="rId8"/>
    <p:sldId id="1057" r:id="rId9"/>
    <p:sldId id="919" r:id="rId10"/>
    <p:sldId id="924" r:id="rId11"/>
    <p:sldId id="920" r:id="rId12"/>
    <p:sldId id="921" r:id="rId13"/>
    <p:sldId id="1067" r:id="rId14"/>
    <p:sldId id="1064" r:id="rId15"/>
    <p:sldId id="925" r:id="rId16"/>
    <p:sldId id="1065" r:id="rId17"/>
    <p:sldId id="1066" r:id="rId18"/>
    <p:sldId id="927" r:id="rId19"/>
    <p:sldId id="929" r:id="rId20"/>
    <p:sldId id="922" r:id="rId21"/>
    <p:sldId id="1059" r:id="rId22"/>
    <p:sldId id="1061" r:id="rId23"/>
    <p:sldId id="1063" r:id="rId24"/>
    <p:sldId id="1062" r:id="rId25"/>
    <p:sldId id="923" r:id="rId26"/>
    <p:sldId id="1068" r:id="rId27"/>
    <p:sldId id="928" r:id="rId28"/>
    <p:sldId id="932" r:id="rId29"/>
    <p:sldId id="935" r:id="rId30"/>
    <p:sldId id="936" r:id="rId31"/>
    <p:sldId id="938" r:id="rId32"/>
    <p:sldId id="937" r:id="rId33"/>
    <p:sldId id="903" r:id="rId34"/>
    <p:sldId id="861" r:id="rId35"/>
    <p:sldId id="1058" r:id="rId36"/>
    <p:sldId id="916" r:id="rId37"/>
    <p:sldId id="917" r:id="rId38"/>
    <p:sldId id="1052" r:id="rId39"/>
    <p:sldId id="1051" r:id="rId40"/>
    <p:sldId id="926" r:id="rId41"/>
    <p:sldId id="931" r:id="rId42"/>
    <p:sldId id="930" r:id="rId43"/>
    <p:sldId id="1033" r:id="rId44"/>
    <p:sldId id="1417" r:id="rId45"/>
    <p:sldId id="1035" r:id="rId46"/>
    <p:sldId id="1053" r:id="rId47"/>
    <p:sldId id="1046" r:id="rId48"/>
    <p:sldId id="1054" r:id="rId49"/>
    <p:sldId id="891" r:id="rId50"/>
    <p:sldId id="1055" r:id="rId51"/>
    <p:sldId id="914" r:id="rId52"/>
    <p:sldId id="892" r:id="rId53"/>
    <p:sldId id="905" r:id="rId54"/>
    <p:sldId id="906" r:id="rId55"/>
    <p:sldId id="875" r:id="rId56"/>
    <p:sldId id="884" r:id="rId57"/>
    <p:sldId id="915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A7E"/>
    <a:srgbClr val="CC9900"/>
    <a:srgbClr val="008000"/>
    <a:srgbClr val="800080"/>
    <a:srgbClr val="FFFF66"/>
    <a:srgbClr val="00CCFF"/>
    <a:srgbClr val="CC0099"/>
    <a:srgbClr val="FF9900"/>
    <a:srgbClr val="99CCFF"/>
    <a:srgbClr val="FDFA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F7E57A-EC39-4F4F-B91E-463412FF688D}" v="18" dt="2022-09-12T20:56:44.5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28" y="60"/>
      </p:cViewPr>
      <p:guideLst>
        <p:guide orient="horz" pos="2184"/>
        <p:guide pos="381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EB9B2-8F0E-4500-8EEA-B55064C1787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90606-7E97-4AEC-83C9-1B9BC193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65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11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0606-7E97-4AEC-83C9-1B9BC193E34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9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0606-7E97-4AEC-83C9-1B9BC193E3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76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0606-7E97-4AEC-83C9-1B9BC193E3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7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0606-7E97-4AEC-83C9-1B9BC193E3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36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0606-7E97-4AEC-83C9-1B9BC193E3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56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0606-7E97-4AEC-83C9-1B9BC193E3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06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0606-7E97-4AEC-83C9-1B9BC193E34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72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0606-7E97-4AEC-83C9-1B9BC193E34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08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2831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36637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62200"/>
            <a:ext cx="10972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925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802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332037"/>
            <a:ext cx="5384800" cy="4144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332037"/>
            <a:ext cx="5384800" cy="4144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925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0918" y="855347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766733" y="1227845"/>
            <a:ext cx="6815667" cy="540155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918" y="2135506"/>
            <a:ext cx="4011084" cy="4189095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290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89717" y="5105400"/>
            <a:ext cx="7315200" cy="56769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14400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673090"/>
            <a:ext cx="7315200" cy="80391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209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3144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9600" y="1796144"/>
            <a:ext cx="109728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C14192-74D6-55BE-8EED-B0CFEAA21E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DA8D06-8AF3-C810-94B8-8411CFBADB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1012A8-D74D-535D-38AB-FA2A99A0FB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5FD4F8-3F1F-D44B-BAEE-B5E233286BC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536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19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39963"/>
            <a:ext cx="109728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29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838200" y="4140200"/>
            <a:ext cx="749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731520" y="5486401"/>
            <a:ext cx="10515600" cy="609601"/>
          </a:xfrm>
          <a:prstGeom prst="rect">
            <a:avLst/>
          </a:prstGeom>
        </p:spPr>
        <p:txBody>
          <a:bodyPr vert="horz" lIns="121920" tIns="60960" rIns="121920" bIns="6096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en-US" sz="1400" cap="all" dirty="0">
                <a:solidFill>
                  <a:srgbClr val="BF5700"/>
                </a:solidFill>
                <a:latin typeface="Arial Black" charset="0"/>
              </a:rPr>
              <a:t>Prashant D. Joshi</a:t>
            </a:r>
          </a:p>
          <a:p>
            <a:pPr>
              <a:lnSpc>
                <a:spcPct val="30000"/>
              </a:lnSpc>
            </a:pPr>
            <a:r>
              <a:rPr lang="en-US" sz="1400" dirty="0">
                <a:solidFill>
                  <a:srgbClr val="BF5700"/>
                </a:solidFill>
              </a:rPr>
              <a:t>UT McCombs School of Business (MSBA), The University of Texas at Austin</a:t>
            </a:r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731520" y="609600"/>
            <a:ext cx="10437925" cy="51906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all" dirty="0">
                <a:solidFill>
                  <a:srgbClr val="BF5700"/>
                </a:solidFill>
                <a:latin typeface="Arial Black" charset="0"/>
              </a:rPr>
              <a:t>FALL 2023</a:t>
            </a:r>
            <a:endParaRPr lang="en-US" dirty="0">
              <a:solidFill>
                <a:srgbClr val="BF5700"/>
              </a:solidFill>
            </a:endParaRPr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670560" y="1600200"/>
            <a:ext cx="10911840" cy="2336800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sz="6400" dirty="0">
                <a:solidFill>
                  <a:srgbClr val="BF5700"/>
                </a:solidFill>
              </a:rPr>
              <a:t>MIS 381N</a:t>
            </a:r>
          </a:p>
          <a:p>
            <a:r>
              <a:rPr lang="en-US" sz="2667" dirty="0">
                <a:solidFill>
                  <a:srgbClr val="BF5700"/>
                </a:solidFill>
              </a:rPr>
              <a:t>Information management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731520" y="4445000"/>
            <a:ext cx="10515600" cy="609601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67" dirty="0">
                <a:solidFill>
                  <a:srgbClr val="BF5700"/>
                </a:solidFill>
              </a:rPr>
              <a:t>Lecture 6</a:t>
            </a:r>
          </a:p>
          <a:p>
            <a:r>
              <a:rPr lang="en-US" sz="1867" dirty="0">
                <a:solidFill>
                  <a:srgbClr val="BF5700"/>
                </a:solidFill>
              </a:rPr>
              <a:t>Sept 11</a:t>
            </a:r>
            <a:r>
              <a:rPr lang="en-US" sz="1867" baseline="30000" dirty="0">
                <a:solidFill>
                  <a:srgbClr val="BF5700"/>
                </a:solidFill>
              </a:rPr>
              <a:t>th </a:t>
            </a:r>
            <a:r>
              <a:rPr lang="en-US" sz="1867" dirty="0">
                <a:solidFill>
                  <a:srgbClr val="BF5700"/>
                </a:solidFill>
              </a:rPr>
              <a:t>2023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933" y="426721"/>
            <a:ext cx="2503196" cy="12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05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10339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41065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Conceptual Discussion - Indexes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10</a:t>
            </a:fld>
            <a:endParaRPr lang="en-US" sz="10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8EA45-D537-AB46-A890-E49277A2545C}"/>
              </a:ext>
            </a:extLst>
          </p:cNvPr>
          <p:cNvSpPr/>
          <p:nvPr/>
        </p:nvSpPr>
        <p:spPr>
          <a:xfrm>
            <a:off x="311490" y="1791911"/>
            <a:ext cx="11624440" cy="45473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is the purpose of an index?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SzPct val="110000"/>
              <a:buFont typeface="System Font Regular"/>
              <a:buChar char="−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Speed up search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SzPct val="110000"/>
              <a:buFont typeface="System Font Regular"/>
              <a:buChar char="−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Speed up joins</a:t>
            </a:r>
          </a:p>
          <a:p>
            <a:pPr>
              <a:spcBef>
                <a:spcPts val="1200"/>
              </a:spcBef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should be an index?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SzPct val="110000"/>
              <a:buFont typeface="System Font Regular"/>
              <a:buChar char="−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Oracle creates indexes for primary keys and unique constraints of a table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SzPct val="110000"/>
              <a:buFont typeface="System Font Regular"/>
              <a:buChar char="−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Foreign keys are good candidates for indexes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SzPct val="110000"/>
              <a:buFont typeface="System Font Regular"/>
              <a:buChar char="−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Columns that are frequently used in queries are also good candidates for indexes</a:t>
            </a:r>
          </a:p>
        </p:txBody>
      </p:sp>
    </p:spTree>
    <p:extLst>
      <p:ext uri="{BB962C8B-B14F-4D97-AF65-F5344CB8AC3E}">
        <p14:creationId xmlns:p14="http://schemas.microsoft.com/office/powerpoint/2010/main" val="403706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2975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523701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Bradley Hand ITC" panose="03070402050302030203" pitchFamily="66" charset="0"/>
              </a:rPr>
              <a:t>Conceptual Discussion – Indexes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11</a:t>
            </a:fld>
            <a:endParaRPr lang="en-US" sz="10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8EA45-D537-AB46-A890-E49277A2545C}"/>
              </a:ext>
            </a:extLst>
          </p:cNvPr>
          <p:cNvSpPr/>
          <p:nvPr/>
        </p:nvSpPr>
        <p:spPr>
          <a:xfrm>
            <a:off x="283779" y="1762641"/>
            <a:ext cx="11624440" cy="47397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In practice how are indexes identified?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SzPct val="110000"/>
              <a:buFont typeface="System Font Regular"/>
              <a:buChar char="−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When you have a query that is slow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SzPct val="110000"/>
              <a:buFont typeface="System Font Regular"/>
              <a:buChar char="−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By analyzing database usage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SzPct val="110000"/>
              <a:buFont typeface="System Font Regular"/>
              <a:buChar char="−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By analyzing “stats” captured by Oracle</a:t>
            </a:r>
          </a:p>
          <a:p>
            <a:pPr>
              <a:spcBef>
                <a:spcPts val="1200"/>
              </a:spcBef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What is the downside to an index?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SzPct val="110000"/>
              <a:buFont typeface="System Font Regular"/>
              <a:buChar char="−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When indexes are created on columns that are updated frequently, performance of insert, update and delete operations are impacted</a:t>
            </a:r>
          </a:p>
          <a:p>
            <a:pPr>
              <a:spcBef>
                <a:spcPts val="1200"/>
              </a:spcBef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Naming convention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SzPct val="110000"/>
              <a:buFont typeface="System Font Regular"/>
              <a:buChar char="−"/>
            </a:pP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TableName_ColumnName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(s)_ix</a:t>
            </a:r>
          </a:p>
        </p:txBody>
      </p:sp>
    </p:spTree>
    <p:extLst>
      <p:ext uri="{BB962C8B-B14F-4D97-AF65-F5344CB8AC3E}">
        <p14:creationId xmlns:p14="http://schemas.microsoft.com/office/powerpoint/2010/main" val="272898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8655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249381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Bradley Hand ITC" panose="03070402050302030203" pitchFamily="66" charset="0"/>
              </a:rPr>
              <a:t>Create Index Syntax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12</a:t>
            </a:fld>
            <a:endParaRPr lang="en-US" sz="10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8EA45-D537-AB46-A890-E49277A2545C}"/>
              </a:ext>
            </a:extLst>
          </p:cNvPr>
          <p:cNvSpPr/>
          <p:nvPr/>
        </p:nvSpPr>
        <p:spPr>
          <a:xfrm>
            <a:off x="311490" y="1921646"/>
            <a:ext cx="11624440" cy="39241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CREATE [UNIQUE] INDEX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index_name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     ON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table_name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(column_name_1 [ASC | DESC] 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[, column_name_2 [ASC | DESC] …)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[ ] – optional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UNIQUE – index contains only unique values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ASC – sort order by default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Indexes can use functions over columns (</a:t>
            </a:r>
            <a:r>
              <a:rPr lang="en-US" sz="2800" i="1">
                <a:latin typeface="Arial" panose="020B0604020202020204" pitchFamily="34" charset="0"/>
                <a:cs typeface="Arial" panose="020B0604020202020204" pitchFamily="34" charset="0"/>
              </a:rPr>
              <a:t>we will learn about functions later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837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8655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249381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Index Syntax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13</a:t>
            </a:fld>
            <a:endParaRPr lang="en-US" sz="105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26746E-C55C-6140-90C2-F81A10FD3D58}"/>
              </a:ext>
            </a:extLst>
          </p:cNvPr>
          <p:cNvSpPr/>
          <p:nvPr/>
        </p:nvSpPr>
        <p:spPr>
          <a:xfrm>
            <a:off x="283534" y="1265044"/>
            <a:ext cx="8732875" cy="5524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CREATE INDEX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[UNIQUE] INDEX </a:t>
            </a:r>
            <a:r>
              <a:rPr lang="en-US" b="1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index_name</a:t>
            </a:r>
            <a:endParaRPr lang="en-US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ON </a:t>
            </a:r>
            <a:r>
              <a:rPr lang="en-US" b="1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(column_name_1 [</a:t>
            </a:r>
            <a:r>
              <a:rPr lang="en-US" b="1" u="sng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|DESC]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[, column_name_2 [</a:t>
            </a:r>
            <a:r>
              <a:rPr lang="en-US" b="1" u="sng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|DESC]]...)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creates an index based on a single column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INDEX </a:t>
            </a:r>
            <a:r>
              <a:rPr lang="en-US" b="1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invoices_vendor_id_ix</a:t>
            </a:r>
            <a:endParaRPr lang="en-US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ON invoices (</a:t>
            </a:r>
            <a:r>
              <a:rPr lang="en-US" b="1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creates an index based on two columns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INDEX </a:t>
            </a:r>
            <a:r>
              <a:rPr lang="en-US" b="1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invoices_vendor_id_inv_no_ix</a:t>
            </a:r>
            <a:endParaRPr lang="en-US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ON invoices (</a:t>
            </a:r>
            <a:r>
              <a:rPr lang="en-US" b="1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sz="2000" b="1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creates a unique index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UNIQUE INDEX </a:t>
            </a:r>
            <a:r>
              <a:rPr lang="en-US" b="1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vendors_vendor_phone_ix</a:t>
            </a:r>
            <a:endParaRPr lang="en-US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ON vendors (</a:t>
            </a:r>
            <a:r>
              <a:rPr lang="en-US" b="1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vendor_phone</a:t>
            </a: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creates an index that’s sorted in descending order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INDEX </a:t>
            </a:r>
            <a:r>
              <a:rPr lang="en-US" b="1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invoices_invoice_total_ix</a:t>
            </a:r>
            <a:endParaRPr lang="en-US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</a:t>
            </a:r>
            <a:r>
              <a:rPr lang="en-US" b="1">
                <a:latin typeface="Courier New" panose="02070309020205020404" pitchFamily="49" charset="0"/>
                <a:cs typeface="Times New Roman" panose="02020603050405020304" pitchFamily="18" charset="0"/>
              </a:rPr>
              <a:t>ON invoices (</a:t>
            </a:r>
            <a:r>
              <a:rPr lang="en-US" b="1" err="1">
                <a:latin typeface="Courier New" panose="02070309020205020404" pitchFamily="49" charset="0"/>
                <a:cs typeface="Times New Roman" panose="02020603050405020304" pitchFamily="18" charset="0"/>
              </a:rPr>
              <a:t>invoice_total</a:t>
            </a:r>
            <a:r>
              <a:rPr lang="en-US" b="1">
                <a:latin typeface="Courier New" panose="02070309020205020404" pitchFamily="49" charset="0"/>
                <a:cs typeface="Times New Roman" panose="02020603050405020304" pitchFamily="18" charset="0"/>
              </a:rPr>
              <a:t> DESC);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99736-D372-8948-A1EF-5748EA939078}"/>
              </a:ext>
            </a:extLst>
          </p:cNvPr>
          <p:cNvSpPr txBox="1"/>
          <p:nvPr/>
        </p:nvSpPr>
        <p:spPr>
          <a:xfrm>
            <a:off x="7609688" y="1817772"/>
            <a:ext cx="4277512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TIP: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Use a standard naming convention for readability.  e.g.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table_column_ix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177E2C-B15F-D647-845F-685591AE174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465136" y="2140938"/>
            <a:ext cx="2144552" cy="102756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82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0649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521375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Create Index Syntax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14</a:t>
            </a:fld>
            <a:endParaRPr lang="en-US" sz="10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D88820-496D-DB42-AD8D-03DEE0B1C5F4}"/>
              </a:ext>
            </a:extLst>
          </p:cNvPr>
          <p:cNvSpPr/>
          <p:nvPr/>
        </p:nvSpPr>
        <p:spPr>
          <a:xfrm>
            <a:off x="6521298" y="1905507"/>
            <a:ext cx="5259572" cy="32932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Practice:</a:t>
            </a:r>
            <a:endParaRPr lang="en-US" sz="2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 What would be likely fields to create an index on for the invoice table? 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2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 Create an index on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Why?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2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 Create an index on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why?  Should we consider sorting?  Create index.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2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2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B25897-D574-8347-8ABD-18AFD07B4A20}"/>
              </a:ext>
            </a:extLst>
          </p:cNvPr>
          <p:cNvSpPr/>
          <p:nvPr/>
        </p:nvSpPr>
        <p:spPr>
          <a:xfrm>
            <a:off x="304800" y="2205588"/>
            <a:ext cx="6096000" cy="24468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  <a:tabLst>
                <a:tab pos="5143500" algn="r"/>
              </a:tabLst>
            </a:pPr>
            <a:r>
              <a:rPr lang="en-US" sz="2000" b="1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 Syntax using </a:t>
            </a:r>
            <a:r>
              <a:rPr lang="en-US" sz="2000" b="1" i="1" err="1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table_field_ix</a:t>
            </a:r>
            <a:r>
              <a:rPr lang="en-US" sz="2000" b="1" i="1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naming standard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Create the indexes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INDEX </a:t>
            </a:r>
            <a:r>
              <a:rPr lang="en-US" b="1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vendors_terms_id_ix</a:t>
            </a:r>
            <a:endParaRPr lang="en-US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ON vendors (</a:t>
            </a:r>
            <a:r>
              <a:rPr lang="en-US" b="1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default_terms_id</a:t>
            </a: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INDEX </a:t>
            </a:r>
            <a:r>
              <a:rPr lang="en-US" b="1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vendors_account_number_ix</a:t>
            </a:r>
            <a:endParaRPr lang="en-US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ON vendors (</a:t>
            </a:r>
            <a:r>
              <a:rPr lang="en-US" b="1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default_account_number</a:t>
            </a: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80640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73869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>
                <a:solidFill>
                  <a:schemeClr val="bg1"/>
                </a:solidFill>
                <a:latin typeface="Bradley Hand" pitchFamily="2" charset="77"/>
                <a:cs typeface="Arial" panose="020B0604020202020204" pitchFamily="34" charset="0"/>
              </a:rPr>
              <a:t>What are good candidates for Indexes?</a:t>
            </a:r>
            <a:endParaRPr lang="en-US" sz="6000">
              <a:solidFill>
                <a:schemeClr val="bg1"/>
              </a:solidFill>
              <a:latin typeface="Bradley Hand" pitchFamily="2" charset="77"/>
              <a:cs typeface="Arial" panose="020B0604020202020204" pitchFamily="34" charset="0"/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15</a:t>
            </a:fld>
            <a:endParaRPr lang="en-US" sz="10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41712B-2685-134C-9A6C-1F7385E04BBE}"/>
              </a:ext>
            </a:extLst>
          </p:cNvPr>
          <p:cNvSpPr/>
          <p:nvPr/>
        </p:nvSpPr>
        <p:spPr>
          <a:xfrm>
            <a:off x="873983" y="2901632"/>
            <a:ext cx="2532993" cy="19182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54C05F-620F-6B4E-B611-EE8E79D01771}"/>
              </a:ext>
            </a:extLst>
          </p:cNvPr>
          <p:cNvSpPr/>
          <p:nvPr/>
        </p:nvSpPr>
        <p:spPr>
          <a:xfrm>
            <a:off x="873983" y="2901632"/>
            <a:ext cx="2532993" cy="4519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11EFD4EA-7394-EF4D-B043-A5A28DDBFE65}"/>
              </a:ext>
            </a:extLst>
          </p:cNvPr>
          <p:cNvSpPr txBox="1"/>
          <p:nvPr/>
        </p:nvSpPr>
        <p:spPr>
          <a:xfrm>
            <a:off x="873983" y="3353577"/>
            <a:ext cx="2044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StudentId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(PK)</a:t>
            </a: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StudentFirstName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StudentLastName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StudentAddress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StudentDoB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F00339-4A08-B848-A5AD-EC058FB706F3}"/>
              </a:ext>
            </a:extLst>
          </p:cNvPr>
          <p:cNvSpPr/>
          <p:nvPr/>
        </p:nvSpPr>
        <p:spPr>
          <a:xfrm>
            <a:off x="8785024" y="2319662"/>
            <a:ext cx="2783839" cy="17342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7A8B29-74E3-2147-BE62-802B33247A4F}"/>
              </a:ext>
            </a:extLst>
          </p:cNvPr>
          <p:cNvSpPr/>
          <p:nvPr/>
        </p:nvSpPr>
        <p:spPr>
          <a:xfrm>
            <a:off x="8785024" y="2319662"/>
            <a:ext cx="2783839" cy="4519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8E161993-F268-1745-958C-A77CC4F5F414}"/>
              </a:ext>
            </a:extLst>
          </p:cNvPr>
          <p:cNvSpPr txBox="1"/>
          <p:nvPr/>
        </p:nvSpPr>
        <p:spPr>
          <a:xfrm>
            <a:off x="8785024" y="2862854"/>
            <a:ext cx="2655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CourseId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(PK)</a:t>
            </a: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CourseName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CourseMandatory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(Y, 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45B2EA-351E-464C-A7A9-36D5C6D90E37}"/>
              </a:ext>
            </a:extLst>
          </p:cNvPr>
          <p:cNvSpPr/>
          <p:nvPr/>
        </p:nvSpPr>
        <p:spPr>
          <a:xfrm>
            <a:off x="4473242" y="4272318"/>
            <a:ext cx="2532993" cy="17342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FC1A04-0354-1D4E-A224-B0C3E8DBBC8B}"/>
              </a:ext>
            </a:extLst>
          </p:cNvPr>
          <p:cNvSpPr/>
          <p:nvPr/>
        </p:nvSpPr>
        <p:spPr>
          <a:xfrm>
            <a:off x="4464777" y="4289107"/>
            <a:ext cx="2532993" cy="4519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ActiveRegistration</a:t>
            </a:r>
            <a:endParaRPr lang="en-US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77C61990-B126-6E40-8C06-AACF3775B3A1}"/>
              </a:ext>
            </a:extLst>
          </p:cNvPr>
          <p:cNvSpPr txBox="1"/>
          <p:nvPr/>
        </p:nvSpPr>
        <p:spPr>
          <a:xfrm>
            <a:off x="4449959" y="4991644"/>
            <a:ext cx="2698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ActiveRegistrationId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(PK)</a:t>
            </a: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StudentId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(FK)</a:t>
            </a: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CourseId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(FK)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21F30B-EFC5-E144-9CDA-2D8AA82621C3}"/>
              </a:ext>
            </a:extLst>
          </p:cNvPr>
          <p:cNvCxnSpPr>
            <a:cxnSpLocks/>
          </p:cNvCxnSpPr>
          <p:nvPr/>
        </p:nvCxnSpPr>
        <p:spPr>
          <a:xfrm>
            <a:off x="2210475" y="4884807"/>
            <a:ext cx="2245344" cy="64275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89E094-6F36-DD46-9F54-E187F124B044}"/>
              </a:ext>
            </a:extLst>
          </p:cNvPr>
          <p:cNvSpPr txBox="1"/>
          <p:nvPr/>
        </p:nvSpPr>
        <p:spPr>
          <a:xfrm>
            <a:off x="1963494" y="5261115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IsRegisteredFor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AB2861-E7B5-924C-A9C6-5A968AB277B9}"/>
              </a:ext>
            </a:extLst>
          </p:cNvPr>
          <p:cNvSpPr txBox="1"/>
          <p:nvPr/>
        </p:nvSpPr>
        <p:spPr>
          <a:xfrm>
            <a:off x="7638556" y="450803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CanHave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D633CD-A7E7-8D4A-9E30-731DB89DF293}"/>
              </a:ext>
            </a:extLst>
          </p:cNvPr>
          <p:cNvCxnSpPr>
            <a:cxnSpLocks/>
          </p:cNvCxnSpPr>
          <p:nvPr/>
        </p:nvCxnSpPr>
        <p:spPr>
          <a:xfrm flipH="1">
            <a:off x="7014700" y="3324518"/>
            <a:ext cx="1770324" cy="209649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9">
            <a:extLst>
              <a:ext uri="{FF2B5EF4-FFF2-40B4-BE49-F238E27FC236}">
                <a16:creationId xmlns:a16="http://schemas.microsoft.com/office/drawing/2014/main" id="{B6D49DE7-1523-ED45-B29D-B525F79B100A}"/>
              </a:ext>
            </a:extLst>
          </p:cNvPr>
          <p:cNvSpPr txBox="1"/>
          <p:nvPr/>
        </p:nvSpPr>
        <p:spPr>
          <a:xfrm>
            <a:off x="2007056" y="4768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EAAAB6-68FB-A848-B325-D366BE86D15A}"/>
              </a:ext>
            </a:extLst>
          </p:cNvPr>
          <p:cNvSpPr txBox="1"/>
          <p:nvPr/>
        </p:nvSpPr>
        <p:spPr>
          <a:xfrm>
            <a:off x="4191105" y="55658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FBCAFE-B04B-354D-AA85-0C8E8A57F024}"/>
              </a:ext>
            </a:extLst>
          </p:cNvPr>
          <p:cNvSpPr txBox="1"/>
          <p:nvPr/>
        </p:nvSpPr>
        <p:spPr>
          <a:xfrm>
            <a:off x="8551053" y="35182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1A4E08-E35F-9F4C-A4E9-15A32E70D65C}"/>
              </a:ext>
            </a:extLst>
          </p:cNvPr>
          <p:cNvSpPr txBox="1"/>
          <p:nvPr/>
        </p:nvSpPr>
        <p:spPr>
          <a:xfrm>
            <a:off x="7148134" y="518519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9C8808-A2BB-0644-80E3-42F2443A3470}"/>
              </a:ext>
            </a:extLst>
          </p:cNvPr>
          <p:cNvSpPr/>
          <p:nvPr/>
        </p:nvSpPr>
        <p:spPr>
          <a:xfrm>
            <a:off x="4398579" y="1789087"/>
            <a:ext cx="2616121" cy="17342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235A3-039E-6646-B782-A7AE735C0653}"/>
              </a:ext>
            </a:extLst>
          </p:cNvPr>
          <p:cNvSpPr/>
          <p:nvPr/>
        </p:nvSpPr>
        <p:spPr>
          <a:xfrm>
            <a:off x="4398579" y="1789087"/>
            <a:ext cx="2616121" cy="4519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CompletedRegistration</a:t>
            </a:r>
            <a:endParaRPr lang="en-US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24092E3D-85A3-AD41-9343-A95C510B39DE}"/>
              </a:ext>
            </a:extLst>
          </p:cNvPr>
          <p:cNvSpPr txBox="1"/>
          <p:nvPr/>
        </p:nvSpPr>
        <p:spPr>
          <a:xfrm>
            <a:off x="4398579" y="2241032"/>
            <a:ext cx="2773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CompRegistrationId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(PK)</a:t>
            </a: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StudentId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(FK)</a:t>
            </a: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CourseId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(FK)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Grade (A, B, C, D, F)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ADD739-CB39-BA49-8FE2-49BCAEC3823E}"/>
              </a:ext>
            </a:extLst>
          </p:cNvPr>
          <p:cNvCxnSpPr>
            <a:cxnSpLocks/>
            <a:stCxn id="8" idx="0"/>
            <a:endCxn id="26" idx="1"/>
          </p:cNvCxnSpPr>
          <p:nvPr/>
        </p:nvCxnSpPr>
        <p:spPr>
          <a:xfrm flipV="1">
            <a:off x="2140480" y="2015060"/>
            <a:ext cx="2258099" cy="88657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9">
            <a:extLst>
              <a:ext uri="{FF2B5EF4-FFF2-40B4-BE49-F238E27FC236}">
                <a16:creationId xmlns:a16="http://schemas.microsoft.com/office/drawing/2014/main" id="{CA45F902-5F89-0F45-ADDA-66EA3661EE21}"/>
              </a:ext>
            </a:extLst>
          </p:cNvPr>
          <p:cNvSpPr txBox="1"/>
          <p:nvPr/>
        </p:nvSpPr>
        <p:spPr>
          <a:xfrm>
            <a:off x="1780440" y="2069625"/>
            <a:ext cx="162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IsGradedFor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02ECEC-4B12-DE4D-B14D-6132B6AC5FFB}"/>
              </a:ext>
            </a:extLst>
          </p:cNvPr>
          <p:cNvCxnSpPr>
            <a:cxnSpLocks/>
            <a:stCxn id="12" idx="1"/>
            <a:endCxn id="25" idx="3"/>
          </p:cNvCxnSpPr>
          <p:nvPr/>
        </p:nvCxnSpPr>
        <p:spPr>
          <a:xfrm flipH="1" flipV="1">
            <a:off x="7014700" y="2656191"/>
            <a:ext cx="1770324" cy="66832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B44851B-2A06-2042-BC80-1574840B8F92}"/>
              </a:ext>
            </a:extLst>
          </p:cNvPr>
          <p:cNvSpPr txBox="1"/>
          <p:nvPr/>
        </p:nvSpPr>
        <p:spPr>
          <a:xfrm>
            <a:off x="7405166" y="2528002"/>
            <a:ext cx="114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CanHave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1F2751-EAF4-6443-94A1-F01DE3212A5C}"/>
              </a:ext>
            </a:extLst>
          </p:cNvPr>
          <p:cNvSpPr txBox="1"/>
          <p:nvPr/>
        </p:nvSpPr>
        <p:spPr>
          <a:xfrm>
            <a:off x="1887372" y="25033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6D9D7A-6C4B-FF46-81D8-4ABE9893E0DF}"/>
              </a:ext>
            </a:extLst>
          </p:cNvPr>
          <p:cNvSpPr txBox="1"/>
          <p:nvPr/>
        </p:nvSpPr>
        <p:spPr>
          <a:xfrm>
            <a:off x="3916874" y="1969220"/>
            <a:ext cx="35137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B96CCC-0821-8545-943D-DD98AFA9660B}"/>
              </a:ext>
            </a:extLst>
          </p:cNvPr>
          <p:cNvSpPr txBox="1"/>
          <p:nvPr/>
        </p:nvSpPr>
        <p:spPr>
          <a:xfrm>
            <a:off x="6990225" y="235389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6875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68520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99246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Bradley Hand ITC" panose="03070402050302030203" pitchFamily="66" charset="0"/>
              </a:rPr>
              <a:t>Create Index Syntax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16</a:t>
            </a:fld>
            <a:endParaRPr lang="en-US" sz="105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CA75DD-D5F5-0A4A-A045-C29B917E8E7A}"/>
              </a:ext>
            </a:extLst>
          </p:cNvPr>
          <p:cNvSpPr/>
          <p:nvPr/>
        </p:nvSpPr>
        <p:spPr>
          <a:xfrm>
            <a:off x="730102" y="1514909"/>
            <a:ext cx="790353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creates a function-based index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INDEX </a:t>
            </a:r>
            <a:r>
              <a:rPr lang="en-US" b="1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vendors_vendor_name_upper_ix</a:t>
            </a: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ON vendors (UPPER(</a:t>
            </a:r>
            <a:r>
              <a:rPr lang="en-US" b="1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statement for a function-based index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INDEX </a:t>
            </a:r>
            <a:r>
              <a:rPr lang="en-US" b="1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invoices_balance_due_ix</a:t>
            </a:r>
            <a:endParaRPr lang="en-US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ON invoices (</a:t>
            </a:r>
            <a:r>
              <a:rPr lang="en-US" b="1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b="1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b="1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DESC);</a:t>
            </a:r>
          </a:p>
          <a:p>
            <a:pPr>
              <a:spcAft>
                <a:spcPts val="600"/>
              </a:spcAft>
            </a:pPr>
            <a:r>
              <a:rPr lang="en-US" sz="2000" b="1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enable function-based indexe</a:t>
            </a:r>
            <a:r>
              <a:rPr lang="en-US" sz="2800" b="1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 system/system;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SYSTEM SET QUERY_REWRITE_ENABLED=TRUE;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drops an index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INDEX </a:t>
            </a:r>
            <a:r>
              <a:rPr lang="en-US" b="1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vendors_vendor_state_ix</a:t>
            </a:r>
            <a:endParaRPr lang="en-US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8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61444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>
                <a:solidFill>
                  <a:schemeClr val="bg1"/>
                </a:solidFill>
                <a:latin typeface="Bradley Hand ITC" panose="03070402050302030203" pitchFamily="66" charset="0"/>
              </a:rPr>
              <a:t>Indexes for the A/P Schema</a:t>
            </a:r>
            <a:endParaRPr lang="en-US" sz="40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17</a:t>
            </a:fld>
            <a:endParaRPr lang="en-US" sz="105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A388F855-F8CB-7E4C-83C0-ED2A5AFF4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975" y="1401030"/>
            <a:ext cx="8506047" cy="5174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39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74236"/>
            <a:ext cx="12192000" cy="2309529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0" y="2522613"/>
            <a:ext cx="12192000" cy="1844435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54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Sequences</a:t>
            </a:r>
            <a:endParaRPr lang="en-US" sz="4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71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8"/>
    </mc:Choice>
    <mc:Fallback xmlns="">
      <p:transition spd="slow" advTm="344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74687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505413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Bradley Hand ITC" panose="03070402050302030203" pitchFamily="66" charset="0"/>
              </a:rPr>
              <a:t>Conceptual Discussion – Sequences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19</a:t>
            </a:fld>
            <a:endParaRPr lang="en-US" sz="10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8EA45-D537-AB46-A890-E49277A2545C}"/>
              </a:ext>
            </a:extLst>
          </p:cNvPr>
          <p:cNvSpPr/>
          <p:nvPr/>
        </p:nvSpPr>
        <p:spPr>
          <a:xfrm>
            <a:off x="311490" y="1520366"/>
            <a:ext cx="11624440" cy="52475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is the purpose of a sequence?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SzPct val="110000"/>
              <a:buFont typeface="System Font Regular"/>
              <a:buChar char="−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Automatically generate a sequence of integer values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SzPct val="110000"/>
              <a:buFont typeface="System Font Regular"/>
              <a:buChar char="−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Used to generate a value for a primary key</a:t>
            </a:r>
          </a:p>
          <a:p>
            <a:pPr>
              <a:spcBef>
                <a:spcPts val="1200"/>
              </a:spcBef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How are sequences used?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SzPct val="110000"/>
              <a:buFont typeface="System Font Regular"/>
              <a:buChar char="−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Two step process:</a:t>
            </a:r>
          </a:p>
          <a:p>
            <a:pPr marL="971550" lvl="1" indent="-514350"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Create the sequence</a:t>
            </a:r>
          </a:p>
          <a:p>
            <a:pPr marL="971550" lvl="1" indent="-514350"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Assign the sequence to the primary key as a default value – this is one way, there are other ways but for now this is good</a:t>
            </a:r>
          </a:p>
          <a:p>
            <a:pPr>
              <a:spcBef>
                <a:spcPts val="1200"/>
              </a:spcBef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Naming convention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SzPct val="110000"/>
              <a:buFont typeface="System Font Regular"/>
              <a:buChar char="−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TableName_ColumnName_seq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19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44797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11038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 Objectives</a:t>
            </a:r>
          </a:p>
        </p:txBody>
      </p:sp>
      <p:sp>
        <p:nvSpPr>
          <p:cNvPr id="51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</a:t>
            </a:fld>
            <a:endParaRPr lang="en-US" sz="105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C0F840-6A23-E446-91E6-A1B488978391}"/>
              </a:ext>
            </a:extLst>
          </p:cNvPr>
          <p:cNvGrpSpPr/>
          <p:nvPr/>
        </p:nvGrpSpPr>
        <p:grpSpPr>
          <a:xfrm>
            <a:off x="517611" y="2607016"/>
            <a:ext cx="11156779" cy="2939266"/>
            <a:chOff x="507125" y="2607016"/>
            <a:chExt cx="11156779" cy="293926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81A4239-F818-4A8B-B313-689493078372}"/>
                </a:ext>
              </a:extLst>
            </p:cNvPr>
            <p:cNvSpPr/>
            <p:nvPr/>
          </p:nvSpPr>
          <p:spPr>
            <a:xfrm>
              <a:off x="3931969" y="2607016"/>
              <a:ext cx="7731935" cy="29392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2A7E"/>
              </a:solidFill>
            </a:ln>
          </p:spPr>
          <p:txBody>
            <a:bodyPr wrap="square" anchor="ctr" anchorCtr="0">
              <a:spAutoFit/>
            </a:bodyPr>
            <a:lstStyle/>
            <a:p>
              <a:pPr>
                <a:spcAft>
                  <a:spcPts val="1800"/>
                </a:spcAft>
                <a:buClr>
                  <a:srgbClr val="C00000"/>
                </a:buClr>
                <a:buSzPct val="110000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Indexes and Sequences</a:t>
              </a:r>
            </a:p>
            <a:p>
              <a:pPr marL="457200" indent="-457200">
                <a:spcAft>
                  <a:spcPts val="1800"/>
                </a:spcAft>
                <a:buClr>
                  <a:srgbClr val="C00000"/>
                </a:buClr>
                <a:buSzPct val="110000"/>
                <a:buFont typeface="+mj-lt"/>
                <a:buAutoNum type="arabicPeriod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Physical Design-DDL: Indexes, Sequences and Views</a:t>
              </a:r>
            </a:p>
            <a:p>
              <a:pPr marL="457200" indent="-457200">
                <a:spcAft>
                  <a:spcPts val="1800"/>
                </a:spcAft>
                <a:buClr>
                  <a:srgbClr val="C00000"/>
                </a:buClr>
                <a:buSzPct val="110000"/>
                <a:buFont typeface="+mj-lt"/>
                <a:buAutoNum type="arabicPeriod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In-class practice</a:t>
              </a:r>
            </a:p>
            <a:p>
              <a:pPr marL="457200" indent="-457200">
                <a:spcAft>
                  <a:spcPts val="1800"/>
                </a:spcAft>
                <a:buClr>
                  <a:srgbClr val="C00000"/>
                </a:buClr>
                <a:buSzPct val="110000"/>
                <a:buFont typeface="+mj-lt"/>
                <a:buAutoNum type="arabicPeriod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Questions and discussion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F8E805C-6A40-4C75-A189-316100BC4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125" y="3075620"/>
              <a:ext cx="3026730" cy="2002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540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9"/>
    </mc:Choice>
    <mc:Fallback xmlns="">
      <p:transition spd="slow" advTm="2069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01535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32261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Bradley Hand ITC" panose="03070402050302030203" pitchFamily="66" charset="0"/>
              </a:rPr>
              <a:t>Create Sequence Syntax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20</a:t>
            </a:fld>
            <a:endParaRPr lang="en-US" sz="10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8EA45-D537-AB46-A890-E49277A2545C}"/>
              </a:ext>
            </a:extLst>
          </p:cNvPr>
          <p:cNvSpPr/>
          <p:nvPr/>
        </p:nvSpPr>
        <p:spPr>
          <a:xfrm>
            <a:off x="283779" y="1979354"/>
            <a:ext cx="11624440" cy="38087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CREATE SEQUENCE [ schema. ] sequence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  [ { INCREMENT BY | START WITH } integer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  | { MAXVALUE integer | NOMAXVALUE }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  | { MINVALUE integer | NOMINVALUE }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  | { CYCLE | NOCYCLE }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  | { CACHE integer | NOCACHE }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  | { ORDER | NOORDER }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143299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56399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87125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Bradley Hand ITC" panose="03070402050302030203" pitchFamily="66" charset="0"/>
              </a:rPr>
              <a:t>Create Sequence Syntax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667273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21</a:t>
            </a:fld>
            <a:endParaRPr lang="en-US" sz="1050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EE91F93A-2B26-0A47-A5F7-8E5CFDB727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724929"/>
              </p:ext>
            </p:extLst>
          </p:nvPr>
        </p:nvGraphicFramePr>
        <p:xfrm>
          <a:off x="394777" y="1700991"/>
          <a:ext cx="5679452" cy="2404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505233" imgH="3187258" progId="Word.Document.8">
                  <p:embed/>
                </p:oleObj>
              </mc:Choice>
              <mc:Fallback>
                <p:oleObj name="Document" r:id="rId2" imgW="7505233" imgH="3187258" progId="Word.Document.8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EE91F93A-2B26-0A47-A5F7-8E5CFDB727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777" y="1700991"/>
                        <a:ext cx="5679452" cy="24047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4EEB6CFF-8164-764A-884F-6FF8AC1A3F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316529"/>
              </p:ext>
            </p:extLst>
          </p:nvPr>
        </p:nvGraphicFramePr>
        <p:xfrm>
          <a:off x="587829" y="3754437"/>
          <a:ext cx="5486400" cy="310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7435410" imgH="4221178" progId="Word.Document.8">
                  <p:embed/>
                </p:oleObj>
              </mc:Choice>
              <mc:Fallback>
                <p:oleObj name="Document" r:id="rId4" imgW="7435410" imgH="4221178" progId="Word.Document.8">
                  <p:embed/>
                  <p:pic>
                    <p:nvPicPr>
                      <p:cNvPr id="8" name="Object 4">
                        <a:extLst>
                          <a:ext uri="{FF2B5EF4-FFF2-40B4-BE49-F238E27FC236}">
                            <a16:creationId xmlns:a16="http://schemas.microsoft.com/office/drawing/2014/main" id="{4EEB6CFF-8164-764A-884F-6FF8AC1A3F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829" y="3754437"/>
                        <a:ext cx="5486400" cy="310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D2DABA7B-13FB-B249-AA49-B01C157B547F}"/>
              </a:ext>
            </a:extLst>
          </p:cNvPr>
          <p:cNvSpPr/>
          <p:nvPr/>
        </p:nvSpPr>
        <p:spPr>
          <a:xfrm>
            <a:off x="7661728" y="1694413"/>
            <a:ext cx="3581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Let’s Clarify: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b="1" i="1">
                <a:latin typeface="Arial" panose="020B0604020202020204" pitchFamily="34" charset="0"/>
                <a:cs typeface="Times New Roman" panose="02020603050405020304" pitchFamily="18" charset="0"/>
              </a:rPr>
              <a:t>Cycle</a:t>
            </a:r>
            <a:r>
              <a:rPr 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= return to zero after </a:t>
            </a:r>
            <a:r>
              <a:rPr lang="en-US" sz="2000" err="1">
                <a:latin typeface="Arial" panose="020B0604020202020204" pitchFamily="34" charset="0"/>
                <a:cs typeface="Times New Roman" panose="02020603050405020304" pitchFamily="18" charset="0"/>
              </a:rPr>
              <a:t>seq</a:t>
            </a:r>
            <a:r>
              <a:rPr 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hits the max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b="1" i="1">
                <a:latin typeface="Arial" panose="020B0604020202020204" pitchFamily="34" charset="0"/>
                <a:cs typeface="Times New Roman" panose="02020603050405020304" pitchFamily="18" charset="0"/>
              </a:rPr>
              <a:t>Cache</a:t>
            </a:r>
            <a:r>
              <a:rPr 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= Saves the next set of numbers in the </a:t>
            </a:r>
            <a:r>
              <a:rPr lang="en-US" sz="2000" err="1">
                <a:latin typeface="Arial" panose="020B0604020202020204" pitchFamily="34" charset="0"/>
                <a:cs typeface="Times New Roman" panose="02020603050405020304" pitchFamily="18" charset="0"/>
              </a:rPr>
              <a:t>seq</a:t>
            </a:r>
            <a:r>
              <a:rPr 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in memory to speed up performance.  Default cache is 20.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b="1" i="1">
                <a:latin typeface="Arial" panose="020B0604020202020204" pitchFamily="34" charset="0"/>
                <a:cs typeface="Times New Roman" panose="02020603050405020304" pitchFamily="18" charset="0"/>
              </a:rPr>
              <a:t>Order</a:t>
            </a:r>
            <a:r>
              <a:rPr 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= Guarantees the numbers generated in order of request.  </a:t>
            </a:r>
            <a:r>
              <a:rPr lang="en-US" sz="2000" i="1">
                <a:latin typeface="Arial" panose="020B0604020202020204" pitchFamily="34" charset="0"/>
                <a:cs typeface="Times New Roman" panose="02020603050405020304" pitchFamily="18" charset="0"/>
              </a:rPr>
              <a:t>Only used in unique application design situations</a:t>
            </a:r>
          </a:p>
        </p:txBody>
      </p:sp>
    </p:spTree>
    <p:extLst>
      <p:ext uri="{BB962C8B-B14F-4D97-AF65-F5344CB8AC3E}">
        <p14:creationId xmlns:p14="http://schemas.microsoft.com/office/powerpoint/2010/main" val="211470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8655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249381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Bradley Hand ITC" panose="03070402050302030203" pitchFamily="66" charset="0"/>
              </a:rPr>
              <a:t>Create Sequence Syntax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22</a:t>
            </a:fld>
            <a:endParaRPr lang="en-US" sz="105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A03AF0-00DB-FD47-84A4-99C89CA0BB81}"/>
              </a:ext>
            </a:extLst>
          </p:cNvPr>
          <p:cNvSpPr/>
          <p:nvPr/>
        </p:nvSpPr>
        <p:spPr>
          <a:xfrm>
            <a:off x="304801" y="4718953"/>
            <a:ext cx="7669618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How to use a sequence as the default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NUMBER     DEFAULT </a:t>
            </a:r>
            <a:r>
              <a:rPr lang="en-US" b="1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invoice_id_seq.NEXTVAL</a:t>
            </a: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PRIMARY KEY,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DATE  		NOT NULL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172076-C49C-EC47-AD39-7187EC022C48}"/>
              </a:ext>
            </a:extLst>
          </p:cNvPr>
          <p:cNvSpPr/>
          <p:nvPr/>
        </p:nvSpPr>
        <p:spPr>
          <a:xfrm>
            <a:off x="304801" y="1334318"/>
            <a:ext cx="7371907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creates a sequence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SEQUENCE </a:t>
            </a:r>
            <a:r>
              <a:rPr lang="en-US" b="1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vendor_id_seq</a:t>
            </a:r>
            <a:endParaRPr lang="en-US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specifies a starting integer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SEQUENCE </a:t>
            </a:r>
            <a:r>
              <a:rPr lang="en-US" b="1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vendor_id_seq</a:t>
            </a:r>
            <a:endParaRPr lang="en-US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START WITH 124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specifies all parameters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SEQUENCE </a:t>
            </a:r>
            <a:r>
              <a:rPr lang="en-US" b="1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test_seq</a:t>
            </a:r>
            <a:endParaRPr lang="en-US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START WITH 100 INCREMENT BY 10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MINVALUE 0 MAXVALUE 1000000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CYCLE CACHE 100;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46D960-11E6-C940-B24D-2FD4E52B4472}"/>
              </a:ext>
            </a:extLst>
          </p:cNvPr>
          <p:cNvSpPr/>
          <p:nvPr/>
        </p:nvSpPr>
        <p:spPr>
          <a:xfrm>
            <a:off x="7974419" y="1334318"/>
            <a:ext cx="3886200" cy="5139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Practice: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sequence called </a:t>
            </a:r>
            <a:r>
              <a:rPr lang="en-US" sz="2000" b="1" i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member_id_seq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that starts at 10 and increments by 1. </a:t>
            </a:r>
            <a:r>
              <a:rPr lang="en-US" sz="2000" i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Run test INSERT statements and confirm sequence was created correctly and works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Update the DDL provided to default the </a:t>
            </a:r>
            <a:r>
              <a:rPr lang="en-US" sz="2000" dirty="0" err="1">
                <a:latin typeface="Arial" panose="020B0604020202020204" pitchFamily="34" charset="0"/>
                <a:cs typeface="Times New Roman" panose="02020603050405020304" pitchFamily="18" charset="0"/>
              </a:rPr>
              <a:t>member_id</a:t>
            </a:r>
            <a:r>
              <a:rPr 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 column to the next value of the newly created sequence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Run 2nd test INSERT statements and then confirm </a:t>
            </a:r>
            <a:r>
              <a:rPr lang="en-US" sz="2000" dirty="0" err="1">
                <a:latin typeface="Arial" panose="020B0604020202020204" pitchFamily="34" charset="0"/>
                <a:cs typeface="Times New Roman" panose="02020603050405020304" pitchFamily="18" charset="0"/>
              </a:rPr>
              <a:t>member_id</a:t>
            </a:r>
            <a:r>
              <a:rPr 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 defaults correctly</a:t>
            </a:r>
          </a:p>
        </p:txBody>
      </p:sp>
    </p:spTree>
    <p:extLst>
      <p:ext uri="{BB962C8B-B14F-4D97-AF65-F5344CB8AC3E}">
        <p14:creationId xmlns:p14="http://schemas.microsoft.com/office/powerpoint/2010/main" val="25252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8655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249381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Bradley Hand ITC" panose="03070402050302030203" pitchFamily="66" charset="0"/>
              </a:rPr>
              <a:t>Create Sequence Syntax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23</a:t>
            </a:fld>
            <a:endParaRPr lang="en-US" sz="10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A1DE4E-615D-5E47-932F-548B83466FA7}"/>
              </a:ext>
            </a:extLst>
          </p:cNvPr>
          <p:cNvSpPr/>
          <p:nvPr/>
        </p:nvSpPr>
        <p:spPr>
          <a:xfrm>
            <a:off x="7336465" y="1737289"/>
            <a:ext cx="4465674" cy="3724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200" b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endParaRPr lang="en-US" sz="240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Update </a:t>
            </a:r>
            <a:r>
              <a:rPr lang="en-US" sz="240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member_id_seq</a:t>
            </a:r>
            <a:r>
              <a:rPr lang="en-US" sz="240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increment by 10 instead of 1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240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Rerun 2</a:t>
            </a:r>
            <a:r>
              <a:rPr lang="en-US" sz="2400" baseline="3000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40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test INSERTS and SELECT to see if they still worked.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240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 Drop </a:t>
            </a:r>
            <a:r>
              <a:rPr lang="en-US" sz="240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member_id_seq</a:t>
            </a:r>
            <a:endParaRPr lang="en-US" sz="240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120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3A3903-20FA-8249-B119-56DC18842A88}"/>
              </a:ext>
            </a:extLst>
          </p:cNvPr>
          <p:cNvSpPr/>
          <p:nvPr/>
        </p:nvSpPr>
        <p:spPr>
          <a:xfrm>
            <a:off x="432391" y="1737289"/>
            <a:ext cx="6096000" cy="35548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ALTER SEQUENCE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SEQUENCE </a:t>
            </a:r>
            <a:r>
              <a:rPr lang="en-US" b="1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sequence_name</a:t>
            </a:r>
            <a:endParaRPr lang="en-US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b="1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sequence_attributes</a:t>
            </a: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alters a sequence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SEQUENCE </a:t>
            </a:r>
            <a:r>
              <a:rPr lang="en-US" b="1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test_seq</a:t>
            </a:r>
            <a:endParaRPr lang="en-US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INCREMENT BY 9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MINVALUE 99 MAXVALUE 999999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NOCYCLE CACHE 9 NOORDER;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drops a sequence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SEQUENCE </a:t>
            </a:r>
            <a:r>
              <a:rPr lang="en-US" b="1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test_seq</a:t>
            </a: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7084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8655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249381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Bradley Hand ITC" panose="03070402050302030203" pitchFamily="66" charset="0"/>
              </a:rPr>
              <a:t>Sequences for the A/P schema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24</a:t>
            </a:fld>
            <a:endParaRPr lang="en-US" sz="1050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16167F37-A740-7D4D-8FE8-7C3A1902E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88401"/>
            <a:ext cx="8919028" cy="542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393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8655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249381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Bradley Hand ITC" panose="03070402050302030203" pitchFamily="66" charset="0"/>
              </a:rPr>
              <a:t>Create Sequence Syntax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25</a:t>
            </a:fld>
            <a:endParaRPr lang="en-US" sz="10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1535D-E49F-E24A-8588-04517587E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1247270"/>
            <a:ext cx="9880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1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8655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249381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Create Sequence Syntax (alternate)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26</a:t>
            </a:fld>
            <a:endParaRPr lang="en-US" sz="10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CD8200-C6FA-4E49-9545-D70621DF0BBC}"/>
              </a:ext>
            </a:extLst>
          </p:cNvPr>
          <p:cNvSpPr txBox="1"/>
          <p:nvPr/>
        </p:nvSpPr>
        <p:spPr>
          <a:xfrm>
            <a:off x="698090" y="1868128"/>
            <a:ext cx="43556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D"/>
                </a:solidFill>
                <a:effectLst/>
              </a:rPr>
              <a:t>CREATE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00CD"/>
                </a:solidFill>
                <a:effectLst/>
              </a:rPr>
              <a:t>TABLE</a:t>
            </a:r>
            <a:r>
              <a:rPr lang="en-US" dirty="0">
                <a:solidFill>
                  <a:srgbClr val="000000"/>
                </a:solidFill>
                <a:effectLst/>
              </a:rPr>
              <a:t> Persons (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    </a:t>
            </a:r>
            <a:r>
              <a:rPr lang="en-US" dirty="0" err="1">
                <a:solidFill>
                  <a:srgbClr val="000000"/>
                </a:solidFill>
                <a:effectLst/>
              </a:rPr>
              <a:t>Personid</a:t>
            </a:r>
            <a:r>
              <a:rPr lang="en-US" dirty="0">
                <a:solidFill>
                  <a:srgbClr val="000000"/>
                </a:solidFill>
                <a:effectLst/>
              </a:rPr>
              <a:t> int </a:t>
            </a:r>
            <a:r>
              <a:rPr lang="en-US" dirty="0">
                <a:solidFill>
                  <a:srgbClr val="0000CD"/>
                </a:solidFill>
                <a:effectLst/>
              </a:rPr>
              <a:t>NOT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00CD"/>
                </a:solidFill>
                <a:effectLst/>
              </a:rPr>
              <a:t>NULL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00FFFF"/>
                </a:highlight>
              </a:rPr>
              <a:t>AUTO_INCREMENT</a:t>
            </a:r>
            <a:r>
              <a:rPr lang="en-US" dirty="0">
                <a:solidFill>
                  <a:srgbClr val="000000"/>
                </a:solidFill>
                <a:effectLst/>
              </a:rPr>
              <a:t>,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    </a:t>
            </a:r>
            <a:r>
              <a:rPr lang="en-US" dirty="0" err="1">
                <a:solidFill>
                  <a:srgbClr val="000000"/>
                </a:solidFill>
                <a:effectLst/>
              </a:rPr>
              <a:t>LastName</a:t>
            </a:r>
            <a:r>
              <a:rPr lang="en-US" dirty="0">
                <a:solidFill>
                  <a:srgbClr val="000000"/>
                </a:solidFill>
                <a:effectLst/>
              </a:rPr>
              <a:t> varchar(255) </a:t>
            </a:r>
            <a:r>
              <a:rPr lang="en-US" dirty="0">
                <a:solidFill>
                  <a:srgbClr val="0000CD"/>
                </a:solidFill>
                <a:effectLst/>
              </a:rPr>
              <a:t>NOT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00CD"/>
                </a:solidFill>
                <a:effectLst/>
              </a:rPr>
              <a:t>NULL</a:t>
            </a:r>
            <a:r>
              <a:rPr lang="en-US" dirty="0">
                <a:solidFill>
                  <a:srgbClr val="000000"/>
                </a:solidFill>
                <a:effectLst/>
              </a:rPr>
              <a:t>,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    FirstName varchar(255),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    Age int,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    </a:t>
            </a:r>
            <a:r>
              <a:rPr lang="en-US" dirty="0">
                <a:solidFill>
                  <a:srgbClr val="0000CD"/>
                </a:solidFill>
                <a:effectLst/>
              </a:rPr>
              <a:t>PRIMARY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00CD"/>
                </a:solidFill>
                <a:effectLst/>
              </a:rPr>
              <a:t>KEY</a:t>
            </a:r>
            <a:r>
              <a:rPr lang="en-US" dirty="0">
                <a:solidFill>
                  <a:srgbClr val="000000"/>
                </a:solidFill>
                <a:effectLst/>
              </a:rPr>
              <a:t> (</a:t>
            </a:r>
            <a:r>
              <a:rPr lang="en-US" dirty="0" err="1">
                <a:solidFill>
                  <a:srgbClr val="000000"/>
                </a:solidFill>
                <a:effectLst/>
              </a:rPr>
              <a:t>Personid</a:t>
            </a:r>
            <a:r>
              <a:rPr lang="en-US" dirty="0">
                <a:solidFill>
                  <a:srgbClr val="000000"/>
                </a:solidFill>
                <a:effectLst/>
              </a:rPr>
              <a:t>)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);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90EF8-EC39-4945-965B-E1739D431A7E}"/>
              </a:ext>
            </a:extLst>
          </p:cNvPr>
          <p:cNvSpPr txBox="1"/>
          <p:nvPr/>
        </p:nvSpPr>
        <p:spPr>
          <a:xfrm>
            <a:off x="6410632" y="1868127"/>
            <a:ext cx="47686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00CD"/>
                </a:solidFill>
                <a:effectLst/>
              </a:rPr>
              <a:t>ALTER</a:t>
            </a:r>
            <a:r>
              <a:rPr lang="fr-FR" dirty="0">
                <a:solidFill>
                  <a:srgbClr val="000000"/>
                </a:solidFill>
                <a:effectLst/>
              </a:rPr>
              <a:t> </a:t>
            </a:r>
            <a:r>
              <a:rPr lang="fr-FR" dirty="0">
                <a:solidFill>
                  <a:srgbClr val="0000CD"/>
                </a:solidFill>
                <a:effectLst/>
              </a:rPr>
              <a:t>TABLE</a:t>
            </a:r>
            <a:r>
              <a:rPr lang="fr-FR" dirty="0">
                <a:solidFill>
                  <a:srgbClr val="000000"/>
                </a:solidFill>
                <a:effectLst/>
              </a:rPr>
              <a:t> </a:t>
            </a:r>
            <a:r>
              <a:rPr lang="fr-FR" dirty="0" err="1">
                <a:solidFill>
                  <a:srgbClr val="000000"/>
                </a:solidFill>
                <a:effectLst/>
              </a:rPr>
              <a:t>Persons</a:t>
            </a:r>
            <a:r>
              <a:rPr lang="fr-FR" dirty="0">
                <a:solidFill>
                  <a:srgbClr val="000000"/>
                </a:solidFill>
                <a:effectLst/>
              </a:rPr>
              <a:t> AUTO_INCREMENT=100;</a:t>
            </a:r>
          </a:p>
          <a:p>
            <a:endParaRPr lang="fr-FR" dirty="0">
              <a:solidFill>
                <a:srgbClr val="000000"/>
              </a:solidFill>
            </a:endParaRPr>
          </a:p>
          <a:p>
            <a:r>
              <a:rPr lang="fr-FR" dirty="0">
                <a:solidFill>
                  <a:srgbClr val="000000"/>
                </a:solidFill>
                <a:effectLst/>
              </a:rPr>
              <a:t>--If you wanted to start </a:t>
            </a:r>
            <a:r>
              <a:rPr lang="fr-FR" dirty="0" err="1">
                <a:solidFill>
                  <a:srgbClr val="000000"/>
                </a:solidFill>
                <a:effectLst/>
              </a:rPr>
              <a:t>incrementing</a:t>
            </a:r>
            <a:r>
              <a:rPr lang="fr-FR" dirty="0">
                <a:solidFill>
                  <a:srgbClr val="000000"/>
                </a:solidFill>
                <a:effectLst/>
              </a:rPr>
              <a:t> from a </a:t>
            </a:r>
            <a:r>
              <a:rPr lang="fr-FR" dirty="0" err="1">
                <a:solidFill>
                  <a:srgbClr val="000000"/>
                </a:solidFill>
                <a:effectLst/>
              </a:rPr>
              <a:t>number</a:t>
            </a:r>
            <a:r>
              <a:rPr lang="fr-FR" dirty="0">
                <a:solidFill>
                  <a:srgbClr val="000000"/>
                </a:solidFill>
                <a:effectLst/>
              </a:rPr>
              <a:t> </a:t>
            </a:r>
            <a:r>
              <a:rPr lang="fr-FR" dirty="0" err="1">
                <a:solidFill>
                  <a:srgbClr val="000000"/>
                </a:solidFill>
                <a:effectLst/>
              </a:rPr>
              <a:t>other</a:t>
            </a:r>
            <a:r>
              <a:rPr lang="fr-FR" dirty="0">
                <a:solidFill>
                  <a:srgbClr val="000000"/>
                </a:solidFill>
                <a:effectLst/>
              </a:rPr>
              <a:t> </a:t>
            </a:r>
            <a:r>
              <a:rPr lang="fr-FR" dirty="0" err="1">
                <a:solidFill>
                  <a:srgbClr val="000000"/>
                </a:solidFill>
                <a:effectLst/>
              </a:rPr>
              <a:t>than</a:t>
            </a:r>
            <a:r>
              <a:rPr lang="fr-FR" dirty="0">
                <a:solidFill>
                  <a:srgbClr val="000000"/>
                </a:solidFill>
                <a:effectLst/>
              </a:rPr>
              <a:t> the default 1 </a:t>
            </a:r>
          </a:p>
          <a:p>
            <a:endParaRPr lang="fr-FR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CD"/>
                </a:solidFill>
                <a:effectLst/>
              </a:rPr>
              <a:t>INSERT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00CD"/>
                </a:solidFill>
                <a:effectLst/>
              </a:rPr>
              <a:t>INTO</a:t>
            </a:r>
            <a:r>
              <a:rPr lang="en-US" dirty="0">
                <a:solidFill>
                  <a:srgbClr val="000000"/>
                </a:solidFill>
                <a:effectLst/>
              </a:rPr>
              <a:t> Persons (</a:t>
            </a:r>
            <a:r>
              <a:rPr lang="en-US" dirty="0" err="1">
                <a:solidFill>
                  <a:srgbClr val="000000"/>
                </a:solidFill>
                <a:effectLst/>
              </a:rPr>
              <a:t>FirstName,LastName</a:t>
            </a:r>
            <a:r>
              <a:rPr lang="en-US" dirty="0">
                <a:solidFill>
                  <a:srgbClr val="000000"/>
                </a:solidFill>
                <a:effectLst/>
              </a:rPr>
              <a:t>)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CD"/>
                </a:solidFill>
                <a:effectLst/>
              </a:rPr>
              <a:t>VALUES</a:t>
            </a:r>
            <a:r>
              <a:rPr lang="en-US" dirty="0">
                <a:solidFill>
                  <a:srgbClr val="000000"/>
                </a:solidFill>
                <a:effectLst/>
              </a:rPr>
              <a:t> (</a:t>
            </a:r>
            <a:r>
              <a:rPr lang="en-US" dirty="0">
                <a:solidFill>
                  <a:srgbClr val="A52A2A"/>
                </a:solidFill>
                <a:effectLst/>
              </a:rPr>
              <a:t>’James’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>
                <a:solidFill>
                  <a:srgbClr val="A52A2A"/>
                </a:solidFill>
                <a:effectLst/>
              </a:rPr>
              <a:t>’Bond'</a:t>
            </a:r>
            <a:r>
              <a:rPr lang="en-US" dirty="0">
                <a:solidFill>
                  <a:srgbClr val="000000"/>
                </a:solidFill>
                <a:effectLst/>
              </a:rPr>
              <a:t>);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26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8655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>
                <a:solidFill>
                  <a:schemeClr val="bg1"/>
                </a:solidFill>
                <a:latin typeface="Bradley Hand" pitchFamily="2" charset="77"/>
                <a:cs typeface="Arial" panose="020B0604020202020204" pitchFamily="34" charset="0"/>
              </a:rPr>
              <a:t>What are good candidates for Sequences?</a:t>
            </a:r>
            <a:endParaRPr lang="en-US" sz="6000">
              <a:solidFill>
                <a:schemeClr val="bg1"/>
              </a:solidFill>
              <a:latin typeface="Bradley Hand" pitchFamily="2" charset="77"/>
              <a:cs typeface="Arial" panose="020B0604020202020204" pitchFamily="34" charset="0"/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27</a:t>
            </a:fld>
            <a:endParaRPr lang="en-US" sz="10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41712B-2685-134C-9A6C-1F7385E04BBE}"/>
              </a:ext>
            </a:extLst>
          </p:cNvPr>
          <p:cNvSpPr/>
          <p:nvPr/>
        </p:nvSpPr>
        <p:spPr>
          <a:xfrm>
            <a:off x="873983" y="2901632"/>
            <a:ext cx="2532993" cy="19182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54C05F-620F-6B4E-B611-EE8E79D01771}"/>
              </a:ext>
            </a:extLst>
          </p:cNvPr>
          <p:cNvSpPr/>
          <p:nvPr/>
        </p:nvSpPr>
        <p:spPr>
          <a:xfrm>
            <a:off x="873983" y="2901632"/>
            <a:ext cx="2532993" cy="4519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11EFD4EA-7394-EF4D-B043-A5A28DDBFE65}"/>
              </a:ext>
            </a:extLst>
          </p:cNvPr>
          <p:cNvSpPr txBox="1"/>
          <p:nvPr/>
        </p:nvSpPr>
        <p:spPr>
          <a:xfrm>
            <a:off x="873983" y="3353577"/>
            <a:ext cx="2044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StudentId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(PK)</a:t>
            </a: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StudentFirstName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StudentLastName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StudentAddress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StudentDoB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F00339-4A08-B848-A5AD-EC058FB706F3}"/>
              </a:ext>
            </a:extLst>
          </p:cNvPr>
          <p:cNvSpPr/>
          <p:nvPr/>
        </p:nvSpPr>
        <p:spPr>
          <a:xfrm>
            <a:off x="8785024" y="2319662"/>
            <a:ext cx="2783839" cy="17342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7A8B29-74E3-2147-BE62-802B33247A4F}"/>
              </a:ext>
            </a:extLst>
          </p:cNvPr>
          <p:cNvSpPr/>
          <p:nvPr/>
        </p:nvSpPr>
        <p:spPr>
          <a:xfrm>
            <a:off x="8785024" y="2319662"/>
            <a:ext cx="2783839" cy="4519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8E161993-F268-1745-958C-A77CC4F5F414}"/>
              </a:ext>
            </a:extLst>
          </p:cNvPr>
          <p:cNvSpPr txBox="1"/>
          <p:nvPr/>
        </p:nvSpPr>
        <p:spPr>
          <a:xfrm>
            <a:off x="8785024" y="2862854"/>
            <a:ext cx="2655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CourseId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(PK)</a:t>
            </a: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CourseName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CourseMandatory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(Y, 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45B2EA-351E-464C-A7A9-36D5C6D90E37}"/>
              </a:ext>
            </a:extLst>
          </p:cNvPr>
          <p:cNvSpPr/>
          <p:nvPr/>
        </p:nvSpPr>
        <p:spPr>
          <a:xfrm>
            <a:off x="4473242" y="4272318"/>
            <a:ext cx="2532993" cy="17342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FC1A04-0354-1D4E-A224-B0C3E8DBBC8B}"/>
              </a:ext>
            </a:extLst>
          </p:cNvPr>
          <p:cNvSpPr/>
          <p:nvPr/>
        </p:nvSpPr>
        <p:spPr>
          <a:xfrm>
            <a:off x="4464777" y="4289107"/>
            <a:ext cx="2532993" cy="4519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ActiveRegistration</a:t>
            </a:r>
            <a:endParaRPr lang="en-US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77C61990-B126-6E40-8C06-AACF3775B3A1}"/>
              </a:ext>
            </a:extLst>
          </p:cNvPr>
          <p:cNvSpPr txBox="1"/>
          <p:nvPr/>
        </p:nvSpPr>
        <p:spPr>
          <a:xfrm>
            <a:off x="4449959" y="4991644"/>
            <a:ext cx="2698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ActiveRegistrationId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(PK)</a:t>
            </a: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StudentId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(FK)</a:t>
            </a: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CourseId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(FK)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21F30B-EFC5-E144-9CDA-2D8AA82621C3}"/>
              </a:ext>
            </a:extLst>
          </p:cNvPr>
          <p:cNvCxnSpPr>
            <a:cxnSpLocks/>
          </p:cNvCxnSpPr>
          <p:nvPr/>
        </p:nvCxnSpPr>
        <p:spPr>
          <a:xfrm>
            <a:off x="2210475" y="4884807"/>
            <a:ext cx="2245344" cy="64275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89E094-6F36-DD46-9F54-E187F124B044}"/>
              </a:ext>
            </a:extLst>
          </p:cNvPr>
          <p:cNvSpPr txBox="1"/>
          <p:nvPr/>
        </p:nvSpPr>
        <p:spPr>
          <a:xfrm>
            <a:off x="1963494" y="5261115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IsRegisteredFor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AB2861-E7B5-924C-A9C6-5A968AB277B9}"/>
              </a:ext>
            </a:extLst>
          </p:cNvPr>
          <p:cNvSpPr txBox="1"/>
          <p:nvPr/>
        </p:nvSpPr>
        <p:spPr>
          <a:xfrm>
            <a:off x="7638556" y="450803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CanHave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D633CD-A7E7-8D4A-9E30-731DB89DF293}"/>
              </a:ext>
            </a:extLst>
          </p:cNvPr>
          <p:cNvCxnSpPr>
            <a:cxnSpLocks/>
          </p:cNvCxnSpPr>
          <p:nvPr/>
        </p:nvCxnSpPr>
        <p:spPr>
          <a:xfrm flipH="1">
            <a:off x="7014700" y="3324518"/>
            <a:ext cx="1770324" cy="209649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9">
            <a:extLst>
              <a:ext uri="{FF2B5EF4-FFF2-40B4-BE49-F238E27FC236}">
                <a16:creationId xmlns:a16="http://schemas.microsoft.com/office/drawing/2014/main" id="{B6D49DE7-1523-ED45-B29D-B525F79B100A}"/>
              </a:ext>
            </a:extLst>
          </p:cNvPr>
          <p:cNvSpPr txBox="1"/>
          <p:nvPr/>
        </p:nvSpPr>
        <p:spPr>
          <a:xfrm>
            <a:off x="2007056" y="4768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EAAAB6-68FB-A848-B325-D366BE86D15A}"/>
              </a:ext>
            </a:extLst>
          </p:cNvPr>
          <p:cNvSpPr txBox="1"/>
          <p:nvPr/>
        </p:nvSpPr>
        <p:spPr>
          <a:xfrm>
            <a:off x="4191105" y="55658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FBCAFE-B04B-354D-AA85-0C8E8A57F024}"/>
              </a:ext>
            </a:extLst>
          </p:cNvPr>
          <p:cNvSpPr txBox="1"/>
          <p:nvPr/>
        </p:nvSpPr>
        <p:spPr>
          <a:xfrm>
            <a:off x="8551053" y="35182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1A4E08-E35F-9F4C-A4E9-15A32E70D65C}"/>
              </a:ext>
            </a:extLst>
          </p:cNvPr>
          <p:cNvSpPr txBox="1"/>
          <p:nvPr/>
        </p:nvSpPr>
        <p:spPr>
          <a:xfrm>
            <a:off x="7148134" y="518519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9C8808-A2BB-0644-80E3-42F2443A3470}"/>
              </a:ext>
            </a:extLst>
          </p:cNvPr>
          <p:cNvSpPr/>
          <p:nvPr/>
        </p:nvSpPr>
        <p:spPr>
          <a:xfrm>
            <a:off x="4398579" y="1789087"/>
            <a:ext cx="2616121" cy="17342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235A3-039E-6646-B782-A7AE735C0653}"/>
              </a:ext>
            </a:extLst>
          </p:cNvPr>
          <p:cNvSpPr/>
          <p:nvPr/>
        </p:nvSpPr>
        <p:spPr>
          <a:xfrm>
            <a:off x="4398579" y="1789087"/>
            <a:ext cx="2616121" cy="4519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CompletedRegistration</a:t>
            </a:r>
            <a:endParaRPr lang="en-US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24092E3D-85A3-AD41-9343-A95C510B39DE}"/>
              </a:ext>
            </a:extLst>
          </p:cNvPr>
          <p:cNvSpPr txBox="1"/>
          <p:nvPr/>
        </p:nvSpPr>
        <p:spPr>
          <a:xfrm>
            <a:off x="4398579" y="2241032"/>
            <a:ext cx="2773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CompRegistrationId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(PK)</a:t>
            </a: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StudentId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(FK)</a:t>
            </a: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CourseId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(FK)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Grade (A, B, C, D, F)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ADD739-CB39-BA49-8FE2-49BCAEC3823E}"/>
              </a:ext>
            </a:extLst>
          </p:cNvPr>
          <p:cNvCxnSpPr>
            <a:cxnSpLocks/>
            <a:stCxn id="8" idx="0"/>
            <a:endCxn id="26" idx="1"/>
          </p:cNvCxnSpPr>
          <p:nvPr/>
        </p:nvCxnSpPr>
        <p:spPr>
          <a:xfrm flipV="1">
            <a:off x="2140480" y="2015060"/>
            <a:ext cx="2258099" cy="88657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9">
            <a:extLst>
              <a:ext uri="{FF2B5EF4-FFF2-40B4-BE49-F238E27FC236}">
                <a16:creationId xmlns:a16="http://schemas.microsoft.com/office/drawing/2014/main" id="{CA45F902-5F89-0F45-ADDA-66EA3661EE21}"/>
              </a:ext>
            </a:extLst>
          </p:cNvPr>
          <p:cNvSpPr txBox="1"/>
          <p:nvPr/>
        </p:nvSpPr>
        <p:spPr>
          <a:xfrm>
            <a:off x="1780440" y="2069625"/>
            <a:ext cx="162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IsGradedFor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02ECEC-4B12-DE4D-B14D-6132B6AC5FFB}"/>
              </a:ext>
            </a:extLst>
          </p:cNvPr>
          <p:cNvCxnSpPr>
            <a:cxnSpLocks/>
            <a:stCxn id="12" idx="1"/>
            <a:endCxn id="25" idx="3"/>
          </p:cNvCxnSpPr>
          <p:nvPr/>
        </p:nvCxnSpPr>
        <p:spPr>
          <a:xfrm flipH="1" flipV="1">
            <a:off x="7014700" y="2656191"/>
            <a:ext cx="1770324" cy="66832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B44851B-2A06-2042-BC80-1574840B8F92}"/>
              </a:ext>
            </a:extLst>
          </p:cNvPr>
          <p:cNvSpPr txBox="1"/>
          <p:nvPr/>
        </p:nvSpPr>
        <p:spPr>
          <a:xfrm>
            <a:off x="7405166" y="2528002"/>
            <a:ext cx="114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CanHave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1F2751-EAF4-6443-94A1-F01DE3212A5C}"/>
              </a:ext>
            </a:extLst>
          </p:cNvPr>
          <p:cNvSpPr txBox="1"/>
          <p:nvPr/>
        </p:nvSpPr>
        <p:spPr>
          <a:xfrm>
            <a:off x="1887372" y="25033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6D9D7A-6C4B-FF46-81D8-4ABE9893E0DF}"/>
              </a:ext>
            </a:extLst>
          </p:cNvPr>
          <p:cNvSpPr txBox="1"/>
          <p:nvPr/>
        </p:nvSpPr>
        <p:spPr>
          <a:xfrm>
            <a:off x="3916873" y="171400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B96CCC-0821-8545-943D-DD98AFA9660B}"/>
              </a:ext>
            </a:extLst>
          </p:cNvPr>
          <p:cNvSpPr txBox="1"/>
          <p:nvPr/>
        </p:nvSpPr>
        <p:spPr>
          <a:xfrm>
            <a:off x="6990225" y="235389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8675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74236"/>
            <a:ext cx="12192000" cy="2309529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0" y="2522613"/>
            <a:ext cx="12192000" cy="1844435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54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en-US" sz="4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14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8"/>
    </mc:Choice>
    <mc:Fallback xmlns="">
      <p:transition spd="slow" advTm="3448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8655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249381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Bradley Hand ITC" panose="03070402050302030203" pitchFamily="66" charset="0"/>
              </a:rPr>
              <a:t>Conceptual Discussion – Views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29</a:t>
            </a:fld>
            <a:endParaRPr lang="en-US" sz="10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8EA45-D537-AB46-A890-E49277A2545C}"/>
              </a:ext>
            </a:extLst>
          </p:cNvPr>
          <p:cNvSpPr/>
          <p:nvPr/>
        </p:nvSpPr>
        <p:spPr>
          <a:xfrm>
            <a:off x="283779" y="1756758"/>
            <a:ext cx="11624440" cy="45473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What is the purpose of a view?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SzPct val="110000"/>
              <a:buFont typeface="System Font Regular"/>
              <a:buChar char="−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Package data for a specific “purpose” by combining selected data from multiple tables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SzPct val="110000"/>
              <a:buFont typeface="System Font Regular"/>
              <a:buChar char="−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A purposeful “package of data” is called a ”view”</a:t>
            </a:r>
          </a:p>
          <a:p>
            <a:pPr>
              <a:spcBef>
                <a:spcPts val="1200"/>
              </a:spcBef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How are views used? Views are used for the following three purposes:</a:t>
            </a:r>
          </a:p>
          <a:p>
            <a:pPr marL="971550" lvl="1" indent="-514350"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Application developers so that they can be independent of the database design for viewing and updating data.</a:t>
            </a:r>
          </a:p>
          <a:p>
            <a:pPr marL="971550" lvl="1" indent="-514350"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Business analysts so that they can query data without joins</a:t>
            </a:r>
          </a:p>
          <a:p>
            <a:pPr marL="971550" lvl="1" indent="-514350"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Security enforcement and data segregation</a:t>
            </a:r>
          </a:p>
        </p:txBody>
      </p:sp>
    </p:spTree>
    <p:extLst>
      <p:ext uri="{BB962C8B-B14F-4D97-AF65-F5344CB8AC3E}">
        <p14:creationId xmlns:p14="http://schemas.microsoft.com/office/powerpoint/2010/main" val="311931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74236"/>
            <a:ext cx="12192000" cy="2309529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0" y="2522613"/>
            <a:ext cx="12192000" cy="18444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questions may I answer before we begin …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BADDD1-82C6-4B00-9CEB-96CAA9FA3095}"/>
              </a:ext>
            </a:extLst>
          </p:cNvPr>
          <p:cNvSpPr txBox="1"/>
          <p:nvPr/>
        </p:nvSpPr>
        <p:spPr>
          <a:xfrm>
            <a:off x="540633" y="4615425"/>
            <a:ext cx="11110734" cy="92333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questions are good questions</a:t>
            </a:r>
          </a:p>
        </p:txBody>
      </p:sp>
    </p:spTree>
    <p:extLst>
      <p:ext uri="{BB962C8B-B14F-4D97-AF65-F5344CB8AC3E}">
        <p14:creationId xmlns:p14="http://schemas.microsoft.com/office/powerpoint/2010/main" val="98083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8"/>
    </mc:Choice>
    <mc:Fallback xmlns="">
      <p:transition spd="slow" advTm="3448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1035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571761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Bradley Hand ITC" panose="03070402050302030203" pitchFamily="66" charset="0"/>
              </a:rPr>
              <a:t>Create View Syntax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30</a:t>
            </a:fld>
            <a:endParaRPr lang="en-US" sz="10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8EA45-D537-AB46-A890-E49277A2545C}"/>
              </a:ext>
            </a:extLst>
          </p:cNvPr>
          <p:cNvSpPr/>
          <p:nvPr/>
        </p:nvSpPr>
        <p:spPr>
          <a:xfrm>
            <a:off x="283780" y="2463351"/>
            <a:ext cx="11624440" cy="19312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CREATE [OR REPLACE] [{FORCE | NOFORCE}] VIEW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view_name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[(column_alias_1 [, column_alias_2] …)]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 select data from tables using select statement that we will learn later</a:t>
            </a:r>
          </a:p>
        </p:txBody>
      </p:sp>
    </p:spTree>
    <p:extLst>
      <p:ext uri="{BB962C8B-B14F-4D97-AF65-F5344CB8AC3E}">
        <p14:creationId xmlns:p14="http://schemas.microsoft.com/office/powerpoint/2010/main" val="79018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55591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>
                <a:solidFill>
                  <a:schemeClr val="bg1"/>
                </a:solidFill>
                <a:latin typeface="Bradley Hand" pitchFamily="2" charset="77"/>
                <a:cs typeface="Arial" panose="020B0604020202020204" pitchFamily="34" charset="0"/>
              </a:rPr>
              <a:t>What types of views would be helpful?</a:t>
            </a:r>
            <a:endParaRPr lang="en-US" sz="6000">
              <a:solidFill>
                <a:schemeClr val="bg1"/>
              </a:solidFill>
              <a:latin typeface="Bradley Hand" pitchFamily="2" charset="77"/>
              <a:cs typeface="Arial" panose="020B0604020202020204" pitchFamily="34" charset="0"/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31</a:t>
            </a:fld>
            <a:endParaRPr lang="en-US" sz="10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41712B-2685-134C-9A6C-1F7385E04BBE}"/>
              </a:ext>
            </a:extLst>
          </p:cNvPr>
          <p:cNvSpPr/>
          <p:nvPr/>
        </p:nvSpPr>
        <p:spPr>
          <a:xfrm>
            <a:off x="873983" y="2901632"/>
            <a:ext cx="2532993" cy="19182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54C05F-620F-6B4E-B611-EE8E79D01771}"/>
              </a:ext>
            </a:extLst>
          </p:cNvPr>
          <p:cNvSpPr/>
          <p:nvPr/>
        </p:nvSpPr>
        <p:spPr>
          <a:xfrm>
            <a:off x="873983" y="2901632"/>
            <a:ext cx="2532993" cy="4519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11EFD4EA-7394-EF4D-B043-A5A28DDBFE65}"/>
              </a:ext>
            </a:extLst>
          </p:cNvPr>
          <p:cNvSpPr txBox="1"/>
          <p:nvPr/>
        </p:nvSpPr>
        <p:spPr>
          <a:xfrm>
            <a:off x="873983" y="3353577"/>
            <a:ext cx="2044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StudentId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(PK)</a:t>
            </a: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StudentFirstName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StudentLastName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StudentAddress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StudentDoB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F00339-4A08-B848-A5AD-EC058FB706F3}"/>
              </a:ext>
            </a:extLst>
          </p:cNvPr>
          <p:cNvSpPr/>
          <p:nvPr/>
        </p:nvSpPr>
        <p:spPr>
          <a:xfrm>
            <a:off x="8785024" y="2319662"/>
            <a:ext cx="2783839" cy="17342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7A8B29-74E3-2147-BE62-802B33247A4F}"/>
              </a:ext>
            </a:extLst>
          </p:cNvPr>
          <p:cNvSpPr/>
          <p:nvPr/>
        </p:nvSpPr>
        <p:spPr>
          <a:xfrm>
            <a:off x="8785024" y="2319662"/>
            <a:ext cx="2783839" cy="4519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8E161993-F268-1745-958C-A77CC4F5F414}"/>
              </a:ext>
            </a:extLst>
          </p:cNvPr>
          <p:cNvSpPr txBox="1"/>
          <p:nvPr/>
        </p:nvSpPr>
        <p:spPr>
          <a:xfrm>
            <a:off x="8785024" y="2862854"/>
            <a:ext cx="2655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CourseId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(PK)</a:t>
            </a: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CourseName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CourseMandatory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(Y, 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45B2EA-351E-464C-A7A9-36D5C6D90E37}"/>
              </a:ext>
            </a:extLst>
          </p:cNvPr>
          <p:cNvSpPr/>
          <p:nvPr/>
        </p:nvSpPr>
        <p:spPr>
          <a:xfrm>
            <a:off x="4473242" y="4272318"/>
            <a:ext cx="2532993" cy="17342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FC1A04-0354-1D4E-A224-B0C3E8DBBC8B}"/>
              </a:ext>
            </a:extLst>
          </p:cNvPr>
          <p:cNvSpPr/>
          <p:nvPr/>
        </p:nvSpPr>
        <p:spPr>
          <a:xfrm>
            <a:off x="4464777" y="4289107"/>
            <a:ext cx="2532993" cy="4519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ActiveRegistration</a:t>
            </a:r>
            <a:endParaRPr lang="en-US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77C61990-B126-6E40-8C06-AACF3775B3A1}"/>
              </a:ext>
            </a:extLst>
          </p:cNvPr>
          <p:cNvSpPr txBox="1"/>
          <p:nvPr/>
        </p:nvSpPr>
        <p:spPr>
          <a:xfrm>
            <a:off x="4449959" y="4991644"/>
            <a:ext cx="2698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ActiveRegistrationId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(PK)</a:t>
            </a: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StudentId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(FK)</a:t>
            </a: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CourseId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(FK)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21F30B-EFC5-E144-9CDA-2D8AA82621C3}"/>
              </a:ext>
            </a:extLst>
          </p:cNvPr>
          <p:cNvCxnSpPr>
            <a:cxnSpLocks/>
          </p:cNvCxnSpPr>
          <p:nvPr/>
        </p:nvCxnSpPr>
        <p:spPr>
          <a:xfrm>
            <a:off x="2210475" y="4884807"/>
            <a:ext cx="2245344" cy="64275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89E094-6F36-DD46-9F54-E187F124B044}"/>
              </a:ext>
            </a:extLst>
          </p:cNvPr>
          <p:cNvSpPr txBox="1"/>
          <p:nvPr/>
        </p:nvSpPr>
        <p:spPr>
          <a:xfrm>
            <a:off x="1963494" y="5261115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IsRegisteredFor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AB2861-E7B5-924C-A9C6-5A968AB277B9}"/>
              </a:ext>
            </a:extLst>
          </p:cNvPr>
          <p:cNvSpPr txBox="1"/>
          <p:nvPr/>
        </p:nvSpPr>
        <p:spPr>
          <a:xfrm>
            <a:off x="7638556" y="450803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CanHave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D633CD-A7E7-8D4A-9E30-731DB89DF293}"/>
              </a:ext>
            </a:extLst>
          </p:cNvPr>
          <p:cNvCxnSpPr>
            <a:cxnSpLocks/>
          </p:cNvCxnSpPr>
          <p:nvPr/>
        </p:nvCxnSpPr>
        <p:spPr>
          <a:xfrm flipH="1">
            <a:off x="7014700" y="3324518"/>
            <a:ext cx="1770324" cy="209649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9">
            <a:extLst>
              <a:ext uri="{FF2B5EF4-FFF2-40B4-BE49-F238E27FC236}">
                <a16:creationId xmlns:a16="http://schemas.microsoft.com/office/drawing/2014/main" id="{B6D49DE7-1523-ED45-B29D-B525F79B100A}"/>
              </a:ext>
            </a:extLst>
          </p:cNvPr>
          <p:cNvSpPr txBox="1"/>
          <p:nvPr/>
        </p:nvSpPr>
        <p:spPr>
          <a:xfrm>
            <a:off x="2007056" y="4768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EAAAB6-68FB-A848-B325-D366BE86D15A}"/>
              </a:ext>
            </a:extLst>
          </p:cNvPr>
          <p:cNvSpPr txBox="1"/>
          <p:nvPr/>
        </p:nvSpPr>
        <p:spPr>
          <a:xfrm>
            <a:off x="4191105" y="55658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FBCAFE-B04B-354D-AA85-0C8E8A57F024}"/>
              </a:ext>
            </a:extLst>
          </p:cNvPr>
          <p:cNvSpPr txBox="1"/>
          <p:nvPr/>
        </p:nvSpPr>
        <p:spPr>
          <a:xfrm>
            <a:off x="8551053" y="35182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1A4E08-E35F-9F4C-A4E9-15A32E70D65C}"/>
              </a:ext>
            </a:extLst>
          </p:cNvPr>
          <p:cNvSpPr txBox="1"/>
          <p:nvPr/>
        </p:nvSpPr>
        <p:spPr>
          <a:xfrm>
            <a:off x="7148134" y="518519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9C8808-A2BB-0644-80E3-42F2443A3470}"/>
              </a:ext>
            </a:extLst>
          </p:cNvPr>
          <p:cNvSpPr/>
          <p:nvPr/>
        </p:nvSpPr>
        <p:spPr>
          <a:xfrm>
            <a:off x="4398579" y="1789087"/>
            <a:ext cx="2616121" cy="17342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235A3-039E-6646-B782-A7AE735C0653}"/>
              </a:ext>
            </a:extLst>
          </p:cNvPr>
          <p:cNvSpPr/>
          <p:nvPr/>
        </p:nvSpPr>
        <p:spPr>
          <a:xfrm>
            <a:off x="4398579" y="1789087"/>
            <a:ext cx="2616121" cy="4519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CompletedRegistration</a:t>
            </a:r>
            <a:endParaRPr lang="en-US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24092E3D-85A3-AD41-9343-A95C510B39DE}"/>
              </a:ext>
            </a:extLst>
          </p:cNvPr>
          <p:cNvSpPr txBox="1"/>
          <p:nvPr/>
        </p:nvSpPr>
        <p:spPr>
          <a:xfrm>
            <a:off x="4398579" y="2241032"/>
            <a:ext cx="2773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CompRegistrationId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(PK)</a:t>
            </a: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StudentId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(FK)</a:t>
            </a: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CourseId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(FK)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Grade (A, B, C, D, F)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ADD739-CB39-BA49-8FE2-49BCAEC3823E}"/>
              </a:ext>
            </a:extLst>
          </p:cNvPr>
          <p:cNvCxnSpPr>
            <a:cxnSpLocks/>
            <a:stCxn id="8" idx="0"/>
            <a:endCxn id="26" idx="1"/>
          </p:cNvCxnSpPr>
          <p:nvPr/>
        </p:nvCxnSpPr>
        <p:spPr>
          <a:xfrm flipV="1">
            <a:off x="2140480" y="2015060"/>
            <a:ext cx="2258099" cy="88657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9">
            <a:extLst>
              <a:ext uri="{FF2B5EF4-FFF2-40B4-BE49-F238E27FC236}">
                <a16:creationId xmlns:a16="http://schemas.microsoft.com/office/drawing/2014/main" id="{CA45F902-5F89-0F45-ADDA-66EA3661EE21}"/>
              </a:ext>
            </a:extLst>
          </p:cNvPr>
          <p:cNvSpPr txBox="1"/>
          <p:nvPr/>
        </p:nvSpPr>
        <p:spPr>
          <a:xfrm>
            <a:off x="1780440" y="2069625"/>
            <a:ext cx="162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IsGradedFor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02ECEC-4B12-DE4D-B14D-6132B6AC5FFB}"/>
              </a:ext>
            </a:extLst>
          </p:cNvPr>
          <p:cNvCxnSpPr>
            <a:cxnSpLocks/>
            <a:stCxn id="12" idx="1"/>
            <a:endCxn id="25" idx="3"/>
          </p:cNvCxnSpPr>
          <p:nvPr/>
        </p:nvCxnSpPr>
        <p:spPr>
          <a:xfrm flipH="1" flipV="1">
            <a:off x="7014700" y="2656191"/>
            <a:ext cx="1770324" cy="66832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B44851B-2A06-2042-BC80-1574840B8F92}"/>
              </a:ext>
            </a:extLst>
          </p:cNvPr>
          <p:cNvSpPr txBox="1"/>
          <p:nvPr/>
        </p:nvSpPr>
        <p:spPr>
          <a:xfrm>
            <a:off x="7405166" y="2528002"/>
            <a:ext cx="114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CanHave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1F2751-EAF4-6443-94A1-F01DE3212A5C}"/>
              </a:ext>
            </a:extLst>
          </p:cNvPr>
          <p:cNvSpPr txBox="1"/>
          <p:nvPr/>
        </p:nvSpPr>
        <p:spPr>
          <a:xfrm>
            <a:off x="1887372" y="25033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6D9D7A-6C4B-FF46-81D8-4ABE9893E0DF}"/>
              </a:ext>
            </a:extLst>
          </p:cNvPr>
          <p:cNvSpPr txBox="1"/>
          <p:nvPr/>
        </p:nvSpPr>
        <p:spPr>
          <a:xfrm>
            <a:off x="3916873" y="171400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B96CCC-0821-8545-943D-DD98AFA9660B}"/>
              </a:ext>
            </a:extLst>
          </p:cNvPr>
          <p:cNvSpPr txBox="1"/>
          <p:nvPr/>
        </p:nvSpPr>
        <p:spPr>
          <a:xfrm>
            <a:off x="6990225" y="235389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76152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37171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bg1"/>
                </a:solidFill>
                <a:latin typeface="Bradley Hand" pitchFamily="2" charset="77"/>
                <a:cs typeface="Arial" panose="020B0604020202020204" pitchFamily="34" charset="0"/>
              </a:rPr>
              <a:t>Example view</a:t>
            </a:r>
            <a:endParaRPr lang="en-US" sz="6000" dirty="0">
              <a:solidFill>
                <a:schemeClr val="bg1"/>
              </a:solidFill>
              <a:latin typeface="Bradley Hand" pitchFamily="2" charset="77"/>
              <a:cs typeface="Arial" panose="020B0604020202020204" pitchFamily="34" charset="0"/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32</a:t>
            </a:fld>
            <a:endParaRPr lang="en-US" sz="10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45B2EA-351E-464C-A7A9-36D5C6D90E37}"/>
              </a:ext>
            </a:extLst>
          </p:cNvPr>
          <p:cNvSpPr/>
          <p:nvPr/>
        </p:nvSpPr>
        <p:spPr>
          <a:xfrm>
            <a:off x="4770196" y="3694806"/>
            <a:ext cx="2532993" cy="28242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FC1A04-0354-1D4E-A224-B0C3E8DBBC8B}"/>
              </a:ext>
            </a:extLst>
          </p:cNvPr>
          <p:cNvSpPr/>
          <p:nvPr/>
        </p:nvSpPr>
        <p:spPr>
          <a:xfrm>
            <a:off x="4761731" y="3695553"/>
            <a:ext cx="2532993" cy="4519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StudentGradeView</a:t>
            </a:r>
            <a:endParaRPr lang="en-US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77C61990-B126-6E40-8C06-AACF3775B3A1}"/>
              </a:ext>
            </a:extLst>
          </p:cNvPr>
          <p:cNvSpPr txBox="1"/>
          <p:nvPr/>
        </p:nvSpPr>
        <p:spPr>
          <a:xfrm>
            <a:off x="4746913" y="4414132"/>
            <a:ext cx="20441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StudentId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StudentFirstName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StudentLastName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CourseId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CourseName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Grade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DCDD22-0FD7-D046-B8B3-FC57150BA7AB}"/>
              </a:ext>
            </a:extLst>
          </p:cNvPr>
          <p:cNvGrpSpPr/>
          <p:nvPr/>
        </p:nvGrpSpPr>
        <p:grpSpPr>
          <a:xfrm>
            <a:off x="748560" y="1765159"/>
            <a:ext cx="10694880" cy="1929273"/>
            <a:chOff x="873983" y="1661938"/>
            <a:chExt cx="10694880" cy="192927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4468062-D368-EF44-8408-4F9A5DC9E549}"/>
                </a:ext>
              </a:extLst>
            </p:cNvPr>
            <p:cNvGrpSpPr/>
            <p:nvPr/>
          </p:nvGrpSpPr>
          <p:grpSpPr>
            <a:xfrm>
              <a:off x="873983" y="1661938"/>
              <a:ext cx="2532993" cy="1929273"/>
              <a:chOff x="873983" y="1762645"/>
              <a:chExt cx="2532993" cy="192927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D41712B-2685-134C-9A6C-1F7385E04BBE}"/>
                  </a:ext>
                </a:extLst>
              </p:cNvPr>
              <p:cNvSpPr/>
              <p:nvPr/>
            </p:nvSpPr>
            <p:spPr>
              <a:xfrm>
                <a:off x="873983" y="1762645"/>
                <a:ext cx="2532993" cy="19182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F54C05F-620F-6B4E-B611-EE8E79D01771}"/>
                  </a:ext>
                </a:extLst>
              </p:cNvPr>
              <p:cNvSpPr/>
              <p:nvPr/>
            </p:nvSpPr>
            <p:spPr>
              <a:xfrm>
                <a:off x="873983" y="1762645"/>
                <a:ext cx="2532993" cy="4519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Student</a:t>
                </a:r>
              </a:p>
            </p:txBody>
          </p:sp>
          <p:sp>
            <p:nvSpPr>
              <p:cNvPr id="9" name="TextBox 3">
                <a:extLst>
                  <a:ext uri="{FF2B5EF4-FFF2-40B4-BE49-F238E27FC236}">
                    <a16:creationId xmlns:a16="http://schemas.microsoft.com/office/drawing/2014/main" id="{11EFD4EA-7394-EF4D-B043-A5A28DDBFE65}"/>
                  </a:ext>
                </a:extLst>
              </p:cNvPr>
              <p:cNvSpPr txBox="1"/>
              <p:nvPr/>
            </p:nvSpPr>
            <p:spPr>
              <a:xfrm>
                <a:off x="873983" y="2214590"/>
                <a:ext cx="204414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err="1">
                    <a:latin typeface="Arial" panose="020B0604020202020204" pitchFamily="34" charset="0"/>
                    <a:cs typeface="Arial" panose="020B0604020202020204" pitchFamily="34" charset="0"/>
                  </a:rPr>
                  <a:t>StudentId</a:t>
                </a: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(PK)</a:t>
                </a:r>
              </a:p>
              <a:p>
                <a:r>
                  <a:rPr lang="en-US" err="1">
                    <a:latin typeface="Arial" panose="020B0604020202020204" pitchFamily="34" charset="0"/>
                    <a:cs typeface="Arial" panose="020B0604020202020204" pitchFamily="34" charset="0"/>
                  </a:rPr>
                  <a:t>StudentFirstName</a:t>
                </a:r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err="1">
                    <a:latin typeface="Arial" panose="020B0604020202020204" pitchFamily="34" charset="0"/>
                    <a:cs typeface="Arial" panose="020B0604020202020204" pitchFamily="34" charset="0"/>
                  </a:rPr>
                  <a:t>StudentLastName</a:t>
                </a:r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err="1">
                    <a:latin typeface="Arial" panose="020B0604020202020204" pitchFamily="34" charset="0"/>
                    <a:cs typeface="Arial" panose="020B0604020202020204" pitchFamily="34" charset="0"/>
                  </a:rPr>
                  <a:t>StudentAddress</a:t>
                </a:r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err="1">
                    <a:latin typeface="Arial" panose="020B0604020202020204" pitchFamily="34" charset="0"/>
                    <a:cs typeface="Arial" panose="020B0604020202020204" pitchFamily="34" charset="0"/>
                  </a:rPr>
                  <a:t>StudentDoB</a:t>
                </a:r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A07E9C0-EA1F-864A-8C6D-692225A41736}"/>
                </a:ext>
              </a:extLst>
            </p:cNvPr>
            <p:cNvGrpSpPr/>
            <p:nvPr/>
          </p:nvGrpSpPr>
          <p:grpSpPr>
            <a:xfrm>
              <a:off x="8785024" y="1661938"/>
              <a:ext cx="2783839" cy="1734207"/>
              <a:chOff x="8785024" y="1661938"/>
              <a:chExt cx="2783839" cy="1734207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BF00339-4A08-B848-A5AD-EC058FB706F3}"/>
                  </a:ext>
                </a:extLst>
              </p:cNvPr>
              <p:cNvSpPr/>
              <p:nvPr/>
            </p:nvSpPr>
            <p:spPr>
              <a:xfrm>
                <a:off x="8785024" y="1661938"/>
                <a:ext cx="2783839" cy="17342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17A8B29-74E3-2147-BE62-802B33247A4F}"/>
                  </a:ext>
                </a:extLst>
              </p:cNvPr>
              <p:cNvSpPr/>
              <p:nvPr/>
            </p:nvSpPr>
            <p:spPr>
              <a:xfrm>
                <a:off x="8785024" y="1661938"/>
                <a:ext cx="2783839" cy="4519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Course</a:t>
                </a:r>
              </a:p>
            </p:txBody>
          </p:sp>
          <p:sp>
            <p:nvSpPr>
              <p:cNvPr id="12" name="TextBox 9">
                <a:extLst>
                  <a:ext uri="{FF2B5EF4-FFF2-40B4-BE49-F238E27FC236}">
                    <a16:creationId xmlns:a16="http://schemas.microsoft.com/office/drawing/2014/main" id="{8E161993-F268-1745-958C-A77CC4F5F414}"/>
                  </a:ext>
                </a:extLst>
              </p:cNvPr>
              <p:cNvSpPr txBox="1"/>
              <p:nvPr/>
            </p:nvSpPr>
            <p:spPr>
              <a:xfrm>
                <a:off x="8785024" y="2205130"/>
                <a:ext cx="265559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err="1">
                    <a:latin typeface="Arial" panose="020B0604020202020204" pitchFamily="34" charset="0"/>
                    <a:cs typeface="Arial" panose="020B0604020202020204" pitchFamily="34" charset="0"/>
                  </a:rPr>
                  <a:t>CourseId</a:t>
                </a: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(PK)</a:t>
                </a:r>
              </a:p>
              <a:p>
                <a:r>
                  <a:rPr lang="en-US" err="1">
                    <a:latin typeface="Arial" panose="020B0604020202020204" pitchFamily="34" charset="0"/>
                    <a:cs typeface="Arial" panose="020B0604020202020204" pitchFamily="34" charset="0"/>
                  </a:rPr>
                  <a:t>CourseName</a:t>
                </a:r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err="1">
                    <a:latin typeface="Arial" panose="020B0604020202020204" pitchFamily="34" charset="0"/>
                    <a:cs typeface="Arial" panose="020B0604020202020204" pitchFamily="34" charset="0"/>
                  </a:rPr>
                  <a:t>CourseMandatory</a:t>
                </a: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 (Y, N)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4212F6C-E5F5-674F-A918-840F6CC04D90}"/>
                </a:ext>
              </a:extLst>
            </p:cNvPr>
            <p:cNvGrpSpPr/>
            <p:nvPr/>
          </p:nvGrpSpPr>
          <p:grpSpPr>
            <a:xfrm>
              <a:off x="4709261" y="1661938"/>
              <a:ext cx="2773479" cy="1734207"/>
              <a:chOff x="4398579" y="1789087"/>
              <a:chExt cx="2773479" cy="173420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D9C8808-A2BB-0644-80E3-42F2443A3470}"/>
                  </a:ext>
                </a:extLst>
              </p:cNvPr>
              <p:cNvSpPr/>
              <p:nvPr/>
            </p:nvSpPr>
            <p:spPr>
              <a:xfrm>
                <a:off x="4398579" y="1789087"/>
                <a:ext cx="2616121" cy="17342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37235A3-039E-6646-B782-A7AE735C0653}"/>
                  </a:ext>
                </a:extLst>
              </p:cNvPr>
              <p:cNvSpPr/>
              <p:nvPr/>
            </p:nvSpPr>
            <p:spPr>
              <a:xfrm>
                <a:off x="4398579" y="1789087"/>
                <a:ext cx="2616121" cy="4519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err="1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CompletedRegistration</a:t>
                </a:r>
                <a:endPara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TextBox 27">
                <a:extLst>
                  <a:ext uri="{FF2B5EF4-FFF2-40B4-BE49-F238E27FC236}">
                    <a16:creationId xmlns:a16="http://schemas.microsoft.com/office/drawing/2014/main" id="{24092E3D-85A3-AD41-9343-A95C510B39DE}"/>
                  </a:ext>
                </a:extLst>
              </p:cNvPr>
              <p:cNvSpPr txBox="1"/>
              <p:nvPr/>
            </p:nvSpPr>
            <p:spPr>
              <a:xfrm>
                <a:off x="4398579" y="2241032"/>
                <a:ext cx="277347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err="1">
                    <a:latin typeface="Arial" panose="020B0604020202020204" pitchFamily="34" charset="0"/>
                    <a:cs typeface="Arial" panose="020B0604020202020204" pitchFamily="34" charset="0"/>
                  </a:rPr>
                  <a:t>CompRegistrationId</a:t>
                </a: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(PK)</a:t>
                </a:r>
              </a:p>
              <a:p>
                <a:r>
                  <a:rPr lang="en-US" err="1">
                    <a:latin typeface="Arial" panose="020B0604020202020204" pitchFamily="34" charset="0"/>
                    <a:cs typeface="Arial" panose="020B0604020202020204" pitchFamily="34" charset="0"/>
                  </a:rPr>
                  <a:t>StudentId</a:t>
                </a: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(FK)</a:t>
                </a:r>
              </a:p>
              <a:p>
                <a:r>
                  <a:rPr lang="en-US" err="1">
                    <a:latin typeface="Arial" panose="020B0604020202020204" pitchFamily="34" charset="0"/>
                    <a:cs typeface="Arial" panose="020B0604020202020204" pitchFamily="34" charset="0"/>
                  </a:rPr>
                  <a:t>CourseId</a:t>
                </a: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(FK)</a:t>
                </a:r>
              </a:p>
              <a:p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Grade (A, B, C, D, F)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839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74236"/>
            <a:ext cx="12192000" cy="2309529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0" y="2522613"/>
            <a:ext cx="12192000" cy="1844435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0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 Break out teams</a:t>
            </a:r>
            <a:endParaRPr lang="en-US" sz="4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89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8"/>
    </mc:Choice>
    <mc:Fallback xmlns="">
      <p:transition spd="slow" advTm="3448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483398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>
                <a:solidFill>
                  <a:schemeClr val="bg1"/>
                </a:solidFill>
                <a:latin typeface="Bradley Hand" pitchFamily="2" charset="77"/>
                <a:cs typeface="Arial" panose="020B0604020202020204" pitchFamily="34" charset="0"/>
              </a:rPr>
              <a:t>Practice Model</a:t>
            </a:r>
            <a:r>
              <a:rPr lang="en-US" sz="6000">
                <a:solidFill>
                  <a:schemeClr val="bg1"/>
                </a:solidFill>
                <a:latin typeface="Bradley Hand" pitchFamily="2" charset="7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34</a:t>
            </a:fld>
            <a:endParaRPr lang="en-US" sz="10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41712B-2685-134C-9A6C-1F7385E04BBE}"/>
              </a:ext>
            </a:extLst>
          </p:cNvPr>
          <p:cNvSpPr/>
          <p:nvPr/>
        </p:nvSpPr>
        <p:spPr>
          <a:xfrm>
            <a:off x="873983" y="2901632"/>
            <a:ext cx="2532993" cy="19182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54C05F-620F-6B4E-B611-EE8E79D01771}"/>
              </a:ext>
            </a:extLst>
          </p:cNvPr>
          <p:cNvSpPr/>
          <p:nvPr/>
        </p:nvSpPr>
        <p:spPr>
          <a:xfrm>
            <a:off x="873983" y="2901632"/>
            <a:ext cx="2532993" cy="4519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11EFD4EA-7394-EF4D-B043-A5A28DDBFE65}"/>
              </a:ext>
            </a:extLst>
          </p:cNvPr>
          <p:cNvSpPr txBox="1"/>
          <p:nvPr/>
        </p:nvSpPr>
        <p:spPr>
          <a:xfrm>
            <a:off x="873983" y="3353577"/>
            <a:ext cx="2044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StudentId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(PK)</a:t>
            </a: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StudentFirstName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StudentLastName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StudentAddress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StudentDoB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F00339-4A08-B848-A5AD-EC058FB706F3}"/>
              </a:ext>
            </a:extLst>
          </p:cNvPr>
          <p:cNvSpPr/>
          <p:nvPr/>
        </p:nvSpPr>
        <p:spPr>
          <a:xfrm>
            <a:off x="8785024" y="2319662"/>
            <a:ext cx="2783839" cy="17342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7A8B29-74E3-2147-BE62-802B33247A4F}"/>
              </a:ext>
            </a:extLst>
          </p:cNvPr>
          <p:cNvSpPr/>
          <p:nvPr/>
        </p:nvSpPr>
        <p:spPr>
          <a:xfrm>
            <a:off x="8785024" y="2319662"/>
            <a:ext cx="2783839" cy="4519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8E161993-F268-1745-958C-A77CC4F5F414}"/>
              </a:ext>
            </a:extLst>
          </p:cNvPr>
          <p:cNvSpPr txBox="1"/>
          <p:nvPr/>
        </p:nvSpPr>
        <p:spPr>
          <a:xfrm>
            <a:off x="8785024" y="2862854"/>
            <a:ext cx="2655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CourseId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(PK)</a:t>
            </a: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CourseName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CourseMandatory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(Y, 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45B2EA-351E-464C-A7A9-36D5C6D90E37}"/>
              </a:ext>
            </a:extLst>
          </p:cNvPr>
          <p:cNvSpPr/>
          <p:nvPr/>
        </p:nvSpPr>
        <p:spPr>
          <a:xfrm>
            <a:off x="4473242" y="4272318"/>
            <a:ext cx="2532993" cy="17342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FC1A04-0354-1D4E-A224-B0C3E8DBBC8B}"/>
              </a:ext>
            </a:extLst>
          </p:cNvPr>
          <p:cNvSpPr/>
          <p:nvPr/>
        </p:nvSpPr>
        <p:spPr>
          <a:xfrm>
            <a:off x="4464777" y="4289107"/>
            <a:ext cx="2532993" cy="4519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ActiveRegistration</a:t>
            </a:r>
            <a:endParaRPr lang="en-US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77C61990-B126-6E40-8C06-AACF3775B3A1}"/>
              </a:ext>
            </a:extLst>
          </p:cNvPr>
          <p:cNvSpPr txBox="1"/>
          <p:nvPr/>
        </p:nvSpPr>
        <p:spPr>
          <a:xfrm>
            <a:off x="4449959" y="4991644"/>
            <a:ext cx="2698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ActiveRegistrationId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(PK)</a:t>
            </a: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StudentId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(FK)</a:t>
            </a: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CourseId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(FK)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21F30B-EFC5-E144-9CDA-2D8AA82621C3}"/>
              </a:ext>
            </a:extLst>
          </p:cNvPr>
          <p:cNvCxnSpPr>
            <a:cxnSpLocks/>
          </p:cNvCxnSpPr>
          <p:nvPr/>
        </p:nvCxnSpPr>
        <p:spPr>
          <a:xfrm>
            <a:off x="2210475" y="4884807"/>
            <a:ext cx="2245344" cy="64275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89E094-6F36-DD46-9F54-E187F124B044}"/>
              </a:ext>
            </a:extLst>
          </p:cNvPr>
          <p:cNvSpPr txBox="1"/>
          <p:nvPr/>
        </p:nvSpPr>
        <p:spPr>
          <a:xfrm>
            <a:off x="1963494" y="5261115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IsRegisteredFor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AB2861-E7B5-924C-A9C6-5A968AB277B9}"/>
              </a:ext>
            </a:extLst>
          </p:cNvPr>
          <p:cNvSpPr txBox="1"/>
          <p:nvPr/>
        </p:nvSpPr>
        <p:spPr>
          <a:xfrm>
            <a:off x="7638556" y="450803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CanHave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D633CD-A7E7-8D4A-9E30-731DB89DF293}"/>
              </a:ext>
            </a:extLst>
          </p:cNvPr>
          <p:cNvCxnSpPr>
            <a:cxnSpLocks/>
          </p:cNvCxnSpPr>
          <p:nvPr/>
        </p:nvCxnSpPr>
        <p:spPr>
          <a:xfrm flipH="1">
            <a:off x="7014700" y="3324518"/>
            <a:ext cx="1770324" cy="209649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9">
            <a:extLst>
              <a:ext uri="{FF2B5EF4-FFF2-40B4-BE49-F238E27FC236}">
                <a16:creationId xmlns:a16="http://schemas.microsoft.com/office/drawing/2014/main" id="{B6D49DE7-1523-ED45-B29D-B525F79B100A}"/>
              </a:ext>
            </a:extLst>
          </p:cNvPr>
          <p:cNvSpPr txBox="1"/>
          <p:nvPr/>
        </p:nvSpPr>
        <p:spPr>
          <a:xfrm>
            <a:off x="2007056" y="4768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EAAAB6-68FB-A848-B325-D366BE86D15A}"/>
              </a:ext>
            </a:extLst>
          </p:cNvPr>
          <p:cNvSpPr txBox="1"/>
          <p:nvPr/>
        </p:nvSpPr>
        <p:spPr>
          <a:xfrm>
            <a:off x="4191105" y="55658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FBCAFE-B04B-354D-AA85-0C8E8A57F024}"/>
              </a:ext>
            </a:extLst>
          </p:cNvPr>
          <p:cNvSpPr txBox="1"/>
          <p:nvPr/>
        </p:nvSpPr>
        <p:spPr>
          <a:xfrm>
            <a:off x="8551053" y="35182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1A4E08-E35F-9F4C-A4E9-15A32E70D65C}"/>
              </a:ext>
            </a:extLst>
          </p:cNvPr>
          <p:cNvSpPr txBox="1"/>
          <p:nvPr/>
        </p:nvSpPr>
        <p:spPr>
          <a:xfrm>
            <a:off x="7148134" y="518519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9C8808-A2BB-0644-80E3-42F2443A3470}"/>
              </a:ext>
            </a:extLst>
          </p:cNvPr>
          <p:cNvSpPr/>
          <p:nvPr/>
        </p:nvSpPr>
        <p:spPr>
          <a:xfrm>
            <a:off x="4398579" y="1789087"/>
            <a:ext cx="2616121" cy="17342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235A3-039E-6646-B782-A7AE735C0653}"/>
              </a:ext>
            </a:extLst>
          </p:cNvPr>
          <p:cNvSpPr/>
          <p:nvPr/>
        </p:nvSpPr>
        <p:spPr>
          <a:xfrm>
            <a:off x="4398579" y="1789087"/>
            <a:ext cx="2616121" cy="4519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CompletedRegistration</a:t>
            </a:r>
            <a:endParaRPr lang="en-US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24092E3D-85A3-AD41-9343-A95C510B39DE}"/>
              </a:ext>
            </a:extLst>
          </p:cNvPr>
          <p:cNvSpPr txBox="1"/>
          <p:nvPr/>
        </p:nvSpPr>
        <p:spPr>
          <a:xfrm>
            <a:off x="4398579" y="2241032"/>
            <a:ext cx="2773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CompRegistrationId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(PK)</a:t>
            </a: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StudentId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(FK)</a:t>
            </a: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CourseId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(FK)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Grade (A, B, C, D, F)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ADD739-CB39-BA49-8FE2-49BCAEC3823E}"/>
              </a:ext>
            </a:extLst>
          </p:cNvPr>
          <p:cNvCxnSpPr>
            <a:cxnSpLocks/>
            <a:stCxn id="8" idx="0"/>
            <a:endCxn id="26" idx="1"/>
          </p:cNvCxnSpPr>
          <p:nvPr/>
        </p:nvCxnSpPr>
        <p:spPr>
          <a:xfrm flipV="1">
            <a:off x="2140480" y="2015060"/>
            <a:ext cx="2258099" cy="88657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9">
            <a:extLst>
              <a:ext uri="{FF2B5EF4-FFF2-40B4-BE49-F238E27FC236}">
                <a16:creationId xmlns:a16="http://schemas.microsoft.com/office/drawing/2014/main" id="{CA45F902-5F89-0F45-ADDA-66EA3661EE21}"/>
              </a:ext>
            </a:extLst>
          </p:cNvPr>
          <p:cNvSpPr txBox="1"/>
          <p:nvPr/>
        </p:nvSpPr>
        <p:spPr>
          <a:xfrm>
            <a:off x="1780440" y="2069625"/>
            <a:ext cx="162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IsGradedFor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02ECEC-4B12-DE4D-B14D-6132B6AC5FFB}"/>
              </a:ext>
            </a:extLst>
          </p:cNvPr>
          <p:cNvCxnSpPr>
            <a:cxnSpLocks/>
            <a:stCxn id="12" idx="1"/>
            <a:endCxn id="25" idx="3"/>
          </p:cNvCxnSpPr>
          <p:nvPr/>
        </p:nvCxnSpPr>
        <p:spPr>
          <a:xfrm flipH="1" flipV="1">
            <a:off x="7014700" y="2656191"/>
            <a:ext cx="1770324" cy="66832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B44851B-2A06-2042-BC80-1574840B8F92}"/>
              </a:ext>
            </a:extLst>
          </p:cNvPr>
          <p:cNvSpPr txBox="1"/>
          <p:nvPr/>
        </p:nvSpPr>
        <p:spPr>
          <a:xfrm>
            <a:off x="7405166" y="2528002"/>
            <a:ext cx="114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CanHave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1F2751-EAF4-6443-94A1-F01DE3212A5C}"/>
              </a:ext>
            </a:extLst>
          </p:cNvPr>
          <p:cNvSpPr txBox="1"/>
          <p:nvPr/>
        </p:nvSpPr>
        <p:spPr>
          <a:xfrm>
            <a:off x="1887372" y="25033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6D9D7A-6C4B-FF46-81D8-4ABE9893E0DF}"/>
              </a:ext>
            </a:extLst>
          </p:cNvPr>
          <p:cNvSpPr txBox="1"/>
          <p:nvPr/>
        </p:nvSpPr>
        <p:spPr>
          <a:xfrm>
            <a:off x="3916873" y="171400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B96CCC-0821-8545-943D-DD98AFA9660B}"/>
              </a:ext>
            </a:extLst>
          </p:cNvPr>
          <p:cNvSpPr txBox="1"/>
          <p:nvPr/>
        </p:nvSpPr>
        <p:spPr>
          <a:xfrm>
            <a:off x="6990225" y="235389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8660A0-EBC9-3741-A39B-79D5CFA7F0B0}"/>
              </a:ext>
            </a:extLst>
          </p:cNvPr>
          <p:cNvSpPr txBox="1"/>
          <p:nvPr/>
        </p:nvSpPr>
        <p:spPr>
          <a:xfrm>
            <a:off x="2819737" y="6264913"/>
            <a:ext cx="65525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How many tables do we need to make?</a:t>
            </a:r>
          </a:p>
        </p:txBody>
      </p:sp>
    </p:spTree>
    <p:extLst>
      <p:ext uri="{BB962C8B-B14F-4D97-AF65-F5344CB8AC3E}">
        <p14:creationId xmlns:p14="http://schemas.microsoft.com/office/powerpoint/2010/main" val="389062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01532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632258"/>
            <a:ext cx="12219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Bradley Hand ITC" panose="03070402050302030203" pitchFamily="66" charset="0"/>
              </a:rPr>
              <a:t>Alter Table Practice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35</a:t>
            </a:fld>
            <a:endParaRPr lang="en-US" sz="10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8EA45-D537-AB46-A890-E49277A2545C}"/>
              </a:ext>
            </a:extLst>
          </p:cNvPr>
          <p:cNvSpPr/>
          <p:nvPr/>
        </p:nvSpPr>
        <p:spPr>
          <a:xfrm>
            <a:off x="294291" y="1686215"/>
            <a:ext cx="11624440" cy="3485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Add a column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CompletionDate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to the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CompletedRegistration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  <a:p>
            <a:pPr marL="457200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Modify the data type of the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CourseMandatory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column in the Course table</a:t>
            </a:r>
          </a:p>
          <a:p>
            <a:pPr marL="457200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Drop column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CompletionDate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from the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CompletedRegistration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  <a:p>
            <a:pPr marL="457200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Modify the data type of Grade column in the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CompletedRegistration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table and allow a Grade of “P”</a:t>
            </a:r>
          </a:p>
        </p:txBody>
      </p:sp>
    </p:spTree>
    <p:extLst>
      <p:ext uri="{BB962C8B-B14F-4D97-AF65-F5344CB8AC3E}">
        <p14:creationId xmlns:p14="http://schemas.microsoft.com/office/powerpoint/2010/main" val="276749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8655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249381"/>
            <a:ext cx="12219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Bradley Hand ITC" panose="03070402050302030203" pitchFamily="66" charset="0"/>
              </a:rPr>
              <a:t>Alter Table Syntax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36</a:t>
            </a:fld>
            <a:endParaRPr lang="en-US" sz="10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8EA45-D537-AB46-A890-E49277A2545C}"/>
              </a:ext>
            </a:extLst>
          </p:cNvPr>
          <p:cNvSpPr/>
          <p:nvPr/>
        </p:nvSpPr>
        <p:spPr>
          <a:xfrm>
            <a:off x="294291" y="1303338"/>
            <a:ext cx="11624440" cy="4708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ALTER TABLE [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schema_name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.]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table_name</a:t>
            </a:r>
            <a:b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ADD			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column_name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data_type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column_constraint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] […]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DROP COLUMN	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column_name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MODIFY		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column_name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data_type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column_constraint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] […]	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[ ] – optional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| - 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CA9DFB-7994-B94D-8F3E-5AD2ED8D500E}"/>
              </a:ext>
            </a:extLst>
          </p:cNvPr>
          <p:cNvSpPr txBox="1"/>
          <p:nvPr/>
        </p:nvSpPr>
        <p:spPr>
          <a:xfrm>
            <a:off x="200797" y="6131358"/>
            <a:ext cx="11790407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Oracle won’t allow you to change a column if that change would cause data to be lost</a:t>
            </a:r>
          </a:p>
        </p:txBody>
      </p:sp>
    </p:spTree>
    <p:extLst>
      <p:ext uri="{BB962C8B-B14F-4D97-AF65-F5344CB8AC3E}">
        <p14:creationId xmlns:p14="http://schemas.microsoft.com/office/powerpoint/2010/main" val="229353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01532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632258"/>
            <a:ext cx="12219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Bradley Hand ITC" panose="03070402050302030203" pitchFamily="66" charset="0"/>
              </a:rPr>
              <a:t>Alter Table Practice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37</a:t>
            </a:fld>
            <a:endParaRPr lang="en-US" sz="10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8EA45-D537-AB46-A890-E49277A2545C}"/>
              </a:ext>
            </a:extLst>
          </p:cNvPr>
          <p:cNvSpPr/>
          <p:nvPr/>
        </p:nvSpPr>
        <p:spPr>
          <a:xfrm>
            <a:off x="294291" y="1686215"/>
            <a:ext cx="11624440" cy="3485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Add a column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CompletionDate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to the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CompletedRegistration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  <a:p>
            <a:pPr marL="457200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Modify the data type of the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CoureMandatory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column in the Course table</a:t>
            </a:r>
          </a:p>
          <a:p>
            <a:pPr marL="457200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Drop column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CompletionDate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from the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CompletedRegistration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  <a:p>
            <a:pPr marL="457200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Modify the data type of Grade column in the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CompletedRegistration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table and allow a Grade of “P”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CA9DFB-7994-B94D-8F3E-5AD2ED8D500E}"/>
              </a:ext>
            </a:extLst>
          </p:cNvPr>
          <p:cNvSpPr txBox="1"/>
          <p:nvPr/>
        </p:nvSpPr>
        <p:spPr>
          <a:xfrm>
            <a:off x="200797" y="6131358"/>
            <a:ext cx="11790407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Oracle won’t allow you to change a column if that change would cause data to be lost</a:t>
            </a:r>
          </a:p>
        </p:txBody>
      </p:sp>
    </p:spTree>
    <p:extLst>
      <p:ext uri="{BB962C8B-B14F-4D97-AF65-F5344CB8AC3E}">
        <p14:creationId xmlns:p14="http://schemas.microsoft.com/office/powerpoint/2010/main" val="299428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23327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1054053"/>
            <a:ext cx="12219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Bradley Hand ITC" panose="03070402050302030203" pitchFamily="66" charset="0"/>
              </a:rPr>
              <a:t>Drop Table Syntax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38</a:t>
            </a:fld>
            <a:endParaRPr lang="en-US" sz="10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CC372C-70E7-5545-A9EC-15554951A4A2}"/>
              </a:ext>
            </a:extLst>
          </p:cNvPr>
          <p:cNvSpPr/>
          <p:nvPr/>
        </p:nvSpPr>
        <p:spPr>
          <a:xfrm>
            <a:off x="188580" y="2718011"/>
            <a:ext cx="11358378" cy="2369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SzPct val="110000"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DROP TABLE [ schema. ]table</a:t>
            </a:r>
            <a:b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  [ CASCADE CONSTRAINTS ]</a:t>
            </a:r>
            <a:b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  [ PURGE ] ;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SzPct val="110000"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[ ] - optional</a:t>
            </a:r>
          </a:p>
        </p:txBody>
      </p:sp>
    </p:spTree>
    <p:extLst>
      <p:ext uri="{BB962C8B-B14F-4D97-AF65-F5344CB8AC3E}">
        <p14:creationId xmlns:p14="http://schemas.microsoft.com/office/powerpoint/2010/main" val="28511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6568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587294"/>
            <a:ext cx="12219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Bradley Hand ITC" panose="03070402050302030203" pitchFamily="66" charset="0"/>
              </a:rPr>
              <a:t>Drop Table Practice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39</a:t>
            </a:fld>
            <a:endParaRPr lang="en-US" sz="10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CC372C-70E7-5545-A9EC-15554951A4A2}"/>
              </a:ext>
            </a:extLst>
          </p:cNvPr>
          <p:cNvSpPr/>
          <p:nvPr/>
        </p:nvSpPr>
        <p:spPr>
          <a:xfrm>
            <a:off x="416810" y="2359907"/>
            <a:ext cx="11358378" cy="2369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Write 4 drop statements that will run before your Create and ALTER commands to drop the tables if they exist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Make sure you drop the tables in the proper order to avoid “parentless” child tables</a:t>
            </a:r>
          </a:p>
        </p:txBody>
      </p:sp>
    </p:spTree>
    <p:extLst>
      <p:ext uri="{BB962C8B-B14F-4D97-AF65-F5344CB8AC3E}">
        <p14:creationId xmlns:p14="http://schemas.microsoft.com/office/powerpoint/2010/main" val="375434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81A4239-F818-4A8B-B313-689493078372}"/>
              </a:ext>
            </a:extLst>
          </p:cNvPr>
          <p:cNvSpPr/>
          <p:nvPr/>
        </p:nvSpPr>
        <p:spPr>
          <a:xfrm>
            <a:off x="283779" y="2257647"/>
            <a:ext cx="11624440" cy="861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4</a:t>
            </a:fld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B7D31-28C4-B21A-6A68-79975BFE8BAC}"/>
              </a:ext>
            </a:extLst>
          </p:cNvPr>
          <p:cNvSpPr txBox="1"/>
          <p:nvPr/>
        </p:nvSpPr>
        <p:spPr>
          <a:xfrm>
            <a:off x="-433" y="514682"/>
            <a:ext cx="12219710" cy="9541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6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Housekeeping</a:t>
            </a:r>
          </a:p>
        </p:txBody>
      </p:sp>
    </p:spTree>
    <p:extLst>
      <p:ext uri="{BB962C8B-B14F-4D97-AF65-F5344CB8AC3E}">
        <p14:creationId xmlns:p14="http://schemas.microsoft.com/office/powerpoint/2010/main" val="189525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2975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523701"/>
            <a:ext cx="12219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Bradley Hand ITC" panose="03070402050302030203" pitchFamily="66" charset="0"/>
              </a:rPr>
              <a:t>Create Index Practice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40</a:t>
            </a:fld>
            <a:endParaRPr lang="en-US" sz="10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8EA45-D537-AB46-A890-E49277A2545C}"/>
              </a:ext>
            </a:extLst>
          </p:cNvPr>
          <p:cNvSpPr/>
          <p:nvPr/>
        </p:nvSpPr>
        <p:spPr>
          <a:xfrm>
            <a:off x="283780" y="2016570"/>
            <a:ext cx="1162444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Create an index on the column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CourseName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for the table Course  </a:t>
            </a:r>
          </a:p>
        </p:txBody>
      </p:sp>
    </p:spTree>
    <p:extLst>
      <p:ext uri="{BB962C8B-B14F-4D97-AF65-F5344CB8AC3E}">
        <p14:creationId xmlns:p14="http://schemas.microsoft.com/office/powerpoint/2010/main" val="300720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2975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523701"/>
            <a:ext cx="12219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Bradley Hand ITC" panose="03070402050302030203" pitchFamily="66" charset="0"/>
              </a:rPr>
              <a:t>Create Sequence Practice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41</a:t>
            </a:fld>
            <a:endParaRPr lang="en-US" sz="10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8EA45-D537-AB46-A890-E49277A2545C}"/>
              </a:ext>
            </a:extLst>
          </p:cNvPr>
          <p:cNvSpPr/>
          <p:nvPr/>
        </p:nvSpPr>
        <p:spPr>
          <a:xfrm>
            <a:off x="283780" y="1870266"/>
            <a:ext cx="1162444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Create a sequence for the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CompRegistrationId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4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70181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00907"/>
            <a:ext cx="12219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Bradley Hand ITC" panose="03070402050302030203" pitchFamily="66" charset="0"/>
              </a:rPr>
              <a:t>Create Sequence Example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42</a:t>
            </a:fld>
            <a:endParaRPr lang="en-US" sz="10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8EA45-D537-AB46-A890-E49277A2545C}"/>
              </a:ext>
            </a:extLst>
          </p:cNvPr>
          <p:cNvSpPr/>
          <p:nvPr/>
        </p:nvSpPr>
        <p:spPr>
          <a:xfrm>
            <a:off x="294291" y="1454864"/>
            <a:ext cx="11624440" cy="5047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Create a sequence for the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ActiveRegistrationId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CREATE SEQUENCE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ActiveRegistrationId_seq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 START WITH 100</a:t>
            </a:r>
            <a:b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  INCREMENT by 10</a:t>
            </a:r>
          </a:p>
          <a:p>
            <a:pPr marL="457200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ALTER TABLE ACTIVEREGISTRATION</a:t>
            </a:r>
            <a:b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MODIFY ACTIVEREGISTRATIONID </a:t>
            </a:r>
            <a:b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DEFAULT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ActiveRegistrationId_seq.NEXTVAL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NEXTVAL – next value in the sequence</a:t>
            </a:r>
          </a:p>
          <a:p>
            <a:pPr marL="457200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CURVAL – current value of the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squence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0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36401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67127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Bradley Hand ITC" panose="03070402050302030203" pitchFamily="66" charset="0"/>
              </a:rPr>
              <a:t>Next class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1A4239-F818-4A8B-B313-689493078372}"/>
              </a:ext>
            </a:extLst>
          </p:cNvPr>
          <p:cNvSpPr/>
          <p:nvPr/>
        </p:nvSpPr>
        <p:spPr>
          <a:xfrm>
            <a:off x="4079394" y="2637741"/>
            <a:ext cx="7731935" cy="2554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 anchor="ctr" anchorCtr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Topic Focus: Data Manipulation Language</a:t>
            </a:r>
          </a:p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Read articles and review videos posted on Canvas</a:t>
            </a:r>
          </a:p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Come prepared to discuss and work in teams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F49163-6710-4B6C-8383-56B509407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1" y="3017525"/>
            <a:ext cx="3198556" cy="1794970"/>
          </a:xfrm>
          <a:prstGeom prst="rect">
            <a:avLst/>
          </a:prstGeom>
        </p:spPr>
      </p:pic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67C7AC98-7BB1-4723-A868-89473535CF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43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81495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08"/>
    </mc:Choice>
    <mc:Fallback xmlns="">
      <p:transition spd="slow" advTm="42008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74236"/>
            <a:ext cx="12192000" cy="2309529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0" y="2522613"/>
            <a:ext cx="12192000" cy="1844435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54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questions may I answer before we conclude …</a:t>
            </a:r>
            <a:endParaRPr lang="en-US" sz="4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5BF37-5DFC-2C49-8103-1C2AA6EB5B31}"/>
              </a:ext>
            </a:extLst>
          </p:cNvPr>
          <p:cNvSpPr txBox="1"/>
          <p:nvPr/>
        </p:nvSpPr>
        <p:spPr>
          <a:xfrm>
            <a:off x="540633" y="4615425"/>
            <a:ext cx="11110734" cy="92333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54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questions are good questions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C44B0F-C492-C34E-82A9-8BCE9F57ACBF}"/>
              </a:ext>
            </a:extLst>
          </p:cNvPr>
          <p:cNvSpPr/>
          <p:nvPr/>
        </p:nvSpPr>
        <p:spPr>
          <a:xfrm>
            <a:off x="1018616" y="1026857"/>
            <a:ext cx="10154768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en-US" sz="3200" b="0" i="0" dirty="0">
                <a:solidFill>
                  <a:srgbClr val="32363A"/>
                </a:solidFill>
                <a:effectLst/>
                <a:latin typeface="72"/>
              </a:rPr>
              <a:t>https://utexas.qualtrics.com/jfe/form/SV_cG7Si64sNJrTVYO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443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8"/>
    </mc:Choice>
    <mc:Fallback xmlns="">
      <p:transition spd="slow" advTm="34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74236"/>
            <a:ext cx="12192000" cy="2309529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0" y="2522613"/>
            <a:ext cx="12192000" cy="1844435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54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  <a:endParaRPr lang="en-US" sz="4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75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8"/>
    </mc:Choice>
    <mc:Fallback xmlns="">
      <p:transition spd="slow" advTm="3448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8655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249381"/>
            <a:ext cx="12219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Bradley Hand ITC" panose="03070402050302030203" pitchFamily="66" charset="0"/>
              </a:rPr>
              <a:t>SQL Overview</a:t>
            </a:r>
            <a:endParaRPr lang="en-US" sz="600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46</a:t>
            </a:fld>
            <a:endParaRPr lang="en-US" sz="105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818EB1B-A167-EE4C-99CE-B7AADFD39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228726"/>
            <a:ext cx="5246688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262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CBE365-3BFB-484B-9B1D-0AE18DD44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3302"/>
            <a:ext cx="12221918" cy="549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072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8655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249381"/>
            <a:ext cx="12219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Bradley Hand ITC" panose="03070402050302030203" pitchFamily="66" charset="0"/>
              </a:rPr>
              <a:t>Create Table Syntax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48</a:t>
            </a:fld>
            <a:endParaRPr lang="en-US" sz="10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8EA45-D537-AB46-A890-E49277A2545C}"/>
              </a:ext>
            </a:extLst>
          </p:cNvPr>
          <p:cNvSpPr/>
          <p:nvPr/>
        </p:nvSpPr>
        <p:spPr>
          <a:xfrm>
            <a:off x="294291" y="1303338"/>
            <a:ext cx="11624440" cy="3770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CREATE TABLE [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schema_name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.]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table_name</a:t>
            </a:r>
            <a:b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	column_name_1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data_type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column_constraint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] […],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	column_name_2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data_type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column_constraint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] […],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	[…],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table_level_constraints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]	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[ ] - optional</a:t>
            </a:r>
          </a:p>
        </p:txBody>
      </p:sp>
    </p:spTree>
    <p:extLst>
      <p:ext uri="{BB962C8B-B14F-4D97-AF65-F5344CB8AC3E}">
        <p14:creationId xmlns:p14="http://schemas.microsoft.com/office/powerpoint/2010/main" val="329521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8655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249381"/>
            <a:ext cx="12219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Bradley Hand ITC" panose="03070402050302030203" pitchFamily="66" charset="0"/>
              </a:rPr>
              <a:t>Data types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49</a:t>
            </a:fld>
            <a:endParaRPr lang="en-US" sz="10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8EA45-D537-AB46-A890-E49277A2545C}"/>
              </a:ext>
            </a:extLst>
          </p:cNvPr>
          <p:cNvSpPr/>
          <p:nvPr/>
        </p:nvSpPr>
        <p:spPr>
          <a:xfrm>
            <a:off x="294291" y="1303338"/>
            <a:ext cx="11624440" cy="4308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Common data types</a:t>
            </a:r>
          </a:p>
          <a:p>
            <a:pPr marL="457200" indent="-457200">
              <a:spcAft>
                <a:spcPts val="3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Number – </a:t>
            </a:r>
            <a:b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Number (p, s) – p is the precision, or the total number of digits, s is the scale, or the number of digits to the right of the decimal point. E.g. for Number(2, 1) the largest number that can be represented is 9.9.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3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Varchar2 – </a:t>
            </a:r>
            <a:b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Varchar2 (p)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specifies a variable-length character string with a maximum size of p</a:t>
            </a:r>
          </a:p>
          <a:p>
            <a:pPr marL="457200" indent="-457200">
              <a:spcAft>
                <a:spcPts val="3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Details: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(https://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docs.oracle.com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/cd/A87860_01/doc/server.817/a85397/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sql_elem.htm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319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74236"/>
            <a:ext cx="12192000" cy="2309529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0" y="2522613"/>
            <a:ext cx="12192000" cy="1844435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54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Design/DDL</a:t>
            </a:r>
            <a:endParaRPr lang="en-US" sz="4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82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8"/>
    </mc:Choice>
    <mc:Fallback xmlns="">
      <p:transition spd="slow" advTm="3448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8655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249381"/>
            <a:ext cx="12219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Bradley Hand ITC" panose="03070402050302030203" pitchFamily="66" charset="0"/>
              </a:rPr>
              <a:t>Data types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50</a:t>
            </a:fld>
            <a:endParaRPr lang="en-US" sz="10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8EA45-D537-AB46-A890-E49277A2545C}"/>
              </a:ext>
            </a:extLst>
          </p:cNvPr>
          <p:cNvSpPr/>
          <p:nvPr/>
        </p:nvSpPr>
        <p:spPr>
          <a:xfrm>
            <a:off x="294291" y="1303338"/>
            <a:ext cx="1162444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(https://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docs.oracle.com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/cd/A87860_01/doc/server.817/a85397/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sql_elem.htm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DC1AA-E65E-654A-9BEA-BDC99E1C6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03" y="1786774"/>
            <a:ext cx="3677412" cy="50962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67C1DB-9D32-274C-B5EA-C498EE07A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722" y="1786774"/>
            <a:ext cx="3034665" cy="49004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CF72FA-9496-2849-BE21-53F22193D8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399" y="2853955"/>
            <a:ext cx="5061204" cy="276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3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8655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249381"/>
            <a:ext cx="12219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Bradley Hand ITC" panose="03070402050302030203" pitchFamily="66" charset="0"/>
              </a:rPr>
              <a:t>Data types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51</a:t>
            </a:fld>
            <a:endParaRPr lang="en-US" sz="10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8EA45-D537-AB46-A890-E49277A2545C}"/>
              </a:ext>
            </a:extLst>
          </p:cNvPr>
          <p:cNvSpPr/>
          <p:nvPr/>
        </p:nvSpPr>
        <p:spPr>
          <a:xfrm>
            <a:off x="294291" y="1303338"/>
            <a:ext cx="1162444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(https://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docs.oracle.com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/cd/A87860_01/doc/server.817/a85397/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sql_elem.htm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CF72FA-9496-2849-BE21-53F22193D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26" y="1816081"/>
            <a:ext cx="9138285" cy="499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1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8655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249381"/>
            <a:ext cx="12219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Bradley Hand ITC" panose="03070402050302030203" pitchFamily="66" charset="0"/>
              </a:rPr>
              <a:t>Column Constraints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52</a:t>
            </a:fld>
            <a:endParaRPr lang="en-US" sz="10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8EA45-D537-AB46-A890-E49277A2545C}"/>
              </a:ext>
            </a:extLst>
          </p:cNvPr>
          <p:cNvSpPr/>
          <p:nvPr/>
        </p:nvSpPr>
        <p:spPr>
          <a:xfrm>
            <a:off x="294291" y="1688613"/>
            <a:ext cx="11624440" cy="51013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Common column constraints</a:t>
            </a:r>
          </a:p>
          <a:p>
            <a:pPr marL="457200" indent="-457200">
              <a:spcAft>
                <a:spcPts val="3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NOT NULL</a:t>
            </a:r>
            <a:b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Specifies that this column cannot hold NULL values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3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PRIMARY KEY</a:t>
            </a:r>
            <a:b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Specifies the column that uniquely identifies a row in the table. The identified columns must be defined as NOT NULL.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3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UNIQUE</a:t>
            </a:r>
            <a:b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Specifies that values in the column must be unique.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3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FOREIGN KEY</a:t>
            </a:r>
            <a:b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Specifies that the values in the column must correspond to values in a referenced primary key or unique key column or that they are NULL.</a:t>
            </a:r>
          </a:p>
          <a:p>
            <a:pPr marL="457200" indent="-457200">
              <a:spcAft>
                <a:spcPts val="3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b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Specifies a default value for a column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3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b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Specifies rules for values in the column.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Details: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(https://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docs.oracle.com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javadb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/10.8.3.0/ref/rrefsqlj13590.html)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E4B365-147F-4A51-B703-921DAD30E2F1}"/>
              </a:ext>
            </a:extLst>
          </p:cNvPr>
          <p:cNvSpPr/>
          <p:nvPr/>
        </p:nvSpPr>
        <p:spPr>
          <a:xfrm>
            <a:off x="399315" y="1122874"/>
            <a:ext cx="11448789" cy="613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i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constraint is a rule that restricts the value of one or more columns.  It prevents invalid data entry &amp; prevents deletion of tables with certain dependencies.</a:t>
            </a:r>
          </a:p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20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8655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249381"/>
            <a:ext cx="12219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Bradley Hand ITC" panose="03070402050302030203" pitchFamily="66" charset="0"/>
              </a:rPr>
              <a:t>Table Level Constraints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53</a:t>
            </a:fld>
            <a:endParaRPr lang="en-US" sz="10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8EA45-D537-AB46-A890-E49277A2545C}"/>
              </a:ext>
            </a:extLst>
          </p:cNvPr>
          <p:cNvSpPr/>
          <p:nvPr/>
        </p:nvSpPr>
        <p:spPr>
          <a:xfrm>
            <a:off x="294291" y="1303338"/>
            <a:ext cx="11624440" cy="4308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3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PRIMARY KEY</a:t>
            </a:r>
            <a:b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Specifies the column or columns that uniquely identify a row in the table. NULL values are not allowed.</a:t>
            </a:r>
          </a:p>
          <a:p>
            <a:pPr marL="457200" indent="-457200">
              <a:spcAft>
                <a:spcPts val="3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UNIQUE</a:t>
            </a:r>
            <a:b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Specifies that values in the columns must be unique.</a:t>
            </a:r>
          </a:p>
          <a:p>
            <a:pPr marL="457200" indent="-457200">
              <a:spcAft>
                <a:spcPts val="3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FOREIGN KEY</a:t>
            </a:r>
            <a:b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Specifies that the values in the columns must correspond to values in referenced primary key or unique columns or that they are NULL.</a:t>
            </a:r>
            <a:b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(Note: If the foreign key consists of multiple columns, and any column is NULL, the whole key is considered NULL. The insert is permitted no matter what is on the non-null columns.)</a:t>
            </a:r>
          </a:p>
          <a:p>
            <a:pPr marL="457200" indent="-457200">
              <a:spcAft>
                <a:spcPts val="3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b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Specifies a wide range of rules for values in the table.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Details: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(https://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docs.oracle.com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javadb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/10.8.3.0/ref/rrefsqlj13590.html)</a:t>
            </a:r>
          </a:p>
        </p:txBody>
      </p:sp>
    </p:spTree>
    <p:extLst>
      <p:ext uri="{BB962C8B-B14F-4D97-AF65-F5344CB8AC3E}">
        <p14:creationId xmlns:p14="http://schemas.microsoft.com/office/powerpoint/2010/main" val="361397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8655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87675"/>
            <a:ext cx="12219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Bradley Hand ITC" panose="03070402050302030203" pitchFamily="66" charset="0"/>
              </a:rPr>
              <a:t>Best practices to keep in mind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54</a:t>
            </a:fld>
            <a:endParaRPr lang="en-US" sz="10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8EA45-D537-AB46-A890-E49277A2545C}"/>
              </a:ext>
            </a:extLst>
          </p:cNvPr>
          <p:cNvSpPr/>
          <p:nvPr/>
        </p:nvSpPr>
        <p:spPr>
          <a:xfrm>
            <a:off x="294291" y="1303338"/>
            <a:ext cx="11624440" cy="43781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3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Cannot Combine these attributes:</a:t>
            </a: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PRIMARY KEY with UNIQUE</a:t>
            </a: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NOT NULL with DEFAULT</a:t>
            </a:r>
          </a:p>
          <a:p>
            <a:pPr marL="457200" indent="-457200">
              <a:spcBef>
                <a:spcPts val="1200"/>
              </a:spcBef>
              <a:spcAft>
                <a:spcPts val="3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Consider the order in which you create tables</a:t>
            </a:r>
          </a:p>
          <a:p>
            <a:pPr marL="457200" indent="-457200">
              <a:spcBef>
                <a:spcPts val="1200"/>
              </a:spcBef>
              <a:spcAft>
                <a:spcPts val="3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Make sure definitions of primary key and corresponding foreign key match</a:t>
            </a:r>
          </a:p>
          <a:p>
            <a:pPr marL="457200" indent="-457200">
              <a:spcBef>
                <a:spcPts val="1200"/>
              </a:spcBef>
              <a:spcAft>
                <a:spcPts val="3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Use UPPERCASE for keywords and make sure they are spelled out correctly</a:t>
            </a:r>
          </a:p>
          <a:p>
            <a:pPr marL="457200" indent="-457200">
              <a:spcBef>
                <a:spcPts val="1200"/>
              </a:spcBef>
              <a:spcAft>
                <a:spcPts val="3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Use spaces and indentation to make your code more readable</a:t>
            </a:r>
          </a:p>
          <a:p>
            <a:pPr marL="457200" indent="-457200">
              <a:spcBef>
                <a:spcPts val="1200"/>
              </a:spcBef>
              <a:spcAft>
                <a:spcPts val="3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Make sure commas are only at the end of a column attribute statement </a:t>
            </a:r>
          </a:p>
          <a:p>
            <a:pPr marL="457200" indent="-457200">
              <a:spcBef>
                <a:spcPts val="1200"/>
              </a:spcBef>
              <a:spcAft>
                <a:spcPts val="3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Match your parenthesis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71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8655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55</a:t>
            </a:fld>
            <a:endParaRPr lang="en-US" sz="1050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BA98F7DD-6580-E84F-B80D-140FC8644C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0019" y="1583699"/>
          <a:ext cx="10515046" cy="428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43515" imgH="3014457" progId="Word.Document.8">
                  <p:embed/>
                </p:oleObj>
              </mc:Choice>
              <mc:Fallback>
                <p:oleObj name="Document" r:id="rId2" imgW="7443515" imgH="3014457" progId="Word.Document.8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BA98F7DD-6580-E84F-B80D-140FC8644C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019" y="1583699"/>
                        <a:ext cx="10515046" cy="428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622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8655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249381"/>
            <a:ext cx="12219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0" b="1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56</a:t>
            </a:fld>
            <a:endParaRPr lang="en-US" sz="1050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ACC13120-D281-A54A-AD04-CD8DA7BE0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6316" y="1550068"/>
          <a:ext cx="7379368" cy="4506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43515" imgH="4514110" progId="Word.Document.8">
                  <p:embed/>
                </p:oleObj>
              </mc:Choice>
              <mc:Fallback>
                <p:oleObj name="Document" r:id="rId2" imgW="7443515" imgH="4514110" progId="Word.Document.8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ACC13120-D281-A54A-AD04-CD8DA7BE07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316" y="1550068"/>
                        <a:ext cx="7379368" cy="45064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902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8655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249381"/>
            <a:ext cx="12219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Bradley Hand ITC" panose="03070402050302030203" pitchFamily="66" charset="0"/>
              </a:rPr>
              <a:t>Drop Table Syntax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57</a:t>
            </a:fld>
            <a:endParaRPr lang="en-US" sz="10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8EA45-D537-AB46-A890-E49277A2545C}"/>
              </a:ext>
            </a:extLst>
          </p:cNvPr>
          <p:cNvSpPr/>
          <p:nvPr/>
        </p:nvSpPr>
        <p:spPr>
          <a:xfrm>
            <a:off x="294291" y="1303338"/>
            <a:ext cx="11624440" cy="19312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DROP TABLE [ schema. ]table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  [ CASCADE CONSTRAINTS ]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  [ PURGE ] ;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[ ] - optional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FAB46D-89CB-2E4C-A5C8-84AD3D2ED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44" y="3573427"/>
            <a:ext cx="11665458" cy="108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9551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560277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Bradley Hand ITC" panose="03070402050302030203" pitchFamily="66" charset="0"/>
              </a:rPr>
              <a:t>SQL Overview</a:t>
            </a:r>
            <a:endParaRPr lang="en-US" sz="600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6</a:t>
            </a:fld>
            <a:endParaRPr lang="en-US" sz="105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818EB1B-A167-EE4C-99CE-B7AADFD39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228726"/>
            <a:ext cx="5246688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265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2975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523701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Bradley Hand ITC" panose="03070402050302030203" pitchFamily="66" charset="0"/>
              </a:rPr>
              <a:t>Drop Table Syntax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7</a:t>
            </a:fld>
            <a:endParaRPr lang="en-US" sz="10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8EA45-D537-AB46-A890-E49277A2545C}"/>
              </a:ext>
            </a:extLst>
          </p:cNvPr>
          <p:cNvSpPr/>
          <p:nvPr/>
        </p:nvSpPr>
        <p:spPr>
          <a:xfrm>
            <a:off x="283779" y="1727906"/>
            <a:ext cx="11624440" cy="19312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DROP TABLE [ schema. ]table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  [ CASCADE CONSTRAINTS ]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  [ PURGE ] ;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[ ] - optional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FAB46D-89CB-2E4C-A5C8-84AD3D2ED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44" y="3847747"/>
            <a:ext cx="11665458" cy="108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2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68833"/>
            <a:ext cx="1221971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Alter Table Syntax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8</a:t>
            </a:fld>
            <a:endParaRPr lang="en-US" sz="10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8EA45-D537-AB46-A890-E49277A2545C}"/>
              </a:ext>
            </a:extLst>
          </p:cNvPr>
          <p:cNvSpPr/>
          <p:nvPr/>
        </p:nvSpPr>
        <p:spPr>
          <a:xfrm>
            <a:off x="283778" y="1416270"/>
            <a:ext cx="11624440" cy="47089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ALTER TABLE [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schema_name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.]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table_name</a:t>
            </a:r>
            <a:b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ADD			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column_name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data_type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column_constraint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] […]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DROP COLUMN	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column_name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MODIFY		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column_name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data_type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column_constraint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] […]	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[ ] – optional</a:t>
            </a:r>
          </a:p>
          <a:p>
            <a:pPr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| - 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CA9DFB-7994-B94D-8F3E-5AD2ED8D500E}"/>
              </a:ext>
            </a:extLst>
          </p:cNvPr>
          <p:cNvSpPr txBox="1"/>
          <p:nvPr/>
        </p:nvSpPr>
        <p:spPr>
          <a:xfrm>
            <a:off x="200795" y="6223297"/>
            <a:ext cx="11790407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Oracle won’t allow you to change a column if that change would cause data to be lost</a:t>
            </a:r>
          </a:p>
        </p:txBody>
      </p:sp>
    </p:spTree>
    <p:extLst>
      <p:ext uri="{BB962C8B-B14F-4D97-AF65-F5344CB8AC3E}">
        <p14:creationId xmlns:p14="http://schemas.microsoft.com/office/powerpoint/2010/main" val="62985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74236"/>
            <a:ext cx="12192000" cy="2309529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0" y="2522613"/>
            <a:ext cx="12192000" cy="1844435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54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en-US" sz="4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69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8"/>
    </mc:Choice>
    <mc:Fallback xmlns="">
      <p:transition spd="slow" advTm="3448"/>
    </mc:Fallback>
  </mc:AlternateContent>
</p:sld>
</file>

<file path=ppt/theme/theme1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</TotalTime>
  <Words>2897</Words>
  <Application>Microsoft Office PowerPoint</Application>
  <PresentationFormat>Widescreen</PresentationFormat>
  <Paragraphs>495</Paragraphs>
  <Slides>57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8" baseType="lpstr">
      <vt:lpstr>72</vt:lpstr>
      <vt:lpstr>Arial</vt:lpstr>
      <vt:lpstr>Arial Black</vt:lpstr>
      <vt:lpstr>Bradley Hand</vt:lpstr>
      <vt:lpstr>Bradley Hand ITC</vt:lpstr>
      <vt:lpstr>Calibri</vt:lpstr>
      <vt:lpstr>Courier New</vt:lpstr>
      <vt:lpstr>System Font Regular</vt:lpstr>
      <vt:lpstr>Times New Roman</vt:lpstr>
      <vt:lpstr>16-9 White Backgroud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 Anand</dc:creator>
  <cp:lastModifiedBy>Prashant</cp:lastModifiedBy>
  <cp:revision>3</cp:revision>
  <dcterms:created xsi:type="dcterms:W3CDTF">2020-09-09T14:06:19Z</dcterms:created>
  <dcterms:modified xsi:type="dcterms:W3CDTF">2023-08-16T04:07:01Z</dcterms:modified>
</cp:coreProperties>
</file>