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714" r:id="rId2"/>
    <p:sldId id="1413" r:id="rId3"/>
    <p:sldId id="1414" r:id="rId4"/>
    <p:sldId id="1415" r:id="rId5"/>
    <p:sldId id="1097" r:id="rId6"/>
    <p:sldId id="1098" r:id="rId7"/>
    <p:sldId id="1043" r:id="rId8"/>
    <p:sldId id="863" r:id="rId9"/>
    <p:sldId id="950" r:id="rId10"/>
    <p:sldId id="1075" r:id="rId11"/>
    <p:sldId id="1064" r:id="rId12"/>
    <p:sldId id="1065" r:id="rId13"/>
    <p:sldId id="1101" r:id="rId14"/>
    <p:sldId id="1102" r:id="rId15"/>
    <p:sldId id="1100" r:id="rId16"/>
    <p:sldId id="1103" r:id="rId17"/>
    <p:sldId id="1110" r:id="rId18"/>
    <p:sldId id="1104" r:id="rId19"/>
    <p:sldId id="1105" r:id="rId20"/>
    <p:sldId id="1106" r:id="rId21"/>
    <p:sldId id="1107" r:id="rId22"/>
    <p:sldId id="1108" r:id="rId23"/>
    <p:sldId id="1109" r:id="rId24"/>
    <p:sldId id="1111" r:id="rId25"/>
    <p:sldId id="1112" r:id="rId26"/>
    <p:sldId id="1113" r:id="rId27"/>
    <p:sldId id="10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2A7E"/>
    <a:srgbClr val="CC9900"/>
    <a:srgbClr val="008000"/>
    <a:srgbClr val="800080"/>
    <a:srgbClr val="FFFF66"/>
    <a:srgbClr val="00CCFF"/>
    <a:srgbClr val="CC0099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43AE7-5157-4908-AAD9-C61A28D97F82}" v="1145" dt="2022-09-21T22:42:02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578"/>
  </p:normalViewPr>
  <p:slideViewPr>
    <p:cSldViewPr snapToGrid="0">
      <p:cViewPr varScale="1">
        <p:scale>
          <a:sx n="54" d="100"/>
          <a:sy n="54" d="100"/>
        </p:scale>
        <p:origin x="955" y="29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0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02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4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5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1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6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cure.mccombs.utexas.edu/MISSQLPwdChange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9</a:t>
            </a:r>
          </a:p>
          <a:p>
            <a:r>
              <a:rPr lang="en-US" sz="1867" dirty="0">
                <a:solidFill>
                  <a:srgbClr val="BF5700"/>
                </a:solidFill>
              </a:rPr>
              <a:t>Sept 20</a:t>
            </a:r>
            <a:r>
              <a:rPr lang="en-US" sz="1867" baseline="30000" dirty="0">
                <a:solidFill>
                  <a:srgbClr val="BF5700"/>
                </a:solidFill>
              </a:rPr>
              <a:t>th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278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351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SQL Select Learning Journey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4" y="1636075"/>
            <a:ext cx="11194472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Basic Syntax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 Functions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clauses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Joining tables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Summarizing data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PL/SQL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367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4" y="51456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63713"/>
            <a:ext cx="1221971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Sometimes the data we need is in multiple tables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2028F8C1-5040-404D-B4B4-71AED8015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4554CF-59DB-46BA-9617-08B13FEF15A7}"/>
              </a:ext>
            </a:extLst>
          </p:cNvPr>
          <p:cNvSpPr/>
          <p:nvPr/>
        </p:nvSpPr>
        <p:spPr>
          <a:xfrm>
            <a:off x="484909" y="1582231"/>
            <a:ext cx="1119447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we have the following two tables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7E1ECC-37F9-41C3-8570-B399838C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06" y="2273107"/>
            <a:ext cx="1790950" cy="14098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BAF2AB-8A05-461E-840A-58A4A89F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42" y="2235001"/>
            <a:ext cx="2143424" cy="14861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F84A5-DADD-452E-8903-99F99D5785F1}"/>
              </a:ext>
            </a:extLst>
          </p:cNvPr>
          <p:cNvSpPr txBox="1"/>
          <p:nvPr/>
        </p:nvSpPr>
        <p:spPr>
          <a:xfrm>
            <a:off x="2373745" y="2004675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75B2AE-E8DA-4237-BADC-ED4137ECD66A}"/>
              </a:ext>
            </a:extLst>
          </p:cNvPr>
          <p:cNvSpPr txBox="1"/>
          <p:nvPr/>
        </p:nvSpPr>
        <p:spPr>
          <a:xfrm>
            <a:off x="8169563" y="2004675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510E7-A931-45E5-BBC0-9878552AB341}"/>
              </a:ext>
            </a:extLst>
          </p:cNvPr>
          <p:cNvSpPr txBox="1"/>
          <p:nvPr/>
        </p:nvSpPr>
        <p:spPr>
          <a:xfrm>
            <a:off x="230909" y="6539345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https://www.w3resource.com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CA97A-6700-44D6-A898-D9CC8EE5E546}"/>
              </a:ext>
            </a:extLst>
          </p:cNvPr>
          <p:cNvSpPr/>
          <p:nvPr/>
        </p:nvSpPr>
        <p:spPr>
          <a:xfrm>
            <a:off x="484909" y="3761497"/>
            <a:ext cx="1119447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we need the students who scored more than V002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E4D6C-C1D1-4278-AD41-2A16A86B63AD}"/>
              </a:ext>
            </a:extLst>
          </p:cNvPr>
          <p:cNvSpPr txBox="1"/>
          <p:nvPr/>
        </p:nvSpPr>
        <p:spPr>
          <a:xfrm>
            <a:off x="498763" y="459125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Marks 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‘V002’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0A314C3-2BBB-44FF-9214-5270E585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71309"/>
              </p:ext>
            </p:extLst>
          </p:nvPr>
        </p:nvGraphicFramePr>
        <p:xfrm>
          <a:off x="596792" y="5693767"/>
          <a:ext cx="14097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336976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32090485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Total_marks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273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96329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6E88384-DAFD-44A0-AA29-F0315B4387CD}"/>
              </a:ext>
            </a:extLst>
          </p:cNvPr>
          <p:cNvSpPr txBox="1"/>
          <p:nvPr/>
        </p:nvSpPr>
        <p:spPr>
          <a:xfrm>
            <a:off x="6349945" y="4637669"/>
            <a:ext cx="5836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Students s, Marks m 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m.StudentID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80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06839C7-174A-4CD8-A1D4-7CC8B4E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85904"/>
              </p:ext>
            </p:extLst>
          </p:nvPr>
        </p:nvGraphicFramePr>
        <p:xfrm>
          <a:off x="6354619" y="5935151"/>
          <a:ext cx="23876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8559628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3553647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6066998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Total_marks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9117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242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Adelphos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2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4" grpId="0"/>
      <p:bldP spid="36" grpId="0" animBg="1"/>
      <p:bldP spid="37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4" y="50027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49429"/>
            <a:ext cx="1221971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Could we have used JOIN instead?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2028F8C1-5040-404D-B4B4-71AED8015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7E1ECC-37F9-41C3-8570-B399838C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71" y="1513602"/>
            <a:ext cx="1790950" cy="14098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BAF2AB-8A05-461E-840A-58A4A89F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07" y="1475496"/>
            <a:ext cx="2143424" cy="14861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F84A5-DADD-452E-8903-99F99D5785F1}"/>
              </a:ext>
            </a:extLst>
          </p:cNvPr>
          <p:cNvSpPr txBox="1"/>
          <p:nvPr/>
        </p:nvSpPr>
        <p:spPr>
          <a:xfrm>
            <a:off x="2415310" y="124517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75B2AE-E8DA-4237-BADC-ED4137ECD66A}"/>
              </a:ext>
            </a:extLst>
          </p:cNvPr>
          <p:cNvSpPr txBox="1"/>
          <p:nvPr/>
        </p:nvSpPr>
        <p:spPr>
          <a:xfrm>
            <a:off x="8211128" y="1245170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E88384-DAFD-44A0-AA29-F0315B4387CD}"/>
              </a:ext>
            </a:extLst>
          </p:cNvPr>
          <p:cNvSpPr txBox="1"/>
          <p:nvPr/>
        </p:nvSpPr>
        <p:spPr>
          <a:xfrm>
            <a:off x="509789" y="2920595"/>
            <a:ext cx="5836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Students s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Marks m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m.StudentID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[HOW DO WE GET 80?]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A25EC-2C47-42F0-8C6A-D8BC9D054B68}"/>
              </a:ext>
            </a:extLst>
          </p:cNvPr>
          <p:cNvSpPr txBox="1"/>
          <p:nvPr/>
        </p:nvSpPr>
        <p:spPr>
          <a:xfrm>
            <a:off x="509789" y="4498889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Total_marks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Marks 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‘V002’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07A9D-30F1-4DB8-A274-A18AFB24B953}"/>
              </a:ext>
            </a:extLst>
          </p:cNvPr>
          <p:cNvSpPr txBox="1"/>
          <p:nvPr/>
        </p:nvSpPr>
        <p:spPr>
          <a:xfrm>
            <a:off x="5674921" y="4423823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Students s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Marks 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m.StudentID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Total_marks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Marks </a:t>
            </a:r>
          </a:p>
          <a:p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‘V002’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E081C1-DB17-4C25-8671-C910A27B564B}"/>
              </a:ext>
            </a:extLst>
          </p:cNvPr>
          <p:cNvSpPr/>
          <p:nvPr/>
        </p:nvSpPr>
        <p:spPr>
          <a:xfrm>
            <a:off x="4003053" y="4423823"/>
            <a:ext cx="310329" cy="9983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10CB0C7-2542-4A7B-84AA-D1FCC47EA15D}"/>
              </a:ext>
            </a:extLst>
          </p:cNvPr>
          <p:cNvSpPr/>
          <p:nvPr/>
        </p:nvSpPr>
        <p:spPr>
          <a:xfrm rot="10800000">
            <a:off x="5236107" y="5574620"/>
            <a:ext cx="310329" cy="9983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13D1FCB-1166-4A4D-9039-3853EE00F69E}"/>
              </a:ext>
            </a:extLst>
          </p:cNvPr>
          <p:cNvSpPr/>
          <p:nvPr/>
        </p:nvSpPr>
        <p:spPr>
          <a:xfrm rot="3038487">
            <a:off x="4074928" y="5391530"/>
            <a:ext cx="1297970" cy="2602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8772B-1D50-4AB8-815C-A2C1E1F27EB9}"/>
              </a:ext>
            </a:extLst>
          </p:cNvPr>
          <p:cNvSpPr txBox="1"/>
          <p:nvPr/>
        </p:nvSpPr>
        <p:spPr>
          <a:xfrm>
            <a:off x="509789" y="6288439"/>
            <a:ext cx="36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DON’T NEED TO USE JOIN….</a:t>
            </a:r>
          </a:p>
        </p:txBody>
      </p:sp>
    </p:spTree>
    <p:extLst>
      <p:ext uri="{BB962C8B-B14F-4D97-AF65-F5344CB8AC3E}">
        <p14:creationId xmlns:p14="http://schemas.microsoft.com/office/powerpoint/2010/main" val="3861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0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4" y="543141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92293"/>
            <a:ext cx="1221971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Use a ‘nested’ command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2028F8C1-5040-404D-B4B4-71AED8015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7E1ECC-37F9-41C3-8570-B399838C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71" y="1656482"/>
            <a:ext cx="1790950" cy="14098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BAF2AB-8A05-461E-840A-58A4A89F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07" y="1618376"/>
            <a:ext cx="2143424" cy="14861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F84A5-DADD-452E-8903-99F99D5785F1}"/>
              </a:ext>
            </a:extLst>
          </p:cNvPr>
          <p:cNvSpPr txBox="1"/>
          <p:nvPr/>
        </p:nvSpPr>
        <p:spPr>
          <a:xfrm>
            <a:off x="2415310" y="138805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75B2AE-E8DA-4237-BADC-ED4137ECD66A}"/>
              </a:ext>
            </a:extLst>
          </p:cNvPr>
          <p:cNvSpPr txBox="1"/>
          <p:nvPr/>
        </p:nvSpPr>
        <p:spPr>
          <a:xfrm>
            <a:off x="8211128" y="1388050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07A9D-30F1-4DB8-A274-A18AFB24B953}"/>
              </a:ext>
            </a:extLst>
          </p:cNvPr>
          <p:cNvSpPr txBox="1"/>
          <p:nvPr/>
        </p:nvSpPr>
        <p:spPr>
          <a:xfrm>
            <a:off x="5545612" y="3091373"/>
            <a:ext cx="5836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Students s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Marks m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m.Total_marks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Total_marks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Marks </a:t>
            </a:r>
          </a:p>
          <a:p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‘V002’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95B66F-147A-44EB-B06D-10A519E7C5C7}"/>
              </a:ext>
            </a:extLst>
          </p:cNvPr>
          <p:cNvGrpSpPr/>
          <p:nvPr/>
        </p:nvGrpSpPr>
        <p:grpSpPr>
          <a:xfrm>
            <a:off x="245291" y="3091373"/>
            <a:ext cx="4603800" cy="954107"/>
            <a:chOff x="245291" y="2934205"/>
            <a:chExt cx="4603800" cy="95410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E88384-DAFD-44A0-AA29-F0315B4387CD}"/>
                </a:ext>
              </a:extLst>
            </p:cNvPr>
            <p:cNvSpPr txBox="1"/>
            <p:nvPr/>
          </p:nvSpPr>
          <p:spPr>
            <a:xfrm>
              <a:off x="245291" y="2934205"/>
              <a:ext cx="4588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s.StudentID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m.Total_marks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Students s </a:t>
              </a:r>
              <a:r>
                <a: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Marks m</a:t>
              </a:r>
            </a:p>
            <a:p>
              <a:r>
                <a: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s.StudentID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m.StudentID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m.Total_marks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400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[HOW DO WE GET 80?]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D2D7B0-E803-47ED-B16A-840A2C176E53}"/>
                </a:ext>
              </a:extLst>
            </p:cNvPr>
            <p:cNvCxnSpPr>
              <a:cxnSpLocks/>
            </p:cNvCxnSpPr>
            <p:nvPr/>
          </p:nvCxnSpPr>
          <p:spPr>
            <a:xfrm>
              <a:off x="245291" y="2934205"/>
              <a:ext cx="4603800" cy="92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28EB65-8775-41ED-BFC1-5D1E960B9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91" y="2934205"/>
              <a:ext cx="4603800" cy="95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0E0814F-D336-48F1-B736-DB1483F75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88233"/>
              </p:ext>
            </p:extLst>
          </p:nvPr>
        </p:nvGraphicFramePr>
        <p:xfrm>
          <a:off x="5545612" y="5852023"/>
          <a:ext cx="23876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8559628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3553647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6066998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Total_marks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9117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242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Adelphos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2976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66480BB-68F4-49E9-8D77-E0EF051960C0}"/>
              </a:ext>
            </a:extLst>
          </p:cNvPr>
          <p:cNvSpPr txBox="1"/>
          <p:nvPr/>
        </p:nvSpPr>
        <p:spPr>
          <a:xfrm>
            <a:off x="2942527" y="4796018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called a SUBQUERY</a:t>
            </a:r>
          </a:p>
        </p:txBody>
      </p:sp>
    </p:spTree>
    <p:extLst>
      <p:ext uri="{BB962C8B-B14F-4D97-AF65-F5344CB8AC3E}">
        <p14:creationId xmlns:p14="http://schemas.microsoft.com/office/powerpoint/2010/main" val="24449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7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96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radley Hand ITC" panose="03070402050302030203" pitchFamily="66" charset="0"/>
              </a:rPr>
              <a:t>Inner and outer queries</a:t>
            </a:r>
            <a:endParaRPr lang="en-US" sz="4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2028F8C1-5040-404D-B4B4-71AED8015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C3DA20-084A-467D-AFBE-BFBC6352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8" y="6350"/>
            <a:ext cx="6600825" cy="6753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82917-CE66-441C-B272-80599CC2D9E7}"/>
              </a:ext>
            </a:extLst>
          </p:cNvPr>
          <p:cNvSpPr txBox="1"/>
          <p:nvPr/>
        </p:nvSpPr>
        <p:spPr>
          <a:xfrm>
            <a:off x="748145" y="3481387"/>
            <a:ext cx="39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Here the inner query is returning </a:t>
            </a:r>
          </a:p>
          <a:p>
            <a:r>
              <a:rPr lang="en-US" dirty="0"/>
              <a:t>a ‘VALUE’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4A941-4025-4692-B097-111BA93E1A9B}"/>
              </a:ext>
            </a:extLst>
          </p:cNvPr>
          <p:cNvSpPr txBox="1"/>
          <p:nvPr/>
        </p:nvSpPr>
        <p:spPr>
          <a:xfrm>
            <a:off x="230909" y="6539345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https://www.w3resource.com</a:t>
            </a:r>
          </a:p>
        </p:txBody>
      </p:sp>
    </p:spTree>
    <p:extLst>
      <p:ext uri="{BB962C8B-B14F-4D97-AF65-F5344CB8AC3E}">
        <p14:creationId xmlns:p14="http://schemas.microsoft.com/office/powerpoint/2010/main" val="4255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910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38983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So, what is a subquery?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4" y="1999902"/>
            <a:ext cx="1119447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SUBQUERY is an SQL query ‘nested’ inside larger query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subquery can occur inside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Another SUBQUERY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Typical usage is seen in the WHERE clause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691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5588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6" y="38661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Use of SUBQUERIES (often)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4" y="3169453"/>
            <a:ext cx="11194472" cy="16927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to filter info from another table (WHERE, HAVING)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summary info from another table (SELECT, FROM)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Ned to JOIN another table (SELECT, FROM)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311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415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24884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Typical usage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4" y="2297797"/>
            <a:ext cx="11194472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SUBQUERY can return a value or a list of records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has to be aware of what is being returned to use appropriately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Comparison operators, such as, =, &lt;, &gt; can be used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Multi-row operators such as IN, ANY, ALL can also be used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inner most subquery (also called inner query) is executed first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1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39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3511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Typical usage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526474" y="1622002"/>
            <a:ext cx="11194472" cy="2708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subquery is a SELECT, INSERT, DELETE, UPDATE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statement typically is used for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Comparing an expression to the result of the query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Checking to see if an expression is included in the query results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query returns any rows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2FCB0-22E7-4EAA-8923-22D1F2CD9817}"/>
              </a:ext>
            </a:extLst>
          </p:cNvPr>
          <p:cNvSpPr/>
          <p:nvPr/>
        </p:nvSpPr>
        <p:spPr>
          <a:xfrm>
            <a:off x="4382651" y="4330436"/>
            <a:ext cx="3426693" cy="2339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&lt;list&gt;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&lt;table&gt;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 operator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&lt;list&gt;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&lt;table&gt;);</a:t>
            </a:r>
          </a:p>
        </p:txBody>
      </p:sp>
    </p:spTree>
    <p:extLst>
      <p:ext uri="{BB962C8B-B14F-4D97-AF65-F5344CB8AC3E}">
        <p14:creationId xmlns:p14="http://schemas.microsoft.com/office/powerpoint/2010/main" val="290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822459"/>
            <a:ext cx="11156779" cy="2508379"/>
            <a:chOff x="507125" y="2822459"/>
            <a:chExt cx="11156779" cy="25083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822459"/>
              <a:ext cx="7731935" cy="25083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Advanced SQL queries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DML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In-class practice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Usage rule/guidelines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3" y="1795560"/>
            <a:ext cx="11194472" cy="372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subquery must be enclosed in parentheses “(“ and “)”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subquery must be on the right side of the comparison operator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Subqueries cannot manipulate their own results, hence ORDER BY cannot be used in the subquery, but in the outer query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proper operators with the queries (rows, values)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subquery returns a null value, the outer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querry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will not return any rows in the outer WHERE clause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38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Lets explore some new commands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2FCB0-22E7-4EAA-8923-22D1F2CD9817}"/>
              </a:ext>
            </a:extLst>
          </p:cNvPr>
          <p:cNvSpPr/>
          <p:nvPr/>
        </p:nvSpPr>
        <p:spPr>
          <a:xfrm>
            <a:off x="2583870" y="1562926"/>
            <a:ext cx="702425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overall_toppers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department_students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class_grades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grade = “A”);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7D924C-D26B-40F4-9BD1-FB32F0FD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4830"/>
              </p:ext>
            </p:extLst>
          </p:nvPr>
        </p:nvGraphicFramePr>
        <p:xfrm>
          <a:off x="1043709" y="4342933"/>
          <a:ext cx="2078181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676">
                  <a:extLst>
                    <a:ext uri="{9D8B030D-6E8A-4147-A177-3AD203B41FA5}">
                      <a16:colId xmlns:a16="http://schemas.microsoft.com/office/drawing/2014/main" val="806506729"/>
                    </a:ext>
                  </a:extLst>
                </a:gridCol>
                <a:gridCol w="1136505">
                  <a:extLst>
                    <a:ext uri="{9D8B030D-6E8A-4147-A177-3AD203B41FA5}">
                      <a16:colId xmlns:a16="http://schemas.microsoft.com/office/drawing/2014/main" val="13170539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1644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592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4548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Amitabh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39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Bacchan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89563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FF5B1-0E7E-4BA6-955C-B4BA2967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597"/>
              </p:ext>
            </p:extLst>
          </p:nvPr>
        </p:nvGraphicFramePr>
        <p:xfrm>
          <a:off x="4657437" y="4342933"/>
          <a:ext cx="167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475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89701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grades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6132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03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176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Amitabh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79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Bacchan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45031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E6F571-A441-4F1D-BEC5-192BC3FDE77E}"/>
              </a:ext>
            </a:extLst>
          </p:cNvPr>
          <p:cNvSpPr txBox="1"/>
          <p:nvPr/>
        </p:nvSpPr>
        <p:spPr>
          <a:xfrm>
            <a:off x="4867564" y="397360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Class_grades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0EC41-E69D-4971-A60C-C5324EF641BA}"/>
              </a:ext>
            </a:extLst>
          </p:cNvPr>
          <p:cNvSpPr txBox="1"/>
          <p:nvPr/>
        </p:nvSpPr>
        <p:spPr>
          <a:xfrm>
            <a:off x="955919" y="3994038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Department_students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FF09D4-CB03-403E-9320-ABC43AD3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15240"/>
              </p:ext>
            </p:extLst>
          </p:nvPr>
        </p:nvGraphicFramePr>
        <p:xfrm>
          <a:off x="8951768" y="4363370"/>
          <a:ext cx="17145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4046477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410721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2982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Bruce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2394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0731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B398BE-C280-4916-877B-FAC42CDF40CB}"/>
              </a:ext>
            </a:extLst>
          </p:cNvPr>
          <p:cNvSpPr txBox="1"/>
          <p:nvPr/>
        </p:nvSpPr>
        <p:spPr>
          <a:xfrm>
            <a:off x="8913835" y="397360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Overall_toppers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4027B-22FD-4DBA-B42E-265545996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10633"/>
              </p:ext>
            </p:extLst>
          </p:nvPr>
        </p:nvGraphicFramePr>
        <p:xfrm>
          <a:off x="8951768" y="5632426"/>
          <a:ext cx="17145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2971729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312563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5428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Bruce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7573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48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220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Amitabh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066999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0E5C07B6-29D3-4919-AA94-CC2056729769}"/>
              </a:ext>
            </a:extLst>
          </p:cNvPr>
          <p:cNvSpPr/>
          <p:nvPr/>
        </p:nvSpPr>
        <p:spPr>
          <a:xfrm>
            <a:off x="9452428" y="5043224"/>
            <a:ext cx="753754" cy="480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20E4A-54E2-414B-B568-3782C46B92F7}"/>
              </a:ext>
            </a:extLst>
          </p:cNvPr>
          <p:cNvSpPr txBox="1"/>
          <p:nvPr/>
        </p:nvSpPr>
        <p:spPr>
          <a:xfrm>
            <a:off x="287309" y="6089626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commands: INSERT, ANY</a:t>
            </a:r>
          </a:p>
        </p:txBody>
      </p:sp>
    </p:spTree>
    <p:extLst>
      <p:ext uri="{BB962C8B-B14F-4D97-AF65-F5344CB8AC3E}">
        <p14:creationId xmlns:p14="http://schemas.microsoft.com/office/powerpoint/2010/main" val="12029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2" grpId="0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97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370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Lets explore some new commands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2FCB0-22E7-4EAA-8923-22D1F2CD9817}"/>
              </a:ext>
            </a:extLst>
          </p:cNvPr>
          <p:cNvSpPr/>
          <p:nvPr/>
        </p:nvSpPr>
        <p:spPr>
          <a:xfrm>
            <a:off x="1604815" y="1574260"/>
            <a:ext cx="4953003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overall_toppers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department_students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class_grades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grade </a:t>
            </a: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(‘A’, ‘B’));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7D924C-D26B-40F4-9BD1-FB32F0FDFBF0}"/>
              </a:ext>
            </a:extLst>
          </p:cNvPr>
          <p:cNvGraphicFramePr>
            <a:graphicFrameLocks noGrp="1"/>
          </p:cNvGraphicFramePr>
          <p:nvPr/>
        </p:nvGraphicFramePr>
        <p:xfrm>
          <a:off x="1043709" y="4342933"/>
          <a:ext cx="2078181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676">
                  <a:extLst>
                    <a:ext uri="{9D8B030D-6E8A-4147-A177-3AD203B41FA5}">
                      <a16:colId xmlns:a16="http://schemas.microsoft.com/office/drawing/2014/main" val="806506729"/>
                    </a:ext>
                  </a:extLst>
                </a:gridCol>
                <a:gridCol w="1136505">
                  <a:extLst>
                    <a:ext uri="{9D8B030D-6E8A-4147-A177-3AD203B41FA5}">
                      <a16:colId xmlns:a16="http://schemas.microsoft.com/office/drawing/2014/main" val="13170539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1644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592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4548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Amitabh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39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Bacchan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89563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FF5B1-0E7E-4BA6-955C-B4BA2967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38873"/>
              </p:ext>
            </p:extLst>
          </p:nvPr>
        </p:nvGraphicFramePr>
        <p:xfrm>
          <a:off x="4657437" y="4342933"/>
          <a:ext cx="167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4759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89701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grades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6132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03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176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Amitabh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79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Bacchan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45031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E6F571-A441-4F1D-BEC5-192BC3FDE77E}"/>
              </a:ext>
            </a:extLst>
          </p:cNvPr>
          <p:cNvSpPr txBox="1"/>
          <p:nvPr/>
        </p:nvSpPr>
        <p:spPr>
          <a:xfrm>
            <a:off x="4867564" y="397360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Class_grades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0EC41-E69D-4971-A60C-C5324EF641BA}"/>
              </a:ext>
            </a:extLst>
          </p:cNvPr>
          <p:cNvSpPr txBox="1"/>
          <p:nvPr/>
        </p:nvSpPr>
        <p:spPr>
          <a:xfrm>
            <a:off x="955919" y="3994038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Department_students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FF09D4-CB03-403E-9320-ABC43AD3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84992"/>
              </p:ext>
            </p:extLst>
          </p:nvPr>
        </p:nvGraphicFramePr>
        <p:xfrm>
          <a:off x="8951768" y="4363370"/>
          <a:ext cx="17145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4046477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410721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2982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Bruce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2394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0731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B398BE-C280-4916-877B-FAC42CDF40CB}"/>
              </a:ext>
            </a:extLst>
          </p:cNvPr>
          <p:cNvSpPr txBox="1"/>
          <p:nvPr/>
        </p:nvSpPr>
        <p:spPr>
          <a:xfrm>
            <a:off x="8913835" y="397360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Overall_toppers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4027B-22FD-4DBA-B42E-265545996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69416"/>
              </p:ext>
            </p:extLst>
          </p:nvPr>
        </p:nvGraphicFramePr>
        <p:xfrm>
          <a:off x="8951768" y="5632426"/>
          <a:ext cx="17145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2971729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312563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Student_EID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5428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Bruce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7573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48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220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066999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0E5C07B6-29D3-4919-AA94-CC2056729769}"/>
              </a:ext>
            </a:extLst>
          </p:cNvPr>
          <p:cNvSpPr/>
          <p:nvPr/>
        </p:nvSpPr>
        <p:spPr>
          <a:xfrm>
            <a:off x="9452428" y="5043224"/>
            <a:ext cx="753754" cy="480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20E4A-54E2-414B-B568-3782C46B92F7}"/>
              </a:ext>
            </a:extLst>
          </p:cNvPr>
          <p:cNvSpPr txBox="1"/>
          <p:nvPr/>
        </p:nvSpPr>
        <p:spPr>
          <a:xfrm>
            <a:off x="274743" y="5893014"/>
            <a:ext cx="375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commands: IN</a:t>
            </a:r>
          </a:p>
          <a:p>
            <a:r>
              <a:rPr lang="en-US" dirty="0"/>
              <a:t>It can replace multiple OR expressions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7DE5-41CC-47EA-8FB6-74AD4687D478}"/>
              </a:ext>
            </a:extLst>
          </p:cNvPr>
          <p:cNvSpPr/>
          <p:nvPr/>
        </p:nvSpPr>
        <p:spPr>
          <a:xfrm>
            <a:off x="7326743" y="3174698"/>
            <a:ext cx="441267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grade </a:t>
            </a:r>
            <a:r>
              <a:rPr lang="en-US" sz="1600" b="1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‘A’ OR grade = ‘B’);</a:t>
            </a:r>
          </a:p>
        </p:txBody>
      </p:sp>
    </p:spTree>
    <p:extLst>
      <p:ext uri="{BB962C8B-B14F-4D97-AF65-F5344CB8AC3E}">
        <p14:creationId xmlns:p14="http://schemas.microsoft.com/office/powerpoint/2010/main" val="13916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2" grpId="0"/>
      <p:bldP spid="14" grpId="0" animBg="1"/>
      <p:bldP spid="16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155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227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Self study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3" y="2604559"/>
            <a:ext cx="11194472" cy="2277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Explore how you can do the same with the following: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63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Subquery in FROM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98763" y="1641673"/>
            <a:ext cx="1119447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v.vendor_id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vendor_city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vendors v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2800" dirty="0">
                <a:solidFill>
                  <a:srgbClr val="00B0F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min(</a:t>
            </a:r>
            <a:r>
              <a:rPr lang="en-US" sz="28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payment_date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invoices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8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i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v.vendor_id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i.vendor_id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81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7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6898"/>
            <a:ext cx="12233565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In Class examples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25</a:t>
            </a:fld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84B39-102E-4DAB-9945-6E68BB5E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336107"/>
            <a:ext cx="4881660" cy="311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FC0F6-9E8D-41C7-BD9C-F9422014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52" y="1336107"/>
            <a:ext cx="3417089" cy="1958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20AAC-1912-4F99-8811-6E29019C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18" y="1336107"/>
            <a:ext cx="3242470" cy="1808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DB584-0CEB-4F48-9F6A-105290B59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15" y="3438633"/>
            <a:ext cx="5926452" cy="29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In Class study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14774" y="1988780"/>
            <a:ext cx="5597237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all paintings that are priced higher than average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all collectors who purchased paintings from the gallery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the total amount of sales for EACH artist who has sold AT LEAST one painting in the gallery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26</a:t>
            </a:fld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01A1-E881-41C9-97EE-B751B50D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61" y="1586377"/>
            <a:ext cx="2935868" cy="1575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E0BBC-6EE1-403E-8E6F-212C5D57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8" y="1586377"/>
            <a:ext cx="3058020" cy="1575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88AF4-B933-4516-A441-0D50C728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15" y="3662639"/>
            <a:ext cx="4978026" cy="294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0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30135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9C97-5F86-4269-9487-B5283DF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405"/>
            <a:ext cx="10515600" cy="92519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Housekeeping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9B44-E5D4-4B32-9AA5-D3238D43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999"/>
            <a:ext cx="10515600" cy="19202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/>
              <a:t>Your oracle instance and server are ready for you.  </a:t>
            </a:r>
          </a:p>
          <a:p>
            <a:pPr marL="0" indent="0">
              <a:buNone/>
            </a:pPr>
            <a:r>
              <a:rPr lang="en-US" sz="3000" dirty="0"/>
              <a:t>All users need to use the SQL change password site (</a:t>
            </a:r>
            <a:r>
              <a:rPr lang="en-US" sz="3000" dirty="0">
                <a:hlinkClick r:id="rId2"/>
              </a:rPr>
              <a:t>https://secure.mccombs.utexas.edu/MISSQLPwdChange/default.aspx</a:t>
            </a:r>
            <a:r>
              <a:rPr lang="en-US" sz="3000" dirty="0"/>
              <a:t>) to set their password before using </a:t>
            </a:r>
            <a:r>
              <a:rPr lang="en-US" sz="3000" dirty="0" err="1"/>
              <a:t>SQLdeveloper</a:t>
            </a:r>
            <a:r>
              <a:rPr lang="en-US" sz="3000" dirty="0"/>
              <a:t> to access the server.</a:t>
            </a:r>
            <a:br>
              <a:rPr lang="en-US" sz="3000" dirty="0"/>
            </a:br>
            <a:r>
              <a:rPr lang="en-US" sz="3000" dirty="0"/>
              <a:t>Here are your respective server name and Class ID of students that will be loaded to your instance as “MIS_STUDENT” role</a:t>
            </a:r>
            <a:br>
              <a:rPr lang="en-US" sz="1600" dirty="0"/>
            </a:b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1BC242-6DCA-4F56-A767-38F0D5862EE9}"/>
              </a:ext>
            </a:extLst>
          </p:cNvPr>
          <p:cNvGrpSpPr/>
          <p:nvPr/>
        </p:nvGrpSpPr>
        <p:grpSpPr>
          <a:xfrm>
            <a:off x="838200" y="3256280"/>
            <a:ext cx="9718040" cy="1115593"/>
            <a:chOff x="838200" y="6099072"/>
            <a:chExt cx="9135750" cy="7335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18563E-80E6-4A4A-998B-D8AFCACC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6346757"/>
              <a:ext cx="9135750" cy="4858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F86109-2977-4DAD-8BCF-FB0C21DA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450" y="6099072"/>
              <a:ext cx="8278380" cy="24768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892E4D-23FA-4FED-8149-9EB7377DECCA}"/>
              </a:ext>
            </a:extLst>
          </p:cNvPr>
          <p:cNvSpPr txBox="1"/>
          <p:nvPr/>
        </p:nvSpPr>
        <p:spPr>
          <a:xfrm>
            <a:off x="990580" y="4313986"/>
            <a:ext cx="100726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access the server all users need to first setup their password using the SQL change password site: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https://secure.mccombs.utexas.edu/MISSQLPwdChange/default.aspx</a:t>
            </a:r>
            <a:r>
              <a:rPr lang="en-US" sz="1800" dirty="0">
                <a:effectLst/>
                <a:latin typeface="Calibri" panose="020F0502020204030204" pitchFamily="34" charset="0"/>
              </a:rPr>
              <a:t> .  The user is to select their class from the list.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Once done.  Users need to have SQL developer on their machine and create the connection with their respective server.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will send out detailed steps to do this once I have it on my system as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324B6-7741-5675-CFB0-5EDD9A5F5078}"/>
              </a:ext>
            </a:extLst>
          </p:cNvPr>
          <p:cNvSpPr txBox="1"/>
          <p:nvPr/>
        </p:nvSpPr>
        <p:spPr>
          <a:xfrm rot="19837681">
            <a:off x="-731094" y="3121461"/>
            <a:ext cx="1351597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Get the correct information about this. Get the students ready ASAP</a:t>
            </a:r>
          </a:p>
        </p:txBody>
      </p:sp>
    </p:spTree>
    <p:extLst>
      <p:ext uri="{BB962C8B-B14F-4D97-AF65-F5344CB8AC3E}">
        <p14:creationId xmlns:p14="http://schemas.microsoft.com/office/powerpoint/2010/main" val="306562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281B-8452-4959-BE06-82E7F63F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F769-AECA-4682-966A-4D9E513E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Manipulation Language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4940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SQL Overview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6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78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86507"/>
            <a:ext cx="12219710" cy="1938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SQL Overview - DML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9</a:t>
            </a:fld>
            <a:endParaRPr lang="en-US" sz="105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89A88C-0068-C34D-8CB1-FA40912B2980}"/>
              </a:ext>
            </a:extLst>
          </p:cNvPr>
          <p:cNvSpPr/>
          <p:nvPr/>
        </p:nvSpPr>
        <p:spPr>
          <a:xfrm>
            <a:off x="3425909" y="1228727"/>
            <a:ext cx="5402179" cy="287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D60C6-1B8F-0645-AF96-2A74BCE7DFFE}"/>
              </a:ext>
            </a:extLst>
          </p:cNvPr>
          <p:cNvSpPr/>
          <p:nvPr/>
        </p:nvSpPr>
        <p:spPr>
          <a:xfrm>
            <a:off x="5665901" y="4345858"/>
            <a:ext cx="1077685" cy="1652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1398F0-D57E-2D40-93B1-24A3FA9BFC5D}"/>
              </a:ext>
            </a:extLst>
          </p:cNvPr>
          <p:cNvSpPr/>
          <p:nvPr/>
        </p:nvSpPr>
        <p:spPr>
          <a:xfrm rot="20865375">
            <a:off x="3815502" y="3933719"/>
            <a:ext cx="1443790" cy="47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31C5D-9A7C-714E-8CEE-82CA7AC6C8CA}"/>
              </a:ext>
            </a:extLst>
          </p:cNvPr>
          <p:cNvSpPr/>
          <p:nvPr/>
        </p:nvSpPr>
        <p:spPr>
          <a:xfrm rot="1495249">
            <a:off x="7299158" y="3914274"/>
            <a:ext cx="1528930" cy="646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1296</Words>
  <Application>Microsoft Office PowerPoint</Application>
  <PresentationFormat>Widescreen</PresentationFormat>
  <Paragraphs>285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Bradley Hand ITC</vt:lpstr>
      <vt:lpstr>Calibri</vt:lpstr>
      <vt:lpstr>Courier New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Housekeeping </vt:lpstr>
      <vt:lpstr>Housekeeping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7</cp:revision>
  <dcterms:created xsi:type="dcterms:W3CDTF">2020-09-09T14:06:19Z</dcterms:created>
  <dcterms:modified xsi:type="dcterms:W3CDTF">2023-08-16T16:35:52Z</dcterms:modified>
</cp:coreProperties>
</file>