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993" r:id="rId1"/>
  </p:sldMasterIdLst>
  <p:notesMasterIdLst>
    <p:notesMasterId r:id="rId7"/>
  </p:notesMasterIdLst>
  <p:handoutMasterIdLst>
    <p:handoutMasterId r:id="rId8"/>
  </p:handoutMasterIdLst>
  <p:sldIdLst>
    <p:sldId id="373" r:id="rId2"/>
    <p:sldId id="374" r:id="rId3"/>
    <p:sldId id="375" r:id="rId4"/>
    <p:sldId id="376" r:id="rId5"/>
    <p:sldId id="377" r:id="rId6"/>
  </p:sldIdLst>
  <p:sldSz cx="9144000" cy="6858000" type="screen4x3"/>
  <p:notesSz cx="7010400" cy="92964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SIN KEI DEREK TONG" initials="TKDT" lastIdx="1" clrIdx="0">
    <p:extLst>
      <p:ext uri="{19B8F6BF-5375-455C-9EA6-DF929625EA0E}">
        <p15:presenceInfo xmlns:p15="http://schemas.microsoft.com/office/powerpoint/2012/main" userId="032c2d9cc558cbd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792" autoAdjust="0"/>
  </p:normalViewPr>
  <p:slideViewPr>
    <p:cSldViewPr>
      <p:cViewPr varScale="1">
        <p:scale>
          <a:sx n="127" d="100"/>
          <a:sy n="127" d="100"/>
        </p:scale>
        <p:origin x="116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074">
            <a:extLst>
              <a:ext uri="{FF2B5EF4-FFF2-40B4-BE49-F238E27FC236}">
                <a16:creationId xmlns:a16="http://schemas.microsoft.com/office/drawing/2014/main" id="{01D6C256-CB7F-4F70-845C-F0E21771456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5" rIns="93169" bIns="46585" numCol="1" anchor="t" anchorCtr="0" compatLnSpc="1">
            <a:prstTxWarp prst="textNoShape">
              <a:avLst/>
            </a:prstTxWarp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4451" name="Rectangle 3075">
            <a:extLst>
              <a:ext uri="{FF2B5EF4-FFF2-40B4-BE49-F238E27FC236}">
                <a16:creationId xmlns:a16="http://schemas.microsoft.com/office/drawing/2014/main" id="{3144174A-586A-4C2C-91DE-BABC14BEA70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560" y="0"/>
            <a:ext cx="3037840" cy="46482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5" rIns="93169" bIns="46585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0FA6EF35-4CE8-4B16-95F6-9A12DEDEF9E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5" rIns="93169" bIns="46585" numCol="1" anchor="t" anchorCtr="0" compatLnSpc="1">
            <a:prstTxWarp prst="textNoShape">
              <a:avLst/>
            </a:prstTxWarp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C5416448-FD08-43B9-81AF-23FB9F0F404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5" rIns="93169" bIns="46585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3D2B6CC4-452A-494A-8859-E4E0ADE47FA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0ADC151A-270B-441E-B78A-DC3CF498798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1" y="4415791"/>
            <a:ext cx="5140960" cy="418338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5" rIns="93169" bIns="465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1A227D63-563B-483A-AD69-8C0440BA603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5" rIns="93169" bIns="46585" numCol="1" anchor="b" anchorCtr="0" compatLnSpc="1">
            <a:prstTxWarp prst="textNoShape">
              <a:avLst/>
            </a:prstTxWarp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KAMM, FIN374</a:t>
            </a:r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B1157018-2B89-4E54-9CDC-6D519AE336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5" rIns="93169" bIns="4658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619285CB-7E87-4821-8CFE-AF1103C45B3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E786D93F-5875-48E6-9747-B142F69702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24A8971D-831E-4231-8C1A-B3F23A9F1F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2831C0D-7BB9-4D5B-96C6-9C7265ACB8E6}"/>
              </a:ext>
            </a:extLst>
          </p:cNvPr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3BEBA6-B642-4387-95B9-800062D23C70}"/>
              </a:ext>
            </a:extLst>
          </p:cNvPr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9A22F3C-DDA2-4813-815B-D228761D3891}"/>
              </a:ext>
            </a:extLst>
          </p:cNvPr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/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38D4E8-7F11-451F-B5AC-E985730E3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9466DFF-1A17-4135-9477-A876EF730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KAMM,FIN377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90F85FF-F514-4F26-8A8A-188947BA8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AB893A-5EE7-43C3-A8DF-64890AE37F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7748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60372-739A-4202-8688-78E5BB453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00861-D630-43D1-AC77-8E7F8E015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KAMM,FIN377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601C3-DEA6-4FC8-A8FE-1BFE7C602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899FD0-032B-4100-8F33-E50C0C4D70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374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D700A1-B2DA-4C9F-A509-ACD13DB0F7D0}"/>
              </a:ext>
            </a:extLst>
          </p:cNvPr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44BA93-C7C3-42A3-B75B-B1281D91C049}"/>
              </a:ext>
            </a:extLst>
          </p:cNvPr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1D70B2A1-602D-41B0-836A-499323836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12E7799-CF7C-48BB-B453-E815230D3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KAMM,FIN377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1A31B9B-282A-4693-923A-46188093E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5251E-2E95-49FC-84DF-72F693A3D9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1980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EFAF0-A46E-4195-AAA2-6B51FB9CE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EF7FE-9CAF-4E9C-9F09-F6281D36F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KAMM,FIN377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1C1F4-98FB-43BE-973D-5FBA0D7E0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2E984A-1FC9-4574-AE99-F9EE317B86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060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A9670C-398E-4496-AE0D-FE901D53ED2B}"/>
              </a:ext>
            </a:extLst>
          </p:cNvPr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7E8465-FE3D-48A3-8D79-B310ABF04280}"/>
              </a:ext>
            </a:extLst>
          </p:cNvPr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D5B0C76-3BA8-4D84-B32A-5CAC0156432B}"/>
              </a:ext>
            </a:extLst>
          </p:cNvPr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Ctr="0"/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8EEAD7A-0BF1-4A6B-BC8E-10E80B538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A0913DE-2364-4AA0-B129-C84F9D7DA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KAMM,FIN377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8FB2957-F16F-49E8-9F61-F6BFD4B50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BD6F0F-E4ED-4F75-BB5D-5C330EB0D0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2478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CB4EDD9-0AE1-4447-ACD0-0BCFCDED4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B0F52F4-4596-48F6-BD76-2AD4E39AA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KAMM,FIN377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B45417E-9FB5-4932-9C10-B865540EC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BA0C60-D67F-401D-80B2-252D1F00F9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9951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7BF2A6E-6797-47B9-8A64-8C0EB36C5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B7953C6-CAC4-418B-9977-09DE9FF4B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KAMM,FIN377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CCF03B3-388F-48CF-8C8A-09BF7FBD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B443A-B9C9-428B-8888-469DC76E3A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1974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720DCB9-C733-4A80-BCEF-0CB5B7254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FEFA2B9-63C8-4558-89D6-B4AC3D443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KAMM,FIN377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BC6B5A5-98BE-4D0E-831F-A5AA5604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7B391B-8A6C-48A1-B1C0-A8A784BA82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6321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884D0C6-0437-4DAB-AEED-3243E5287BF6}"/>
              </a:ext>
            </a:extLst>
          </p:cNvPr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39A4E7-22F1-4DE0-B83B-FADCBC46CB20}"/>
              </a:ext>
            </a:extLst>
          </p:cNvPr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C1BA5763-B4E6-45D1-B00E-7E19C8587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EA91205C-D61B-4FD0-B88E-93B33DF05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KAMM,FIN377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A486CC3F-E653-4D67-8809-176A4B8F7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84A412-8500-4B11-8750-3F116EA9F9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1736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73B957-C426-446C-9759-F8F846C4B085}"/>
              </a:ext>
            </a:extLst>
          </p:cNvPr>
          <p:cNvSpPr/>
          <p:nvPr/>
        </p:nvSpPr>
        <p:spPr>
          <a:xfrm>
            <a:off x="0" y="0"/>
            <a:ext cx="303847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54A09E-39FF-4F2B-98DB-291CA3047482}"/>
              </a:ext>
            </a:extLst>
          </p:cNvPr>
          <p:cNvSpPr/>
          <p:nvPr/>
        </p:nvSpPr>
        <p:spPr>
          <a:xfrm>
            <a:off x="3030538" y="0"/>
            <a:ext cx="476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BA75BAFA-780D-4525-A085-F4E9F1738F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250" y="6459538"/>
            <a:ext cx="1963738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1A74C203-E52A-41F4-B497-6E6A85E44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00450" y="6459538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KAMM,FIN377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59AB92A0-AA0B-4FF0-A494-5B606E402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31A5D3-1672-49DE-8BDD-894B71EBCC1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1752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ABB2575-94D2-4335-B5CA-05AFD9ABD693}"/>
              </a:ext>
            </a:extLst>
          </p:cNvPr>
          <p:cNvSpPr/>
          <p:nvPr/>
        </p:nvSpPr>
        <p:spPr>
          <a:xfrm>
            <a:off x="0" y="4953000"/>
            <a:ext cx="9142413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831A25-C219-4CB2-AC27-E8441E0E4316}"/>
              </a:ext>
            </a:extLst>
          </p:cNvPr>
          <p:cNvSpPr/>
          <p:nvPr/>
        </p:nvSpPr>
        <p:spPr>
          <a:xfrm>
            <a:off x="0" y="4914900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3E09E81F-93B9-47F8-85EB-8D178BB21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2D7088ED-3EC1-4D45-B95F-0CEC14569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KAMM,FIN377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4D628F65-2271-4FEA-95F6-D2C6CBD90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315705-C2F1-4E25-9746-A36F937B64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1417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0E2FC28-8F1C-483E-9976-4E3ECC7B99BF}"/>
              </a:ext>
            </a:extLst>
          </p:cNvPr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015A85-1CA0-45EE-A7E6-803C77290383}"/>
              </a:ext>
            </a:extLst>
          </p:cNvPr>
          <p:cNvSpPr/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720A76-DCAC-4F87-9CA9-B80E97B97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25" y="287338"/>
            <a:ext cx="75438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9" name="Text Placeholder 2">
            <a:extLst>
              <a:ext uri="{FF2B5EF4-FFF2-40B4-BE49-F238E27FC236}">
                <a16:creationId xmlns:a16="http://schemas.microsoft.com/office/drawing/2014/main" id="{2A956BF1-E7B1-4C00-8EB3-D5C0140EC6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22325" y="1846263"/>
            <a:ext cx="75438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E1860-74E1-42F5-BEDA-E33D8DE14B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9DA45-F730-4B5E-B72E-D7DDE47C1F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65425" y="6459538"/>
            <a:ext cx="3616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 cap="all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KAMM,FIN377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C2478-855A-43F9-910F-912D0D1272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rgbClr val="FFFFFF"/>
                </a:solidFill>
              </a:defRPr>
            </a:lvl1pPr>
          </a:lstStyle>
          <a:p>
            <a:fld id="{1BDF361A-B19F-44EA-8FE0-7760AD700651}" type="slidenum">
              <a:rPr lang="en-US" altLang="en-US"/>
              <a:pPr/>
              <a:t>‹#›</a:t>
            </a:fld>
            <a:endParaRPr lang="en-US" alt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B0C4E1-3845-4D11-A231-948C8E3A9CD8}"/>
              </a:ext>
            </a:extLst>
          </p:cNvPr>
          <p:cNvCxnSpPr/>
          <p:nvPr/>
        </p:nvCxnSpPr>
        <p:spPr>
          <a:xfrm>
            <a:off x="895350" y="1738313"/>
            <a:ext cx="747553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64" r:id="rId2"/>
    <p:sldLayoutId id="2147484070" r:id="rId3"/>
    <p:sldLayoutId id="2147484065" r:id="rId4"/>
    <p:sldLayoutId id="2147484066" r:id="rId5"/>
    <p:sldLayoutId id="2147484067" r:id="rId6"/>
    <p:sldLayoutId id="2147484071" r:id="rId7"/>
    <p:sldLayoutId id="2147484072" r:id="rId8"/>
    <p:sldLayoutId id="2147484073" r:id="rId9"/>
    <p:sldLayoutId id="2147484068" r:id="rId10"/>
    <p:sldLayoutId id="2147484074" r:id="rId11"/>
  </p:sldLayoutIdLst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9pPr>
    </p:titleStyle>
    <p:bodyStyle>
      <a:lvl1pPr marL="90488" indent="-90488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>
            <a:extLst>
              <a:ext uri="{FF2B5EF4-FFF2-40B4-BE49-F238E27FC236}">
                <a16:creationId xmlns:a16="http://schemas.microsoft.com/office/drawing/2014/main" id="{E7D3D8B1-6BE6-40A3-8228-D0EE4DB4B7F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411288"/>
            <a:ext cx="7772400" cy="2703512"/>
          </a:xfrm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7300" dirty="0" smtClean="0"/>
              <a:t>Financial Statements and Ratio Analysis</a:t>
            </a:r>
            <a:endParaRPr lang="en-US" altLang="en-US" sz="7300" dirty="0"/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8EB8BC92-172D-4FB3-83FF-02B21E8403F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25500" y="4456113"/>
            <a:ext cx="7543800" cy="1143000"/>
          </a:xfrm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rtlCol="0"/>
          <a:lstStyle/>
          <a:p>
            <a:pPr eaLnBrk="1" fontAlgn="auto" hangingPunct="1">
              <a:defRPr/>
            </a:pPr>
            <a:r>
              <a:rPr lang="en-US" altLang="en-US" i="1" dirty="0" smtClean="0"/>
              <a:t>Work problems</a:t>
            </a:r>
            <a:endParaRPr lang="en-US" altLang="en-US" i="1" dirty="0"/>
          </a:p>
        </p:txBody>
      </p:sp>
      <p:sp>
        <p:nvSpPr>
          <p:cNvPr id="4098" name="Footer Placeholder 4">
            <a:extLst>
              <a:ext uri="{FF2B5EF4-FFF2-40B4-BE49-F238E27FC236}">
                <a16:creationId xmlns:a16="http://schemas.microsoft.com/office/drawing/2014/main" id="{AC873833-C023-4E70-B850-F47E86BBF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1400" dirty="0"/>
              <a:t>KAMM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Income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4" y="1846263"/>
            <a:ext cx="7940675" cy="4402137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All numbers are annual (what happened over a year) and in millions.  A company’s revenues, or sales, are $500.  All costs are $400.  Interest expense is $10 and tax expense is $30.  The number of shares is 50.</a:t>
            </a:r>
          </a:p>
          <a:p>
            <a:pPr marL="457200" indent="-457200">
              <a:buAutoNum type="arabicPeriod"/>
            </a:pPr>
            <a:r>
              <a:rPr lang="en-US" sz="1800" dirty="0" smtClean="0"/>
              <a:t>What are earnings before interest and taxes? (EBIT)? 500 – 400 = </a:t>
            </a:r>
            <a:r>
              <a:rPr lang="en-US" sz="1800" b="1" dirty="0" smtClean="0"/>
              <a:t>100</a:t>
            </a:r>
          </a:p>
          <a:p>
            <a:pPr marL="457200" indent="-457200">
              <a:buAutoNum type="arabicPeriod"/>
            </a:pPr>
            <a:r>
              <a:rPr lang="en-US" sz="1800" dirty="0" smtClean="0"/>
              <a:t>What is the EBIT Margin (EBIT/Sales)? 100/500 = .2*100 = </a:t>
            </a:r>
            <a:r>
              <a:rPr lang="en-US" sz="1800" b="1" dirty="0" smtClean="0"/>
              <a:t>20%</a:t>
            </a:r>
          </a:p>
          <a:p>
            <a:pPr marL="457200" indent="-457200">
              <a:buAutoNum type="arabicPeriod"/>
            </a:pPr>
            <a:r>
              <a:rPr lang="en-US" sz="1800" dirty="0" smtClean="0"/>
              <a:t>Interest on debt in the US is tax deductible.  What is taxable income?  What is the tax rate? (taxes/taxable income). Taxable income = 100-10 = </a:t>
            </a:r>
            <a:r>
              <a:rPr lang="en-US" sz="1800" b="1" dirty="0" smtClean="0"/>
              <a:t>90;</a:t>
            </a:r>
            <a:r>
              <a:rPr lang="en-US" sz="1800" dirty="0" smtClean="0"/>
              <a:t>  tax rate = 30/90 = .33 *100 = </a:t>
            </a:r>
            <a:r>
              <a:rPr lang="en-US" sz="1800" b="1" dirty="0" smtClean="0"/>
              <a:t>33.33%</a:t>
            </a:r>
          </a:p>
          <a:p>
            <a:pPr marL="457200" indent="-457200">
              <a:buAutoNum type="arabicPeriod"/>
            </a:pPr>
            <a:r>
              <a:rPr lang="en-US" sz="1800" dirty="0" smtClean="0"/>
              <a:t>Now determine Net Income and earnings per share, EPS. </a:t>
            </a:r>
            <a:r>
              <a:rPr lang="en-US" sz="1800" dirty="0"/>
              <a:t> </a:t>
            </a:r>
            <a:r>
              <a:rPr lang="en-US" sz="1800" dirty="0" smtClean="0"/>
              <a:t> </a:t>
            </a:r>
          </a:p>
          <a:p>
            <a:pPr marL="0" indent="0">
              <a:buNone/>
            </a:pPr>
            <a:r>
              <a:rPr lang="en-US" sz="1800" dirty="0" smtClean="0"/>
              <a:t>NI = 90-30 =</a:t>
            </a:r>
            <a:r>
              <a:rPr lang="en-US" sz="1800" b="1" dirty="0" smtClean="0"/>
              <a:t> 60</a:t>
            </a:r>
            <a:r>
              <a:rPr lang="en-US" sz="1800" dirty="0" smtClean="0"/>
              <a:t>; EPS = 60/50 = </a:t>
            </a:r>
            <a:r>
              <a:rPr lang="en-US" sz="1800" b="1" dirty="0" smtClean="0"/>
              <a:t>$1.20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KAMM,FIN377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36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Balance 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All numbers are in millions and at a point in time – the end of the year.  A company has $200 in Property Plant and Equipment.  It also has cash, accounts receivable, and inventory of $200.  The company has long term debt of $150 and accounts payable of $50.</a:t>
            </a:r>
          </a:p>
          <a:p>
            <a:r>
              <a:rPr lang="en-US" sz="1800" dirty="0" smtClean="0"/>
              <a:t>1.  What is the total of all assets– long term and short term? 200+200 = </a:t>
            </a:r>
            <a:r>
              <a:rPr lang="en-US" sz="1800" b="1" dirty="0" smtClean="0"/>
              <a:t>400</a:t>
            </a:r>
          </a:p>
          <a:p>
            <a:r>
              <a:rPr lang="en-US" sz="1800" dirty="0" smtClean="0"/>
              <a:t>2.  What is the total of all liabilities– long term and short term? 150 + 50 = </a:t>
            </a:r>
            <a:r>
              <a:rPr lang="en-US" sz="1800" b="1" dirty="0" smtClean="0"/>
              <a:t>200</a:t>
            </a:r>
          </a:p>
          <a:p>
            <a:r>
              <a:rPr lang="en-US" sz="1800" dirty="0" smtClean="0"/>
              <a:t>3. If you take assets and subtract liabilities, this must be equal to owner’s equity.  What is this number? 400 – 200 = </a:t>
            </a:r>
            <a:r>
              <a:rPr lang="en-US" sz="1800" b="1" dirty="0" smtClean="0"/>
              <a:t>200</a:t>
            </a:r>
          </a:p>
          <a:p>
            <a:r>
              <a:rPr lang="en-US" sz="1800" dirty="0" smtClean="0"/>
              <a:t>4. Determine the Assets to Equity Number. A/E = 400/200 = </a:t>
            </a:r>
            <a:r>
              <a:rPr lang="en-US" sz="1800" b="1" dirty="0" smtClean="0"/>
              <a:t>2</a:t>
            </a:r>
          </a:p>
          <a:p>
            <a:r>
              <a:rPr lang="en-US" sz="1800" dirty="0"/>
              <a:t>5</a:t>
            </a:r>
            <a:r>
              <a:rPr lang="en-US" sz="1800" dirty="0" smtClean="0"/>
              <a:t>. Which is riskier A/E = 1 or A/E = 3? Explain. </a:t>
            </a:r>
            <a:r>
              <a:rPr lang="en-US" sz="1800" b="1" dirty="0" smtClean="0"/>
              <a:t>A/E = 3 </a:t>
            </a:r>
            <a:r>
              <a:rPr lang="en-US" sz="1800" dirty="0" smtClean="0"/>
              <a:t>is riskier.  </a:t>
            </a:r>
            <a:r>
              <a:rPr lang="en-US" sz="1800" i="1" dirty="0" smtClean="0"/>
              <a:t>If A/E equals 1, then all assets are financed by equity and there is no debt.  If A/E = 3, then for every $1 of equity on the balance sheet, there is $2 of debt.</a:t>
            </a:r>
            <a:endParaRPr lang="en-US" sz="18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KAMM,FIN377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44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 and ROE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All numbers are in millions.  A company has sales of $500 and net income equal to $100.  From the balance sheet, assets are $2,000 of which $1,000 is debt (liabilities) and the other $1,000 is equity.</a:t>
            </a:r>
          </a:p>
          <a:p>
            <a:r>
              <a:rPr lang="en-US" sz="1800" dirty="0" smtClean="0"/>
              <a:t>1. What is the net profit margin (NI/Sales)? 100/500 = .20 * 100 = </a:t>
            </a:r>
            <a:r>
              <a:rPr lang="en-US" sz="1800" b="1" dirty="0" smtClean="0"/>
              <a:t>20%</a:t>
            </a:r>
          </a:p>
          <a:p>
            <a:r>
              <a:rPr lang="en-US" sz="1800" dirty="0" smtClean="0"/>
              <a:t>2. What is the Asset Turnover ratio (Sales/Assets)? 500/2,000 = </a:t>
            </a:r>
            <a:r>
              <a:rPr lang="en-US" sz="1800" b="1" dirty="0" smtClean="0"/>
              <a:t>.25</a:t>
            </a:r>
          </a:p>
          <a:p>
            <a:r>
              <a:rPr lang="en-US" sz="1800" dirty="0" smtClean="0"/>
              <a:t>3. What is the Return on Assets, ROA (NI/Assets)? 100/2,000 = .05*100 = </a:t>
            </a:r>
            <a:r>
              <a:rPr lang="en-US" sz="1800" b="1" dirty="0" smtClean="0"/>
              <a:t>5%</a:t>
            </a:r>
          </a:p>
          <a:p>
            <a:r>
              <a:rPr lang="en-US" sz="1800" dirty="0" smtClean="0"/>
              <a:t>4. What is the Return on Equity, ROE (NI/E)? 100/1,000 = .10*100 = </a:t>
            </a:r>
            <a:r>
              <a:rPr lang="en-US" sz="1800" b="1" dirty="0" smtClean="0"/>
              <a:t>10%</a:t>
            </a:r>
          </a:p>
          <a:p>
            <a:r>
              <a:rPr lang="en-US" sz="1800" dirty="0" smtClean="0"/>
              <a:t>5. Now take net profit margin times Asset Turnover.  Confirm it is equal to ROA.  Why does this have to be the case? .20*.25 = .05*100 = </a:t>
            </a:r>
            <a:r>
              <a:rPr lang="en-US" sz="1800" b="1" dirty="0" smtClean="0"/>
              <a:t>5%.  </a:t>
            </a:r>
            <a:r>
              <a:rPr lang="en-US" sz="1800" i="1" dirty="0" smtClean="0"/>
              <a:t>This has to be the case because </a:t>
            </a:r>
            <a:r>
              <a:rPr lang="en-US" sz="1800" i="1" dirty="0"/>
              <a:t>(</a:t>
            </a:r>
            <a:r>
              <a:rPr lang="en-US" sz="1800" i="1" dirty="0" smtClean="0"/>
              <a:t>NI/Sales)*(Sales/Assets) = NI/Assets = ROA.</a:t>
            </a:r>
            <a:endParaRPr lang="en-US" sz="1800" b="1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KAMM,FIN377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5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EPS Forecasts –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/>
              <a:t>1. Use the EPS that you calculated from the Income Statement, $1.20. The average analyst expects EPS to grow this coming year at 8%.   There are two analysts you are following.  Analyst “Sell” expects EPS growth over this coming year will be 4%.  Analyst “Buy” believes EPS growth will be 12%.  Forecast EPS for each of the two analysts.  </a:t>
            </a:r>
          </a:p>
          <a:p>
            <a:r>
              <a:rPr lang="en-US" sz="1600" dirty="0" smtClean="0"/>
              <a:t>Analyst Sell = $1.20*1.04 = </a:t>
            </a:r>
            <a:r>
              <a:rPr lang="en-US" sz="1600" b="1" dirty="0" smtClean="0"/>
              <a:t>$1.25</a:t>
            </a:r>
          </a:p>
          <a:p>
            <a:r>
              <a:rPr lang="en-US" sz="1600" dirty="0" smtClean="0"/>
              <a:t>Analyst Buy = $12.0*1.12 = </a:t>
            </a:r>
            <a:r>
              <a:rPr lang="en-US" sz="1600" b="1" dirty="0" smtClean="0"/>
              <a:t>$1.34</a:t>
            </a:r>
            <a:endParaRPr lang="en-US" sz="1600" b="1" dirty="0"/>
          </a:p>
          <a:p>
            <a:r>
              <a:rPr lang="en-US" sz="1600" dirty="0" smtClean="0"/>
              <a:t>2. The stock price is valued at the average analyst’s expectations– an average of everyone’s beliefs.  After the fact, instead of growing at the average expected rate of 8%, EPS actually grew at 5%.  Is it most likely that the stock price will increase or decrease?  Who was closer to being right– the average analyst, or Analyst Buy or Analyst Sell? </a:t>
            </a:r>
            <a:endParaRPr lang="en-US" sz="1600" dirty="0"/>
          </a:p>
          <a:p>
            <a:r>
              <a:rPr lang="en-US" sz="1600" i="1" dirty="0"/>
              <a:t>M</a:t>
            </a:r>
            <a:r>
              <a:rPr lang="en-US" sz="1600" i="1" dirty="0" smtClean="0"/>
              <a:t>arket participants expected 8% growth but after the fact, the company management grew EPS only 5%.  Thus, with this new information, the stock price would drop.  The sell analyst was closer to being right.  This analyst expected growth of 4%.  The stock price likely did not drop as much as this analyst had hoped but the analyst was generally correct and avoided losses.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KAMM,FIN377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0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28705</TotalTime>
  <Words>784</Words>
  <Application>Microsoft Office PowerPoint</Application>
  <PresentationFormat>On-screen Show (4:3)</PresentationFormat>
  <Paragraphs>34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Times New Roman</vt:lpstr>
      <vt:lpstr>Retrospect</vt:lpstr>
      <vt:lpstr>Financial Statements and Ratio Analysis</vt:lpstr>
      <vt:lpstr>The Income Statement</vt:lpstr>
      <vt:lpstr>The Balance Sheet</vt:lpstr>
      <vt:lpstr>ROA and ROE</vt:lpstr>
      <vt:lpstr>EPS Forecasts – </vt:lpstr>
    </vt:vector>
  </TitlesOfParts>
  <Company>Dell Computer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Prospective Analysis:  Forecasting</dc:title>
  <dc:creator>Kelly Kamm</dc:creator>
  <cp:lastModifiedBy>Kamm, Kelly L</cp:lastModifiedBy>
  <cp:revision>274</cp:revision>
  <cp:lastPrinted>2023-10-10T17:51:08Z</cp:lastPrinted>
  <dcterms:created xsi:type="dcterms:W3CDTF">1999-08-04T19:34:26Z</dcterms:created>
  <dcterms:modified xsi:type="dcterms:W3CDTF">2023-10-10T18:14:28Z</dcterms:modified>
</cp:coreProperties>
</file>