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3" r:id="rId1"/>
  </p:sldMasterIdLst>
  <p:notesMasterIdLst>
    <p:notesMasterId r:id="rId30"/>
  </p:notesMasterIdLst>
  <p:handoutMasterIdLst>
    <p:handoutMasterId r:id="rId31"/>
  </p:handoutMasterIdLst>
  <p:sldIdLst>
    <p:sldId id="373" r:id="rId2"/>
    <p:sldId id="439" r:id="rId3"/>
    <p:sldId id="465" r:id="rId4"/>
    <p:sldId id="442" r:id="rId5"/>
    <p:sldId id="466" r:id="rId6"/>
    <p:sldId id="443" r:id="rId7"/>
    <p:sldId id="467" r:id="rId8"/>
    <p:sldId id="468" r:id="rId9"/>
    <p:sldId id="469" r:id="rId10"/>
    <p:sldId id="470" r:id="rId11"/>
    <p:sldId id="471" r:id="rId12"/>
    <p:sldId id="472" r:id="rId13"/>
    <p:sldId id="485" r:id="rId14"/>
    <p:sldId id="473" r:id="rId15"/>
    <p:sldId id="474" r:id="rId16"/>
    <p:sldId id="475" r:id="rId17"/>
    <p:sldId id="476" r:id="rId18"/>
    <p:sldId id="478" r:id="rId19"/>
    <p:sldId id="479" r:id="rId20"/>
    <p:sldId id="480" r:id="rId21"/>
    <p:sldId id="481" r:id="rId22"/>
    <p:sldId id="486" r:id="rId23"/>
    <p:sldId id="482" r:id="rId24"/>
    <p:sldId id="483" r:id="rId25"/>
    <p:sldId id="488" r:id="rId26"/>
    <p:sldId id="487" r:id="rId27"/>
    <p:sldId id="489" r:id="rId28"/>
    <p:sldId id="490" r:id="rId29"/>
  </p:sldIdLst>
  <p:sldSz cx="9144000" cy="6858000" type="screen4x3"/>
  <p:notesSz cx="7004050" cy="929005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SIN KEI DEREK TONG" initials="TKDT" lastIdx="1" clrIdx="0">
    <p:extLst>
      <p:ext uri="{19B8F6BF-5375-455C-9EA6-DF929625EA0E}">
        <p15:presenceInfo xmlns:p15="http://schemas.microsoft.com/office/powerpoint/2012/main" userId="032c2d9cc558cb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p:cViewPr varScale="1">
        <p:scale>
          <a:sx n="127" d="100"/>
          <a:sy n="127" d="100"/>
        </p:scale>
        <p:origin x="1164"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3074">
            <a:extLst>
              <a:ext uri="{FF2B5EF4-FFF2-40B4-BE49-F238E27FC236}">
                <a16:creationId xmlns:a16="http://schemas.microsoft.com/office/drawing/2014/main" id="{01D6C256-CB7F-4F70-845C-F0E217714561}"/>
              </a:ext>
            </a:extLst>
          </p:cNvPr>
          <p:cNvSpPr>
            <a:spLocks noGrp="1" noChangeArrowheads="1"/>
          </p:cNvSpPr>
          <p:nvPr>
            <p:ph type="hdr" sz="quarter"/>
          </p:nvPr>
        </p:nvSpPr>
        <p:spPr bwMode="auto">
          <a:xfrm>
            <a:off x="0" y="0"/>
            <a:ext cx="3035088" cy="464503"/>
          </a:xfrm>
          <a:prstGeom prst="rect">
            <a:avLst/>
          </a:prstGeom>
          <a:noFill/>
          <a:ln w="12700" cap="sq">
            <a:noFill/>
            <a:miter lim="800000"/>
            <a:headEnd type="none" w="sm" len="sm"/>
            <a:tailEnd type="none" w="sm" len="sm"/>
          </a:ln>
          <a:effectLst/>
        </p:spPr>
        <p:txBody>
          <a:bodyPr vert="horz" wrap="square" lIns="93104" tIns="46552" rIns="93104" bIns="46552" numCol="1" anchor="t" anchorCtr="0" compatLnSpc="1">
            <a:prstTxWarp prst="textNoShape">
              <a:avLst/>
            </a:prstTxWarp>
          </a:bodyPr>
          <a:lstStyle>
            <a:lvl1pPr algn="l" eaLnBrk="1" fontAlgn="auto" hangingPunct="1">
              <a:spcBef>
                <a:spcPts val="0"/>
              </a:spcBef>
              <a:spcAft>
                <a:spcPts val="0"/>
              </a:spcAft>
              <a:defRPr sz="1200">
                <a:latin typeface="+mn-lt"/>
              </a:defRPr>
            </a:lvl1pPr>
          </a:lstStyle>
          <a:p>
            <a:pPr>
              <a:defRPr/>
            </a:pPr>
            <a:endParaRPr lang="en-US"/>
          </a:p>
        </p:txBody>
      </p:sp>
      <p:sp>
        <p:nvSpPr>
          <p:cNvPr id="104451" name="Rectangle 3075">
            <a:extLst>
              <a:ext uri="{FF2B5EF4-FFF2-40B4-BE49-F238E27FC236}">
                <a16:creationId xmlns:a16="http://schemas.microsoft.com/office/drawing/2014/main" id="{3144174A-586A-4C2C-91DE-BABC14BEA701}"/>
              </a:ext>
            </a:extLst>
          </p:cNvPr>
          <p:cNvSpPr>
            <a:spLocks noGrp="1" noChangeArrowheads="1"/>
          </p:cNvSpPr>
          <p:nvPr>
            <p:ph type="dt" sz="quarter" idx="1"/>
          </p:nvPr>
        </p:nvSpPr>
        <p:spPr bwMode="auto">
          <a:xfrm>
            <a:off x="3968962" y="0"/>
            <a:ext cx="3035088" cy="464503"/>
          </a:xfrm>
          <a:prstGeom prst="rect">
            <a:avLst/>
          </a:prstGeom>
          <a:noFill/>
          <a:ln w="12700" cap="sq">
            <a:noFill/>
            <a:miter lim="800000"/>
            <a:headEnd type="none" w="sm" len="sm"/>
            <a:tailEnd type="none" w="sm" len="sm"/>
          </a:ln>
          <a:effectLst/>
        </p:spPr>
        <p:txBody>
          <a:bodyPr vert="horz" wrap="square" lIns="93104" tIns="46552" rIns="93104" bIns="46552"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FA6EF35-4CE8-4B16-95F6-9A12DEDEF9EF}"/>
              </a:ext>
            </a:extLst>
          </p:cNvPr>
          <p:cNvSpPr>
            <a:spLocks noGrp="1" noChangeArrowheads="1"/>
          </p:cNvSpPr>
          <p:nvPr>
            <p:ph type="hdr" sz="quarter"/>
          </p:nvPr>
        </p:nvSpPr>
        <p:spPr bwMode="auto">
          <a:xfrm>
            <a:off x="0" y="0"/>
            <a:ext cx="3035088" cy="464503"/>
          </a:xfrm>
          <a:prstGeom prst="rect">
            <a:avLst/>
          </a:prstGeom>
          <a:noFill/>
          <a:ln w="12700" cap="sq">
            <a:noFill/>
            <a:miter lim="800000"/>
            <a:headEnd type="none" w="sm" len="sm"/>
            <a:tailEnd type="none" w="sm" len="sm"/>
          </a:ln>
          <a:effectLst/>
        </p:spPr>
        <p:txBody>
          <a:bodyPr vert="horz" wrap="square" lIns="93104" tIns="46552" rIns="93104" bIns="46552" numCol="1" anchor="t" anchorCtr="0" compatLnSpc="1">
            <a:prstTxWarp prst="textNoShape">
              <a:avLst/>
            </a:prstTxWarp>
          </a:bodyPr>
          <a:lstStyle>
            <a:lvl1pPr algn="l" eaLnBrk="1" fontAlgn="auto" hangingPunct="1">
              <a:spcBef>
                <a:spcPts val="0"/>
              </a:spcBef>
              <a:spcAft>
                <a:spcPts val="0"/>
              </a:spcAft>
              <a:defRPr sz="1200">
                <a:latin typeface="+mn-lt"/>
              </a:defRPr>
            </a:lvl1pPr>
          </a:lstStyle>
          <a:p>
            <a:pPr>
              <a:defRPr/>
            </a:pPr>
            <a:endParaRPr lang="en-US"/>
          </a:p>
        </p:txBody>
      </p:sp>
      <p:sp>
        <p:nvSpPr>
          <p:cNvPr id="10243" name="Rectangle 3">
            <a:extLst>
              <a:ext uri="{FF2B5EF4-FFF2-40B4-BE49-F238E27FC236}">
                <a16:creationId xmlns:a16="http://schemas.microsoft.com/office/drawing/2014/main" id="{C5416448-FD08-43B9-81AF-23FB9F0F4045}"/>
              </a:ext>
            </a:extLst>
          </p:cNvPr>
          <p:cNvSpPr>
            <a:spLocks noGrp="1" noChangeArrowheads="1"/>
          </p:cNvSpPr>
          <p:nvPr>
            <p:ph type="dt" idx="1"/>
          </p:nvPr>
        </p:nvSpPr>
        <p:spPr bwMode="auto">
          <a:xfrm>
            <a:off x="3968962" y="0"/>
            <a:ext cx="3035088" cy="464503"/>
          </a:xfrm>
          <a:prstGeom prst="rect">
            <a:avLst/>
          </a:prstGeom>
          <a:noFill/>
          <a:ln w="12700" cap="sq">
            <a:noFill/>
            <a:miter lim="800000"/>
            <a:headEnd type="none" w="sm" len="sm"/>
            <a:tailEnd type="none" w="sm" len="sm"/>
          </a:ln>
          <a:effectLst/>
        </p:spPr>
        <p:txBody>
          <a:bodyPr vert="horz" wrap="square" lIns="93104" tIns="46552" rIns="93104" bIns="46552"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p>
        </p:txBody>
      </p:sp>
      <p:sp>
        <p:nvSpPr>
          <p:cNvPr id="8196" name="Rectangle 4">
            <a:extLst>
              <a:ext uri="{FF2B5EF4-FFF2-40B4-BE49-F238E27FC236}">
                <a16:creationId xmlns:a16="http://schemas.microsoft.com/office/drawing/2014/main" id="{3D2B6CC4-452A-494A-8859-E4E0ADE47FA0}"/>
              </a:ext>
            </a:extLst>
          </p:cNvPr>
          <p:cNvSpPr>
            <a:spLocks noGrp="1" noRot="1" noChangeAspect="1" noChangeArrowheads="1" noTextEdit="1"/>
          </p:cNvSpPr>
          <p:nvPr>
            <p:ph type="sldImg" idx="2"/>
          </p:nvPr>
        </p:nvSpPr>
        <p:spPr bwMode="auto">
          <a:xfrm>
            <a:off x="1179513" y="696913"/>
            <a:ext cx="4645025" cy="3482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0ADC151A-270B-441E-B78A-DC3CF4987982}"/>
              </a:ext>
            </a:extLst>
          </p:cNvPr>
          <p:cNvSpPr>
            <a:spLocks noGrp="1" noChangeArrowheads="1"/>
          </p:cNvSpPr>
          <p:nvPr>
            <p:ph type="body" sz="quarter" idx="3"/>
          </p:nvPr>
        </p:nvSpPr>
        <p:spPr bwMode="auto">
          <a:xfrm>
            <a:off x="933874" y="4412774"/>
            <a:ext cx="5136303" cy="4180523"/>
          </a:xfrm>
          <a:prstGeom prst="rect">
            <a:avLst/>
          </a:prstGeom>
          <a:noFill/>
          <a:ln w="12700" cap="sq">
            <a:noFill/>
            <a:miter lim="800000"/>
            <a:headEnd type="none" w="sm" len="sm"/>
            <a:tailEnd type="none" w="sm" len="sm"/>
          </a:ln>
          <a:effectLst/>
        </p:spPr>
        <p:txBody>
          <a:bodyPr vert="horz" wrap="square" lIns="93104" tIns="46552" rIns="93104" bIns="4655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a:extLst>
              <a:ext uri="{FF2B5EF4-FFF2-40B4-BE49-F238E27FC236}">
                <a16:creationId xmlns:a16="http://schemas.microsoft.com/office/drawing/2014/main" id="{1A227D63-563B-483A-AD69-8C0440BA6036}"/>
              </a:ext>
            </a:extLst>
          </p:cNvPr>
          <p:cNvSpPr>
            <a:spLocks noGrp="1" noChangeArrowheads="1"/>
          </p:cNvSpPr>
          <p:nvPr>
            <p:ph type="ftr" sz="quarter" idx="4"/>
          </p:nvPr>
        </p:nvSpPr>
        <p:spPr bwMode="auto">
          <a:xfrm>
            <a:off x="0" y="8825547"/>
            <a:ext cx="3035088" cy="464503"/>
          </a:xfrm>
          <a:prstGeom prst="rect">
            <a:avLst/>
          </a:prstGeom>
          <a:noFill/>
          <a:ln w="12700" cap="sq">
            <a:noFill/>
            <a:miter lim="800000"/>
            <a:headEnd type="none" w="sm" len="sm"/>
            <a:tailEnd type="none" w="sm" len="sm"/>
          </a:ln>
          <a:effectLst/>
        </p:spPr>
        <p:txBody>
          <a:bodyPr vert="horz" wrap="square" lIns="93104" tIns="46552" rIns="93104" bIns="46552" numCol="1" anchor="b" anchorCtr="0" compatLnSpc="1">
            <a:prstTxWarp prst="textNoShape">
              <a:avLst/>
            </a:prstTxWarp>
          </a:bodyPr>
          <a:lstStyle>
            <a:lvl1pPr algn="l" eaLnBrk="1" fontAlgn="auto" hangingPunct="1">
              <a:spcBef>
                <a:spcPts val="0"/>
              </a:spcBef>
              <a:spcAft>
                <a:spcPts val="0"/>
              </a:spcAft>
              <a:defRPr sz="1200">
                <a:latin typeface="+mn-lt"/>
              </a:defRPr>
            </a:lvl1pPr>
          </a:lstStyle>
          <a:p>
            <a:pPr>
              <a:defRPr/>
            </a:pPr>
            <a:r>
              <a:rPr lang="en-US"/>
              <a:t>KAMM, FIN374</a:t>
            </a:r>
          </a:p>
        </p:txBody>
      </p:sp>
      <p:sp>
        <p:nvSpPr>
          <p:cNvPr id="10247" name="Rectangle 7">
            <a:extLst>
              <a:ext uri="{FF2B5EF4-FFF2-40B4-BE49-F238E27FC236}">
                <a16:creationId xmlns:a16="http://schemas.microsoft.com/office/drawing/2014/main" id="{B1157018-2B89-4E54-9CDC-6D519AE33684}"/>
              </a:ext>
            </a:extLst>
          </p:cNvPr>
          <p:cNvSpPr>
            <a:spLocks noGrp="1" noChangeArrowheads="1"/>
          </p:cNvSpPr>
          <p:nvPr>
            <p:ph type="sldNum" sz="quarter" idx="5"/>
          </p:nvPr>
        </p:nvSpPr>
        <p:spPr bwMode="auto">
          <a:xfrm>
            <a:off x="3968962" y="8825547"/>
            <a:ext cx="3035088" cy="464503"/>
          </a:xfrm>
          <a:prstGeom prst="rect">
            <a:avLst/>
          </a:prstGeom>
          <a:noFill/>
          <a:ln w="12700" cap="sq">
            <a:noFill/>
            <a:miter lim="800000"/>
            <a:headEnd type="none" w="sm" len="sm"/>
            <a:tailEnd type="none" w="sm" len="sm"/>
          </a:ln>
          <a:effectLst/>
        </p:spPr>
        <p:txBody>
          <a:bodyPr vert="horz" wrap="square" lIns="93104" tIns="46552" rIns="93104" bIns="46552" numCol="1" anchor="b" anchorCtr="0" compatLnSpc="1">
            <a:prstTxWarp prst="textNoShape">
              <a:avLst/>
            </a:prstTxWarp>
          </a:bodyPr>
          <a:lstStyle>
            <a:lvl1pPr algn="r" eaLnBrk="1" hangingPunct="1">
              <a:defRPr sz="1200"/>
            </a:lvl1pPr>
          </a:lstStyle>
          <a:p>
            <a:fld id="{619285CB-7E87-4821-8CFE-AF1103C45B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786D93F-5875-48E6-9747-B142F6970286}"/>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24A8971D-831E-4231-8C1A-B3F23A9F1FA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831C0D-7BB9-4D5B-96C6-9C7265ACB8E6}"/>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883BEBA6-B642-4387-95B9-800062D23C70}"/>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39A22F3C-DDA2-4813-815B-D228761D3891}"/>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0438D4E8-7F11-451F-B5AC-E985730E3809}"/>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E9466DFF-1A17-4135-9477-A876EF730EE4}"/>
              </a:ext>
            </a:extLst>
          </p:cNvPr>
          <p:cNvSpPr>
            <a:spLocks noGrp="1"/>
          </p:cNvSpPr>
          <p:nvPr>
            <p:ph type="ftr" sz="quarter" idx="11"/>
          </p:nvPr>
        </p:nvSpPr>
        <p:spPr/>
        <p:txBody>
          <a:bodyPr/>
          <a:lstStyle>
            <a:lvl1pPr>
              <a:defRPr/>
            </a:lvl1pPr>
          </a:lstStyle>
          <a:p>
            <a:pPr>
              <a:defRPr/>
            </a:pPr>
            <a:r>
              <a:rPr lang="en-US"/>
              <a:t>KAMM,FIN377</a:t>
            </a:r>
          </a:p>
        </p:txBody>
      </p:sp>
      <p:sp>
        <p:nvSpPr>
          <p:cNvPr id="9" name="Slide Number Placeholder 5">
            <a:extLst>
              <a:ext uri="{FF2B5EF4-FFF2-40B4-BE49-F238E27FC236}">
                <a16:creationId xmlns:a16="http://schemas.microsoft.com/office/drawing/2014/main" id="{D90F85FF-F514-4F26-8A8A-188947BA8D3F}"/>
              </a:ext>
            </a:extLst>
          </p:cNvPr>
          <p:cNvSpPr>
            <a:spLocks noGrp="1"/>
          </p:cNvSpPr>
          <p:nvPr>
            <p:ph type="sldNum" sz="quarter" idx="12"/>
          </p:nvPr>
        </p:nvSpPr>
        <p:spPr/>
        <p:txBody>
          <a:bodyPr/>
          <a:lstStyle>
            <a:lvl1pPr>
              <a:defRPr/>
            </a:lvl1pPr>
          </a:lstStyle>
          <a:p>
            <a:fld id="{DFAB893A-5EE7-43C3-A8DF-64890AE37FF0}" type="slidenum">
              <a:rPr lang="en-US" altLang="en-US"/>
              <a:pPr/>
              <a:t>‹#›</a:t>
            </a:fld>
            <a:endParaRPr lang="en-US" altLang="en-US"/>
          </a:p>
        </p:txBody>
      </p:sp>
    </p:spTree>
    <p:extLst>
      <p:ext uri="{BB962C8B-B14F-4D97-AF65-F5344CB8AC3E}">
        <p14:creationId xmlns:p14="http://schemas.microsoft.com/office/powerpoint/2010/main" val="256774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C60372-739A-4202-8688-78E5BB453EE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DE00861-D630-43D1-AC77-8E7F8E015C0A}"/>
              </a:ext>
            </a:extLst>
          </p:cNvPr>
          <p:cNvSpPr>
            <a:spLocks noGrp="1"/>
          </p:cNvSpPr>
          <p:nvPr>
            <p:ph type="ftr" sz="quarter" idx="11"/>
          </p:nvPr>
        </p:nvSpPr>
        <p:spPr/>
        <p:txBody>
          <a:bodyPr/>
          <a:lstStyle>
            <a:lvl1pPr>
              <a:defRPr/>
            </a:lvl1pPr>
          </a:lstStyle>
          <a:p>
            <a:pPr>
              <a:defRPr/>
            </a:pPr>
            <a:r>
              <a:rPr lang="en-US"/>
              <a:t>KAMM,FIN377</a:t>
            </a:r>
          </a:p>
        </p:txBody>
      </p:sp>
      <p:sp>
        <p:nvSpPr>
          <p:cNvPr id="6" name="Slide Number Placeholder 5">
            <a:extLst>
              <a:ext uri="{FF2B5EF4-FFF2-40B4-BE49-F238E27FC236}">
                <a16:creationId xmlns:a16="http://schemas.microsoft.com/office/drawing/2014/main" id="{DBB601C3-DEA6-4FC8-A8FE-1BFE7C602893}"/>
              </a:ext>
            </a:extLst>
          </p:cNvPr>
          <p:cNvSpPr>
            <a:spLocks noGrp="1"/>
          </p:cNvSpPr>
          <p:nvPr>
            <p:ph type="sldNum" sz="quarter" idx="12"/>
          </p:nvPr>
        </p:nvSpPr>
        <p:spPr/>
        <p:txBody>
          <a:bodyPr/>
          <a:lstStyle>
            <a:lvl1pPr>
              <a:defRPr/>
            </a:lvl1pPr>
          </a:lstStyle>
          <a:p>
            <a:fld id="{E5899FD0-032B-4100-8F33-E50C0C4D7099}" type="slidenum">
              <a:rPr lang="en-US" altLang="en-US"/>
              <a:pPr/>
              <a:t>‹#›</a:t>
            </a:fld>
            <a:endParaRPr lang="en-US" altLang="en-US"/>
          </a:p>
        </p:txBody>
      </p:sp>
    </p:spTree>
    <p:extLst>
      <p:ext uri="{BB962C8B-B14F-4D97-AF65-F5344CB8AC3E}">
        <p14:creationId xmlns:p14="http://schemas.microsoft.com/office/powerpoint/2010/main" val="11037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D700A1-B2DA-4C9F-A509-ACD13DB0F7D0}"/>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1244BA93-C7C3-42A3-B75B-B1281D91C049}"/>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1D70B2A1-602D-41B0-836A-499323836C71}"/>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912E7799-CF7C-48BB-B453-E815230D3E40}"/>
              </a:ext>
            </a:extLst>
          </p:cNvPr>
          <p:cNvSpPr>
            <a:spLocks noGrp="1"/>
          </p:cNvSpPr>
          <p:nvPr>
            <p:ph type="ftr" sz="quarter" idx="11"/>
          </p:nvPr>
        </p:nvSpPr>
        <p:spPr/>
        <p:txBody>
          <a:bodyPr/>
          <a:lstStyle>
            <a:lvl1pPr>
              <a:defRPr/>
            </a:lvl1pPr>
          </a:lstStyle>
          <a:p>
            <a:pPr>
              <a:defRPr/>
            </a:pPr>
            <a:r>
              <a:rPr lang="en-US"/>
              <a:t>KAMM,FIN377</a:t>
            </a:r>
          </a:p>
        </p:txBody>
      </p:sp>
      <p:sp>
        <p:nvSpPr>
          <p:cNvPr id="8" name="Slide Number Placeholder 5">
            <a:extLst>
              <a:ext uri="{FF2B5EF4-FFF2-40B4-BE49-F238E27FC236}">
                <a16:creationId xmlns:a16="http://schemas.microsoft.com/office/drawing/2014/main" id="{A1A31B9B-282A-4693-923A-46188093E221}"/>
              </a:ext>
            </a:extLst>
          </p:cNvPr>
          <p:cNvSpPr>
            <a:spLocks noGrp="1"/>
          </p:cNvSpPr>
          <p:nvPr>
            <p:ph type="sldNum" sz="quarter" idx="12"/>
          </p:nvPr>
        </p:nvSpPr>
        <p:spPr/>
        <p:txBody>
          <a:bodyPr/>
          <a:lstStyle>
            <a:lvl1pPr>
              <a:defRPr/>
            </a:lvl1pPr>
          </a:lstStyle>
          <a:p>
            <a:fld id="{2E55251E-2E95-49FC-84DF-72F693A3D949}" type="slidenum">
              <a:rPr lang="en-US" altLang="en-US"/>
              <a:pPr/>
              <a:t>‹#›</a:t>
            </a:fld>
            <a:endParaRPr lang="en-US" altLang="en-US"/>
          </a:p>
        </p:txBody>
      </p:sp>
    </p:spTree>
    <p:extLst>
      <p:ext uri="{BB962C8B-B14F-4D97-AF65-F5344CB8AC3E}">
        <p14:creationId xmlns:p14="http://schemas.microsoft.com/office/powerpoint/2010/main" val="8219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5EFAF0-A46E-4195-AAA2-6B51FB9CEC3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2DEF7FE-9CAF-4E9C-9F09-F6281D36F984}"/>
              </a:ext>
            </a:extLst>
          </p:cNvPr>
          <p:cNvSpPr>
            <a:spLocks noGrp="1"/>
          </p:cNvSpPr>
          <p:nvPr>
            <p:ph type="ftr" sz="quarter" idx="11"/>
          </p:nvPr>
        </p:nvSpPr>
        <p:spPr/>
        <p:txBody>
          <a:bodyPr/>
          <a:lstStyle>
            <a:lvl1pPr>
              <a:defRPr/>
            </a:lvl1pPr>
          </a:lstStyle>
          <a:p>
            <a:pPr>
              <a:defRPr/>
            </a:pPr>
            <a:r>
              <a:rPr lang="en-US"/>
              <a:t>KAMM,FIN377</a:t>
            </a:r>
          </a:p>
        </p:txBody>
      </p:sp>
      <p:sp>
        <p:nvSpPr>
          <p:cNvPr id="6" name="Slide Number Placeholder 5">
            <a:extLst>
              <a:ext uri="{FF2B5EF4-FFF2-40B4-BE49-F238E27FC236}">
                <a16:creationId xmlns:a16="http://schemas.microsoft.com/office/drawing/2014/main" id="{7401C1F4-98FB-43BE-973D-5FBA0D7E0B49}"/>
              </a:ext>
            </a:extLst>
          </p:cNvPr>
          <p:cNvSpPr>
            <a:spLocks noGrp="1"/>
          </p:cNvSpPr>
          <p:nvPr>
            <p:ph type="sldNum" sz="quarter" idx="12"/>
          </p:nvPr>
        </p:nvSpPr>
        <p:spPr/>
        <p:txBody>
          <a:bodyPr/>
          <a:lstStyle>
            <a:lvl1pPr>
              <a:defRPr/>
            </a:lvl1pPr>
          </a:lstStyle>
          <a:p>
            <a:fld id="{DD2E984A-1FC9-4574-AE99-F9EE317B8654}" type="slidenum">
              <a:rPr lang="en-US" altLang="en-US"/>
              <a:pPr/>
              <a:t>‹#›</a:t>
            </a:fld>
            <a:endParaRPr lang="en-US" altLang="en-US"/>
          </a:p>
        </p:txBody>
      </p:sp>
    </p:spTree>
    <p:extLst>
      <p:ext uri="{BB962C8B-B14F-4D97-AF65-F5344CB8AC3E}">
        <p14:creationId xmlns:p14="http://schemas.microsoft.com/office/powerpoint/2010/main" val="307060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A9670C-398E-4496-AE0D-FE901D53ED2B}"/>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047E8465-FE3D-48A3-8D79-B310ABF04280}"/>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4D5B0C76-3BA8-4D84-B32A-5CAC0156432B}"/>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28EEAD7A-0BF1-4A6B-BC8E-10E80B538FB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4A0913DE-2364-4AA0-B129-C84F9D7DA060}"/>
              </a:ext>
            </a:extLst>
          </p:cNvPr>
          <p:cNvSpPr>
            <a:spLocks noGrp="1"/>
          </p:cNvSpPr>
          <p:nvPr>
            <p:ph type="ftr" sz="quarter" idx="11"/>
          </p:nvPr>
        </p:nvSpPr>
        <p:spPr/>
        <p:txBody>
          <a:bodyPr/>
          <a:lstStyle>
            <a:lvl1pPr>
              <a:defRPr/>
            </a:lvl1pPr>
          </a:lstStyle>
          <a:p>
            <a:pPr>
              <a:defRPr/>
            </a:pPr>
            <a:r>
              <a:rPr lang="en-US"/>
              <a:t>KAMM,FIN377</a:t>
            </a:r>
          </a:p>
        </p:txBody>
      </p:sp>
      <p:sp>
        <p:nvSpPr>
          <p:cNvPr id="9" name="Slide Number Placeholder 5">
            <a:extLst>
              <a:ext uri="{FF2B5EF4-FFF2-40B4-BE49-F238E27FC236}">
                <a16:creationId xmlns:a16="http://schemas.microsoft.com/office/drawing/2014/main" id="{F8FB2957-F16F-49E8-9F61-F6BFD4B50A40}"/>
              </a:ext>
            </a:extLst>
          </p:cNvPr>
          <p:cNvSpPr>
            <a:spLocks noGrp="1"/>
          </p:cNvSpPr>
          <p:nvPr>
            <p:ph type="sldNum" sz="quarter" idx="12"/>
          </p:nvPr>
        </p:nvSpPr>
        <p:spPr/>
        <p:txBody>
          <a:bodyPr/>
          <a:lstStyle>
            <a:lvl1pPr>
              <a:defRPr/>
            </a:lvl1pPr>
          </a:lstStyle>
          <a:p>
            <a:fld id="{71BD6F0F-E4ED-4F75-BB5D-5C330EB0D009}" type="slidenum">
              <a:rPr lang="en-US" altLang="en-US"/>
              <a:pPr/>
              <a:t>‹#›</a:t>
            </a:fld>
            <a:endParaRPr lang="en-US" altLang="en-US"/>
          </a:p>
        </p:txBody>
      </p:sp>
    </p:spTree>
    <p:extLst>
      <p:ext uri="{BB962C8B-B14F-4D97-AF65-F5344CB8AC3E}">
        <p14:creationId xmlns:p14="http://schemas.microsoft.com/office/powerpoint/2010/main" val="107247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CB4EDD9-0AE1-4447-ACD0-0BCFCDED490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B0F52F4-4596-48F6-BD76-2AD4E39AA420}"/>
              </a:ext>
            </a:extLst>
          </p:cNvPr>
          <p:cNvSpPr>
            <a:spLocks noGrp="1"/>
          </p:cNvSpPr>
          <p:nvPr>
            <p:ph type="ftr" sz="quarter" idx="11"/>
          </p:nvPr>
        </p:nvSpPr>
        <p:spPr/>
        <p:txBody>
          <a:bodyPr/>
          <a:lstStyle>
            <a:lvl1pPr>
              <a:defRPr/>
            </a:lvl1pPr>
          </a:lstStyle>
          <a:p>
            <a:pPr>
              <a:defRPr/>
            </a:pPr>
            <a:r>
              <a:rPr lang="en-US"/>
              <a:t>KAMM,FIN377</a:t>
            </a:r>
          </a:p>
        </p:txBody>
      </p:sp>
      <p:sp>
        <p:nvSpPr>
          <p:cNvPr id="7" name="Slide Number Placeholder 5">
            <a:extLst>
              <a:ext uri="{FF2B5EF4-FFF2-40B4-BE49-F238E27FC236}">
                <a16:creationId xmlns:a16="http://schemas.microsoft.com/office/drawing/2014/main" id="{DB45417E-9FB5-4932-9C10-B865540ECBB4}"/>
              </a:ext>
            </a:extLst>
          </p:cNvPr>
          <p:cNvSpPr>
            <a:spLocks noGrp="1"/>
          </p:cNvSpPr>
          <p:nvPr>
            <p:ph type="sldNum" sz="quarter" idx="12"/>
          </p:nvPr>
        </p:nvSpPr>
        <p:spPr/>
        <p:txBody>
          <a:bodyPr/>
          <a:lstStyle>
            <a:lvl1pPr>
              <a:defRPr/>
            </a:lvl1pPr>
          </a:lstStyle>
          <a:p>
            <a:fld id="{93BA0C60-D67F-401D-80B2-252D1F00F93A}" type="slidenum">
              <a:rPr lang="en-US" altLang="en-US"/>
              <a:pPr/>
              <a:t>‹#›</a:t>
            </a:fld>
            <a:endParaRPr lang="en-US" altLang="en-US"/>
          </a:p>
        </p:txBody>
      </p:sp>
    </p:spTree>
    <p:extLst>
      <p:ext uri="{BB962C8B-B14F-4D97-AF65-F5344CB8AC3E}">
        <p14:creationId xmlns:p14="http://schemas.microsoft.com/office/powerpoint/2010/main" val="93995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7BF2A6E-6797-47B9-8A64-8C0EB36C59C8}"/>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DB7953C6-CAC4-418B-9977-09DE9FF4B97D}"/>
              </a:ext>
            </a:extLst>
          </p:cNvPr>
          <p:cNvSpPr>
            <a:spLocks noGrp="1"/>
          </p:cNvSpPr>
          <p:nvPr>
            <p:ph type="ftr" sz="quarter" idx="11"/>
          </p:nvPr>
        </p:nvSpPr>
        <p:spPr/>
        <p:txBody>
          <a:bodyPr/>
          <a:lstStyle>
            <a:lvl1pPr>
              <a:defRPr/>
            </a:lvl1pPr>
          </a:lstStyle>
          <a:p>
            <a:pPr>
              <a:defRPr/>
            </a:pPr>
            <a:r>
              <a:rPr lang="en-US"/>
              <a:t>KAMM,FIN377</a:t>
            </a:r>
          </a:p>
        </p:txBody>
      </p:sp>
      <p:sp>
        <p:nvSpPr>
          <p:cNvPr id="9" name="Slide Number Placeholder 5">
            <a:extLst>
              <a:ext uri="{FF2B5EF4-FFF2-40B4-BE49-F238E27FC236}">
                <a16:creationId xmlns:a16="http://schemas.microsoft.com/office/drawing/2014/main" id="{DCCF03B3-388F-48CF-8C8A-09BF7FBD7352}"/>
              </a:ext>
            </a:extLst>
          </p:cNvPr>
          <p:cNvSpPr>
            <a:spLocks noGrp="1"/>
          </p:cNvSpPr>
          <p:nvPr>
            <p:ph type="sldNum" sz="quarter" idx="12"/>
          </p:nvPr>
        </p:nvSpPr>
        <p:spPr/>
        <p:txBody>
          <a:bodyPr/>
          <a:lstStyle>
            <a:lvl1pPr>
              <a:defRPr/>
            </a:lvl1pPr>
          </a:lstStyle>
          <a:p>
            <a:fld id="{0CFB443A-B9C9-428B-8888-469DC76E3A1C}" type="slidenum">
              <a:rPr lang="en-US" altLang="en-US"/>
              <a:pPr/>
              <a:t>‹#›</a:t>
            </a:fld>
            <a:endParaRPr lang="en-US" altLang="en-US"/>
          </a:p>
        </p:txBody>
      </p:sp>
    </p:spTree>
    <p:extLst>
      <p:ext uri="{BB962C8B-B14F-4D97-AF65-F5344CB8AC3E}">
        <p14:creationId xmlns:p14="http://schemas.microsoft.com/office/powerpoint/2010/main" val="360197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720DCB9-C733-4A80-BCEF-0CB5B7254C67}"/>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7FEFA2B9-63C8-4558-89D6-B4AC3D44351C}"/>
              </a:ext>
            </a:extLst>
          </p:cNvPr>
          <p:cNvSpPr>
            <a:spLocks noGrp="1"/>
          </p:cNvSpPr>
          <p:nvPr>
            <p:ph type="ftr" sz="quarter" idx="11"/>
          </p:nvPr>
        </p:nvSpPr>
        <p:spPr/>
        <p:txBody>
          <a:bodyPr/>
          <a:lstStyle>
            <a:lvl1pPr>
              <a:defRPr/>
            </a:lvl1pPr>
          </a:lstStyle>
          <a:p>
            <a:pPr>
              <a:defRPr/>
            </a:pPr>
            <a:r>
              <a:rPr lang="en-US"/>
              <a:t>KAMM,FIN377</a:t>
            </a:r>
          </a:p>
        </p:txBody>
      </p:sp>
      <p:sp>
        <p:nvSpPr>
          <p:cNvPr id="5" name="Slide Number Placeholder 5">
            <a:extLst>
              <a:ext uri="{FF2B5EF4-FFF2-40B4-BE49-F238E27FC236}">
                <a16:creationId xmlns:a16="http://schemas.microsoft.com/office/drawing/2014/main" id="{8BC6B5A5-98BE-4D0E-831F-A5AA56047CDB}"/>
              </a:ext>
            </a:extLst>
          </p:cNvPr>
          <p:cNvSpPr>
            <a:spLocks noGrp="1"/>
          </p:cNvSpPr>
          <p:nvPr>
            <p:ph type="sldNum" sz="quarter" idx="12"/>
          </p:nvPr>
        </p:nvSpPr>
        <p:spPr/>
        <p:txBody>
          <a:bodyPr/>
          <a:lstStyle>
            <a:lvl1pPr>
              <a:defRPr/>
            </a:lvl1pPr>
          </a:lstStyle>
          <a:p>
            <a:fld id="{3F7B391B-8A6C-48A1-B1C0-A8A784BA8261}" type="slidenum">
              <a:rPr lang="en-US" altLang="en-US"/>
              <a:pPr/>
              <a:t>‹#›</a:t>
            </a:fld>
            <a:endParaRPr lang="en-US" altLang="en-US"/>
          </a:p>
        </p:txBody>
      </p:sp>
    </p:spTree>
    <p:extLst>
      <p:ext uri="{BB962C8B-B14F-4D97-AF65-F5344CB8AC3E}">
        <p14:creationId xmlns:p14="http://schemas.microsoft.com/office/powerpoint/2010/main" val="267632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84D0C6-0437-4DAB-AEED-3243E5287BF6}"/>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A439A4E7-22F1-4DE0-B83B-FADCBC46CB20}"/>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C1BA5763-B4E6-45D1-B00E-7E19C8587A1A}"/>
              </a:ext>
            </a:extLst>
          </p:cNvPr>
          <p:cNvSpPr>
            <a:spLocks noGrp="1"/>
          </p:cNvSpPr>
          <p:nvPr>
            <p:ph type="dt" sz="half" idx="10"/>
          </p:nvPr>
        </p:nvSpPr>
        <p:spPr/>
        <p:txBody>
          <a:bodyPr/>
          <a:lstStyle>
            <a:lvl1pPr>
              <a:defRPr/>
            </a:lvl1pPr>
          </a:lstStyle>
          <a:p>
            <a:pPr>
              <a:defRPr/>
            </a:pPr>
            <a:endParaRPr lang="en-US"/>
          </a:p>
        </p:txBody>
      </p:sp>
      <p:sp>
        <p:nvSpPr>
          <p:cNvPr id="5" name="Footer Placeholder 7">
            <a:extLst>
              <a:ext uri="{FF2B5EF4-FFF2-40B4-BE49-F238E27FC236}">
                <a16:creationId xmlns:a16="http://schemas.microsoft.com/office/drawing/2014/main" id="{EA91205C-D61B-4FD0-B88E-93B33DF05C6A}"/>
              </a:ext>
            </a:extLst>
          </p:cNvPr>
          <p:cNvSpPr>
            <a:spLocks noGrp="1"/>
          </p:cNvSpPr>
          <p:nvPr>
            <p:ph type="ftr" sz="quarter" idx="11"/>
          </p:nvPr>
        </p:nvSpPr>
        <p:spPr/>
        <p:txBody>
          <a:bodyPr/>
          <a:lstStyle>
            <a:lvl1pPr>
              <a:defRPr>
                <a:solidFill>
                  <a:srgbClr val="FFFFFF"/>
                </a:solidFill>
              </a:defRPr>
            </a:lvl1pPr>
          </a:lstStyle>
          <a:p>
            <a:pPr>
              <a:defRPr/>
            </a:pPr>
            <a:r>
              <a:rPr lang="en-US"/>
              <a:t>KAMM,FIN377</a:t>
            </a:r>
          </a:p>
        </p:txBody>
      </p:sp>
      <p:sp>
        <p:nvSpPr>
          <p:cNvPr id="6" name="Slide Number Placeholder 8">
            <a:extLst>
              <a:ext uri="{FF2B5EF4-FFF2-40B4-BE49-F238E27FC236}">
                <a16:creationId xmlns:a16="http://schemas.microsoft.com/office/drawing/2014/main" id="{A486CC3F-E653-4D67-8809-176A4B8F7469}"/>
              </a:ext>
            </a:extLst>
          </p:cNvPr>
          <p:cNvSpPr>
            <a:spLocks noGrp="1"/>
          </p:cNvSpPr>
          <p:nvPr>
            <p:ph type="sldNum" sz="quarter" idx="12"/>
          </p:nvPr>
        </p:nvSpPr>
        <p:spPr/>
        <p:txBody>
          <a:bodyPr/>
          <a:lstStyle>
            <a:lvl1pPr>
              <a:defRPr/>
            </a:lvl1pPr>
          </a:lstStyle>
          <a:p>
            <a:fld id="{8E84A412-8500-4B11-8750-3F116EA9F901}" type="slidenum">
              <a:rPr lang="en-US" altLang="en-US"/>
              <a:pPr/>
              <a:t>‹#›</a:t>
            </a:fld>
            <a:endParaRPr lang="en-US" altLang="en-US"/>
          </a:p>
        </p:txBody>
      </p:sp>
    </p:spTree>
    <p:extLst>
      <p:ext uri="{BB962C8B-B14F-4D97-AF65-F5344CB8AC3E}">
        <p14:creationId xmlns:p14="http://schemas.microsoft.com/office/powerpoint/2010/main" val="62173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73B957-C426-446C-9759-F8F846C4B085}"/>
              </a:ext>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AE54A09E-39FF-4F2B-98DB-291CA3047482}"/>
              </a:ext>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BA75BAFA-780D-4525-A085-F4E9F1738F09}"/>
              </a:ext>
            </a:extLst>
          </p:cNvPr>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a:extLst>
              <a:ext uri="{FF2B5EF4-FFF2-40B4-BE49-F238E27FC236}">
                <a16:creationId xmlns:a16="http://schemas.microsoft.com/office/drawing/2014/main" id="{1A74C203-E52A-41F4-B497-6E6A85E445E7}"/>
              </a:ext>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r>
              <a:rPr lang="en-US"/>
              <a:t>KAMM,FIN377</a:t>
            </a:r>
          </a:p>
        </p:txBody>
      </p:sp>
      <p:sp>
        <p:nvSpPr>
          <p:cNvPr id="9" name="Slide Number Placeholder 6">
            <a:extLst>
              <a:ext uri="{FF2B5EF4-FFF2-40B4-BE49-F238E27FC236}">
                <a16:creationId xmlns:a16="http://schemas.microsoft.com/office/drawing/2014/main" id="{59AB92A0-AA0B-4FF0-A494-5B606E4024F9}"/>
              </a:ext>
            </a:extLst>
          </p:cNvPr>
          <p:cNvSpPr>
            <a:spLocks noGrp="1"/>
          </p:cNvSpPr>
          <p:nvPr>
            <p:ph type="sldNum" sz="quarter" idx="12"/>
          </p:nvPr>
        </p:nvSpPr>
        <p:spPr/>
        <p:txBody>
          <a:bodyPr/>
          <a:lstStyle>
            <a:lvl1pPr>
              <a:defRPr>
                <a:solidFill>
                  <a:schemeClr val="tx2"/>
                </a:solidFill>
              </a:defRPr>
            </a:lvl1pPr>
          </a:lstStyle>
          <a:p>
            <a:fld id="{0031A5D3-1672-49DE-8BDD-894B71EBCC1B}" type="slidenum">
              <a:rPr lang="en-US" altLang="en-US"/>
              <a:pPr/>
              <a:t>‹#›</a:t>
            </a:fld>
            <a:endParaRPr lang="en-US" altLang="en-US"/>
          </a:p>
        </p:txBody>
      </p:sp>
    </p:spTree>
    <p:extLst>
      <p:ext uri="{BB962C8B-B14F-4D97-AF65-F5344CB8AC3E}">
        <p14:creationId xmlns:p14="http://schemas.microsoft.com/office/powerpoint/2010/main" val="44175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BB2575-94D2-4335-B5CA-05AFD9ABD693}"/>
              </a:ext>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0F831A25-C219-4CB2-AC27-E8441E0E4316}"/>
              </a:ext>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3E09E81F-93B9-47F8-85EB-8D178BB21596}"/>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2D7088ED-3EC1-4D45-B95F-0CEC14569DE7}"/>
              </a:ext>
            </a:extLst>
          </p:cNvPr>
          <p:cNvSpPr>
            <a:spLocks noGrp="1"/>
          </p:cNvSpPr>
          <p:nvPr>
            <p:ph type="ftr" sz="quarter" idx="11"/>
          </p:nvPr>
        </p:nvSpPr>
        <p:spPr/>
        <p:txBody>
          <a:bodyPr/>
          <a:lstStyle>
            <a:lvl1pPr>
              <a:defRPr/>
            </a:lvl1pPr>
          </a:lstStyle>
          <a:p>
            <a:pPr>
              <a:defRPr/>
            </a:pPr>
            <a:r>
              <a:rPr lang="en-US"/>
              <a:t>KAMM,FIN377</a:t>
            </a:r>
          </a:p>
        </p:txBody>
      </p:sp>
      <p:sp>
        <p:nvSpPr>
          <p:cNvPr id="9" name="Slide Number Placeholder 6">
            <a:extLst>
              <a:ext uri="{FF2B5EF4-FFF2-40B4-BE49-F238E27FC236}">
                <a16:creationId xmlns:a16="http://schemas.microsoft.com/office/drawing/2014/main" id="{4D628F65-2271-4FEA-95F6-D2C6CBD904FE}"/>
              </a:ext>
            </a:extLst>
          </p:cNvPr>
          <p:cNvSpPr>
            <a:spLocks noGrp="1"/>
          </p:cNvSpPr>
          <p:nvPr>
            <p:ph type="sldNum" sz="quarter" idx="12"/>
          </p:nvPr>
        </p:nvSpPr>
        <p:spPr/>
        <p:txBody>
          <a:bodyPr/>
          <a:lstStyle>
            <a:lvl1pPr>
              <a:defRPr/>
            </a:lvl1pPr>
          </a:lstStyle>
          <a:p>
            <a:fld id="{5E315705-C2F1-4E25-9746-A36F937B64BE}" type="slidenum">
              <a:rPr lang="en-US" altLang="en-US"/>
              <a:pPr/>
              <a:t>‹#›</a:t>
            </a:fld>
            <a:endParaRPr lang="en-US" altLang="en-US"/>
          </a:p>
        </p:txBody>
      </p:sp>
    </p:spTree>
    <p:extLst>
      <p:ext uri="{BB962C8B-B14F-4D97-AF65-F5344CB8AC3E}">
        <p14:creationId xmlns:p14="http://schemas.microsoft.com/office/powerpoint/2010/main" val="288141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0E2FC28-8F1C-483E-9976-4E3ECC7B99BF}"/>
              </a:ext>
            </a:extLst>
          </p:cNvPr>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36015A85-1CA0-45EE-A7E6-803C77290383}"/>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FB720A76-DCAC-4F87-9CA9-B80E97B97576}"/>
              </a:ext>
            </a:extLst>
          </p:cNvPr>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2A956BF1-E7B1-4C00-8EB3-D5C0140EC604}"/>
              </a:ext>
            </a:extLst>
          </p:cNvPr>
          <p:cNvSpPr>
            <a:spLocks noGrp="1" noChangeArrowheads="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7AE1860-74E1-42F5-BEDA-E33D8DE14B2C}"/>
              </a:ext>
            </a:extLst>
          </p:cNvPr>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5D59DA45-F730-4B5E-B72E-D7DDE47C1F6F}"/>
              </a:ext>
            </a:extLst>
          </p:cNvPr>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KAMM,FIN377</a:t>
            </a:r>
          </a:p>
        </p:txBody>
      </p:sp>
      <p:sp>
        <p:nvSpPr>
          <p:cNvPr id="6" name="Slide Number Placeholder 5">
            <a:extLst>
              <a:ext uri="{FF2B5EF4-FFF2-40B4-BE49-F238E27FC236}">
                <a16:creationId xmlns:a16="http://schemas.microsoft.com/office/drawing/2014/main" id="{208C2478-855A-43F9-910F-912D0D127293}"/>
              </a:ext>
            </a:extLst>
          </p:cNvPr>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fld id="{1BDF361A-B19F-44EA-8FE0-7760AD700651}" type="slidenum">
              <a:rPr lang="en-US" altLang="en-US"/>
              <a:pPr/>
              <a:t>‹#›</a:t>
            </a:fld>
            <a:endParaRPr lang="en-US" altLang="en-US"/>
          </a:p>
        </p:txBody>
      </p:sp>
      <p:cxnSp>
        <p:nvCxnSpPr>
          <p:cNvPr id="10" name="Straight Connector 9">
            <a:extLst>
              <a:ext uri="{FF2B5EF4-FFF2-40B4-BE49-F238E27FC236}">
                <a16:creationId xmlns:a16="http://schemas.microsoft.com/office/drawing/2014/main" id="{C7B0C4E1-3845-4D11-A231-948C8E3A9CD8}"/>
              </a:ext>
            </a:extLst>
          </p:cNvPr>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69" r:id="rId1"/>
    <p:sldLayoutId id="2147484064" r:id="rId2"/>
    <p:sldLayoutId id="2147484070" r:id="rId3"/>
    <p:sldLayoutId id="2147484065" r:id="rId4"/>
    <p:sldLayoutId id="2147484066" r:id="rId5"/>
    <p:sldLayoutId id="2147484067" r:id="rId6"/>
    <p:sldLayoutId id="2147484071" r:id="rId7"/>
    <p:sldLayoutId id="2147484072" r:id="rId8"/>
    <p:sldLayoutId id="2147484073" r:id="rId9"/>
    <p:sldLayoutId id="2147484068" r:id="rId10"/>
    <p:sldLayoutId id="2147484074" r:id="rId11"/>
  </p:sldLayoutIdLst>
  <p:hf sldNum="0" hd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7D3D8B1-6BE6-40A3-8228-D0EE4DB4B7F9}"/>
              </a:ext>
            </a:extLst>
          </p:cNvPr>
          <p:cNvSpPr>
            <a:spLocks noGrp="1" noChangeArrowheads="1"/>
          </p:cNvSpPr>
          <p:nvPr>
            <p:ph type="ctrTitle"/>
          </p:nvPr>
        </p:nvSpPr>
        <p:spPr>
          <a:xfrm>
            <a:off x="685800" y="1258888"/>
            <a:ext cx="7772400" cy="2703512"/>
          </a:xfrm>
          <a:ln w="28575">
            <a:solidFill>
              <a:schemeClr val="tx1"/>
            </a:solidFill>
            <a:miter lim="800000"/>
            <a:headEnd/>
            <a:tailEnd/>
          </a:ln>
        </p:spPr>
        <p:txBody>
          <a:bodyPr>
            <a:normAutofit/>
          </a:bodyPr>
          <a:lstStyle/>
          <a:p>
            <a:pPr eaLnBrk="1" fontAlgn="auto" hangingPunct="1">
              <a:spcAft>
                <a:spcPts val="0"/>
              </a:spcAft>
              <a:defRPr/>
            </a:pPr>
            <a:r>
              <a:rPr lang="en-US" altLang="en-US" sz="7300" dirty="0"/>
              <a:t>NPV &amp; Capital Budgeting</a:t>
            </a:r>
          </a:p>
        </p:txBody>
      </p:sp>
      <p:sp>
        <p:nvSpPr>
          <p:cNvPr id="4100" name="Rectangle 3">
            <a:extLst>
              <a:ext uri="{FF2B5EF4-FFF2-40B4-BE49-F238E27FC236}">
                <a16:creationId xmlns:a16="http://schemas.microsoft.com/office/drawing/2014/main" id="{8EB8BC92-172D-4FB3-83FF-02B21E8403FE}"/>
              </a:ext>
            </a:extLst>
          </p:cNvPr>
          <p:cNvSpPr>
            <a:spLocks noGrp="1" noChangeArrowheads="1"/>
          </p:cNvSpPr>
          <p:nvPr>
            <p:ph type="subTitle" idx="1"/>
          </p:nvPr>
        </p:nvSpPr>
        <p:spPr>
          <a:xfrm>
            <a:off x="825500" y="4456113"/>
            <a:ext cx="7543800" cy="1143000"/>
          </a:xfrm>
          <a:ln w="28575">
            <a:solidFill>
              <a:schemeClr val="tx1"/>
            </a:solidFill>
            <a:miter lim="800000"/>
            <a:headEnd/>
            <a:tailEnd/>
          </a:ln>
        </p:spPr>
        <p:txBody>
          <a:bodyPr rtlCol="0"/>
          <a:lstStyle/>
          <a:p>
            <a:pPr eaLnBrk="1" fontAlgn="auto" hangingPunct="1">
              <a:defRPr/>
            </a:pPr>
            <a:r>
              <a:rPr lang="en-US" altLang="en-US" i="1" dirty="0"/>
              <a:t>Read NPV &amp; CAPITAL BUDEGETING</a:t>
            </a:r>
          </a:p>
        </p:txBody>
      </p:sp>
      <p:sp>
        <p:nvSpPr>
          <p:cNvPr id="4098" name="Footer Placeholder 4">
            <a:extLst>
              <a:ext uri="{FF2B5EF4-FFF2-40B4-BE49-F238E27FC236}">
                <a16:creationId xmlns:a16="http://schemas.microsoft.com/office/drawing/2014/main" id="{AC873833-C023-4E70-B850-F47E86BBF077}"/>
              </a:ext>
            </a:extLst>
          </p:cNvPr>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r>
              <a:rPr lang="en-US" altLang="en-US" sz="1400" dirty="0"/>
              <a:t>KAMM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normAutofit/>
          </a:bodyPr>
          <a:lstStyle/>
          <a:p>
            <a:r>
              <a:rPr lang="en-US" dirty="0"/>
              <a:t>Problems with IRR: Two IRRs if Sign Change in CFs, use NPV</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dirty="0"/>
              <a:t>-170 	CF0</a:t>
            </a:r>
          </a:p>
          <a:p>
            <a:r>
              <a:rPr lang="en-US" sz="3600" dirty="0"/>
              <a:t>160		CF1</a:t>
            </a:r>
          </a:p>
          <a:p>
            <a:pPr marL="200025" lvl="1" indent="0">
              <a:buNone/>
            </a:pPr>
            <a:r>
              <a:rPr lang="en-US" sz="3600" dirty="0"/>
              <a:t>		CF2</a:t>
            </a:r>
          </a:p>
          <a:p>
            <a:pPr marL="200025" lvl="1" indent="0">
              <a:buNone/>
            </a:pPr>
            <a:r>
              <a:rPr lang="en-US" sz="3600" dirty="0"/>
              <a:t>		CF3</a:t>
            </a:r>
          </a:p>
          <a:p>
            <a:pPr marL="200025" lvl="1" indent="0">
              <a:buNone/>
            </a:pPr>
            <a:r>
              <a:rPr lang="en-US" sz="3600" dirty="0"/>
              <a:t>		CF4</a:t>
            </a:r>
          </a:p>
          <a:p>
            <a:pPr marL="200025" lvl="1" indent="0">
              <a:buNone/>
            </a:pPr>
            <a:r>
              <a:rPr lang="en-US" sz="3600" dirty="0"/>
              <a:t>-520	CF5</a:t>
            </a:r>
            <a:r>
              <a:rPr lang="en-US" sz="3200" dirty="0"/>
              <a:t>			</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p:txBody>
          <a:bodyPr/>
          <a:lstStyle/>
          <a:p>
            <a:pPr marL="0" indent="0">
              <a:buNone/>
            </a:pPr>
            <a:r>
              <a:rPr lang="en-US" sz="2800" dirty="0"/>
              <a:t>2</a:t>
            </a:r>
            <a:r>
              <a:rPr lang="en-US" sz="2800" baseline="30000" dirty="0"/>
              <a:t>nd</a:t>
            </a:r>
            <a:r>
              <a:rPr lang="en-US" sz="2800" dirty="0"/>
              <a:t> </a:t>
            </a:r>
            <a:r>
              <a:rPr lang="en-US" sz="2800" dirty="0" err="1"/>
              <a:t>Fct</a:t>
            </a:r>
            <a:r>
              <a:rPr lang="en-US" sz="2800" dirty="0"/>
              <a:t> IRR</a:t>
            </a:r>
          </a:p>
          <a:p>
            <a:pPr marL="0" indent="0">
              <a:buNone/>
            </a:pPr>
            <a:r>
              <a:rPr lang="en-US" sz="2800" dirty="0"/>
              <a:t>Tells you just one of two IRRs, 6.77% </a:t>
            </a:r>
          </a:p>
          <a:p>
            <a:pPr marL="0" indent="0">
              <a:buNone/>
            </a:pPr>
            <a:r>
              <a:rPr lang="en-US" sz="2800" dirty="0"/>
              <a:t>but there are two … the other one is 65.36%</a:t>
            </a:r>
          </a:p>
          <a:p>
            <a:pPr marL="0" indent="0">
              <a:buNone/>
            </a:pPr>
            <a:r>
              <a:rPr lang="en-US" sz="2800" dirty="0"/>
              <a:t>IRR above or below 8%? </a:t>
            </a:r>
          </a:p>
          <a:p>
            <a:pPr marL="0" indent="0">
              <a:buNone/>
            </a:pPr>
            <a:r>
              <a:rPr lang="en-US" sz="2800" dirty="0"/>
              <a:t>Answer, run NPV at 8%</a:t>
            </a:r>
          </a:p>
          <a:p>
            <a:pPr marL="0" indent="0">
              <a:buNone/>
            </a:pPr>
            <a:r>
              <a:rPr lang="en-US" sz="2800" b="1" dirty="0"/>
              <a:t> NPV = 6.04 Accept</a:t>
            </a:r>
          </a:p>
          <a:p>
            <a:pPr marL="0" indent="0">
              <a:buNone/>
            </a:pPr>
            <a:endParaRPr lang="en-US" b="1"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132819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normAutofit/>
          </a:bodyPr>
          <a:lstStyle/>
          <a:p>
            <a:r>
              <a:rPr lang="en-US" dirty="0"/>
              <a:t>Reinterpret IRR: If company is being paid to accept project</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dirty="0"/>
              <a:t>+1000 	CF0</a:t>
            </a:r>
          </a:p>
          <a:p>
            <a:r>
              <a:rPr lang="en-US" sz="3600" dirty="0"/>
              <a:t>-150	CF1</a:t>
            </a:r>
          </a:p>
          <a:p>
            <a:pPr marL="200025" lvl="1" indent="0">
              <a:buNone/>
            </a:pPr>
            <a:r>
              <a:rPr lang="en-US" sz="3600" dirty="0"/>
              <a:t>		CF2</a:t>
            </a:r>
          </a:p>
          <a:p>
            <a:pPr marL="200025" lvl="1" indent="0">
              <a:buNone/>
            </a:pPr>
            <a:r>
              <a:rPr lang="en-US" sz="3600" dirty="0"/>
              <a:t>		CF3</a:t>
            </a:r>
          </a:p>
          <a:p>
            <a:pPr marL="200025" lvl="1" indent="0">
              <a:buNone/>
            </a:pPr>
            <a:r>
              <a:rPr lang="en-US" sz="3600" dirty="0"/>
              <a:t>		CF4</a:t>
            </a:r>
          </a:p>
          <a:p>
            <a:pPr marL="200025" lvl="1" indent="0">
              <a:buNone/>
            </a:pPr>
            <a:r>
              <a:rPr lang="en-US" sz="3600" dirty="0"/>
              <a:t>		CF5</a:t>
            </a:r>
            <a:r>
              <a:rPr lang="en-US" sz="3200" dirty="0"/>
              <a:t>		</a:t>
            </a:r>
          </a:p>
          <a:p>
            <a:pPr marL="200025" lvl="1" indent="0">
              <a:buNone/>
            </a:pPr>
            <a:r>
              <a:rPr lang="en-US" sz="3200" dirty="0"/>
              <a:t>I/YR = 8%</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a:xfrm>
            <a:off x="4663440" y="1845736"/>
            <a:ext cx="3794760" cy="4402663"/>
          </a:xfrm>
        </p:spPr>
        <p:txBody>
          <a:bodyPr/>
          <a:lstStyle/>
          <a:p>
            <a:pPr marL="0" indent="0">
              <a:buNone/>
            </a:pPr>
            <a:r>
              <a:rPr lang="en-US" sz="2800" dirty="0"/>
              <a:t>NPV at 8%: </a:t>
            </a:r>
            <a:r>
              <a:rPr lang="en-US" sz="2800" b="1" dirty="0"/>
              <a:t>401.09</a:t>
            </a:r>
          </a:p>
          <a:p>
            <a:pPr marL="0" indent="0">
              <a:buNone/>
            </a:pPr>
            <a:r>
              <a:rPr lang="en-US" sz="2800" dirty="0"/>
              <a:t>NPV at 5%:  </a:t>
            </a:r>
            <a:r>
              <a:rPr lang="en-US" sz="2800" b="1" dirty="0"/>
              <a:t>350.58</a:t>
            </a:r>
          </a:p>
          <a:p>
            <a:pPr marL="0" indent="0">
              <a:buNone/>
            </a:pPr>
            <a:r>
              <a:rPr lang="en-US" sz="2800" dirty="0"/>
              <a:t>Check IRR: =</a:t>
            </a:r>
            <a:r>
              <a:rPr lang="en-US" sz="2800" b="1" dirty="0"/>
              <a:t> -8.9%</a:t>
            </a:r>
          </a:p>
          <a:p>
            <a:pPr marL="0" indent="0">
              <a:buNone/>
            </a:pPr>
            <a:r>
              <a:rPr lang="en-US" sz="2800" dirty="0"/>
              <a:t>In this case the firm is being paid 1,000 upfront to take on a future liability.  </a:t>
            </a:r>
          </a:p>
          <a:p>
            <a:pPr marL="0" indent="0">
              <a:buNone/>
            </a:pPr>
            <a:r>
              <a:rPr lang="en-US" sz="2800" dirty="0"/>
              <a:t>Answer:  Run the NPV.</a:t>
            </a:r>
          </a:p>
          <a:p>
            <a:pPr marL="0" indent="0">
              <a:buNone/>
            </a:pPr>
            <a:endParaRPr lang="en-US" sz="3200" b="1"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210158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a:xfrm>
            <a:off x="76200" y="287338"/>
            <a:ext cx="9067800" cy="1449387"/>
          </a:xfrm>
        </p:spPr>
        <p:txBody>
          <a:bodyPr>
            <a:normAutofit/>
          </a:bodyPr>
          <a:lstStyle/>
          <a:p>
            <a:pPr eaLnBrk="1" hangingPunct="1">
              <a:defRPr/>
            </a:pPr>
            <a:r>
              <a:rPr lang="en-US" sz="4000" dirty="0"/>
              <a:t>Problems associated with Payback Period</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959A69C3-AED0-409A-8C42-BD6C574A6AB6}"/>
              </a:ext>
            </a:extLst>
          </p:cNvPr>
          <p:cNvSpPr>
            <a:spLocks noGrp="1"/>
          </p:cNvSpPr>
          <p:nvPr>
            <p:ph idx="1"/>
          </p:nvPr>
        </p:nvSpPr>
        <p:spPr>
          <a:xfrm>
            <a:off x="0" y="1756603"/>
            <a:ext cx="9144000" cy="4572000"/>
          </a:xfrm>
        </p:spPr>
        <p:txBody>
          <a:bodyPr/>
          <a:lstStyle/>
          <a:p>
            <a:pPr>
              <a:buFont typeface="Arial" panose="020B0604020202020204" pitchFamily="34" charset="0"/>
              <a:buChar char="•"/>
            </a:pPr>
            <a:r>
              <a:rPr lang="en-US" dirty="0"/>
              <a:t> </a:t>
            </a:r>
            <a:r>
              <a:rPr lang="en-US" b="1" dirty="0"/>
              <a:t>Ignores risk and time value: </a:t>
            </a:r>
          </a:p>
          <a:p>
            <a:pPr marL="749300" lvl="1" indent="-457200"/>
            <a:r>
              <a:rPr lang="en-US" dirty="0"/>
              <a:t>$100 five years from now is worth the same as $100 one year from now according to the payback period method</a:t>
            </a:r>
          </a:p>
          <a:p>
            <a:pPr marL="749300" lvl="1" indent="-457200"/>
            <a:r>
              <a:rPr lang="en-US" dirty="0"/>
              <a:t>You don’t need to account for the difference in riskiness amongst projects</a:t>
            </a:r>
          </a:p>
          <a:p>
            <a:pPr marL="749300" lvl="1" indent="-457200"/>
            <a:r>
              <a:rPr lang="en-US" dirty="0"/>
              <a:t>Over-simplified the problem</a:t>
            </a:r>
          </a:p>
          <a:p>
            <a:pPr marL="749300" lvl="1" indent="-457200"/>
            <a:r>
              <a:rPr lang="en-US" dirty="0"/>
              <a:t>Consider the </a:t>
            </a:r>
            <a:r>
              <a:rPr lang="en-US" dirty="0" err="1"/>
              <a:t>Pharmaco</a:t>
            </a:r>
            <a:r>
              <a:rPr lang="en-US" dirty="0"/>
              <a:t> example again:</a:t>
            </a:r>
          </a:p>
          <a:p>
            <a:pPr marL="749300" lvl="1" indent="-457200"/>
            <a:endParaRPr lang="en-US" dirty="0"/>
          </a:p>
          <a:p>
            <a:pPr marL="749300" lvl="1" indent="-457200"/>
            <a:endParaRPr lang="en-US" dirty="0"/>
          </a:p>
          <a:p>
            <a:pPr marL="749300" lvl="1" indent="-457200"/>
            <a:endParaRPr lang="en-US" dirty="0"/>
          </a:p>
          <a:p>
            <a:pPr marL="749300" lvl="1" indent="-457200"/>
            <a:endParaRPr lang="en-US" dirty="0"/>
          </a:p>
          <a:p>
            <a:pPr marL="749300" lvl="1" indent="-457200"/>
            <a:endParaRPr lang="en-US" dirty="0"/>
          </a:p>
          <a:p>
            <a:pPr marL="749300" lvl="1" indent="-457200"/>
            <a:endParaRPr lang="en-US" dirty="0"/>
          </a:p>
          <a:p>
            <a:pPr marL="749300" lvl="1" indent="-457200"/>
            <a:r>
              <a:rPr lang="en-US" dirty="0"/>
              <a:t>The pay back period is </a:t>
            </a:r>
            <a:r>
              <a:rPr lang="en-US" u="sng" dirty="0"/>
              <a:t>__5_ </a:t>
            </a:r>
            <a:r>
              <a:rPr lang="en-US" dirty="0"/>
              <a:t>years.  If executives set a 3 year payback rule, they would accidentally reject a project that creates a lot of value.</a:t>
            </a:r>
          </a:p>
          <a:p>
            <a:pPr marL="200025" lvl="1" indent="0">
              <a:buNone/>
            </a:pPr>
            <a:endParaRPr lang="en-US" dirty="0"/>
          </a:p>
        </p:txBody>
      </p:sp>
      <p:pic>
        <p:nvPicPr>
          <p:cNvPr id="8" name="Picture 7">
            <a:extLst>
              <a:ext uri="{FF2B5EF4-FFF2-40B4-BE49-F238E27FC236}">
                <a16:creationId xmlns:a16="http://schemas.microsoft.com/office/drawing/2014/main" id="{6D4BEE56-A4D2-4EB0-B396-5C25892F42F0}"/>
              </a:ext>
            </a:extLst>
          </p:cNvPr>
          <p:cNvPicPr>
            <a:picLocks noChangeAspect="1"/>
          </p:cNvPicPr>
          <p:nvPr/>
        </p:nvPicPr>
        <p:blipFill rotWithShape="1">
          <a:blip r:embed="rId2">
            <a:extLst>
              <a:ext uri="{28A0092B-C50C-407E-A947-70E740481C1C}">
                <a14:useLocalDpi xmlns:a14="http://schemas.microsoft.com/office/drawing/2010/main" val="0"/>
              </a:ext>
            </a:extLst>
          </a:blip>
          <a:srcRect t="4999"/>
          <a:stretch/>
        </p:blipFill>
        <p:spPr>
          <a:xfrm>
            <a:off x="304798" y="3581400"/>
            <a:ext cx="6516009" cy="1448013"/>
          </a:xfrm>
          <a:prstGeom prst="rect">
            <a:avLst/>
          </a:prstGeom>
        </p:spPr>
      </p:pic>
      <p:graphicFrame>
        <p:nvGraphicFramePr>
          <p:cNvPr id="9" name="Table 9">
            <a:extLst>
              <a:ext uri="{FF2B5EF4-FFF2-40B4-BE49-F238E27FC236}">
                <a16:creationId xmlns:a16="http://schemas.microsoft.com/office/drawing/2014/main" id="{C8FD22BC-8F65-4768-AE0F-D2F64AD2278F}"/>
              </a:ext>
            </a:extLst>
          </p:cNvPr>
          <p:cNvGraphicFramePr>
            <a:graphicFrameLocks noGrp="1"/>
          </p:cNvGraphicFramePr>
          <p:nvPr/>
        </p:nvGraphicFramePr>
        <p:xfrm>
          <a:off x="304798" y="5049291"/>
          <a:ext cx="6516007" cy="3657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873651688"/>
                    </a:ext>
                  </a:extLst>
                </a:gridCol>
                <a:gridCol w="838200">
                  <a:extLst>
                    <a:ext uri="{9D8B030D-6E8A-4147-A177-3AD203B41FA5}">
                      <a16:colId xmlns:a16="http://schemas.microsoft.com/office/drawing/2014/main" val="962470599"/>
                    </a:ext>
                  </a:extLst>
                </a:gridCol>
                <a:gridCol w="762000">
                  <a:extLst>
                    <a:ext uri="{9D8B030D-6E8A-4147-A177-3AD203B41FA5}">
                      <a16:colId xmlns:a16="http://schemas.microsoft.com/office/drawing/2014/main" val="1069428789"/>
                    </a:ext>
                  </a:extLst>
                </a:gridCol>
                <a:gridCol w="685800">
                  <a:extLst>
                    <a:ext uri="{9D8B030D-6E8A-4147-A177-3AD203B41FA5}">
                      <a16:colId xmlns:a16="http://schemas.microsoft.com/office/drawing/2014/main" val="2755868997"/>
                    </a:ext>
                  </a:extLst>
                </a:gridCol>
                <a:gridCol w="685800">
                  <a:extLst>
                    <a:ext uri="{9D8B030D-6E8A-4147-A177-3AD203B41FA5}">
                      <a16:colId xmlns:a16="http://schemas.microsoft.com/office/drawing/2014/main" val="1050912917"/>
                    </a:ext>
                  </a:extLst>
                </a:gridCol>
                <a:gridCol w="685800">
                  <a:extLst>
                    <a:ext uri="{9D8B030D-6E8A-4147-A177-3AD203B41FA5}">
                      <a16:colId xmlns:a16="http://schemas.microsoft.com/office/drawing/2014/main" val="1509995437"/>
                    </a:ext>
                  </a:extLst>
                </a:gridCol>
                <a:gridCol w="1258207">
                  <a:extLst>
                    <a:ext uri="{9D8B030D-6E8A-4147-A177-3AD203B41FA5}">
                      <a16:colId xmlns:a16="http://schemas.microsoft.com/office/drawing/2014/main" val="2800893511"/>
                    </a:ext>
                  </a:extLst>
                </a:gridCol>
              </a:tblGrid>
              <a:tr h="320040">
                <a:tc>
                  <a:txBody>
                    <a:bodyPr/>
                    <a:lstStyle/>
                    <a:p>
                      <a:r>
                        <a:rPr lang="en-US" dirty="0">
                          <a:solidFill>
                            <a:schemeClr val="tx1"/>
                          </a:solidFill>
                        </a:rPr>
                        <a:t>Cumulative CF</a:t>
                      </a:r>
                    </a:p>
                  </a:txBody>
                  <a:tcPr>
                    <a:solidFill>
                      <a:schemeClr val="bg2"/>
                    </a:solidFill>
                  </a:tcPr>
                </a:tc>
                <a:tc>
                  <a:txBody>
                    <a:bodyPr/>
                    <a:lstStyle/>
                    <a:p>
                      <a:r>
                        <a:rPr lang="en-US" sz="1400" dirty="0">
                          <a:solidFill>
                            <a:schemeClr val="tx1"/>
                          </a:solidFill>
                        </a:rPr>
                        <a:t>-1000</a:t>
                      </a:r>
                    </a:p>
                  </a:txBody>
                  <a:tcPr>
                    <a:solidFill>
                      <a:schemeClr val="bg2"/>
                    </a:solidFill>
                  </a:tcPr>
                </a:tc>
                <a:tc>
                  <a:txBody>
                    <a:bodyPr/>
                    <a:lstStyle/>
                    <a:p>
                      <a:r>
                        <a:rPr lang="en-US" sz="1400" dirty="0">
                          <a:solidFill>
                            <a:schemeClr val="tx1"/>
                          </a:solidFill>
                        </a:rPr>
                        <a:t>-850</a:t>
                      </a:r>
                    </a:p>
                  </a:txBody>
                  <a:tcPr>
                    <a:solidFill>
                      <a:schemeClr val="bg2"/>
                    </a:solidFill>
                  </a:tcPr>
                </a:tc>
                <a:tc>
                  <a:txBody>
                    <a:bodyPr/>
                    <a:lstStyle/>
                    <a:p>
                      <a:r>
                        <a:rPr lang="en-US" sz="1400" dirty="0">
                          <a:solidFill>
                            <a:schemeClr val="tx1"/>
                          </a:solidFill>
                        </a:rPr>
                        <a:t>-670</a:t>
                      </a:r>
                    </a:p>
                  </a:txBody>
                  <a:tcPr>
                    <a:solidFill>
                      <a:schemeClr val="bg2"/>
                    </a:solidFill>
                  </a:tcPr>
                </a:tc>
                <a:tc>
                  <a:txBody>
                    <a:bodyPr/>
                    <a:lstStyle/>
                    <a:p>
                      <a:r>
                        <a:rPr lang="en-US" sz="1400" dirty="0">
                          <a:solidFill>
                            <a:schemeClr val="tx1"/>
                          </a:solidFill>
                        </a:rPr>
                        <a:t>-454</a:t>
                      </a:r>
                    </a:p>
                  </a:txBody>
                  <a:tcPr>
                    <a:solidFill>
                      <a:schemeClr val="bg2"/>
                    </a:solidFill>
                  </a:tcPr>
                </a:tc>
                <a:tc>
                  <a:txBody>
                    <a:bodyPr/>
                    <a:lstStyle/>
                    <a:p>
                      <a:r>
                        <a:rPr lang="en-US" sz="1400" dirty="0">
                          <a:solidFill>
                            <a:schemeClr val="tx1"/>
                          </a:solidFill>
                        </a:rPr>
                        <a:t>-195</a:t>
                      </a:r>
                    </a:p>
                  </a:txBody>
                  <a:tcPr>
                    <a:solidFill>
                      <a:schemeClr val="bg2"/>
                    </a:solidFill>
                  </a:tcPr>
                </a:tc>
                <a:tc>
                  <a:txBody>
                    <a:bodyPr/>
                    <a:lstStyle/>
                    <a:p>
                      <a:r>
                        <a:rPr lang="en-US" sz="1400" dirty="0">
                          <a:solidFill>
                            <a:schemeClr val="tx1"/>
                          </a:solidFill>
                        </a:rPr>
                        <a:t>116</a:t>
                      </a:r>
                    </a:p>
                  </a:txBody>
                  <a:tcPr>
                    <a:solidFill>
                      <a:schemeClr val="bg2"/>
                    </a:solidFill>
                  </a:tcPr>
                </a:tc>
                <a:extLst>
                  <a:ext uri="{0D108BD9-81ED-4DB2-BD59-A6C34878D82A}">
                    <a16:rowId xmlns:a16="http://schemas.microsoft.com/office/drawing/2014/main" val="1970775256"/>
                  </a:ext>
                </a:extLst>
              </a:tr>
            </a:tbl>
          </a:graphicData>
        </a:graphic>
      </p:graphicFrame>
    </p:spTree>
    <p:extLst>
      <p:ext uri="{BB962C8B-B14F-4D97-AF65-F5344CB8AC3E}">
        <p14:creationId xmlns:p14="http://schemas.microsoft.com/office/powerpoint/2010/main" val="2251301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p:txBody>
          <a:bodyPr>
            <a:normAutofit fontScale="90000"/>
          </a:bodyPr>
          <a:lstStyle/>
          <a:p>
            <a:pPr eaLnBrk="1" hangingPunct="1">
              <a:defRPr/>
            </a:pPr>
            <a:r>
              <a:rPr lang="en-US" dirty="0"/>
              <a:t>Examples to Check understanding of IRR, NPV, and Payback</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D0108AF3-BBE5-45A8-807D-71674E4612FB}"/>
              </a:ext>
            </a:extLst>
          </p:cNvPr>
          <p:cNvSpPr>
            <a:spLocks noGrp="1"/>
          </p:cNvSpPr>
          <p:nvPr>
            <p:ph idx="1"/>
          </p:nvPr>
        </p:nvSpPr>
        <p:spPr>
          <a:xfrm>
            <a:off x="9939" y="1736725"/>
            <a:ext cx="8981661" cy="4833937"/>
          </a:xfrm>
        </p:spPr>
        <p:txBody>
          <a:bodyPr/>
          <a:lstStyle/>
          <a:p>
            <a:r>
              <a:rPr lang="en-US" sz="1800" dirty="0"/>
              <a:t>(1) Does IRR rule always lead to the same decision as the NPV rule? Why?</a:t>
            </a:r>
          </a:p>
          <a:p>
            <a:r>
              <a:rPr lang="en-US" sz="1800" dirty="0" smtClean="0"/>
              <a:t>The </a:t>
            </a:r>
            <a:r>
              <a:rPr lang="en-US" sz="1800" dirty="0"/>
              <a:t>IRR works </a:t>
            </a:r>
            <a:r>
              <a:rPr lang="en-US" sz="1800" dirty="0" smtClean="0"/>
              <a:t>nearly all</a:t>
            </a:r>
            <a:r>
              <a:rPr lang="en-US" sz="1800" dirty="0" smtClean="0"/>
              <a:t> </a:t>
            </a:r>
            <a:r>
              <a:rPr lang="en-US" sz="1800" dirty="0"/>
              <a:t>the </a:t>
            </a:r>
            <a:r>
              <a:rPr lang="en-US" sz="1800" dirty="0" smtClean="0"/>
              <a:t>time, in that it leads to the same decision as the NPV.  Also, it </a:t>
            </a:r>
            <a:r>
              <a:rPr lang="en-US" sz="1800" dirty="0"/>
              <a:t>is intuitively appealing to see an IRR that is above the hurdle rate.  </a:t>
            </a:r>
            <a:endParaRPr lang="en-US" sz="1800" dirty="0" smtClean="0"/>
          </a:p>
          <a:p>
            <a:r>
              <a:rPr lang="en-US" sz="1800" dirty="0" smtClean="0"/>
              <a:t>Still</a:t>
            </a:r>
            <a:r>
              <a:rPr lang="en-US" sz="1800" dirty="0"/>
              <a:t>,  there are </a:t>
            </a:r>
            <a:r>
              <a:rPr lang="en-US" sz="1800" dirty="0" smtClean="0"/>
              <a:t>occasional</a:t>
            </a:r>
            <a:r>
              <a:rPr lang="en-US" sz="1800" dirty="0" smtClean="0"/>
              <a:t> </a:t>
            </a:r>
            <a:r>
              <a:rPr lang="en-US" sz="1800" dirty="0"/>
              <a:t>cases when there are multiple IRRs or when the IRR rule is reversed. </a:t>
            </a:r>
            <a:r>
              <a:rPr lang="en-US" sz="1800" dirty="0" smtClean="0"/>
              <a:t>Also, the IRR does not indicate the scale of the project. When it evaluating which mutually exclusive project to accept, the NPV is preferred.  </a:t>
            </a:r>
            <a:endParaRPr lang="en-US" sz="1800" dirty="0" smtClean="0"/>
          </a:p>
          <a:p>
            <a:endParaRPr lang="en-US" sz="1800" dirty="0"/>
          </a:p>
          <a:p>
            <a:r>
              <a:rPr lang="en-US" sz="1800" dirty="0"/>
              <a:t>(2) Given the following cash flows, should you invest/ not invest based on IRR?</a:t>
            </a:r>
          </a:p>
          <a:p>
            <a:endParaRPr lang="en-US" sz="1800" dirty="0"/>
          </a:p>
          <a:p>
            <a:pPr marL="0" indent="0">
              <a:buNone/>
            </a:pPr>
            <a:endParaRPr lang="en-US" sz="1800" u="sng" dirty="0"/>
          </a:p>
          <a:p>
            <a:pPr marL="0" indent="0">
              <a:buNone/>
            </a:pPr>
            <a:endParaRPr lang="en-US" sz="1800" u="sng" dirty="0"/>
          </a:p>
          <a:p>
            <a:pPr marL="0" indent="0">
              <a:buNone/>
            </a:pPr>
            <a:r>
              <a:rPr lang="en-US" sz="1800" dirty="0"/>
              <a:t>	See next page.</a:t>
            </a:r>
          </a:p>
        </p:txBody>
      </p:sp>
      <p:graphicFrame>
        <p:nvGraphicFramePr>
          <p:cNvPr id="5" name="Table 5">
            <a:extLst>
              <a:ext uri="{FF2B5EF4-FFF2-40B4-BE49-F238E27FC236}">
                <a16:creationId xmlns:a16="http://schemas.microsoft.com/office/drawing/2014/main" id="{95BEFFCF-B20E-48ED-8AA0-99B180C905CC}"/>
              </a:ext>
            </a:extLst>
          </p:cNvPr>
          <p:cNvGraphicFramePr>
            <a:graphicFrameLocks noGrp="1"/>
          </p:cNvGraphicFramePr>
          <p:nvPr>
            <p:extLst>
              <p:ext uri="{D42A27DB-BD31-4B8C-83A1-F6EECF244321}">
                <p14:modId xmlns:p14="http://schemas.microsoft.com/office/powerpoint/2010/main" val="2573027295"/>
              </p:ext>
            </p:extLst>
          </p:nvPr>
        </p:nvGraphicFramePr>
        <p:xfrm>
          <a:off x="285750" y="4572000"/>
          <a:ext cx="6096000" cy="7620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424098802"/>
                    </a:ext>
                  </a:extLst>
                </a:gridCol>
                <a:gridCol w="1524000">
                  <a:extLst>
                    <a:ext uri="{9D8B030D-6E8A-4147-A177-3AD203B41FA5}">
                      <a16:colId xmlns:a16="http://schemas.microsoft.com/office/drawing/2014/main" val="2271995509"/>
                    </a:ext>
                  </a:extLst>
                </a:gridCol>
                <a:gridCol w="1524000">
                  <a:extLst>
                    <a:ext uri="{9D8B030D-6E8A-4147-A177-3AD203B41FA5}">
                      <a16:colId xmlns:a16="http://schemas.microsoft.com/office/drawing/2014/main" val="3609822118"/>
                    </a:ext>
                  </a:extLst>
                </a:gridCol>
                <a:gridCol w="1524000">
                  <a:extLst>
                    <a:ext uri="{9D8B030D-6E8A-4147-A177-3AD203B41FA5}">
                      <a16:colId xmlns:a16="http://schemas.microsoft.com/office/drawing/2014/main" val="2458027301"/>
                    </a:ext>
                  </a:extLst>
                </a:gridCol>
              </a:tblGrid>
              <a:tr h="381000">
                <a:tc>
                  <a:txBody>
                    <a:bodyPr/>
                    <a:lstStyle/>
                    <a:p>
                      <a:pPr algn="ctr"/>
                      <a:r>
                        <a:rPr lang="en-US" sz="1400" b="0" dirty="0">
                          <a:solidFill>
                            <a:schemeClr val="tx1"/>
                          </a:solidFill>
                        </a:rPr>
                        <a:t>Year 0</a:t>
                      </a:r>
                    </a:p>
                  </a:txBody>
                  <a:tcPr>
                    <a:solidFill>
                      <a:schemeClr val="bg2"/>
                    </a:solidFill>
                  </a:tcPr>
                </a:tc>
                <a:tc>
                  <a:txBody>
                    <a:bodyPr/>
                    <a:lstStyle/>
                    <a:p>
                      <a:pPr algn="ctr"/>
                      <a:r>
                        <a:rPr lang="en-US" sz="1400" b="0" dirty="0">
                          <a:solidFill>
                            <a:schemeClr val="tx1"/>
                          </a:solidFill>
                        </a:rPr>
                        <a:t>Year 1</a:t>
                      </a:r>
                    </a:p>
                  </a:txBody>
                  <a:tcPr>
                    <a:solidFill>
                      <a:schemeClr val="bg2"/>
                    </a:solidFill>
                  </a:tcPr>
                </a:tc>
                <a:tc>
                  <a:txBody>
                    <a:bodyPr/>
                    <a:lstStyle/>
                    <a:p>
                      <a:pPr algn="ctr"/>
                      <a:r>
                        <a:rPr lang="en-US" sz="1400" b="0" dirty="0">
                          <a:solidFill>
                            <a:schemeClr val="tx1"/>
                          </a:solidFill>
                        </a:rPr>
                        <a:t>Year 2 </a:t>
                      </a:r>
                    </a:p>
                  </a:txBody>
                  <a:tcPr>
                    <a:solidFill>
                      <a:schemeClr val="bg2"/>
                    </a:solidFill>
                  </a:tcPr>
                </a:tc>
                <a:tc>
                  <a:txBody>
                    <a:bodyPr/>
                    <a:lstStyle/>
                    <a:p>
                      <a:pPr algn="ctr"/>
                      <a:r>
                        <a:rPr lang="en-US" sz="1400" b="0" dirty="0">
                          <a:solidFill>
                            <a:schemeClr val="tx1"/>
                          </a:solidFill>
                        </a:rPr>
                        <a:t>Year 3</a:t>
                      </a:r>
                    </a:p>
                  </a:txBody>
                  <a:tcPr>
                    <a:solidFill>
                      <a:schemeClr val="bg2"/>
                    </a:solidFill>
                  </a:tcPr>
                </a:tc>
                <a:extLst>
                  <a:ext uri="{0D108BD9-81ED-4DB2-BD59-A6C34878D82A}">
                    <a16:rowId xmlns:a16="http://schemas.microsoft.com/office/drawing/2014/main" val="1189888444"/>
                  </a:ext>
                </a:extLst>
              </a:tr>
              <a:tr h="381000">
                <a:tc>
                  <a:txBody>
                    <a:bodyPr/>
                    <a:lstStyle/>
                    <a:p>
                      <a:pPr algn="ctr"/>
                      <a:r>
                        <a:rPr lang="en-US" sz="1400" b="0" dirty="0">
                          <a:solidFill>
                            <a:schemeClr val="tx1"/>
                          </a:solidFill>
                        </a:rPr>
                        <a:t>($2,340)</a:t>
                      </a:r>
                    </a:p>
                  </a:txBody>
                  <a:tcPr>
                    <a:solidFill>
                      <a:schemeClr val="bg2"/>
                    </a:solidFill>
                  </a:tcPr>
                </a:tc>
                <a:tc>
                  <a:txBody>
                    <a:bodyPr/>
                    <a:lstStyle/>
                    <a:p>
                      <a:pPr algn="ctr"/>
                      <a:r>
                        <a:rPr lang="en-US" sz="1400" b="0" dirty="0">
                          <a:solidFill>
                            <a:schemeClr val="tx1"/>
                          </a:solidFill>
                        </a:rPr>
                        <a:t>$200</a:t>
                      </a:r>
                    </a:p>
                  </a:txBody>
                  <a:tcPr>
                    <a:solidFill>
                      <a:schemeClr val="bg2"/>
                    </a:solidFill>
                  </a:tcPr>
                </a:tc>
                <a:tc>
                  <a:txBody>
                    <a:bodyPr/>
                    <a:lstStyle/>
                    <a:p>
                      <a:pPr algn="ctr"/>
                      <a:r>
                        <a:rPr lang="en-US" sz="1400" b="0" dirty="0">
                          <a:solidFill>
                            <a:schemeClr val="tx1"/>
                          </a:solidFill>
                        </a:rPr>
                        <a:t>$440</a:t>
                      </a:r>
                    </a:p>
                  </a:txBody>
                  <a:tcPr>
                    <a:solidFill>
                      <a:schemeClr val="bg2"/>
                    </a:solidFill>
                  </a:tcPr>
                </a:tc>
                <a:tc>
                  <a:txBody>
                    <a:bodyPr/>
                    <a:lstStyle/>
                    <a:p>
                      <a:pPr algn="ctr"/>
                      <a:r>
                        <a:rPr lang="en-US" sz="1400" b="0" dirty="0">
                          <a:solidFill>
                            <a:schemeClr val="tx1"/>
                          </a:solidFill>
                        </a:rPr>
                        <a:t>$770</a:t>
                      </a:r>
                    </a:p>
                  </a:txBody>
                  <a:tcPr>
                    <a:solidFill>
                      <a:schemeClr val="bg2"/>
                    </a:solidFill>
                  </a:tcPr>
                </a:tc>
                <a:extLst>
                  <a:ext uri="{0D108BD9-81ED-4DB2-BD59-A6C34878D82A}">
                    <a16:rowId xmlns:a16="http://schemas.microsoft.com/office/drawing/2014/main" val="732183147"/>
                  </a:ext>
                </a:extLst>
              </a:tr>
            </a:tbl>
          </a:graphicData>
        </a:graphic>
      </p:graphicFrame>
    </p:spTree>
    <p:extLst>
      <p:ext uri="{BB962C8B-B14F-4D97-AF65-F5344CB8AC3E}">
        <p14:creationId xmlns:p14="http://schemas.microsoft.com/office/powerpoint/2010/main" val="3594449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normAutofit fontScale="90000"/>
          </a:bodyPr>
          <a:lstStyle/>
          <a:p>
            <a:r>
              <a:rPr lang="en-US" dirty="0"/>
              <a:t>Given the Following CFs, should you invest based on IRR</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dirty="0"/>
              <a:t>-2340 	CF0</a:t>
            </a:r>
          </a:p>
          <a:p>
            <a:r>
              <a:rPr lang="en-US" sz="3600" dirty="0"/>
              <a:t>200		CF1</a:t>
            </a:r>
          </a:p>
          <a:p>
            <a:r>
              <a:rPr lang="en-US" sz="3600" dirty="0"/>
              <a:t>440		CF2</a:t>
            </a:r>
          </a:p>
          <a:p>
            <a:r>
              <a:rPr lang="en-US" sz="3600" dirty="0"/>
              <a:t>770		CF3</a:t>
            </a:r>
          </a:p>
          <a:p>
            <a:r>
              <a:rPr lang="en-US" sz="3600" dirty="0"/>
              <a:t>I/YR = 8%</a:t>
            </a:r>
          </a:p>
          <a:p>
            <a:r>
              <a:rPr lang="en-US" sz="3200" dirty="0"/>
              <a:t>			</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p:txBody>
          <a:bodyPr/>
          <a:lstStyle/>
          <a:p>
            <a:pPr marL="0" indent="0">
              <a:buNone/>
            </a:pPr>
            <a:r>
              <a:rPr lang="en-US" sz="2800" b="1" dirty="0"/>
              <a:t>NPV = -1,166.33</a:t>
            </a:r>
            <a:endParaRPr lang="en-US" sz="2800" dirty="0"/>
          </a:p>
          <a:p>
            <a:pPr marL="0" indent="0">
              <a:buNone/>
            </a:pPr>
            <a:r>
              <a:rPr lang="en-US" sz="2800" b="1" dirty="0"/>
              <a:t>IRR = -18.64%</a:t>
            </a:r>
          </a:p>
          <a:p>
            <a:pPr marL="0" indent="0">
              <a:buNone/>
            </a:pPr>
            <a:r>
              <a:rPr lang="en-US" sz="2800" dirty="0"/>
              <a:t>Reject this project.  </a:t>
            </a:r>
          </a:p>
          <a:p>
            <a:pPr marL="0" indent="0">
              <a:buNone/>
            </a:pPr>
            <a:r>
              <a:rPr lang="en-US" sz="2800" dirty="0"/>
              <a:t>No matter what the discount rate is the IRR is negative so it is less than the discount rate.</a:t>
            </a:r>
          </a:p>
          <a:p>
            <a:pPr marL="0" indent="0">
              <a:buNone/>
            </a:pPr>
            <a:r>
              <a:rPr lang="en-US" sz="2800" dirty="0"/>
              <a:t>Accepting would destroy value.</a:t>
            </a:r>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1780876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normAutofit/>
          </a:bodyPr>
          <a:lstStyle/>
          <a:p>
            <a:r>
              <a:rPr lang="en-US" dirty="0" smtClean="0"/>
              <a:t>OPTIONAL: CFs reversed, IRR rule reversed</a:t>
            </a:r>
            <a:endParaRPr lang="en-US" dirty="0"/>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a:xfrm>
            <a:off x="822960" y="1845734"/>
            <a:ext cx="3703320" cy="4250266"/>
          </a:xfrm>
        </p:spPr>
        <p:txBody>
          <a:bodyPr/>
          <a:lstStyle/>
          <a:p>
            <a:r>
              <a:rPr lang="en-US" sz="2800" dirty="0"/>
              <a:t>+2340 	CF0</a:t>
            </a:r>
          </a:p>
          <a:p>
            <a:r>
              <a:rPr lang="en-US" sz="2800" dirty="0"/>
              <a:t>-200	CF1</a:t>
            </a:r>
          </a:p>
          <a:p>
            <a:r>
              <a:rPr lang="en-US" sz="2800" dirty="0"/>
              <a:t>-440	CF2</a:t>
            </a:r>
          </a:p>
          <a:p>
            <a:r>
              <a:rPr lang="en-US" sz="2800" dirty="0"/>
              <a:t>-770	CF3</a:t>
            </a:r>
          </a:p>
          <a:p>
            <a:r>
              <a:rPr lang="en-US" sz="2800" dirty="0"/>
              <a:t>I/YR = 8%</a:t>
            </a:r>
          </a:p>
          <a:p>
            <a:r>
              <a:rPr lang="en-US" sz="2400" i="1" dirty="0"/>
              <a:t>Careful. CFs are “backwards” in that the  company gets </a:t>
            </a:r>
            <a:r>
              <a:rPr lang="en-US" sz="2400" b="1" i="1" dirty="0"/>
              <a:t>paid upfront</a:t>
            </a:r>
            <a:r>
              <a:rPr lang="en-US" sz="2400" i="1" dirty="0"/>
              <a:t>.  so IRR rule is “backwards” or  flipped too.</a:t>
            </a:r>
            <a:r>
              <a:rPr lang="en-US" sz="3200" dirty="0"/>
              <a:t>		</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p:txBody>
          <a:bodyPr/>
          <a:lstStyle/>
          <a:p>
            <a:pPr marL="0" indent="0">
              <a:buNone/>
            </a:pPr>
            <a:r>
              <a:rPr lang="en-US" sz="2800" dirty="0"/>
              <a:t>NPV = +1,166.33</a:t>
            </a:r>
          </a:p>
          <a:p>
            <a:pPr marL="0" indent="0">
              <a:buNone/>
            </a:pPr>
            <a:r>
              <a:rPr lang="en-US" sz="2800" b="1" dirty="0"/>
              <a:t>IRR = -18.64%</a:t>
            </a:r>
          </a:p>
          <a:p>
            <a:pPr marL="0" indent="0">
              <a:buNone/>
            </a:pPr>
            <a:r>
              <a:rPr lang="en-US" sz="2800" dirty="0"/>
              <a:t>The NPV is positive.  </a:t>
            </a:r>
          </a:p>
          <a:p>
            <a:pPr marL="0" indent="0">
              <a:buNone/>
            </a:pPr>
            <a:endParaRPr lang="en-US" sz="2800" dirty="0"/>
          </a:p>
          <a:p>
            <a:pPr marL="0" indent="0">
              <a:buNone/>
            </a:pPr>
            <a:r>
              <a:rPr lang="en-US" sz="2800" dirty="0"/>
              <a:t>The rule in this case is “backwards”, the IRR &lt; discount rate means accept.</a:t>
            </a:r>
          </a:p>
          <a:p>
            <a:pPr marL="0" indent="0">
              <a:buNone/>
            </a:pPr>
            <a:endParaRPr lang="en-US" sz="2800" dirty="0"/>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dirty="0"/>
              <a:t>KAMM,FIN377</a:t>
            </a:r>
          </a:p>
        </p:txBody>
      </p:sp>
    </p:spTree>
    <p:extLst>
      <p:ext uri="{BB962C8B-B14F-4D97-AF65-F5344CB8AC3E}">
        <p14:creationId xmlns:p14="http://schemas.microsoft.com/office/powerpoint/2010/main" val="3811270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normAutofit fontScale="90000"/>
          </a:bodyPr>
          <a:lstStyle/>
          <a:p>
            <a:r>
              <a:rPr lang="en-US" dirty="0"/>
              <a:t>Given the Following CFs, risk free rate = 4%, risk premium = 2.9%</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dirty="0"/>
              <a:t>-1550 	CF0</a:t>
            </a:r>
          </a:p>
          <a:p>
            <a:r>
              <a:rPr lang="en-US" sz="3600" dirty="0"/>
              <a:t>610		CF1</a:t>
            </a:r>
          </a:p>
          <a:p>
            <a:r>
              <a:rPr lang="en-US" sz="3600" dirty="0"/>
              <a:t>390		CF2</a:t>
            </a:r>
          </a:p>
          <a:p>
            <a:r>
              <a:rPr lang="en-US" sz="3600" dirty="0"/>
              <a:t>790		CF3</a:t>
            </a:r>
          </a:p>
          <a:p>
            <a:pPr marL="0" indent="0">
              <a:buNone/>
            </a:pPr>
            <a:r>
              <a:rPr lang="en-US" sz="3200" dirty="0"/>
              <a:t>Hurdle rate </a:t>
            </a:r>
          </a:p>
          <a:p>
            <a:pPr marL="0" indent="0">
              <a:buNone/>
            </a:pPr>
            <a:r>
              <a:rPr lang="en-US" sz="3200" dirty="0"/>
              <a:t>= 4 + 2.9 = 6.9			</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p:txBody>
          <a:bodyPr/>
          <a:lstStyle/>
          <a:p>
            <a:pPr marL="0" indent="0">
              <a:buNone/>
            </a:pPr>
            <a:r>
              <a:rPr lang="en-US" sz="2800" b="1" dirty="0"/>
              <a:t>NPV = 8.59 &gt;0</a:t>
            </a:r>
          </a:p>
          <a:p>
            <a:pPr marL="0" indent="0">
              <a:buNone/>
            </a:pPr>
            <a:r>
              <a:rPr lang="en-US" sz="2800" b="1" dirty="0"/>
              <a:t>IRR = 7.19%</a:t>
            </a:r>
          </a:p>
          <a:p>
            <a:pPr marL="0" indent="0">
              <a:buNone/>
            </a:pPr>
            <a:r>
              <a:rPr lang="en-US" sz="2800" dirty="0"/>
              <a:t>Accept this project.  </a:t>
            </a:r>
          </a:p>
          <a:p>
            <a:pPr marL="0" indent="0">
              <a:buNone/>
            </a:pPr>
            <a:r>
              <a:rPr lang="en-US" sz="2800" dirty="0"/>
              <a:t>The IRR &gt; discount rate / hurdle rate.</a:t>
            </a:r>
          </a:p>
          <a:p>
            <a:pPr marL="0" indent="0">
              <a:buNone/>
            </a:pPr>
            <a:r>
              <a:rPr lang="en-US" sz="2800" dirty="0"/>
              <a:t>7.19 &gt; 6.9</a:t>
            </a:r>
          </a:p>
          <a:p>
            <a:pPr marL="0" indent="0">
              <a:buNone/>
            </a:pPr>
            <a:r>
              <a:rPr lang="en-US" sz="2800" dirty="0" err="1"/>
              <a:t>And,the</a:t>
            </a:r>
            <a:r>
              <a:rPr lang="en-US" sz="2800" dirty="0"/>
              <a:t> NPV must be positive.</a:t>
            </a:r>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2234284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p:txBody>
          <a:bodyPr/>
          <a:lstStyle/>
          <a:p>
            <a:pPr eaLnBrk="1" hangingPunct="1">
              <a:defRPr/>
            </a:pPr>
            <a:r>
              <a:rPr lang="en-US" dirty="0"/>
              <a:t>Examples (Arbitrary Payback of 4 Years)</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D0108AF3-BBE5-45A8-807D-71674E4612FB}"/>
              </a:ext>
            </a:extLst>
          </p:cNvPr>
          <p:cNvSpPr>
            <a:spLocks noGrp="1"/>
          </p:cNvSpPr>
          <p:nvPr>
            <p:ph idx="1"/>
          </p:nvPr>
        </p:nvSpPr>
        <p:spPr>
          <a:xfrm>
            <a:off x="9939" y="1736725"/>
            <a:ext cx="8981661" cy="4833937"/>
          </a:xfrm>
        </p:spPr>
        <p:txBody>
          <a:bodyPr/>
          <a:lstStyle/>
          <a:p>
            <a:r>
              <a:rPr lang="en-US" sz="1800" dirty="0"/>
              <a:t>(5) Given the following cashflows of a project and a target payback period of 4 years, based on payback rule should you accept/ reject the project?</a:t>
            </a:r>
          </a:p>
          <a:p>
            <a:endParaRPr lang="en-US" sz="1800" dirty="0"/>
          </a:p>
          <a:p>
            <a:pPr marL="0" indent="0">
              <a:buNone/>
            </a:pPr>
            <a:endParaRPr lang="en-US" sz="1800" dirty="0"/>
          </a:p>
          <a:p>
            <a:r>
              <a:rPr lang="en-US" sz="1800" dirty="0" smtClean="0"/>
              <a:t>-4460 + 1200 = -3,260	+ 1430 = -1830 	+550 = -1,280	+860 = -420 +3500 = 3,080</a:t>
            </a:r>
          </a:p>
          <a:p>
            <a:r>
              <a:rPr lang="en-US" sz="1800" dirty="0" smtClean="0"/>
              <a:t>So early in year 5 the project is paid back; if management capriciously set a 4 year payback limit or target, they would reject this project even if it turns out to create  a great deal of value.</a:t>
            </a:r>
            <a:endParaRPr lang="en-US" sz="1600" dirty="0"/>
          </a:p>
          <a:p>
            <a:pPr marL="0" indent="0">
              <a:buNone/>
            </a:pPr>
            <a:r>
              <a:rPr lang="en-US" sz="1800" dirty="0"/>
              <a:t>(6) Assume same cashflows from </a:t>
            </a:r>
            <a:r>
              <a:rPr lang="en-US" sz="1800" dirty="0" smtClean="0"/>
              <a:t>question 5 </a:t>
            </a:r>
            <a:r>
              <a:rPr lang="en-US" sz="1800" dirty="0"/>
              <a:t>and assume 10% required return, should you accept/ reject the project based on IRR rule?</a:t>
            </a:r>
          </a:p>
          <a:p>
            <a:r>
              <a:rPr lang="en-US" sz="1800" dirty="0" smtClean="0"/>
              <a:t>NPV at 10% = 986.57 &gt; 0</a:t>
            </a:r>
          </a:p>
          <a:p>
            <a:r>
              <a:rPr lang="en-US" sz="1800" dirty="0" smtClean="0"/>
              <a:t>IRR = 17.08% &gt; 10%</a:t>
            </a:r>
          </a:p>
          <a:p>
            <a:r>
              <a:rPr lang="en-US" sz="1800" dirty="0" smtClean="0"/>
              <a:t>This project is very valuable and should be undertaken.  </a:t>
            </a:r>
            <a:endParaRPr lang="en-US" sz="1800" dirty="0"/>
          </a:p>
          <a:p>
            <a:pPr marL="0" indent="0">
              <a:buNone/>
            </a:pPr>
            <a:endParaRPr lang="en-US" sz="1800" dirty="0"/>
          </a:p>
        </p:txBody>
      </p:sp>
      <p:graphicFrame>
        <p:nvGraphicFramePr>
          <p:cNvPr id="6" name="Table 5">
            <a:extLst>
              <a:ext uri="{FF2B5EF4-FFF2-40B4-BE49-F238E27FC236}">
                <a16:creationId xmlns:a16="http://schemas.microsoft.com/office/drawing/2014/main" id="{6A4FE616-ACDF-48B1-AEE1-51C85AF7A319}"/>
              </a:ext>
            </a:extLst>
          </p:cNvPr>
          <p:cNvGraphicFramePr>
            <a:graphicFrameLocks noGrp="1"/>
          </p:cNvGraphicFramePr>
          <p:nvPr/>
        </p:nvGraphicFramePr>
        <p:xfrm>
          <a:off x="381000" y="2362200"/>
          <a:ext cx="7162800" cy="741680"/>
        </p:xfrm>
        <a:graphic>
          <a:graphicData uri="http://schemas.openxmlformats.org/drawingml/2006/table">
            <a:tbl>
              <a:tblPr firstRow="1" bandRow="1">
                <a:tableStyleId>{5C22544A-7EE6-4342-B048-85BDC9FD1C3A}</a:tableStyleId>
              </a:tblPr>
              <a:tblGrid>
                <a:gridCol w="1193800">
                  <a:extLst>
                    <a:ext uri="{9D8B030D-6E8A-4147-A177-3AD203B41FA5}">
                      <a16:colId xmlns:a16="http://schemas.microsoft.com/office/drawing/2014/main" val="2424098802"/>
                    </a:ext>
                  </a:extLst>
                </a:gridCol>
                <a:gridCol w="1193800">
                  <a:extLst>
                    <a:ext uri="{9D8B030D-6E8A-4147-A177-3AD203B41FA5}">
                      <a16:colId xmlns:a16="http://schemas.microsoft.com/office/drawing/2014/main" val="2271995509"/>
                    </a:ext>
                  </a:extLst>
                </a:gridCol>
                <a:gridCol w="1193800">
                  <a:extLst>
                    <a:ext uri="{9D8B030D-6E8A-4147-A177-3AD203B41FA5}">
                      <a16:colId xmlns:a16="http://schemas.microsoft.com/office/drawing/2014/main" val="3609822118"/>
                    </a:ext>
                  </a:extLst>
                </a:gridCol>
                <a:gridCol w="1193800">
                  <a:extLst>
                    <a:ext uri="{9D8B030D-6E8A-4147-A177-3AD203B41FA5}">
                      <a16:colId xmlns:a16="http://schemas.microsoft.com/office/drawing/2014/main" val="2458027301"/>
                    </a:ext>
                  </a:extLst>
                </a:gridCol>
                <a:gridCol w="1193800">
                  <a:extLst>
                    <a:ext uri="{9D8B030D-6E8A-4147-A177-3AD203B41FA5}">
                      <a16:colId xmlns:a16="http://schemas.microsoft.com/office/drawing/2014/main" val="2207219143"/>
                    </a:ext>
                  </a:extLst>
                </a:gridCol>
                <a:gridCol w="1193800">
                  <a:extLst>
                    <a:ext uri="{9D8B030D-6E8A-4147-A177-3AD203B41FA5}">
                      <a16:colId xmlns:a16="http://schemas.microsoft.com/office/drawing/2014/main" val="3708551048"/>
                    </a:ext>
                  </a:extLst>
                </a:gridCol>
              </a:tblGrid>
              <a:tr h="370840">
                <a:tc>
                  <a:txBody>
                    <a:bodyPr/>
                    <a:lstStyle/>
                    <a:p>
                      <a:pPr algn="ctr"/>
                      <a:r>
                        <a:rPr lang="en-US" sz="1400" b="0" dirty="0">
                          <a:solidFill>
                            <a:schemeClr val="tx1"/>
                          </a:solidFill>
                        </a:rPr>
                        <a:t>Year 0</a:t>
                      </a:r>
                    </a:p>
                  </a:txBody>
                  <a:tcPr>
                    <a:solidFill>
                      <a:schemeClr val="bg2"/>
                    </a:solidFill>
                  </a:tcPr>
                </a:tc>
                <a:tc>
                  <a:txBody>
                    <a:bodyPr/>
                    <a:lstStyle/>
                    <a:p>
                      <a:pPr algn="ctr"/>
                      <a:r>
                        <a:rPr lang="en-US" sz="1400" b="0" dirty="0">
                          <a:solidFill>
                            <a:schemeClr val="tx1"/>
                          </a:solidFill>
                        </a:rPr>
                        <a:t>Year 1</a:t>
                      </a:r>
                    </a:p>
                  </a:txBody>
                  <a:tcPr>
                    <a:solidFill>
                      <a:schemeClr val="bg2"/>
                    </a:solidFill>
                  </a:tcPr>
                </a:tc>
                <a:tc>
                  <a:txBody>
                    <a:bodyPr/>
                    <a:lstStyle/>
                    <a:p>
                      <a:pPr algn="ctr"/>
                      <a:r>
                        <a:rPr lang="en-US" sz="1400" b="0" dirty="0">
                          <a:solidFill>
                            <a:schemeClr val="tx1"/>
                          </a:solidFill>
                        </a:rPr>
                        <a:t>Year 2 </a:t>
                      </a:r>
                    </a:p>
                  </a:txBody>
                  <a:tcPr>
                    <a:solidFill>
                      <a:schemeClr val="bg2"/>
                    </a:solidFill>
                  </a:tcPr>
                </a:tc>
                <a:tc>
                  <a:txBody>
                    <a:bodyPr/>
                    <a:lstStyle/>
                    <a:p>
                      <a:pPr algn="ctr"/>
                      <a:r>
                        <a:rPr lang="en-US" sz="1400" b="0" dirty="0">
                          <a:solidFill>
                            <a:schemeClr val="tx1"/>
                          </a:solidFill>
                        </a:rPr>
                        <a:t>Year 3</a:t>
                      </a:r>
                    </a:p>
                  </a:txBody>
                  <a:tcPr>
                    <a:solidFill>
                      <a:schemeClr val="bg2"/>
                    </a:solidFill>
                  </a:tcPr>
                </a:tc>
                <a:tc>
                  <a:txBody>
                    <a:bodyPr/>
                    <a:lstStyle/>
                    <a:p>
                      <a:pPr algn="ctr"/>
                      <a:r>
                        <a:rPr lang="en-US" sz="1400" b="0" dirty="0">
                          <a:solidFill>
                            <a:schemeClr val="tx1"/>
                          </a:solidFill>
                        </a:rPr>
                        <a:t>Year 4</a:t>
                      </a:r>
                    </a:p>
                  </a:txBody>
                  <a:tcPr>
                    <a:solidFill>
                      <a:schemeClr val="bg2"/>
                    </a:solidFill>
                  </a:tcPr>
                </a:tc>
                <a:tc>
                  <a:txBody>
                    <a:bodyPr/>
                    <a:lstStyle/>
                    <a:p>
                      <a:pPr algn="ctr"/>
                      <a:r>
                        <a:rPr lang="en-US" sz="1400" b="0" dirty="0">
                          <a:solidFill>
                            <a:schemeClr val="tx1"/>
                          </a:solidFill>
                        </a:rPr>
                        <a:t>Year 5</a:t>
                      </a:r>
                    </a:p>
                  </a:txBody>
                  <a:tcPr>
                    <a:solidFill>
                      <a:schemeClr val="bg2"/>
                    </a:solidFill>
                  </a:tcPr>
                </a:tc>
                <a:extLst>
                  <a:ext uri="{0D108BD9-81ED-4DB2-BD59-A6C34878D82A}">
                    <a16:rowId xmlns:a16="http://schemas.microsoft.com/office/drawing/2014/main" val="1189888444"/>
                  </a:ext>
                </a:extLst>
              </a:tr>
              <a:tr h="370840">
                <a:tc>
                  <a:txBody>
                    <a:bodyPr/>
                    <a:lstStyle/>
                    <a:p>
                      <a:pPr algn="ctr"/>
                      <a:r>
                        <a:rPr lang="en-US" sz="1400" b="0" dirty="0">
                          <a:solidFill>
                            <a:schemeClr val="tx1"/>
                          </a:solidFill>
                        </a:rPr>
                        <a:t>($4,460)</a:t>
                      </a:r>
                    </a:p>
                  </a:txBody>
                  <a:tcPr>
                    <a:solidFill>
                      <a:schemeClr val="bg2"/>
                    </a:solidFill>
                  </a:tcPr>
                </a:tc>
                <a:tc>
                  <a:txBody>
                    <a:bodyPr/>
                    <a:lstStyle/>
                    <a:p>
                      <a:pPr algn="ctr"/>
                      <a:r>
                        <a:rPr lang="en-US" sz="1400" b="0" dirty="0">
                          <a:solidFill>
                            <a:schemeClr val="tx1"/>
                          </a:solidFill>
                        </a:rPr>
                        <a:t>$1,200</a:t>
                      </a:r>
                    </a:p>
                  </a:txBody>
                  <a:tcPr>
                    <a:solidFill>
                      <a:schemeClr val="bg2"/>
                    </a:solidFill>
                  </a:tcPr>
                </a:tc>
                <a:tc>
                  <a:txBody>
                    <a:bodyPr/>
                    <a:lstStyle/>
                    <a:p>
                      <a:pPr algn="ctr"/>
                      <a:r>
                        <a:rPr lang="en-US" sz="1400" b="0" dirty="0">
                          <a:solidFill>
                            <a:schemeClr val="tx1"/>
                          </a:solidFill>
                        </a:rPr>
                        <a:t>$1,430</a:t>
                      </a:r>
                    </a:p>
                  </a:txBody>
                  <a:tcPr>
                    <a:solidFill>
                      <a:schemeClr val="bg2"/>
                    </a:solidFill>
                  </a:tcPr>
                </a:tc>
                <a:tc>
                  <a:txBody>
                    <a:bodyPr/>
                    <a:lstStyle/>
                    <a:p>
                      <a:pPr algn="ctr"/>
                      <a:r>
                        <a:rPr lang="en-US" sz="1400" b="0" dirty="0">
                          <a:solidFill>
                            <a:schemeClr val="tx1"/>
                          </a:solidFill>
                        </a:rPr>
                        <a:t>$550</a:t>
                      </a:r>
                    </a:p>
                  </a:txBody>
                  <a:tcPr>
                    <a:solidFill>
                      <a:schemeClr val="bg2"/>
                    </a:solidFill>
                  </a:tcPr>
                </a:tc>
                <a:tc>
                  <a:txBody>
                    <a:bodyPr/>
                    <a:lstStyle/>
                    <a:p>
                      <a:pPr algn="ctr"/>
                      <a:r>
                        <a:rPr lang="en-US" sz="1400" b="0" dirty="0">
                          <a:solidFill>
                            <a:schemeClr val="tx1"/>
                          </a:solidFill>
                        </a:rPr>
                        <a:t>$860</a:t>
                      </a:r>
                    </a:p>
                  </a:txBody>
                  <a:tcPr>
                    <a:solidFill>
                      <a:schemeClr val="bg2"/>
                    </a:solidFill>
                  </a:tcPr>
                </a:tc>
                <a:tc>
                  <a:txBody>
                    <a:bodyPr/>
                    <a:lstStyle/>
                    <a:p>
                      <a:pPr algn="ctr"/>
                      <a:r>
                        <a:rPr lang="en-US" sz="1400" b="0" dirty="0">
                          <a:solidFill>
                            <a:schemeClr val="tx1"/>
                          </a:solidFill>
                        </a:rPr>
                        <a:t>$3,500</a:t>
                      </a:r>
                    </a:p>
                  </a:txBody>
                  <a:tcPr>
                    <a:solidFill>
                      <a:schemeClr val="bg2"/>
                    </a:solidFill>
                  </a:tcPr>
                </a:tc>
                <a:extLst>
                  <a:ext uri="{0D108BD9-81ED-4DB2-BD59-A6C34878D82A}">
                    <a16:rowId xmlns:a16="http://schemas.microsoft.com/office/drawing/2014/main" val="732183147"/>
                  </a:ext>
                </a:extLst>
              </a:tr>
            </a:tbl>
          </a:graphicData>
        </a:graphic>
      </p:graphicFrame>
    </p:spTree>
    <p:extLst>
      <p:ext uri="{BB962C8B-B14F-4D97-AF65-F5344CB8AC3E}">
        <p14:creationId xmlns:p14="http://schemas.microsoft.com/office/powerpoint/2010/main" val="3899683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normAutofit fontScale="90000"/>
          </a:bodyPr>
          <a:lstStyle/>
          <a:p>
            <a:r>
              <a:rPr lang="en-US" dirty="0"/>
              <a:t>What is the IRR for this Project? Should it have been accepted?</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2800" dirty="0"/>
              <a:t>-4460	CF0</a:t>
            </a:r>
          </a:p>
          <a:p>
            <a:r>
              <a:rPr lang="en-US" sz="2800" dirty="0"/>
              <a:t>1200		CF1</a:t>
            </a:r>
          </a:p>
          <a:p>
            <a:r>
              <a:rPr lang="en-US" sz="2800" dirty="0"/>
              <a:t>1430		CF2</a:t>
            </a:r>
          </a:p>
          <a:p>
            <a:r>
              <a:rPr lang="en-US" sz="2800" dirty="0"/>
              <a:t>550		CF3</a:t>
            </a:r>
          </a:p>
          <a:p>
            <a:r>
              <a:rPr lang="en-US" sz="2800" dirty="0"/>
              <a:t>860		CF4</a:t>
            </a:r>
          </a:p>
          <a:p>
            <a:pPr marL="0" indent="0">
              <a:buNone/>
            </a:pPr>
            <a:r>
              <a:rPr lang="en-US" sz="2800" dirty="0"/>
              <a:t> 3500		CF5</a:t>
            </a:r>
          </a:p>
          <a:p>
            <a:pPr marL="0" indent="0">
              <a:buNone/>
            </a:pPr>
            <a:r>
              <a:rPr lang="en-US" sz="2800" dirty="0"/>
              <a:t>Hurdle rate = 10%</a:t>
            </a:r>
          </a:p>
          <a:p>
            <a:pPr marL="0" indent="0">
              <a:buNone/>
            </a:pPr>
            <a:r>
              <a:rPr lang="en-US" sz="2800" dirty="0"/>
              <a:t>		</a:t>
            </a:r>
          </a:p>
          <a:p>
            <a:pPr marL="0" indent="0">
              <a:buNone/>
            </a:pPr>
            <a:r>
              <a:rPr lang="en-US" sz="2800" dirty="0"/>
              <a:t>			</a:t>
            </a:r>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p:txBody>
          <a:bodyPr/>
          <a:lstStyle/>
          <a:p>
            <a:pPr marL="0" indent="0">
              <a:buNone/>
            </a:pPr>
            <a:r>
              <a:rPr lang="en-US" sz="2800" b="1" dirty="0"/>
              <a:t>IRR = 17.08% &gt; 10%</a:t>
            </a:r>
          </a:p>
          <a:p>
            <a:pPr marL="0" indent="0">
              <a:buNone/>
            </a:pPr>
            <a:r>
              <a:rPr lang="en-US" sz="2800" dirty="0"/>
              <a:t>Accept this project based on IRR. The IRR &gt; discount rate / hurdle rate.</a:t>
            </a:r>
          </a:p>
          <a:p>
            <a:pPr marL="0" indent="0">
              <a:buNone/>
            </a:pPr>
            <a:r>
              <a:rPr lang="en-US" sz="2800" dirty="0"/>
              <a:t>The </a:t>
            </a:r>
            <a:r>
              <a:rPr lang="en-US" sz="2800" b="1" dirty="0"/>
              <a:t>NPV = </a:t>
            </a:r>
            <a:r>
              <a:rPr lang="en-US" sz="2800" b="1" dirty="0" smtClean="0"/>
              <a:t>986.67</a:t>
            </a:r>
            <a:r>
              <a:rPr lang="en-US" sz="2800" b="1" dirty="0" smtClean="0"/>
              <a:t> </a:t>
            </a:r>
            <a:r>
              <a:rPr lang="en-US" sz="2800" b="1" dirty="0"/>
              <a:t>&gt;0</a:t>
            </a:r>
            <a:r>
              <a:rPr lang="en-US" sz="2800" dirty="0"/>
              <a:t>.</a:t>
            </a:r>
          </a:p>
          <a:p>
            <a:pPr marL="0" indent="0">
              <a:buNone/>
            </a:pPr>
            <a:r>
              <a:rPr lang="en-US" sz="2800" dirty="0"/>
              <a:t>Accept.  This project would create a lot of value.</a:t>
            </a:r>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2631453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imeline&#10;&#10;Description automatically generated">
            <a:extLst>
              <a:ext uri="{FF2B5EF4-FFF2-40B4-BE49-F238E27FC236}">
                <a16:creationId xmlns:a16="http://schemas.microsoft.com/office/drawing/2014/main" id="{0C754780-D59F-4B17-B037-45D8985B5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985" y="1759916"/>
            <a:ext cx="5362763" cy="3650284"/>
          </a:xfrm>
          <a:prstGeom prst="rect">
            <a:avLst/>
          </a:prstGeom>
        </p:spPr>
      </p:pic>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a:xfrm>
            <a:off x="76200" y="287338"/>
            <a:ext cx="8915400" cy="1449387"/>
          </a:xfrm>
        </p:spPr>
        <p:txBody>
          <a:bodyPr>
            <a:normAutofit/>
          </a:bodyPr>
          <a:lstStyle/>
          <a:p>
            <a:pPr eaLnBrk="1" hangingPunct="1">
              <a:defRPr/>
            </a:pPr>
            <a:r>
              <a:rPr lang="en-US" sz="3600" dirty="0"/>
              <a:t>Investment Projects Plotted According to Expected Return and Risk</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a:t>KAMM</a:t>
            </a:r>
            <a:endParaRPr lang="en-US" dirty="0"/>
          </a:p>
        </p:txBody>
      </p:sp>
      <p:sp>
        <p:nvSpPr>
          <p:cNvPr id="6" name="Content Placeholder 2">
            <a:extLst>
              <a:ext uri="{FF2B5EF4-FFF2-40B4-BE49-F238E27FC236}">
                <a16:creationId xmlns:a16="http://schemas.microsoft.com/office/drawing/2014/main" id="{CE013AF0-E46C-4440-8770-49B171F74711}"/>
              </a:ext>
            </a:extLst>
          </p:cNvPr>
          <p:cNvSpPr txBox="1">
            <a:spLocks/>
          </p:cNvSpPr>
          <p:nvPr/>
        </p:nvSpPr>
        <p:spPr bwMode="auto">
          <a:xfrm>
            <a:off x="19877" y="1812131"/>
            <a:ext cx="386632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a:buFont typeface="Arial" panose="020B0604020202020204" pitchFamily="34" charset="0"/>
              <a:buChar char="•"/>
            </a:pPr>
            <a:r>
              <a:rPr lang="en-US" sz="1800" dirty="0"/>
              <a:t> Here is a plot of return vs hurdle rate for projects. </a:t>
            </a:r>
          </a:p>
          <a:p>
            <a:pPr defTabSz="914400">
              <a:buFont typeface="Arial" panose="020B0604020202020204" pitchFamily="34" charset="0"/>
              <a:buChar char="•"/>
            </a:pPr>
            <a:r>
              <a:rPr lang="en-US" sz="1800" dirty="0"/>
              <a:t>For some companies, all projects have similar risk.</a:t>
            </a:r>
          </a:p>
          <a:p>
            <a:pPr defTabSz="914400">
              <a:buFont typeface="Arial" panose="020B0604020202020204" pitchFamily="34" charset="0"/>
              <a:buChar char="•"/>
            </a:pPr>
            <a:r>
              <a:rPr lang="en-US" sz="1800" dirty="0"/>
              <a:t>For other companies, project vary in risk– some are low, some are medium, some are high.</a:t>
            </a:r>
          </a:p>
          <a:p>
            <a:pPr defTabSz="914400">
              <a:buFont typeface="Arial" panose="020B0604020202020204" pitchFamily="34" charset="0"/>
              <a:buChar char="•"/>
            </a:pPr>
            <a:r>
              <a:rPr lang="en-US" sz="1800" dirty="0"/>
              <a:t>The black line --  The higher the risk of the project, the higher is the hurdle rate.</a:t>
            </a:r>
          </a:p>
          <a:p>
            <a:pPr defTabSz="914400">
              <a:buFont typeface="Arial" panose="020B0604020202020204" pitchFamily="34" charset="0"/>
              <a:buChar char="•"/>
            </a:pPr>
            <a:r>
              <a:rPr lang="en-US" sz="1800" dirty="0"/>
              <a:t>The black line– also the zero-NPV line. </a:t>
            </a:r>
          </a:p>
          <a:p>
            <a:pPr defTabSz="914400">
              <a:buFont typeface="Arial" panose="020B0604020202020204" pitchFamily="34" charset="0"/>
              <a:buChar char="•"/>
            </a:pPr>
            <a:r>
              <a:rPr lang="en-US" sz="1800" dirty="0"/>
              <a:t>You would </a:t>
            </a:r>
            <a:r>
              <a:rPr lang="en-US" sz="1800" u="sng" dirty="0"/>
              <a:t>accept/reject </a:t>
            </a:r>
            <a:r>
              <a:rPr lang="en-US" sz="1800" dirty="0"/>
              <a:t>projects above the zero-NPV line and </a:t>
            </a:r>
            <a:r>
              <a:rPr lang="en-US" sz="1800" u="sng" dirty="0"/>
              <a:t>accept/reject </a:t>
            </a:r>
            <a:r>
              <a:rPr lang="en-US" sz="1800" dirty="0"/>
              <a:t>projects below the zero-NPV line</a:t>
            </a:r>
          </a:p>
          <a:p>
            <a:pPr defTabSz="914400">
              <a:buFont typeface="Arial" panose="020B0604020202020204" pitchFamily="34" charset="0"/>
              <a:buChar char="•"/>
            </a:pPr>
            <a:endParaRPr lang="en-US" sz="1800" dirty="0"/>
          </a:p>
          <a:p>
            <a:pPr defTabSz="914400">
              <a:buFont typeface="Arial" panose="020B0604020202020204" pitchFamily="34" charset="0"/>
              <a:buChar char="•"/>
            </a:pPr>
            <a:endParaRPr lang="en-US" sz="1800" dirty="0"/>
          </a:p>
        </p:txBody>
      </p:sp>
    </p:spTree>
    <p:extLst>
      <p:ext uri="{BB962C8B-B14F-4D97-AF65-F5344CB8AC3E}">
        <p14:creationId xmlns:p14="http://schemas.microsoft.com/office/powerpoint/2010/main" val="452822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p:txBody>
          <a:bodyPr/>
          <a:lstStyle/>
          <a:p>
            <a:pPr eaLnBrk="1" hangingPunct="1">
              <a:defRPr/>
            </a:pPr>
            <a:r>
              <a:rPr lang="en-US" dirty="0"/>
              <a:t>NPV and Investment Decisions</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7ED18E62-A79D-4822-A2F6-095503AE3FDB}"/>
              </a:ext>
            </a:extLst>
          </p:cNvPr>
          <p:cNvSpPr>
            <a:spLocks noGrp="1"/>
          </p:cNvSpPr>
          <p:nvPr>
            <p:ph idx="1"/>
          </p:nvPr>
        </p:nvSpPr>
        <p:spPr>
          <a:xfrm>
            <a:off x="228600" y="2917824"/>
            <a:ext cx="8839200" cy="3254375"/>
          </a:xfrm>
        </p:spPr>
        <p:txBody>
          <a:bodyPr/>
          <a:lstStyle/>
          <a:p>
            <a:pPr>
              <a:buFont typeface="Arial" panose="020B0604020202020204" pitchFamily="34" charset="0"/>
              <a:buChar char="•"/>
            </a:pPr>
            <a:r>
              <a:rPr lang="en-US" dirty="0"/>
              <a:t> If </a:t>
            </a:r>
            <a:r>
              <a:rPr lang="en-US" b="1" dirty="0">
                <a:highlight>
                  <a:srgbClr val="FF0000"/>
                </a:highlight>
              </a:rPr>
              <a:t>NPV &lt; 0</a:t>
            </a:r>
            <a:r>
              <a:rPr lang="en-US" dirty="0"/>
              <a:t>, project worth is </a:t>
            </a:r>
            <a:r>
              <a:rPr lang="en-US" u="sng" dirty="0"/>
              <a:t>greater/equal/</a:t>
            </a:r>
            <a:r>
              <a:rPr lang="en-US" u="sng" dirty="0">
                <a:highlight>
                  <a:srgbClr val="FF0000"/>
                </a:highlight>
              </a:rPr>
              <a:t>less</a:t>
            </a:r>
            <a:r>
              <a:rPr lang="en-US" u="sng" dirty="0"/>
              <a:t> </a:t>
            </a:r>
            <a:r>
              <a:rPr lang="en-US" dirty="0"/>
              <a:t>than the cost</a:t>
            </a:r>
          </a:p>
          <a:p>
            <a:pPr marL="0" indent="0">
              <a:buNone/>
            </a:pPr>
            <a:endParaRPr lang="en-US" dirty="0"/>
          </a:p>
          <a:p>
            <a:pPr lvl="1">
              <a:buFont typeface="Arial" panose="020B0604020202020204" pitchFamily="34" charset="0"/>
              <a:buChar char="•"/>
            </a:pPr>
            <a:r>
              <a:rPr lang="en-US" dirty="0"/>
              <a:t>You should </a:t>
            </a:r>
            <a:r>
              <a:rPr lang="en-US" u="sng" dirty="0"/>
              <a:t>invest/</a:t>
            </a:r>
            <a:r>
              <a:rPr lang="en-US" u="sng" dirty="0">
                <a:highlight>
                  <a:srgbClr val="FF0000"/>
                </a:highlight>
              </a:rPr>
              <a:t>decline</a:t>
            </a:r>
            <a:r>
              <a:rPr lang="en-US" u="sng" dirty="0"/>
              <a:t>/be neutral about </a:t>
            </a:r>
            <a:r>
              <a:rPr lang="en-US" dirty="0"/>
              <a:t>the project</a:t>
            </a:r>
          </a:p>
          <a:p>
            <a:pPr marL="200025" lvl="1" indent="0">
              <a:buNone/>
            </a:pPr>
            <a:endParaRPr lang="en-US" dirty="0"/>
          </a:p>
          <a:p>
            <a:pPr>
              <a:buFont typeface="Arial" panose="020B0604020202020204" pitchFamily="34" charset="0"/>
              <a:buChar char="•"/>
            </a:pPr>
            <a:r>
              <a:rPr lang="en-US" dirty="0"/>
              <a:t>If </a:t>
            </a:r>
            <a:r>
              <a:rPr lang="en-US" dirty="0">
                <a:highlight>
                  <a:srgbClr val="00FF00"/>
                </a:highlight>
              </a:rPr>
              <a:t>NPV &gt; 0</a:t>
            </a:r>
            <a:r>
              <a:rPr lang="en-US" dirty="0"/>
              <a:t>, project worth is </a:t>
            </a:r>
            <a:r>
              <a:rPr lang="en-US" u="sng" dirty="0">
                <a:highlight>
                  <a:srgbClr val="00FF00"/>
                </a:highlight>
              </a:rPr>
              <a:t>greater</a:t>
            </a:r>
            <a:r>
              <a:rPr lang="en-US" u="sng" dirty="0"/>
              <a:t>/equal/less than </a:t>
            </a:r>
            <a:r>
              <a:rPr lang="en-US" dirty="0"/>
              <a:t>the cost</a:t>
            </a:r>
          </a:p>
          <a:p>
            <a:pPr marL="0" indent="0">
              <a:buNone/>
            </a:pPr>
            <a:endParaRPr lang="en-US" dirty="0"/>
          </a:p>
          <a:p>
            <a:pPr lvl="1">
              <a:buFont typeface="Arial" panose="020B0604020202020204" pitchFamily="34" charset="0"/>
              <a:buChar char="•"/>
            </a:pPr>
            <a:r>
              <a:rPr lang="en-US" dirty="0"/>
              <a:t>You should </a:t>
            </a:r>
            <a:r>
              <a:rPr lang="en-US" u="sng" dirty="0">
                <a:highlight>
                  <a:srgbClr val="00FF00"/>
                </a:highlight>
              </a:rPr>
              <a:t>invest</a:t>
            </a:r>
            <a:r>
              <a:rPr lang="en-US" u="sng" dirty="0"/>
              <a:t>/decline/be neutral about </a:t>
            </a:r>
            <a:r>
              <a:rPr lang="en-US" dirty="0"/>
              <a:t>the project</a:t>
            </a:r>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7AC65AC7-6C78-4F72-95EC-B2C318DDF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879537"/>
            <a:ext cx="5639587" cy="895475"/>
          </a:xfrm>
          <a:prstGeom prst="rect">
            <a:avLst/>
          </a:prstGeom>
        </p:spPr>
      </p:pic>
    </p:spTree>
    <p:extLst>
      <p:ext uri="{BB962C8B-B14F-4D97-AF65-F5344CB8AC3E}">
        <p14:creationId xmlns:p14="http://schemas.microsoft.com/office/powerpoint/2010/main" val="2859221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a:xfrm>
            <a:off x="76200" y="287338"/>
            <a:ext cx="8915400" cy="1449387"/>
          </a:xfrm>
        </p:spPr>
        <p:txBody>
          <a:bodyPr>
            <a:normAutofit/>
          </a:bodyPr>
          <a:lstStyle/>
          <a:p>
            <a:pPr algn="ctr" eaLnBrk="1" hangingPunct="1">
              <a:defRPr/>
            </a:pPr>
            <a:r>
              <a:rPr lang="en-US" sz="3600" dirty="0"/>
              <a:t>What if a Company uses a Single Discount rate when it should use Multiple Discount rates?</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6" name="Content Placeholder 2">
            <a:extLst>
              <a:ext uri="{FF2B5EF4-FFF2-40B4-BE49-F238E27FC236}">
                <a16:creationId xmlns:a16="http://schemas.microsoft.com/office/drawing/2014/main" id="{CE013AF0-E46C-4440-8770-49B171F74711}"/>
              </a:ext>
            </a:extLst>
          </p:cNvPr>
          <p:cNvSpPr txBox="1">
            <a:spLocks/>
          </p:cNvSpPr>
          <p:nvPr/>
        </p:nvSpPr>
        <p:spPr bwMode="auto">
          <a:xfrm>
            <a:off x="62947" y="1759916"/>
            <a:ext cx="481385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a:buFont typeface="Arial" panose="020B0604020202020204" pitchFamily="34" charset="0"/>
              <a:buChar char="•"/>
            </a:pPr>
            <a:r>
              <a:rPr lang="en-US" sz="1800" dirty="0"/>
              <a:t> What are the consequences of using a single hurdle rate in evaluating all projects?</a:t>
            </a:r>
          </a:p>
          <a:p>
            <a:pPr defTabSz="914400">
              <a:buFont typeface="Arial" panose="020B0604020202020204" pitchFamily="34" charset="0"/>
              <a:buChar char="•"/>
            </a:pPr>
            <a:r>
              <a:rPr lang="en-US" sz="1800" dirty="0"/>
              <a:t> Suppose a single hurdle rate K* is used for all projects when projects have differing risk levels</a:t>
            </a:r>
          </a:p>
          <a:p>
            <a:pPr defTabSz="914400">
              <a:buFont typeface="Arial" panose="020B0604020202020204" pitchFamily="34" charset="0"/>
              <a:buChar char="•"/>
            </a:pPr>
            <a:r>
              <a:rPr lang="en-US" sz="1800" dirty="0"/>
              <a:t> </a:t>
            </a:r>
            <a:r>
              <a:rPr lang="en-US" sz="1800" b="1" dirty="0"/>
              <a:t>Type I errors: wrongly accepted projects </a:t>
            </a:r>
            <a:r>
              <a:rPr lang="en-US" sz="1800" dirty="0"/>
              <a:t>that would destroy value since required expected return is lower than discount rate</a:t>
            </a:r>
          </a:p>
          <a:p>
            <a:pPr defTabSz="914400">
              <a:buFont typeface="Arial" panose="020B0604020202020204" pitchFamily="34" charset="0"/>
              <a:buChar char="•"/>
            </a:pPr>
            <a:r>
              <a:rPr lang="en-US" sz="1800" b="1" dirty="0"/>
              <a:t>Type II errors: wrongly rejected projects </a:t>
            </a:r>
            <a:r>
              <a:rPr lang="en-US" sz="1800" dirty="0"/>
              <a:t>that would actually create value since required expected return is higher than discount rate</a:t>
            </a:r>
          </a:p>
          <a:p>
            <a:pPr defTabSz="914400">
              <a:buFont typeface="Arial" panose="020B0604020202020204" pitchFamily="34" charset="0"/>
              <a:buChar char="•"/>
            </a:pPr>
            <a:endParaRPr lang="en-US" dirty="0"/>
          </a:p>
          <a:p>
            <a:pPr defTabSz="914400">
              <a:buFont typeface="Arial" panose="020B0604020202020204" pitchFamily="34" charset="0"/>
              <a:buChar char="•"/>
            </a:pPr>
            <a:endParaRPr lang="en-US" dirty="0"/>
          </a:p>
        </p:txBody>
      </p:sp>
      <p:pic>
        <p:nvPicPr>
          <p:cNvPr id="5" name="Picture 4" descr="Diagram&#10;&#10;Description automatically generated">
            <a:extLst>
              <a:ext uri="{FF2B5EF4-FFF2-40B4-BE49-F238E27FC236}">
                <a16:creationId xmlns:a16="http://schemas.microsoft.com/office/drawing/2014/main" id="{C71BD5A3-E623-4FE7-9A4B-7D265D8C2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1" y="2436562"/>
            <a:ext cx="4247322" cy="2935937"/>
          </a:xfrm>
          <a:prstGeom prst="rect">
            <a:avLst/>
          </a:prstGeom>
        </p:spPr>
      </p:pic>
    </p:spTree>
    <p:extLst>
      <p:ext uri="{BB962C8B-B14F-4D97-AF65-F5344CB8AC3E}">
        <p14:creationId xmlns:p14="http://schemas.microsoft.com/office/powerpoint/2010/main" val="3358763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normAutofit/>
          </a:bodyPr>
          <a:lstStyle/>
          <a:p>
            <a:r>
              <a:rPr lang="en-US" dirty="0"/>
              <a:t>Extra Example – Different Projects may have different DR</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a:xfrm>
            <a:off x="822960" y="1845734"/>
            <a:ext cx="3703320" cy="4174066"/>
          </a:xfrm>
        </p:spPr>
        <p:txBody>
          <a:bodyPr/>
          <a:lstStyle/>
          <a:p>
            <a:r>
              <a:rPr lang="en-US" sz="2400" dirty="0"/>
              <a:t>Suppose your company SNC is considering doing business with a high risk customer.  The customer has a 50% chance of bankruptcy in which case some Accounts Receivable will never be collected.  Your company </a:t>
            </a:r>
            <a:r>
              <a:rPr lang="en-US" sz="2400" i="1" dirty="0"/>
              <a:t>average</a:t>
            </a:r>
            <a:r>
              <a:rPr lang="en-US" sz="2400" dirty="0"/>
              <a:t> discount rate is 12%.  The hurdle rate for low, middle, and high risk projects = 6%, 12% and 18%.</a:t>
            </a:r>
          </a:p>
          <a:p>
            <a:pPr marL="0" indent="0">
              <a:buNone/>
            </a:pPr>
            <a:r>
              <a:rPr lang="en-US" sz="2800" dirty="0"/>
              <a:t>			</a:t>
            </a:r>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a:xfrm>
            <a:off x="4663440" y="1845736"/>
            <a:ext cx="3703320" cy="4402664"/>
          </a:xfrm>
        </p:spPr>
        <p:txBody>
          <a:bodyPr/>
          <a:lstStyle/>
          <a:p>
            <a:pPr marL="0" indent="0">
              <a:buNone/>
            </a:pPr>
            <a:r>
              <a:rPr lang="en-US" sz="2800" dirty="0"/>
              <a:t>Y</a:t>
            </a:r>
            <a:r>
              <a:rPr lang="en-US" sz="2400" dirty="0"/>
              <a:t>our analyst runs the IRR and finds it is 14% so tells you to accept this project since it is above the average company discount rate of 12%.</a:t>
            </a:r>
          </a:p>
          <a:p>
            <a:pPr marL="0" indent="0">
              <a:buNone/>
            </a:pPr>
            <a:r>
              <a:rPr lang="en-US" sz="2400" dirty="0"/>
              <a:t>You, as owner, remind the analyst that this is a </a:t>
            </a:r>
            <a:r>
              <a:rPr lang="en-US" sz="2400" b="1" u="sng" dirty="0">
                <a:solidFill>
                  <a:srgbClr val="FF0000"/>
                </a:solidFill>
              </a:rPr>
              <a:t>high</a:t>
            </a:r>
            <a:r>
              <a:rPr lang="en-US" sz="2400" u="sng" dirty="0">
                <a:solidFill>
                  <a:srgbClr val="FF0000"/>
                </a:solidFill>
              </a:rPr>
              <a:t> risk </a:t>
            </a:r>
            <a:r>
              <a:rPr lang="en-US" sz="2400" dirty="0"/>
              <a:t>project and the hurdle rate for this project is </a:t>
            </a:r>
            <a:r>
              <a:rPr lang="en-US" sz="2400" u="sng" dirty="0" smtClean="0">
                <a:solidFill>
                  <a:srgbClr val="FF0000"/>
                </a:solidFill>
              </a:rPr>
              <a:t>18%.  </a:t>
            </a:r>
            <a:r>
              <a:rPr lang="en-US" sz="2400" dirty="0"/>
              <a:t>You say </a:t>
            </a:r>
            <a:r>
              <a:rPr lang="en-US" sz="2400" b="1" u="sng" dirty="0"/>
              <a:t>reject</a:t>
            </a:r>
            <a:r>
              <a:rPr lang="en-US" sz="2400" dirty="0"/>
              <a:t> this project because it actually destroys value.</a:t>
            </a:r>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4035620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p:txBody>
          <a:bodyPr/>
          <a:lstStyle/>
          <a:p>
            <a:pPr eaLnBrk="1" hangingPunct="1">
              <a:defRPr/>
            </a:pPr>
            <a:r>
              <a:rPr lang="en-US" dirty="0"/>
              <a:t>Examples</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97AB3358-8C18-4E1A-903F-9E31971D410F}"/>
              </a:ext>
            </a:extLst>
          </p:cNvPr>
          <p:cNvSpPr>
            <a:spLocks noGrp="1"/>
          </p:cNvSpPr>
          <p:nvPr>
            <p:ph idx="1"/>
          </p:nvPr>
        </p:nvSpPr>
        <p:spPr>
          <a:xfrm>
            <a:off x="76200" y="1736725"/>
            <a:ext cx="9067800" cy="4587875"/>
          </a:xfrm>
        </p:spPr>
        <p:txBody>
          <a:bodyPr/>
          <a:lstStyle/>
          <a:p>
            <a:r>
              <a:rPr lang="en-US" sz="1800" dirty="0"/>
              <a:t>(1) What is the relationship between a project’s expected return and required return (discount rate) supposing the NPV of the project is negative?  Assume conventional cash flows.</a:t>
            </a:r>
          </a:p>
          <a:p>
            <a:r>
              <a:rPr lang="en-US" sz="1800" dirty="0"/>
              <a:t>If the NPV is negative, the expected return or IRR is less than the required return.  </a:t>
            </a:r>
          </a:p>
          <a:p>
            <a:r>
              <a:rPr lang="en-US" sz="1800" dirty="0"/>
              <a:t>An IRR which is lower than the discount rate indicates value destruction.</a:t>
            </a:r>
          </a:p>
          <a:p>
            <a:endParaRPr lang="en-US" sz="1800" dirty="0"/>
          </a:p>
          <a:p>
            <a:r>
              <a:rPr lang="en-US" sz="1800" dirty="0"/>
              <a:t>(2) Consider two mutually exclusive projects: </a:t>
            </a:r>
          </a:p>
          <a:p>
            <a:pPr lvl="1"/>
            <a:r>
              <a:rPr lang="en-US" sz="1600" dirty="0"/>
              <a:t>project A has NPV = -150</a:t>
            </a:r>
          </a:p>
          <a:p>
            <a:pPr lvl="1"/>
            <a:r>
              <a:rPr lang="en-US" sz="1600" dirty="0"/>
              <a:t>project B has </a:t>
            </a:r>
            <a:r>
              <a:rPr lang="en-US" sz="1800" dirty="0"/>
              <a:t>NPV = -200, which project would you accept?</a:t>
            </a:r>
          </a:p>
          <a:p>
            <a:r>
              <a:rPr lang="en-US" sz="1800" i="1" u="sng" dirty="0"/>
              <a:t>Neither; Reject both projects since they both destroy value.  If the company needs this machine or project, keep working on it.</a:t>
            </a:r>
          </a:p>
          <a:p>
            <a:endParaRPr lang="en-US" sz="1800" i="1" u="sng" dirty="0"/>
          </a:p>
          <a:p>
            <a:r>
              <a:rPr lang="en-US" sz="1800" dirty="0"/>
              <a:t>(3) There are two mutually exclusive projects, which of the two would you accept? See next.</a:t>
            </a:r>
          </a:p>
          <a:p>
            <a:endParaRPr lang="en-US" sz="1800" dirty="0"/>
          </a:p>
          <a:p>
            <a:endParaRPr lang="en-US" sz="1800" dirty="0"/>
          </a:p>
          <a:p>
            <a:endParaRPr lang="en-US" sz="1800" u="sng" dirty="0"/>
          </a:p>
        </p:txBody>
      </p:sp>
    </p:spTree>
    <p:extLst>
      <p:ext uri="{BB962C8B-B14F-4D97-AF65-F5344CB8AC3E}">
        <p14:creationId xmlns:p14="http://schemas.microsoft.com/office/powerpoint/2010/main" val="3816666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normAutofit fontScale="90000"/>
          </a:bodyPr>
          <a:lstStyle/>
          <a:p>
            <a:r>
              <a:rPr lang="en-US" dirty="0"/>
              <a:t>Project A and B are mutually exclusive projects.  Run NPV, IRR</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u="sng" dirty="0" smtClean="0"/>
              <a:t>Project A (I = 12)</a:t>
            </a:r>
            <a:endParaRPr lang="en-US" sz="3600" u="sng" dirty="0"/>
          </a:p>
          <a:p>
            <a:r>
              <a:rPr lang="en-US" sz="3600" dirty="0"/>
              <a:t>-3000 	CF0</a:t>
            </a:r>
          </a:p>
          <a:p>
            <a:r>
              <a:rPr lang="en-US" sz="3600" dirty="0"/>
              <a:t>5000	CF1</a:t>
            </a:r>
          </a:p>
          <a:p>
            <a:r>
              <a:rPr lang="en-US" sz="3600" u="sng" dirty="0"/>
              <a:t>Project B (I = 12)</a:t>
            </a:r>
          </a:p>
          <a:p>
            <a:r>
              <a:rPr lang="en-US" sz="3600" dirty="0"/>
              <a:t>-10,000 	CF0</a:t>
            </a:r>
          </a:p>
          <a:p>
            <a:r>
              <a:rPr lang="en-US" sz="3600" dirty="0"/>
              <a:t>15,000	CF1</a:t>
            </a:r>
          </a:p>
          <a:p>
            <a:pPr marL="0" indent="0">
              <a:buNone/>
            </a:pPr>
            <a:r>
              <a:rPr lang="en-US" sz="3200" dirty="0"/>
              <a:t>		</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p:txBody>
          <a:bodyPr/>
          <a:lstStyle/>
          <a:p>
            <a:pPr marL="0" indent="0">
              <a:buNone/>
            </a:pPr>
            <a:r>
              <a:rPr lang="en-US" sz="2400" dirty="0"/>
              <a:t>12 I/ YR</a:t>
            </a:r>
          </a:p>
          <a:p>
            <a:pPr marL="0" indent="0">
              <a:buNone/>
            </a:pPr>
            <a:r>
              <a:rPr lang="en-US" sz="2400" b="1" dirty="0"/>
              <a:t>NPV Comparison:</a:t>
            </a:r>
          </a:p>
          <a:p>
            <a:pPr marL="0" indent="0">
              <a:buNone/>
            </a:pPr>
            <a:r>
              <a:rPr lang="en-US" sz="2400" b="1" dirty="0"/>
              <a:t>A = </a:t>
            </a:r>
            <a:r>
              <a:rPr lang="en-US" sz="2400" b="1" dirty="0" smtClean="0"/>
              <a:t>1464.29	B </a:t>
            </a:r>
            <a:r>
              <a:rPr lang="en-US" sz="2400" b="1" dirty="0"/>
              <a:t>= 3392.86</a:t>
            </a:r>
          </a:p>
          <a:p>
            <a:pPr marL="0" indent="0">
              <a:buNone/>
            </a:pPr>
            <a:r>
              <a:rPr lang="en-US" sz="2400" b="1" dirty="0"/>
              <a:t>IRR Comparison:</a:t>
            </a:r>
          </a:p>
          <a:p>
            <a:pPr marL="0" indent="0">
              <a:buNone/>
            </a:pPr>
            <a:r>
              <a:rPr lang="en-US" sz="2400" b="1" dirty="0"/>
              <a:t>A = </a:t>
            </a:r>
            <a:r>
              <a:rPr lang="en-US" sz="2400" b="1" dirty="0" smtClean="0"/>
              <a:t>66.67%	B </a:t>
            </a:r>
            <a:r>
              <a:rPr lang="en-US" sz="2400" b="1" dirty="0"/>
              <a:t>= 50%</a:t>
            </a:r>
          </a:p>
          <a:p>
            <a:pPr marL="0" indent="0">
              <a:buNone/>
            </a:pPr>
            <a:r>
              <a:rPr lang="en-US" sz="2400" i="1" dirty="0"/>
              <a:t>Accept B, not A.  Project B creates higher </a:t>
            </a:r>
            <a:r>
              <a:rPr lang="en-US" sz="2400" i="1" dirty="0" smtClean="0"/>
              <a:t>value.  IRR does not show the scope of the project.</a:t>
            </a:r>
            <a:endParaRPr lang="en-US" sz="2800" b="1" dirty="0"/>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1620401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C77A-D114-4856-986B-73ECE03E7716}"/>
              </a:ext>
            </a:extLst>
          </p:cNvPr>
          <p:cNvSpPr>
            <a:spLocks noGrp="1"/>
          </p:cNvSpPr>
          <p:nvPr>
            <p:ph type="title"/>
          </p:nvPr>
        </p:nvSpPr>
        <p:spPr/>
        <p:txBody>
          <a:bodyPr/>
          <a:lstStyle/>
          <a:p>
            <a:r>
              <a:rPr lang="en-US" dirty="0"/>
              <a:t>Budget Constraints</a:t>
            </a:r>
          </a:p>
        </p:txBody>
      </p:sp>
      <p:sp>
        <p:nvSpPr>
          <p:cNvPr id="3" name="Content Placeholder 2">
            <a:extLst>
              <a:ext uri="{FF2B5EF4-FFF2-40B4-BE49-F238E27FC236}">
                <a16:creationId xmlns:a16="http://schemas.microsoft.com/office/drawing/2014/main" id="{86053FA9-3AA8-4052-BC0A-9294C7781315}"/>
              </a:ext>
            </a:extLst>
          </p:cNvPr>
          <p:cNvSpPr>
            <a:spLocks noGrp="1"/>
          </p:cNvSpPr>
          <p:nvPr>
            <p:ph idx="1"/>
          </p:nvPr>
        </p:nvSpPr>
        <p:spPr/>
        <p:txBody>
          <a:bodyPr/>
          <a:lstStyle/>
          <a:p>
            <a:r>
              <a:rPr lang="en-US" sz="2800" dirty="0"/>
              <a:t>If capital is constrained</a:t>
            </a:r>
          </a:p>
          <a:p>
            <a:r>
              <a:rPr lang="en-US" sz="2800" dirty="0"/>
              <a:t>PI or Profitability Index helps us obtain the best sum of NPVs </a:t>
            </a:r>
          </a:p>
          <a:p>
            <a:r>
              <a:rPr lang="en-US" sz="2800" dirty="0"/>
              <a:t>Use PI to get started </a:t>
            </a:r>
          </a:p>
          <a:p>
            <a:r>
              <a:rPr lang="en-US" sz="2800" dirty="0"/>
              <a:t>Then at end switch to NPV</a:t>
            </a:r>
          </a:p>
        </p:txBody>
      </p:sp>
      <p:sp>
        <p:nvSpPr>
          <p:cNvPr id="4" name="Footer Placeholder 3">
            <a:extLst>
              <a:ext uri="{FF2B5EF4-FFF2-40B4-BE49-F238E27FC236}">
                <a16:creationId xmlns:a16="http://schemas.microsoft.com/office/drawing/2014/main" id="{91EB6C78-4710-4289-913A-3675B8606151}"/>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3802689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a:xfrm>
            <a:off x="304800" y="281781"/>
            <a:ext cx="8245475" cy="1449387"/>
          </a:xfrm>
        </p:spPr>
        <p:txBody>
          <a:bodyPr/>
          <a:lstStyle/>
          <a:p>
            <a:pPr eaLnBrk="1" hangingPunct="1">
              <a:defRPr/>
            </a:pPr>
            <a:r>
              <a:rPr lang="en-US" dirty="0"/>
              <a:t>A Simple Fixed Budget Constraint</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959A69C3-AED0-409A-8C42-BD6C574A6AB6}"/>
              </a:ext>
            </a:extLst>
          </p:cNvPr>
          <p:cNvSpPr>
            <a:spLocks noGrp="1"/>
          </p:cNvSpPr>
          <p:nvPr>
            <p:ph idx="1"/>
          </p:nvPr>
        </p:nvSpPr>
        <p:spPr>
          <a:xfrm>
            <a:off x="76200" y="1828800"/>
            <a:ext cx="8991600" cy="4495800"/>
          </a:xfrm>
        </p:spPr>
        <p:txBody>
          <a:bodyPr/>
          <a:lstStyle/>
          <a:p>
            <a:pPr>
              <a:buFont typeface="Arial" panose="020B0604020202020204" pitchFamily="34" charset="0"/>
              <a:buChar char="•"/>
            </a:pPr>
            <a:r>
              <a:rPr lang="en-US" dirty="0"/>
              <a:t> </a:t>
            </a:r>
            <a:r>
              <a:rPr lang="en-US" b="1" dirty="0"/>
              <a:t>Fixed Budget Constraint: </a:t>
            </a:r>
            <a:r>
              <a:rPr lang="en-US" dirty="0"/>
              <a:t>There are multiple projects with positive NPVs.</a:t>
            </a:r>
          </a:p>
          <a:p>
            <a:pPr marL="749300" lvl="1" indent="-457200"/>
            <a:r>
              <a:rPr lang="en-US" dirty="0"/>
              <a:t>Consider the available projects below:</a:t>
            </a:r>
          </a:p>
          <a:p>
            <a:pPr marL="749300" lvl="1" indent="-457200"/>
            <a:endParaRPr lang="en-US" dirty="0"/>
          </a:p>
          <a:p>
            <a:pPr marL="749300" lvl="1" indent="-457200"/>
            <a:endParaRPr lang="en-US" dirty="0"/>
          </a:p>
          <a:p>
            <a:pPr marL="749300" lvl="1" indent="-457200"/>
            <a:endParaRPr lang="en-US" dirty="0"/>
          </a:p>
          <a:p>
            <a:pPr marL="749300" lvl="1" indent="-457200"/>
            <a:endParaRPr lang="en-US" dirty="0"/>
          </a:p>
          <a:p>
            <a:pPr marL="749300" lvl="1" indent="-457200"/>
            <a:endParaRPr lang="en-US" dirty="0"/>
          </a:p>
          <a:p>
            <a:pPr marL="749300" lvl="1" indent="-457200"/>
            <a:r>
              <a:rPr lang="en-US" dirty="0"/>
              <a:t>All the projects above have positive NPVs.</a:t>
            </a:r>
          </a:p>
          <a:p>
            <a:pPr marL="749300" lvl="1" indent="-457200"/>
            <a:r>
              <a:rPr lang="en-US" dirty="0"/>
              <a:t>The total cost or upfront outlay is $4,200 in thousands or $4.2M.</a:t>
            </a:r>
          </a:p>
          <a:p>
            <a:pPr marL="749300" lvl="1" indent="-457200"/>
            <a:r>
              <a:rPr lang="en-US" dirty="0"/>
              <a:t>Managers have a budget of only $2,000 in thousands or $2M.</a:t>
            </a:r>
          </a:p>
          <a:p>
            <a:pPr marL="749300" lvl="1" indent="-457200"/>
            <a:r>
              <a:rPr lang="en-US" dirty="0"/>
              <a:t>Determine the projects you would invest in based on NPV rule. How many projects would you invest in and what is the value created by investing in these projects?</a:t>
            </a:r>
          </a:p>
          <a:p>
            <a:pPr marL="292100" lvl="1" indent="0">
              <a:buNone/>
            </a:pPr>
            <a:r>
              <a:rPr lang="en-US" b="1" dirty="0" smtClean="0"/>
              <a:t>Invest </a:t>
            </a:r>
            <a:r>
              <a:rPr lang="en-US" b="1" dirty="0"/>
              <a:t>in projects </a:t>
            </a:r>
            <a:r>
              <a:rPr lang="en-US" b="1" dirty="0" smtClean="0"/>
              <a:t>C, ranked 1 on NPV </a:t>
            </a:r>
            <a:r>
              <a:rPr lang="en-US" b="1" dirty="0" smtClean="0"/>
              <a:t>and </a:t>
            </a:r>
            <a:r>
              <a:rPr lang="en-US" b="1" dirty="0" smtClean="0"/>
              <a:t>E, ranked 2 on NPV. </a:t>
            </a:r>
            <a:r>
              <a:rPr lang="en-US" b="1" dirty="0" smtClean="0"/>
              <a:t>Cost = 1,000 + 1,000 = 2,000</a:t>
            </a:r>
            <a:endParaRPr lang="en-US" b="1" dirty="0"/>
          </a:p>
          <a:p>
            <a:pPr marL="292100" lvl="1" indent="0">
              <a:buNone/>
            </a:pPr>
            <a:r>
              <a:rPr lang="en-US" b="1" dirty="0" smtClean="0"/>
              <a:t>You have hit budget constraint.  V</a:t>
            </a:r>
            <a:r>
              <a:rPr lang="en-US" b="1" dirty="0" smtClean="0"/>
              <a:t>alue </a:t>
            </a:r>
            <a:r>
              <a:rPr lang="en-US" b="1" dirty="0"/>
              <a:t>created = 426 + 255.3 = </a:t>
            </a:r>
            <a:r>
              <a:rPr lang="en-US" sz="2000" b="1" dirty="0"/>
              <a:t>$</a:t>
            </a:r>
            <a:r>
              <a:rPr lang="en-US" sz="2000" b="1" dirty="0" smtClean="0"/>
              <a:t>681.30</a:t>
            </a:r>
            <a:endParaRPr lang="en-US" sz="2000" b="1" dirty="0"/>
          </a:p>
          <a:p>
            <a:pPr marL="292100" lvl="1" indent="0">
              <a:buNone/>
            </a:pPr>
            <a:endParaRPr lang="en-US" dirty="0"/>
          </a:p>
        </p:txBody>
      </p:sp>
      <p:pic>
        <p:nvPicPr>
          <p:cNvPr id="7" name="Picture 6" descr="Table&#10;&#10;Description automatically generated with medium confidence">
            <a:extLst>
              <a:ext uri="{FF2B5EF4-FFF2-40B4-BE49-F238E27FC236}">
                <a16:creationId xmlns:a16="http://schemas.microsoft.com/office/drawing/2014/main" id="{8873C6C6-F4A9-43F1-BB58-4F599D484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14600"/>
            <a:ext cx="5747066" cy="1485934"/>
          </a:xfrm>
          <a:prstGeom prst="rect">
            <a:avLst/>
          </a:prstGeom>
        </p:spPr>
      </p:pic>
    </p:spTree>
    <p:extLst>
      <p:ext uri="{BB962C8B-B14F-4D97-AF65-F5344CB8AC3E}">
        <p14:creationId xmlns:p14="http://schemas.microsoft.com/office/powerpoint/2010/main" val="2689267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a:xfrm>
            <a:off x="304800" y="281781"/>
            <a:ext cx="8245475" cy="1449387"/>
          </a:xfrm>
        </p:spPr>
        <p:txBody>
          <a:bodyPr/>
          <a:lstStyle/>
          <a:p>
            <a:pPr eaLnBrk="1" hangingPunct="1">
              <a:defRPr/>
            </a:pPr>
            <a:r>
              <a:rPr lang="en-US" dirty="0"/>
              <a:t>Profitability Index – Use at the beginning to allocate capital</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959A69C3-AED0-409A-8C42-BD6C574A6AB6}"/>
              </a:ext>
            </a:extLst>
          </p:cNvPr>
          <p:cNvSpPr>
            <a:spLocks noGrp="1"/>
          </p:cNvSpPr>
          <p:nvPr>
            <p:ph idx="1"/>
          </p:nvPr>
        </p:nvSpPr>
        <p:spPr>
          <a:xfrm>
            <a:off x="76200" y="1828800"/>
            <a:ext cx="8991600" cy="4495800"/>
          </a:xfrm>
        </p:spPr>
        <p:txBody>
          <a:bodyPr/>
          <a:lstStyle/>
          <a:p>
            <a:pPr marL="749300" lvl="1" indent="-457200"/>
            <a:r>
              <a:rPr lang="en-US" sz="1600" dirty="0"/>
              <a:t>Project D has the highest PI ranking at 1		cost = 400</a:t>
            </a:r>
          </a:p>
          <a:p>
            <a:pPr marL="749300" lvl="1" indent="-457200"/>
            <a:r>
              <a:rPr lang="en-US" sz="1600" dirty="0"/>
              <a:t>Project C has the next highest PI ranking at 2		cost = 1,000</a:t>
            </a:r>
          </a:p>
          <a:p>
            <a:pPr marL="749300" lvl="1" indent="-457200"/>
            <a:r>
              <a:rPr lang="en-US" sz="1600" dirty="0"/>
              <a:t>We cannot undertake project E (limited capital)</a:t>
            </a:r>
          </a:p>
          <a:p>
            <a:pPr marL="749300" lvl="1" indent="-457200"/>
            <a:r>
              <a:rPr lang="en-US" sz="1600" dirty="0"/>
              <a:t>We can afford B or F</a:t>
            </a:r>
          </a:p>
          <a:p>
            <a:pPr marL="749300" lvl="1" indent="-457200"/>
            <a:r>
              <a:rPr lang="en-US" sz="1600" dirty="0"/>
              <a:t>Pick the one with the highest NPV this time, F		cost = 500</a:t>
            </a:r>
            <a:endParaRPr lang="en-US" dirty="0"/>
          </a:p>
        </p:txBody>
      </p:sp>
      <p:graphicFrame>
        <p:nvGraphicFramePr>
          <p:cNvPr id="14" name="Table 14">
            <a:extLst>
              <a:ext uri="{FF2B5EF4-FFF2-40B4-BE49-F238E27FC236}">
                <a16:creationId xmlns:a16="http://schemas.microsoft.com/office/drawing/2014/main" id="{7DEF6E36-8996-41D5-B392-D47B407F9AFB}"/>
              </a:ext>
            </a:extLst>
          </p:cNvPr>
          <p:cNvGraphicFramePr>
            <a:graphicFrameLocks noGrp="1"/>
          </p:cNvGraphicFramePr>
          <p:nvPr/>
        </p:nvGraphicFramePr>
        <p:xfrm>
          <a:off x="762000" y="3480173"/>
          <a:ext cx="6926262" cy="2834640"/>
        </p:xfrm>
        <a:graphic>
          <a:graphicData uri="http://schemas.openxmlformats.org/drawingml/2006/table">
            <a:tbl>
              <a:tblPr firstRow="1" bandRow="1">
                <a:tableStyleId>{5C22544A-7EE6-4342-B048-85BDC9FD1C3A}</a:tableStyleId>
              </a:tblPr>
              <a:tblGrid>
                <a:gridCol w="1154377">
                  <a:extLst>
                    <a:ext uri="{9D8B030D-6E8A-4147-A177-3AD203B41FA5}">
                      <a16:colId xmlns:a16="http://schemas.microsoft.com/office/drawing/2014/main" val="32267302"/>
                    </a:ext>
                  </a:extLst>
                </a:gridCol>
                <a:gridCol w="1154377">
                  <a:extLst>
                    <a:ext uri="{9D8B030D-6E8A-4147-A177-3AD203B41FA5}">
                      <a16:colId xmlns:a16="http://schemas.microsoft.com/office/drawing/2014/main" val="2078472043"/>
                    </a:ext>
                  </a:extLst>
                </a:gridCol>
                <a:gridCol w="1154377">
                  <a:extLst>
                    <a:ext uri="{9D8B030D-6E8A-4147-A177-3AD203B41FA5}">
                      <a16:colId xmlns:a16="http://schemas.microsoft.com/office/drawing/2014/main" val="317032789"/>
                    </a:ext>
                  </a:extLst>
                </a:gridCol>
                <a:gridCol w="1154377">
                  <a:extLst>
                    <a:ext uri="{9D8B030D-6E8A-4147-A177-3AD203B41FA5}">
                      <a16:colId xmlns:a16="http://schemas.microsoft.com/office/drawing/2014/main" val="1723321441"/>
                    </a:ext>
                  </a:extLst>
                </a:gridCol>
                <a:gridCol w="1154377">
                  <a:extLst>
                    <a:ext uri="{9D8B030D-6E8A-4147-A177-3AD203B41FA5}">
                      <a16:colId xmlns:a16="http://schemas.microsoft.com/office/drawing/2014/main" val="1113863943"/>
                    </a:ext>
                  </a:extLst>
                </a:gridCol>
                <a:gridCol w="1154377">
                  <a:extLst>
                    <a:ext uri="{9D8B030D-6E8A-4147-A177-3AD203B41FA5}">
                      <a16:colId xmlns:a16="http://schemas.microsoft.com/office/drawing/2014/main" val="2254704246"/>
                    </a:ext>
                  </a:extLst>
                </a:gridCol>
              </a:tblGrid>
              <a:tr h="283275">
                <a:tc>
                  <a:txBody>
                    <a:bodyPr/>
                    <a:lstStyle/>
                    <a:p>
                      <a:pPr algn="ctr"/>
                      <a:r>
                        <a:rPr lang="en-US" dirty="0">
                          <a:solidFill>
                            <a:schemeClr val="tx1"/>
                          </a:solidFill>
                        </a:rPr>
                        <a:t>Project</a:t>
                      </a:r>
                    </a:p>
                  </a:txBody>
                  <a:tcPr>
                    <a:solidFill>
                      <a:schemeClr val="bg2"/>
                    </a:solidFill>
                  </a:tcPr>
                </a:tc>
                <a:tc>
                  <a:txBody>
                    <a:bodyPr/>
                    <a:lstStyle/>
                    <a:p>
                      <a:pPr algn="ctr"/>
                      <a:r>
                        <a:rPr lang="en-US" dirty="0">
                          <a:solidFill>
                            <a:schemeClr val="tx1"/>
                          </a:solidFill>
                        </a:rPr>
                        <a:t>Year 0 </a:t>
                      </a:r>
                    </a:p>
                  </a:txBody>
                  <a:tcPr>
                    <a:solidFill>
                      <a:schemeClr val="bg2"/>
                    </a:solidFill>
                  </a:tcPr>
                </a:tc>
                <a:tc>
                  <a:txBody>
                    <a:bodyPr/>
                    <a:lstStyle/>
                    <a:p>
                      <a:pPr algn="ctr"/>
                      <a:r>
                        <a:rPr lang="en-US" dirty="0">
                          <a:solidFill>
                            <a:schemeClr val="tx1"/>
                          </a:solidFill>
                        </a:rPr>
                        <a:t>NPV</a:t>
                      </a:r>
                    </a:p>
                  </a:txBody>
                  <a:tcPr>
                    <a:solidFill>
                      <a:schemeClr val="bg2"/>
                    </a:solidFill>
                  </a:tcPr>
                </a:tc>
                <a:tc>
                  <a:txBody>
                    <a:bodyPr/>
                    <a:lstStyle/>
                    <a:p>
                      <a:pPr algn="ctr"/>
                      <a:r>
                        <a:rPr lang="en-US" dirty="0">
                          <a:solidFill>
                            <a:schemeClr val="tx1"/>
                          </a:solidFill>
                        </a:rPr>
                        <a:t>NPV Ranking</a:t>
                      </a:r>
                    </a:p>
                  </a:txBody>
                  <a:tcPr>
                    <a:solidFill>
                      <a:schemeClr val="bg2"/>
                    </a:solidFill>
                  </a:tcPr>
                </a:tc>
                <a:tc>
                  <a:txBody>
                    <a:bodyPr/>
                    <a:lstStyle/>
                    <a:p>
                      <a:pPr algn="ctr"/>
                      <a:r>
                        <a:rPr lang="en-US" dirty="0">
                          <a:solidFill>
                            <a:schemeClr val="tx1"/>
                          </a:solidFill>
                        </a:rPr>
                        <a:t>PI</a:t>
                      </a:r>
                    </a:p>
                  </a:txBody>
                  <a:tcPr>
                    <a:solidFill>
                      <a:schemeClr val="bg2"/>
                    </a:solidFill>
                  </a:tcPr>
                </a:tc>
                <a:tc>
                  <a:txBody>
                    <a:bodyPr/>
                    <a:lstStyle/>
                    <a:p>
                      <a:pPr algn="ctr"/>
                      <a:r>
                        <a:rPr lang="en-US" dirty="0">
                          <a:solidFill>
                            <a:schemeClr val="tx1"/>
                          </a:solidFill>
                        </a:rPr>
                        <a:t>PI Ranking</a:t>
                      </a:r>
                    </a:p>
                  </a:txBody>
                  <a:tcPr>
                    <a:solidFill>
                      <a:schemeClr val="bg2"/>
                    </a:solidFill>
                  </a:tcPr>
                </a:tc>
                <a:extLst>
                  <a:ext uri="{0D108BD9-81ED-4DB2-BD59-A6C34878D82A}">
                    <a16:rowId xmlns:a16="http://schemas.microsoft.com/office/drawing/2014/main" val="1220288753"/>
                  </a:ext>
                </a:extLst>
              </a:tr>
              <a:tr h="283275">
                <a:tc>
                  <a:txBody>
                    <a:bodyPr/>
                    <a:lstStyle/>
                    <a:p>
                      <a:pPr algn="ctr"/>
                      <a:r>
                        <a:rPr lang="en-US" dirty="0">
                          <a:solidFill>
                            <a:schemeClr val="tx1"/>
                          </a:solidFill>
                        </a:rPr>
                        <a:t>A</a:t>
                      </a:r>
                    </a:p>
                  </a:txBody>
                  <a:tcPr>
                    <a:solidFill>
                      <a:schemeClr val="bg2"/>
                    </a:solidFill>
                  </a:tcPr>
                </a:tc>
                <a:tc>
                  <a:txBody>
                    <a:bodyPr/>
                    <a:lstStyle/>
                    <a:p>
                      <a:pPr algn="ctr"/>
                      <a:r>
                        <a:rPr lang="en-US" dirty="0">
                          <a:solidFill>
                            <a:schemeClr val="tx1"/>
                          </a:solidFill>
                        </a:rPr>
                        <a:t>($1,000)</a:t>
                      </a:r>
                    </a:p>
                  </a:txBody>
                  <a:tcPr>
                    <a:solidFill>
                      <a:schemeClr val="bg2"/>
                    </a:solidFill>
                  </a:tcPr>
                </a:tc>
                <a:tc>
                  <a:txBody>
                    <a:bodyPr/>
                    <a:lstStyle/>
                    <a:p>
                      <a:pPr algn="ctr"/>
                      <a:r>
                        <a:rPr lang="en-US" dirty="0">
                          <a:solidFill>
                            <a:schemeClr val="tx1"/>
                          </a:solidFill>
                        </a:rPr>
                        <a:t>$191.8</a:t>
                      </a:r>
                    </a:p>
                  </a:txBody>
                  <a:tcPr>
                    <a:solidFill>
                      <a:schemeClr val="bg2"/>
                    </a:solidFill>
                  </a:tcPr>
                </a:tc>
                <a:tc>
                  <a:txBody>
                    <a:bodyPr/>
                    <a:lstStyle/>
                    <a:p>
                      <a:pPr algn="ctr"/>
                      <a:r>
                        <a:rPr lang="en-US" dirty="0">
                          <a:solidFill>
                            <a:schemeClr val="tx1"/>
                          </a:solidFill>
                        </a:rPr>
                        <a:t>4</a:t>
                      </a:r>
                    </a:p>
                  </a:txBody>
                  <a:tcPr>
                    <a:solidFill>
                      <a:schemeClr val="bg2"/>
                    </a:solidFill>
                  </a:tcPr>
                </a:tc>
                <a:tc>
                  <a:txBody>
                    <a:bodyPr/>
                    <a:lstStyle/>
                    <a:p>
                      <a:pPr algn="ctr"/>
                      <a:r>
                        <a:rPr lang="en-US" dirty="0">
                          <a:solidFill>
                            <a:schemeClr val="tx1"/>
                          </a:solidFill>
                        </a:rPr>
                        <a:t>0.19</a:t>
                      </a:r>
                    </a:p>
                  </a:txBody>
                  <a:tcPr>
                    <a:solidFill>
                      <a:schemeClr val="bg2"/>
                    </a:solidFill>
                  </a:tcPr>
                </a:tc>
                <a:tc>
                  <a:txBody>
                    <a:bodyPr/>
                    <a:lstStyle/>
                    <a:p>
                      <a:pPr algn="ctr"/>
                      <a:r>
                        <a:rPr lang="en-US" dirty="0">
                          <a:solidFill>
                            <a:schemeClr val="tx1"/>
                          </a:solidFill>
                        </a:rPr>
                        <a:t>4</a:t>
                      </a:r>
                    </a:p>
                  </a:txBody>
                  <a:tcPr>
                    <a:solidFill>
                      <a:schemeClr val="bg2"/>
                    </a:solidFill>
                  </a:tcPr>
                </a:tc>
                <a:extLst>
                  <a:ext uri="{0D108BD9-81ED-4DB2-BD59-A6C34878D82A}">
                    <a16:rowId xmlns:a16="http://schemas.microsoft.com/office/drawing/2014/main" val="1682147779"/>
                  </a:ext>
                </a:extLst>
              </a:tr>
              <a:tr h="283275">
                <a:tc>
                  <a:txBody>
                    <a:bodyPr/>
                    <a:lstStyle/>
                    <a:p>
                      <a:pPr algn="ctr"/>
                      <a:r>
                        <a:rPr lang="en-US" dirty="0">
                          <a:solidFill>
                            <a:schemeClr val="tx1"/>
                          </a:solidFill>
                        </a:rPr>
                        <a:t>B</a:t>
                      </a:r>
                    </a:p>
                  </a:txBody>
                  <a:tcPr>
                    <a:solidFill>
                      <a:schemeClr val="bg2"/>
                    </a:solidFill>
                  </a:tcPr>
                </a:tc>
                <a:tc>
                  <a:txBody>
                    <a:bodyPr/>
                    <a:lstStyle/>
                    <a:p>
                      <a:pPr algn="ctr"/>
                      <a:r>
                        <a:rPr lang="en-US" dirty="0">
                          <a:solidFill>
                            <a:schemeClr val="tx1"/>
                          </a:solidFill>
                        </a:rPr>
                        <a:t>($300)</a:t>
                      </a:r>
                    </a:p>
                  </a:txBody>
                  <a:tcPr>
                    <a:solidFill>
                      <a:schemeClr val="bg2"/>
                    </a:solidFill>
                  </a:tcPr>
                </a:tc>
                <a:tc>
                  <a:txBody>
                    <a:bodyPr/>
                    <a:lstStyle/>
                    <a:p>
                      <a:pPr algn="ctr"/>
                      <a:r>
                        <a:rPr lang="en-US" dirty="0">
                          <a:solidFill>
                            <a:schemeClr val="tx1"/>
                          </a:solidFill>
                        </a:rPr>
                        <a:t>$57.5</a:t>
                      </a:r>
                    </a:p>
                  </a:txBody>
                  <a:tcPr>
                    <a:solidFill>
                      <a:schemeClr val="bg2"/>
                    </a:solidFill>
                  </a:tcPr>
                </a:tc>
                <a:tc>
                  <a:txBody>
                    <a:bodyPr/>
                    <a:lstStyle/>
                    <a:p>
                      <a:pPr algn="ctr"/>
                      <a:r>
                        <a:rPr lang="en-US" dirty="0">
                          <a:solidFill>
                            <a:schemeClr val="tx1"/>
                          </a:solidFill>
                        </a:rPr>
                        <a:t>6</a:t>
                      </a:r>
                    </a:p>
                  </a:txBody>
                  <a:tcPr>
                    <a:solidFill>
                      <a:schemeClr val="bg2"/>
                    </a:solidFill>
                  </a:tcPr>
                </a:tc>
                <a:tc>
                  <a:txBody>
                    <a:bodyPr/>
                    <a:lstStyle/>
                    <a:p>
                      <a:pPr algn="ctr"/>
                      <a:r>
                        <a:rPr lang="en-US" dirty="0">
                          <a:solidFill>
                            <a:schemeClr val="tx1"/>
                          </a:solidFill>
                        </a:rPr>
                        <a:t>0.19</a:t>
                      </a:r>
                    </a:p>
                  </a:txBody>
                  <a:tcPr>
                    <a:solidFill>
                      <a:schemeClr val="bg2"/>
                    </a:solidFill>
                  </a:tcPr>
                </a:tc>
                <a:tc>
                  <a:txBody>
                    <a:bodyPr/>
                    <a:lstStyle/>
                    <a:p>
                      <a:pPr algn="ctr"/>
                      <a:r>
                        <a:rPr lang="en-US" dirty="0">
                          <a:solidFill>
                            <a:schemeClr val="tx1"/>
                          </a:solidFill>
                        </a:rPr>
                        <a:t>4</a:t>
                      </a:r>
                    </a:p>
                  </a:txBody>
                  <a:tcPr>
                    <a:solidFill>
                      <a:schemeClr val="bg2"/>
                    </a:solidFill>
                  </a:tcPr>
                </a:tc>
                <a:extLst>
                  <a:ext uri="{0D108BD9-81ED-4DB2-BD59-A6C34878D82A}">
                    <a16:rowId xmlns:a16="http://schemas.microsoft.com/office/drawing/2014/main" val="715732663"/>
                  </a:ext>
                </a:extLst>
              </a:tr>
              <a:tr h="283275">
                <a:tc>
                  <a:txBody>
                    <a:bodyPr/>
                    <a:lstStyle/>
                    <a:p>
                      <a:pPr algn="ctr"/>
                      <a:r>
                        <a:rPr lang="en-US" dirty="0">
                          <a:solidFill>
                            <a:schemeClr val="tx1"/>
                          </a:solidFill>
                        </a:rPr>
                        <a:t>C</a:t>
                      </a:r>
                    </a:p>
                  </a:txBody>
                  <a:tcPr>
                    <a:solidFill>
                      <a:schemeClr val="bg2"/>
                    </a:solidFill>
                  </a:tcPr>
                </a:tc>
                <a:tc>
                  <a:txBody>
                    <a:bodyPr/>
                    <a:lstStyle/>
                    <a:p>
                      <a:pPr algn="ctr"/>
                      <a:r>
                        <a:rPr lang="en-US" dirty="0">
                          <a:solidFill>
                            <a:schemeClr val="tx1"/>
                          </a:solidFill>
                        </a:rPr>
                        <a:t>($1,000)</a:t>
                      </a:r>
                    </a:p>
                  </a:txBody>
                  <a:tcPr>
                    <a:solidFill>
                      <a:schemeClr val="bg2"/>
                    </a:solidFill>
                  </a:tcPr>
                </a:tc>
                <a:tc>
                  <a:txBody>
                    <a:bodyPr/>
                    <a:lstStyle/>
                    <a:p>
                      <a:pPr algn="ctr"/>
                      <a:r>
                        <a:rPr lang="en-US" dirty="0">
                          <a:solidFill>
                            <a:schemeClr val="tx1"/>
                          </a:solidFill>
                        </a:rPr>
                        <a:t>$426.0</a:t>
                      </a:r>
                    </a:p>
                  </a:txBody>
                  <a:tcPr>
                    <a:solidFill>
                      <a:schemeClr val="bg2"/>
                    </a:solidFill>
                  </a:tcPr>
                </a:tc>
                <a:tc>
                  <a:txBody>
                    <a:bodyPr/>
                    <a:lstStyle/>
                    <a:p>
                      <a:pPr algn="ctr"/>
                      <a:r>
                        <a:rPr lang="en-US" dirty="0">
                          <a:solidFill>
                            <a:schemeClr val="tx1"/>
                          </a:solidFill>
                        </a:rPr>
                        <a:t>1</a:t>
                      </a:r>
                    </a:p>
                  </a:txBody>
                  <a:tcPr>
                    <a:solidFill>
                      <a:schemeClr val="bg2"/>
                    </a:solidFill>
                  </a:tcPr>
                </a:tc>
                <a:tc>
                  <a:txBody>
                    <a:bodyPr/>
                    <a:lstStyle/>
                    <a:p>
                      <a:pPr algn="ctr"/>
                      <a:r>
                        <a:rPr lang="en-US" dirty="0">
                          <a:solidFill>
                            <a:schemeClr val="tx1"/>
                          </a:solidFill>
                        </a:rPr>
                        <a:t>0.43</a:t>
                      </a:r>
                    </a:p>
                  </a:txBody>
                  <a:tcPr>
                    <a:solidFill>
                      <a:schemeClr val="bg2"/>
                    </a:solidFill>
                  </a:tcPr>
                </a:tc>
                <a:tc>
                  <a:txBody>
                    <a:bodyPr/>
                    <a:lstStyle/>
                    <a:p>
                      <a:pPr algn="ctr"/>
                      <a:r>
                        <a:rPr lang="en-US" dirty="0">
                          <a:solidFill>
                            <a:schemeClr val="tx1"/>
                          </a:solidFill>
                        </a:rPr>
                        <a:t>2</a:t>
                      </a:r>
                    </a:p>
                  </a:txBody>
                  <a:tcPr>
                    <a:solidFill>
                      <a:schemeClr val="bg2"/>
                    </a:solidFill>
                  </a:tcPr>
                </a:tc>
                <a:extLst>
                  <a:ext uri="{0D108BD9-81ED-4DB2-BD59-A6C34878D82A}">
                    <a16:rowId xmlns:a16="http://schemas.microsoft.com/office/drawing/2014/main" val="2201315877"/>
                  </a:ext>
                </a:extLst>
              </a:tr>
              <a:tr h="283275">
                <a:tc>
                  <a:txBody>
                    <a:bodyPr/>
                    <a:lstStyle/>
                    <a:p>
                      <a:pPr algn="ctr"/>
                      <a:r>
                        <a:rPr lang="en-US" dirty="0">
                          <a:solidFill>
                            <a:schemeClr val="tx1"/>
                          </a:solidFill>
                        </a:rPr>
                        <a:t>D</a:t>
                      </a:r>
                    </a:p>
                  </a:txBody>
                  <a:tcPr>
                    <a:solidFill>
                      <a:schemeClr val="bg2"/>
                    </a:solidFill>
                  </a:tcPr>
                </a:tc>
                <a:tc>
                  <a:txBody>
                    <a:bodyPr/>
                    <a:lstStyle/>
                    <a:p>
                      <a:pPr algn="ctr"/>
                      <a:r>
                        <a:rPr lang="en-US" dirty="0">
                          <a:solidFill>
                            <a:schemeClr val="tx1"/>
                          </a:solidFill>
                        </a:rPr>
                        <a:t>($400)</a:t>
                      </a:r>
                    </a:p>
                  </a:txBody>
                  <a:tcPr>
                    <a:solidFill>
                      <a:schemeClr val="bg2"/>
                    </a:solidFill>
                  </a:tcPr>
                </a:tc>
                <a:tc>
                  <a:txBody>
                    <a:bodyPr/>
                    <a:lstStyle/>
                    <a:p>
                      <a:pPr algn="ctr"/>
                      <a:r>
                        <a:rPr lang="en-US" dirty="0">
                          <a:solidFill>
                            <a:schemeClr val="tx1"/>
                          </a:solidFill>
                        </a:rPr>
                        <a:t>$247.2</a:t>
                      </a:r>
                    </a:p>
                  </a:txBody>
                  <a:tcPr>
                    <a:solidFill>
                      <a:schemeClr val="bg2"/>
                    </a:solidFill>
                  </a:tcPr>
                </a:tc>
                <a:tc>
                  <a:txBody>
                    <a:bodyPr/>
                    <a:lstStyle/>
                    <a:p>
                      <a:pPr algn="ctr"/>
                      <a:r>
                        <a:rPr lang="en-US" dirty="0">
                          <a:solidFill>
                            <a:schemeClr val="tx1"/>
                          </a:solidFill>
                        </a:rPr>
                        <a:t>3</a:t>
                      </a:r>
                    </a:p>
                  </a:txBody>
                  <a:tcPr>
                    <a:solidFill>
                      <a:schemeClr val="bg2"/>
                    </a:solidFill>
                  </a:tcPr>
                </a:tc>
                <a:tc>
                  <a:txBody>
                    <a:bodyPr/>
                    <a:lstStyle/>
                    <a:p>
                      <a:pPr algn="ctr"/>
                      <a:r>
                        <a:rPr lang="en-US" dirty="0">
                          <a:solidFill>
                            <a:schemeClr val="tx1"/>
                          </a:solidFill>
                        </a:rPr>
                        <a:t>0.62</a:t>
                      </a:r>
                    </a:p>
                  </a:txBody>
                  <a:tcPr>
                    <a:solidFill>
                      <a:schemeClr val="bg2"/>
                    </a:solidFill>
                  </a:tcPr>
                </a:tc>
                <a:tc>
                  <a:txBody>
                    <a:bodyPr/>
                    <a:lstStyle/>
                    <a:p>
                      <a:pPr algn="ctr"/>
                      <a:r>
                        <a:rPr lang="en-US" dirty="0">
                          <a:solidFill>
                            <a:schemeClr val="tx1"/>
                          </a:solidFill>
                        </a:rPr>
                        <a:t>1</a:t>
                      </a:r>
                    </a:p>
                  </a:txBody>
                  <a:tcPr>
                    <a:solidFill>
                      <a:schemeClr val="bg2"/>
                    </a:solidFill>
                  </a:tcPr>
                </a:tc>
                <a:extLst>
                  <a:ext uri="{0D108BD9-81ED-4DB2-BD59-A6C34878D82A}">
                    <a16:rowId xmlns:a16="http://schemas.microsoft.com/office/drawing/2014/main" val="4274623750"/>
                  </a:ext>
                </a:extLst>
              </a:tr>
              <a:tr h="283275">
                <a:tc>
                  <a:txBody>
                    <a:bodyPr/>
                    <a:lstStyle/>
                    <a:p>
                      <a:pPr algn="ctr"/>
                      <a:r>
                        <a:rPr lang="en-US" dirty="0">
                          <a:solidFill>
                            <a:schemeClr val="tx1"/>
                          </a:solidFill>
                        </a:rPr>
                        <a:t>E</a:t>
                      </a:r>
                    </a:p>
                  </a:txBody>
                  <a:tcPr>
                    <a:solidFill>
                      <a:schemeClr val="bg2"/>
                    </a:solidFill>
                  </a:tcPr>
                </a:tc>
                <a:tc>
                  <a:txBody>
                    <a:bodyPr/>
                    <a:lstStyle/>
                    <a:p>
                      <a:pPr algn="ctr"/>
                      <a:r>
                        <a:rPr lang="en-US" dirty="0">
                          <a:solidFill>
                            <a:schemeClr val="tx1"/>
                          </a:solidFill>
                        </a:rPr>
                        <a:t>($1,000)</a:t>
                      </a:r>
                    </a:p>
                  </a:txBody>
                  <a:tcPr>
                    <a:solidFill>
                      <a:schemeClr val="bg2"/>
                    </a:solidFill>
                  </a:tcPr>
                </a:tc>
                <a:tc>
                  <a:txBody>
                    <a:bodyPr/>
                    <a:lstStyle/>
                    <a:p>
                      <a:pPr algn="ctr"/>
                      <a:r>
                        <a:rPr lang="en-US" dirty="0">
                          <a:solidFill>
                            <a:schemeClr val="tx1"/>
                          </a:solidFill>
                        </a:rPr>
                        <a:t>$255.3</a:t>
                      </a:r>
                    </a:p>
                  </a:txBody>
                  <a:tcPr>
                    <a:solidFill>
                      <a:schemeClr val="bg2"/>
                    </a:solidFill>
                  </a:tcPr>
                </a:tc>
                <a:tc>
                  <a:txBody>
                    <a:bodyPr/>
                    <a:lstStyle/>
                    <a:p>
                      <a:pPr algn="ctr"/>
                      <a:r>
                        <a:rPr lang="en-US" dirty="0">
                          <a:solidFill>
                            <a:schemeClr val="tx1"/>
                          </a:solidFill>
                        </a:rPr>
                        <a:t>2</a:t>
                      </a:r>
                    </a:p>
                  </a:txBody>
                  <a:tcPr>
                    <a:solidFill>
                      <a:schemeClr val="bg2"/>
                    </a:solidFill>
                  </a:tcPr>
                </a:tc>
                <a:tc>
                  <a:txBody>
                    <a:bodyPr/>
                    <a:lstStyle/>
                    <a:p>
                      <a:pPr algn="ctr"/>
                      <a:r>
                        <a:rPr lang="en-US" dirty="0">
                          <a:solidFill>
                            <a:schemeClr val="tx1"/>
                          </a:solidFill>
                        </a:rPr>
                        <a:t>0.26</a:t>
                      </a:r>
                    </a:p>
                  </a:txBody>
                  <a:tcPr>
                    <a:solidFill>
                      <a:schemeClr val="bg2"/>
                    </a:solidFill>
                  </a:tcPr>
                </a:tc>
                <a:tc>
                  <a:txBody>
                    <a:bodyPr/>
                    <a:lstStyle/>
                    <a:p>
                      <a:pPr algn="ctr"/>
                      <a:r>
                        <a:rPr lang="en-US" dirty="0">
                          <a:solidFill>
                            <a:schemeClr val="tx1"/>
                          </a:solidFill>
                        </a:rPr>
                        <a:t>3</a:t>
                      </a:r>
                    </a:p>
                  </a:txBody>
                  <a:tcPr>
                    <a:solidFill>
                      <a:schemeClr val="bg2"/>
                    </a:solidFill>
                  </a:tcPr>
                </a:tc>
                <a:extLst>
                  <a:ext uri="{0D108BD9-81ED-4DB2-BD59-A6C34878D82A}">
                    <a16:rowId xmlns:a16="http://schemas.microsoft.com/office/drawing/2014/main" val="3402131236"/>
                  </a:ext>
                </a:extLst>
              </a:tr>
              <a:tr h="283275">
                <a:tc>
                  <a:txBody>
                    <a:bodyPr/>
                    <a:lstStyle/>
                    <a:p>
                      <a:pPr algn="ctr"/>
                      <a:r>
                        <a:rPr lang="en-US" dirty="0">
                          <a:solidFill>
                            <a:schemeClr val="tx1"/>
                          </a:solidFill>
                        </a:rPr>
                        <a:t>F</a:t>
                      </a:r>
                    </a:p>
                  </a:txBody>
                  <a:tcPr>
                    <a:solidFill>
                      <a:schemeClr val="bg2"/>
                    </a:solidFill>
                  </a:tcPr>
                </a:tc>
                <a:tc>
                  <a:txBody>
                    <a:bodyPr/>
                    <a:lstStyle/>
                    <a:p>
                      <a:pPr algn="ctr"/>
                      <a:r>
                        <a:rPr lang="en-US" dirty="0">
                          <a:solidFill>
                            <a:schemeClr val="tx1"/>
                          </a:solidFill>
                        </a:rPr>
                        <a:t>($500)</a:t>
                      </a:r>
                    </a:p>
                  </a:txBody>
                  <a:tcPr>
                    <a:solidFill>
                      <a:schemeClr val="bg2"/>
                    </a:solidFill>
                  </a:tcPr>
                </a:tc>
                <a:tc>
                  <a:txBody>
                    <a:bodyPr/>
                    <a:lstStyle/>
                    <a:p>
                      <a:pPr algn="ctr"/>
                      <a:r>
                        <a:rPr lang="en-US" dirty="0">
                          <a:solidFill>
                            <a:schemeClr val="tx1"/>
                          </a:solidFill>
                        </a:rPr>
                        <a:t>$63.6</a:t>
                      </a:r>
                    </a:p>
                  </a:txBody>
                  <a:tcPr>
                    <a:solidFill>
                      <a:schemeClr val="bg2"/>
                    </a:solidFill>
                  </a:tcPr>
                </a:tc>
                <a:tc>
                  <a:txBody>
                    <a:bodyPr/>
                    <a:lstStyle/>
                    <a:p>
                      <a:pPr algn="ctr"/>
                      <a:r>
                        <a:rPr lang="en-US" dirty="0">
                          <a:solidFill>
                            <a:schemeClr val="tx1"/>
                          </a:solidFill>
                        </a:rPr>
                        <a:t>5</a:t>
                      </a:r>
                    </a:p>
                  </a:txBody>
                  <a:tcPr>
                    <a:solidFill>
                      <a:schemeClr val="bg2"/>
                    </a:solidFill>
                  </a:tcPr>
                </a:tc>
                <a:tc>
                  <a:txBody>
                    <a:bodyPr/>
                    <a:lstStyle/>
                    <a:p>
                      <a:pPr algn="ctr"/>
                      <a:r>
                        <a:rPr lang="en-US" dirty="0">
                          <a:solidFill>
                            <a:schemeClr val="tx1"/>
                          </a:solidFill>
                        </a:rPr>
                        <a:t>0.13</a:t>
                      </a:r>
                    </a:p>
                  </a:txBody>
                  <a:tcPr>
                    <a:solidFill>
                      <a:schemeClr val="bg2"/>
                    </a:solidFill>
                  </a:tcPr>
                </a:tc>
                <a:tc>
                  <a:txBody>
                    <a:bodyPr/>
                    <a:lstStyle/>
                    <a:p>
                      <a:pPr algn="ctr"/>
                      <a:r>
                        <a:rPr lang="en-US" dirty="0">
                          <a:solidFill>
                            <a:schemeClr val="tx1"/>
                          </a:solidFill>
                        </a:rPr>
                        <a:t>6</a:t>
                      </a:r>
                    </a:p>
                  </a:txBody>
                  <a:tcPr>
                    <a:solidFill>
                      <a:schemeClr val="bg2"/>
                    </a:solidFill>
                  </a:tcPr>
                </a:tc>
                <a:extLst>
                  <a:ext uri="{0D108BD9-81ED-4DB2-BD59-A6C34878D82A}">
                    <a16:rowId xmlns:a16="http://schemas.microsoft.com/office/drawing/2014/main" val="2174566468"/>
                  </a:ext>
                </a:extLst>
              </a:tr>
            </a:tbl>
          </a:graphicData>
        </a:graphic>
      </p:graphicFrame>
    </p:spTree>
    <p:extLst>
      <p:ext uri="{BB962C8B-B14F-4D97-AF65-F5344CB8AC3E}">
        <p14:creationId xmlns:p14="http://schemas.microsoft.com/office/powerpoint/2010/main" val="3835857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9AA9-4EE4-4F26-B95C-D00B01AF8969}"/>
              </a:ext>
            </a:extLst>
          </p:cNvPr>
          <p:cNvSpPr>
            <a:spLocks noGrp="1"/>
          </p:cNvSpPr>
          <p:nvPr>
            <p:ph type="title"/>
          </p:nvPr>
        </p:nvSpPr>
        <p:spPr/>
        <p:txBody>
          <a:bodyPr/>
          <a:lstStyle/>
          <a:p>
            <a:r>
              <a:rPr lang="en-US" dirty="0"/>
              <a:t>Next Determine Which Projects to Pick</a:t>
            </a:r>
          </a:p>
        </p:txBody>
      </p:sp>
      <p:sp>
        <p:nvSpPr>
          <p:cNvPr id="3" name="Content Placeholder 2">
            <a:extLst>
              <a:ext uri="{FF2B5EF4-FFF2-40B4-BE49-F238E27FC236}">
                <a16:creationId xmlns:a16="http://schemas.microsoft.com/office/drawing/2014/main" id="{AB4222A5-A235-43AF-B514-EAABAA35C6A9}"/>
              </a:ext>
            </a:extLst>
          </p:cNvPr>
          <p:cNvSpPr>
            <a:spLocks noGrp="1"/>
          </p:cNvSpPr>
          <p:nvPr>
            <p:ph idx="1"/>
          </p:nvPr>
        </p:nvSpPr>
        <p:spPr>
          <a:xfrm>
            <a:off x="822325" y="1846263"/>
            <a:ext cx="7543800" cy="4402137"/>
          </a:xfrm>
        </p:spPr>
        <p:txBody>
          <a:bodyPr/>
          <a:lstStyle/>
          <a:p>
            <a:pPr marL="292100" lvl="1" indent="0" defTabSz="914400">
              <a:buNone/>
            </a:pPr>
            <a:r>
              <a:rPr lang="en-US" dirty="0"/>
              <a:t>Based on the table you created, what projects would you invest in using PI? </a:t>
            </a:r>
          </a:p>
          <a:p>
            <a:pPr marL="635000" lvl="1" indent="-342900" defTabSz="914400">
              <a:buAutoNum type="arabicPeriod"/>
            </a:pPr>
            <a:r>
              <a:rPr lang="en-US" dirty="0"/>
              <a:t>First pick projects C and D. Then take the budget constraint and subtract the Costs of Projects C and D to see what you have left.</a:t>
            </a:r>
          </a:p>
          <a:p>
            <a:pPr marL="635000" lvl="1" indent="-342900" defTabSz="914400">
              <a:buAutoNum type="arabicPeriod"/>
            </a:pPr>
            <a:r>
              <a:rPr lang="en-US" b="1" dirty="0"/>
              <a:t>2000</a:t>
            </a:r>
            <a:r>
              <a:rPr lang="en-US" dirty="0"/>
              <a:t> budget </a:t>
            </a:r>
            <a:r>
              <a:rPr lang="en-US" b="1" dirty="0" smtClean="0"/>
              <a:t>– </a:t>
            </a:r>
            <a:r>
              <a:rPr lang="en-US" b="1" dirty="0" smtClean="0"/>
              <a:t>400 – 1000 = 600</a:t>
            </a:r>
            <a:endParaRPr lang="en-US" b="1" dirty="0"/>
          </a:p>
          <a:p>
            <a:pPr marL="635000" lvl="1" indent="-342900" defTabSz="914400">
              <a:buAutoNum type="arabicPeriod"/>
            </a:pPr>
            <a:r>
              <a:rPr lang="en-US" dirty="0"/>
              <a:t>Do you have enough left over for Project E with the PI rank of 3? </a:t>
            </a:r>
            <a:r>
              <a:rPr lang="en-US" b="1" dirty="0" smtClean="0"/>
              <a:t>No</a:t>
            </a:r>
          </a:p>
          <a:p>
            <a:pPr marL="635000" lvl="1" indent="-342900">
              <a:buFont typeface="Calibri" panose="020F0502020204030204" pitchFamily="34" charset="0"/>
              <a:buAutoNum type="arabicPeriod"/>
            </a:pPr>
            <a:r>
              <a:rPr lang="en-US" dirty="0" smtClean="0"/>
              <a:t>Do </a:t>
            </a:r>
            <a:r>
              <a:rPr lang="en-US" dirty="0"/>
              <a:t>you have enough left over for Project A with the PI rank of 4. </a:t>
            </a:r>
            <a:r>
              <a:rPr lang="en-US" b="1" dirty="0" smtClean="0"/>
              <a:t>No</a:t>
            </a:r>
            <a:endParaRPr lang="en-US" dirty="0"/>
          </a:p>
          <a:p>
            <a:pPr marL="635000" lvl="1" indent="-342900" defTabSz="914400">
              <a:buAutoNum type="arabicPeriod"/>
            </a:pPr>
            <a:r>
              <a:rPr lang="en-US" dirty="0"/>
              <a:t>Next look at project B with a PI rank of 4 like A and also consider project F with a PI of rank of 6.  (We skipped 5 since two of them tied.)</a:t>
            </a:r>
          </a:p>
          <a:p>
            <a:pPr marL="635000" lvl="1" indent="-342900" defTabSz="914400">
              <a:buAutoNum type="arabicPeriod"/>
            </a:pPr>
            <a:r>
              <a:rPr lang="en-US" dirty="0"/>
              <a:t>At this point, switch back from PI or efficiency of dollar outlay, and make sure that the PI does not conflict with the most important decision of NPV.</a:t>
            </a:r>
          </a:p>
          <a:p>
            <a:pPr marL="635000" lvl="1" indent="-342900" defTabSz="914400">
              <a:buAutoNum type="arabicPeriod"/>
            </a:pPr>
            <a:r>
              <a:rPr lang="en-US" dirty="0"/>
              <a:t>The </a:t>
            </a:r>
            <a:r>
              <a:rPr lang="en-US" b="1" dirty="0"/>
              <a:t>NPV of B </a:t>
            </a:r>
            <a:r>
              <a:rPr lang="en-US" dirty="0"/>
              <a:t>is </a:t>
            </a:r>
            <a:r>
              <a:rPr lang="en-US" b="1" dirty="0" smtClean="0"/>
              <a:t>57.50</a:t>
            </a:r>
            <a:r>
              <a:rPr lang="en-US" dirty="0" smtClean="0"/>
              <a:t> </a:t>
            </a:r>
            <a:r>
              <a:rPr lang="en-US" dirty="0"/>
              <a:t>while the </a:t>
            </a:r>
            <a:r>
              <a:rPr lang="en-US" b="1" dirty="0"/>
              <a:t>NPV of F </a:t>
            </a:r>
            <a:r>
              <a:rPr lang="en-US" dirty="0"/>
              <a:t>is </a:t>
            </a:r>
            <a:r>
              <a:rPr lang="en-US" b="1" dirty="0" smtClean="0"/>
              <a:t>63.60</a:t>
            </a:r>
            <a:endParaRPr lang="en-US" dirty="0"/>
          </a:p>
          <a:p>
            <a:pPr marL="635000" lvl="1" indent="-342900" defTabSz="914400">
              <a:buAutoNum type="arabicPeriod"/>
            </a:pPr>
            <a:r>
              <a:rPr lang="en-US" dirty="0"/>
              <a:t>So while PI helped us at the beginning when faced with a budget constraint, now we should pick project </a:t>
            </a:r>
            <a:r>
              <a:rPr lang="en-US" b="1" dirty="0"/>
              <a:t>F</a:t>
            </a:r>
            <a:r>
              <a:rPr lang="en-US" dirty="0" smtClean="0"/>
              <a:t>. </a:t>
            </a:r>
            <a:endParaRPr lang="en-US" dirty="0"/>
          </a:p>
          <a:p>
            <a:pPr marL="292100" lvl="1" indent="0">
              <a:buNone/>
            </a:pPr>
            <a:r>
              <a:rPr lang="en-US" b="1" dirty="0" smtClean="0"/>
              <a:t>Total NPV = D + C + F = 247.20 + 426 + 63.60 = $736.80  better than </a:t>
            </a:r>
            <a:r>
              <a:rPr lang="en-US" b="1" dirty="0"/>
              <a:t>$681.30</a:t>
            </a:r>
          </a:p>
          <a:p>
            <a:pPr marL="292100" lvl="1" indent="0" defTabSz="914400">
              <a:buNone/>
            </a:pPr>
            <a:endParaRPr lang="en-US" b="1" dirty="0"/>
          </a:p>
          <a:p>
            <a:pPr marL="635000" lvl="1" indent="-342900" defTabSz="914400">
              <a:buAutoNum type="arabicPeriod"/>
            </a:pPr>
            <a:endParaRPr lang="en-US" dirty="0"/>
          </a:p>
        </p:txBody>
      </p:sp>
      <p:sp>
        <p:nvSpPr>
          <p:cNvPr id="4" name="Footer Placeholder 3">
            <a:extLst>
              <a:ext uri="{FF2B5EF4-FFF2-40B4-BE49-F238E27FC236}">
                <a16:creationId xmlns:a16="http://schemas.microsoft.com/office/drawing/2014/main" id="{B21278E3-FD13-4DD6-B209-8E323A8BD21B}"/>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4173033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p:txBody>
          <a:bodyPr/>
          <a:lstStyle/>
          <a:p>
            <a:pPr eaLnBrk="1" hangingPunct="1">
              <a:defRPr/>
            </a:pPr>
            <a:r>
              <a:rPr lang="en-US" dirty="0"/>
              <a:t>Examples</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97AB3358-8C18-4E1A-903F-9E31971D410F}"/>
              </a:ext>
            </a:extLst>
          </p:cNvPr>
          <p:cNvSpPr>
            <a:spLocks noGrp="1"/>
          </p:cNvSpPr>
          <p:nvPr>
            <p:ph idx="1"/>
          </p:nvPr>
        </p:nvSpPr>
        <p:spPr>
          <a:xfrm>
            <a:off x="0" y="1736725"/>
            <a:ext cx="9220199" cy="4613275"/>
          </a:xfrm>
        </p:spPr>
        <p:txBody>
          <a:bodyPr/>
          <a:lstStyle/>
          <a:p>
            <a:r>
              <a:rPr lang="en-US" sz="1600" dirty="0"/>
              <a:t>(1)</a:t>
            </a:r>
            <a:r>
              <a:rPr lang="en-US" sz="1600" b="0" i="0" dirty="0">
                <a:solidFill>
                  <a:srgbClr val="000000"/>
                </a:solidFill>
                <a:effectLst/>
                <a:latin typeface="Helvetica" panose="020B0604020202020204" pitchFamily="34" charset="0"/>
              </a:rPr>
              <a:t> </a:t>
            </a:r>
            <a:r>
              <a:rPr lang="en-US" sz="1600" b="0" i="0" dirty="0">
                <a:solidFill>
                  <a:srgbClr val="000000"/>
                </a:solidFill>
                <a:effectLst/>
              </a:rPr>
              <a:t>You are given two mutually exclusive projects X and Y with the same risk. The risk-adjusted discount rate is 14.9%. Which project would you invest in? </a:t>
            </a:r>
          </a:p>
          <a:p>
            <a:endParaRPr lang="en-US" sz="1600" dirty="0">
              <a:solidFill>
                <a:srgbClr val="000000"/>
              </a:solidFill>
            </a:endParaRPr>
          </a:p>
          <a:p>
            <a:endParaRPr lang="en-US" sz="1600" b="0" i="0" dirty="0">
              <a:solidFill>
                <a:srgbClr val="000000"/>
              </a:solidFill>
              <a:effectLst/>
            </a:endParaRPr>
          </a:p>
          <a:p>
            <a:endParaRPr lang="en-US" sz="1600" dirty="0">
              <a:solidFill>
                <a:srgbClr val="000000"/>
              </a:solidFill>
            </a:endParaRPr>
          </a:p>
          <a:p>
            <a:r>
              <a:rPr lang="en-US" sz="1600" dirty="0" smtClean="0">
                <a:solidFill>
                  <a:srgbClr val="000000"/>
                </a:solidFill>
              </a:rPr>
              <a:t>These two </a:t>
            </a:r>
            <a:r>
              <a:rPr lang="en-US" sz="1600" dirty="0" smtClean="0">
                <a:solidFill>
                  <a:srgbClr val="000000"/>
                </a:solidFill>
              </a:rPr>
              <a:t>machines do the same thing.  </a:t>
            </a:r>
            <a:r>
              <a:rPr lang="en-US" sz="1600" dirty="0" smtClean="0">
                <a:solidFill>
                  <a:srgbClr val="000000"/>
                </a:solidFill>
              </a:rPr>
              <a:t>The </a:t>
            </a:r>
            <a:r>
              <a:rPr lang="en-US" sz="1600" dirty="0">
                <a:solidFill>
                  <a:srgbClr val="000000"/>
                </a:solidFill>
              </a:rPr>
              <a:t>NPV rule suggests project X.  The IRR rule actually suggests project Y. </a:t>
            </a:r>
            <a:r>
              <a:rPr lang="en-US" sz="1600" dirty="0" smtClean="0">
                <a:solidFill>
                  <a:srgbClr val="000000"/>
                </a:solidFill>
              </a:rPr>
              <a:t> Go with project X which creates higher value.  Looking </a:t>
            </a:r>
            <a:r>
              <a:rPr lang="en-US" sz="1600" dirty="0">
                <a:solidFill>
                  <a:srgbClr val="000000"/>
                </a:solidFill>
              </a:rPr>
              <a:t>at IRR alone ignores </a:t>
            </a:r>
            <a:r>
              <a:rPr lang="en-US" sz="1600" dirty="0" smtClean="0">
                <a:solidFill>
                  <a:srgbClr val="000000"/>
                </a:solidFill>
              </a:rPr>
              <a:t>scale.  </a:t>
            </a:r>
            <a:endParaRPr lang="en-US" sz="1600" b="0" i="0" dirty="0">
              <a:solidFill>
                <a:srgbClr val="000000"/>
              </a:solidFill>
              <a:effectLst/>
            </a:endParaRPr>
          </a:p>
          <a:p>
            <a:r>
              <a:rPr lang="en-US" sz="1600" b="0" i="0" dirty="0" smtClean="0">
                <a:solidFill>
                  <a:srgbClr val="000000"/>
                </a:solidFill>
                <a:effectLst/>
              </a:rPr>
              <a:t>(</a:t>
            </a:r>
            <a:r>
              <a:rPr lang="en-US" sz="1600" b="0" i="0" dirty="0">
                <a:solidFill>
                  <a:srgbClr val="000000"/>
                </a:solidFill>
                <a:effectLst/>
              </a:rPr>
              <a:t>2) Find the profitability index for a project with the following cashflows and a discount rate of 10.5%</a:t>
            </a:r>
          </a:p>
          <a:p>
            <a:endParaRPr lang="en-US" sz="1600" dirty="0">
              <a:solidFill>
                <a:srgbClr val="000000"/>
              </a:solidFill>
            </a:endParaRPr>
          </a:p>
          <a:p>
            <a:pPr marL="0" indent="0">
              <a:buNone/>
            </a:pPr>
            <a:endParaRPr lang="en-US" sz="1600" u="sng" dirty="0" smtClean="0">
              <a:solidFill>
                <a:srgbClr val="000000"/>
              </a:solidFill>
            </a:endParaRPr>
          </a:p>
          <a:p>
            <a:r>
              <a:rPr lang="en-US" sz="1600" dirty="0" smtClean="0">
                <a:solidFill>
                  <a:srgbClr val="000000"/>
                </a:solidFill>
              </a:rPr>
              <a:t>CF0 </a:t>
            </a:r>
            <a:r>
              <a:rPr lang="en-US" sz="1600" dirty="0">
                <a:solidFill>
                  <a:srgbClr val="000000"/>
                </a:solidFill>
              </a:rPr>
              <a:t>= -2040; CF1 = 760; CF2 = 220; CF3 = 400; CF4 = 680; CF5 = 280; I/YR = 10.5.  </a:t>
            </a:r>
            <a:endParaRPr lang="en-US" sz="1600" dirty="0" smtClean="0">
              <a:solidFill>
                <a:srgbClr val="000000"/>
              </a:solidFill>
            </a:endParaRPr>
          </a:p>
          <a:p>
            <a:r>
              <a:rPr lang="en-US" sz="1600" b="1" dirty="0" smtClean="0">
                <a:solidFill>
                  <a:srgbClr val="000000"/>
                </a:solidFill>
              </a:rPr>
              <a:t>NPV </a:t>
            </a:r>
            <a:r>
              <a:rPr lang="en-US" sz="1600" b="1" dirty="0">
                <a:solidFill>
                  <a:srgbClr val="000000"/>
                </a:solidFill>
              </a:rPr>
              <a:t>= -$</a:t>
            </a:r>
            <a:r>
              <a:rPr lang="en-US" sz="1600" b="1" dirty="0" smtClean="0">
                <a:solidFill>
                  <a:srgbClr val="000000"/>
                </a:solidFill>
              </a:rPr>
              <a:t>249.52 </a:t>
            </a:r>
            <a:r>
              <a:rPr lang="en-US" sz="1600" dirty="0" smtClean="0">
                <a:solidFill>
                  <a:srgbClr val="000000"/>
                </a:solidFill>
              </a:rPr>
              <a:t>	</a:t>
            </a:r>
            <a:r>
              <a:rPr lang="en-US" sz="1600" b="1" dirty="0" smtClean="0">
                <a:solidFill>
                  <a:srgbClr val="000000"/>
                </a:solidFill>
              </a:rPr>
              <a:t>PI </a:t>
            </a:r>
            <a:r>
              <a:rPr lang="en-US" sz="1600" b="1" dirty="0">
                <a:solidFill>
                  <a:srgbClr val="000000"/>
                </a:solidFill>
              </a:rPr>
              <a:t>=- 249.52 / 2040 = -.12</a:t>
            </a:r>
          </a:p>
          <a:p>
            <a:pPr marL="0" indent="0">
              <a:buNone/>
            </a:pPr>
            <a:endParaRPr lang="en-US" sz="1600" b="0" i="0" dirty="0">
              <a:solidFill>
                <a:srgbClr val="000000"/>
              </a:solidFill>
              <a:effectLst/>
            </a:endParaRPr>
          </a:p>
          <a:p>
            <a:endParaRPr lang="en-US" sz="1800" b="0" i="0" u="sng" dirty="0">
              <a:solidFill>
                <a:srgbClr val="000000"/>
              </a:solidFill>
              <a:effectLst/>
            </a:endParaRPr>
          </a:p>
        </p:txBody>
      </p:sp>
      <p:graphicFrame>
        <p:nvGraphicFramePr>
          <p:cNvPr id="5" name="Table 5">
            <a:extLst>
              <a:ext uri="{FF2B5EF4-FFF2-40B4-BE49-F238E27FC236}">
                <a16:creationId xmlns:a16="http://schemas.microsoft.com/office/drawing/2014/main" id="{830547C1-F6F8-479F-A536-1349F5278F02}"/>
              </a:ext>
            </a:extLst>
          </p:cNvPr>
          <p:cNvGraphicFramePr>
            <a:graphicFrameLocks noGrp="1"/>
          </p:cNvGraphicFramePr>
          <p:nvPr>
            <p:extLst/>
          </p:nvPr>
        </p:nvGraphicFramePr>
        <p:xfrm>
          <a:off x="381000" y="2280128"/>
          <a:ext cx="7848600" cy="111252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877898838"/>
                    </a:ext>
                  </a:extLst>
                </a:gridCol>
                <a:gridCol w="1569720">
                  <a:extLst>
                    <a:ext uri="{9D8B030D-6E8A-4147-A177-3AD203B41FA5}">
                      <a16:colId xmlns:a16="http://schemas.microsoft.com/office/drawing/2014/main" val="2331491698"/>
                    </a:ext>
                  </a:extLst>
                </a:gridCol>
                <a:gridCol w="1569720">
                  <a:extLst>
                    <a:ext uri="{9D8B030D-6E8A-4147-A177-3AD203B41FA5}">
                      <a16:colId xmlns:a16="http://schemas.microsoft.com/office/drawing/2014/main" val="1318356042"/>
                    </a:ext>
                  </a:extLst>
                </a:gridCol>
                <a:gridCol w="1569720">
                  <a:extLst>
                    <a:ext uri="{9D8B030D-6E8A-4147-A177-3AD203B41FA5}">
                      <a16:colId xmlns:a16="http://schemas.microsoft.com/office/drawing/2014/main" val="2061329135"/>
                    </a:ext>
                  </a:extLst>
                </a:gridCol>
                <a:gridCol w="1569720">
                  <a:extLst>
                    <a:ext uri="{9D8B030D-6E8A-4147-A177-3AD203B41FA5}">
                      <a16:colId xmlns:a16="http://schemas.microsoft.com/office/drawing/2014/main" val="2855632285"/>
                    </a:ext>
                  </a:extLst>
                </a:gridCol>
              </a:tblGrid>
              <a:tr h="370840">
                <a:tc>
                  <a:txBody>
                    <a:bodyPr/>
                    <a:lstStyle/>
                    <a:p>
                      <a:pPr algn="ctr"/>
                      <a:r>
                        <a:rPr lang="en-US" dirty="0">
                          <a:solidFill>
                            <a:schemeClr val="tx1"/>
                          </a:solidFill>
                        </a:rPr>
                        <a:t>Project</a:t>
                      </a:r>
                    </a:p>
                  </a:txBody>
                  <a:tcPr>
                    <a:solidFill>
                      <a:schemeClr val="bg2">
                        <a:lumMod val="75000"/>
                      </a:schemeClr>
                    </a:solidFill>
                  </a:tcPr>
                </a:tc>
                <a:tc>
                  <a:txBody>
                    <a:bodyPr/>
                    <a:lstStyle/>
                    <a:p>
                      <a:pPr algn="ctr"/>
                      <a:r>
                        <a:rPr lang="en-US" dirty="0">
                          <a:solidFill>
                            <a:schemeClr val="tx1"/>
                          </a:solidFill>
                        </a:rPr>
                        <a:t>Outlay</a:t>
                      </a:r>
                    </a:p>
                  </a:txBody>
                  <a:tcPr>
                    <a:solidFill>
                      <a:schemeClr val="bg2">
                        <a:lumMod val="75000"/>
                      </a:schemeClr>
                    </a:solidFill>
                  </a:tcPr>
                </a:tc>
                <a:tc>
                  <a:txBody>
                    <a:bodyPr/>
                    <a:lstStyle/>
                    <a:p>
                      <a:pPr algn="ctr"/>
                      <a:r>
                        <a:rPr lang="en-US" dirty="0">
                          <a:solidFill>
                            <a:schemeClr val="tx1"/>
                          </a:solidFill>
                        </a:rPr>
                        <a:t>Year 1 </a:t>
                      </a:r>
                    </a:p>
                  </a:txBody>
                  <a:tcPr>
                    <a:solidFill>
                      <a:schemeClr val="bg2">
                        <a:lumMod val="75000"/>
                      </a:schemeClr>
                    </a:solidFill>
                  </a:tcPr>
                </a:tc>
                <a:tc>
                  <a:txBody>
                    <a:bodyPr/>
                    <a:lstStyle/>
                    <a:p>
                      <a:pPr algn="ctr"/>
                      <a:r>
                        <a:rPr lang="en-US" dirty="0">
                          <a:solidFill>
                            <a:schemeClr val="tx1"/>
                          </a:solidFill>
                        </a:rPr>
                        <a:t>NPV</a:t>
                      </a:r>
                    </a:p>
                  </a:txBody>
                  <a:tcPr>
                    <a:solidFill>
                      <a:schemeClr val="bg2">
                        <a:lumMod val="75000"/>
                      </a:schemeClr>
                    </a:solidFill>
                  </a:tcPr>
                </a:tc>
                <a:tc>
                  <a:txBody>
                    <a:bodyPr/>
                    <a:lstStyle/>
                    <a:p>
                      <a:pPr algn="ctr"/>
                      <a:r>
                        <a:rPr lang="en-US" dirty="0">
                          <a:solidFill>
                            <a:schemeClr val="tx1"/>
                          </a:solidFill>
                        </a:rPr>
                        <a:t>IRR</a:t>
                      </a:r>
                    </a:p>
                  </a:txBody>
                  <a:tcPr>
                    <a:solidFill>
                      <a:schemeClr val="bg2">
                        <a:lumMod val="75000"/>
                      </a:schemeClr>
                    </a:solidFill>
                  </a:tcPr>
                </a:tc>
                <a:extLst>
                  <a:ext uri="{0D108BD9-81ED-4DB2-BD59-A6C34878D82A}">
                    <a16:rowId xmlns:a16="http://schemas.microsoft.com/office/drawing/2014/main" val="1342921891"/>
                  </a:ext>
                </a:extLst>
              </a:tr>
              <a:tr h="370840">
                <a:tc>
                  <a:txBody>
                    <a:bodyPr/>
                    <a:lstStyle/>
                    <a:p>
                      <a:pPr algn="ctr"/>
                      <a:r>
                        <a:rPr lang="en-US" dirty="0">
                          <a:solidFill>
                            <a:schemeClr val="tx1"/>
                          </a:solidFill>
                        </a:rPr>
                        <a:t>X</a:t>
                      </a:r>
                    </a:p>
                  </a:txBody>
                  <a:tcPr>
                    <a:solidFill>
                      <a:schemeClr val="bg2">
                        <a:lumMod val="75000"/>
                      </a:schemeClr>
                    </a:solidFill>
                  </a:tcPr>
                </a:tc>
                <a:tc>
                  <a:txBody>
                    <a:bodyPr/>
                    <a:lstStyle/>
                    <a:p>
                      <a:pPr algn="ctr"/>
                      <a:r>
                        <a:rPr lang="en-US" dirty="0">
                          <a:solidFill>
                            <a:schemeClr val="tx1"/>
                          </a:solidFill>
                        </a:rPr>
                        <a:t>($34,000)</a:t>
                      </a:r>
                    </a:p>
                  </a:txBody>
                  <a:tcPr>
                    <a:solidFill>
                      <a:schemeClr val="bg2">
                        <a:lumMod val="75000"/>
                      </a:schemeClr>
                    </a:solidFill>
                  </a:tcPr>
                </a:tc>
                <a:tc>
                  <a:txBody>
                    <a:bodyPr/>
                    <a:lstStyle/>
                    <a:p>
                      <a:pPr algn="ctr"/>
                      <a:r>
                        <a:rPr lang="en-US" dirty="0">
                          <a:solidFill>
                            <a:schemeClr val="tx1"/>
                          </a:solidFill>
                        </a:rPr>
                        <a:t>$40,000</a:t>
                      </a:r>
                    </a:p>
                  </a:txBody>
                  <a:tcPr>
                    <a:solidFill>
                      <a:schemeClr val="bg2">
                        <a:lumMod val="75000"/>
                      </a:schemeClr>
                    </a:solidFill>
                  </a:tcPr>
                </a:tc>
                <a:tc>
                  <a:txBody>
                    <a:bodyPr/>
                    <a:lstStyle/>
                    <a:p>
                      <a:pPr algn="ctr"/>
                      <a:r>
                        <a:rPr lang="en-US" dirty="0">
                          <a:solidFill>
                            <a:schemeClr val="tx1"/>
                          </a:solidFill>
                        </a:rPr>
                        <a:t>$426</a:t>
                      </a:r>
                    </a:p>
                  </a:txBody>
                  <a:tcPr>
                    <a:solidFill>
                      <a:schemeClr val="bg2">
                        <a:lumMod val="75000"/>
                      </a:schemeClr>
                    </a:solidFill>
                  </a:tcPr>
                </a:tc>
                <a:tc>
                  <a:txBody>
                    <a:bodyPr/>
                    <a:lstStyle/>
                    <a:p>
                      <a:pPr algn="ctr"/>
                      <a:r>
                        <a:rPr lang="en-US" dirty="0">
                          <a:solidFill>
                            <a:schemeClr val="tx1"/>
                          </a:solidFill>
                        </a:rPr>
                        <a:t>14.9%</a:t>
                      </a:r>
                    </a:p>
                  </a:txBody>
                  <a:tcPr>
                    <a:solidFill>
                      <a:schemeClr val="bg2">
                        <a:lumMod val="75000"/>
                      </a:schemeClr>
                    </a:solidFill>
                  </a:tcPr>
                </a:tc>
                <a:extLst>
                  <a:ext uri="{0D108BD9-81ED-4DB2-BD59-A6C34878D82A}">
                    <a16:rowId xmlns:a16="http://schemas.microsoft.com/office/drawing/2014/main" val="3737654872"/>
                  </a:ext>
                </a:extLst>
              </a:tr>
              <a:tr h="370840">
                <a:tc>
                  <a:txBody>
                    <a:bodyPr/>
                    <a:lstStyle/>
                    <a:p>
                      <a:pPr algn="ctr"/>
                      <a:r>
                        <a:rPr lang="en-US" dirty="0">
                          <a:solidFill>
                            <a:schemeClr val="tx1"/>
                          </a:solidFill>
                        </a:rPr>
                        <a:t>Y</a:t>
                      </a:r>
                    </a:p>
                  </a:txBody>
                  <a:tcPr>
                    <a:solidFill>
                      <a:schemeClr val="bg2">
                        <a:lumMod val="75000"/>
                      </a:schemeClr>
                    </a:solidFill>
                  </a:tcPr>
                </a:tc>
                <a:tc>
                  <a:txBody>
                    <a:bodyPr/>
                    <a:lstStyle/>
                    <a:p>
                      <a:pPr algn="ctr"/>
                      <a:r>
                        <a:rPr lang="en-US" dirty="0">
                          <a:solidFill>
                            <a:schemeClr val="tx1"/>
                          </a:solidFill>
                        </a:rPr>
                        <a:t>($18,000)</a:t>
                      </a:r>
                    </a:p>
                  </a:txBody>
                  <a:tcPr>
                    <a:solidFill>
                      <a:schemeClr val="bg2">
                        <a:lumMod val="75000"/>
                      </a:schemeClr>
                    </a:solidFill>
                  </a:tcPr>
                </a:tc>
                <a:tc>
                  <a:txBody>
                    <a:bodyPr/>
                    <a:lstStyle/>
                    <a:p>
                      <a:pPr algn="ctr"/>
                      <a:r>
                        <a:rPr lang="en-US" dirty="0">
                          <a:solidFill>
                            <a:schemeClr val="tx1"/>
                          </a:solidFill>
                        </a:rPr>
                        <a:t>$21,500</a:t>
                      </a:r>
                    </a:p>
                  </a:txBody>
                  <a:tcPr>
                    <a:solidFill>
                      <a:schemeClr val="bg2">
                        <a:lumMod val="75000"/>
                      </a:schemeClr>
                    </a:solidFill>
                  </a:tcPr>
                </a:tc>
                <a:tc>
                  <a:txBody>
                    <a:bodyPr/>
                    <a:lstStyle/>
                    <a:p>
                      <a:pPr algn="ctr"/>
                      <a:r>
                        <a:rPr lang="en-US" dirty="0">
                          <a:solidFill>
                            <a:schemeClr val="tx1"/>
                          </a:solidFill>
                        </a:rPr>
                        <a:t>$255.3</a:t>
                      </a:r>
                    </a:p>
                  </a:txBody>
                  <a:tcPr>
                    <a:solidFill>
                      <a:schemeClr val="bg2">
                        <a:lumMod val="75000"/>
                      </a:schemeClr>
                    </a:solidFill>
                  </a:tcPr>
                </a:tc>
                <a:tc>
                  <a:txBody>
                    <a:bodyPr/>
                    <a:lstStyle/>
                    <a:p>
                      <a:pPr algn="ctr"/>
                      <a:r>
                        <a:rPr lang="en-US" dirty="0">
                          <a:solidFill>
                            <a:schemeClr val="tx1"/>
                          </a:solidFill>
                        </a:rPr>
                        <a:t>20.2%</a:t>
                      </a:r>
                    </a:p>
                  </a:txBody>
                  <a:tcPr>
                    <a:solidFill>
                      <a:schemeClr val="bg2">
                        <a:lumMod val="75000"/>
                      </a:schemeClr>
                    </a:solidFill>
                  </a:tcPr>
                </a:tc>
                <a:extLst>
                  <a:ext uri="{0D108BD9-81ED-4DB2-BD59-A6C34878D82A}">
                    <a16:rowId xmlns:a16="http://schemas.microsoft.com/office/drawing/2014/main" val="641441857"/>
                  </a:ext>
                </a:extLst>
              </a:tr>
            </a:tbl>
          </a:graphicData>
        </a:graphic>
      </p:graphicFrame>
      <p:graphicFrame>
        <p:nvGraphicFramePr>
          <p:cNvPr id="6" name="Table 6">
            <a:extLst>
              <a:ext uri="{FF2B5EF4-FFF2-40B4-BE49-F238E27FC236}">
                <a16:creationId xmlns:a16="http://schemas.microsoft.com/office/drawing/2014/main" id="{5931AB4D-6D71-4D18-BB88-9267DA5899E6}"/>
              </a:ext>
            </a:extLst>
          </p:cNvPr>
          <p:cNvGraphicFramePr>
            <a:graphicFrameLocks noGrp="1"/>
          </p:cNvGraphicFramePr>
          <p:nvPr>
            <p:extLst>
              <p:ext uri="{D42A27DB-BD31-4B8C-83A1-F6EECF244321}">
                <p14:modId xmlns:p14="http://schemas.microsoft.com/office/powerpoint/2010/main" val="2651874553"/>
              </p:ext>
            </p:extLst>
          </p:nvPr>
        </p:nvGraphicFramePr>
        <p:xfrm>
          <a:off x="303227" y="4419600"/>
          <a:ext cx="8062896" cy="731520"/>
        </p:xfrm>
        <a:graphic>
          <a:graphicData uri="http://schemas.openxmlformats.org/drawingml/2006/table">
            <a:tbl>
              <a:tblPr firstRow="1" bandRow="1">
                <a:tableStyleId>{5C22544A-7EE6-4342-B048-85BDC9FD1C3A}</a:tableStyleId>
              </a:tblPr>
              <a:tblGrid>
                <a:gridCol w="1343816">
                  <a:extLst>
                    <a:ext uri="{9D8B030D-6E8A-4147-A177-3AD203B41FA5}">
                      <a16:colId xmlns:a16="http://schemas.microsoft.com/office/drawing/2014/main" val="2286972902"/>
                    </a:ext>
                  </a:extLst>
                </a:gridCol>
                <a:gridCol w="1343816">
                  <a:extLst>
                    <a:ext uri="{9D8B030D-6E8A-4147-A177-3AD203B41FA5}">
                      <a16:colId xmlns:a16="http://schemas.microsoft.com/office/drawing/2014/main" val="4282440921"/>
                    </a:ext>
                  </a:extLst>
                </a:gridCol>
                <a:gridCol w="1343816">
                  <a:extLst>
                    <a:ext uri="{9D8B030D-6E8A-4147-A177-3AD203B41FA5}">
                      <a16:colId xmlns:a16="http://schemas.microsoft.com/office/drawing/2014/main" val="3014886233"/>
                    </a:ext>
                  </a:extLst>
                </a:gridCol>
                <a:gridCol w="1343816">
                  <a:extLst>
                    <a:ext uri="{9D8B030D-6E8A-4147-A177-3AD203B41FA5}">
                      <a16:colId xmlns:a16="http://schemas.microsoft.com/office/drawing/2014/main" val="3670462047"/>
                    </a:ext>
                  </a:extLst>
                </a:gridCol>
                <a:gridCol w="1343816">
                  <a:extLst>
                    <a:ext uri="{9D8B030D-6E8A-4147-A177-3AD203B41FA5}">
                      <a16:colId xmlns:a16="http://schemas.microsoft.com/office/drawing/2014/main" val="481639458"/>
                    </a:ext>
                  </a:extLst>
                </a:gridCol>
                <a:gridCol w="1343816">
                  <a:extLst>
                    <a:ext uri="{9D8B030D-6E8A-4147-A177-3AD203B41FA5}">
                      <a16:colId xmlns:a16="http://schemas.microsoft.com/office/drawing/2014/main" val="1397439476"/>
                    </a:ext>
                  </a:extLst>
                </a:gridCol>
              </a:tblGrid>
              <a:tr h="294572">
                <a:tc>
                  <a:txBody>
                    <a:bodyPr/>
                    <a:lstStyle/>
                    <a:p>
                      <a:pPr algn="ctr"/>
                      <a:r>
                        <a:rPr lang="en-US" dirty="0">
                          <a:solidFill>
                            <a:schemeClr val="tx1"/>
                          </a:solidFill>
                        </a:rPr>
                        <a:t>Outlay</a:t>
                      </a:r>
                    </a:p>
                  </a:txBody>
                  <a:tcPr>
                    <a:solidFill>
                      <a:schemeClr val="bg2"/>
                    </a:solidFill>
                  </a:tcPr>
                </a:tc>
                <a:tc>
                  <a:txBody>
                    <a:bodyPr/>
                    <a:lstStyle/>
                    <a:p>
                      <a:pPr algn="ctr"/>
                      <a:r>
                        <a:rPr lang="en-US" dirty="0">
                          <a:solidFill>
                            <a:schemeClr val="tx1"/>
                          </a:solidFill>
                        </a:rPr>
                        <a:t>Year 1 </a:t>
                      </a:r>
                    </a:p>
                  </a:txBody>
                  <a:tcPr>
                    <a:solidFill>
                      <a:schemeClr val="bg2"/>
                    </a:solidFill>
                  </a:tcPr>
                </a:tc>
                <a:tc>
                  <a:txBody>
                    <a:bodyPr/>
                    <a:lstStyle/>
                    <a:p>
                      <a:pPr algn="ctr"/>
                      <a:r>
                        <a:rPr lang="en-US" dirty="0">
                          <a:solidFill>
                            <a:schemeClr val="tx1"/>
                          </a:solidFill>
                        </a:rPr>
                        <a:t>Year 2 </a:t>
                      </a:r>
                    </a:p>
                  </a:txBody>
                  <a:tcPr>
                    <a:solidFill>
                      <a:schemeClr val="bg2"/>
                    </a:solidFill>
                  </a:tcPr>
                </a:tc>
                <a:tc>
                  <a:txBody>
                    <a:bodyPr/>
                    <a:lstStyle/>
                    <a:p>
                      <a:pPr algn="ctr"/>
                      <a:r>
                        <a:rPr lang="en-US" dirty="0">
                          <a:solidFill>
                            <a:schemeClr val="tx1"/>
                          </a:solidFill>
                        </a:rPr>
                        <a:t>Year 3</a:t>
                      </a:r>
                    </a:p>
                  </a:txBody>
                  <a:tcPr>
                    <a:solidFill>
                      <a:schemeClr val="bg2"/>
                    </a:solidFill>
                  </a:tcPr>
                </a:tc>
                <a:tc>
                  <a:txBody>
                    <a:bodyPr/>
                    <a:lstStyle/>
                    <a:p>
                      <a:pPr algn="ctr"/>
                      <a:r>
                        <a:rPr lang="en-US" dirty="0">
                          <a:solidFill>
                            <a:schemeClr val="tx1"/>
                          </a:solidFill>
                        </a:rPr>
                        <a:t>Year 4</a:t>
                      </a:r>
                    </a:p>
                  </a:txBody>
                  <a:tcPr>
                    <a:solidFill>
                      <a:schemeClr val="bg2"/>
                    </a:solidFill>
                  </a:tcPr>
                </a:tc>
                <a:tc>
                  <a:txBody>
                    <a:bodyPr/>
                    <a:lstStyle/>
                    <a:p>
                      <a:pPr algn="ctr"/>
                      <a:r>
                        <a:rPr lang="en-US" dirty="0">
                          <a:solidFill>
                            <a:schemeClr val="tx1"/>
                          </a:solidFill>
                        </a:rPr>
                        <a:t>Year 5</a:t>
                      </a:r>
                    </a:p>
                  </a:txBody>
                  <a:tcPr>
                    <a:solidFill>
                      <a:schemeClr val="bg2"/>
                    </a:solidFill>
                  </a:tcPr>
                </a:tc>
                <a:extLst>
                  <a:ext uri="{0D108BD9-81ED-4DB2-BD59-A6C34878D82A}">
                    <a16:rowId xmlns:a16="http://schemas.microsoft.com/office/drawing/2014/main" val="4021458297"/>
                  </a:ext>
                </a:extLst>
              </a:tr>
              <a:tr h="315028">
                <a:tc>
                  <a:txBody>
                    <a:bodyPr/>
                    <a:lstStyle/>
                    <a:p>
                      <a:pPr algn="ctr"/>
                      <a:r>
                        <a:rPr lang="en-US" dirty="0">
                          <a:solidFill>
                            <a:schemeClr val="tx1"/>
                          </a:solidFill>
                        </a:rPr>
                        <a:t>($2,040)</a:t>
                      </a:r>
                    </a:p>
                  </a:txBody>
                  <a:tcPr>
                    <a:solidFill>
                      <a:schemeClr val="bg2"/>
                    </a:solidFill>
                  </a:tcPr>
                </a:tc>
                <a:tc>
                  <a:txBody>
                    <a:bodyPr/>
                    <a:lstStyle/>
                    <a:p>
                      <a:pPr algn="ctr"/>
                      <a:r>
                        <a:rPr lang="en-US" dirty="0">
                          <a:solidFill>
                            <a:schemeClr val="tx1"/>
                          </a:solidFill>
                        </a:rPr>
                        <a:t>$760</a:t>
                      </a:r>
                    </a:p>
                  </a:txBody>
                  <a:tcPr>
                    <a:solidFill>
                      <a:schemeClr val="bg2"/>
                    </a:solidFill>
                  </a:tcPr>
                </a:tc>
                <a:tc>
                  <a:txBody>
                    <a:bodyPr/>
                    <a:lstStyle/>
                    <a:p>
                      <a:pPr algn="ctr"/>
                      <a:r>
                        <a:rPr lang="en-US" dirty="0">
                          <a:solidFill>
                            <a:schemeClr val="tx1"/>
                          </a:solidFill>
                        </a:rPr>
                        <a:t>$220</a:t>
                      </a:r>
                    </a:p>
                  </a:txBody>
                  <a:tcPr>
                    <a:solidFill>
                      <a:schemeClr val="bg2"/>
                    </a:solidFill>
                  </a:tcPr>
                </a:tc>
                <a:tc>
                  <a:txBody>
                    <a:bodyPr/>
                    <a:lstStyle/>
                    <a:p>
                      <a:pPr algn="ctr"/>
                      <a:r>
                        <a:rPr lang="en-US" dirty="0">
                          <a:solidFill>
                            <a:schemeClr val="tx1"/>
                          </a:solidFill>
                        </a:rPr>
                        <a:t>$400</a:t>
                      </a:r>
                    </a:p>
                  </a:txBody>
                  <a:tcPr>
                    <a:solidFill>
                      <a:schemeClr val="bg2"/>
                    </a:solidFill>
                  </a:tcPr>
                </a:tc>
                <a:tc>
                  <a:txBody>
                    <a:bodyPr/>
                    <a:lstStyle/>
                    <a:p>
                      <a:pPr algn="ctr"/>
                      <a:r>
                        <a:rPr lang="en-US" dirty="0">
                          <a:solidFill>
                            <a:schemeClr val="tx1"/>
                          </a:solidFill>
                        </a:rPr>
                        <a:t>$680</a:t>
                      </a:r>
                    </a:p>
                  </a:txBody>
                  <a:tcPr>
                    <a:solidFill>
                      <a:schemeClr val="bg2"/>
                    </a:solidFill>
                  </a:tcPr>
                </a:tc>
                <a:tc>
                  <a:txBody>
                    <a:bodyPr/>
                    <a:lstStyle/>
                    <a:p>
                      <a:pPr algn="ctr"/>
                      <a:r>
                        <a:rPr lang="en-US" dirty="0">
                          <a:solidFill>
                            <a:schemeClr val="tx1"/>
                          </a:solidFill>
                        </a:rPr>
                        <a:t>$280</a:t>
                      </a:r>
                    </a:p>
                  </a:txBody>
                  <a:tcPr>
                    <a:solidFill>
                      <a:schemeClr val="bg2"/>
                    </a:solidFill>
                  </a:tcPr>
                </a:tc>
                <a:extLst>
                  <a:ext uri="{0D108BD9-81ED-4DB2-BD59-A6C34878D82A}">
                    <a16:rowId xmlns:a16="http://schemas.microsoft.com/office/drawing/2014/main" val="389324360"/>
                  </a:ext>
                </a:extLst>
              </a:tr>
            </a:tbl>
          </a:graphicData>
        </a:graphic>
      </p:graphicFrame>
    </p:spTree>
    <p:extLst>
      <p:ext uri="{BB962C8B-B14F-4D97-AF65-F5344CB8AC3E}">
        <p14:creationId xmlns:p14="http://schemas.microsoft.com/office/powerpoint/2010/main" val="938292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lstStyle/>
          <a:p>
            <a:r>
              <a:rPr lang="en-US" dirty="0" err="1"/>
              <a:t>Pharmco</a:t>
            </a:r>
            <a:r>
              <a:rPr lang="en-US" dirty="0"/>
              <a:t> Project in Calculator</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dirty="0"/>
              <a:t>In millions</a:t>
            </a:r>
          </a:p>
          <a:p>
            <a:r>
              <a:rPr lang="en-US" sz="3200" dirty="0"/>
              <a:t>-1000 	CF0</a:t>
            </a:r>
          </a:p>
          <a:p>
            <a:r>
              <a:rPr lang="en-US" sz="3200" dirty="0"/>
              <a:t>150		CF1</a:t>
            </a:r>
          </a:p>
          <a:p>
            <a:r>
              <a:rPr lang="en-US" sz="3200" dirty="0"/>
              <a:t>180		CF2</a:t>
            </a:r>
          </a:p>
          <a:p>
            <a:r>
              <a:rPr lang="en-US" sz="3200" dirty="0"/>
              <a:t>216		CF3</a:t>
            </a:r>
          </a:p>
          <a:p>
            <a:r>
              <a:rPr lang="en-US" sz="3200" dirty="0"/>
              <a:t>259.20	CF4</a:t>
            </a:r>
          </a:p>
          <a:p>
            <a:r>
              <a:rPr lang="en-US" sz="3200" dirty="0"/>
              <a:t>811		CF5			</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a:xfrm>
            <a:off x="4663440" y="1845736"/>
            <a:ext cx="3703320" cy="4250264"/>
          </a:xfrm>
        </p:spPr>
        <p:txBody>
          <a:bodyPr/>
          <a:lstStyle/>
          <a:p>
            <a:pPr marL="0" indent="0">
              <a:buNone/>
            </a:pPr>
            <a:r>
              <a:rPr lang="en-US" sz="3600" dirty="0"/>
              <a:t>8 	I/YR</a:t>
            </a:r>
          </a:p>
          <a:p>
            <a:pPr marL="0" indent="0">
              <a:buNone/>
            </a:pPr>
            <a:r>
              <a:rPr lang="en-US" sz="3600" dirty="0"/>
              <a:t>2</a:t>
            </a:r>
            <a:r>
              <a:rPr lang="en-US" sz="3600" baseline="30000" dirty="0"/>
              <a:t>nd</a:t>
            </a:r>
            <a:r>
              <a:rPr lang="en-US" sz="3600" dirty="0"/>
              <a:t> </a:t>
            </a:r>
            <a:r>
              <a:rPr lang="en-US" sz="3600" dirty="0" err="1"/>
              <a:t>Fct</a:t>
            </a:r>
            <a:r>
              <a:rPr lang="en-US" sz="3600" dirty="0"/>
              <a:t> NPV</a:t>
            </a:r>
          </a:p>
          <a:p>
            <a:pPr marL="0" indent="0">
              <a:buNone/>
            </a:pPr>
            <a:r>
              <a:rPr lang="en-US" sz="2800" b="1" dirty="0"/>
              <a:t>NPV = 207.15 Million</a:t>
            </a:r>
          </a:p>
          <a:p>
            <a:pPr marL="0" indent="0">
              <a:buNone/>
            </a:pPr>
            <a:r>
              <a:rPr lang="en-US" sz="2800" dirty="0"/>
              <a:t>Accept this project.  It is expected to create value for the firm. Announcement of the project will lead to increased stock value.</a:t>
            </a:r>
          </a:p>
          <a:p>
            <a:pPr marL="0" indent="0">
              <a:buNone/>
            </a:pPr>
            <a:endParaRPr lang="en-US" sz="2800" dirty="0"/>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390030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p:txBody>
          <a:bodyPr/>
          <a:lstStyle/>
          <a:p>
            <a:pPr eaLnBrk="1" hangingPunct="1">
              <a:defRPr/>
            </a:pPr>
            <a:r>
              <a:rPr lang="en-US" dirty="0"/>
              <a:t>Guided Example (</a:t>
            </a:r>
            <a:r>
              <a:rPr lang="en-US" dirty="0" err="1"/>
              <a:t>con’t</a:t>
            </a:r>
            <a:r>
              <a:rPr lang="en-US" dirty="0"/>
              <a:t>)</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D0108AF3-BBE5-45A8-807D-71674E4612FB}"/>
              </a:ext>
            </a:extLst>
          </p:cNvPr>
          <p:cNvSpPr>
            <a:spLocks noGrp="1"/>
          </p:cNvSpPr>
          <p:nvPr>
            <p:ph idx="1"/>
          </p:nvPr>
        </p:nvSpPr>
        <p:spPr>
          <a:xfrm>
            <a:off x="9939" y="1736725"/>
            <a:ext cx="8839199" cy="4833937"/>
          </a:xfrm>
        </p:spPr>
        <p:txBody>
          <a:bodyPr/>
          <a:lstStyle/>
          <a:p>
            <a:r>
              <a:rPr lang="en-US" dirty="0"/>
              <a:t>(2) What is the risk-adjusted discount rate (k)? Why?</a:t>
            </a:r>
          </a:p>
          <a:p>
            <a:r>
              <a:rPr lang="en-US" dirty="0"/>
              <a:t>It is the firm’s </a:t>
            </a:r>
            <a:r>
              <a:rPr lang="en-US" b="1" dirty="0"/>
              <a:t>required rate of return or hurdle rate</a:t>
            </a:r>
            <a:r>
              <a:rPr lang="en-US" dirty="0"/>
              <a:t>. This rate adjusts for the risk of the project.   If this project does not return 8% or higher, put the funds elsewhere. </a:t>
            </a:r>
          </a:p>
          <a:p>
            <a:r>
              <a:rPr lang="en-US" dirty="0"/>
              <a:t>(3) What is the risk premium for this investment? </a:t>
            </a:r>
            <a:r>
              <a:rPr lang="en-US" u="sng" dirty="0"/>
              <a:t> </a:t>
            </a:r>
            <a:r>
              <a:rPr lang="en-US" dirty="0"/>
              <a:t>= rate – risk-free = 8% - 4% </a:t>
            </a:r>
            <a:r>
              <a:rPr lang="en-US" u="sng" dirty="0"/>
              <a:t>= </a:t>
            </a:r>
            <a:r>
              <a:rPr lang="en-US" b="1" u="sng" dirty="0"/>
              <a:t>4%</a:t>
            </a:r>
          </a:p>
          <a:p>
            <a:r>
              <a:rPr lang="en-US" dirty="0"/>
              <a:t>(4) Find PV for investment.  </a:t>
            </a:r>
            <a:r>
              <a:rPr lang="en-US" b="1" u="sng" dirty="0"/>
              <a:t>NPV = $207.15</a:t>
            </a:r>
            <a:r>
              <a:rPr lang="en-US" b="1" dirty="0"/>
              <a:t> </a:t>
            </a:r>
          </a:p>
          <a:p>
            <a:r>
              <a:rPr lang="en-US" dirty="0"/>
              <a:t>(5) Should you invest / reject?  You should</a:t>
            </a:r>
            <a:r>
              <a:rPr lang="en-US" b="1" dirty="0"/>
              <a:t> invest.  </a:t>
            </a:r>
            <a:r>
              <a:rPr lang="en-US" dirty="0"/>
              <a:t>This project is expected to create $207.15 M of value.  The market should react positively to the announcement of this project.  Some analysts may well include positive information about this project in their reports and the stock price should increase.</a:t>
            </a:r>
          </a:p>
        </p:txBody>
      </p:sp>
    </p:spTree>
    <p:extLst>
      <p:ext uri="{BB962C8B-B14F-4D97-AF65-F5344CB8AC3E}">
        <p14:creationId xmlns:p14="http://schemas.microsoft.com/office/powerpoint/2010/main" val="373891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lstStyle/>
          <a:p>
            <a:r>
              <a:rPr lang="en-US" dirty="0"/>
              <a:t>Today is January 1 2010</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dirty="0"/>
              <a:t>-1260	CF0</a:t>
            </a:r>
          </a:p>
          <a:p>
            <a:r>
              <a:rPr lang="en-US" sz="3600" dirty="0"/>
              <a:t>250		CF1</a:t>
            </a:r>
          </a:p>
          <a:p>
            <a:r>
              <a:rPr lang="en-US" sz="3600" dirty="0"/>
              <a:t>270		CF2</a:t>
            </a:r>
          </a:p>
          <a:p>
            <a:r>
              <a:rPr lang="en-US" sz="3600" dirty="0"/>
              <a:t>290		CF3</a:t>
            </a:r>
          </a:p>
          <a:p>
            <a:r>
              <a:rPr lang="en-US" sz="3600" dirty="0"/>
              <a:t>310		CF4</a:t>
            </a:r>
            <a:r>
              <a:rPr lang="en-US" sz="3200" dirty="0"/>
              <a:t>	</a:t>
            </a:r>
          </a:p>
          <a:p>
            <a:r>
              <a:rPr lang="en-US" sz="3600" dirty="0"/>
              <a:t>330		CF5	</a:t>
            </a:r>
            <a:r>
              <a:rPr lang="en-US" sz="3200" dirty="0"/>
              <a:t>		</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p:txBody>
          <a:bodyPr/>
          <a:lstStyle/>
          <a:p>
            <a:pPr marL="0" indent="0">
              <a:buNone/>
            </a:pPr>
            <a:r>
              <a:rPr lang="en-US" sz="3600" dirty="0"/>
              <a:t>4+6.6 = 10.6 	I/YR</a:t>
            </a:r>
          </a:p>
          <a:p>
            <a:pPr marL="0" indent="0">
              <a:buNone/>
            </a:pPr>
            <a:r>
              <a:rPr lang="en-US" sz="3600" dirty="0"/>
              <a:t>2</a:t>
            </a:r>
            <a:r>
              <a:rPr lang="en-US" sz="3600" baseline="30000" dirty="0"/>
              <a:t>nd</a:t>
            </a:r>
            <a:r>
              <a:rPr lang="en-US" sz="3600" dirty="0"/>
              <a:t> </a:t>
            </a:r>
            <a:r>
              <a:rPr lang="en-US" sz="3600" dirty="0" err="1"/>
              <a:t>Fct</a:t>
            </a:r>
            <a:r>
              <a:rPr lang="en-US" sz="3600" dirty="0"/>
              <a:t> NPV</a:t>
            </a:r>
          </a:p>
          <a:p>
            <a:pPr marL="0" indent="0">
              <a:buNone/>
            </a:pPr>
            <a:r>
              <a:rPr lang="en-US" sz="2800" b="1" dirty="0"/>
              <a:t>NPV = -192.30</a:t>
            </a:r>
          </a:p>
          <a:p>
            <a:pPr marL="0" indent="0">
              <a:buNone/>
            </a:pPr>
            <a:r>
              <a:rPr lang="en-US" sz="2800" dirty="0"/>
              <a:t>Reject or decline this project.  You would not invest as investing would destroy value for the firm.</a:t>
            </a:r>
          </a:p>
          <a:p>
            <a:pPr marL="0" indent="0">
              <a:buNone/>
            </a:pPr>
            <a:endParaRPr lang="en-US" sz="2800" dirty="0"/>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340734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6CA4-5C3F-4469-8E22-DFADFD024B5F}"/>
              </a:ext>
            </a:extLst>
          </p:cNvPr>
          <p:cNvSpPr>
            <a:spLocks noGrp="1"/>
          </p:cNvSpPr>
          <p:nvPr>
            <p:ph type="title"/>
          </p:nvPr>
        </p:nvSpPr>
        <p:spPr/>
        <p:txBody>
          <a:bodyPr/>
          <a:lstStyle/>
          <a:p>
            <a:pPr eaLnBrk="1" hangingPunct="1">
              <a:defRPr/>
            </a:pPr>
            <a:r>
              <a:rPr lang="en-US" dirty="0"/>
              <a:t>Examples</a:t>
            </a:r>
          </a:p>
        </p:txBody>
      </p:sp>
      <p:sp>
        <p:nvSpPr>
          <p:cNvPr id="4" name="Footer Placeholder 3">
            <a:extLst>
              <a:ext uri="{FF2B5EF4-FFF2-40B4-BE49-F238E27FC236}">
                <a16:creationId xmlns:a16="http://schemas.microsoft.com/office/drawing/2014/main" id="{FB80211B-AD4E-4495-8FDC-E1BF4C40ECEF}"/>
              </a:ext>
            </a:extLst>
          </p:cNvPr>
          <p:cNvSpPr>
            <a:spLocks noGrp="1"/>
          </p:cNvSpPr>
          <p:nvPr>
            <p:ph type="ftr" sz="quarter" idx="11"/>
          </p:nvPr>
        </p:nvSpPr>
        <p:spPr/>
        <p:txBody>
          <a:bodyPr/>
          <a:lstStyle/>
          <a:p>
            <a:pPr>
              <a:defRPr/>
            </a:pPr>
            <a:r>
              <a:rPr lang="en-US" dirty="0"/>
              <a:t>KAMM</a:t>
            </a:r>
          </a:p>
        </p:txBody>
      </p:sp>
      <p:sp>
        <p:nvSpPr>
          <p:cNvPr id="3" name="Content Placeholder 2">
            <a:extLst>
              <a:ext uri="{FF2B5EF4-FFF2-40B4-BE49-F238E27FC236}">
                <a16:creationId xmlns:a16="http://schemas.microsoft.com/office/drawing/2014/main" id="{D0108AF3-BBE5-45A8-807D-71674E4612FB}"/>
              </a:ext>
            </a:extLst>
          </p:cNvPr>
          <p:cNvSpPr>
            <a:spLocks noGrp="1"/>
          </p:cNvSpPr>
          <p:nvPr>
            <p:ph idx="1"/>
          </p:nvPr>
        </p:nvSpPr>
        <p:spPr>
          <a:xfrm>
            <a:off x="9939" y="1736725"/>
            <a:ext cx="8839199" cy="4833937"/>
          </a:xfrm>
        </p:spPr>
        <p:txBody>
          <a:bodyPr/>
          <a:lstStyle/>
          <a:p>
            <a:r>
              <a:rPr lang="en-US" dirty="0"/>
              <a:t>(1) Can an adjusted risk-free rate be lower than the risk-free rate? Why?</a:t>
            </a:r>
          </a:p>
          <a:p>
            <a:r>
              <a:rPr lang="en-US" dirty="0"/>
              <a:t>No. Higher risk requires a positive risk premium.</a:t>
            </a:r>
          </a:p>
          <a:p>
            <a:r>
              <a:rPr lang="en-US" dirty="0"/>
              <a:t>(2) </a:t>
            </a:r>
            <a:r>
              <a:rPr lang="en-US" b="1" u="sng" dirty="0"/>
              <a:t>NPV = $-192.30</a:t>
            </a:r>
          </a:p>
          <a:p>
            <a:r>
              <a:rPr lang="en-US" dirty="0"/>
              <a:t>No, don’t Invest.  Reject the project.  You would destroy value.  If you announced that you were planning to invest in this project despite the fact that projected cash flows in the future were too low to justify the cost, then analysts then some analysts  would likely write negative reports.  They could mention that the returns are too low, the costs are too high, or the risks are too high.  The stock price would likely fall.</a:t>
            </a:r>
          </a:p>
          <a:p>
            <a:endParaRPr lang="en-US" dirty="0"/>
          </a:p>
        </p:txBody>
      </p:sp>
    </p:spTree>
    <p:extLst>
      <p:ext uri="{BB962C8B-B14F-4D97-AF65-F5344CB8AC3E}">
        <p14:creationId xmlns:p14="http://schemas.microsoft.com/office/powerpoint/2010/main" val="255781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lstStyle/>
          <a:p>
            <a:r>
              <a:rPr lang="en-US" dirty="0"/>
              <a:t>NPV of an Investment Project with initial Investment of $5 M</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dirty="0"/>
              <a:t>-5			CF0</a:t>
            </a:r>
          </a:p>
          <a:p>
            <a:r>
              <a:rPr lang="en-US" sz="3600" dirty="0"/>
              <a:t>1,6			CF1</a:t>
            </a:r>
          </a:p>
          <a:p>
            <a:r>
              <a:rPr lang="en-US" sz="3600" dirty="0"/>
              <a:t>-2,4			CF2</a:t>
            </a:r>
          </a:p>
          <a:p>
            <a:r>
              <a:rPr lang="en-US" sz="3600" dirty="0"/>
              <a:t>7.8			CF3</a:t>
            </a:r>
          </a:p>
          <a:p>
            <a:pPr marL="0" indent="0">
              <a:buNone/>
            </a:pPr>
            <a:r>
              <a:rPr lang="en-US" sz="3200" i="1" dirty="0"/>
              <a:t>Careful: Year 2 requires another round of investment</a:t>
            </a:r>
            <a:endParaRPr lang="en-US" sz="2600" i="1"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a:xfrm>
            <a:off x="4663440" y="1845736"/>
            <a:ext cx="3703320" cy="4326464"/>
          </a:xfrm>
        </p:spPr>
        <p:txBody>
          <a:bodyPr/>
          <a:lstStyle/>
          <a:p>
            <a:pPr marL="0" indent="0">
              <a:buNone/>
            </a:pPr>
            <a:r>
              <a:rPr lang="en-US" sz="3600" dirty="0"/>
              <a:t>12 	I/YR</a:t>
            </a:r>
          </a:p>
          <a:p>
            <a:pPr marL="0" indent="0">
              <a:buNone/>
            </a:pPr>
            <a:r>
              <a:rPr lang="en-US" sz="3600" dirty="0"/>
              <a:t>2</a:t>
            </a:r>
            <a:r>
              <a:rPr lang="en-US" sz="3600" baseline="30000" dirty="0"/>
              <a:t>nd</a:t>
            </a:r>
            <a:r>
              <a:rPr lang="en-US" sz="3600" dirty="0"/>
              <a:t> </a:t>
            </a:r>
            <a:r>
              <a:rPr lang="en-US" sz="3600" dirty="0" err="1"/>
              <a:t>Fct</a:t>
            </a:r>
            <a:r>
              <a:rPr lang="en-US" sz="3600" dirty="0"/>
              <a:t> NPV</a:t>
            </a:r>
          </a:p>
          <a:p>
            <a:pPr marL="0" indent="0">
              <a:buNone/>
            </a:pPr>
            <a:r>
              <a:rPr lang="en-US" sz="2800" b="1" dirty="0"/>
              <a:t>NPV= .067*1,000,000 </a:t>
            </a:r>
            <a:r>
              <a:rPr lang="en-US" sz="2800" b="1"/>
              <a:t>= 67,192.07</a:t>
            </a:r>
            <a:endParaRPr lang="en-US" sz="2800" b="1" dirty="0"/>
          </a:p>
          <a:p>
            <a:pPr marL="0" indent="0">
              <a:buNone/>
            </a:pPr>
            <a:r>
              <a:rPr lang="en-US" sz="2800" dirty="0"/>
              <a:t>This is a valuable project.  Year 0 and Year 2 investments are worth it. Invest / accept this project.</a:t>
            </a:r>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114444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lstStyle/>
          <a:p>
            <a:r>
              <a:rPr lang="en-US" dirty="0"/>
              <a:t>Consider Projects A and B; Mutually Exclusive (Go with A)</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a:xfrm>
            <a:off x="822960" y="1845734"/>
            <a:ext cx="3703320" cy="4402666"/>
          </a:xfrm>
        </p:spPr>
        <p:txBody>
          <a:bodyPr/>
          <a:lstStyle/>
          <a:p>
            <a:r>
              <a:rPr lang="en-US" sz="3600" u="sng" dirty="0"/>
              <a:t>Project A</a:t>
            </a:r>
          </a:p>
          <a:p>
            <a:r>
              <a:rPr lang="en-US" sz="3600" dirty="0"/>
              <a:t>-100	CF0</a:t>
            </a:r>
          </a:p>
          <a:p>
            <a:r>
              <a:rPr lang="en-US" sz="3600" dirty="0"/>
              <a:t>200		CF1</a:t>
            </a:r>
          </a:p>
          <a:p>
            <a:r>
              <a:rPr lang="en-US" sz="3600" dirty="0"/>
              <a:t>8		I/YR</a:t>
            </a:r>
          </a:p>
          <a:p>
            <a:r>
              <a:rPr lang="en-US" sz="3600" dirty="0"/>
              <a:t>2</a:t>
            </a:r>
            <a:r>
              <a:rPr lang="en-US" sz="3600" baseline="30000" dirty="0"/>
              <a:t>nd</a:t>
            </a:r>
            <a:r>
              <a:rPr lang="en-US" sz="3600" dirty="0"/>
              <a:t> </a:t>
            </a:r>
            <a:r>
              <a:rPr lang="en-US" sz="3600" dirty="0" err="1"/>
              <a:t>Fct</a:t>
            </a:r>
            <a:r>
              <a:rPr lang="en-US" sz="3600" dirty="0"/>
              <a:t> NPV</a:t>
            </a:r>
          </a:p>
          <a:p>
            <a:r>
              <a:rPr lang="en-US" sz="3600" b="1" dirty="0"/>
              <a:t>NPV = 85.19</a:t>
            </a:r>
          </a:p>
          <a:p>
            <a:r>
              <a:rPr lang="en-US" sz="2800" b="1" dirty="0"/>
              <a:t>Less risky, accept</a:t>
            </a:r>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a:xfrm>
            <a:off x="4663440" y="1845736"/>
            <a:ext cx="3703320" cy="4478864"/>
          </a:xfrm>
        </p:spPr>
        <p:txBody>
          <a:bodyPr/>
          <a:lstStyle/>
          <a:p>
            <a:r>
              <a:rPr lang="en-US" sz="3600" u="sng" dirty="0"/>
              <a:t>Project B</a:t>
            </a:r>
          </a:p>
          <a:p>
            <a:r>
              <a:rPr lang="en-US" sz="3600" dirty="0"/>
              <a:t>CFs are the same</a:t>
            </a:r>
          </a:p>
          <a:p>
            <a:r>
              <a:rPr lang="en-US" sz="3600" dirty="0"/>
              <a:t>16		I/YR</a:t>
            </a:r>
          </a:p>
          <a:p>
            <a:r>
              <a:rPr lang="en-US" sz="3600" dirty="0"/>
              <a:t>2</a:t>
            </a:r>
            <a:r>
              <a:rPr lang="en-US" sz="3600" baseline="30000" dirty="0"/>
              <a:t>nd</a:t>
            </a:r>
            <a:r>
              <a:rPr lang="en-US" sz="3600" dirty="0"/>
              <a:t> </a:t>
            </a:r>
            <a:r>
              <a:rPr lang="en-US" sz="3600" dirty="0" err="1"/>
              <a:t>Fct</a:t>
            </a:r>
            <a:r>
              <a:rPr lang="en-US" sz="3600" dirty="0"/>
              <a:t> NPV</a:t>
            </a:r>
          </a:p>
          <a:p>
            <a:r>
              <a:rPr lang="en-US" sz="3600" dirty="0"/>
              <a:t>NPV = 72.41</a:t>
            </a:r>
          </a:p>
          <a:p>
            <a:pPr marL="0" indent="0">
              <a:buNone/>
            </a:pPr>
            <a:r>
              <a:rPr lang="en-US" sz="2800" b="1" dirty="0"/>
              <a:t>Good but reject, does the same as A, mutually exclusive</a:t>
            </a:r>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135294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D08B-7311-4EB4-85B5-44882AAE5113}"/>
              </a:ext>
            </a:extLst>
          </p:cNvPr>
          <p:cNvSpPr>
            <a:spLocks noGrp="1"/>
          </p:cNvSpPr>
          <p:nvPr>
            <p:ph type="title"/>
          </p:nvPr>
        </p:nvSpPr>
        <p:spPr/>
        <p:txBody>
          <a:bodyPr/>
          <a:lstStyle/>
          <a:p>
            <a:r>
              <a:rPr lang="en-US" dirty="0" err="1"/>
              <a:t>Pharmco</a:t>
            </a:r>
            <a:r>
              <a:rPr lang="en-US" dirty="0"/>
              <a:t> Project in Calculator IRR this time</a:t>
            </a:r>
          </a:p>
        </p:txBody>
      </p:sp>
      <p:sp>
        <p:nvSpPr>
          <p:cNvPr id="3" name="Content Placeholder 2">
            <a:extLst>
              <a:ext uri="{FF2B5EF4-FFF2-40B4-BE49-F238E27FC236}">
                <a16:creationId xmlns:a16="http://schemas.microsoft.com/office/drawing/2014/main" id="{B68476A0-3472-475A-903D-0161D103D72D}"/>
              </a:ext>
            </a:extLst>
          </p:cNvPr>
          <p:cNvSpPr>
            <a:spLocks noGrp="1"/>
          </p:cNvSpPr>
          <p:nvPr>
            <p:ph sz="half" idx="1"/>
          </p:nvPr>
        </p:nvSpPr>
        <p:spPr/>
        <p:txBody>
          <a:bodyPr/>
          <a:lstStyle/>
          <a:p>
            <a:r>
              <a:rPr lang="en-US" sz="3600" dirty="0"/>
              <a:t>In millions</a:t>
            </a:r>
          </a:p>
          <a:p>
            <a:r>
              <a:rPr lang="en-US" sz="2800" dirty="0"/>
              <a:t>-1000 	CF0</a:t>
            </a:r>
          </a:p>
          <a:p>
            <a:r>
              <a:rPr lang="en-US" sz="2800" dirty="0"/>
              <a:t>150		CF1</a:t>
            </a:r>
          </a:p>
          <a:p>
            <a:r>
              <a:rPr lang="en-US" sz="2800" dirty="0"/>
              <a:t>180		CF2</a:t>
            </a:r>
          </a:p>
          <a:p>
            <a:r>
              <a:rPr lang="en-US" sz="2800" dirty="0"/>
              <a:t>216		CF3</a:t>
            </a:r>
          </a:p>
          <a:p>
            <a:r>
              <a:rPr lang="en-US" sz="2800" dirty="0"/>
              <a:t>259.20	CF4</a:t>
            </a:r>
          </a:p>
          <a:p>
            <a:r>
              <a:rPr lang="en-US" sz="2800" dirty="0"/>
              <a:t>811		CF5</a:t>
            </a:r>
            <a:r>
              <a:rPr lang="en-US" sz="3200" dirty="0"/>
              <a:t>			</a:t>
            </a:r>
            <a:endParaRPr lang="en-US" sz="2600" dirty="0"/>
          </a:p>
        </p:txBody>
      </p:sp>
      <p:sp>
        <p:nvSpPr>
          <p:cNvPr id="5" name="Content Placeholder 4">
            <a:extLst>
              <a:ext uri="{FF2B5EF4-FFF2-40B4-BE49-F238E27FC236}">
                <a16:creationId xmlns:a16="http://schemas.microsoft.com/office/drawing/2014/main" id="{8BF227C9-E0C3-4187-82B8-0E589AA22294}"/>
              </a:ext>
            </a:extLst>
          </p:cNvPr>
          <p:cNvSpPr>
            <a:spLocks noGrp="1"/>
          </p:cNvSpPr>
          <p:nvPr>
            <p:ph sz="half" idx="2"/>
          </p:nvPr>
        </p:nvSpPr>
        <p:spPr>
          <a:xfrm>
            <a:off x="4663440" y="1845736"/>
            <a:ext cx="3703320" cy="4402664"/>
          </a:xfrm>
        </p:spPr>
        <p:txBody>
          <a:bodyPr/>
          <a:lstStyle/>
          <a:p>
            <a:pPr marL="0" indent="0">
              <a:buNone/>
            </a:pPr>
            <a:r>
              <a:rPr lang="en-US" sz="3600" dirty="0"/>
              <a:t>2</a:t>
            </a:r>
            <a:r>
              <a:rPr lang="en-US" sz="3600" baseline="30000" dirty="0"/>
              <a:t>nd</a:t>
            </a:r>
            <a:r>
              <a:rPr lang="en-US" sz="3600" dirty="0"/>
              <a:t> </a:t>
            </a:r>
            <a:r>
              <a:rPr lang="en-US" sz="3600" dirty="0" err="1"/>
              <a:t>Fct</a:t>
            </a:r>
            <a:r>
              <a:rPr lang="en-US" sz="3600" dirty="0"/>
              <a:t> IRR</a:t>
            </a:r>
          </a:p>
          <a:p>
            <a:pPr marL="0" indent="0">
              <a:buNone/>
            </a:pPr>
            <a:r>
              <a:rPr lang="en-US" sz="2800" b="1" dirty="0"/>
              <a:t>IRR = 13.7%</a:t>
            </a:r>
          </a:p>
          <a:p>
            <a:pPr marL="0" indent="0">
              <a:buNone/>
            </a:pPr>
            <a:r>
              <a:rPr lang="en-US" sz="2800" b="1" dirty="0"/>
              <a:t>13.7% &gt; 8% discount rate</a:t>
            </a:r>
          </a:p>
          <a:p>
            <a:pPr marL="0" indent="0">
              <a:buNone/>
            </a:pPr>
            <a:r>
              <a:rPr lang="en-US" sz="2400" dirty="0"/>
              <a:t>Accept this project.  Its return or IRR is higher than the discount rate / hurdle rate.  It creates value for the firm. Answer- always run NPV to be sure.</a:t>
            </a:r>
          </a:p>
          <a:p>
            <a:pPr marL="0" indent="0">
              <a:buNone/>
            </a:pPr>
            <a:endParaRPr lang="en-US" sz="2800" dirty="0"/>
          </a:p>
        </p:txBody>
      </p:sp>
      <p:sp>
        <p:nvSpPr>
          <p:cNvPr id="4" name="Footer Placeholder 3">
            <a:extLst>
              <a:ext uri="{FF2B5EF4-FFF2-40B4-BE49-F238E27FC236}">
                <a16:creationId xmlns:a16="http://schemas.microsoft.com/office/drawing/2014/main" id="{F2758211-E66D-49A1-8954-BBC22EE1C084}"/>
              </a:ext>
            </a:extLst>
          </p:cNvPr>
          <p:cNvSpPr>
            <a:spLocks noGrp="1"/>
          </p:cNvSpPr>
          <p:nvPr>
            <p:ph type="ftr" sz="quarter" idx="11"/>
          </p:nvPr>
        </p:nvSpPr>
        <p:spPr/>
        <p:txBody>
          <a:bodyPr/>
          <a:lstStyle/>
          <a:p>
            <a:pPr>
              <a:defRPr/>
            </a:pPr>
            <a:r>
              <a:rPr lang="en-US"/>
              <a:t>KAMM,FIN377</a:t>
            </a:r>
          </a:p>
        </p:txBody>
      </p:sp>
    </p:spTree>
    <p:extLst>
      <p:ext uri="{BB962C8B-B14F-4D97-AF65-F5344CB8AC3E}">
        <p14:creationId xmlns:p14="http://schemas.microsoft.com/office/powerpoint/2010/main" val="11555447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28679</TotalTime>
  <Words>2884</Words>
  <Application>Microsoft Office PowerPoint</Application>
  <PresentationFormat>On-screen Show (4:3)</PresentationFormat>
  <Paragraphs>404</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vt:lpstr>
      <vt:lpstr>Times New Roman</vt:lpstr>
      <vt:lpstr>Retrospect</vt:lpstr>
      <vt:lpstr>NPV &amp; Capital Budgeting</vt:lpstr>
      <vt:lpstr>NPV and Investment Decisions</vt:lpstr>
      <vt:lpstr>Pharmco Project in Calculator</vt:lpstr>
      <vt:lpstr>Guided Example (con’t)</vt:lpstr>
      <vt:lpstr>Today is January 1 2010</vt:lpstr>
      <vt:lpstr>Examples</vt:lpstr>
      <vt:lpstr>NPV of an Investment Project with initial Investment of $5 M</vt:lpstr>
      <vt:lpstr>Consider Projects A and B; Mutually Exclusive (Go with A)</vt:lpstr>
      <vt:lpstr>Pharmco Project in Calculator IRR this time</vt:lpstr>
      <vt:lpstr>Problems with IRR: Two IRRs if Sign Change in CFs, use NPV</vt:lpstr>
      <vt:lpstr>Reinterpret IRR: If company is being paid to accept project</vt:lpstr>
      <vt:lpstr>Problems associated with Payback Period</vt:lpstr>
      <vt:lpstr>Examples to Check understanding of IRR, NPV, and Payback</vt:lpstr>
      <vt:lpstr>Given the Following CFs, should you invest based on IRR</vt:lpstr>
      <vt:lpstr>OPTIONAL: CFs reversed, IRR rule reversed</vt:lpstr>
      <vt:lpstr>Given the Following CFs, risk free rate = 4%, risk premium = 2.9%</vt:lpstr>
      <vt:lpstr>Examples (Arbitrary Payback of 4 Years)</vt:lpstr>
      <vt:lpstr>What is the IRR for this Project? Should it have been accepted?</vt:lpstr>
      <vt:lpstr>Investment Projects Plotted According to Expected Return and Risk</vt:lpstr>
      <vt:lpstr>What if a Company uses a Single Discount rate when it should use Multiple Discount rates?</vt:lpstr>
      <vt:lpstr>Extra Example – Different Projects may have different DR</vt:lpstr>
      <vt:lpstr>Examples</vt:lpstr>
      <vt:lpstr>Project A and B are mutually exclusive projects.  Run NPV, IRR</vt:lpstr>
      <vt:lpstr>Budget Constraints</vt:lpstr>
      <vt:lpstr>A Simple Fixed Budget Constraint</vt:lpstr>
      <vt:lpstr>Profitability Index – Use at the beginning to allocate capital</vt:lpstr>
      <vt:lpstr>Next Determine Which Projects to Pick</vt:lpstr>
      <vt:lpstr>Examples</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Prospective Analysis:  Forecasting</dc:title>
  <dc:creator>Kelly Kamm</dc:creator>
  <cp:lastModifiedBy>Kamm, Kelly L</cp:lastModifiedBy>
  <cp:revision>272</cp:revision>
  <cp:lastPrinted>2021-10-31T20:21:42Z</cp:lastPrinted>
  <dcterms:created xsi:type="dcterms:W3CDTF">1999-08-04T19:34:26Z</dcterms:created>
  <dcterms:modified xsi:type="dcterms:W3CDTF">2023-10-26T18:13:59Z</dcterms:modified>
</cp:coreProperties>
</file>