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342" r:id="rId5"/>
    <p:sldId id="359" r:id="rId6"/>
    <p:sldId id="382" r:id="rId7"/>
    <p:sldId id="383" r:id="rId8"/>
    <p:sldId id="393" r:id="rId9"/>
    <p:sldId id="384" r:id="rId10"/>
    <p:sldId id="385" r:id="rId11"/>
    <p:sldId id="389" r:id="rId12"/>
    <p:sldId id="390" r:id="rId13"/>
    <p:sldId id="392" r:id="rId14"/>
    <p:sldId id="39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7A1E8F-66DA-46A4-AA19-C6A4D0061CE0}" v="1" dt="2025-04-30T05:41:01.35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5388" autoAdjust="0"/>
  </p:normalViewPr>
  <p:slideViewPr>
    <p:cSldViewPr snapToGrid="0" snapToObjects="1" showGuides="1">
      <p:cViewPr varScale="1">
        <p:scale>
          <a:sx n="63" d="100"/>
          <a:sy n="63" d="100"/>
        </p:scale>
        <p:origin x="772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hnavi Ashok" userId="0486f665d02640d3" providerId="LiveId" clId="{1F7A1E8F-66DA-46A4-AA19-C6A4D0061CE0}"/>
    <pc:docChg chg="undo custSel modSld">
      <pc:chgData name="Jahnavi Ashok" userId="0486f665d02640d3" providerId="LiveId" clId="{1F7A1E8F-66DA-46A4-AA19-C6A4D0061CE0}" dt="2025-04-30T05:41:31.592" v="71" actId="1076"/>
      <pc:docMkLst>
        <pc:docMk/>
      </pc:docMkLst>
      <pc:sldChg chg="addSp modSp mod">
        <pc:chgData name="Jahnavi Ashok" userId="0486f665d02640d3" providerId="LiveId" clId="{1F7A1E8F-66DA-46A4-AA19-C6A4D0061CE0}" dt="2025-04-30T05:41:31.592" v="71" actId="1076"/>
        <pc:sldMkLst>
          <pc:docMk/>
          <pc:sldMk cId="2498031464" sldId="342"/>
        </pc:sldMkLst>
        <pc:spChg chg="add mod">
          <ac:chgData name="Jahnavi Ashok" userId="0486f665d02640d3" providerId="LiveId" clId="{1F7A1E8F-66DA-46A4-AA19-C6A4D0061CE0}" dt="2025-04-30T05:41:31.592" v="71" actId="1076"/>
          <ac:spMkLst>
            <pc:docMk/>
            <pc:sldMk cId="2498031464" sldId="342"/>
            <ac:spMk id="2" creationId="{BA61A21D-9439-2B01-8F26-243FC5E40AA7}"/>
          </ac:spMkLst>
        </pc:spChg>
      </pc:sldChg>
      <pc:sldChg chg="modSp mod">
        <pc:chgData name="Jahnavi Ashok" userId="0486f665d02640d3" providerId="LiveId" clId="{1F7A1E8F-66DA-46A4-AA19-C6A4D0061CE0}" dt="2025-04-30T05:37:26.396" v="31" actId="20577"/>
        <pc:sldMkLst>
          <pc:docMk/>
          <pc:sldMk cId="1460159330" sldId="359"/>
        </pc:sldMkLst>
        <pc:spChg chg="mod">
          <ac:chgData name="Jahnavi Ashok" userId="0486f665d02640d3" providerId="LiveId" clId="{1F7A1E8F-66DA-46A4-AA19-C6A4D0061CE0}" dt="2025-04-30T05:37:26.396" v="31" actId="20577"/>
          <ac:spMkLst>
            <pc:docMk/>
            <pc:sldMk cId="1460159330" sldId="359"/>
            <ac:spMk id="31" creationId="{F1239C0E-3F39-787D-0FC3-6B7C9BA37E8F}"/>
          </ac:spMkLst>
        </pc:spChg>
      </pc:sldChg>
      <pc:sldChg chg="modSp mod">
        <pc:chgData name="Jahnavi Ashok" userId="0486f665d02640d3" providerId="LiveId" clId="{1F7A1E8F-66DA-46A4-AA19-C6A4D0061CE0}" dt="2025-04-30T05:35:54.287" v="6" actId="20577"/>
        <pc:sldMkLst>
          <pc:docMk/>
          <pc:sldMk cId="3582974938" sldId="382"/>
        </pc:sldMkLst>
        <pc:spChg chg="mod">
          <ac:chgData name="Jahnavi Ashok" userId="0486f665d02640d3" providerId="LiveId" clId="{1F7A1E8F-66DA-46A4-AA19-C6A4D0061CE0}" dt="2025-04-30T05:35:54.287" v="6" actId="20577"/>
          <ac:spMkLst>
            <pc:docMk/>
            <pc:sldMk cId="3582974938" sldId="382"/>
            <ac:spMk id="3" creationId="{B4959B51-E45E-8F50-474F-E4C03C817EEC}"/>
          </ac:spMkLst>
        </pc:spChg>
      </pc:sldChg>
      <pc:sldChg chg="modSp mod">
        <pc:chgData name="Jahnavi Ashok" userId="0486f665d02640d3" providerId="LiveId" clId="{1F7A1E8F-66DA-46A4-AA19-C6A4D0061CE0}" dt="2025-04-30T05:36:04.984" v="7" actId="313"/>
        <pc:sldMkLst>
          <pc:docMk/>
          <pc:sldMk cId="3618274424" sldId="383"/>
        </pc:sldMkLst>
        <pc:spChg chg="mod">
          <ac:chgData name="Jahnavi Ashok" userId="0486f665d02640d3" providerId="LiveId" clId="{1F7A1E8F-66DA-46A4-AA19-C6A4D0061CE0}" dt="2025-04-30T05:36:04.984" v="7" actId="313"/>
          <ac:spMkLst>
            <pc:docMk/>
            <pc:sldMk cId="3618274424" sldId="383"/>
            <ac:spMk id="2" creationId="{B4C62525-B4BC-F39E-8799-FE7AFEB9D634}"/>
          </ac:spMkLst>
        </pc:spChg>
      </pc:sldChg>
      <pc:sldChg chg="modSp mod">
        <pc:chgData name="Jahnavi Ashok" userId="0486f665d02640d3" providerId="LiveId" clId="{1F7A1E8F-66DA-46A4-AA19-C6A4D0061CE0}" dt="2025-04-30T05:36:12.076" v="8" actId="313"/>
        <pc:sldMkLst>
          <pc:docMk/>
          <pc:sldMk cId="605753316" sldId="384"/>
        </pc:sldMkLst>
        <pc:spChg chg="mod">
          <ac:chgData name="Jahnavi Ashok" userId="0486f665d02640d3" providerId="LiveId" clId="{1F7A1E8F-66DA-46A4-AA19-C6A4D0061CE0}" dt="2025-04-30T05:36:12.076" v="8" actId="313"/>
          <ac:spMkLst>
            <pc:docMk/>
            <pc:sldMk cId="605753316" sldId="384"/>
            <ac:spMk id="2" creationId="{04A0C27F-A838-CDFB-E71A-D1AACC4FF979}"/>
          </ac:spMkLst>
        </pc:spChg>
      </pc:sldChg>
      <pc:sldChg chg="delSp modSp mod">
        <pc:chgData name="Jahnavi Ashok" userId="0486f665d02640d3" providerId="LiveId" clId="{1F7A1E8F-66DA-46A4-AA19-C6A4D0061CE0}" dt="2025-04-30T05:37:55.621" v="34"/>
        <pc:sldMkLst>
          <pc:docMk/>
          <pc:sldMk cId="1429784380" sldId="389"/>
        </pc:sldMkLst>
        <pc:spChg chg="mod">
          <ac:chgData name="Jahnavi Ashok" userId="0486f665d02640d3" providerId="LiveId" clId="{1F7A1E8F-66DA-46A4-AA19-C6A4D0061CE0}" dt="2025-04-30T05:36:31.617" v="11" actId="20577"/>
          <ac:spMkLst>
            <pc:docMk/>
            <pc:sldMk cId="1429784380" sldId="389"/>
            <ac:spMk id="6" creationId="{0E99A1FC-703B-89FE-1081-5EEA6A89DD34}"/>
          </ac:spMkLst>
        </pc:spChg>
        <pc:spChg chg="del mod">
          <ac:chgData name="Jahnavi Ashok" userId="0486f665d02640d3" providerId="LiveId" clId="{1F7A1E8F-66DA-46A4-AA19-C6A4D0061CE0}" dt="2025-04-30T05:37:55.621" v="34"/>
          <ac:spMkLst>
            <pc:docMk/>
            <pc:sldMk cId="1429784380" sldId="389"/>
            <ac:spMk id="7" creationId="{BB0CA971-E6B2-46C0-BF82-E0B882171D56}"/>
          </ac:spMkLst>
        </pc:spChg>
      </pc:sldChg>
      <pc:sldChg chg="modSp mod">
        <pc:chgData name="Jahnavi Ashok" userId="0486f665d02640d3" providerId="LiveId" clId="{1F7A1E8F-66DA-46A4-AA19-C6A4D0061CE0}" dt="2025-04-30T05:36:36.307" v="12" actId="20577"/>
        <pc:sldMkLst>
          <pc:docMk/>
          <pc:sldMk cId="564727191" sldId="390"/>
        </pc:sldMkLst>
        <pc:spChg chg="mod">
          <ac:chgData name="Jahnavi Ashok" userId="0486f665d02640d3" providerId="LiveId" clId="{1F7A1E8F-66DA-46A4-AA19-C6A4D0061CE0}" dt="2025-04-30T05:36:36.307" v="12" actId="20577"/>
          <ac:spMkLst>
            <pc:docMk/>
            <pc:sldMk cId="564727191" sldId="390"/>
            <ac:spMk id="9" creationId="{B0057BED-7A87-71EE-465C-0D03BB1B55A6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7337" y="771524"/>
            <a:ext cx="9077325" cy="3215641"/>
          </a:xfrm>
        </p:spPr>
        <p:txBody>
          <a:bodyPr anchor="b"/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FAANG Stock Price Prediction using LSTM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61A21D-9439-2B01-8F26-243FC5E40AA7}"/>
              </a:ext>
            </a:extLst>
          </p:cNvPr>
          <p:cNvSpPr txBox="1"/>
          <p:nvPr/>
        </p:nvSpPr>
        <p:spPr>
          <a:xfrm>
            <a:off x="121920" y="5763310"/>
            <a:ext cx="413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Jahnavi Ashok</a:t>
            </a:r>
          </a:p>
          <a:p>
            <a:r>
              <a:rPr lang="en-US" dirty="0">
                <a:solidFill>
                  <a:schemeClr val="bg1"/>
                </a:solidFill>
              </a:rPr>
              <a:t>Sreeram Avasarala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D0730-0B1F-DF13-7773-F503E7C68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</a:rPr>
              <a:t>Investment Strategy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2CED427A-B120-DA8B-D5CB-25B6DEB1AF9D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recommended Netflix (NFLX) with an expected 30-day return of 14.87%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evaluation period is October 18, 2024 – November 18, 2024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When compared with actual prices using </a:t>
            </a:r>
            <a:r>
              <a:rPr lang="en-US" dirty="0" err="1"/>
              <a:t>yfinance</a:t>
            </a:r>
            <a:r>
              <a:rPr lang="en-US" dirty="0"/>
              <a:t>, we observed 11.86</a:t>
            </a:r>
            <a:r>
              <a:rPr lang="en-US" i="0" dirty="0">
                <a:effectLst/>
              </a:rPr>
              <a:t>% return.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2F739-3385-36F2-E0D4-F213247E2A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314"/>
          <a:stretch/>
        </p:blipFill>
        <p:spPr>
          <a:xfrm>
            <a:off x="4808008" y="2551264"/>
            <a:ext cx="5704563" cy="3363761"/>
          </a:xfrm>
          <a:prstGeom prst="rect">
            <a:avLst/>
          </a:prstGeom>
          <a:noFill/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B44B2-EB37-0A0B-C7F7-4F51086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5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2BE02-C8CA-A007-7DF9-898BBF962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01583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62001" y="2853416"/>
            <a:ext cx="4466504" cy="3405187"/>
          </a:xfrm>
        </p:spPr>
        <p:txBody>
          <a:bodyPr anchor="t"/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Problem Description</a:t>
            </a:r>
            <a:endParaRPr lang="en-US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Motivation 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dirty="0"/>
              <a:t>Goal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Dataset &amp; Preprocessing</a:t>
            </a:r>
            <a:endParaRPr lang="en-US" altLang="en-US" sz="2000" dirty="0"/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Feature Engineering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Methodology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Results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effectLst/>
              </a:rPr>
              <a:t>Investment Strategy &amp; Insights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308E6-D33A-CE91-65E6-34E0EBA7F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59B51-E45E-8F50-474F-E4C03C817EE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2901" y="2962276"/>
            <a:ext cx="5753099" cy="38074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Stock markets are volatile.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Traditional models (ARIMA, SVM) often fail to capture non-linear and sequential dependencies in financial time series.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 stock’s price behavior is not isolated. </a:t>
            </a:r>
          </a:p>
        </p:txBody>
      </p:sp>
    </p:spTree>
    <p:extLst>
      <p:ext uri="{BB962C8B-B14F-4D97-AF65-F5344CB8AC3E}">
        <p14:creationId xmlns:p14="http://schemas.microsoft.com/office/powerpoint/2010/main" val="3582974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62525-B4BC-F39E-8799-FE7AFEB9D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34C944-26B3-670B-3978-A0A165FECFE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097848"/>
            <a:ext cx="5257799" cy="3405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models rely only on historical price data and ignore interdependencies between stocks.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FAANG stocks exhibit correlated behavior, suggesting shared patterns can be learned.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unified model can capture both individual stock behavior and cross-stock influences.</a:t>
            </a:r>
          </a:p>
        </p:txBody>
      </p:sp>
    </p:spTree>
    <p:extLst>
      <p:ext uri="{BB962C8B-B14F-4D97-AF65-F5344CB8AC3E}">
        <p14:creationId xmlns:p14="http://schemas.microsoft.com/office/powerpoint/2010/main" val="3618274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B7839-2A46-79C5-8D11-68A0CE571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B8F88-AC82-63E4-F22A-D12C73C91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92627-F469-90FA-A759-4531E3F7C9F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3097848"/>
            <a:ext cx="5257799" cy="3405187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forecast 30-day future stock prices for FAANG companies.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the stock with the highest expected return.</a:t>
            </a:r>
          </a:p>
        </p:txBody>
      </p:sp>
    </p:spTree>
    <p:extLst>
      <p:ext uri="{BB962C8B-B14F-4D97-AF65-F5344CB8AC3E}">
        <p14:creationId xmlns:p14="http://schemas.microsoft.com/office/powerpoint/2010/main" val="450385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0C27F-A838-CDFB-E71A-D1AACC4FF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and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CBE607-683F-256F-B254-39E24E2C23E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5775" y="2657042"/>
            <a:ext cx="6010275" cy="379793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b="1" dirty="0"/>
              <a:t>Source:</a:t>
            </a:r>
            <a:r>
              <a:rPr lang="da-DK" dirty="0"/>
              <a:t> Kaggle FAANG dataset (2005–2024)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Stocks:</a:t>
            </a:r>
            <a:r>
              <a:rPr lang="en-US" dirty="0"/>
              <a:t> Meta, Amazon, Apple, Netflix, Google</a:t>
            </a:r>
            <a:endParaRPr lang="da-DK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Features collected:</a:t>
            </a:r>
          </a:p>
          <a:p>
            <a:pPr marL="1085850" lvl="1" indent="-285750"/>
            <a:r>
              <a:rPr lang="en-US" dirty="0"/>
              <a:t>Open, High, Low, Close, Volume, EPS, Market Cap, P/E ratio, Revenue Growth, Beta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 steps:</a:t>
            </a:r>
            <a:endParaRPr lang="en-US" dirty="0"/>
          </a:p>
          <a:p>
            <a:pPr marL="1085850" lvl="1" indent="-285750"/>
            <a:r>
              <a:rPr lang="en-US" dirty="0"/>
              <a:t>Filtered for common dates across all five stocks</a:t>
            </a:r>
          </a:p>
          <a:p>
            <a:pPr marL="1085850" lvl="1" indent="-285750"/>
            <a:r>
              <a:rPr lang="en-US" dirty="0"/>
              <a:t>Handled null values and scaled numeric features using </a:t>
            </a:r>
            <a:r>
              <a:rPr lang="en-US" dirty="0" err="1"/>
              <a:t>MinMaxScaler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753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5F95A-AC83-7660-20E0-D30566B52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i="0" u="none" strike="noStrike" cap="none" normalizeH="0" baseline="0" dirty="0">
                <a:ln>
                  <a:noFill/>
                </a:ln>
                <a:effectLst/>
              </a:rPr>
              <a:t>Feature Engineering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A0B3E-C07C-AE0E-113A-488FC6CE167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Daily Return</a:t>
            </a:r>
            <a:r>
              <a:rPr lang="en-US" dirty="0"/>
              <a:t> – Measures day-to-day percentage 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10-Day Moving Average</a:t>
            </a:r>
            <a:r>
              <a:rPr lang="en-US" dirty="0"/>
              <a:t> – Smooths short-term fluctuations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10-Day Rolling Volatility</a:t>
            </a:r>
            <a:r>
              <a:rPr lang="en-US" dirty="0"/>
              <a:t> – Captures recent risk levels</a:t>
            </a:r>
          </a:p>
        </p:txBody>
      </p:sp>
    </p:spTree>
    <p:extLst>
      <p:ext uri="{BB962C8B-B14F-4D97-AF65-F5344CB8AC3E}">
        <p14:creationId xmlns:p14="http://schemas.microsoft.com/office/powerpoint/2010/main" val="3524629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964D-2692-9812-21EC-9B4427CB9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7251DAF-195C-5E0F-719A-6CFB7833DDCB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315077" y="2507346"/>
            <a:ext cx="5260975" cy="2178954"/>
          </a:xfrm>
        </p:spPr>
        <p:txBody>
          <a:bodyPr/>
          <a:lstStyle/>
          <a:p>
            <a:r>
              <a:rPr lang="en-US" sz="1800" dirty="0"/>
              <a:t>Phase 2 — Unified Multi-Stock LSTM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Combined all FAANG data into a single dataset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Input: 60-day sequences of both technical and fundamental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Output: 30-day ahead price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Captured cross-stock patterns and dependencies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296D2-300A-BB0A-CDCC-066D7C490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able Placeholder 2">
            <a:extLst>
              <a:ext uri="{FF2B5EF4-FFF2-40B4-BE49-F238E27FC236}">
                <a16:creationId xmlns:a16="http://schemas.microsoft.com/office/drawing/2014/main" id="{08648EE1-C2E2-B7BA-E36E-AE904DB32FB6}"/>
              </a:ext>
            </a:extLst>
          </p:cNvPr>
          <p:cNvSpPr txBox="1">
            <a:spLocks/>
          </p:cNvSpPr>
          <p:nvPr/>
        </p:nvSpPr>
        <p:spPr>
          <a:xfrm>
            <a:off x="615951" y="2507346"/>
            <a:ext cx="5260974" cy="209322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Phase 1 — Individual LSTM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Trained separate LSTM models for each FAANG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Input: 60-day sequences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Output: 15-day ahead price prediction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Helped understand individual stock patterns</a:t>
            </a:r>
          </a:p>
        </p:txBody>
      </p:sp>
      <p:sp>
        <p:nvSpPr>
          <p:cNvPr id="6" name="Table Placeholder 2">
            <a:extLst>
              <a:ext uri="{FF2B5EF4-FFF2-40B4-BE49-F238E27FC236}">
                <a16:creationId xmlns:a16="http://schemas.microsoft.com/office/drawing/2014/main" id="{0E99A1FC-703B-89FE-1081-5EEA6A89DD34}"/>
              </a:ext>
            </a:extLst>
          </p:cNvPr>
          <p:cNvSpPr txBox="1">
            <a:spLocks/>
          </p:cNvSpPr>
          <p:nvPr/>
        </p:nvSpPr>
        <p:spPr>
          <a:xfrm>
            <a:off x="3503614" y="4781550"/>
            <a:ext cx="5260975" cy="21789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accent3"/>
                </a:solidFill>
                <a:latin typeface="+mn-lt"/>
                <a:ea typeface="+mn-ea"/>
                <a:cs typeface="Biome" panose="020B0503030204020804" pitchFamily="34" charset="0"/>
              </a:defRPr>
            </a:lvl1pPr>
            <a:lvl2pPr marL="8001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Design Choices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Dropout for regularization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Adam optimizer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Manual tuning of hyperparameters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4297843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9B00C-079C-EAF1-49B8-ACC12F37F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anchor="b">
            <a:normAutofit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42329A4-42D8-576B-3E87-5BC22D865A32}"/>
              </a:ext>
            </a:extLst>
          </p:cNvPr>
          <p:cNvPicPr>
            <a:picLocks noGrp="1" noChangeAspect="1"/>
          </p:cNvPicPr>
          <p:nvPr>
            <p:ph sz="quarter" idx="35"/>
          </p:nvPr>
        </p:nvPicPr>
        <p:blipFill>
          <a:blip r:embed="rId2"/>
          <a:stretch>
            <a:fillRect/>
          </a:stretch>
        </p:blipFill>
        <p:spPr>
          <a:xfrm>
            <a:off x="941705" y="2100191"/>
            <a:ext cx="4125595" cy="2593902"/>
          </a:xfrm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120A453E-83F9-26A2-816D-C5D8C359B16B}"/>
              </a:ext>
            </a:extLst>
          </p:cNvPr>
          <p:cNvPicPr>
            <a:picLocks noGrp="1" noChangeAspect="1" noChangeArrowheads="1"/>
          </p:cNvPicPr>
          <p:nvPr>
            <p:ph sz="quarter" idx="36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23030" y="2111259"/>
            <a:ext cx="4124255" cy="2582835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E9ED54-6BFA-156B-7A55-10E9E737F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E024F78-56A6-7740-B68D-8D4D026EDF3F}" type="slidenum">
              <a:rPr lang="en-US" smtClean="0"/>
              <a:pPr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057BED-7A87-71EE-465C-0D03BB1B55A6}"/>
              </a:ext>
            </a:extLst>
          </p:cNvPr>
          <p:cNvSpPr txBox="1"/>
          <p:nvPr/>
        </p:nvSpPr>
        <p:spPr>
          <a:xfrm>
            <a:off x="741680" y="4746741"/>
            <a:ext cx="105009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Arial Nova" panose="020B0504020202020204" pitchFamily="34" charset="0"/>
              </a:rPr>
              <a:t>Best hyper parameters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: Units=32, Dropout=0.1, Batch Size=64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RMSE: 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On average, predictions deviate from actual values by about $30.</a:t>
            </a:r>
            <a:endParaRPr lang="en-US" i="0" dirty="0">
              <a:solidFill>
                <a:schemeClr val="bg1"/>
              </a:solidFill>
              <a:effectLst/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MAE: 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The average absolute error is under $17, indicating low bias.</a:t>
            </a:r>
            <a:endParaRPr lang="en-US" i="0" dirty="0">
              <a:solidFill>
                <a:schemeClr val="bg1"/>
              </a:solidFill>
              <a:effectLst/>
              <a:latin typeface="Arial Nova" panose="020B05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bg1"/>
                </a:solidFill>
                <a:effectLst/>
                <a:latin typeface="Arial Nova" panose="020B0504020202020204" pitchFamily="34" charset="0"/>
              </a:rPr>
              <a:t>R²: 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94.87% of the variation in actual stock prices can be predicted using the features your model has learned from.</a:t>
            </a:r>
          </a:p>
        </p:txBody>
      </p:sp>
    </p:spTree>
    <p:extLst>
      <p:ext uri="{BB962C8B-B14F-4D97-AF65-F5344CB8AC3E}">
        <p14:creationId xmlns:p14="http://schemas.microsoft.com/office/powerpoint/2010/main" val="5647271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{FBB15060-C53D-4EFF-A946-CAF0E7BCAB87}tf11936837_win32</Template>
  <TotalTime>202</TotalTime>
  <Words>412</Words>
  <Application>Microsoft Office PowerPoint</Application>
  <PresentationFormat>Widescreen</PresentationFormat>
  <Paragraphs>65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Arial Nova</vt:lpstr>
      <vt:lpstr>Biome</vt:lpstr>
      <vt:lpstr>Calibri</vt:lpstr>
      <vt:lpstr>Custom</vt:lpstr>
      <vt:lpstr>FAANG Stock Price Prediction using LSTM</vt:lpstr>
      <vt:lpstr>Agenda</vt:lpstr>
      <vt:lpstr>Problem description</vt:lpstr>
      <vt:lpstr>Motivation</vt:lpstr>
      <vt:lpstr>Goal</vt:lpstr>
      <vt:lpstr>Dataset and preprocessing</vt:lpstr>
      <vt:lpstr>Feature Engineering</vt:lpstr>
      <vt:lpstr>Methodology</vt:lpstr>
      <vt:lpstr>Results</vt:lpstr>
      <vt:lpstr>Investment Strategy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Jahnavi Ashok</dc:creator>
  <cp:lastModifiedBy>Jahnavi Ashok</cp:lastModifiedBy>
  <cp:revision>1</cp:revision>
  <dcterms:created xsi:type="dcterms:W3CDTF">2025-04-30T02:15:31Z</dcterms:created>
  <dcterms:modified xsi:type="dcterms:W3CDTF">2025-04-30T05:41:37Z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