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media/image7.jpg" ContentType="image/jpg"/>
  <Override PartName="/ppt/media/image9.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1" r:id="rId1"/>
  </p:sldMasterIdLst>
  <p:sldIdLst>
    <p:sldId id="256" r:id="rId2"/>
    <p:sldId id="257" r:id="rId3"/>
    <p:sldId id="266" r:id="rId4"/>
    <p:sldId id="258" r:id="rId5"/>
    <p:sldId id="259" r:id="rId6"/>
    <p:sldId id="260" r:id="rId7"/>
    <p:sldId id="267" r:id="rId8"/>
    <p:sldId id="268" r:id="rId9"/>
    <p:sldId id="261" r:id="rId10"/>
    <p:sldId id="272" r:id="rId11"/>
    <p:sldId id="262" r:id="rId12"/>
    <p:sldId id="263" r:id="rId13"/>
    <p:sldId id="264" r:id="rId14"/>
    <p:sldId id="271"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AN RASAMSETTI" initials="CR" lastIdx="3" clrIdx="0">
    <p:extLst>
      <p:ext uri="{19B8F6BF-5375-455C-9EA6-DF929625EA0E}">
        <p15:presenceInfo xmlns:p15="http://schemas.microsoft.com/office/powerpoint/2012/main" userId="bfae7d23c8d3c2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BB58"/>
    <a:srgbClr val="FF9999"/>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p:cViewPr varScale="1">
        <p:scale>
          <a:sx n="78" d="100"/>
          <a:sy n="78" d="100"/>
        </p:scale>
        <p:origin x="1109" y="43"/>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84851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6023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1770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29560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43296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27390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50340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9487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0601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919005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005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4159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4540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78546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65769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39901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74816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6447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6/24/2024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80974218"/>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Template_Presentation_Students%5b1%5d.ppt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876029" y="1600200"/>
            <a:ext cx="8839200" cy="693780"/>
          </a:xfrm>
          <a:prstGeom prst="rect">
            <a:avLst/>
          </a:prstGeom>
        </p:spPr>
        <p:txBody>
          <a:bodyPr vert="horz" wrap="square" lIns="0" tIns="16510" rIns="0" bIns="0" rtlCol="0">
            <a:spAutoFit/>
          </a:bodyPr>
          <a:lstStyle/>
          <a:p>
            <a:pPr marL="3213735">
              <a:lnSpc>
                <a:spcPct val="100000"/>
              </a:lnSpc>
              <a:spcBef>
                <a:spcPts val="130"/>
              </a:spcBef>
            </a:pPr>
            <a:r>
              <a:rPr lang="en-IN" sz="4400" spc="15" dirty="0" err="1">
                <a:solidFill>
                  <a:srgbClr val="FF0000"/>
                </a:solidFill>
              </a:rPr>
              <a:t>Burri</a:t>
            </a:r>
            <a:r>
              <a:rPr lang="en-IN" sz="4400" spc="15" dirty="0">
                <a:solidFill>
                  <a:srgbClr val="FF0000"/>
                </a:solidFill>
              </a:rPr>
              <a:t> Jahnavi</a:t>
            </a:r>
            <a:endParaRPr sz="4400" spc="15" dirty="0">
              <a:solidFill>
                <a:srgbClr val="FF0000"/>
              </a:solidFill>
            </a:endParaRPr>
          </a:p>
        </p:txBody>
      </p:sp>
      <p:sp>
        <p:nvSpPr>
          <p:cNvPr id="8" name="object 8"/>
          <p:cNvSpPr txBox="1"/>
          <p:nvPr/>
        </p:nvSpPr>
        <p:spPr>
          <a:xfrm flipH="1">
            <a:off x="6324600" y="3844148"/>
            <a:ext cx="5029200" cy="689932"/>
          </a:xfrm>
          <a:prstGeom prst="rect">
            <a:avLst/>
          </a:prstGeom>
        </p:spPr>
        <p:txBody>
          <a:bodyPr vert="horz" wrap="square" lIns="0" tIns="12700" rIns="0" bIns="0" rtlCol="0">
            <a:spAutoFit/>
          </a:bodyPr>
          <a:lstStyle/>
          <a:p>
            <a:pPr marL="12700">
              <a:lnSpc>
                <a:spcPct val="100000"/>
              </a:lnSpc>
              <a:spcBef>
                <a:spcPts val="100"/>
              </a:spcBef>
            </a:pPr>
            <a:r>
              <a:rPr sz="4000" b="1" spc="10" dirty="0">
                <a:solidFill>
                  <a:srgbClr val="FF0000"/>
                </a:solidFill>
                <a:latin typeface="Trebuchet MS"/>
                <a:cs typeface="Trebuchet MS"/>
              </a:rPr>
              <a:t>F</a:t>
            </a:r>
            <a:r>
              <a:rPr sz="4400" b="1" spc="10" dirty="0">
                <a:solidFill>
                  <a:srgbClr val="FF0000"/>
                </a:solidFill>
                <a:latin typeface="Trebuchet MS"/>
                <a:cs typeface="Trebuchet MS"/>
              </a:rPr>
              <a:t>inal</a:t>
            </a:r>
            <a:r>
              <a:rPr sz="4000" b="1" spc="-165" dirty="0">
                <a:solidFill>
                  <a:srgbClr val="FF0000"/>
                </a:solidFill>
                <a:latin typeface="Trebuchet MS"/>
                <a:cs typeface="Trebuchet MS"/>
              </a:rPr>
              <a:t> </a:t>
            </a:r>
            <a:r>
              <a:rPr sz="4000" b="1" spc="-5" dirty="0">
                <a:solidFill>
                  <a:srgbClr val="FF0000"/>
                </a:solidFill>
                <a:latin typeface="Trebuchet MS"/>
                <a:cs typeface="Trebuchet MS"/>
              </a:rPr>
              <a:t>Project</a:t>
            </a:r>
            <a:endParaRPr sz="4000" dirty="0">
              <a:solidFill>
                <a:srgbClr val="FF0000"/>
              </a:solidFill>
              <a:latin typeface="Trebuchet MS"/>
              <a:cs typeface="Trebuchet MS"/>
            </a:endParaRPr>
          </a:p>
        </p:txBody>
      </p:sp>
      <p:pic>
        <p:nvPicPr>
          <p:cNvPr id="9" name="object 9"/>
          <p:cNvPicPr/>
          <p:nvPr/>
        </p:nvPicPr>
        <p:blipFill rotWithShape="1">
          <a:blip r:embed="rId2" cstate="print"/>
          <a:srcRect l="100000" t="77144" r="-7111"/>
          <a:stretch/>
        </p:blipFill>
        <p:spPr>
          <a:xfrm>
            <a:off x="2819400" y="6621781"/>
            <a:ext cx="152400" cy="45719"/>
          </a:xfrm>
          <a:prstGeom prst="rect">
            <a:avLst/>
          </a:prstGeom>
        </p:spPr>
      </p:pic>
      <p:sp>
        <p:nvSpPr>
          <p:cNvPr id="10" name="object 10"/>
          <p:cNvSpPr txBox="1"/>
          <p:nvPr/>
        </p:nvSpPr>
        <p:spPr>
          <a:xfrm rot="5400000">
            <a:off x="739775" y="6473337"/>
            <a:ext cx="45719" cy="3561873"/>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6923AA-AECE-9B20-2AD5-4100601E99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10400"/>
          </a:xfrm>
          <a:prstGeom prst="rect">
            <a:avLst/>
          </a:prstGeom>
        </p:spPr>
      </p:pic>
    </p:spTree>
    <p:extLst>
      <p:ext uri="{BB962C8B-B14F-4D97-AF65-F5344CB8AC3E}">
        <p14:creationId xmlns:p14="http://schemas.microsoft.com/office/powerpoint/2010/main" val="3638220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7383" y="2218040"/>
            <a:ext cx="2695574" cy="3801760"/>
          </a:xfrm>
          <a:prstGeom prst="rect">
            <a:avLst/>
          </a:prstGeom>
        </p:spPr>
      </p:pic>
      <p:sp>
        <p:nvSpPr>
          <p:cNvPr id="6" name="object 6"/>
          <p:cNvSpPr txBox="1">
            <a:spLocks noGrp="1"/>
          </p:cNvSpPr>
          <p:nvPr>
            <p:ph type="title"/>
          </p:nvPr>
        </p:nvSpPr>
        <p:spPr>
          <a:xfrm>
            <a:off x="87383" y="119136"/>
            <a:ext cx="10275817" cy="1121461"/>
          </a:xfrm>
          <a:prstGeom prst="rect">
            <a:avLst/>
          </a:prstGeom>
        </p:spPr>
        <p:txBody>
          <a:bodyPr vert="horz" wrap="square" lIns="0" tIns="13335" rIns="0" bIns="0" rtlCol="0">
            <a:spAutoFit/>
          </a:bodyPr>
          <a:lstStyle/>
          <a:p>
            <a:pPr marL="12700">
              <a:lnSpc>
                <a:spcPct val="100000"/>
              </a:lnSpc>
              <a:spcBef>
                <a:spcPts val="105"/>
              </a:spcBef>
            </a:pPr>
            <a:r>
              <a:rPr lang="en-IN" sz="3600" spc="-40" dirty="0"/>
              <a:t>      </a:t>
            </a:r>
            <a:r>
              <a:rPr lang="en-IN" sz="3600" spc="-40" dirty="0">
                <a:solidFill>
                  <a:srgbClr val="1BBB58"/>
                </a:solidFill>
              </a:rPr>
              <a:t>YOUR SOLUTION AND ITS VALUE                                PROPOSITION</a:t>
            </a:r>
            <a:endParaRPr sz="3600" dirty="0">
              <a:solidFill>
                <a:srgbClr val="1BBB58"/>
              </a:solidFill>
            </a:endParaRPr>
          </a:p>
        </p:txBody>
      </p:sp>
      <p:sp>
        <p:nvSpPr>
          <p:cNvPr id="10" name="Text Placeholder 9">
            <a:extLst>
              <a:ext uri="{FF2B5EF4-FFF2-40B4-BE49-F238E27FC236}">
                <a16:creationId xmlns:a16="http://schemas.microsoft.com/office/drawing/2014/main" id="{5A52E46C-828B-8D11-0C31-687E76DCFF43}"/>
              </a:ext>
            </a:extLst>
          </p:cNvPr>
          <p:cNvSpPr>
            <a:spLocks noGrp="1"/>
          </p:cNvSpPr>
          <p:nvPr>
            <p:ph idx="1"/>
          </p:nvPr>
        </p:nvSpPr>
        <p:spPr>
          <a:xfrm>
            <a:off x="2971800" y="1752600"/>
            <a:ext cx="8991599" cy="4648200"/>
          </a:xfrm>
        </p:spPr>
        <p:txBody>
          <a:bodyPr>
            <a:normAutofit fontScale="85000" lnSpcReduction="10000"/>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72307" y="2274749"/>
            <a:ext cx="2466975" cy="3419475"/>
          </a:xfrm>
          <a:prstGeom prst="rect">
            <a:avLst/>
          </a:prstGeom>
        </p:spPr>
      </p:pic>
      <p:sp>
        <p:nvSpPr>
          <p:cNvPr id="7" name="object 7"/>
          <p:cNvSpPr txBox="1">
            <a:spLocks noGrp="1"/>
          </p:cNvSpPr>
          <p:nvPr>
            <p:ph type="title"/>
          </p:nvPr>
        </p:nvSpPr>
        <p:spPr>
          <a:xfrm>
            <a:off x="838200" y="556412"/>
            <a:ext cx="10353761"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rgbClr val="1BBB58"/>
                </a:solidFill>
              </a:rPr>
              <a:t>THE</a:t>
            </a:r>
            <a:r>
              <a:rPr sz="4250" spc="20" dirty="0">
                <a:solidFill>
                  <a:srgbClr val="1BBB58"/>
                </a:solidFill>
              </a:rPr>
              <a:t> </a:t>
            </a:r>
            <a:r>
              <a:rPr sz="4250" spc="10" dirty="0">
                <a:solidFill>
                  <a:srgbClr val="1BBB58"/>
                </a:solidFill>
              </a:rPr>
              <a:t>WOW</a:t>
            </a:r>
            <a:r>
              <a:rPr sz="4250" spc="85" dirty="0">
                <a:solidFill>
                  <a:srgbClr val="1BBB58"/>
                </a:solidFill>
              </a:rPr>
              <a:t> </a:t>
            </a:r>
            <a:r>
              <a:rPr sz="4250" spc="10" dirty="0">
                <a:solidFill>
                  <a:srgbClr val="1BBB58"/>
                </a:solidFill>
              </a:rPr>
              <a:t>IN</a:t>
            </a:r>
            <a:r>
              <a:rPr sz="4250" spc="-5" dirty="0">
                <a:solidFill>
                  <a:srgbClr val="1BBB58"/>
                </a:solidFill>
              </a:rPr>
              <a:t> </a:t>
            </a:r>
            <a:r>
              <a:rPr sz="4250" spc="15" dirty="0">
                <a:solidFill>
                  <a:srgbClr val="1BBB58"/>
                </a:solidFill>
              </a:rPr>
              <a:t>YOUR</a:t>
            </a:r>
            <a:r>
              <a:rPr sz="4250" spc="-10" dirty="0">
                <a:solidFill>
                  <a:srgbClr val="1BBB58"/>
                </a:solidFill>
              </a:rPr>
              <a:t> </a:t>
            </a:r>
            <a:r>
              <a:rPr sz="4250" spc="20" dirty="0">
                <a:solidFill>
                  <a:srgbClr val="1BBB58"/>
                </a:solidFill>
              </a:rPr>
              <a:t>SOLUTION</a:t>
            </a:r>
            <a:endParaRPr sz="4250" dirty="0">
              <a:solidFill>
                <a:srgbClr val="1BBB58"/>
              </a:solidFill>
            </a:endParaRPr>
          </a:p>
        </p:txBody>
      </p:sp>
      <p:sp>
        <p:nvSpPr>
          <p:cNvPr id="9" name="Text Placeholder 8">
            <a:extLst>
              <a:ext uri="{FF2B5EF4-FFF2-40B4-BE49-F238E27FC236}">
                <a16:creationId xmlns:a16="http://schemas.microsoft.com/office/drawing/2014/main" id="{BB26C8FD-2369-7EB3-1F6A-567B066E8F1D}"/>
              </a:ext>
            </a:extLst>
          </p:cNvPr>
          <p:cNvSpPr>
            <a:spLocks noGrp="1"/>
          </p:cNvSpPr>
          <p:nvPr>
            <p:ph idx="1"/>
          </p:nvPr>
        </p:nvSpPr>
        <p:spPr>
          <a:xfrm>
            <a:off x="2566780" y="1828800"/>
            <a:ext cx="8939038" cy="4343400"/>
          </a:xfrm>
        </p:spPr>
        <p:txBody>
          <a:bodyPr>
            <a:normAutofit fontScale="92500"/>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739775" y="291147"/>
            <a:ext cx="421322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rgbClr val="1BBB58"/>
                </a:solidFill>
                <a:latin typeface="Trebuchet MS"/>
                <a:cs typeface="Trebuchet MS"/>
              </a:rPr>
              <a:t>M</a:t>
            </a:r>
            <a:r>
              <a:rPr sz="4800" b="1" dirty="0">
                <a:solidFill>
                  <a:srgbClr val="1BBB58"/>
                </a:solidFill>
                <a:latin typeface="Trebuchet MS"/>
                <a:cs typeface="Trebuchet MS"/>
              </a:rPr>
              <a:t>O</a:t>
            </a:r>
            <a:r>
              <a:rPr sz="4800" b="1" spc="-15" dirty="0">
                <a:solidFill>
                  <a:srgbClr val="1BBB58"/>
                </a:solidFill>
                <a:latin typeface="Trebuchet MS"/>
                <a:cs typeface="Trebuchet MS"/>
              </a:rPr>
              <a:t>D</a:t>
            </a:r>
            <a:r>
              <a:rPr sz="4800" b="1" spc="-35" dirty="0">
                <a:solidFill>
                  <a:srgbClr val="1BBB58"/>
                </a:solidFill>
                <a:latin typeface="Trebuchet MS"/>
                <a:cs typeface="Trebuchet MS"/>
              </a:rPr>
              <a:t>E</a:t>
            </a:r>
            <a:r>
              <a:rPr sz="4800" b="1" spc="-30" dirty="0">
                <a:solidFill>
                  <a:srgbClr val="1BBB58"/>
                </a:solidFill>
                <a:latin typeface="Trebuchet MS"/>
                <a:cs typeface="Trebuchet MS"/>
              </a:rPr>
              <a:t>LL</a:t>
            </a:r>
            <a:r>
              <a:rPr sz="4800" b="1" spc="-5" dirty="0">
                <a:solidFill>
                  <a:srgbClr val="1BBB58"/>
                </a:solidFill>
                <a:latin typeface="Trebuchet MS"/>
                <a:cs typeface="Trebuchet MS"/>
              </a:rPr>
              <a:t>I</a:t>
            </a:r>
            <a:r>
              <a:rPr sz="4800" b="1" spc="30" dirty="0">
                <a:solidFill>
                  <a:srgbClr val="1BBB58"/>
                </a:solidFill>
                <a:latin typeface="Trebuchet MS"/>
                <a:cs typeface="Trebuchet MS"/>
              </a:rPr>
              <a:t>N</a:t>
            </a:r>
            <a:r>
              <a:rPr sz="4800" b="1" spc="5" dirty="0">
                <a:solidFill>
                  <a:srgbClr val="1BBB58"/>
                </a:solidFill>
                <a:latin typeface="Trebuchet MS"/>
                <a:cs typeface="Trebuchet MS"/>
              </a:rPr>
              <a:t>G</a:t>
            </a:r>
            <a:endParaRPr sz="4800" dirty="0">
              <a:solidFill>
                <a:srgbClr val="1BBB58"/>
              </a:solidFill>
              <a:latin typeface="Trebuchet MS"/>
              <a:cs typeface="Trebuchet MS"/>
            </a:endParaRPr>
          </a:p>
        </p:txBody>
      </p:sp>
      <p:sp>
        <p:nvSpPr>
          <p:cNvPr id="13" name="TextBox 12">
            <a:extLst>
              <a:ext uri="{FF2B5EF4-FFF2-40B4-BE49-F238E27FC236}">
                <a16:creationId xmlns:a16="http://schemas.microsoft.com/office/drawing/2014/main" id="{5C994EBE-DD97-6B34-EA3C-91141F7E0BF0}"/>
              </a:ext>
            </a:extLst>
          </p:cNvPr>
          <p:cNvSpPr txBox="1"/>
          <p:nvPr/>
        </p:nvSpPr>
        <p:spPr>
          <a:xfrm>
            <a:off x="709958" y="1295400"/>
            <a:ext cx="8434042" cy="175432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p:txBody>
      </p:sp>
      <p:sp>
        <p:nvSpPr>
          <p:cNvPr id="15" name="TextBox 14">
            <a:extLst>
              <a:ext uri="{FF2B5EF4-FFF2-40B4-BE49-F238E27FC236}">
                <a16:creationId xmlns:a16="http://schemas.microsoft.com/office/drawing/2014/main" id="{E7AD19F5-9E08-2C42-A32F-15F16E0EBFBD}"/>
              </a:ext>
            </a:extLst>
          </p:cNvPr>
          <p:cNvSpPr txBox="1"/>
          <p:nvPr/>
        </p:nvSpPr>
        <p:spPr>
          <a:xfrm>
            <a:off x="709958" y="3295789"/>
            <a:ext cx="10991642"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23AF-CF1E-C7BE-543C-A79DCFAD6415}"/>
              </a:ext>
            </a:extLst>
          </p:cNvPr>
          <p:cNvSpPr>
            <a:spLocks noGrp="1"/>
          </p:cNvSpPr>
          <p:nvPr>
            <p:ph type="title"/>
          </p:nvPr>
        </p:nvSpPr>
        <p:spPr>
          <a:xfrm>
            <a:off x="304800" y="463199"/>
            <a:ext cx="2743200" cy="1326321"/>
          </a:xfrm>
        </p:spPr>
        <p:txBody>
          <a:bodyPr/>
          <a:lstStyle/>
          <a:p>
            <a:r>
              <a:rPr lang="en-IN" dirty="0">
                <a:solidFill>
                  <a:srgbClr val="1BBB58"/>
                </a:solidFill>
              </a:rPr>
              <a:t>RESULTS</a:t>
            </a:r>
          </a:p>
        </p:txBody>
      </p:sp>
      <p:sp>
        <p:nvSpPr>
          <p:cNvPr id="3" name="Text Placeholder 2">
            <a:extLst>
              <a:ext uri="{FF2B5EF4-FFF2-40B4-BE49-F238E27FC236}">
                <a16:creationId xmlns:a16="http://schemas.microsoft.com/office/drawing/2014/main" id="{0DAE060A-84E9-9FAE-8702-BFB50FDE4D16}"/>
              </a:ext>
            </a:extLst>
          </p:cNvPr>
          <p:cNvSpPr>
            <a:spLocks noGrp="1"/>
          </p:cNvSpPr>
          <p:nvPr>
            <p:ph idx="1"/>
          </p:nvPr>
        </p:nvSpPr>
        <p:spPr>
          <a:xfrm>
            <a:off x="755650" y="1600199"/>
            <a:ext cx="7854950" cy="477799"/>
          </a:xfrm>
        </p:spPr>
        <p:txBody>
          <a:bodyPr>
            <a:normAutofit/>
          </a:bodyPr>
          <a:lstStyle/>
          <a:p>
            <a:endParaRPr lang="en-US" dirty="0">
              <a:hlinkClick r:id="rId2" action="ppaction://hlinkpres?slideindex=1&amp;slidetitle="/>
            </a:endParaRPr>
          </a:p>
          <a:p>
            <a:endParaRPr lang="en-IN" dirty="0">
              <a:hlinkClick r:id="rId2" action="ppaction://hlinkpres?slideindex=1&amp;slidetitle="/>
            </a:endParaRPr>
          </a:p>
        </p:txBody>
      </p:sp>
      <p:sp>
        <p:nvSpPr>
          <p:cNvPr id="9" name="TextBox 8">
            <a:extLst>
              <a:ext uri="{FF2B5EF4-FFF2-40B4-BE49-F238E27FC236}">
                <a16:creationId xmlns:a16="http://schemas.microsoft.com/office/drawing/2014/main" id="{F511A7E4-C42C-216F-9EB8-72B6DD59E3C0}"/>
              </a:ext>
            </a:extLst>
          </p:cNvPr>
          <p:cNvSpPr txBox="1"/>
          <p:nvPr/>
        </p:nvSpPr>
        <p:spPr>
          <a:xfrm>
            <a:off x="533400" y="2551837"/>
            <a:ext cx="10680700"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extLst>
      <p:ext uri="{BB962C8B-B14F-4D97-AF65-F5344CB8AC3E}">
        <p14:creationId xmlns:p14="http://schemas.microsoft.com/office/powerpoint/2010/main" val="264085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ctrTitle"/>
          </p:nvPr>
        </p:nvSpPr>
        <p:spPr>
          <a:xfrm>
            <a:off x="684224" y="733218"/>
            <a:ext cx="5800725" cy="632224"/>
          </a:xfrm>
        </p:spPr>
        <p:txBody>
          <a:bodyPr vert="horz" wrap="square" lIns="0" tIns="1651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4000" dirty="0">
                <a:solidFill>
                  <a:srgbClr val="1BBB58"/>
                </a:solidFill>
              </a:rPr>
              <a:t>Keylogger </a:t>
            </a:r>
            <a:r>
              <a:rPr kumimoji="0" lang="en-US" sz="4000" b="0" i="0" u="none" strike="noStrike" kern="0" cap="none" spc="0" normalizeH="0" baseline="0" noProof="0" dirty="0">
                <a:ln>
                  <a:noFill/>
                </a:ln>
                <a:solidFill>
                  <a:srgbClr val="1BBB58"/>
                </a:solidFill>
                <a:effectLst/>
                <a:uLnTx/>
                <a:uFillTx/>
                <a:latin typeface="Calibri"/>
                <a:ea typeface="+mn-ea"/>
                <a:cs typeface="+mn-cs"/>
              </a:rPr>
              <a:t>&amp;  </a:t>
            </a:r>
            <a:r>
              <a:rPr lang="en-IN" sz="4000" dirty="0">
                <a:solidFill>
                  <a:srgbClr val="1BBB58"/>
                </a:solidFill>
              </a:rPr>
              <a:t>Security</a:t>
            </a:r>
          </a:p>
        </p:txBody>
      </p:sp>
      <p:sp>
        <p:nvSpPr>
          <p:cNvPr id="23" name="Subtitle 22">
            <a:extLst>
              <a:ext uri="{FF2B5EF4-FFF2-40B4-BE49-F238E27FC236}">
                <a16:creationId xmlns:a16="http://schemas.microsoft.com/office/drawing/2014/main" id="{D48D6752-FF88-2A3A-6E4D-A641D09985EB}"/>
              </a:ext>
            </a:extLst>
          </p:cNvPr>
          <p:cNvSpPr>
            <a:spLocks noGrp="1"/>
          </p:cNvSpPr>
          <p:nvPr>
            <p:ph type="subTitle" idx="4"/>
          </p:nvPr>
        </p:nvSpPr>
        <p:spPr>
          <a:xfrm>
            <a:off x="890805" y="1926706"/>
            <a:ext cx="10539195" cy="3584956"/>
          </a:xfrm>
        </p:spPr>
        <p:txBody>
          <a:bodyPr/>
          <a:lstStyle/>
          <a:p>
            <a:r>
              <a:rPr lang="en-US" sz="1800" dirty="0"/>
              <a:t>A keylogger, short for "keystroke logger," is a type of surveillance technology used to monitor and record each keystroke made on a keyboard. Keyloggers can be implemented as either software or hardware. Software keyloggers are typically installed on the  computers or mobile devices ,   often covertly, and can capture a wide range of information, including passwords, messages ,  and   other personal data. Hardware keyloggers, on the other hand, are physical devices that are connected to a computer, usually between the keyboard and the computer, to intercept and record keystrokes.</a:t>
            </a:r>
          </a:p>
          <a:p>
            <a:r>
              <a:rPr lang="en-US" sz="1800" dirty="0"/>
              <a:t>While keyloggers can be used for legitimate purposes, such as monitoring employee activity or recovering lost data, they are more commonly associated with malicious activities, such as stealing sensitive information and perpetrating identity theft.</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83A7-BBC9-5B45-E51B-D104D144F3B2}"/>
              </a:ext>
            </a:extLst>
          </p:cNvPr>
          <p:cNvSpPr>
            <a:spLocks noGrp="1"/>
          </p:cNvSpPr>
          <p:nvPr>
            <p:ph type="title"/>
          </p:nvPr>
        </p:nvSpPr>
        <p:spPr>
          <a:xfrm>
            <a:off x="304800" y="1066800"/>
            <a:ext cx="10827067" cy="1015663"/>
          </a:xfrm>
        </p:spPr>
        <p:txBody>
          <a:bodyPr>
            <a:normAutofit/>
          </a:bodyPr>
          <a:lstStyle/>
          <a:p>
            <a:pPr marL="0" marR="0" lvl="0" indent="0" defTabSz="914400" rtl="0" eaLnBrk="1" fontAlgn="auto" latinLnBrk="0" hangingPunct="1">
              <a:lnSpc>
                <a:spcPct val="100000"/>
              </a:lnSpc>
              <a:spcBef>
                <a:spcPts val="0"/>
              </a:spcBef>
              <a:spcAft>
                <a:spcPts val="0"/>
              </a:spcAft>
              <a:tabLst/>
              <a:defRPr/>
            </a:pPr>
            <a:r>
              <a:rPr lang="en-US" sz="1800" b="0" kern="1200" dirty="0">
                <a:latin typeface="Times New Roman" panose="02020603050405020304" pitchFamily="18" charset="0"/>
                <a:ea typeface="+mn-ea"/>
                <a:cs typeface="Times New Roman" panose="02020603050405020304" pitchFamily="18" charset="0"/>
              </a:rPr>
              <a:t> </a:t>
            </a:r>
            <a:br>
              <a:rPr kumimoji="0" lang="en-IN"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D72A45B5-6581-C9CA-8352-1A47E24E4DC3}"/>
              </a:ext>
            </a:extLst>
          </p:cNvPr>
          <p:cNvSpPr>
            <a:spLocks noGrp="1"/>
          </p:cNvSpPr>
          <p:nvPr>
            <p:ph idx="1"/>
          </p:nvPr>
        </p:nvSpPr>
        <p:spPr>
          <a:xfrm>
            <a:off x="1600201" y="304800"/>
            <a:ext cx="7631314" cy="2971801"/>
          </a:xfrm>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F2BC0F1-5048-8102-2617-3A8B47998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941" y="3048000"/>
            <a:ext cx="7484574" cy="36083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4685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object 21"/>
          <p:cNvSpPr txBox="1">
            <a:spLocks noGrp="1"/>
          </p:cNvSpPr>
          <p:nvPr>
            <p:ph type="title"/>
          </p:nvPr>
        </p:nvSpPr>
        <p:spPr>
          <a:xfrm>
            <a:off x="228600" y="304800"/>
            <a:ext cx="2819400" cy="536685"/>
          </a:xfrm>
          <a:prstGeom prst="rect">
            <a:avLst/>
          </a:prstGeom>
        </p:spPr>
        <p:txBody>
          <a:bodyPr vert="horz" wrap="square" lIns="0" tIns="13335" rIns="0" bIns="0" rtlCol="0">
            <a:spAutoFit/>
          </a:bodyPr>
          <a:lstStyle/>
          <a:p>
            <a:pPr marL="12700">
              <a:lnSpc>
                <a:spcPct val="100000"/>
              </a:lnSpc>
              <a:spcBef>
                <a:spcPts val="105"/>
              </a:spcBef>
            </a:pPr>
            <a:r>
              <a:rPr lang="en-IN" dirty="0">
                <a:solidFill>
                  <a:srgbClr val="1BBB58"/>
                </a:solidFill>
              </a:rPr>
              <a:t>AGENDA</a:t>
            </a:r>
            <a:endParaRPr dirty="0">
              <a:solidFill>
                <a:srgbClr val="1BBB58"/>
              </a:solidFill>
            </a:endParaRPr>
          </a:p>
        </p:txBody>
      </p:sp>
      <p:sp>
        <p:nvSpPr>
          <p:cNvPr id="23" name="Text Placeholder 22">
            <a:extLst>
              <a:ext uri="{FF2B5EF4-FFF2-40B4-BE49-F238E27FC236}">
                <a16:creationId xmlns:a16="http://schemas.microsoft.com/office/drawing/2014/main" id="{C6AFA1EC-D751-91EF-84CC-6E1B0ABEFEAB}"/>
              </a:ext>
            </a:extLst>
          </p:cNvPr>
          <p:cNvSpPr>
            <a:spLocks noGrp="1"/>
          </p:cNvSpPr>
          <p:nvPr>
            <p:ph idx="1"/>
          </p:nvPr>
        </p:nvSpPr>
        <p:spPr>
          <a:xfrm>
            <a:off x="609601" y="1295400"/>
            <a:ext cx="5029199" cy="4522174"/>
          </a:xfrm>
        </p:spPr>
        <p:txBody>
          <a:bodyPr>
            <a:normAutofit fontScale="85000" lnSpcReduction="20000"/>
          </a:bodyPr>
          <a:lstStyle/>
          <a:p>
            <a:r>
              <a:rPr lang="en-US" sz="2400" dirty="0"/>
              <a:t>1)Introduction to Keyloggers</a:t>
            </a:r>
          </a:p>
          <a:p>
            <a:r>
              <a:rPr lang="en-US" sz="2400" dirty="0"/>
              <a:t>2)Problem statement</a:t>
            </a:r>
          </a:p>
          <a:p>
            <a:r>
              <a:rPr lang="en-US" sz="2400" dirty="0"/>
              <a:t>3)Project overview</a:t>
            </a:r>
          </a:p>
          <a:p>
            <a:r>
              <a:rPr lang="en-US" sz="2400" dirty="0"/>
              <a:t>4)Who are the end users?</a:t>
            </a:r>
          </a:p>
          <a:p>
            <a:r>
              <a:rPr lang="en-US" sz="2400" dirty="0"/>
              <a:t>5)Solution and its value proposition</a:t>
            </a:r>
          </a:p>
          <a:p>
            <a:r>
              <a:rPr lang="en-US" sz="2400" dirty="0"/>
              <a:t>6)The wow in your solution</a:t>
            </a:r>
          </a:p>
          <a:p>
            <a:r>
              <a:rPr lang="en-US" sz="2400" dirty="0"/>
              <a:t>7)Detection of Keyloggers</a:t>
            </a:r>
          </a:p>
          <a:p>
            <a:r>
              <a:rPr lang="en-US" sz="2400" dirty="0"/>
              <a:t>8)Prevention and Protection Strategies</a:t>
            </a:r>
          </a:p>
          <a:p>
            <a:r>
              <a:rPr lang="en-US" sz="2400" dirty="0"/>
              <a:t>9)Modelling</a:t>
            </a:r>
          </a:p>
          <a:p>
            <a:r>
              <a:rPr lang="en-US" sz="2400" dirty="0"/>
              <a:t>10)Results</a:t>
            </a:r>
            <a:endParaRPr lang="en-IN" sz="2400" dirty="0"/>
          </a:p>
        </p:txBody>
      </p:sp>
      <p:pic>
        <p:nvPicPr>
          <p:cNvPr id="24" name="Picture 23">
            <a:extLst>
              <a:ext uri="{FF2B5EF4-FFF2-40B4-BE49-F238E27FC236}">
                <a16:creationId xmlns:a16="http://schemas.microsoft.com/office/drawing/2014/main" id="{21963916-4458-402F-1D7F-C9306B917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304800"/>
            <a:ext cx="6781800" cy="6477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9220200" y="2743200"/>
            <a:ext cx="2762250" cy="3257550"/>
          </a:xfrm>
          <a:prstGeom prst="rect">
            <a:avLst/>
          </a:prstGeom>
        </p:spPr>
      </p:pic>
      <p:sp>
        <p:nvSpPr>
          <p:cNvPr id="7" name="object 7"/>
          <p:cNvSpPr txBox="1">
            <a:spLocks noGrp="1"/>
          </p:cNvSpPr>
          <p:nvPr>
            <p:ph type="title"/>
          </p:nvPr>
        </p:nvSpPr>
        <p:spPr>
          <a:xfrm>
            <a:off x="228601" y="632612"/>
            <a:ext cx="7619999"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rgbClr val="1BBB58"/>
                </a:solidFill>
              </a:rPr>
              <a:t>P</a:t>
            </a:r>
            <a:r>
              <a:rPr sz="4250" spc="15" dirty="0">
                <a:solidFill>
                  <a:srgbClr val="1BBB58"/>
                </a:solidFill>
              </a:rPr>
              <a:t>ROB</a:t>
            </a:r>
            <a:r>
              <a:rPr sz="4250" spc="55" dirty="0">
                <a:solidFill>
                  <a:srgbClr val="1BBB58"/>
                </a:solidFill>
              </a:rPr>
              <a:t>L</a:t>
            </a:r>
            <a:r>
              <a:rPr sz="4250" spc="-20" dirty="0">
                <a:solidFill>
                  <a:srgbClr val="1BBB58"/>
                </a:solidFill>
              </a:rPr>
              <a:t>E</a:t>
            </a:r>
            <a:r>
              <a:rPr sz="4250" spc="20" dirty="0">
                <a:solidFill>
                  <a:srgbClr val="1BBB58"/>
                </a:solidFill>
              </a:rPr>
              <a:t>M</a:t>
            </a:r>
            <a:r>
              <a:rPr lang="en-IN" sz="4250" spc="20" dirty="0">
                <a:solidFill>
                  <a:srgbClr val="1BBB58"/>
                </a:solidFill>
              </a:rPr>
              <a:t> </a:t>
            </a:r>
            <a:r>
              <a:rPr sz="4250" spc="10" dirty="0">
                <a:solidFill>
                  <a:srgbClr val="1BBB58"/>
                </a:solidFill>
              </a:rPr>
              <a:t>S</a:t>
            </a:r>
            <a:r>
              <a:rPr sz="4250" spc="-370" dirty="0">
                <a:solidFill>
                  <a:srgbClr val="1BBB58"/>
                </a:solidFill>
              </a:rPr>
              <a:t>T</a:t>
            </a:r>
            <a:r>
              <a:rPr sz="4250" spc="-375" dirty="0">
                <a:solidFill>
                  <a:srgbClr val="1BBB58"/>
                </a:solidFill>
              </a:rPr>
              <a:t>A</a:t>
            </a:r>
            <a:r>
              <a:rPr sz="4250" spc="15" dirty="0">
                <a:solidFill>
                  <a:srgbClr val="1BBB58"/>
                </a:solidFill>
              </a:rPr>
              <a:t>T</a:t>
            </a:r>
            <a:r>
              <a:rPr sz="4250" spc="-10" dirty="0">
                <a:solidFill>
                  <a:srgbClr val="1BBB58"/>
                </a:solidFill>
              </a:rPr>
              <a:t>E</a:t>
            </a:r>
            <a:r>
              <a:rPr sz="4250" spc="-20" dirty="0">
                <a:solidFill>
                  <a:srgbClr val="1BBB58"/>
                </a:solidFill>
              </a:rPr>
              <a:t>ME</a:t>
            </a:r>
            <a:r>
              <a:rPr sz="4250" spc="10" dirty="0">
                <a:solidFill>
                  <a:srgbClr val="1BBB58"/>
                </a:solidFill>
              </a:rPr>
              <a:t>NT</a:t>
            </a:r>
            <a:endParaRPr sz="4250" dirty="0">
              <a:solidFill>
                <a:srgbClr val="1BBB58"/>
              </a:solidFill>
            </a:endParaRPr>
          </a:p>
        </p:txBody>
      </p:sp>
      <p:sp>
        <p:nvSpPr>
          <p:cNvPr id="12" name="Text Placeholder 11">
            <a:extLst>
              <a:ext uri="{FF2B5EF4-FFF2-40B4-BE49-F238E27FC236}">
                <a16:creationId xmlns:a16="http://schemas.microsoft.com/office/drawing/2014/main" id="{5BA9F025-30C8-661F-8F58-A0B5DBA1F815}"/>
              </a:ext>
            </a:extLst>
          </p:cNvPr>
          <p:cNvSpPr txBox="1">
            <a:spLocks noGrp="1"/>
          </p:cNvSpPr>
          <p:nvPr>
            <p:ph idx="1"/>
          </p:nvPr>
        </p:nvSpPr>
        <p:spPr>
          <a:xfrm>
            <a:off x="838199" y="1752600"/>
            <a:ext cx="8077201" cy="4620304"/>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1828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11348"/>
            <a:ext cx="7162799"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rgbClr val="1BBB58"/>
                </a:solidFill>
              </a:rPr>
              <a:t>PROJECT</a:t>
            </a:r>
            <a:r>
              <a:rPr sz="4250" spc="5" dirty="0"/>
              <a:t>	</a:t>
            </a:r>
            <a:r>
              <a:rPr lang="en-IN" sz="4250" spc="5" dirty="0"/>
              <a:t> </a:t>
            </a:r>
            <a:r>
              <a:rPr sz="4250" spc="-20" dirty="0">
                <a:solidFill>
                  <a:srgbClr val="1BBB58"/>
                </a:solidFill>
              </a:rPr>
              <a:t>OVERVIEW</a:t>
            </a:r>
            <a:endParaRPr sz="4250" dirty="0">
              <a:solidFill>
                <a:srgbClr val="1BBB58"/>
              </a:solidFill>
            </a:endParaRPr>
          </a:p>
        </p:txBody>
      </p:sp>
      <p:sp>
        <p:nvSpPr>
          <p:cNvPr id="11" name="Text Placeholder 10">
            <a:extLst>
              <a:ext uri="{FF2B5EF4-FFF2-40B4-BE49-F238E27FC236}">
                <a16:creationId xmlns:a16="http://schemas.microsoft.com/office/drawing/2014/main" id="{EE4A4C99-7CEC-7E0F-E2F7-98823E98E0A0}"/>
              </a:ext>
            </a:extLst>
          </p:cNvPr>
          <p:cNvSpPr>
            <a:spLocks noGrp="1"/>
          </p:cNvSpPr>
          <p:nvPr>
            <p:ph idx="1"/>
          </p:nvPr>
        </p:nvSpPr>
        <p:spPr>
          <a:xfrm>
            <a:off x="457200" y="1143634"/>
            <a:ext cx="8686800" cy="5314316"/>
          </a:xfrm>
        </p:spPr>
        <p:txBody>
          <a:bodyPr>
            <a:normAutofit fontScale="70000" lnSpcReduction="20000"/>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0A7EA-8860-8D84-9EF3-328A2DAF6940}"/>
              </a:ext>
            </a:extLst>
          </p:cNvPr>
          <p:cNvSpPr>
            <a:spLocks noGrp="1"/>
          </p:cNvSpPr>
          <p:nvPr>
            <p:ph type="ctrTitle"/>
          </p:nvPr>
        </p:nvSpPr>
        <p:spPr>
          <a:xfrm>
            <a:off x="609600" y="523101"/>
            <a:ext cx="7543800" cy="553998"/>
          </a:xfrm>
        </p:spPr>
        <p:txBody>
          <a:bodyPr/>
          <a:lstStyle/>
          <a:p>
            <a:r>
              <a:rPr lang="en-IN" sz="4000" dirty="0">
                <a:solidFill>
                  <a:srgbClr val="1BBB58"/>
                </a:solidFill>
              </a:rPr>
              <a:t>Advantages of Keyloggers</a:t>
            </a:r>
            <a:r>
              <a:rPr lang="en-IN" dirty="0">
                <a:solidFill>
                  <a:srgbClr val="1BBB58"/>
                </a:solidFill>
              </a:rPr>
              <a:t>:</a:t>
            </a:r>
          </a:p>
        </p:txBody>
      </p:sp>
      <p:sp>
        <p:nvSpPr>
          <p:cNvPr id="3" name="Subtitle 2">
            <a:extLst>
              <a:ext uri="{FF2B5EF4-FFF2-40B4-BE49-F238E27FC236}">
                <a16:creationId xmlns:a16="http://schemas.microsoft.com/office/drawing/2014/main" id="{FBD5DDE2-01E8-D142-6F74-630B55BC9905}"/>
              </a:ext>
            </a:extLst>
          </p:cNvPr>
          <p:cNvSpPr>
            <a:spLocks noGrp="1"/>
          </p:cNvSpPr>
          <p:nvPr>
            <p:ph type="subTitle" idx="4"/>
          </p:nvPr>
        </p:nvSpPr>
        <p:spPr>
          <a:xfrm>
            <a:off x="609600" y="782782"/>
            <a:ext cx="8153401" cy="6370335"/>
          </a:xfrm>
        </p:spPr>
        <p:txBody>
          <a:bodyPr/>
          <a:lstStyle/>
          <a:p>
            <a:pPr marL="0" indent="0" algn="just">
              <a:buNone/>
            </a:pPr>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a:p>
            <a:endParaRPr lang="en-IN" dirty="0"/>
          </a:p>
        </p:txBody>
      </p:sp>
      <p:pic>
        <p:nvPicPr>
          <p:cNvPr id="4" name="object 6">
            <a:extLst>
              <a:ext uri="{FF2B5EF4-FFF2-40B4-BE49-F238E27FC236}">
                <a16:creationId xmlns:a16="http://schemas.microsoft.com/office/drawing/2014/main" id="{58A0183E-1C6B-791B-225E-0B1ADA749AA7}"/>
              </a:ext>
            </a:extLst>
          </p:cNvPr>
          <p:cNvPicPr/>
          <p:nvPr/>
        </p:nvPicPr>
        <p:blipFill>
          <a:blip r:embed="rId2" cstate="print"/>
          <a:stretch>
            <a:fillRect/>
          </a:stretch>
        </p:blipFill>
        <p:spPr>
          <a:xfrm>
            <a:off x="9115425" y="1600200"/>
            <a:ext cx="2924175" cy="4724399"/>
          </a:xfrm>
          <a:prstGeom prst="rect">
            <a:avLst/>
          </a:prstGeom>
        </p:spPr>
      </p:pic>
    </p:spTree>
    <p:extLst>
      <p:ext uri="{BB962C8B-B14F-4D97-AF65-F5344CB8AC3E}">
        <p14:creationId xmlns:p14="http://schemas.microsoft.com/office/powerpoint/2010/main" val="2825478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3954A-858C-3243-8E17-04B057042837}"/>
              </a:ext>
            </a:extLst>
          </p:cNvPr>
          <p:cNvSpPr>
            <a:spLocks noGrp="1"/>
          </p:cNvSpPr>
          <p:nvPr>
            <p:ph type="title"/>
          </p:nvPr>
        </p:nvSpPr>
        <p:spPr>
          <a:xfrm>
            <a:off x="1" y="25925"/>
            <a:ext cx="11049000" cy="1574276"/>
          </a:xfrm>
        </p:spPr>
        <p:txBody>
          <a:bodyPr>
            <a:normAutofit/>
          </a:bodyPr>
          <a:lstStyle/>
          <a:p>
            <a:r>
              <a:rPr lang="en-IN" sz="4000" dirty="0">
                <a:solidFill>
                  <a:srgbClr val="1BBB58"/>
                </a:solidFill>
              </a:rPr>
              <a:t>DISADVANTAGES OF KEYLOGGERS:</a:t>
            </a:r>
          </a:p>
        </p:txBody>
      </p:sp>
      <p:sp>
        <p:nvSpPr>
          <p:cNvPr id="3" name="Text Placeholder 2">
            <a:extLst>
              <a:ext uri="{FF2B5EF4-FFF2-40B4-BE49-F238E27FC236}">
                <a16:creationId xmlns:a16="http://schemas.microsoft.com/office/drawing/2014/main" id="{3333E936-456A-8A83-71B1-FC2EC8260D62}"/>
              </a:ext>
            </a:extLst>
          </p:cNvPr>
          <p:cNvSpPr>
            <a:spLocks noGrp="1"/>
          </p:cNvSpPr>
          <p:nvPr>
            <p:ph idx="1"/>
          </p:nvPr>
        </p:nvSpPr>
        <p:spPr>
          <a:xfrm>
            <a:off x="762000" y="1600201"/>
            <a:ext cx="8610600" cy="4953000"/>
          </a:xfrm>
        </p:spPr>
        <p:txBody>
          <a:bodyPr>
            <a:normAutofit fontScale="70000" lnSpcReduction="20000"/>
          </a:bodyPr>
          <a:lstStyle/>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a:p>
            <a:endParaRPr lang="en-IN" dirty="0"/>
          </a:p>
        </p:txBody>
      </p:sp>
      <p:pic>
        <p:nvPicPr>
          <p:cNvPr id="4" name="object 5">
            <a:extLst>
              <a:ext uri="{FF2B5EF4-FFF2-40B4-BE49-F238E27FC236}">
                <a16:creationId xmlns:a16="http://schemas.microsoft.com/office/drawing/2014/main" id="{57DE18E0-5B50-CBC4-176A-6F1B63E20E45}"/>
              </a:ext>
            </a:extLst>
          </p:cNvPr>
          <p:cNvPicPr/>
          <p:nvPr/>
        </p:nvPicPr>
        <p:blipFill>
          <a:blip r:embed="rId2" cstate="print"/>
          <a:stretch>
            <a:fillRect/>
          </a:stretch>
        </p:blipFill>
        <p:spPr>
          <a:xfrm>
            <a:off x="8839200" y="3022076"/>
            <a:ext cx="3533775" cy="3810000"/>
          </a:xfrm>
          <a:prstGeom prst="rect">
            <a:avLst/>
          </a:prstGeom>
        </p:spPr>
      </p:pic>
    </p:spTree>
    <p:extLst>
      <p:ext uri="{BB962C8B-B14F-4D97-AF65-F5344CB8AC3E}">
        <p14:creationId xmlns:p14="http://schemas.microsoft.com/office/powerpoint/2010/main" val="692916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rot="10800000" flipV="1">
            <a:off x="228601" y="330745"/>
            <a:ext cx="7086599" cy="509114"/>
          </a:xfrm>
          <a:prstGeom prst="rect">
            <a:avLst/>
          </a:prstGeom>
        </p:spPr>
        <p:txBody>
          <a:bodyPr vert="horz" wrap="square" lIns="0" tIns="16510" rIns="0" bIns="0" rtlCol="0">
            <a:spAutoFit/>
          </a:bodyPr>
          <a:lstStyle/>
          <a:p>
            <a:pPr marL="12700">
              <a:lnSpc>
                <a:spcPct val="100000"/>
              </a:lnSpc>
              <a:spcBef>
                <a:spcPts val="130"/>
              </a:spcBef>
            </a:pPr>
            <a:r>
              <a:rPr lang="en-IN" sz="3200" spc="25" dirty="0"/>
              <a:t> </a:t>
            </a:r>
            <a:r>
              <a:rPr lang="en-IN" sz="3200" spc="25" dirty="0">
                <a:solidFill>
                  <a:srgbClr val="1BBB58"/>
                </a:solidFill>
              </a:rPr>
              <a:t>WHO ARE THE END USERS?</a:t>
            </a:r>
            <a:endParaRPr sz="3200" dirty="0">
              <a:solidFill>
                <a:srgbClr val="1BBB58"/>
              </a:solidFill>
            </a:endParaRPr>
          </a:p>
        </p:txBody>
      </p:sp>
      <p:sp>
        <p:nvSpPr>
          <p:cNvPr id="9" name="Text Placeholder 8">
            <a:extLst>
              <a:ext uri="{FF2B5EF4-FFF2-40B4-BE49-F238E27FC236}">
                <a16:creationId xmlns:a16="http://schemas.microsoft.com/office/drawing/2014/main" id="{78C1BB27-F393-808F-7547-80F46AC3BF02}"/>
              </a:ext>
            </a:extLst>
          </p:cNvPr>
          <p:cNvSpPr>
            <a:spLocks noGrp="1"/>
          </p:cNvSpPr>
          <p:nvPr>
            <p:ph idx="1"/>
          </p:nvPr>
        </p:nvSpPr>
        <p:spPr>
          <a:xfrm>
            <a:off x="755332" y="1295400"/>
            <a:ext cx="9379268" cy="4800600"/>
          </a:xfrm>
        </p:spPr>
        <p:txBody>
          <a:bodyPr>
            <a:normAutofit fontScale="85000" lnSpcReduction="20000"/>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310</TotalTime>
  <Words>1533</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Bookman Old Style</vt:lpstr>
      <vt:lpstr>Calibri</vt:lpstr>
      <vt:lpstr>Rockwell</vt:lpstr>
      <vt:lpstr>Times New Roman</vt:lpstr>
      <vt:lpstr>Trebuchet MS</vt:lpstr>
      <vt:lpstr>Wingdings</vt:lpstr>
      <vt:lpstr>Damask</vt:lpstr>
      <vt:lpstr>Burri Jahnavi</vt:lpstr>
      <vt:lpstr>Keylogger &amp;  Security</vt:lpstr>
      <vt:lpstr>  </vt:lpstr>
      <vt:lpstr>AGENDA</vt:lpstr>
      <vt:lpstr>PROBLEM STATEMENT</vt:lpstr>
      <vt:lpstr>PROJECT  OVERVIEW</vt:lpstr>
      <vt:lpstr>Advantages of Keyloggers:</vt:lpstr>
      <vt:lpstr>DISADVANTAGES OF KEYLOGGERS:</vt:lpstr>
      <vt:lpstr> WHO ARE THE END USERS?</vt:lpstr>
      <vt:lpstr>PowerPoint Presentation</vt:lpstr>
      <vt:lpstr>      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charan</dc:creator>
  <cp:lastModifiedBy>Abhilash Damarasing</cp:lastModifiedBy>
  <cp:revision>7</cp:revision>
  <dcterms:created xsi:type="dcterms:W3CDTF">2024-06-03T05:48:59Z</dcterms:created>
  <dcterms:modified xsi:type="dcterms:W3CDTF">2024-06-24T09:41:05Z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