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89" r:id="rId7"/>
    <p:sldId id="297" r:id="rId8"/>
    <p:sldId id="290" r:id="rId9"/>
    <p:sldId id="300" r:id="rId10"/>
    <p:sldId id="299" r:id="rId11"/>
    <p:sldId id="302" r:id="rId12"/>
    <p:sldId id="301" r:id="rId13"/>
    <p:sldId id="295" r:id="rId14"/>
    <p:sldId id="294" r:id="rId15"/>
    <p:sldId id="296"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6801B-0A60-3712-AB7F-E6A1CBE7D399}" v="191" dt="2024-12-12T02:19:16.948"/>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5646" autoAdjust="0"/>
  </p:normalViewPr>
  <p:slideViewPr>
    <p:cSldViewPr snapToGrid="0">
      <p:cViewPr>
        <p:scale>
          <a:sx n="41" d="100"/>
          <a:sy n="41" d="100"/>
        </p:scale>
        <p:origin x="1756" y="66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12/11/2024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[Your Name]. Today I'll be presenting my data visualization project on Financial Transaction Fraud Detection Analysis using the </a:t>
            </a:r>
            <a:r>
              <a:rPr lang="en-US" dirty="0" err="1"/>
              <a:t>PaySim</a:t>
            </a:r>
            <a:r>
              <a:rPr lang="en-US" dirty="0"/>
              <a:t> dataset.</a:t>
            </a:r>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this project, I learned how different visualization techniques can reveal distinct patterns in complex data. The analysis identified four key areas for fraud detection: high-value transactions, early morning hours, specific transaction types, and unusual account balance patterns</a:t>
            </a:r>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takeaway from this project is that visual analytics can effectively reveal patterns in financial transaction data. These insights can be applied to enhance monitoring systems and develop better fraud prevention strategies</a:t>
            </a:r>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22307-EE43-576B-C724-EC8C9C8D48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EE27FE-979F-C03A-A01B-A44A92B065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75E6D4-BDAF-827B-A5BD-D4B6E97FB7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703320-787B-FEB7-3A1E-DFD20F5E3C0C}"/>
              </a:ext>
            </a:extLst>
          </p:cNvPr>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266356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I focused on investigating three main questions about financial fraud patterns. First, do fraudulent transactions show different patterns in their amounts? Second, are certain types of transactions more likely to involve fraud? And third, is there a time-of-day pattern to fraudulent activities? I chose this topic because financial fraud is a growing concern in our digital economy, with billions lost annually to fraudulent transactions.</a:t>
            </a:r>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analysis, I used the </a:t>
            </a:r>
            <a:r>
              <a:rPr lang="en-US" dirty="0" err="1"/>
              <a:t>PaySim</a:t>
            </a:r>
            <a:r>
              <a:rPr lang="en-US" dirty="0"/>
              <a:t> dataset from Kaggle. This is a synthetic dataset that simulates mobile money transactions based on real-world patterns. To prepare the data for analysis, I performed several preprocessing steps including extracting hour information from the step column, calculating fraud rates, and standardizing transaction types. This preprocessing was essential for meaningful visualization and analysis.</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first visualization shows fraud rates across different transaction types. I chose a bar chart format for easy comparison between categories. As you can see, TRANSFER transactions have the highest fraud rate at 0.8%, followed by CASH_OUT at 0.2%. Other transaction types show minimal fraud risk. This clearly shows that fraud is concentrated in specific transaction types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344613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line graph shows fraud rates throughout the day. What's striking is the clear peak in fraudulent activity between 2 and 5 AM, reaching about 22% around 3-4 AM. This suggests fraudsters prefer to operate during early morning hours when monitoring might be reduced.</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650290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516797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box plot compares transaction amounts between fraudulent and legitimate transactions. Using a logarithmic scale helped visualize the wide range of amounts. You can see that fraudulent transactions typically involve higher amounts and show greater variance than legitimate ones</a:t>
            </a: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948496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pPr algn="ctr"/>
            <a:r>
              <a:rPr lang="en-US" sz="2800" dirty="0">
                <a:latin typeface="Calibri"/>
                <a:ea typeface="Calibri"/>
                <a:cs typeface="Calibri"/>
              </a:rPr>
              <a:t>Financial Transaction Fraud Detection Analysis</a:t>
            </a:r>
          </a:p>
          <a:p>
            <a:pPr algn="ctr"/>
            <a:br>
              <a:rPr lang="en-US" sz="2800" b="0" dirty="0">
                <a:latin typeface="Calibri"/>
                <a:ea typeface="Calibri"/>
                <a:cs typeface="Calibri"/>
              </a:rPr>
            </a:br>
            <a:r>
              <a:rPr lang="en-US" sz="2800" b="0" dirty="0">
                <a:latin typeface="Calibri"/>
                <a:ea typeface="Calibri"/>
                <a:cs typeface="Calibri"/>
              </a:rPr>
              <a:t>Jahnavi </a:t>
            </a:r>
            <a:r>
              <a:rPr lang="en-US" sz="2800" b="0" dirty="0" err="1">
                <a:latin typeface="Calibri"/>
                <a:ea typeface="Calibri"/>
                <a:cs typeface="Calibri"/>
              </a:rPr>
              <a:t>Chintakindi</a:t>
            </a:r>
            <a:endParaRPr lang="en-US" sz="2800" b="0" dirty="0">
              <a:latin typeface="Calibri"/>
              <a:ea typeface="Calibri"/>
              <a:cs typeface="Calibri"/>
            </a:endParaRPr>
          </a:p>
          <a:p>
            <a:pPr algn="ctr"/>
            <a:r>
              <a:rPr lang="en-US" sz="2800" b="0" dirty="0">
                <a:latin typeface="Calibri"/>
                <a:ea typeface="+mj-lt"/>
                <a:cs typeface="+mj-lt"/>
              </a:rPr>
              <a:t>Data Visualization Term Project</a:t>
            </a:r>
            <a:endParaRPr lang="en-US" sz="2800" dirty="0">
              <a:latin typeface="Calibri"/>
              <a:ea typeface="Calibri"/>
              <a:cs typeface="Calibri"/>
            </a:endParaRPr>
          </a:p>
          <a:p>
            <a:pPr algn="ctr"/>
            <a:r>
              <a:rPr lang="en-US" sz="2800" b="0" dirty="0">
                <a:latin typeface="Calibri"/>
                <a:ea typeface="+mj-lt"/>
                <a:cs typeface="+mj-lt"/>
              </a:rPr>
              <a:t>December 11, 2024</a:t>
            </a:r>
            <a:endParaRPr lang="en-US" sz="2800" dirty="0">
              <a:latin typeface="Calibri"/>
              <a:ea typeface="Calibri"/>
              <a:cs typeface="Calibri"/>
            </a:endParaRPr>
          </a:p>
          <a:p>
            <a:pPr algn="ctr"/>
            <a:endParaRPr lang="en-US" sz="2800" dirty="0">
              <a:latin typeface="Calibri"/>
              <a:ea typeface="Calibri"/>
              <a:cs typeface="Calibri"/>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58864" y="102021"/>
            <a:ext cx="9779183" cy="1744415"/>
          </a:xfrm>
        </p:spPr>
        <p:txBody>
          <a:bodyPr anchor="b">
            <a:normAutofit/>
          </a:bodyPr>
          <a:lstStyle/>
          <a:p>
            <a:r>
              <a:rPr lang="en-US" b="0"/>
              <a:t>Learning Outcomes</a:t>
            </a:r>
            <a:endParaRPr lang="en-US" dirty="0"/>
          </a:p>
        </p:txBody>
      </p:sp>
      <p:sp>
        <p:nvSpPr>
          <p:cNvPr id="4" name="Content Placeholder 3">
            <a:extLst>
              <a:ext uri="{FF2B5EF4-FFF2-40B4-BE49-F238E27FC236}">
                <a16:creationId xmlns:a16="http://schemas.microsoft.com/office/drawing/2014/main" id="{EAE9A705-E123-1C6C-EC93-CEE377B741CC}"/>
              </a:ext>
            </a:extLst>
          </p:cNvPr>
          <p:cNvSpPr>
            <a:spLocks noGrp="1"/>
          </p:cNvSpPr>
          <p:nvPr>
            <p:ph idx="1"/>
          </p:nvPr>
        </p:nvSpPr>
        <p:spPr>
          <a:xfrm>
            <a:off x="1158865" y="2017467"/>
            <a:ext cx="9779182" cy="3366815"/>
          </a:xfrm>
        </p:spPr>
        <p:txBody>
          <a:bodyPr vert="horz" lIns="91440" tIns="45720" rIns="91440" bIns="45720" rtlCol="0">
            <a:normAutofit/>
          </a:bodyPr>
          <a:lstStyle/>
          <a:p>
            <a:r>
              <a:rPr lang="en-US" sz="1500"/>
              <a:t>Technical Insights</a:t>
            </a:r>
          </a:p>
          <a:p>
            <a:pPr marL="285750" indent="-285750">
              <a:buFont typeface="Arial"/>
              <a:buChar char="•"/>
            </a:pPr>
            <a:r>
              <a:rPr lang="en-US" sz="1500"/>
              <a:t>Power of visual analytics in pattern detection</a:t>
            </a:r>
          </a:p>
          <a:p>
            <a:pPr marL="285750" indent="-285750">
              <a:buFont typeface="Arial"/>
              <a:buChar char="•"/>
            </a:pPr>
            <a:r>
              <a:rPr lang="en-US" sz="1500"/>
              <a:t>Importance of appropriate visualization selection</a:t>
            </a:r>
          </a:p>
          <a:p>
            <a:pPr marL="285750" indent="-285750">
              <a:buFont typeface="Arial"/>
              <a:buChar char="•"/>
            </a:pPr>
            <a:r>
              <a:rPr lang="en-US" sz="1500"/>
              <a:t>Value of multiple analytical perspectives</a:t>
            </a:r>
          </a:p>
          <a:p>
            <a:r>
              <a:rPr lang="en-US" sz="1500"/>
              <a:t>Practical Applications</a:t>
            </a:r>
          </a:p>
          <a:p>
            <a:pPr marL="285750" indent="-285750">
              <a:buFont typeface="Arial"/>
              <a:buChar char="•"/>
            </a:pPr>
            <a:r>
              <a:rPr lang="en-US" sz="1500"/>
              <a:t>Focus areas for fraud detection: </a:t>
            </a:r>
          </a:p>
          <a:p>
            <a:pPr marL="742950" lvl="1" indent="-285750">
              <a:buFont typeface="Arial"/>
              <a:buChar char="•"/>
            </a:pPr>
            <a:r>
              <a:rPr lang="en-US" sz="1500"/>
              <a:t>High-value transactions</a:t>
            </a:r>
          </a:p>
          <a:p>
            <a:pPr marL="742950" lvl="1" indent="-285750">
              <a:buFont typeface="Arial"/>
              <a:buChar char="•"/>
            </a:pPr>
            <a:r>
              <a:rPr lang="en-US" sz="1500" dirty="0"/>
              <a:t>Early morning hours (2-5 AM)</a:t>
            </a:r>
          </a:p>
          <a:p>
            <a:pPr marL="742950" lvl="1" indent="-285750">
              <a:buFont typeface="Arial"/>
              <a:buChar char="•"/>
            </a:pPr>
            <a:r>
              <a:rPr lang="en-US" sz="1500" dirty="0"/>
              <a:t>TRANSFER and CASH_OUT transactions</a:t>
            </a:r>
          </a:p>
          <a:p>
            <a:pPr marL="742950" lvl="1" indent="-285750">
              <a:buFont typeface="Arial"/>
              <a:buChar char="•"/>
            </a:pPr>
            <a:r>
              <a:rPr lang="en-US" sz="1500" dirty="0"/>
              <a:t>Account balance patterns</a:t>
            </a:r>
          </a:p>
          <a:p>
            <a:endParaRPr lang="en-US" sz="1500"/>
          </a:p>
        </p:txBody>
      </p:sp>
    </p:spTree>
    <p:extLst>
      <p:ext uri="{BB962C8B-B14F-4D97-AF65-F5344CB8AC3E}">
        <p14:creationId xmlns:p14="http://schemas.microsoft.com/office/powerpoint/2010/main" val="90791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5549489" y="457199"/>
            <a:ext cx="5943599" cy="1920240"/>
          </a:xfrm>
        </p:spPr>
        <p:txBody>
          <a:bodyPr/>
          <a:lstStyle/>
          <a:p>
            <a:r>
              <a:rPr lang="en-US" b="0" dirty="0">
                <a:ea typeface="+mj-lt"/>
                <a:cs typeface="+mj-lt"/>
              </a:rPr>
              <a:t>Project Impact</a:t>
            </a:r>
            <a:endParaRPr lang="en-US" dirty="0"/>
          </a:p>
        </p:txBody>
      </p:sp>
      <p:sp>
        <p:nvSpPr>
          <p:cNvPr id="7" name="Content Placeholder 6">
            <a:extLst>
              <a:ext uri="{FF2B5EF4-FFF2-40B4-BE49-F238E27FC236}">
                <a16:creationId xmlns:a16="http://schemas.microsoft.com/office/drawing/2014/main" id="{CC7FC500-BBFB-3AA4-BEDE-038CB94FFF61}"/>
              </a:ext>
            </a:extLst>
          </p:cNvPr>
          <p:cNvSpPr>
            <a:spLocks noGrp="1" noChangeAspect="1"/>
          </p:cNvSpPr>
          <p:nvPr>
            <p:ph idx="17"/>
          </p:nvPr>
        </p:nvSpPr>
        <p:spPr>
          <a:xfrm>
            <a:off x="823108" y="640080"/>
            <a:ext cx="4297680" cy="4297680"/>
          </a:xfrm>
        </p:spPr>
        <p:txBody>
          <a:bodyPr/>
          <a:lstStyle/>
          <a:p>
            <a:r>
              <a:rPr lang="en-US"/>
              <a:t>Key Takeaways</a:t>
            </a:r>
          </a:p>
          <a:p>
            <a:pPr marL="285750" indent="-285750">
              <a:buFont typeface="Arial"/>
              <a:buChar char="•"/>
            </a:pPr>
            <a:r>
              <a:rPr lang="en-US">
                <a:ea typeface="+mn-lt"/>
                <a:cs typeface="+mn-lt"/>
              </a:rPr>
              <a:t>Visual analytics crucial for complex pattern detection</a:t>
            </a:r>
            <a:endParaRPr lang="en-US"/>
          </a:p>
          <a:p>
            <a:pPr marL="285750" indent="-285750">
              <a:buFont typeface="Arial"/>
              <a:buChar char="•"/>
            </a:pPr>
            <a:r>
              <a:rPr lang="en-US">
                <a:ea typeface="+mn-lt"/>
                <a:cs typeface="+mn-lt"/>
              </a:rPr>
              <a:t>Multiple visualization types needed for complete understanding</a:t>
            </a:r>
            <a:endParaRPr lang="en-US"/>
          </a:p>
          <a:p>
            <a:pPr marL="285750" indent="-285750">
              <a:buFont typeface="Arial"/>
              <a:buChar char="•"/>
            </a:pPr>
            <a:r>
              <a:rPr lang="en-US">
                <a:ea typeface="+mn-lt"/>
                <a:cs typeface="+mn-lt"/>
              </a:rPr>
              <a:t>Clear patterns can inform fraud prevention strategies</a:t>
            </a:r>
            <a:endParaRPr lang="en-US"/>
          </a:p>
          <a:p>
            <a:endParaRPr lang="en-US" dirty="0"/>
          </a:p>
        </p:txBody>
      </p:sp>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5549900" y="2706688"/>
            <a:ext cx="5943600" cy="3382962"/>
          </a:xfrm>
        </p:spPr>
        <p:txBody>
          <a:bodyPr vert="horz" lIns="91440" tIns="45720" rIns="91440" bIns="45720" rtlCol="0" anchor="t">
            <a:normAutofit/>
          </a:bodyPr>
          <a:lstStyle/>
          <a:p>
            <a:pPr marL="283210" indent="-283210"/>
            <a:r>
              <a:rPr lang="en-US" dirty="0"/>
              <a:t>Future Applications</a:t>
            </a:r>
          </a:p>
          <a:p>
            <a:pPr marL="283210" indent="-283210"/>
            <a:r>
              <a:rPr lang="en-US" dirty="0">
                <a:ea typeface="+mn-lt"/>
                <a:cs typeface="+mn-lt"/>
              </a:rPr>
              <a:t>Enhanced monitoring systems</a:t>
            </a:r>
            <a:endParaRPr lang="en-US" dirty="0"/>
          </a:p>
          <a:p>
            <a:pPr marL="283210" indent="-283210"/>
            <a:r>
              <a:rPr lang="en-US" dirty="0">
                <a:ea typeface="+mn-lt"/>
                <a:cs typeface="+mn-lt"/>
              </a:rPr>
              <a:t>Risk-based transaction screening</a:t>
            </a:r>
            <a:endParaRPr lang="en-US" dirty="0"/>
          </a:p>
          <a:p>
            <a:pPr marL="283210" indent="-283210"/>
            <a:r>
              <a:rPr lang="en-US" dirty="0">
                <a:ea typeface="+mn-lt"/>
                <a:cs typeface="+mn-lt"/>
              </a:rPr>
              <a:t>Time-based security measures</a:t>
            </a:r>
            <a:endParaRPr lang="en-US" dirty="0"/>
          </a:p>
        </p:txBody>
      </p:sp>
    </p:spTree>
    <p:extLst>
      <p:ext uri="{BB962C8B-B14F-4D97-AF65-F5344CB8AC3E}">
        <p14:creationId xmlns:p14="http://schemas.microsoft.com/office/powerpoint/2010/main" val="853261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Demo:</a:t>
            </a:r>
          </a:p>
        </p:txBody>
      </p:sp>
      <p:sp>
        <p:nvSpPr>
          <p:cNvPr id="2" name="Title 6">
            <a:extLst>
              <a:ext uri="{FF2B5EF4-FFF2-40B4-BE49-F238E27FC236}">
                <a16:creationId xmlns:a16="http://schemas.microsoft.com/office/drawing/2014/main" id="{0FEDA801-387B-14FC-AEB6-D4DF9C7890BB}"/>
              </a:ext>
            </a:extLst>
          </p:cNvPr>
          <p:cNvSpPr txBox="1">
            <a:spLocks/>
          </p:cNvSpPr>
          <p:nvPr/>
        </p:nvSpPr>
        <p:spPr>
          <a:xfrm>
            <a:off x="1188158" y="4804475"/>
            <a:ext cx="6220278" cy="1358512"/>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9673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E253D-225E-9D49-A0D6-89551E20C8E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6D44307-DD62-2A10-87E8-EE2170BB98F2}"/>
              </a:ext>
            </a:extLst>
          </p:cNvPr>
          <p:cNvSpPr>
            <a:spLocks noGrp="1"/>
          </p:cNvSpPr>
          <p:nvPr>
            <p:ph type="ctrTitle"/>
          </p:nvPr>
        </p:nvSpPr>
        <p:spPr>
          <a:xfrm>
            <a:off x="1167494" y="252549"/>
            <a:ext cx="6220278" cy="3262811"/>
          </a:xfrm>
        </p:spPr>
        <p:txBody>
          <a:bodyPr/>
          <a:lstStyle/>
          <a:p>
            <a:r>
              <a:rPr lang="en-US" dirty="0"/>
              <a:t>Thank you</a:t>
            </a:r>
          </a:p>
        </p:txBody>
      </p:sp>
      <p:sp>
        <p:nvSpPr>
          <p:cNvPr id="2" name="Title 6">
            <a:extLst>
              <a:ext uri="{FF2B5EF4-FFF2-40B4-BE49-F238E27FC236}">
                <a16:creationId xmlns:a16="http://schemas.microsoft.com/office/drawing/2014/main" id="{353CF697-4A6A-DF5D-8C18-D3F51B230D58}"/>
              </a:ext>
            </a:extLst>
          </p:cNvPr>
          <p:cNvSpPr txBox="1">
            <a:spLocks/>
          </p:cNvSpPr>
          <p:nvPr/>
        </p:nvSpPr>
        <p:spPr>
          <a:xfrm>
            <a:off x="1188158" y="4804475"/>
            <a:ext cx="6220278" cy="1358512"/>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3766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33783"/>
            <a:ext cx="9779183" cy="686713"/>
          </a:xfrm>
        </p:spPr>
        <p:txBody>
          <a:bodyPr/>
          <a:lstStyle/>
          <a:p>
            <a:r>
              <a:rPr lang="en-US" sz="2800" b="0" dirty="0"/>
              <a:t>Research Questions &amp; Motivation</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1391945"/>
            <a:ext cx="9779182" cy="4504128"/>
          </a:xfrm>
        </p:spPr>
        <p:txBody>
          <a:bodyPr vert="horz" lIns="91440" tIns="45720" rIns="91440" bIns="45720" rtlCol="0" anchor="t">
            <a:normAutofit fontScale="92500" lnSpcReduction="20000"/>
          </a:bodyPr>
          <a:lstStyle/>
          <a:p>
            <a:endParaRPr lang="en-US" dirty="0"/>
          </a:p>
          <a:p>
            <a:r>
              <a:rPr lang="en-US" dirty="0"/>
              <a:t>What did we investigate?</a:t>
            </a:r>
          </a:p>
          <a:p>
            <a:pPr marL="285750" indent="-285750">
              <a:buFont typeface="Arial"/>
              <a:buChar char="•"/>
            </a:pPr>
            <a:r>
              <a:rPr lang="en-US" dirty="0">
                <a:ea typeface="+mn-lt"/>
                <a:cs typeface="+mn-lt"/>
              </a:rPr>
              <a:t>Patterns in financial transaction fraud</a:t>
            </a:r>
            <a:endParaRPr lang="en-US" dirty="0"/>
          </a:p>
          <a:p>
            <a:pPr marL="285750" indent="-285750">
              <a:buFont typeface="Arial"/>
              <a:buChar char="•"/>
            </a:pPr>
            <a:r>
              <a:rPr lang="en-US" dirty="0">
                <a:ea typeface="+mn-lt"/>
                <a:cs typeface="+mn-lt"/>
              </a:rPr>
              <a:t>Three key questions: </a:t>
            </a:r>
            <a:endParaRPr lang="en-US" dirty="0"/>
          </a:p>
          <a:p>
            <a:pPr marL="742950" lvl="1" indent="-285750">
              <a:buFont typeface="Arial"/>
              <a:buChar char="•"/>
            </a:pPr>
            <a:r>
              <a:rPr lang="en-US" dirty="0">
                <a:ea typeface="+mn-lt"/>
                <a:cs typeface="+mn-lt"/>
              </a:rPr>
              <a:t>Do fraudulent transactions have distinct amount patterns?</a:t>
            </a:r>
            <a:endParaRPr lang="en-US" dirty="0"/>
          </a:p>
          <a:p>
            <a:pPr marL="742950" lvl="1" indent="-285750">
              <a:buFont typeface="Arial"/>
              <a:buChar char="•"/>
            </a:pPr>
            <a:r>
              <a:rPr lang="en-US" dirty="0">
                <a:ea typeface="+mn-lt"/>
                <a:cs typeface="+mn-lt"/>
              </a:rPr>
              <a:t>Which transaction types are more fraud-prone?</a:t>
            </a:r>
            <a:endParaRPr lang="en-US" dirty="0"/>
          </a:p>
          <a:p>
            <a:pPr marL="742950" lvl="1" indent="-285750">
              <a:buFont typeface="Arial"/>
              <a:buChar char="•"/>
            </a:pPr>
            <a:r>
              <a:rPr lang="en-US" dirty="0">
                <a:ea typeface="+mn-lt"/>
                <a:cs typeface="+mn-lt"/>
              </a:rPr>
              <a:t>Is there a temporal pattern to fraud?</a:t>
            </a:r>
            <a:endParaRPr lang="en-US" dirty="0"/>
          </a:p>
          <a:p>
            <a:r>
              <a:rPr lang="en-US" dirty="0"/>
              <a:t>Why this matters?</a:t>
            </a:r>
          </a:p>
          <a:p>
            <a:pPr marL="285750" indent="-285750">
              <a:buFont typeface="Arial"/>
              <a:buChar char="•"/>
            </a:pPr>
            <a:r>
              <a:rPr lang="en-US" dirty="0">
                <a:ea typeface="+mn-lt"/>
                <a:cs typeface="+mn-lt"/>
              </a:rPr>
              <a:t>Growing digital economy concerns</a:t>
            </a:r>
            <a:endParaRPr lang="en-US" dirty="0"/>
          </a:p>
          <a:p>
            <a:pPr marL="285750" indent="-285750">
              <a:buFont typeface="Arial"/>
              <a:buChar char="•"/>
            </a:pPr>
            <a:r>
              <a:rPr lang="en-US" dirty="0">
                <a:ea typeface="+mn-lt"/>
                <a:cs typeface="+mn-lt"/>
              </a:rPr>
              <a:t>Billions lost to financial fraud annually</a:t>
            </a:r>
            <a:endParaRPr lang="en-US" dirty="0"/>
          </a:p>
          <a:p>
            <a:pPr marL="285750" indent="-285750">
              <a:buFont typeface="Arial"/>
              <a:buChar char="•"/>
            </a:pPr>
            <a:r>
              <a:rPr lang="en-US" dirty="0">
                <a:ea typeface="+mn-lt"/>
                <a:cs typeface="+mn-lt"/>
              </a:rPr>
              <a:t>Critical for financial security</a:t>
            </a:r>
            <a:endParaRPr lang="en-US" dirty="0"/>
          </a:p>
          <a:p>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58864" y="102021"/>
            <a:ext cx="9779183" cy="1744415"/>
          </a:xfrm>
        </p:spPr>
        <p:txBody>
          <a:bodyPr anchor="b">
            <a:normAutofit/>
          </a:bodyPr>
          <a:lstStyle/>
          <a:p>
            <a:r>
              <a:rPr lang="en-US" dirty="0"/>
              <a:t>Dataset &amp; Preprocessing</a:t>
            </a:r>
          </a:p>
          <a:p>
            <a:endParaRPr lang="en-US" dirty="0"/>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
          </p:nvPr>
        </p:nvSpPr>
        <p:spPr>
          <a:xfrm>
            <a:off x="1158865" y="2017467"/>
            <a:ext cx="9779182" cy="3366815"/>
          </a:xfrm>
        </p:spPr>
        <p:txBody>
          <a:bodyPr vert="horz" lIns="91440" tIns="45720" rIns="91440" bIns="45720" rtlCol="0" anchor="t">
            <a:noAutofit/>
          </a:bodyPr>
          <a:lstStyle/>
          <a:p>
            <a:pPr marL="59690" indent="0">
              <a:buNone/>
            </a:pPr>
            <a:r>
              <a:rPr lang="en-US" sz="2000" dirty="0">
                <a:latin typeface="Calibri"/>
                <a:ea typeface="Calibri"/>
                <a:cs typeface="Calibri"/>
              </a:rPr>
              <a:t>Data Source</a:t>
            </a:r>
          </a:p>
          <a:p>
            <a:pPr marL="59690" indent="-342900">
              <a:buAutoNum type="arabicPeriod"/>
            </a:pPr>
            <a:r>
              <a:rPr lang="en-US" sz="2000" dirty="0" err="1">
                <a:latin typeface="Calibri"/>
                <a:ea typeface="Calibri"/>
                <a:cs typeface="Calibri"/>
              </a:rPr>
              <a:t>PaySim</a:t>
            </a:r>
            <a:r>
              <a:rPr lang="en-US" sz="2000" dirty="0">
                <a:latin typeface="Calibri"/>
                <a:ea typeface="Calibri"/>
                <a:cs typeface="Calibri"/>
              </a:rPr>
              <a:t> synthetic financial dataset (Kaggle)</a:t>
            </a:r>
          </a:p>
          <a:p>
            <a:pPr marL="59690" indent="-342900">
              <a:buAutoNum type="arabicPeriod"/>
            </a:pPr>
            <a:r>
              <a:rPr lang="en-US" sz="2000" dirty="0">
                <a:latin typeface="Calibri"/>
                <a:ea typeface="Calibri"/>
                <a:cs typeface="Calibri"/>
              </a:rPr>
              <a:t>Simulates mobile money transactions</a:t>
            </a:r>
          </a:p>
          <a:p>
            <a:pPr marL="59690" indent="-342900">
              <a:buAutoNum type="arabicPeriod"/>
            </a:pPr>
            <a:r>
              <a:rPr lang="en-US" sz="2000" dirty="0">
                <a:latin typeface="Calibri"/>
                <a:ea typeface="Calibri"/>
                <a:cs typeface="Calibri"/>
              </a:rPr>
              <a:t>Based on real-world patterns</a:t>
            </a:r>
          </a:p>
          <a:p>
            <a:pPr marL="59690" indent="0">
              <a:buNone/>
            </a:pPr>
            <a:r>
              <a:rPr lang="en-US" sz="2000" dirty="0">
                <a:latin typeface="Calibri"/>
                <a:ea typeface="Calibri"/>
                <a:cs typeface="Calibri"/>
              </a:rPr>
              <a:t>Preprocessing Steps</a:t>
            </a:r>
          </a:p>
          <a:p>
            <a:pPr marL="59690" indent="-342900">
              <a:buAutoNum type="arabicPeriod"/>
            </a:pPr>
            <a:r>
              <a:rPr lang="en-US" sz="2000" dirty="0">
                <a:latin typeface="Calibri"/>
                <a:ea typeface="Calibri"/>
                <a:cs typeface="Calibri"/>
              </a:rPr>
              <a:t>Hour extraction from 'step' column (step % 24)</a:t>
            </a:r>
          </a:p>
          <a:p>
            <a:pPr marL="59690" indent="-342900">
              <a:buAutoNum type="arabicPeriod"/>
            </a:pPr>
            <a:r>
              <a:rPr lang="en-US" sz="2000" dirty="0">
                <a:latin typeface="Calibri"/>
                <a:ea typeface="Calibri"/>
                <a:cs typeface="Calibri"/>
              </a:rPr>
              <a:t>Fraud rate calculations</a:t>
            </a:r>
          </a:p>
          <a:p>
            <a:pPr marL="59690" indent="-342900">
              <a:buAutoNum type="arabicPeriod"/>
            </a:pPr>
            <a:r>
              <a:rPr lang="en-US" sz="2000" dirty="0">
                <a:latin typeface="Calibri"/>
                <a:ea typeface="Calibri"/>
                <a:cs typeface="Calibri"/>
              </a:rPr>
              <a:t>Balance difference derivation</a:t>
            </a:r>
          </a:p>
          <a:p>
            <a:pPr marL="59690" indent="-342900">
              <a:buAutoNum type="arabicPeriod"/>
            </a:pPr>
            <a:r>
              <a:rPr lang="en-US" sz="2000" dirty="0">
                <a:latin typeface="Calibri"/>
                <a:ea typeface="Calibri"/>
                <a:cs typeface="Calibri"/>
              </a:rPr>
              <a:t>Transaction type standardization</a:t>
            </a:r>
          </a:p>
          <a:p>
            <a:pPr marL="59690" indent="-342900">
              <a:buAutoNum type="arabicPeriod"/>
            </a:pPr>
            <a:r>
              <a:rPr lang="en-US" sz="2000" dirty="0">
                <a:latin typeface="Calibri"/>
                <a:ea typeface="Calibri"/>
                <a:cs typeface="Calibri"/>
              </a:rPr>
              <a:t>Data consistency verification</a:t>
            </a:r>
          </a:p>
          <a:p>
            <a:pPr indent="-283210"/>
            <a:endParaRPr lang="en-US" sz="2000" dirty="0">
              <a:latin typeface="Calibri"/>
              <a:ea typeface="Calibri"/>
              <a:cs typeface="Calibri"/>
            </a:endParaRPr>
          </a:p>
        </p:txBody>
      </p:sp>
    </p:spTree>
    <p:extLst>
      <p:ext uri="{BB962C8B-B14F-4D97-AF65-F5344CB8AC3E}">
        <p14:creationId xmlns:p14="http://schemas.microsoft.com/office/powerpoint/2010/main" val="252933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3" y="232913"/>
            <a:ext cx="7096933" cy="3830130"/>
          </a:xfrm>
        </p:spPr>
        <p:txBody>
          <a:bodyPr anchor="b">
            <a:normAutofit/>
          </a:bodyPr>
          <a:lstStyle/>
          <a:p>
            <a:r>
              <a:rPr lang="en-US" b="0"/>
              <a:t>Visualization 1: Fraud Rate by Transaction Type</a:t>
            </a:r>
            <a:endParaRPr lang="en-US" dirty="0"/>
          </a:p>
        </p:txBody>
      </p:sp>
    </p:spTree>
    <p:extLst>
      <p:ext uri="{BB962C8B-B14F-4D97-AF65-F5344CB8AC3E}">
        <p14:creationId xmlns:p14="http://schemas.microsoft.com/office/powerpoint/2010/main" val="411715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3940" y="600626"/>
            <a:ext cx="4663440" cy="4756190"/>
          </a:xfrm>
        </p:spPr>
        <p:txBody>
          <a:bodyPr vert="horz" lIns="91440" tIns="45720" rIns="91440" bIns="45720" rtlCol="0" anchor="t">
            <a:normAutofit/>
          </a:bodyPr>
          <a:lstStyle/>
          <a:p>
            <a:endParaRPr lang="en-US" dirty="0"/>
          </a:p>
          <a:p>
            <a:endParaRPr lang="en-US" dirty="0"/>
          </a:p>
          <a:p>
            <a:r>
              <a:rPr lang="en-US" dirty="0"/>
              <a:t>Design Choices</a:t>
            </a:r>
          </a:p>
          <a:p>
            <a:pPr marL="285750" indent="-285750">
              <a:buFont typeface="Arial"/>
              <a:buChar char="•"/>
            </a:pPr>
            <a:r>
              <a:rPr lang="en-US" dirty="0"/>
              <a:t>Bar chart for categorical comparison</a:t>
            </a:r>
          </a:p>
          <a:p>
            <a:pPr marL="285750" indent="-285750">
              <a:buFont typeface="Arial"/>
              <a:buChar char="•"/>
            </a:pPr>
            <a:r>
              <a:rPr lang="en-US" dirty="0"/>
              <a:t>Clear percentage scale</a:t>
            </a:r>
          </a:p>
          <a:p>
            <a:pPr marL="285750" indent="-285750">
              <a:buFont typeface="Arial"/>
              <a:buChar char="•"/>
            </a:pPr>
            <a:r>
              <a:rPr lang="en-US" dirty="0"/>
              <a:t>Color coding for emphasis</a:t>
            </a:r>
          </a:p>
          <a:p>
            <a:r>
              <a:rPr lang="en-US" dirty="0"/>
              <a:t>Key Findings</a:t>
            </a:r>
          </a:p>
          <a:p>
            <a:pPr marL="285750" indent="-285750">
              <a:buFont typeface="Arial"/>
              <a:buChar char="•"/>
            </a:pPr>
            <a:r>
              <a:rPr lang="en-US" dirty="0"/>
              <a:t>TRANSFER: Highest fraud rate (0.8%)</a:t>
            </a:r>
          </a:p>
          <a:p>
            <a:pPr marL="285750" indent="-285750">
              <a:buFont typeface="Arial"/>
            </a:pPr>
            <a:r>
              <a:rPr lang="en-US" dirty="0"/>
              <a:t>CASH_OUT: Second highest (0.2%)</a:t>
            </a:r>
          </a:p>
          <a:p>
            <a:pPr marL="285750" indent="-285750">
              <a:buFont typeface="Arial"/>
            </a:pPr>
            <a:r>
              <a:rPr lang="en-US" dirty="0"/>
              <a:t>Other types: Minimal fraud risk</a:t>
            </a:r>
          </a:p>
          <a:p>
            <a:endParaRPr lang="en-US" dirty="0"/>
          </a:p>
        </p:txBody>
      </p:sp>
      <p:pic>
        <p:nvPicPr>
          <p:cNvPr id="8" name="Picture 7">
            <a:extLst>
              <a:ext uri="{FF2B5EF4-FFF2-40B4-BE49-F238E27FC236}">
                <a16:creationId xmlns:a16="http://schemas.microsoft.com/office/drawing/2014/main" id="{3321562F-C43B-DC82-D94C-CA7F72DCBD85}"/>
              </a:ext>
            </a:extLst>
          </p:cNvPr>
          <p:cNvPicPr>
            <a:picLocks noChangeAspect="1"/>
          </p:cNvPicPr>
          <p:nvPr/>
        </p:nvPicPr>
        <p:blipFill>
          <a:blip r:embed="rId3"/>
          <a:stretch>
            <a:fillRect/>
          </a:stretch>
        </p:blipFill>
        <p:spPr>
          <a:xfrm>
            <a:off x="4917323" y="1246496"/>
            <a:ext cx="5883026" cy="4114800"/>
          </a:xfrm>
          <a:prstGeom prst="rect">
            <a:avLst/>
          </a:prstGeom>
        </p:spPr>
      </p:pic>
    </p:spTree>
    <p:extLst>
      <p:ext uri="{BB962C8B-B14F-4D97-AF65-F5344CB8AC3E}">
        <p14:creationId xmlns:p14="http://schemas.microsoft.com/office/powerpoint/2010/main" val="126593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3" y="232913"/>
            <a:ext cx="7096933" cy="3830130"/>
          </a:xfrm>
        </p:spPr>
        <p:txBody>
          <a:bodyPr anchor="b">
            <a:normAutofit/>
          </a:bodyPr>
          <a:lstStyle/>
          <a:p>
            <a:r>
              <a:rPr lang="en-US" b="0" dirty="0">
                <a:ea typeface="+mj-lt"/>
                <a:cs typeface="+mj-lt"/>
              </a:rPr>
              <a:t>Visualization 2: Temporal Fraud Patterns</a:t>
            </a:r>
            <a:endParaRPr lang="en-US" dirty="0"/>
          </a:p>
        </p:txBody>
      </p:sp>
    </p:spTree>
    <p:extLst>
      <p:ext uri="{BB962C8B-B14F-4D97-AF65-F5344CB8AC3E}">
        <p14:creationId xmlns:p14="http://schemas.microsoft.com/office/powerpoint/2010/main" val="96122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1549532"/>
            <a:ext cx="4663440" cy="3778530"/>
          </a:xfrm>
        </p:spPr>
        <p:txBody>
          <a:bodyPr vert="horz" lIns="91440" tIns="45720" rIns="91440" bIns="45720" rtlCol="0" anchor="t">
            <a:normAutofit/>
          </a:bodyPr>
          <a:lstStyle/>
          <a:p>
            <a:r>
              <a:rPr lang="en-US" dirty="0"/>
              <a:t>Design Choices</a:t>
            </a:r>
          </a:p>
          <a:p>
            <a:pPr marL="285750" indent="-285750">
              <a:buFont typeface="Arial"/>
              <a:buChar char="•"/>
            </a:pPr>
            <a:r>
              <a:rPr lang="en-US" sz="1400" dirty="0">
                <a:ea typeface="+mn-lt"/>
                <a:cs typeface="+mn-lt"/>
              </a:rPr>
              <a:t>Line graph for temporal trends</a:t>
            </a:r>
            <a:endParaRPr lang="en-US"/>
          </a:p>
          <a:p>
            <a:pPr marL="285750" indent="-285750">
              <a:buFont typeface="Arial"/>
              <a:buChar char="•"/>
            </a:pPr>
            <a:r>
              <a:rPr lang="en-US" sz="1400" dirty="0">
                <a:ea typeface="+mn-lt"/>
                <a:cs typeface="+mn-lt"/>
              </a:rPr>
              <a:t>Hour-by-hour visualization</a:t>
            </a:r>
            <a:endParaRPr lang="en-US"/>
          </a:p>
          <a:p>
            <a:pPr marL="285750" indent="-285750">
              <a:buFont typeface="Arial"/>
              <a:buChar char="•"/>
            </a:pPr>
            <a:r>
              <a:rPr lang="en-US" sz="1400" dirty="0">
                <a:ea typeface="+mn-lt"/>
                <a:cs typeface="+mn-lt"/>
              </a:rPr>
              <a:t>Grid lines for reference</a:t>
            </a:r>
            <a:endParaRPr lang="en-US"/>
          </a:p>
          <a:p>
            <a:r>
              <a:rPr lang="en-US" dirty="0"/>
              <a:t>Key Findings</a:t>
            </a:r>
          </a:p>
          <a:p>
            <a:pPr marL="285750" indent="-285750">
              <a:buFont typeface="Arial"/>
              <a:buChar char="•"/>
            </a:pPr>
            <a:r>
              <a:rPr lang="en-US" sz="1400" dirty="0">
                <a:ea typeface="+mn-lt"/>
                <a:cs typeface="+mn-lt"/>
              </a:rPr>
              <a:t>Peak fraud: 2-5 AM</a:t>
            </a:r>
            <a:endParaRPr lang="en-US"/>
          </a:p>
          <a:p>
            <a:pPr marL="285750" indent="-285750">
              <a:buFont typeface="Arial"/>
              <a:buChar char="•"/>
            </a:pPr>
            <a:r>
              <a:rPr lang="en-US" sz="1400" dirty="0">
                <a:ea typeface="+mn-lt"/>
                <a:cs typeface="+mn-lt"/>
              </a:rPr>
              <a:t>Maximum rate: ~22% at 3-4 AM</a:t>
            </a:r>
            <a:endParaRPr lang="en-US"/>
          </a:p>
          <a:p>
            <a:pPr marL="285750" indent="-285750">
              <a:buFont typeface="Arial"/>
              <a:buChar char="•"/>
            </a:pPr>
            <a:r>
              <a:rPr lang="en-US" sz="1400" dirty="0">
                <a:ea typeface="+mn-lt"/>
                <a:cs typeface="+mn-lt"/>
              </a:rPr>
              <a:t>Clear early morning pattern</a:t>
            </a:r>
            <a:endParaRPr lang="en-US"/>
          </a:p>
        </p:txBody>
      </p:sp>
      <p:pic>
        <p:nvPicPr>
          <p:cNvPr id="4" name="Picture 3" descr="A graph with numbers and lines&#10;&#10;Description automatically generated">
            <a:extLst>
              <a:ext uri="{FF2B5EF4-FFF2-40B4-BE49-F238E27FC236}">
                <a16:creationId xmlns:a16="http://schemas.microsoft.com/office/drawing/2014/main" id="{BFA4EF02-AF4A-1A41-B1B3-963CD6FEBD55}"/>
              </a:ext>
            </a:extLst>
          </p:cNvPr>
          <p:cNvPicPr>
            <a:picLocks noChangeAspect="1"/>
          </p:cNvPicPr>
          <p:nvPr/>
        </p:nvPicPr>
        <p:blipFill>
          <a:blip r:embed="rId3"/>
          <a:stretch>
            <a:fillRect/>
          </a:stretch>
        </p:blipFill>
        <p:spPr>
          <a:xfrm>
            <a:off x="4507890" y="962167"/>
            <a:ext cx="7277873" cy="5096359"/>
          </a:xfrm>
          <a:prstGeom prst="rect">
            <a:avLst/>
          </a:prstGeom>
        </p:spPr>
      </p:pic>
    </p:spTree>
    <p:extLst>
      <p:ext uri="{BB962C8B-B14F-4D97-AF65-F5344CB8AC3E}">
        <p14:creationId xmlns:p14="http://schemas.microsoft.com/office/powerpoint/2010/main" val="478108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09984" y="232913"/>
            <a:ext cx="7096933" cy="3830130"/>
          </a:xfrm>
        </p:spPr>
        <p:txBody>
          <a:bodyPr anchor="b">
            <a:normAutofit/>
          </a:bodyPr>
          <a:lstStyle/>
          <a:p>
            <a:r>
              <a:rPr lang="en-US" b="0" dirty="0">
                <a:ea typeface="+mj-lt"/>
                <a:cs typeface="+mj-lt"/>
              </a:rPr>
              <a:t>Visualization 3: Transaction Amount Analysis</a:t>
            </a:r>
            <a:endParaRPr lang="en-US" dirty="0"/>
          </a:p>
        </p:txBody>
      </p:sp>
    </p:spTree>
    <p:extLst>
      <p:ext uri="{BB962C8B-B14F-4D97-AF65-F5344CB8AC3E}">
        <p14:creationId xmlns:p14="http://schemas.microsoft.com/office/powerpoint/2010/main" val="82542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1305117"/>
            <a:ext cx="4663440" cy="4022945"/>
          </a:xfrm>
        </p:spPr>
        <p:txBody>
          <a:bodyPr vert="horz" lIns="91440" tIns="45720" rIns="91440" bIns="45720" rtlCol="0" anchor="t">
            <a:normAutofit/>
          </a:bodyPr>
          <a:lstStyle/>
          <a:p>
            <a:endParaRPr lang="en-US" sz="1400"/>
          </a:p>
          <a:p>
            <a:r>
              <a:rPr lang="en-US" dirty="0"/>
              <a:t>Design Choices</a:t>
            </a:r>
          </a:p>
          <a:p>
            <a:pPr marL="285750" indent="-285750">
              <a:buFont typeface="Arial"/>
              <a:buChar char="•"/>
            </a:pPr>
            <a:r>
              <a:rPr lang="en-US" sz="1400" dirty="0">
                <a:ea typeface="+mn-lt"/>
                <a:cs typeface="+mn-lt"/>
              </a:rPr>
              <a:t>Box plot with log scale</a:t>
            </a:r>
            <a:endParaRPr lang="en-US" dirty="0"/>
          </a:p>
          <a:p>
            <a:pPr marL="285750" indent="-285750">
              <a:buFont typeface="Arial"/>
              <a:buChar char="•"/>
            </a:pPr>
            <a:r>
              <a:rPr lang="en-US" sz="1400" dirty="0">
                <a:ea typeface="+mn-lt"/>
                <a:cs typeface="+mn-lt"/>
              </a:rPr>
              <a:t>Clear fraud/non-fraud comparison</a:t>
            </a:r>
            <a:endParaRPr lang="en-US" dirty="0"/>
          </a:p>
          <a:p>
            <a:pPr marL="285750" indent="-285750">
              <a:buFont typeface="Arial"/>
              <a:buChar char="•"/>
            </a:pPr>
            <a:r>
              <a:rPr lang="en-US" sz="1400" dirty="0">
                <a:ea typeface="+mn-lt"/>
                <a:cs typeface="+mn-lt"/>
              </a:rPr>
              <a:t>Outlier visualization</a:t>
            </a:r>
            <a:endParaRPr lang="en-US" dirty="0"/>
          </a:p>
          <a:p>
            <a:r>
              <a:rPr lang="en-US" dirty="0"/>
              <a:t>Key Findings</a:t>
            </a:r>
          </a:p>
          <a:p>
            <a:pPr marL="285750" indent="-285750">
              <a:buFont typeface="Arial"/>
              <a:buChar char="•"/>
            </a:pPr>
            <a:r>
              <a:rPr lang="en-US" sz="1400" dirty="0">
                <a:ea typeface="+mn-lt"/>
                <a:cs typeface="+mn-lt"/>
              </a:rPr>
              <a:t>Higher amounts in fraudulent transactions</a:t>
            </a:r>
            <a:endParaRPr lang="en-US" dirty="0"/>
          </a:p>
          <a:p>
            <a:pPr marL="285750" indent="-285750">
              <a:buFont typeface="Arial"/>
              <a:buChar char="•"/>
            </a:pPr>
            <a:r>
              <a:rPr lang="en-US" sz="1400" dirty="0">
                <a:ea typeface="+mn-lt"/>
                <a:cs typeface="+mn-lt"/>
              </a:rPr>
              <a:t>Greater variance in fraud cases</a:t>
            </a:r>
            <a:endParaRPr lang="en-US" dirty="0"/>
          </a:p>
          <a:p>
            <a:pPr marL="285750" indent="-285750">
              <a:buFont typeface="Arial"/>
              <a:buChar char="•"/>
            </a:pPr>
            <a:r>
              <a:rPr lang="en-US" sz="1400" dirty="0">
                <a:ea typeface="+mn-lt"/>
                <a:cs typeface="+mn-lt"/>
              </a:rPr>
              <a:t>Clear separation between legitimate and fraudulent patterns</a:t>
            </a:r>
            <a:endParaRPr lang="en-US" dirty="0"/>
          </a:p>
          <a:p>
            <a:endParaRPr lang="en-US" sz="1400" dirty="0"/>
          </a:p>
        </p:txBody>
      </p:sp>
      <p:pic>
        <p:nvPicPr>
          <p:cNvPr id="2" name="Picture 1" descr="A graph with blue and orange lines&#10;&#10;Description automatically generated">
            <a:extLst>
              <a:ext uri="{FF2B5EF4-FFF2-40B4-BE49-F238E27FC236}">
                <a16:creationId xmlns:a16="http://schemas.microsoft.com/office/drawing/2014/main" id="{5E402C24-C3CD-60BB-6ACD-ADF813F04014}"/>
              </a:ext>
            </a:extLst>
          </p:cNvPr>
          <p:cNvPicPr>
            <a:picLocks noChangeAspect="1"/>
          </p:cNvPicPr>
          <p:nvPr/>
        </p:nvPicPr>
        <p:blipFill>
          <a:blip r:embed="rId3"/>
          <a:stretch>
            <a:fillRect/>
          </a:stretch>
        </p:blipFill>
        <p:spPr>
          <a:xfrm>
            <a:off x="6283235" y="1284931"/>
            <a:ext cx="4663440" cy="4034561"/>
          </a:xfrm>
          <a:prstGeom prst="rect">
            <a:avLst/>
          </a:prstGeom>
          <a:noFill/>
        </p:spPr>
      </p:pic>
    </p:spTree>
    <p:extLst>
      <p:ext uri="{BB962C8B-B14F-4D97-AF65-F5344CB8AC3E}">
        <p14:creationId xmlns:p14="http://schemas.microsoft.com/office/powerpoint/2010/main" val="271935149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3.xml><?xml version="1.0" encoding="utf-8"?>
<ds:datastoreItem xmlns:ds="http://schemas.openxmlformats.org/officeDocument/2006/customXml" ds:itemID="{3CE52C7A-8834-4F18-859F-7167A187E1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
  <TotalTime>20</TotalTime>
  <Words>750</Words>
  <Application>Microsoft Office PowerPoint</Application>
  <PresentationFormat>Widescreen</PresentationFormat>
  <Paragraphs>100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Custom</vt:lpstr>
      <vt:lpstr>Financial Transaction Fraud Detection Analysis  Jahnavi Chintakindi Data Visualization Term Project December 11, 2024 </vt:lpstr>
      <vt:lpstr>Research Questions &amp; Motivation</vt:lpstr>
      <vt:lpstr>Dataset &amp; Preprocessing </vt:lpstr>
      <vt:lpstr>Visualization 1: Fraud Rate by Transaction Type</vt:lpstr>
      <vt:lpstr>PowerPoint Presentation</vt:lpstr>
      <vt:lpstr>Visualization 2: Temporal Fraud Patterns</vt:lpstr>
      <vt:lpstr>PowerPoint Presentation</vt:lpstr>
      <vt:lpstr>Visualization 3: Transaction Amount Analysis</vt:lpstr>
      <vt:lpstr>PowerPoint Presentation</vt:lpstr>
      <vt:lpstr>Learning Outcomes</vt:lpstr>
      <vt:lpstr>Project Impact</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Jahnavi Chintakindi</cp:lastModifiedBy>
  <cp:revision>91</cp:revision>
  <dcterms:created xsi:type="dcterms:W3CDTF">2024-12-12T02:06:20Z</dcterms:created>
  <dcterms:modified xsi:type="dcterms:W3CDTF">2024-12-12T02:43:22Z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