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ourier Prime" panose="020B0604020202020204" charset="0"/>
      <p:regular r:id="rId23"/>
    </p:embeddedFont>
    <p:embeddedFont>
      <p:font typeface="Montserrat" panose="00000500000000000000" pitchFamily="2" charset="0"/>
      <p:regular r:id="rId24"/>
    </p:embeddedFont>
    <p:embeddedFont>
      <p:font typeface="Montserrat Bold" panose="00000800000000000000" charset="0"/>
      <p:regular r:id="rId25"/>
    </p:embeddedFont>
    <p:embeddedFont>
      <p:font typeface="Montserrat Bold Italics" panose="020B0604020202020204" charset="0"/>
      <p:regular r:id="rId26"/>
    </p:embeddedFont>
    <p:embeddedFont>
      <p:font typeface="Montserrat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.svg"/><Relationship Id="rId7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physics.stackexchange.com/questions/544066/imaginary-constant-in-simplification-of-the-infinite-square-well-problem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54.png"/><Relationship Id="rId12" Type="http://schemas.openxmlformats.org/officeDocument/2006/relationships/image" Target="../media/image2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28.png"/><Relationship Id="rId5" Type="http://schemas.openxmlformats.org/officeDocument/2006/relationships/image" Target="../media/image8.svg"/><Relationship Id="rId15" Type="http://schemas.openxmlformats.org/officeDocument/2006/relationships/image" Target="../media/image59.png"/><Relationship Id="rId10" Type="http://schemas.openxmlformats.org/officeDocument/2006/relationships/image" Target="../media/image57.png"/><Relationship Id="rId4" Type="http://schemas.openxmlformats.org/officeDocument/2006/relationships/image" Target="../media/image7.png"/><Relationship Id="rId9" Type="http://schemas.openxmlformats.org/officeDocument/2006/relationships/image" Target="../media/image56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.svg"/><Relationship Id="rId7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59.png"/><Relationship Id="rId5" Type="http://schemas.openxmlformats.org/officeDocument/2006/relationships/image" Target="../media/image8.svg"/><Relationship Id="rId10" Type="http://schemas.openxmlformats.org/officeDocument/2006/relationships/image" Target="../media/image63.png"/><Relationship Id="rId4" Type="http://schemas.openxmlformats.org/officeDocument/2006/relationships/image" Target="../media/image7.png"/><Relationship Id="rId9" Type="http://schemas.openxmlformats.org/officeDocument/2006/relationships/hyperlink" Target="https://physics.stackexchange.com/questions/316668/predicting-the-value-of-n-for-the-energy-of-a-wavefunction-in-the-infinite-squ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sv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7.png"/><Relationship Id="rId11" Type="http://schemas.openxmlformats.org/officeDocument/2006/relationships/hyperlink" Target="https://en.wikipedia.org/wiki/Harmonic_oscillator" TargetMode="External"/><Relationship Id="rId5" Type="http://schemas.openxmlformats.org/officeDocument/2006/relationships/image" Target="../media/image4.svg"/><Relationship Id="rId10" Type="http://schemas.openxmlformats.org/officeDocument/2006/relationships/image" Target="../media/image66.jpeg"/><Relationship Id="rId4" Type="http://schemas.openxmlformats.org/officeDocument/2006/relationships/image" Target="../media/image3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jpeg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9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8.svg"/><Relationship Id="rId5" Type="http://schemas.microsoft.com/office/2007/relationships/media" Target="../media/media3.mp4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4.svg"/><Relationship Id="rId1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docs.scipy.org/doc/scipy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overleaf.com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10" Type="http://schemas.openxmlformats.org/officeDocument/2006/relationships/image" Target="../media/image17.sv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8.sv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.sv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www.learndatasci.com/glossary/orthogonal-and-orthonormal-vectors/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12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1.png"/><Relationship Id="rId5" Type="http://schemas.openxmlformats.org/officeDocument/2006/relationships/image" Target="../media/image8.svg"/><Relationship Id="rId10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svg"/><Relationship Id="rId12" Type="http://schemas.openxmlformats.org/officeDocument/2006/relationships/hyperlink" Target="https://www.qnulabs.com/quantum-101-qubit/" TargetMode="Externa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7.png"/><Relationship Id="rId11" Type="http://schemas.openxmlformats.org/officeDocument/2006/relationships/image" Target="../media/image36.jpeg"/><Relationship Id="rId5" Type="http://schemas.openxmlformats.org/officeDocument/2006/relationships/image" Target="../media/image4.sv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8.sv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.sv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8.sv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337"/>
            <a:ext cx="5998829" cy="5998829"/>
          </a:xfrm>
          <a:custGeom>
            <a:avLst/>
            <a:gdLst/>
            <a:ahLst/>
            <a:cxnLst/>
            <a:rect l="l" t="t" r="r" b="b"/>
            <a:pathLst>
              <a:path w="5998829" h="5998829">
                <a:moveTo>
                  <a:pt x="0" y="0"/>
                </a:moveTo>
                <a:lnTo>
                  <a:pt x="5998829" y="0"/>
                </a:lnTo>
                <a:lnTo>
                  <a:pt x="5998829" y="5998829"/>
                </a:lnTo>
                <a:lnTo>
                  <a:pt x="0" y="5998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631923" y="1033692"/>
            <a:ext cx="3073400" cy="3073400"/>
          </a:xfrm>
          <a:custGeom>
            <a:avLst/>
            <a:gdLst/>
            <a:ahLst/>
            <a:cxnLst/>
            <a:rect l="l" t="t" r="r" b="b"/>
            <a:pathLst>
              <a:path w="3073400" h="3073400">
                <a:moveTo>
                  <a:pt x="0" y="0"/>
                </a:moveTo>
                <a:lnTo>
                  <a:pt x="3073400" y="0"/>
                </a:lnTo>
                <a:lnTo>
                  <a:pt x="3073400" y="3073400"/>
                </a:lnTo>
                <a:lnTo>
                  <a:pt x="0" y="3073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289171" y="4288171"/>
            <a:ext cx="5998829" cy="5998829"/>
          </a:xfrm>
          <a:custGeom>
            <a:avLst/>
            <a:gdLst/>
            <a:ahLst/>
            <a:cxnLst/>
            <a:rect l="l" t="t" r="r" b="b"/>
            <a:pathLst>
              <a:path w="5998829" h="5998829">
                <a:moveTo>
                  <a:pt x="5998829" y="5998829"/>
                </a:moveTo>
                <a:lnTo>
                  <a:pt x="0" y="5998829"/>
                </a:lnTo>
                <a:lnTo>
                  <a:pt x="0" y="0"/>
                </a:lnTo>
                <a:lnTo>
                  <a:pt x="5998829" y="0"/>
                </a:lnTo>
                <a:lnTo>
                  <a:pt x="5998829" y="59988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85900" y="6184900"/>
            <a:ext cx="3073400" cy="3073400"/>
          </a:xfrm>
          <a:custGeom>
            <a:avLst/>
            <a:gdLst/>
            <a:ahLst/>
            <a:cxnLst/>
            <a:rect l="l" t="t" r="r" b="b"/>
            <a:pathLst>
              <a:path w="3073400" h="3073400">
                <a:moveTo>
                  <a:pt x="3073400" y="3073400"/>
                </a:moveTo>
                <a:lnTo>
                  <a:pt x="0" y="3073400"/>
                </a:lnTo>
                <a:lnTo>
                  <a:pt x="0" y="0"/>
                </a:lnTo>
                <a:lnTo>
                  <a:pt x="3073400" y="0"/>
                </a:lnTo>
                <a:lnTo>
                  <a:pt x="3073400" y="30734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082238" y="-22337"/>
            <a:ext cx="2205762" cy="2205762"/>
          </a:xfrm>
          <a:custGeom>
            <a:avLst/>
            <a:gdLst/>
            <a:ahLst/>
            <a:cxnLst/>
            <a:rect l="l" t="t" r="r" b="b"/>
            <a:pathLst>
              <a:path w="2205762" h="2205762">
                <a:moveTo>
                  <a:pt x="0" y="0"/>
                </a:moveTo>
                <a:lnTo>
                  <a:pt x="2205762" y="0"/>
                </a:lnTo>
                <a:lnTo>
                  <a:pt x="2205762" y="2205762"/>
                </a:lnTo>
                <a:lnTo>
                  <a:pt x="0" y="2205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68623" y="1993469"/>
            <a:ext cx="12913615" cy="3595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20"/>
              </a:lnSpc>
            </a:pPr>
            <a:r>
              <a:rPr lang="en-US" sz="10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INTERNSHIP REVIEW</a:t>
            </a:r>
          </a:p>
        </p:txBody>
      </p:sp>
      <p:sp>
        <p:nvSpPr>
          <p:cNvPr id="8" name="Freeform 8"/>
          <p:cNvSpPr/>
          <p:nvPr/>
        </p:nvSpPr>
        <p:spPr>
          <a:xfrm>
            <a:off x="0" y="8081238"/>
            <a:ext cx="2205762" cy="2205762"/>
          </a:xfrm>
          <a:custGeom>
            <a:avLst/>
            <a:gdLst/>
            <a:ahLst/>
            <a:cxnLst/>
            <a:rect l="l" t="t" r="r" b="b"/>
            <a:pathLst>
              <a:path w="2205762" h="2205762">
                <a:moveTo>
                  <a:pt x="0" y="0"/>
                </a:moveTo>
                <a:lnTo>
                  <a:pt x="2205762" y="0"/>
                </a:lnTo>
                <a:lnTo>
                  <a:pt x="2205762" y="2205762"/>
                </a:lnTo>
                <a:lnTo>
                  <a:pt x="0" y="2205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99414" y="4011842"/>
            <a:ext cx="8183100" cy="5914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BY: </a:t>
            </a:r>
            <a:r>
              <a:rPr lang="en-US" sz="2221" spc="-6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Jahnavi Dande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UCE2022519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 Comp B</a:t>
            </a:r>
          </a:p>
          <a:p>
            <a:pPr algn="l">
              <a:lnSpc>
                <a:spcPts val="3643"/>
              </a:lnSpc>
            </a:pPr>
            <a:endParaRPr lang="en-US" sz="2221" spc="-66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Mentors: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Yash Palan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PhD Researcher,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Goethe University, Frankfurt-Am-Main</a:t>
            </a:r>
          </a:p>
          <a:p>
            <a:pPr algn="l">
              <a:lnSpc>
                <a:spcPts val="3643"/>
              </a:lnSpc>
            </a:pPr>
            <a:endParaRPr lang="en-US" sz="2221" spc="-66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Dr. Nitin Palan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Associate Professor,</a:t>
            </a:r>
          </a:p>
          <a:p>
            <a:pPr algn="l">
              <a:lnSpc>
                <a:spcPts val="3643"/>
              </a:lnSpc>
            </a:pPr>
            <a:r>
              <a:rPr lang="en-US" sz="2221" spc="-6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Cummins College of Engineering for Women, Pune</a:t>
            </a:r>
          </a:p>
          <a:p>
            <a:pPr algn="l">
              <a:lnSpc>
                <a:spcPts val="3643"/>
              </a:lnSpc>
              <a:spcBef>
                <a:spcPct val="0"/>
              </a:spcBef>
            </a:pPr>
            <a:endParaRPr lang="en-US" sz="2221" spc="-66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032722" y="2444391"/>
            <a:ext cx="4740547" cy="6320730"/>
          </a:xfrm>
          <a:custGeom>
            <a:avLst/>
            <a:gdLst/>
            <a:ahLst/>
            <a:cxnLst/>
            <a:rect l="l" t="t" r="r" b="b"/>
            <a:pathLst>
              <a:path w="4740547" h="6320730">
                <a:moveTo>
                  <a:pt x="0" y="0"/>
                </a:moveTo>
                <a:lnTo>
                  <a:pt x="4740547" y="0"/>
                </a:lnTo>
                <a:lnTo>
                  <a:pt x="4740547" y="6320730"/>
                </a:lnTo>
                <a:lnTo>
                  <a:pt x="0" y="63207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49887" y="4756604"/>
            <a:ext cx="5293637" cy="848152"/>
          </a:xfrm>
          <a:custGeom>
            <a:avLst/>
            <a:gdLst/>
            <a:ahLst/>
            <a:cxnLst/>
            <a:rect l="l" t="t" r="r" b="b"/>
            <a:pathLst>
              <a:path w="5293637" h="848152">
                <a:moveTo>
                  <a:pt x="0" y="0"/>
                </a:moveTo>
                <a:lnTo>
                  <a:pt x="5293637" y="0"/>
                </a:lnTo>
                <a:lnTo>
                  <a:pt x="5293637" y="848152"/>
                </a:lnTo>
                <a:lnTo>
                  <a:pt x="0" y="8481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456603" y="6896510"/>
            <a:ext cx="4480205" cy="2110015"/>
          </a:xfrm>
          <a:custGeom>
            <a:avLst/>
            <a:gdLst/>
            <a:ahLst/>
            <a:cxnLst/>
            <a:rect l="l" t="t" r="r" b="b"/>
            <a:pathLst>
              <a:path w="4480205" h="2110015">
                <a:moveTo>
                  <a:pt x="0" y="0"/>
                </a:moveTo>
                <a:lnTo>
                  <a:pt x="4480205" y="0"/>
                </a:lnTo>
                <a:lnTo>
                  <a:pt x="4480205" y="2110015"/>
                </a:lnTo>
                <a:lnTo>
                  <a:pt x="0" y="211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58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376270" y="2990595"/>
            <a:ext cx="640871" cy="588555"/>
          </a:xfrm>
          <a:custGeom>
            <a:avLst/>
            <a:gdLst/>
            <a:ahLst/>
            <a:cxnLst/>
            <a:rect l="l" t="t" r="r" b="b"/>
            <a:pathLst>
              <a:path w="640871" h="588555">
                <a:moveTo>
                  <a:pt x="0" y="0"/>
                </a:moveTo>
                <a:lnTo>
                  <a:pt x="640871" y="0"/>
                </a:lnTo>
                <a:lnTo>
                  <a:pt x="640871" y="588555"/>
                </a:lnTo>
                <a:lnTo>
                  <a:pt x="0" y="5885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49978" y="439738"/>
            <a:ext cx="1260662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3: MEASUREMENT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4842" y="1466090"/>
            <a:ext cx="16481379" cy="121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7"/>
              </a:lnSpc>
              <a:spcBef>
                <a:spcPct val="0"/>
              </a:spcBef>
            </a:pPr>
            <a:r>
              <a:rPr lang="en-US" sz="3059" spc="-9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Quantum measurements are described by a collection {Mm} of measurement operators.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71055" y="2911177"/>
            <a:ext cx="5448331" cy="627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5"/>
              </a:lnSpc>
              <a:spcBef>
                <a:spcPct val="0"/>
              </a:spcBef>
            </a:pPr>
            <a:r>
              <a:rPr lang="en-US" sz="3259" spc="-9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before measurement: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1055" y="5886355"/>
            <a:ext cx="8177907" cy="59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7"/>
              </a:lnSpc>
              <a:spcBef>
                <a:spcPct val="0"/>
              </a:spcBef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State of the system after the measurement: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71055" y="3750600"/>
            <a:ext cx="7910612" cy="59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7"/>
              </a:lnSpc>
              <a:spcBef>
                <a:spcPct val="0"/>
              </a:spcBef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Probability of result m after measurement: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394840" y="2498503"/>
            <a:ext cx="5864460" cy="4691568"/>
          </a:xfrm>
          <a:custGeom>
            <a:avLst/>
            <a:gdLst/>
            <a:ahLst/>
            <a:cxnLst/>
            <a:rect l="l" t="t" r="r" b="b"/>
            <a:pathLst>
              <a:path w="5864460" h="4691568">
                <a:moveTo>
                  <a:pt x="0" y="0"/>
                </a:moveTo>
                <a:lnTo>
                  <a:pt x="5864460" y="0"/>
                </a:lnTo>
                <a:lnTo>
                  <a:pt x="5864460" y="4691568"/>
                </a:lnTo>
                <a:lnTo>
                  <a:pt x="0" y="46915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96955" y="3221547"/>
            <a:ext cx="7047045" cy="1300421"/>
          </a:xfrm>
          <a:custGeom>
            <a:avLst/>
            <a:gdLst/>
            <a:ahLst/>
            <a:cxnLst/>
            <a:rect l="l" t="t" r="r" b="b"/>
            <a:pathLst>
              <a:path w="7047045" h="1300421">
                <a:moveTo>
                  <a:pt x="0" y="0"/>
                </a:moveTo>
                <a:lnTo>
                  <a:pt x="7047045" y="0"/>
                </a:lnTo>
                <a:lnTo>
                  <a:pt x="7047045" y="1300421"/>
                </a:lnTo>
                <a:lnTo>
                  <a:pt x="0" y="13004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03449" y="4987690"/>
            <a:ext cx="5724724" cy="755862"/>
          </a:xfrm>
          <a:custGeom>
            <a:avLst/>
            <a:gdLst/>
            <a:ahLst/>
            <a:cxnLst/>
            <a:rect l="l" t="t" r="r" b="b"/>
            <a:pathLst>
              <a:path w="5724724" h="755862">
                <a:moveTo>
                  <a:pt x="0" y="0"/>
                </a:moveTo>
                <a:lnTo>
                  <a:pt x="5724724" y="0"/>
                </a:lnTo>
                <a:lnTo>
                  <a:pt x="5724724" y="755862"/>
                </a:lnTo>
                <a:lnTo>
                  <a:pt x="0" y="755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83966" y="7281733"/>
            <a:ext cx="2136834" cy="749280"/>
          </a:xfrm>
          <a:custGeom>
            <a:avLst/>
            <a:gdLst/>
            <a:ahLst/>
            <a:cxnLst/>
            <a:rect l="l" t="t" r="r" b="b"/>
            <a:pathLst>
              <a:path w="2136834" h="749280">
                <a:moveTo>
                  <a:pt x="0" y="0"/>
                </a:moveTo>
                <a:lnTo>
                  <a:pt x="2136834" y="0"/>
                </a:lnTo>
                <a:lnTo>
                  <a:pt x="2136834" y="749279"/>
                </a:lnTo>
                <a:lnTo>
                  <a:pt x="0" y="7492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31729" y="7297952"/>
            <a:ext cx="1665872" cy="758714"/>
          </a:xfrm>
          <a:custGeom>
            <a:avLst/>
            <a:gdLst/>
            <a:ahLst/>
            <a:cxnLst/>
            <a:rect l="l" t="t" r="r" b="b"/>
            <a:pathLst>
              <a:path w="1665872" h="758714">
                <a:moveTo>
                  <a:pt x="0" y="0"/>
                </a:moveTo>
                <a:lnTo>
                  <a:pt x="1665872" y="0"/>
                </a:lnTo>
                <a:lnTo>
                  <a:pt x="1665872" y="758714"/>
                </a:lnTo>
                <a:lnTo>
                  <a:pt x="0" y="7587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208884" y="7390543"/>
            <a:ext cx="1032345" cy="531658"/>
          </a:xfrm>
          <a:custGeom>
            <a:avLst/>
            <a:gdLst/>
            <a:ahLst/>
            <a:cxnLst/>
            <a:rect l="l" t="t" r="r" b="b"/>
            <a:pathLst>
              <a:path w="1032345" h="531658">
                <a:moveTo>
                  <a:pt x="0" y="0"/>
                </a:moveTo>
                <a:lnTo>
                  <a:pt x="1032345" y="0"/>
                </a:lnTo>
                <a:lnTo>
                  <a:pt x="1032345" y="531658"/>
                </a:lnTo>
                <a:lnTo>
                  <a:pt x="0" y="531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 OF A QUANTUM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2985" y="1781175"/>
            <a:ext cx="6114616" cy="600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2"/>
              </a:lnSpc>
              <a:spcBef>
                <a:spcPct val="0"/>
              </a:spcBef>
            </a:pPr>
            <a:r>
              <a:rPr lang="en-US" sz="3159" spc="-94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A. INFINITE SQUARE WELL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9481" y="2485967"/>
            <a:ext cx="9384517" cy="54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89"/>
              </a:lnSpc>
              <a:spcBef>
                <a:spcPct val="0"/>
              </a:spcBef>
            </a:pPr>
            <a:r>
              <a:rPr lang="en-US" sz="2859" spc="-8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Time independent Schrodinger equation ( TISE ) 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2978" y="5019675"/>
            <a:ext cx="1361976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Ansatz: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7990" y="6496027"/>
            <a:ext cx="4203239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Boundary Conditions: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89593" y="7341052"/>
            <a:ext cx="4874955" cy="1095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  <a:spcBef>
                <a:spcPct val="0"/>
              </a:spcBef>
            </a:pPr>
            <a:r>
              <a:rPr lang="en-US" sz="1359" u="sng" spc="-4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13" tooltip="https://physics.stackexchange.com/questions/544066/imaginary-constant-in-simplification-of-the-infinite-square-well-problem"/>
              </a:rPr>
              <a:t>Reference: https://physics.stackexchange.com/questions/544066/imaginary-constant-in-simplification-of-the-infinite-square-well-problem</a:t>
            </a:r>
          </a:p>
        </p:txBody>
      </p:sp>
      <p:sp>
        <p:nvSpPr>
          <p:cNvPr id="18" name="Freeform 18"/>
          <p:cNvSpPr/>
          <p:nvPr/>
        </p:nvSpPr>
        <p:spPr>
          <a:xfrm>
            <a:off x="1883966" y="8345337"/>
            <a:ext cx="2096993" cy="707735"/>
          </a:xfrm>
          <a:custGeom>
            <a:avLst/>
            <a:gdLst/>
            <a:ahLst/>
            <a:cxnLst/>
            <a:rect l="l" t="t" r="r" b="b"/>
            <a:pathLst>
              <a:path w="2096993" h="707735">
                <a:moveTo>
                  <a:pt x="0" y="0"/>
                </a:moveTo>
                <a:lnTo>
                  <a:pt x="2096994" y="0"/>
                </a:lnTo>
                <a:lnTo>
                  <a:pt x="2096994" y="707735"/>
                </a:lnTo>
                <a:lnTo>
                  <a:pt x="0" y="70773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208884" y="8521415"/>
            <a:ext cx="1032345" cy="531658"/>
          </a:xfrm>
          <a:custGeom>
            <a:avLst/>
            <a:gdLst/>
            <a:ahLst/>
            <a:cxnLst/>
            <a:rect l="l" t="t" r="r" b="b"/>
            <a:pathLst>
              <a:path w="1032345" h="531658">
                <a:moveTo>
                  <a:pt x="0" y="0"/>
                </a:moveTo>
                <a:lnTo>
                  <a:pt x="1032345" y="0"/>
                </a:lnTo>
                <a:lnTo>
                  <a:pt x="1032345" y="531657"/>
                </a:lnTo>
                <a:lnTo>
                  <a:pt x="0" y="5316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431729" y="8345337"/>
            <a:ext cx="3841934" cy="1235392"/>
          </a:xfrm>
          <a:custGeom>
            <a:avLst/>
            <a:gdLst/>
            <a:ahLst/>
            <a:cxnLst/>
            <a:rect l="l" t="t" r="r" b="b"/>
            <a:pathLst>
              <a:path w="3841934" h="1235392">
                <a:moveTo>
                  <a:pt x="0" y="0"/>
                </a:moveTo>
                <a:lnTo>
                  <a:pt x="3841935" y="0"/>
                </a:lnTo>
                <a:lnTo>
                  <a:pt x="3841935" y="1235392"/>
                </a:lnTo>
                <a:lnTo>
                  <a:pt x="0" y="123539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02080" y="3310478"/>
            <a:ext cx="3582127" cy="785671"/>
          </a:xfrm>
          <a:custGeom>
            <a:avLst/>
            <a:gdLst/>
            <a:ahLst/>
            <a:cxnLst/>
            <a:rect l="l" t="t" r="r" b="b"/>
            <a:pathLst>
              <a:path w="3582127" h="785671">
                <a:moveTo>
                  <a:pt x="0" y="0"/>
                </a:moveTo>
                <a:lnTo>
                  <a:pt x="3582127" y="0"/>
                </a:lnTo>
                <a:lnTo>
                  <a:pt x="3582127" y="785671"/>
                </a:lnTo>
                <a:lnTo>
                  <a:pt x="0" y="7856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4681" y="4209450"/>
            <a:ext cx="2140732" cy="1284439"/>
          </a:xfrm>
          <a:custGeom>
            <a:avLst/>
            <a:gdLst/>
            <a:ahLst/>
            <a:cxnLst/>
            <a:rect l="l" t="t" r="r" b="b"/>
            <a:pathLst>
              <a:path w="2140732" h="1284439">
                <a:moveTo>
                  <a:pt x="0" y="0"/>
                </a:moveTo>
                <a:lnTo>
                  <a:pt x="2140733" y="0"/>
                </a:lnTo>
                <a:lnTo>
                  <a:pt x="2140733" y="1284440"/>
                </a:lnTo>
                <a:lnTo>
                  <a:pt x="0" y="1284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66598" y="2501037"/>
            <a:ext cx="6551969" cy="5162972"/>
          </a:xfrm>
          <a:custGeom>
            <a:avLst/>
            <a:gdLst/>
            <a:ahLst/>
            <a:cxnLst/>
            <a:rect l="l" t="t" r="r" b="b"/>
            <a:pathLst>
              <a:path w="6551969" h="5162972">
                <a:moveTo>
                  <a:pt x="0" y="0"/>
                </a:moveTo>
                <a:lnTo>
                  <a:pt x="6551969" y="0"/>
                </a:lnTo>
                <a:lnTo>
                  <a:pt x="6551969" y="5162972"/>
                </a:lnTo>
                <a:lnTo>
                  <a:pt x="0" y="51629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226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 OF A QUANTUM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1708" y="1555725"/>
            <a:ext cx="7301961" cy="61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1"/>
              </a:lnSpc>
              <a:spcBef>
                <a:spcPct val="0"/>
              </a:spcBef>
            </a:pPr>
            <a:r>
              <a:rPr lang="en-US" sz="3159" spc="-9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A. INFINITE SQUARE WELL : Energy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97609" y="3357367"/>
            <a:ext cx="1361976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Ansatz: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7990" y="2356500"/>
            <a:ext cx="3312587" cy="59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7"/>
              </a:lnSpc>
              <a:spcBef>
                <a:spcPct val="0"/>
              </a:spcBef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Wavefunction =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4417" y="4505724"/>
            <a:ext cx="5179790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Substituting this in the TISE: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24630" y="5829277"/>
            <a:ext cx="1234955" cy="709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3659" spc="-1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Since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29260" y="7879717"/>
            <a:ext cx="5219209" cy="137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Reference:</a:t>
            </a:r>
          </a:p>
          <a:p>
            <a:pPr algn="l">
              <a:lnSpc>
                <a:spcPts val="2240"/>
              </a:lnSpc>
            </a:pPr>
            <a:r>
              <a:rPr lang="en-US" sz="1600" u="sng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9" tooltip="https://physics.stackexchange.com/questions/316668/predicting-the-value-of-n-for-the-energy-of-a-wavefunction-in-the-infinite-squ"/>
              </a:rPr>
              <a:t>https://physics.stackexchange.com/questions/316668/predicting-the-value-of-n-for-the-energy-of-a-wavefunction-in-the-infinite-squ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82102" y="5829277"/>
            <a:ext cx="401567" cy="709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3659" spc="-1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077709" y="7535031"/>
            <a:ext cx="2947339" cy="1427238"/>
            <a:chOff x="0" y="0"/>
            <a:chExt cx="3929785" cy="1902984"/>
          </a:xfrm>
        </p:grpSpPr>
        <p:sp>
          <p:nvSpPr>
            <p:cNvPr id="17" name="Freeform 17"/>
            <p:cNvSpPr/>
            <p:nvPr/>
          </p:nvSpPr>
          <p:spPr>
            <a:xfrm>
              <a:off x="25400" y="25008"/>
              <a:ext cx="3904385" cy="1827175"/>
            </a:xfrm>
            <a:custGeom>
              <a:avLst/>
              <a:gdLst/>
              <a:ahLst/>
              <a:cxnLst/>
              <a:rect l="l" t="t" r="r" b="b"/>
              <a:pathLst>
                <a:path w="3904385" h="1827175">
                  <a:moveTo>
                    <a:pt x="0" y="0"/>
                  </a:moveTo>
                  <a:lnTo>
                    <a:pt x="3904385" y="0"/>
                  </a:lnTo>
                  <a:lnTo>
                    <a:pt x="3904385" y="1827176"/>
                  </a:lnTo>
                  <a:lnTo>
                    <a:pt x="0" y="1827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18" name="AutoShape 18"/>
            <p:cNvSpPr/>
            <p:nvPr/>
          </p:nvSpPr>
          <p:spPr>
            <a:xfrm>
              <a:off x="25400" y="25400"/>
              <a:ext cx="3904385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25400" y="1877584"/>
              <a:ext cx="3904385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 flipV="1">
              <a:off x="25400" y="25400"/>
              <a:ext cx="0" cy="1852184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 flipV="1">
              <a:off x="3904385" y="0"/>
              <a:ext cx="0" cy="1852184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2" name="Freeform 2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3376498" y="5666812"/>
            <a:ext cx="3841934" cy="1235392"/>
          </a:xfrm>
          <a:custGeom>
            <a:avLst/>
            <a:gdLst/>
            <a:ahLst/>
            <a:cxnLst/>
            <a:rect l="l" t="t" r="r" b="b"/>
            <a:pathLst>
              <a:path w="3841934" h="1235392">
                <a:moveTo>
                  <a:pt x="0" y="0"/>
                </a:moveTo>
                <a:lnTo>
                  <a:pt x="3841935" y="0"/>
                </a:lnTo>
                <a:lnTo>
                  <a:pt x="3841935" y="1235393"/>
                </a:lnTo>
                <a:lnTo>
                  <a:pt x="0" y="12353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93705" y="2740870"/>
            <a:ext cx="3850555" cy="1175742"/>
          </a:xfrm>
          <a:custGeom>
            <a:avLst/>
            <a:gdLst/>
            <a:ahLst/>
            <a:cxnLst/>
            <a:rect l="l" t="t" r="r" b="b"/>
            <a:pathLst>
              <a:path w="3850555" h="1175742">
                <a:moveTo>
                  <a:pt x="0" y="0"/>
                </a:moveTo>
                <a:lnTo>
                  <a:pt x="3850555" y="0"/>
                </a:lnTo>
                <a:lnTo>
                  <a:pt x="3850555" y="1175742"/>
                </a:lnTo>
                <a:lnTo>
                  <a:pt x="0" y="11757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27305" y="4788143"/>
            <a:ext cx="7546813" cy="1375266"/>
          </a:xfrm>
          <a:custGeom>
            <a:avLst/>
            <a:gdLst/>
            <a:ahLst/>
            <a:cxnLst/>
            <a:rect l="l" t="t" r="r" b="b"/>
            <a:pathLst>
              <a:path w="7546813" h="1375266">
                <a:moveTo>
                  <a:pt x="0" y="0"/>
                </a:moveTo>
                <a:lnTo>
                  <a:pt x="7546814" y="0"/>
                </a:lnTo>
                <a:lnTo>
                  <a:pt x="7546814" y="1375266"/>
                </a:lnTo>
                <a:lnTo>
                  <a:pt x="0" y="13752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79" r="-1279"/>
            </a:stretch>
          </a:blipFill>
        </p:spPr>
      </p:sp>
      <p:pic>
        <p:nvPicPr>
          <p:cNvPr id="8" name="Picture 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rcRect l="4187"/>
          <a:stretch>
            <a:fillRect/>
          </a:stretch>
        </p:blipFill>
        <p:spPr>
          <a:xfrm>
            <a:off x="12537882" y="1917675"/>
            <a:ext cx="3139179" cy="574093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 OF A QUANTUM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9619" y="1850145"/>
            <a:ext cx="6046981" cy="600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2"/>
              </a:lnSpc>
              <a:spcBef>
                <a:spcPct val="0"/>
              </a:spcBef>
            </a:pPr>
            <a:r>
              <a:rPr lang="en-US" sz="3159" spc="-94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B. HARMONIC OSCILLATOR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9140" y="2955045"/>
            <a:ext cx="4797210" cy="61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1"/>
              </a:lnSpc>
              <a:spcBef>
                <a:spcPct val="0"/>
              </a:spcBef>
            </a:pPr>
            <a:r>
              <a:rPr lang="en-US" sz="3159" spc="-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harmonic oscillators: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044612"/>
            <a:ext cx="2241800" cy="709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3659" spc="-1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The TISE: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57745" y="7268309"/>
            <a:ext cx="7546813" cy="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4"/>
              </a:lnSpc>
              <a:spcBef>
                <a:spcPct val="0"/>
              </a:spcBef>
            </a:pPr>
            <a:r>
              <a:rPr lang="en-US" sz="4259" spc="-127">
                <a:solidFill>
                  <a:srgbClr val="D61F19"/>
                </a:solidFill>
                <a:latin typeface="Montserrat"/>
                <a:ea typeface="Montserrat"/>
                <a:cs typeface="Montserrat"/>
                <a:sym typeface="Montserrat"/>
              </a:rPr>
              <a:t>Hard to solve analytically!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98554" y="7880288"/>
            <a:ext cx="5260746" cy="110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Reference: </a:t>
            </a:r>
          </a:p>
          <a:p>
            <a:pPr algn="ctr">
              <a:lnSpc>
                <a:spcPts val="2940"/>
              </a:lnSpc>
            </a:pPr>
            <a:r>
              <a:rPr lang="en-US" sz="2100" u="sng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11" tooltip="https://en.wikipedia.org/wiki/Harmonic_oscillator"/>
              </a:rPr>
              <a:t>https://en.wikipedia.org/wiki/Harmonic_oscillator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EXAMPLES OF A QUANTUM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7219" y="1770231"/>
            <a:ext cx="6885181" cy="600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2"/>
              </a:lnSpc>
              <a:spcBef>
                <a:spcPct val="0"/>
              </a:spcBef>
            </a:pPr>
            <a:r>
              <a:rPr lang="en-US" sz="3159" spc="-94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B. HARMONIC OSCILLATOR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6549" y="2555340"/>
            <a:ext cx="15989672" cy="202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8"/>
              </a:lnSpc>
            </a:pPr>
            <a:r>
              <a:rPr lang="en-US" sz="3859" spc="-1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Technique: Imaginary Time Evolution</a:t>
            </a:r>
          </a:p>
          <a:p>
            <a:pPr algn="ctr">
              <a:lnSpc>
                <a:spcPts val="5017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Input: Wavefunction</a:t>
            </a:r>
          </a:p>
          <a:p>
            <a:pPr algn="ctr">
              <a:lnSpc>
                <a:spcPts val="5017"/>
              </a:lnSpc>
              <a:spcBef>
                <a:spcPct val="0"/>
              </a:spcBef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Output: Ground state of the Hamiltonian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55314" y="5162550"/>
            <a:ext cx="5332142" cy="135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4559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Idea: Substitute</a:t>
            </a:r>
          </a:p>
          <a:p>
            <a:pPr algn="ctr">
              <a:lnSpc>
                <a:spcPts val="5334"/>
              </a:lnSpc>
            </a:pPr>
            <a:r>
              <a:rPr lang="en-US" sz="4559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it = 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53974" y="6646770"/>
            <a:ext cx="5332142" cy="8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6"/>
              </a:lnSpc>
              <a:spcBef>
                <a:spcPct val="0"/>
              </a:spcBef>
            </a:pPr>
            <a:r>
              <a:rPr lang="en-US" sz="4559" spc="-13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TDSE:</a:t>
            </a:r>
          </a:p>
        </p:txBody>
      </p:sp>
      <p:sp>
        <p:nvSpPr>
          <p:cNvPr id="11" name="Freeform 11"/>
          <p:cNvSpPr/>
          <p:nvPr/>
        </p:nvSpPr>
        <p:spPr>
          <a:xfrm>
            <a:off x="4152002" y="7830282"/>
            <a:ext cx="10367483" cy="1218980"/>
          </a:xfrm>
          <a:custGeom>
            <a:avLst/>
            <a:gdLst/>
            <a:ahLst/>
            <a:cxnLst/>
            <a:rect l="l" t="t" r="r" b="b"/>
            <a:pathLst>
              <a:path w="10367483" h="1218980">
                <a:moveTo>
                  <a:pt x="0" y="0"/>
                </a:moveTo>
                <a:lnTo>
                  <a:pt x="10367483" y="0"/>
                </a:lnTo>
                <a:lnTo>
                  <a:pt x="10367483" y="1218979"/>
                </a:lnTo>
                <a:lnTo>
                  <a:pt x="0" y="1218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368859" y="2481927"/>
            <a:ext cx="6044627" cy="834768"/>
            <a:chOff x="25400" y="-136525"/>
            <a:chExt cx="8059503" cy="1113024"/>
          </a:xfrm>
        </p:grpSpPr>
        <p:sp>
          <p:nvSpPr>
            <p:cNvPr id="7" name="TextBox 7"/>
            <p:cNvSpPr txBox="1"/>
            <p:nvPr/>
          </p:nvSpPr>
          <p:spPr>
            <a:xfrm>
              <a:off x="220940" y="-136525"/>
              <a:ext cx="7733886" cy="954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31"/>
                </a:lnSpc>
                <a:spcBef>
                  <a:spcPct val="0"/>
                </a:spcBef>
              </a:pP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Ψ(</a:t>
              </a:r>
              <a:r>
                <a:rPr lang="en-US" sz="4000" spc="-1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τ</a:t>
              </a: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 = ∑[ (ai) e^(-E</a:t>
              </a:r>
              <a:r>
                <a:rPr lang="en-US" sz="4000" spc="-1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τ</a:t>
              </a: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)(</a:t>
              </a:r>
              <a:r>
                <a:rPr lang="en-US" sz="3799" spc="-1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φi</a:t>
              </a: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)]</a:t>
              </a:r>
            </a:p>
          </p:txBody>
        </p:sp>
        <p:sp>
          <p:nvSpPr>
            <p:cNvPr id="8" name="AutoShape 8"/>
            <p:cNvSpPr/>
            <p:nvPr/>
          </p:nvSpPr>
          <p:spPr>
            <a:xfrm flipV="1">
              <a:off x="25400" y="25400"/>
              <a:ext cx="8059503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25400" y="976499"/>
              <a:ext cx="8059503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25400" y="25400"/>
              <a:ext cx="0" cy="9510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8084903" y="25400"/>
              <a:ext cx="0" cy="9510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Freeform 12"/>
          <p:cNvSpPr/>
          <p:nvPr/>
        </p:nvSpPr>
        <p:spPr>
          <a:xfrm>
            <a:off x="3820641" y="3823205"/>
            <a:ext cx="459574" cy="289114"/>
          </a:xfrm>
          <a:custGeom>
            <a:avLst/>
            <a:gdLst/>
            <a:ahLst/>
            <a:cxnLst/>
            <a:rect l="l" t="t" r="r" b="b"/>
            <a:pathLst>
              <a:path w="459574" h="289114">
                <a:moveTo>
                  <a:pt x="0" y="0"/>
                </a:moveTo>
                <a:lnTo>
                  <a:pt x="459573" y="0"/>
                </a:lnTo>
                <a:lnTo>
                  <a:pt x="459573" y="289113"/>
                </a:lnTo>
                <a:lnTo>
                  <a:pt x="0" y="28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HARMONIC OSCILLATOR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8350" y="1673354"/>
            <a:ext cx="4000316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Ground State: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56930" y="2739893"/>
            <a:ext cx="2223284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TDSE is: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65799" y="3460490"/>
            <a:ext cx="9554018" cy="74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1"/>
              </a:lnSpc>
              <a:spcBef>
                <a:spcPct val="0"/>
              </a:spcBef>
            </a:pPr>
            <a:r>
              <a:rPr lang="en-US" sz="3799" spc="-11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(a0) e^(-(E0)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799" spc="-11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)(φ0) + (a1) e^(-(E1)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799" spc="-11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)(φ1)...</a:t>
            </a:r>
          </a:p>
        </p:txBody>
      </p:sp>
      <p:sp>
        <p:nvSpPr>
          <p:cNvPr id="17" name="Freeform 17"/>
          <p:cNvSpPr/>
          <p:nvPr/>
        </p:nvSpPr>
        <p:spPr>
          <a:xfrm>
            <a:off x="3820641" y="4631585"/>
            <a:ext cx="459574" cy="289114"/>
          </a:xfrm>
          <a:custGeom>
            <a:avLst/>
            <a:gdLst/>
            <a:ahLst/>
            <a:cxnLst/>
            <a:rect l="l" t="t" r="r" b="b"/>
            <a:pathLst>
              <a:path w="459574" h="289114">
                <a:moveTo>
                  <a:pt x="0" y="0"/>
                </a:moveTo>
                <a:lnTo>
                  <a:pt x="459573" y="0"/>
                </a:lnTo>
                <a:lnTo>
                  <a:pt x="459573" y="289113"/>
                </a:lnTo>
                <a:lnTo>
                  <a:pt x="0" y="28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365799" y="4325392"/>
            <a:ext cx="10242797" cy="74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1"/>
              </a:lnSpc>
              <a:spcBef>
                <a:spcPct val="0"/>
              </a:spcBef>
            </a:pPr>
            <a:r>
              <a:rPr lang="en-US" sz="3799" spc="-11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e^(-(E0)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799" spc="-11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[(a0)(φ0) + (a1) e^(-(E1-E0)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799" spc="-11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)(φ1)...]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50427" y="5503699"/>
            <a:ext cx="9108791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equation converges to give us ground state.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23027" y="6819238"/>
            <a:ext cx="2308868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 Stack: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32304" y="7478593"/>
            <a:ext cx="7766330" cy="89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Code : Python (Scipy.integrate: solve_ivp)</a:t>
            </a:r>
          </a:p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Plots: Matplotlib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189215" y="2586753"/>
            <a:ext cx="10293057" cy="7085453"/>
          </a:xfrm>
          <a:custGeom>
            <a:avLst/>
            <a:gdLst/>
            <a:ahLst/>
            <a:cxnLst/>
            <a:rect l="l" t="t" r="r" b="b"/>
            <a:pathLst>
              <a:path w="10293057" h="7085453">
                <a:moveTo>
                  <a:pt x="0" y="0"/>
                </a:moveTo>
                <a:lnTo>
                  <a:pt x="10293057" y="0"/>
                </a:lnTo>
                <a:lnTo>
                  <a:pt x="10293057" y="7085453"/>
                </a:lnTo>
                <a:lnTo>
                  <a:pt x="0" y="70854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HARMONIC OSCILLATOR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27466" y="1784325"/>
            <a:ext cx="3586262" cy="613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2243" lvl="1" indent="-341122" algn="ctr">
              <a:lnSpc>
                <a:spcPts val="5182"/>
              </a:lnSpc>
              <a:spcBef>
                <a:spcPct val="0"/>
              </a:spcBef>
              <a:buAutoNum type="arabicPeriod"/>
            </a:pPr>
            <a:r>
              <a:rPr lang="en-US" sz="3159" spc="-9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Ground state: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534956" y="3138111"/>
            <a:ext cx="6044627" cy="834768"/>
            <a:chOff x="25400" y="-136525"/>
            <a:chExt cx="8059503" cy="1113024"/>
          </a:xfrm>
        </p:grpSpPr>
        <p:sp>
          <p:nvSpPr>
            <p:cNvPr id="7" name="TextBox 7"/>
            <p:cNvSpPr txBox="1"/>
            <p:nvPr/>
          </p:nvSpPr>
          <p:spPr>
            <a:xfrm>
              <a:off x="220940" y="-136525"/>
              <a:ext cx="7733886" cy="954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31"/>
                </a:lnSpc>
                <a:spcBef>
                  <a:spcPct val="0"/>
                </a:spcBef>
              </a:pP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Ψ(</a:t>
              </a:r>
              <a:r>
                <a:rPr lang="en-US" sz="4000" spc="-1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τ</a:t>
              </a: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 = ∑[ (ai) e^(-E</a:t>
              </a:r>
              <a:r>
                <a:rPr lang="en-US" sz="4000" spc="-1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τ</a:t>
              </a: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)|</a:t>
              </a:r>
              <a:r>
                <a:rPr lang="en-US" sz="3799" spc="-1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φi</a:t>
              </a:r>
              <a:r>
                <a:rPr lang="en-US" sz="3799" spc="-1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⟩]</a:t>
              </a:r>
            </a:p>
          </p:txBody>
        </p:sp>
        <p:sp>
          <p:nvSpPr>
            <p:cNvPr id="8" name="AutoShape 8"/>
            <p:cNvSpPr/>
            <p:nvPr/>
          </p:nvSpPr>
          <p:spPr>
            <a:xfrm flipV="1">
              <a:off x="25400" y="25400"/>
              <a:ext cx="8059503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25400" y="976499"/>
              <a:ext cx="8059503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25400" y="25400"/>
              <a:ext cx="0" cy="9510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8084903" y="25400"/>
              <a:ext cx="0" cy="9510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2" name="TextBox 12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HARMONIC OSCILLATOR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38350" y="1673354"/>
            <a:ext cx="8882081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First Excited State: Lowest Lying Energy State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8350" y="2593846"/>
            <a:ext cx="4953307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Idea: Orthogonal Vectors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23027" y="3396077"/>
            <a:ext cx="2223284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TDSE is: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23027" y="4201479"/>
            <a:ext cx="1068850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Now,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3027" y="4775109"/>
            <a:ext cx="13164836" cy="74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10"/>
              </a:lnSpc>
              <a:spcBef>
                <a:spcPct val="0"/>
              </a:spcBef>
            </a:pP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⟨φ0|ψ(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τ</a:t>
            </a: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)⟩ =  (a0) e^(-(E0)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)⟨φ0|φ0⟩ + (a1) e^(-(E1)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)⟨φ0|φ1⟩...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79331" y="5836854"/>
            <a:ext cx="3765634" cy="586203"/>
            <a:chOff x="0" y="0"/>
            <a:chExt cx="5020846" cy="781604"/>
          </a:xfrm>
        </p:grpSpPr>
        <p:sp>
          <p:nvSpPr>
            <p:cNvPr id="19" name="Freeform 19"/>
            <p:cNvSpPr/>
            <p:nvPr/>
          </p:nvSpPr>
          <p:spPr>
            <a:xfrm>
              <a:off x="3992584" y="151817"/>
              <a:ext cx="476344" cy="477970"/>
            </a:xfrm>
            <a:custGeom>
              <a:avLst/>
              <a:gdLst/>
              <a:ahLst/>
              <a:cxnLst/>
              <a:rect l="l" t="t" r="r" b="b"/>
              <a:pathLst>
                <a:path w="476344" h="477970">
                  <a:moveTo>
                    <a:pt x="0" y="0"/>
                  </a:moveTo>
                  <a:lnTo>
                    <a:pt x="476344" y="0"/>
                  </a:lnTo>
                  <a:lnTo>
                    <a:pt x="476344" y="477970"/>
                  </a:lnTo>
                  <a:lnTo>
                    <a:pt x="0" y="477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0" y="9525"/>
              <a:ext cx="5020846" cy="7720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15"/>
                </a:lnSpc>
              </a:pPr>
              <a:r>
                <a:rPr lang="en-US" sz="3859" spc="-11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⟨φi|φj⟩  = a0 (i    j)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944966" y="5938391"/>
            <a:ext cx="4375272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(Orthogonal Vectors)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24860" y="6575457"/>
            <a:ext cx="2759671" cy="74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1"/>
              </a:lnSpc>
              <a:spcBef>
                <a:spcPct val="0"/>
              </a:spcBef>
            </a:pPr>
            <a:r>
              <a:rPr lang="en-US" sz="3799" spc="-1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⟨φ0|ψit⟩ = a0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23027" y="7798845"/>
            <a:ext cx="1068850" cy="44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059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Thus,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24860" y="8372475"/>
            <a:ext cx="14211300" cy="74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10"/>
              </a:lnSpc>
              <a:spcBef>
                <a:spcPct val="0"/>
              </a:spcBef>
            </a:pP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|ψ(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τ</a:t>
            </a: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)⟩ - a0|φ0⟩ =  (a1) e^(-(E1)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)|φ1⟩ + (a2) e^(-(E2)</a:t>
            </a:r>
            <a:r>
              <a:rPr lang="en-US" sz="4000" spc="-13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τ</a:t>
            </a:r>
            <a:r>
              <a:rPr lang="en-US" sz="3847" spc="-1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)|φ2⟩ ...</a:t>
            </a:r>
          </a:p>
        </p:txBody>
      </p:sp>
      <p:sp>
        <p:nvSpPr>
          <p:cNvPr id="25" name="AutoShape 25"/>
          <p:cNvSpPr/>
          <p:nvPr/>
        </p:nvSpPr>
        <p:spPr>
          <a:xfrm>
            <a:off x="2223027" y="8524875"/>
            <a:ext cx="12745177" cy="19050"/>
          </a:xfrm>
          <a:prstGeom prst="line">
            <a:avLst/>
          </a:prstGeom>
          <a:ln w="38100" cap="flat">
            <a:solidFill>
              <a:srgbClr val="D61F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2222999" y="9277350"/>
            <a:ext cx="12745177" cy="19050"/>
          </a:xfrm>
          <a:prstGeom prst="line">
            <a:avLst/>
          </a:prstGeom>
          <a:ln w="38100" cap="flat">
            <a:solidFill>
              <a:srgbClr val="D61F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2223027" y="8515350"/>
            <a:ext cx="0" cy="781050"/>
          </a:xfrm>
          <a:prstGeom prst="line">
            <a:avLst/>
          </a:prstGeom>
          <a:ln w="38100" cap="flat">
            <a:solidFill>
              <a:srgbClr val="D61F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>
            <a:off x="14949126" y="8534400"/>
            <a:ext cx="0" cy="781050"/>
          </a:xfrm>
          <a:prstGeom prst="line">
            <a:avLst/>
          </a:prstGeom>
          <a:ln w="38100" cap="flat">
            <a:solidFill>
              <a:srgbClr val="D61F1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17786" y="2700889"/>
            <a:ext cx="10235916" cy="7145828"/>
          </a:xfrm>
          <a:custGeom>
            <a:avLst/>
            <a:gdLst/>
            <a:ahLst/>
            <a:cxnLst/>
            <a:rect l="l" t="t" r="r" b="b"/>
            <a:pathLst>
              <a:path w="10235916" h="7145828">
                <a:moveTo>
                  <a:pt x="0" y="0"/>
                </a:moveTo>
                <a:lnTo>
                  <a:pt x="10235915" y="0"/>
                </a:lnTo>
                <a:lnTo>
                  <a:pt x="10235915" y="7145828"/>
                </a:lnTo>
                <a:lnTo>
                  <a:pt x="0" y="71458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HARMONIC OSCILLATOR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71847" y="1949934"/>
            <a:ext cx="13977803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First Excited State: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01014" y="2526378"/>
            <a:ext cx="10669893" cy="7344857"/>
          </a:xfrm>
          <a:custGeom>
            <a:avLst/>
            <a:gdLst/>
            <a:ahLst/>
            <a:cxnLst/>
            <a:rect l="l" t="t" r="r" b="b"/>
            <a:pathLst>
              <a:path w="10669893" h="7344857">
                <a:moveTo>
                  <a:pt x="0" y="0"/>
                </a:moveTo>
                <a:lnTo>
                  <a:pt x="10669894" y="0"/>
                </a:lnTo>
                <a:lnTo>
                  <a:pt x="10669894" y="7344857"/>
                </a:lnTo>
                <a:lnTo>
                  <a:pt x="0" y="73448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38350" y="601831"/>
            <a:ext cx="1459478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HARMONIC OSCILLATOR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71847" y="1949934"/>
            <a:ext cx="13977803" cy="56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3"/>
              </a:lnSpc>
              <a:spcBef>
                <a:spcPct val="0"/>
              </a:spcBef>
            </a:pPr>
            <a:r>
              <a:rPr lang="en-US" sz="2959" spc="-8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Second Excited State: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3844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996270" y="5212760"/>
            <a:ext cx="4229447" cy="1816115"/>
            <a:chOff x="-10808" y="-66675"/>
            <a:chExt cx="1113928" cy="4783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3120" cy="344968"/>
            </a:xfrm>
            <a:custGeom>
              <a:avLst/>
              <a:gdLst/>
              <a:ahLst/>
              <a:cxnLst/>
              <a:rect l="l" t="t" r="r" b="b"/>
              <a:pathLst>
                <a:path w="1103120" h="344968">
                  <a:moveTo>
                    <a:pt x="94269" y="0"/>
                  </a:moveTo>
                  <a:lnTo>
                    <a:pt x="1008851" y="0"/>
                  </a:lnTo>
                  <a:cubicBezTo>
                    <a:pt x="1033853" y="0"/>
                    <a:pt x="1057831" y="9932"/>
                    <a:pt x="1075509" y="27611"/>
                  </a:cubicBezTo>
                  <a:cubicBezTo>
                    <a:pt x="1093188" y="45290"/>
                    <a:pt x="1103120" y="69267"/>
                    <a:pt x="1103120" y="94269"/>
                  </a:cubicBezTo>
                  <a:lnTo>
                    <a:pt x="1103120" y="250699"/>
                  </a:lnTo>
                  <a:cubicBezTo>
                    <a:pt x="1103120" y="275701"/>
                    <a:pt x="1093188" y="299678"/>
                    <a:pt x="1075509" y="317357"/>
                  </a:cubicBezTo>
                  <a:cubicBezTo>
                    <a:pt x="1057831" y="335036"/>
                    <a:pt x="1033853" y="344968"/>
                    <a:pt x="1008851" y="344968"/>
                  </a:cubicBezTo>
                  <a:lnTo>
                    <a:pt x="94269" y="344968"/>
                  </a:lnTo>
                  <a:cubicBezTo>
                    <a:pt x="69267" y="344968"/>
                    <a:pt x="45290" y="335036"/>
                    <a:pt x="27611" y="317357"/>
                  </a:cubicBezTo>
                  <a:cubicBezTo>
                    <a:pt x="9932" y="299678"/>
                    <a:pt x="0" y="275701"/>
                    <a:pt x="0" y="250699"/>
                  </a:cubicBezTo>
                  <a:lnTo>
                    <a:pt x="0" y="94269"/>
                  </a:lnTo>
                  <a:cubicBezTo>
                    <a:pt x="0" y="69267"/>
                    <a:pt x="9932" y="45290"/>
                    <a:pt x="27611" y="27611"/>
                  </a:cubicBezTo>
                  <a:cubicBezTo>
                    <a:pt x="45290" y="9932"/>
                    <a:pt x="69267" y="0"/>
                    <a:pt x="94269" y="0"/>
                  </a:cubicBezTo>
                  <a:close/>
                </a:path>
              </a:pathLst>
            </a:custGeom>
            <a:solidFill>
              <a:srgbClr val="FEBA3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-10808" y="-66675"/>
              <a:ext cx="1103120" cy="47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17"/>
                </a:lnSpc>
              </a:pPr>
              <a:r>
                <a:rPr lang="en-US" sz="3059" spc="-91" dirty="0">
                  <a:solidFill>
                    <a:srgbClr val="0012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WHY QUANTUM MECHANICS?</a:t>
              </a:r>
            </a:p>
          </p:txBody>
        </p:sp>
      </p:grpSp>
      <p:pic>
        <p:nvPicPr>
          <p:cNvPr id="9" name="Picture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rcRect/>
          <a:stretch>
            <a:fillRect/>
          </a:stretch>
        </p:blipFill>
        <p:spPr>
          <a:xfrm>
            <a:off x="6241873" y="1548337"/>
            <a:ext cx="5615133" cy="2960706"/>
          </a:xfrm>
          <a:prstGeom prst="rect">
            <a:avLst/>
          </a:prstGeom>
        </p:spPr>
      </p:pic>
      <p:pic>
        <p:nvPicPr>
          <p:cNvPr id="10" name="Picture 10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rcRect/>
          <a:stretch>
            <a:fillRect/>
          </a:stretch>
        </p:blipFill>
        <p:spPr>
          <a:xfrm>
            <a:off x="12681760" y="4212692"/>
            <a:ext cx="5059364" cy="2852216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>
            <a:off x="9131512" y="6775718"/>
            <a:ext cx="288609" cy="704278"/>
          </a:xfrm>
          <a:prstGeom prst="line">
            <a:avLst/>
          </a:prstGeom>
          <a:ln w="133350" cap="flat">
            <a:solidFill>
              <a:srgbClr val="D6571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H="1" flipV="1">
            <a:off x="5358802" y="5727540"/>
            <a:ext cx="1678504" cy="393277"/>
          </a:xfrm>
          <a:prstGeom prst="line">
            <a:avLst/>
          </a:prstGeom>
          <a:ln w="133350" cap="flat">
            <a:solidFill>
              <a:srgbClr val="D6571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9049439" y="4509043"/>
            <a:ext cx="82073" cy="956874"/>
          </a:xfrm>
          <a:prstGeom prst="line">
            <a:avLst/>
          </a:prstGeom>
          <a:ln w="133350" cap="flat">
            <a:solidFill>
              <a:srgbClr val="D6571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flipV="1">
            <a:off x="11225716" y="5638800"/>
            <a:ext cx="1456044" cy="482017"/>
          </a:xfrm>
          <a:prstGeom prst="line">
            <a:avLst/>
          </a:prstGeom>
          <a:ln w="133350" cap="flat">
            <a:solidFill>
              <a:srgbClr val="D65719"/>
            </a:solidFill>
            <a:prstDash val="solid"/>
            <a:headEnd type="none" w="sm" len="sm"/>
            <a:tailEnd type="arrow" w="med" len="sm"/>
          </a:ln>
        </p:spPr>
      </p:sp>
      <p:pic>
        <p:nvPicPr>
          <p:cNvPr id="15" name="Picture 15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rcRect t="10327" b="10327"/>
          <a:stretch>
            <a:fillRect/>
          </a:stretch>
        </p:blipFill>
        <p:spPr>
          <a:xfrm>
            <a:off x="941487" y="3975086"/>
            <a:ext cx="4417315" cy="3504909"/>
          </a:xfrm>
          <a:prstGeom prst="rect">
            <a:avLst/>
          </a:prstGeom>
        </p:spPr>
      </p:pic>
      <p:sp>
        <p:nvSpPr>
          <p:cNvPr id="16" name="Freeform 16"/>
          <p:cNvSpPr/>
          <p:nvPr/>
        </p:nvSpPr>
        <p:spPr>
          <a:xfrm>
            <a:off x="5358802" y="7479995"/>
            <a:ext cx="8122637" cy="2002243"/>
          </a:xfrm>
          <a:custGeom>
            <a:avLst/>
            <a:gdLst/>
            <a:ahLst/>
            <a:cxnLst/>
            <a:rect l="l" t="t" r="r" b="b"/>
            <a:pathLst>
              <a:path w="8122637" h="2002243">
                <a:moveTo>
                  <a:pt x="0" y="0"/>
                </a:moveTo>
                <a:lnTo>
                  <a:pt x="8122637" y="0"/>
                </a:lnTo>
                <a:lnTo>
                  <a:pt x="8122637" y="2002243"/>
                </a:lnTo>
                <a:lnTo>
                  <a:pt x="0" y="20022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409596" y="232113"/>
            <a:ext cx="9468808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0">
                <p:cTn id="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0">
                <p:cTn id="4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38350" y="563731"/>
            <a:ext cx="14594787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816" y="1965517"/>
            <a:ext cx="16695484" cy="6213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sz="3359" spc="-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BOOKS:</a:t>
            </a:r>
          </a:p>
          <a:p>
            <a:pPr marL="725239" lvl="1" indent="-362620" algn="l">
              <a:lnSpc>
                <a:spcPts val="5508"/>
              </a:lnSpc>
              <a:buAutoNum type="arabicPeriod"/>
            </a:pPr>
            <a:r>
              <a:rPr lang="en-US" sz="3359" spc="-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Quantum Computation and Quantum Information (10th anniversary edition)</a:t>
            </a:r>
            <a:r>
              <a:rPr lang="en-US" sz="3359" spc="-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3359" spc="-10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Michael A. Nielsen &amp; Isaac L. Chuang</a:t>
            </a:r>
          </a:p>
          <a:p>
            <a:pPr marL="725239" lvl="1" indent="-362620" algn="l">
              <a:lnSpc>
                <a:spcPts val="5508"/>
              </a:lnSpc>
              <a:buAutoNum type="arabicPeriod"/>
            </a:pPr>
            <a:r>
              <a:rPr lang="en-US" sz="3359" spc="-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359" spc="-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 to Quantum Mechanics (3rd edition) </a:t>
            </a:r>
            <a:r>
              <a:rPr lang="en-US" sz="3359" spc="-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3359" spc="-10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David J. Griffiths &amp; Darrell F. Schroeter</a:t>
            </a:r>
          </a:p>
          <a:p>
            <a:pPr algn="l">
              <a:lnSpc>
                <a:spcPts val="5508"/>
              </a:lnSpc>
            </a:pPr>
            <a:endParaRPr lang="en-US" sz="3359" spc="-100">
              <a:solidFill>
                <a:srgbClr val="000000"/>
              </a:solidFill>
              <a:latin typeface="Montserrat Italics"/>
              <a:ea typeface="Montserrat Italics"/>
              <a:cs typeface="Montserrat Italics"/>
              <a:sym typeface="Montserrat Italics"/>
            </a:endParaRPr>
          </a:p>
          <a:p>
            <a:pPr algn="l">
              <a:lnSpc>
                <a:spcPts val="5508"/>
              </a:lnSpc>
            </a:pPr>
            <a:r>
              <a:rPr lang="en-US" sz="3359" spc="-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INTERNET RESOURCES: </a:t>
            </a:r>
          </a:p>
          <a:p>
            <a:pPr marL="725239" lvl="1" indent="-362620" algn="l">
              <a:lnSpc>
                <a:spcPts val="5508"/>
              </a:lnSpc>
              <a:buAutoNum type="arabicPeriod"/>
            </a:pPr>
            <a:r>
              <a:rPr lang="en-US" sz="3359" spc="-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359" u="sng" spc="-100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6" tooltip="https://www.overleaf.com"/>
              </a:rPr>
              <a:t>Overleaf - Online LaTeX editor</a:t>
            </a:r>
          </a:p>
          <a:p>
            <a:pPr marL="725239" lvl="1" indent="-362620" algn="l">
              <a:lnSpc>
                <a:spcPts val="5508"/>
              </a:lnSpc>
              <a:spcBef>
                <a:spcPct val="0"/>
              </a:spcBef>
              <a:buAutoNum type="arabicPeriod"/>
            </a:pPr>
            <a:r>
              <a:rPr lang="en-US" sz="3359" spc="-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359" u="sng" spc="-100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7" tooltip="https://docs.scipy.org/doc/scipy/index.html"/>
              </a:rPr>
              <a:t>SciPy - Scientific 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71807" y="520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32480" y="1033692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4282420" y="0"/>
                </a:lnTo>
                <a:lnTo>
                  <a:pt x="4282420" y="82296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263292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3"/>
                </a:lnTo>
                <a:lnTo>
                  <a:pt x="0" y="827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200888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31923" y="3825763"/>
            <a:ext cx="15119377" cy="236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78"/>
              </a:lnSpc>
            </a:pPr>
            <a:r>
              <a:rPr lang="en-US" sz="1384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-22337"/>
            <a:ext cx="5998829" cy="5998829"/>
          </a:xfrm>
          <a:custGeom>
            <a:avLst/>
            <a:gdLst/>
            <a:ahLst/>
            <a:cxnLst/>
            <a:rect l="l" t="t" r="r" b="b"/>
            <a:pathLst>
              <a:path w="5998829" h="5998829">
                <a:moveTo>
                  <a:pt x="0" y="0"/>
                </a:moveTo>
                <a:lnTo>
                  <a:pt x="5998829" y="0"/>
                </a:lnTo>
                <a:lnTo>
                  <a:pt x="5998829" y="5998829"/>
                </a:lnTo>
                <a:lnTo>
                  <a:pt x="0" y="59988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631923" y="1033692"/>
            <a:ext cx="3073400" cy="3073400"/>
          </a:xfrm>
          <a:custGeom>
            <a:avLst/>
            <a:gdLst/>
            <a:ahLst/>
            <a:cxnLst/>
            <a:rect l="l" t="t" r="r" b="b"/>
            <a:pathLst>
              <a:path w="3073400" h="3073400">
                <a:moveTo>
                  <a:pt x="0" y="0"/>
                </a:moveTo>
                <a:lnTo>
                  <a:pt x="3073400" y="0"/>
                </a:lnTo>
                <a:lnTo>
                  <a:pt x="3073400" y="3073400"/>
                </a:lnTo>
                <a:lnTo>
                  <a:pt x="0" y="3073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2289171" y="4288171"/>
            <a:ext cx="5998829" cy="5998829"/>
          </a:xfrm>
          <a:custGeom>
            <a:avLst/>
            <a:gdLst/>
            <a:ahLst/>
            <a:cxnLst/>
            <a:rect l="l" t="t" r="r" b="b"/>
            <a:pathLst>
              <a:path w="5998829" h="5998829">
                <a:moveTo>
                  <a:pt x="5998829" y="5998829"/>
                </a:moveTo>
                <a:lnTo>
                  <a:pt x="0" y="5998829"/>
                </a:lnTo>
                <a:lnTo>
                  <a:pt x="0" y="0"/>
                </a:lnTo>
                <a:lnTo>
                  <a:pt x="5998829" y="0"/>
                </a:lnTo>
                <a:lnTo>
                  <a:pt x="5998829" y="599882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4185900" y="6184900"/>
            <a:ext cx="3073400" cy="3073400"/>
          </a:xfrm>
          <a:custGeom>
            <a:avLst/>
            <a:gdLst/>
            <a:ahLst/>
            <a:cxnLst/>
            <a:rect l="l" t="t" r="r" b="b"/>
            <a:pathLst>
              <a:path w="3073400" h="3073400">
                <a:moveTo>
                  <a:pt x="3073400" y="3073400"/>
                </a:moveTo>
                <a:lnTo>
                  <a:pt x="0" y="3073400"/>
                </a:lnTo>
                <a:lnTo>
                  <a:pt x="0" y="0"/>
                </a:lnTo>
                <a:lnTo>
                  <a:pt x="3073400" y="0"/>
                </a:lnTo>
                <a:lnTo>
                  <a:pt x="3073400" y="30734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05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258300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14452" y="1519959"/>
            <a:ext cx="3409989" cy="2403646"/>
            <a:chOff x="-5633" y="-7620"/>
            <a:chExt cx="1008173" cy="711200"/>
          </a:xfrm>
        </p:grpSpPr>
        <p:sp>
          <p:nvSpPr>
            <p:cNvPr id="7" name="Freeform 7"/>
            <p:cNvSpPr/>
            <p:nvPr/>
          </p:nvSpPr>
          <p:spPr>
            <a:xfrm>
              <a:off x="-5633" y="-7620"/>
              <a:ext cx="1008173" cy="711200"/>
            </a:xfrm>
            <a:custGeom>
              <a:avLst/>
              <a:gdLst/>
              <a:ahLst/>
              <a:cxnLst/>
              <a:rect l="l" t="t" r="r" b="b"/>
              <a:pathLst>
                <a:path w="1008173" h="711200">
                  <a:moveTo>
                    <a:pt x="722404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722404" y="551732"/>
                  </a:lnTo>
                  <a:cubicBezTo>
                    <a:pt x="881724" y="551732"/>
                    <a:pt x="1008161" y="428220"/>
                    <a:pt x="1008161" y="275861"/>
                  </a:cubicBezTo>
                  <a:cubicBezTo>
                    <a:pt x="1008173" y="123512"/>
                    <a:pt x="881724" y="0"/>
                    <a:pt x="722404" y="0"/>
                  </a:cubicBezTo>
                  <a:close/>
                </a:path>
              </a:pathLst>
            </a:custGeom>
            <a:solidFill>
              <a:srgbClr val="00124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6922" y="20922"/>
              <a:ext cx="918046" cy="5036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49"/>
                </a:lnSpc>
              </a:pPr>
              <a:r>
                <a:rPr lang="en-US" sz="1859" spc="-55" dirty="0">
                  <a:solidFill>
                    <a:srgbClr val="F5E6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Particles smaller than atoms behave </a:t>
              </a:r>
            </a:p>
            <a:p>
              <a:pPr algn="ctr">
                <a:lnSpc>
                  <a:spcPts val="3049"/>
                </a:lnSpc>
              </a:pPr>
              <a:r>
                <a:rPr lang="en-US" sz="1859" spc="-55" dirty="0">
                  <a:solidFill>
                    <a:srgbClr val="F5E6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differently!!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184600" y="3950163"/>
            <a:ext cx="1681204" cy="865820"/>
          </a:xfrm>
          <a:custGeom>
            <a:avLst/>
            <a:gdLst/>
            <a:ahLst/>
            <a:cxnLst/>
            <a:rect l="l" t="t" r="r" b="b"/>
            <a:pathLst>
              <a:path w="1681204" h="865820">
                <a:moveTo>
                  <a:pt x="0" y="0"/>
                </a:moveTo>
                <a:lnTo>
                  <a:pt x="1681203" y="0"/>
                </a:lnTo>
                <a:lnTo>
                  <a:pt x="1681203" y="865819"/>
                </a:lnTo>
                <a:lnTo>
                  <a:pt x="0" y="865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059710" y="3950163"/>
            <a:ext cx="1681204" cy="865820"/>
          </a:xfrm>
          <a:custGeom>
            <a:avLst/>
            <a:gdLst/>
            <a:ahLst/>
            <a:cxnLst/>
            <a:rect l="l" t="t" r="r" b="b"/>
            <a:pathLst>
              <a:path w="1681204" h="865820">
                <a:moveTo>
                  <a:pt x="0" y="0"/>
                </a:moveTo>
                <a:lnTo>
                  <a:pt x="1681203" y="0"/>
                </a:lnTo>
                <a:lnTo>
                  <a:pt x="1681203" y="865819"/>
                </a:lnTo>
                <a:lnTo>
                  <a:pt x="0" y="865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4903841" y="5385379"/>
            <a:ext cx="1681204" cy="865820"/>
          </a:xfrm>
          <a:custGeom>
            <a:avLst/>
            <a:gdLst/>
            <a:ahLst/>
            <a:cxnLst/>
            <a:rect l="l" t="t" r="r" b="b"/>
            <a:pathLst>
              <a:path w="1681204" h="865820">
                <a:moveTo>
                  <a:pt x="0" y="0"/>
                </a:moveTo>
                <a:lnTo>
                  <a:pt x="1681203" y="0"/>
                </a:lnTo>
                <a:lnTo>
                  <a:pt x="1681203" y="865820"/>
                </a:lnTo>
                <a:lnTo>
                  <a:pt x="0" y="865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2224161" y="6795640"/>
            <a:ext cx="1681204" cy="865820"/>
          </a:xfrm>
          <a:custGeom>
            <a:avLst/>
            <a:gdLst/>
            <a:ahLst/>
            <a:cxnLst/>
            <a:rect l="l" t="t" r="r" b="b"/>
            <a:pathLst>
              <a:path w="1681204" h="865820">
                <a:moveTo>
                  <a:pt x="0" y="0"/>
                </a:moveTo>
                <a:lnTo>
                  <a:pt x="1681204" y="0"/>
                </a:lnTo>
                <a:lnTo>
                  <a:pt x="1681204" y="865820"/>
                </a:lnTo>
                <a:lnTo>
                  <a:pt x="0" y="865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5133353" y="5104586"/>
            <a:ext cx="3059927" cy="1510869"/>
            <a:chOff x="0" y="0"/>
            <a:chExt cx="1646145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6145" cy="812800"/>
            </a:xfrm>
            <a:custGeom>
              <a:avLst/>
              <a:gdLst/>
              <a:ahLst/>
              <a:cxnLst/>
              <a:rect l="l" t="t" r="r" b="b"/>
              <a:pathLst>
                <a:path w="1646145" h="812800">
                  <a:moveTo>
                    <a:pt x="823072" y="0"/>
                  </a:moveTo>
                  <a:cubicBezTo>
                    <a:pt x="368502" y="0"/>
                    <a:pt x="0" y="181951"/>
                    <a:pt x="0" y="406400"/>
                  </a:cubicBezTo>
                  <a:cubicBezTo>
                    <a:pt x="0" y="630849"/>
                    <a:pt x="368502" y="812800"/>
                    <a:pt x="823072" y="812800"/>
                  </a:cubicBezTo>
                  <a:cubicBezTo>
                    <a:pt x="1277643" y="812800"/>
                    <a:pt x="1646145" y="630849"/>
                    <a:pt x="1646145" y="406400"/>
                  </a:cubicBezTo>
                  <a:cubicBezTo>
                    <a:pt x="1646145" y="181951"/>
                    <a:pt x="1277643" y="0"/>
                    <a:pt x="823072" y="0"/>
                  </a:cubicBezTo>
                  <a:close/>
                </a:path>
              </a:pathLst>
            </a:custGeom>
            <a:solidFill>
              <a:srgbClr val="382E9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54326" y="-28575"/>
              <a:ext cx="1337493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91"/>
                </a:lnSpc>
              </a:pPr>
              <a:r>
                <a:rPr lang="en-US" sz="2799" spc="-8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 Space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856554" y="6895238"/>
            <a:ext cx="2097881" cy="552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5"/>
              </a:lnSpc>
              <a:spcBef>
                <a:spcPct val="0"/>
              </a:spcBef>
            </a:pPr>
            <a:r>
              <a:rPr lang="en-US" sz="2899" spc="-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postulates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825044" y="6473116"/>
            <a:ext cx="2984460" cy="1510869"/>
            <a:chOff x="0" y="0"/>
            <a:chExt cx="1605546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05546" cy="812800"/>
            </a:xfrm>
            <a:custGeom>
              <a:avLst/>
              <a:gdLst/>
              <a:ahLst/>
              <a:cxnLst/>
              <a:rect l="l" t="t" r="r" b="b"/>
              <a:pathLst>
                <a:path w="1605546" h="812800">
                  <a:moveTo>
                    <a:pt x="802773" y="0"/>
                  </a:moveTo>
                  <a:cubicBezTo>
                    <a:pt x="359414" y="0"/>
                    <a:pt x="0" y="181951"/>
                    <a:pt x="0" y="406400"/>
                  </a:cubicBezTo>
                  <a:cubicBezTo>
                    <a:pt x="0" y="630849"/>
                    <a:pt x="359414" y="812800"/>
                    <a:pt x="802773" y="812800"/>
                  </a:cubicBezTo>
                  <a:cubicBezTo>
                    <a:pt x="1246132" y="812800"/>
                    <a:pt x="1605546" y="630849"/>
                    <a:pt x="1605546" y="406400"/>
                  </a:cubicBezTo>
                  <a:cubicBezTo>
                    <a:pt x="1605546" y="181951"/>
                    <a:pt x="1246132" y="0"/>
                    <a:pt x="802773" y="0"/>
                  </a:cubicBezTo>
                  <a:close/>
                </a:path>
              </a:pathLst>
            </a:custGeom>
            <a:solidFill>
              <a:srgbClr val="382E9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50520" y="-28575"/>
              <a:ext cx="1304506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91"/>
                </a:lnSpc>
              </a:pPr>
              <a:r>
                <a:rPr lang="en-US" sz="2799" spc="-8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Evolution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35910" y="7608344"/>
            <a:ext cx="2984460" cy="1543244"/>
            <a:chOff x="-39224" y="-28575"/>
            <a:chExt cx="1605546" cy="830217"/>
          </a:xfrm>
        </p:grpSpPr>
        <p:sp>
          <p:nvSpPr>
            <p:cNvPr id="21" name="Freeform 21"/>
            <p:cNvSpPr/>
            <p:nvPr/>
          </p:nvSpPr>
          <p:spPr>
            <a:xfrm>
              <a:off x="-39224" y="-11158"/>
              <a:ext cx="1605546" cy="812800"/>
            </a:xfrm>
            <a:custGeom>
              <a:avLst/>
              <a:gdLst/>
              <a:ahLst/>
              <a:cxnLst/>
              <a:rect l="l" t="t" r="r" b="b"/>
              <a:pathLst>
                <a:path w="1605546" h="812800">
                  <a:moveTo>
                    <a:pt x="802773" y="0"/>
                  </a:moveTo>
                  <a:cubicBezTo>
                    <a:pt x="359414" y="0"/>
                    <a:pt x="0" y="181951"/>
                    <a:pt x="0" y="406400"/>
                  </a:cubicBezTo>
                  <a:cubicBezTo>
                    <a:pt x="0" y="630849"/>
                    <a:pt x="359414" y="812800"/>
                    <a:pt x="802773" y="812800"/>
                  </a:cubicBezTo>
                  <a:cubicBezTo>
                    <a:pt x="1246132" y="812800"/>
                    <a:pt x="1605546" y="630849"/>
                    <a:pt x="1605546" y="406400"/>
                  </a:cubicBezTo>
                  <a:cubicBezTo>
                    <a:pt x="1605546" y="181951"/>
                    <a:pt x="1246132" y="0"/>
                    <a:pt x="802773" y="0"/>
                  </a:cubicBezTo>
                  <a:close/>
                </a:path>
              </a:pathLst>
            </a:custGeom>
            <a:solidFill>
              <a:srgbClr val="382E9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-1" y="-28575"/>
              <a:ext cx="1455027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591"/>
                </a:lnSpc>
              </a:pPr>
              <a:r>
                <a:rPr lang="en-US" sz="2799" spc="-8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Measurement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8193280" y="5860020"/>
            <a:ext cx="1539369" cy="13685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AutoShape 24"/>
          <p:cNvSpPr/>
          <p:nvPr/>
        </p:nvSpPr>
        <p:spPr>
          <a:xfrm flipH="1">
            <a:off x="4809503" y="7228550"/>
            <a:ext cx="492314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AutoShape 25"/>
          <p:cNvSpPr/>
          <p:nvPr/>
        </p:nvSpPr>
        <p:spPr>
          <a:xfrm flipH="1">
            <a:off x="8193280" y="7228550"/>
            <a:ext cx="1539369" cy="11883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Freeform 26"/>
          <p:cNvSpPr/>
          <p:nvPr/>
        </p:nvSpPr>
        <p:spPr>
          <a:xfrm>
            <a:off x="9732649" y="6582019"/>
            <a:ext cx="2345691" cy="1293062"/>
          </a:xfrm>
          <a:custGeom>
            <a:avLst/>
            <a:gdLst/>
            <a:ahLst/>
            <a:cxnLst/>
            <a:rect l="l" t="t" r="r" b="b"/>
            <a:pathLst>
              <a:path w="2345691" h="1293062">
                <a:moveTo>
                  <a:pt x="0" y="0"/>
                </a:moveTo>
                <a:lnTo>
                  <a:pt x="2345691" y="0"/>
                </a:lnTo>
                <a:lnTo>
                  <a:pt x="2345691" y="1293062"/>
                </a:lnTo>
                <a:lnTo>
                  <a:pt x="0" y="12930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0999"/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760670" y="3636808"/>
            <a:ext cx="1107564" cy="2223213"/>
          </a:xfrm>
          <a:custGeom>
            <a:avLst/>
            <a:gdLst/>
            <a:ahLst/>
            <a:cxnLst/>
            <a:rect l="l" t="t" r="r" b="b"/>
            <a:pathLst>
              <a:path w="1107564" h="2223213">
                <a:moveTo>
                  <a:pt x="0" y="0"/>
                </a:moveTo>
                <a:lnTo>
                  <a:pt x="1107564" y="0"/>
                </a:lnTo>
                <a:lnTo>
                  <a:pt x="1107564" y="2223212"/>
                </a:lnTo>
                <a:lnTo>
                  <a:pt x="0" y="22232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992257" y="296691"/>
            <a:ext cx="14257393" cy="95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QUANTUM MECHANICS?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8314" y="5764770"/>
            <a:ext cx="1918714" cy="451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36"/>
              </a:lnSpc>
              <a:spcBef>
                <a:spcPct val="0"/>
              </a:spcBef>
            </a:pPr>
            <a:r>
              <a:rPr lang="en-US" sz="2400" spc="-7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Schrodinger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162394" y="4010517"/>
            <a:ext cx="5897315" cy="601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47"/>
              </a:lnSpc>
              <a:spcBef>
                <a:spcPct val="0"/>
              </a:spcBef>
            </a:pPr>
            <a:r>
              <a:rPr lang="en-US" sz="3199" spc="-9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Classical Mechanics : </a:t>
            </a:r>
            <a:r>
              <a:rPr lang="en-US" sz="3199" spc="-95" dirty="0">
                <a:solidFill>
                  <a:srgbClr val="D61F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Failed!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074317" y="4010517"/>
            <a:ext cx="4218583" cy="61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7"/>
              </a:lnSpc>
              <a:spcBef>
                <a:spcPct val="0"/>
              </a:spcBef>
            </a:pPr>
            <a:r>
              <a:rPr lang="en-US" sz="3199" spc="-95">
                <a:solidFill>
                  <a:srgbClr val="D61F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Quantum Mechanics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051187" y="6855715"/>
            <a:ext cx="3846697" cy="601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47"/>
              </a:lnSpc>
              <a:spcBef>
                <a:spcPct val="0"/>
              </a:spcBef>
            </a:pPr>
            <a:r>
              <a:rPr lang="en-US" sz="3199" spc="-9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Particles </a:t>
            </a:r>
            <a:r>
              <a:rPr lang="en-US" sz="3199" spc="-95" dirty="0">
                <a:solidFill>
                  <a:srgbClr val="D61F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&lt;=</a:t>
            </a:r>
            <a:r>
              <a:rPr lang="en-US" sz="3199" spc="-9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atoms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49650" y="9459188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22215" y="4377811"/>
            <a:ext cx="517722" cy="325694"/>
          </a:xfrm>
          <a:custGeom>
            <a:avLst/>
            <a:gdLst/>
            <a:ahLst/>
            <a:cxnLst/>
            <a:rect l="l" t="t" r="r" b="b"/>
            <a:pathLst>
              <a:path w="517722" h="325694">
                <a:moveTo>
                  <a:pt x="0" y="0"/>
                </a:moveTo>
                <a:lnTo>
                  <a:pt x="517723" y="0"/>
                </a:lnTo>
                <a:lnTo>
                  <a:pt x="517723" y="325695"/>
                </a:lnTo>
                <a:lnTo>
                  <a:pt x="0" y="3256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21541" y="4228847"/>
            <a:ext cx="623623" cy="623623"/>
          </a:xfrm>
          <a:custGeom>
            <a:avLst/>
            <a:gdLst/>
            <a:ahLst/>
            <a:cxnLst/>
            <a:rect l="l" t="t" r="r" b="b"/>
            <a:pathLst>
              <a:path w="623623" h="623623">
                <a:moveTo>
                  <a:pt x="0" y="0"/>
                </a:moveTo>
                <a:lnTo>
                  <a:pt x="623623" y="0"/>
                </a:lnTo>
                <a:lnTo>
                  <a:pt x="623623" y="623623"/>
                </a:lnTo>
                <a:lnTo>
                  <a:pt x="0" y="6236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38288" y="4146803"/>
            <a:ext cx="3028959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Hilbert Space?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82226" y="4185503"/>
            <a:ext cx="2669679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Vector Space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14624" y="4146803"/>
            <a:ext cx="3253682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Inner Product</a:t>
            </a:r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37630" y="8176421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122215" y="5625840"/>
            <a:ext cx="517722" cy="325694"/>
          </a:xfrm>
          <a:custGeom>
            <a:avLst/>
            <a:gdLst/>
            <a:ahLst/>
            <a:cxnLst/>
            <a:rect l="l" t="t" r="r" b="b"/>
            <a:pathLst>
              <a:path w="517722" h="325694">
                <a:moveTo>
                  <a:pt x="0" y="0"/>
                </a:moveTo>
                <a:lnTo>
                  <a:pt x="517723" y="0"/>
                </a:lnTo>
                <a:lnTo>
                  <a:pt x="517723" y="325694"/>
                </a:lnTo>
                <a:lnTo>
                  <a:pt x="0" y="3256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813111" y="5143500"/>
            <a:ext cx="3736601" cy="956751"/>
          </a:xfrm>
          <a:custGeom>
            <a:avLst/>
            <a:gdLst/>
            <a:ahLst/>
            <a:cxnLst/>
            <a:rect l="l" t="t" r="r" b="b"/>
            <a:pathLst>
              <a:path w="3736601" h="956751">
                <a:moveTo>
                  <a:pt x="0" y="0"/>
                </a:moveTo>
                <a:lnTo>
                  <a:pt x="3736601" y="0"/>
                </a:lnTo>
                <a:lnTo>
                  <a:pt x="3736601" y="956751"/>
                </a:lnTo>
                <a:lnTo>
                  <a:pt x="0" y="9567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 flipV="1">
            <a:off x="13257851" y="6512236"/>
            <a:ext cx="1419647" cy="522975"/>
          </a:xfrm>
          <a:prstGeom prst="line">
            <a:avLst/>
          </a:prstGeom>
          <a:ln w="38100" cap="flat">
            <a:solidFill>
              <a:srgbClr val="FEBA3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14684037" y="6530128"/>
            <a:ext cx="1420980" cy="519343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V="1">
            <a:off x="13257851" y="7049471"/>
            <a:ext cx="2847165" cy="19050"/>
          </a:xfrm>
          <a:prstGeom prst="line">
            <a:avLst/>
          </a:prstGeom>
          <a:ln w="38100" cap="flat">
            <a:solidFill>
              <a:srgbClr val="004AA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14200834" y="8374867"/>
            <a:ext cx="1904182" cy="0"/>
          </a:xfrm>
          <a:prstGeom prst="line">
            <a:avLst/>
          </a:prstGeom>
          <a:ln w="57150" cap="flat">
            <a:solidFill>
              <a:srgbClr val="004AAD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Freeform 17"/>
          <p:cNvSpPr/>
          <p:nvPr/>
        </p:nvSpPr>
        <p:spPr>
          <a:xfrm rot="-10800000" flipH="1">
            <a:off x="3533216" y="6411178"/>
            <a:ext cx="1988317" cy="1988317"/>
          </a:xfrm>
          <a:custGeom>
            <a:avLst/>
            <a:gdLst/>
            <a:ahLst/>
            <a:cxnLst/>
            <a:rect l="l" t="t" r="r" b="b"/>
            <a:pathLst>
              <a:path w="1988317" h="1988317">
                <a:moveTo>
                  <a:pt x="1988317" y="0"/>
                </a:moveTo>
                <a:lnTo>
                  <a:pt x="0" y="0"/>
                </a:lnTo>
                <a:lnTo>
                  <a:pt x="0" y="1988317"/>
                </a:lnTo>
                <a:lnTo>
                  <a:pt x="1988317" y="1988317"/>
                </a:lnTo>
                <a:lnTo>
                  <a:pt x="198831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476577" y="592306"/>
            <a:ext cx="11334846" cy="95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1: STATE SPACE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38288" y="1905000"/>
            <a:ext cx="14811423" cy="172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9"/>
              </a:lnSpc>
              <a:spcBef>
                <a:spcPct val="0"/>
              </a:spcBef>
            </a:pPr>
            <a:r>
              <a:rPr lang="en-US" sz="2859" spc="-8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Associated with any isolated physical system is a </a:t>
            </a:r>
            <a:r>
              <a:rPr lang="en-US" sz="2859" spc="-85">
                <a:solidFill>
                  <a:srgbClr val="D61F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Hilbert Space</a:t>
            </a:r>
            <a:r>
              <a:rPr lang="en-US" sz="2859" spc="-8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known as a </a:t>
            </a:r>
            <a:r>
              <a:rPr lang="en-US" sz="2859" spc="-85">
                <a:solidFill>
                  <a:srgbClr val="D61F1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state space</a:t>
            </a:r>
            <a:r>
              <a:rPr lang="en-US" sz="2859" spc="-8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of the system. This system is described by its </a:t>
            </a:r>
            <a:r>
              <a:rPr lang="en-US" sz="2859" spc="-85">
                <a:solidFill>
                  <a:srgbClr val="D61F1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state vector</a:t>
            </a:r>
            <a:r>
              <a:rPr lang="en-US" sz="2859" spc="-8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which is a unit vector in the state space. 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81434" y="5433531"/>
            <a:ext cx="3185813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Vector Space?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282226" y="5433531"/>
            <a:ext cx="6591037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Collection of elements : Vectors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855599" y="6535003"/>
            <a:ext cx="3318050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Added Together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254688" y="6289593"/>
            <a:ext cx="659209" cy="38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3"/>
              </a:lnSpc>
              <a:spcBef>
                <a:spcPct val="0"/>
              </a:spcBef>
            </a:pPr>
            <a:r>
              <a:rPr lang="en-US" sz="1959" spc="-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|u⟩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540698" y="6271701"/>
            <a:ext cx="441027" cy="38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3"/>
              </a:lnSpc>
              <a:spcBef>
                <a:spcPct val="0"/>
              </a:spcBef>
            </a:pPr>
            <a:r>
              <a:rPr lang="en-US" sz="1959" spc="-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|v⟩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043850" y="7091330"/>
            <a:ext cx="1001812" cy="38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3"/>
              </a:lnSpc>
              <a:spcBef>
                <a:spcPct val="0"/>
              </a:spcBef>
            </a:pPr>
            <a:r>
              <a:rPr lang="en-US" sz="1959" spc="-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|u+v⟩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55599" y="7844418"/>
            <a:ext cx="3813846" cy="1330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Multiplied by scalar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44473" y="7889364"/>
            <a:ext cx="808077" cy="823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7"/>
              </a:lnSpc>
              <a:spcBef>
                <a:spcPct val="0"/>
              </a:spcBef>
            </a:pPr>
            <a:r>
              <a:rPr lang="en-US" sz="4224" spc="-12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x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895153" y="7849452"/>
            <a:ext cx="515545" cy="49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2619" spc="-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|u⟩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0" y="826770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459188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37990" y="2489073"/>
            <a:ext cx="9856088" cy="6333637"/>
          </a:xfrm>
          <a:custGeom>
            <a:avLst/>
            <a:gdLst/>
            <a:ahLst/>
            <a:cxnLst/>
            <a:rect l="l" t="t" r="r" b="b"/>
            <a:pathLst>
              <a:path w="9856088" h="6333637">
                <a:moveTo>
                  <a:pt x="0" y="0"/>
                </a:moveTo>
                <a:lnTo>
                  <a:pt x="9856088" y="0"/>
                </a:lnTo>
                <a:lnTo>
                  <a:pt x="9856088" y="6333638"/>
                </a:lnTo>
                <a:lnTo>
                  <a:pt x="0" y="63336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76577" y="592306"/>
            <a:ext cx="11334846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1: STATE SPACE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2782" y="1625727"/>
            <a:ext cx="2225576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Properties: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973195" y="2674552"/>
            <a:ext cx="4478823" cy="1354855"/>
            <a:chOff x="0" y="0"/>
            <a:chExt cx="5971764" cy="1806473"/>
          </a:xfrm>
        </p:grpSpPr>
        <p:sp>
          <p:nvSpPr>
            <p:cNvPr id="10" name="AutoShape 10"/>
            <p:cNvSpPr/>
            <p:nvPr/>
          </p:nvSpPr>
          <p:spPr>
            <a:xfrm flipV="1">
              <a:off x="8094" y="386008"/>
              <a:ext cx="1744444" cy="586462"/>
            </a:xfrm>
            <a:prstGeom prst="line">
              <a:avLst/>
            </a:prstGeom>
            <a:ln w="50800" cap="flat">
              <a:solidFill>
                <a:srgbClr val="E4C311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1752538" y="386008"/>
              <a:ext cx="4210807" cy="586462"/>
            </a:xfrm>
            <a:prstGeom prst="line">
              <a:avLst/>
            </a:prstGeom>
            <a:ln w="50800" cap="flat">
              <a:solidFill>
                <a:srgbClr val="0000FE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8094" y="972471"/>
              <a:ext cx="5955251" cy="0"/>
            </a:xfrm>
            <a:prstGeom prst="line">
              <a:avLst/>
            </a:prstGeom>
            <a:ln w="50800" cap="flat">
              <a:solidFill>
                <a:srgbClr val="00BF63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11598" y="997628"/>
              <a:ext cx="4210807" cy="586462"/>
            </a:xfrm>
            <a:prstGeom prst="line">
              <a:avLst/>
            </a:prstGeom>
            <a:ln w="50800" cap="flat">
              <a:solidFill>
                <a:srgbClr val="0000FE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4" name="AutoShape 14"/>
            <p:cNvSpPr/>
            <p:nvPr/>
          </p:nvSpPr>
          <p:spPr>
            <a:xfrm flipV="1">
              <a:off x="4222405" y="972471"/>
              <a:ext cx="1740940" cy="611619"/>
            </a:xfrm>
            <a:prstGeom prst="line">
              <a:avLst/>
            </a:prstGeom>
            <a:ln w="50800" cap="flat">
              <a:solidFill>
                <a:srgbClr val="E4C311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3489822" y="-95250"/>
              <a:ext cx="555887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|v⟩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42879" y="127133"/>
              <a:ext cx="575954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|u⟩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74594" y="1266457"/>
              <a:ext cx="555887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|v⟩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980769" y="1266457"/>
              <a:ext cx="575954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|u⟩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52538" y="457611"/>
              <a:ext cx="984860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|u+v⟩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521533" y="5297756"/>
            <a:ext cx="5382147" cy="3611059"/>
            <a:chOff x="0" y="0"/>
            <a:chExt cx="7176196" cy="4814745"/>
          </a:xfrm>
        </p:grpSpPr>
        <p:sp>
          <p:nvSpPr>
            <p:cNvPr id="21" name="AutoShape 21"/>
            <p:cNvSpPr/>
            <p:nvPr/>
          </p:nvSpPr>
          <p:spPr>
            <a:xfrm flipV="1">
              <a:off x="1138797" y="444767"/>
              <a:ext cx="1744444" cy="586462"/>
            </a:xfrm>
            <a:prstGeom prst="line">
              <a:avLst/>
            </a:prstGeom>
            <a:ln w="50800" cap="flat">
              <a:solidFill>
                <a:srgbClr val="E4C311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2" name="AutoShape 22"/>
            <p:cNvSpPr/>
            <p:nvPr/>
          </p:nvSpPr>
          <p:spPr>
            <a:xfrm>
              <a:off x="1138797" y="1031229"/>
              <a:ext cx="5955251" cy="0"/>
            </a:xfrm>
            <a:prstGeom prst="line">
              <a:avLst/>
            </a:prstGeom>
            <a:ln w="50800" cap="flat">
              <a:solidFill>
                <a:srgbClr val="545454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2883240" y="444767"/>
              <a:ext cx="1106801" cy="0"/>
            </a:xfrm>
            <a:prstGeom prst="line">
              <a:avLst/>
            </a:prstGeom>
            <a:ln w="50800" cap="flat">
              <a:solidFill>
                <a:srgbClr val="004AAD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3990041" y="444767"/>
              <a:ext cx="3104006" cy="586462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5" name="Freeform 25"/>
            <p:cNvSpPr/>
            <p:nvPr/>
          </p:nvSpPr>
          <p:spPr>
            <a:xfrm>
              <a:off x="0" y="1988898"/>
              <a:ext cx="636509" cy="400422"/>
            </a:xfrm>
            <a:custGeom>
              <a:avLst/>
              <a:gdLst/>
              <a:ahLst/>
              <a:cxnLst/>
              <a:rect l="l" t="t" r="r" b="b"/>
              <a:pathLst>
                <a:path w="636509" h="400422">
                  <a:moveTo>
                    <a:pt x="0" y="0"/>
                  </a:moveTo>
                  <a:lnTo>
                    <a:pt x="636509" y="0"/>
                  </a:lnTo>
                  <a:lnTo>
                    <a:pt x="636509" y="400422"/>
                  </a:lnTo>
                  <a:lnTo>
                    <a:pt x="0" y="400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4620525" y="-36492"/>
              <a:ext cx="555887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|v⟩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73582" y="185892"/>
              <a:ext cx="575954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|u⟩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627344" y="516369"/>
              <a:ext cx="1496653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|u+w+v⟩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955600" y="-95250"/>
              <a:ext cx="658862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|w⟩</a:t>
              </a:r>
            </a:p>
          </p:txBody>
        </p:sp>
        <p:sp>
          <p:nvSpPr>
            <p:cNvPr id="30" name="AutoShape 30"/>
            <p:cNvSpPr/>
            <p:nvPr/>
          </p:nvSpPr>
          <p:spPr>
            <a:xfrm flipV="1">
              <a:off x="1160914" y="1777985"/>
              <a:ext cx="2834274" cy="586462"/>
            </a:xfrm>
            <a:prstGeom prst="line">
              <a:avLst/>
            </a:prstGeom>
            <a:ln w="50800" cap="flat">
              <a:solidFill>
                <a:srgbClr val="00BF63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3985326" y="1777900"/>
              <a:ext cx="3104006" cy="586462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160914" y="2389320"/>
              <a:ext cx="5955251" cy="0"/>
            </a:xfrm>
            <a:prstGeom prst="line">
              <a:avLst/>
            </a:prstGeom>
            <a:ln w="50800" cap="flat">
              <a:solidFill>
                <a:srgbClr val="545454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1693596" y="1448882"/>
              <a:ext cx="1087835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|u+w⟩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5049793" y="1329679"/>
              <a:ext cx="555887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|v⟩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3123872" y="2484570"/>
              <a:ext cx="1496653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|u+w+v⟩</a:t>
              </a:r>
            </a:p>
          </p:txBody>
        </p:sp>
        <p:sp>
          <p:nvSpPr>
            <p:cNvPr id="36" name="Freeform 36"/>
            <p:cNvSpPr/>
            <p:nvPr/>
          </p:nvSpPr>
          <p:spPr>
            <a:xfrm>
              <a:off x="56379" y="3779056"/>
              <a:ext cx="636509" cy="400422"/>
            </a:xfrm>
            <a:custGeom>
              <a:avLst/>
              <a:gdLst/>
              <a:ahLst/>
              <a:cxnLst/>
              <a:rect l="l" t="t" r="r" b="b"/>
              <a:pathLst>
                <a:path w="636509" h="400422">
                  <a:moveTo>
                    <a:pt x="0" y="0"/>
                  </a:moveTo>
                  <a:lnTo>
                    <a:pt x="636509" y="0"/>
                  </a:lnTo>
                  <a:lnTo>
                    <a:pt x="636509" y="400422"/>
                  </a:lnTo>
                  <a:lnTo>
                    <a:pt x="0" y="400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AutoShape 37"/>
            <p:cNvSpPr/>
            <p:nvPr/>
          </p:nvSpPr>
          <p:spPr>
            <a:xfrm>
              <a:off x="1217293" y="4179478"/>
              <a:ext cx="5955251" cy="0"/>
            </a:xfrm>
            <a:prstGeom prst="line">
              <a:avLst/>
            </a:prstGeom>
            <a:ln w="50800" cap="flat">
              <a:solidFill>
                <a:srgbClr val="545454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1558428" y="3250226"/>
              <a:ext cx="575954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|u⟩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620525" y="3119837"/>
              <a:ext cx="1067680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|w+v⟩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180251" y="4274728"/>
              <a:ext cx="1496653" cy="54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  <a:spcBef>
                  <a:spcPct val="0"/>
                </a:spcBef>
              </a:pPr>
              <a:r>
                <a:rPr lang="en-US" sz="2195" spc="-6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|u+w+v⟩</a:t>
              </a:r>
            </a:p>
          </p:txBody>
        </p:sp>
        <p:sp>
          <p:nvSpPr>
            <p:cNvPr id="41" name="AutoShape 41"/>
            <p:cNvSpPr/>
            <p:nvPr/>
          </p:nvSpPr>
          <p:spPr>
            <a:xfrm>
              <a:off x="2962945" y="3567859"/>
              <a:ext cx="4209599" cy="611619"/>
            </a:xfrm>
            <a:prstGeom prst="line">
              <a:avLst/>
            </a:prstGeom>
            <a:ln w="50800" cap="flat">
              <a:solidFill>
                <a:srgbClr val="B2167D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42" name="AutoShape 42"/>
            <p:cNvSpPr/>
            <p:nvPr/>
          </p:nvSpPr>
          <p:spPr>
            <a:xfrm flipV="1">
              <a:off x="1217293" y="3567859"/>
              <a:ext cx="1745652" cy="611619"/>
            </a:xfrm>
            <a:prstGeom prst="line">
              <a:avLst/>
            </a:prstGeom>
            <a:ln w="50800" cap="flat">
              <a:solidFill>
                <a:srgbClr val="E4C311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43" name="TextBox 43"/>
          <p:cNvSpPr txBox="1"/>
          <p:nvPr/>
        </p:nvSpPr>
        <p:spPr>
          <a:xfrm>
            <a:off x="12651937" y="1982647"/>
            <a:ext cx="2272804" cy="52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Commutative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932607" y="4610432"/>
            <a:ext cx="1992134" cy="525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Associative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050" y="3654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49650" y="9459188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>
            <a:off x="37630" y="826770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791688" y="2813866"/>
            <a:ext cx="517722" cy="325694"/>
          </a:xfrm>
          <a:custGeom>
            <a:avLst/>
            <a:gdLst/>
            <a:ahLst/>
            <a:cxnLst/>
            <a:rect l="l" t="t" r="r" b="b"/>
            <a:pathLst>
              <a:path w="517722" h="325694">
                <a:moveTo>
                  <a:pt x="0" y="0"/>
                </a:moveTo>
                <a:lnTo>
                  <a:pt x="517723" y="0"/>
                </a:lnTo>
                <a:lnTo>
                  <a:pt x="517723" y="325695"/>
                </a:lnTo>
                <a:lnTo>
                  <a:pt x="0" y="3256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24627" y="2523766"/>
            <a:ext cx="1681204" cy="865820"/>
          </a:xfrm>
          <a:custGeom>
            <a:avLst/>
            <a:gdLst/>
            <a:ahLst/>
            <a:cxnLst/>
            <a:rect l="l" t="t" r="r" b="b"/>
            <a:pathLst>
              <a:path w="1681204" h="865820">
                <a:moveTo>
                  <a:pt x="0" y="0"/>
                </a:moveTo>
                <a:lnTo>
                  <a:pt x="1681203" y="0"/>
                </a:lnTo>
                <a:lnTo>
                  <a:pt x="1681203" y="865820"/>
                </a:lnTo>
                <a:lnTo>
                  <a:pt x="0" y="8658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42310" y="5143500"/>
            <a:ext cx="3023338" cy="874397"/>
          </a:xfrm>
          <a:custGeom>
            <a:avLst/>
            <a:gdLst/>
            <a:ahLst/>
            <a:cxnLst/>
            <a:rect l="l" t="t" r="r" b="b"/>
            <a:pathLst>
              <a:path w="3023338" h="874397">
                <a:moveTo>
                  <a:pt x="0" y="0"/>
                </a:moveTo>
                <a:lnTo>
                  <a:pt x="3023337" y="0"/>
                </a:lnTo>
                <a:lnTo>
                  <a:pt x="3023337" y="874397"/>
                </a:lnTo>
                <a:lnTo>
                  <a:pt x="0" y="874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42310" y="7526748"/>
            <a:ext cx="2547406" cy="740952"/>
          </a:xfrm>
          <a:custGeom>
            <a:avLst/>
            <a:gdLst/>
            <a:ahLst/>
            <a:cxnLst/>
            <a:rect l="l" t="t" r="r" b="b"/>
            <a:pathLst>
              <a:path w="2547406" h="740952">
                <a:moveTo>
                  <a:pt x="0" y="0"/>
                </a:moveTo>
                <a:lnTo>
                  <a:pt x="2547406" y="0"/>
                </a:lnTo>
                <a:lnTo>
                  <a:pt x="2547406" y="740952"/>
                </a:lnTo>
                <a:lnTo>
                  <a:pt x="0" y="7409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65229" y="4015948"/>
            <a:ext cx="4309488" cy="3728310"/>
          </a:xfrm>
          <a:custGeom>
            <a:avLst/>
            <a:gdLst/>
            <a:ahLst/>
            <a:cxnLst/>
            <a:rect l="l" t="t" r="r" b="b"/>
            <a:pathLst>
              <a:path w="4309488" h="3728310">
                <a:moveTo>
                  <a:pt x="0" y="0"/>
                </a:moveTo>
                <a:lnTo>
                  <a:pt x="4309487" y="0"/>
                </a:lnTo>
                <a:lnTo>
                  <a:pt x="4309487" y="3728309"/>
                </a:lnTo>
                <a:lnTo>
                  <a:pt x="0" y="37283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76577" y="480695"/>
            <a:ext cx="11334846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1: STATE SPACE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1270" y="2583140"/>
            <a:ext cx="3281958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Inner Product? 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06195" y="2563103"/>
            <a:ext cx="4416263" cy="62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Input(Vector, Vector)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87412" y="2563103"/>
            <a:ext cx="5471987" cy="62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Output(Complex Number)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26291" y="3753644"/>
            <a:ext cx="3202909" cy="644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Special cases: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40633" y="4377135"/>
            <a:ext cx="7142045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7" lvl="1" indent="-356233" algn="ctr">
              <a:lnSpc>
                <a:spcPts val="5411"/>
              </a:lnSpc>
              <a:spcBef>
                <a:spcPct val="0"/>
              </a:spcBef>
              <a:buAutoNum type="arabicPeriod"/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Inner product = 1 =&gt; Unit Vector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40633" y="6541772"/>
            <a:ext cx="8781826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  Inner product = 0 =&gt; Orthogonal Vectors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74765" y="8020482"/>
            <a:ext cx="3890416" cy="1332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u="sng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Reference: </a:t>
            </a:r>
          </a:p>
          <a:p>
            <a:pPr algn="l">
              <a:lnSpc>
                <a:spcPts val="2660"/>
              </a:lnSpc>
            </a:pPr>
            <a:r>
              <a:rPr lang="en-US" sz="1900" u="sng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13" tooltip="https://www.learndatasci.com/glossary/orthogonal-and-orthonormal-vectors/"/>
              </a:rPr>
              <a:t>https://www.learndatasci.com/glossary/orthogonal-and-orthonormal-vectors/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0" y="57286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06812" y="9448302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>
            <a:off x="37630" y="826770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938598" y="2019300"/>
            <a:ext cx="7114971" cy="2849573"/>
          </a:xfrm>
          <a:custGeom>
            <a:avLst/>
            <a:gdLst/>
            <a:ahLst/>
            <a:cxnLst/>
            <a:rect l="l" t="t" r="r" b="b"/>
            <a:pathLst>
              <a:path w="7114971" h="2849573">
                <a:moveTo>
                  <a:pt x="0" y="0"/>
                </a:moveTo>
                <a:lnTo>
                  <a:pt x="7114971" y="0"/>
                </a:lnTo>
                <a:lnTo>
                  <a:pt x="7114971" y="2849573"/>
                </a:lnTo>
                <a:lnTo>
                  <a:pt x="0" y="28495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27303" y="4935548"/>
            <a:ext cx="2759373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|ψ⟩ = a|0⟩ + b|1⟩</a:t>
            </a:r>
          </a:p>
        </p:txBody>
      </p:sp>
      <p:sp>
        <p:nvSpPr>
          <p:cNvPr id="8" name="AutoShape 8"/>
          <p:cNvSpPr/>
          <p:nvPr/>
        </p:nvSpPr>
        <p:spPr>
          <a:xfrm>
            <a:off x="5401915" y="4894898"/>
            <a:ext cx="354633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>
            <a:off x="5415530" y="4894898"/>
            <a:ext cx="0" cy="6849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5429144" y="5560769"/>
            <a:ext cx="354633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8948248" y="4875848"/>
            <a:ext cx="0" cy="6849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3951207" y="6080451"/>
            <a:ext cx="2405455" cy="689564"/>
          </a:xfrm>
          <a:custGeom>
            <a:avLst/>
            <a:gdLst/>
            <a:ahLst/>
            <a:cxnLst/>
            <a:rect l="l" t="t" r="r" b="b"/>
            <a:pathLst>
              <a:path w="2405455" h="689564">
                <a:moveTo>
                  <a:pt x="0" y="0"/>
                </a:moveTo>
                <a:lnTo>
                  <a:pt x="2405454" y="0"/>
                </a:lnTo>
                <a:lnTo>
                  <a:pt x="2405454" y="689564"/>
                </a:lnTo>
                <a:lnTo>
                  <a:pt x="0" y="6895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740566" y="7274840"/>
            <a:ext cx="3880757" cy="2218854"/>
            <a:chOff x="0" y="0"/>
            <a:chExt cx="5174343" cy="2958472"/>
          </a:xfrm>
        </p:grpSpPr>
        <p:sp>
          <p:nvSpPr>
            <p:cNvPr id="14" name="Freeform 14"/>
            <p:cNvSpPr/>
            <p:nvPr/>
          </p:nvSpPr>
          <p:spPr>
            <a:xfrm>
              <a:off x="559157" y="0"/>
              <a:ext cx="3694902" cy="1126495"/>
            </a:xfrm>
            <a:custGeom>
              <a:avLst/>
              <a:gdLst/>
              <a:ahLst/>
              <a:cxnLst/>
              <a:rect l="l" t="t" r="r" b="b"/>
              <a:pathLst>
                <a:path w="3694902" h="1126495">
                  <a:moveTo>
                    <a:pt x="0" y="0"/>
                  </a:moveTo>
                  <a:lnTo>
                    <a:pt x="3694902" y="0"/>
                  </a:lnTo>
                  <a:lnTo>
                    <a:pt x="3694902" y="1126495"/>
                  </a:lnTo>
                  <a:lnTo>
                    <a:pt x="0" y="112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2126620"/>
              <a:ext cx="3128046" cy="8318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411"/>
                </a:lnSpc>
                <a:spcBef>
                  <a:spcPct val="0"/>
                </a:spcBef>
              </a:pPr>
              <a:r>
                <a:rPr lang="en-US" sz="3299" spc="-98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Amplitude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793747" y="2126620"/>
              <a:ext cx="1380596" cy="811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11"/>
                </a:lnSpc>
                <a:spcBef>
                  <a:spcPct val="0"/>
                </a:spcBef>
              </a:pPr>
              <a:r>
                <a:rPr lang="en-US" sz="3299" spc="-98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1420548" y="1126495"/>
              <a:ext cx="986060" cy="11430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8" name="AutoShape 18"/>
            <p:cNvSpPr/>
            <p:nvPr/>
          </p:nvSpPr>
          <p:spPr>
            <a:xfrm flipH="1" flipV="1">
              <a:off x="3464911" y="1126495"/>
              <a:ext cx="1019134" cy="114300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  <p:pic>
        <p:nvPicPr>
          <p:cNvPr id="19" name="Picture 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rcRect/>
          <a:stretch>
            <a:fillRect/>
          </a:stretch>
        </p:blipFill>
        <p:spPr>
          <a:xfrm>
            <a:off x="13487400" y="6395428"/>
            <a:ext cx="3395393" cy="2546545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476577" y="313690"/>
            <a:ext cx="11334846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1: STATE SPACE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0328" y="1805556"/>
            <a:ext cx="3620237" cy="62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 : Qubit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66377" y="2914220"/>
            <a:ext cx="3874187" cy="62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Space : 2D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66378" y="3831719"/>
            <a:ext cx="3910509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Orthonormal Basis: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608276" y="3867142"/>
            <a:ext cx="2498713" cy="62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|0⟩ and |1⟩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9304" y="4935548"/>
            <a:ext cx="4443115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Arbitrary State Vector: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20329" y="6118551"/>
            <a:ext cx="2457649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Unit vector :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861578" y="4787054"/>
            <a:ext cx="3030787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u="sng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Reference:</a:t>
            </a:r>
          </a:p>
          <a:p>
            <a:pPr algn="l">
              <a:lnSpc>
                <a:spcPts val="2520"/>
              </a:lnSpc>
            </a:pPr>
            <a:r>
              <a:rPr lang="en-US" sz="1800" u="sng" dirty="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  <a:hlinkClick r:id="rId12" tooltip="https://www.qnulabs.com/quantum-101-qubit/"/>
              </a:rPr>
              <a:t>https://www.qnulabs.com/quantum-101-qubit/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203311" y="6096335"/>
            <a:ext cx="6055735" cy="623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=&gt; Normalization condition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46646" y="7227215"/>
            <a:ext cx="3361698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Superpositions: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0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290" y="0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0" y="0"/>
                </a:lnTo>
                <a:lnTo>
                  <a:pt x="2037880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5392" y="9459188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67450" y="3145797"/>
            <a:ext cx="3191850" cy="5585738"/>
          </a:xfrm>
          <a:custGeom>
            <a:avLst/>
            <a:gdLst/>
            <a:ahLst/>
            <a:cxnLst/>
            <a:rect l="l" t="t" r="r" b="b"/>
            <a:pathLst>
              <a:path w="3191850" h="5585738">
                <a:moveTo>
                  <a:pt x="0" y="0"/>
                </a:moveTo>
                <a:lnTo>
                  <a:pt x="3191850" y="0"/>
                </a:lnTo>
                <a:lnTo>
                  <a:pt x="3191850" y="5585738"/>
                </a:lnTo>
                <a:lnTo>
                  <a:pt x="0" y="5585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041780" y="2824117"/>
            <a:ext cx="5000344" cy="703972"/>
            <a:chOff x="0" y="0"/>
            <a:chExt cx="6667125" cy="938629"/>
          </a:xfrm>
        </p:grpSpPr>
        <p:sp>
          <p:nvSpPr>
            <p:cNvPr id="8" name="AutoShape 8"/>
            <p:cNvSpPr/>
            <p:nvPr/>
          </p:nvSpPr>
          <p:spPr>
            <a:xfrm>
              <a:off x="6641725" y="0"/>
              <a:ext cx="0" cy="91322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154222" y="39900"/>
              <a:ext cx="6374474" cy="819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08"/>
                </a:lnSpc>
                <a:spcBef>
                  <a:spcPct val="0"/>
                </a:spcBef>
              </a:pPr>
              <a:r>
                <a:rPr lang="en-US" sz="3359" spc="-100">
                  <a:solidFill>
                    <a:srgbClr val="D61F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|ψ(t2)⟩ = </a:t>
              </a:r>
              <a:r>
                <a:rPr lang="en-US" sz="3359" spc="-100">
                  <a:solidFill>
                    <a:srgbClr val="D61F19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U(t1, t2)</a:t>
              </a:r>
              <a:r>
                <a:rPr lang="en-US" sz="3359" spc="-100">
                  <a:solidFill>
                    <a:srgbClr val="D61F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|ψ(t1)⟩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5400" y="25400"/>
              <a:ext cx="661632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 flipH="1">
              <a:off x="25400" y="25400"/>
              <a:ext cx="0" cy="91322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50800" y="913229"/>
              <a:ext cx="661632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3" name="TextBox 13"/>
          <p:cNvSpPr txBox="1"/>
          <p:nvPr/>
        </p:nvSpPr>
        <p:spPr>
          <a:xfrm>
            <a:off x="5179268" y="4056516"/>
            <a:ext cx="2759629" cy="508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at time t2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56581" y="4056516"/>
            <a:ext cx="2473467" cy="508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 at time t1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6603343" y="3645417"/>
            <a:ext cx="413269" cy="46357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 flipH="1" flipV="1">
            <a:off x="10097540" y="3645417"/>
            <a:ext cx="764350" cy="4461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Freeform 17"/>
          <p:cNvSpPr/>
          <p:nvPr/>
        </p:nvSpPr>
        <p:spPr>
          <a:xfrm>
            <a:off x="4805486" y="5227615"/>
            <a:ext cx="2472588" cy="727232"/>
          </a:xfrm>
          <a:custGeom>
            <a:avLst/>
            <a:gdLst/>
            <a:ahLst/>
            <a:cxnLst/>
            <a:rect l="l" t="t" r="r" b="b"/>
            <a:pathLst>
              <a:path w="2472588" h="727232">
                <a:moveTo>
                  <a:pt x="0" y="0"/>
                </a:moveTo>
                <a:lnTo>
                  <a:pt x="2472588" y="0"/>
                </a:lnTo>
                <a:lnTo>
                  <a:pt x="2472588" y="727232"/>
                </a:lnTo>
                <a:lnTo>
                  <a:pt x="0" y="7272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764185" y="5227615"/>
            <a:ext cx="2759630" cy="733328"/>
          </a:xfrm>
          <a:custGeom>
            <a:avLst/>
            <a:gdLst/>
            <a:ahLst/>
            <a:cxnLst/>
            <a:rect l="l" t="t" r="r" b="b"/>
            <a:pathLst>
              <a:path w="2759630" h="733328">
                <a:moveTo>
                  <a:pt x="0" y="0"/>
                </a:moveTo>
                <a:lnTo>
                  <a:pt x="2759630" y="0"/>
                </a:lnTo>
                <a:lnTo>
                  <a:pt x="2759630" y="733328"/>
                </a:lnTo>
                <a:lnTo>
                  <a:pt x="0" y="7333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426699" y="6580192"/>
            <a:ext cx="5146259" cy="547197"/>
          </a:xfrm>
          <a:custGeom>
            <a:avLst/>
            <a:gdLst/>
            <a:ahLst/>
            <a:cxnLst/>
            <a:rect l="l" t="t" r="r" b="b"/>
            <a:pathLst>
              <a:path w="5146259" h="547197">
                <a:moveTo>
                  <a:pt x="0" y="0"/>
                </a:moveTo>
                <a:lnTo>
                  <a:pt x="5146259" y="0"/>
                </a:lnTo>
                <a:lnTo>
                  <a:pt x="5146259" y="547197"/>
                </a:lnTo>
                <a:lnTo>
                  <a:pt x="0" y="5471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2634583" y="7232265"/>
            <a:ext cx="0" cy="1210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2632794" y="8442878"/>
            <a:ext cx="152208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Freeform 22"/>
          <p:cNvSpPr/>
          <p:nvPr/>
        </p:nvSpPr>
        <p:spPr>
          <a:xfrm>
            <a:off x="8648105" y="8087528"/>
            <a:ext cx="2473467" cy="514285"/>
          </a:xfrm>
          <a:custGeom>
            <a:avLst/>
            <a:gdLst/>
            <a:ahLst/>
            <a:cxnLst/>
            <a:rect l="l" t="t" r="r" b="b"/>
            <a:pathLst>
              <a:path w="2473467" h="514285">
                <a:moveTo>
                  <a:pt x="0" y="0"/>
                </a:moveTo>
                <a:lnTo>
                  <a:pt x="2473467" y="0"/>
                </a:lnTo>
                <a:lnTo>
                  <a:pt x="2473467" y="514285"/>
                </a:lnTo>
                <a:lnTo>
                  <a:pt x="0" y="5142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437567" y="311786"/>
            <a:ext cx="13511153" cy="745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2: EVOLUTION (DISCRETE TIMES)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8638" y="1781299"/>
            <a:ext cx="16792790" cy="59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7"/>
              </a:lnSpc>
              <a:spcBef>
                <a:spcPct val="0"/>
              </a:spcBef>
            </a:pPr>
            <a:r>
              <a:rPr lang="en-US" sz="3059" spc="-9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evolution of a closed quantum system is described by a unitary transformation.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8638" y="5197657"/>
            <a:ext cx="3869035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Unitary Operators?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432527" y="5197657"/>
            <a:ext cx="228402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43297" y="6516822"/>
            <a:ext cx="4435971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Hermitian Operators? </a:t>
            </a:r>
          </a:p>
        </p:txBody>
      </p:sp>
      <p:sp>
        <p:nvSpPr>
          <p:cNvPr id="28" name="TextBox 28"/>
          <p:cNvSpPr txBox="1"/>
          <p:nvPr/>
        </p:nvSpPr>
        <p:spPr>
          <a:xfrm rot="-10800000">
            <a:off x="11401633" y="5351067"/>
            <a:ext cx="127397" cy="2859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8"/>
              </a:lnSpc>
              <a:spcBef>
                <a:spcPct val="0"/>
              </a:spcBef>
            </a:pPr>
            <a:r>
              <a:rPr lang="en-US" sz="14798" spc="-44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85824" y="5986291"/>
            <a:ext cx="2092693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95"/>
              </a:lnSpc>
            </a:pPr>
            <a:r>
              <a:rPr lang="en-US" sz="2799" spc="-8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Linear</a:t>
            </a:r>
          </a:p>
          <a:p>
            <a:pPr algn="ctr">
              <a:lnSpc>
                <a:spcPts val="2995"/>
              </a:lnSpc>
            </a:pPr>
            <a:r>
              <a:rPr lang="en-US" sz="2799" spc="-83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Operators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192092" y="8049304"/>
            <a:ext cx="4456013" cy="64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3299" spc="-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Matrix representation: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9957" y="824865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0"/>
                </a:moveTo>
                <a:lnTo>
                  <a:pt x="0" y="0"/>
                </a:lnTo>
                <a:lnTo>
                  <a:pt x="0" y="2019300"/>
                </a:lnTo>
                <a:lnTo>
                  <a:pt x="2019300" y="2019300"/>
                </a:lnTo>
                <a:lnTo>
                  <a:pt x="20193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6249650" y="0"/>
            <a:ext cx="2019300" cy="2019300"/>
          </a:xfrm>
          <a:custGeom>
            <a:avLst/>
            <a:gdLst/>
            <a:ahLst/>
            <a:cxnLst/>
            <a:rect l="l" t="t" r="r" b="b"/>
            <a:pathLst>
              <a:path w="2019300" h="2019300">
                <a:moveTo>
                  <a:pt x="20193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2019300" y="0"/>
                </a:lnTo>
                <a:lnTo>
                  <a:pt x="2019300" y="2019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957" y="60663"/>
            <a:ext cx="2037880" cy="663237"/>
          </a:xfrm>
          <a:custGeom>
            <a:avLst/>
            <a:gdLst/>
            <a:ahLst/>
            <a:cxnLst/>
            <a:rect l="l" t="t" r="r" b="b"/>
            <a:pathLst>
              <a:path w="2037880" h="663237">
                <a:moveTo>
                  <a:pt x="0" y="0"/>
                </a:moveTo>
                <a:lnTo>
                  <a:pt x="2037881" y="0"/>
                </a:lnTo>
                <a:lnTo>
                  <a:pt x="2037881" y="663237"/>
                </a:lnTo>
                <a:lnTo>
                  <a:pt x="0" y="663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44442" y="9440138"/>
            <a:ext cx="2543558" cy="827812"/>
          </a:xfrm>
          <a:custGeom>
            <a:avLst/>
            <a:gdLst/>
            <a:ahLst/>
            <a:cxnLst/>
            <a:rect l="l" t="t" r="r" b="b"/>
            <a:pathLst>
              <a:path w="2543558" h="827812">
                <a:moveTo>
                  <a:pt x="0" y="0"/>
                </a:moveTo>
                <a:lnTo>
                  <a:pt x="2543558" y="0"/>
                </a:lnTo>
                <a:lnTo>
                  <a:pt x="2543558" y="827812"/>
                </a:lnTo>
                <a:lnTo>
                  <a:pt x="0" y="8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619694" y="3088005"/>
            <a:ext cx="3288076" cy="1183723"/>
            <a:chOff x="0" y="0"/>
            <a:chExt cx="4384101" cy="1578297"/>
          </a:xfrm>
        </p:grpSpPr>
        <p:sp>
          <p:nvSpPr>
            <p:cNvPr id="7" name="Freeform 7"/>
            <p:cNvSpPr/>
            <p:nvPr/>
          </p:nvSpPr>
          <p:spPr>
            <a:xfrm>
              <a:off x="25400" y="0"/>
              <a:ext cx="4358701" cy="1552897"/>
            </a:xfrm>
            <a:custGeom>
              <a:avLst/>
              <a:gdLst/>
              <a:ahLst/>
              <a:cxnLst/>
              <a:rect l="l" t="t" r="r" b="b"/>
              <a:pathLst>
                <a:path w="4358701" h="1552897">
                  <a:moveTo>
                    <a:pt x="0" y="0"/>
                  </a:moveTo>
                  <a:lnTo>
                    <a:pt x="4358701" y="0"/>
                  </a:lnTo>
                  <a:lnTo>
                    <a:pt x="4358701" y="1552897"/>
                  </a:lnTo>
                  <a:lnTo>
                    <a:pt x="0" y="1552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8" name="AutoShape 8"/>
            <p:cNvSpPr/>
            <p:nvPr/>
          </p:nvSpPr>
          <p:spPr>
            <a:xfrm>
              <a:off x="25400" y="0"/>
              <a:ext cx="0" cy="1552897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25400" y="25400"/>
              <a:ext cx="1552897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10"/>
            <p:cNvSpPr/>
            <p:nvPr/>
          </p:nvSpPr>
          <p:spPr>
            <a:xfrm>
              <a:off x="1578297" y="25400"/>
              <a:ext cx="1552897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3131195" y="25400"/>
              <a:ext cx="1252906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358701" y="25400"/>
              <a:ext cx="0" cy="1552897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25400" y="1527497"/>
              <a:ext cx="1552897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1578297" y="1527497"/>
              <a:ext cx="1552897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3131195" y="1527497"/>
              <a:ext cx="1252906" cy="0"/>
            </a:xfrm>
            <a:prstGeom prst="line">
              <a:avLst/>
            </a:prstGeom>
            <a:ln w="50800" cap="flat">
              <a:solidFill>
                <a:srgbClr val="D61F19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1725261" y="4542505"/>
            <a:ext cx="3141623" cy="525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Planck’s constant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52489" y="4653543"/>
            <a:ext cx="4374059" cy="752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3"/>
              </a:lnSpc>
            </a:pPr>
            <a:r>
              <a:rPr lang="en-US" sz="2700" spc="-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Hamiltonian</a:t>
            </a:r>
          </a:p>
          <a:p>
            <a:pPr algn="ctr">
              <a:lnSpc>
                <a:spcPts val="2943"/>
              </a:lnSpc>
            </a:pPr>
            <a:r>
              <a:rPr lang="en-US" sz="2700" spc="-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(Fixed Hermitian Operator)</a:t>
            </a:r>
          </a:p>
        </p:txBody>
      </p:sp>
      <p:sp>
        <p:nvSpPr>
          <p:cNvPr id="18" name="AutoShape 18"/>
          <p:cNvSpPr/>
          <p:nvPr/>
        </p:nvSpPr>
        <p:spPr>
          <a:xfrm flipV="1">
            <a:off x="3568693" y="3864145"/>
            <a:ext cx="389939" cy="7608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 flipH="1" flipV="1">
            <a:off x="6122517" y="3864145"/>
            <a:ext cx="1617001" cy="7608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Freeform 20"/>
          <p:cNvSpPr/>
          <p:nvPr/>
        </p:nvSpPr>
        <p:spPr>
          <a:xfrm>
            <a:off x="7925809" y="6667534"/>
            <a:ext cx="454728" cy="286065"/>
          </a:xfrm>
          <a:custGeom>
            <a:avLst/>
            <a:gdLst/>
            <a:ahLst/>
            <a:cxnLst/>
            <a:rect l="l" t="t" r="r" b="b"/>
            <a:pathLst>
              <a:path w="454728" h="286065">
                <a:moveTo>
                  <a:pt x="0" y="0"/>
                </a:moveTo>
                <a:lnTo>
                  <a:pt x="454728" y="0"/>
                </a:lnTo>
                <a:lnTo>
                  <a:pt x="454728" y="286065"/>
                </a:lnTo>
                <a:lnTo>
                  <a:pt x="0" y="286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8642145" y="6405763"/>
            <a:ext cx="7817055" cy="827812"/>
          </a:xfrm>
          <a:custGeom>
            <a:avLst/>
            <a:gdLst/>
            <a:ahLst/>
            <a:cxnLst/>
            <a:rect l="l" t="t" r="r" b="b"/>
            <a:pathLst>
              <a:path w="7607505" h="894469">
                <a:moveTo>
                  <a:pt x="0" y="0"/>
                </a:moveTo>
                <a:lnTo>
                  <a:pt x="7607505" y="0"/>
                </a:lnTo>
                <a:lnTo>
                  <a:pt x="7607505" y="894469"/>
                </a:lnTo>
                <a:lnTo>
                  <a:pt x="0" y="8944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4866884" y="6500721"/>
            <a:ext cx="688547" cy="619692"/>
          </a:xfrm>
          <a:custGeom>
            <a:avLst/>
            <a:gdLst/>
            <a:ahLst/>
            <a:cxnLst/>
            <a:rect l="l" t="t" r="r" b="b"/>
            <a:pathLst>
              <a:path w="688547" h="619692">
                <a:moveTo>
                  <a:pt x="0" y="0"/>
                </a:moveTo>
                <a:lnTo>
                  <a:pt x="688546" y="0"/>
                </a:lnTo>
                <a:lnTo>
                  <a:pt x="688546" y="619692"/>
                </a:lnTo>
                <a:lnTo>
                  <a:pt x="0" y="6196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057746" y="7653680"/>
            <a:ext cx="5217340" cy="1216031"/>
          </a:xfrm>
          <a:custGeom>
            <a:avLst/>
            <a:gdLst/>
            <a:ahLst/>
            <a:cxnLst/>
            <a:rect l="l" t="t" r="r" b="b"/>
            <a:pathLst>
              <a:path w="4559797" h="1012275">
                <a:moveTo>
                  <a:pt x="0" y="0"/>
                </a:moveTo>
                <a:lnTo>
                  <a:pt x="4559797" y="0"/>
                </a:lnTo>
                <a:lnTo>
                  <a:pt x="4559797" y="1012275"/>
                </a:lnTo>
                <a:lnTo>
                  <a:pt x="0" y="10122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860887" y="6503104"/>
            <a:ext cx="1884660" cy="52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Postulate 2 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631408" y="6508058"/>
            <a:ext cx="2032794" cy="52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Postulate 2 ‘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77147" y="329565"/>
            <a:ext cx="1373370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POSTULATE 2': EVOLUTION (CONTINUOUS TIME)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64989" y="1360170"/>
            <a:ext cx="15358022" cy="119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9"/>
              </a:lnSpc>
              <a:spcBef>
                <a:spcPct val="0"/>
              </a:spcBef>
            </a:pPr>
            <a:r>
              <a:rPr lang="en-US" sz="2999" spc="-8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time evolution of the state of a closed quantum system is described by the Schrodinger equation.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673973" y="3444785"/>
            <a:ext cx="7684790" cy="52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Dependent Schrodinger Equation (TDSE) </a:t>
            </a:r>
          </a:p>
        </p:txBody>
      </p:sp>
      <p:sp>
        <p:nvSpPr>
          <p:cNvPr id="29" name="TextBox 29"/>
          <p:cNvSpPr txBox="1"/>
          <p:nvPr/>
        </p:nvSpPr>
        <p:spPr>
          <a:xfrm rot="-10800000">
            <a:off x="7358030" y="2940132"/>
            <a:ext cx="127397" cy="2161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2"/>
              </a:lnSpc>
              <a:spcBef>
                <a:spcPct val="0"/>
              </a:spcBef>
            </a:pPr>
            <a:r>
              <a:rPr lang="en-US" sz="11099" spc="-33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79255" y="7838175"/>
            <a:ext cx="1178490" cy="52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2700" spc="-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942</Words>
  <Application>Microsoft Office PowerPoint</Application>
  <PresentationFormat>Custom</PresentationFormat>
  <Paragraphs>176</Paragraphs>
  <Slides>21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Montserrat</vt:lpstr>
      <vt:lpstr>Montserrat Bold</vt:lpstr>
      <vt:lpstr>Montserrat Italics</vt:lpstr>
      <vt:lpstr>Montserrat Bold Italics</vt:lpstr>
      <vt:lpstr>Courier Prime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review</dc:title>
  <cp:lastModifiedBy>Jahnavi Dande</cp:lastModifiedBy>
  <cp:revision>6</cp:revision>
  <dcterms:created xsi:type="dcterms:W3CDTF">2006-08-16T00:00:00Z</dcterms:created>
  <dcterms:modified xsi:type="dcterms:W3CDTF">2024-08-01T19:12:52Z</dcterms:modified>
  <dc:identifier>DAGMWfldUtY</dc:identifier>
</cp:coreProperties>
</file>