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9"/>
  </p:notesMasterIdLst>
  <p:sldIdLst>
    <p:sldId id="256" r:id="rId5"/>
    <p:sldId id="2146847054" r:id="rId6"/>
    <p:sldId id="262" r:id="rId7"/>
    <p:sldId id="263" r:id="rId8"/>
    <p:sldId id="2146847062" r:id="rId9"/>
    <p:sldId id="2146847063" r:id="rId10"/>
    <p:sldId id="2146847065" r:id="rId11"/>
    <p:sldId id="2146847064" r:id="rId12"/>
    <p:sldId id="2146847068" r:id="rId13"/>
    <p:sldId id="2146847069" r:id="rId14"/>
    <p:sldId id="2146847070" r:id="rId15"/>
    <p:sldId id="2146847078" r:id="rId16"/>
    <p:sldId id="2146847072" r:id="rId17"/>
    <p:sldId id="2146847077" r:id="rId18"/>
    <p:sldId id="2146847076" r:id="rId19"/>
    <p:sldId id="2146847073" r:id="rId20"/>
    <p:sldId id="2146847074" r:id="rId21"/>
    <p:sldId id="2146847067" r:id="rId22"/>
    <p:sldId id="2146847055" r:id="rId23"/>
    <p:sldId id="269" r:id="rId24"/>
    <p:sldId id="2146847059" r:id="rId25"/>
    <p:sldId id="2146847060" r:id="rId26"/>
    <p:sldId id="2146847061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93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6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31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mr.gov.in/" TargetMode="External"/><Relationship Id="rId2" Type="http://schemas.openxmlformats.org/officeDocument/2006/relationships/hyperlink" Target="https://www.who.int/news-room/fact-she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ibm.com/docs/discovery" TargetMode="External"/><Relationship Id="rId4" Type="http://schemas.openxmlformats.org/officeDocument/2006/relationships/hyperlink" Target="https://www.ibm.com/granit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Agentic AI Health Symptom Checker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4329" y="400724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JAHNAVI PENMETHSA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St. Martin’s Engineering College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 (AI &amp; ML)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7" b="6331"/>
          <a:stretch/>
        </p:blipFill>
        <p:spPr>
          <a:xfrm>
            <a:off x="1941686" y="1310640"/>
            <a:ext cx="8308623" cy="3810000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66152" y="5445397"/>
            <a:ext cx="10005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		Foundation Model Selection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Selection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 IBM Granite model granite-3-3-8b-instruct to power the conversational AI capabilities</a:t>
            </a:r>
            <a:endParaRPr kumimoji="0" lang="en-US" altLang="en-U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7" b="6549"/>
          <a:stretch/>
        </p:blipFill>
        <p:spPr>
          <a:xfrm>
            <a:off x="1941688" y="1452880"/>
            <a:ext cx="8308623" cy="3840480"/>
          </a:xfrm>
        </p:spPr>
      </p:pic>
      <p:sp>
        <p:nvSpPr>
          <p:cNvPr id="4" name="TextBox 3"/>
          <p:cNvSpPr txBox="1"/>
          <p:nvPr/>
        </p:nvSpPr>
        <p:spPr>
          <a:xfrm>
            <a:off x="944880" y="5584908"/>
            <a:ext cx="1012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		Knowledge </a:t>
            </a:r>
            <a:r>
              <a:rPr lang="en-US" b="1" dirty="0"/>
              <a:t>Base Preparation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Uploading </a:t>
            </a:r>
            <a:r>
              <a:rPr lang="en-US" dirty="0"/>
              <a:t>verified WHO and government health documents to enable Retrieval-Augmented </a:t>
            </a:r>
            <a:r>
              <a:rPr lang="en-US" dirty="0" smtClean="0"/>
              <a:t>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7202"/>
          <a:stretch/>
        </p:blipFill>
        <p:spPr>
          <a:xfrm>
            <a:off x="1941688" y="1412240"/>
            <a:ext cx="8308623" cy="3749040"/>
          </a:xfrm>
        </p:spPr>
      </p:pic>
      <p:sp>
        <p:nvSpPr>
          <p:cNvPr id="4" name="TextBox 3"/>
          <p:cNvSpPr txBox="1"/>
          <p:nvPr/>
        </p:nvSpPr>
        <p:spPr>
          <a:xfrm>
            <a:off x="886458" y="5476240"/>
            <a:ext cx="1041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		         Agent </a:t>
            </a:r>
            <a:r>
              <a:rPr lang="en-US" b="1" dirty="0"/>
              <a:t>Configuration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Defining </a:t>
            </a:r>
            <a:r>
              <a:rPr lang="en-US" dirty="0"/>
              <a:t>operational instructions for the </a:t>
            </a:r>
            <a:r>
              <a:rPr lang="en-US" dirty="0" err="1"/>
              <a:t>MediQuery</a:t>
            </a:r>
            <a:r>
              <a:rPr lang="en-US" dirty="0"/>
              <a:t> agent to ensure </a:t>
            </a:r>
            <a:r>
              <a:rPr lang="en-US" dirty="0" smtClean="0"/>
              <a:t>accurate</a:t>
            </a:r>
            <a:r>
              <a:rPr lang="en-US" dirty="0"/>
              <a:t>, and educational </a:t>
            </a:r>
            <a:r>
              <a:rPr lang="en-US" dirty="0" smtClean="0"/>
              <a:t>responses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3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7" b="7636"/>
          <a:stretch/>
        </p:blipFill>
        <p:spPr>
          <a:xfrm>
            <a:off x="1941688" y="1402080"/>
            <a:ext cx="8308623" cy="3789680"/>
          </a:xfrm>
        </p:spPr>
      </p:pic>
      <p:sp>
        <p:nvSpPr>
          <p:cNvPr id="4" name="TextBox 3"/>
          <p:cNvSpPr txBox="1"/>
          <p:nvPr/>
        </p:nvSpPr>
        <p:spPr>
          <a:xfrm>
            <a:off x="1941688" y="5506720"/>
            <a:ext cx="861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	          Initial </a:t>
            </a:r>
            <a:r>
              <a:rPr lang="en-US" b="1" dirty="0"/>
              <a:t>Agent 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Evaluating </a:t>
            </a:r>
            <a:r>
              <a:rPr lang="en-US" dirty="0"/>
              <a:t>the agent’s basic performance by providing a sample health-related </a:t>
            </a:r>
            <a:r>
              <a:rPr lang="en-US" dirty="0" smtClean="0"/>
              <a:t>prompt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3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5" b="7201"/>
          <a:stretch/>
        </p:blipFill>
        <p:spPr>
          <a:xfrm>
            <a:off x="1941688" y="1381760"/>
            <a:ext cx="8308623" cy="3799840"/>
          </a:xfrm>
        </p:spPr>
      </p:pic>
      <p:sp>
        <p:nvSpPr>
          <p:cNvPr id="4" name="TextBox 3"/>
          <p:cNvSpPr txBox="1"/>
          <p:nvPr/>
        </p:nvSpPr>
        <p:spPr>
          <a:xfrm>
            <a:off x="1087120" y="5496560"/>
            <a:ext cx="1040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		RAG </a:t>
            </a:r>
            <a:r>
              <a:rPr lang="en-US" b="1" dirty="0"/>
              <a:t>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Integrating </a:t>
            </a:r>
            <a:r>
              <a:rPr lang="en-US" dirty="0"/>
              <a:t>RAG by linking one of the uploaded documents from the vector index for contextual </a:t>
            </a:r>
            <a:r>
              <a:rPr lang="en-US" dirty="0" smtClean="0"/>
              <a:t>retrieval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2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5" b="8723"/>
          <a:stretch/>
        </p:blipFill>
        <p:spPr>
          <a:xfrm>
            <a:off x="1941688" y="1341120"/>
            <a:ext cx="8308623" cy="3728720"/>
          </a:xfrm>
        </p:spPr>
      </p:pic>
      <p:sp>
        <p:nvSpPr>
          <p:cNvPr id="4" name="TextBox 3"/>
          <p:cNvSpPr txBox="1"/>
          <p:nvPr/>
        </p:nvSpPr>
        <p:spPr>
          <a:xfrm>
            <a:off x="1076960" y="5425440"/>
            <a:ext cx="1037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		     RAG </a:t>
            </a:r>
            <a:r>
              <a:rPr lang="en-US" b="1" dirty="0"/>
              <a:t>Query 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Assessing </a:t>
            </a:r>
            <a:r>
              <a:rPr lang="en-US" dirty="0"/>
              <a:t>the RAG pipeline’s effectiveness by submitting a test query and reviewing the retrieved </a:t>
            </a:r>
            <a:r>
              <a:rPr lang="en-US" dirty="0" smtClean="0"/>
              <a:t>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7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6" b="7417"/>
          <a:stretch/>
        </p:blipFill>
        <p:spPr>
          <a:xfrm>
            <a:off x="1941688" y="1341120"/>
            <a:ext cx="8308623" cy="3789680"/>
          </a:xfrm>
        </p:spPr>
      </p:pic>
      <p:sp>
        <p:nvSpPr>
          <p:cNvPr id="4" name="TextBox 3"/>
          <p:cNvSpPr txBox="1"/>
          <p:nvPr/>
        </p:nvSpPr>
        <p:spPr>
          <a:xfrm>
            <a:off x="1046480" y="5455920"/>
            <a:ext cx="1034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	     RAG Query 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Assessing the RAG pipeline’s effectiveness by submitting a test query and reviewing the retrieved context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3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4" b="6766"/>
          <a:stretch/>
        </p:blipFill>
        <p:spPr>
          <a:xfrm>
            <a:off x="1941688" y="1371600"/>
            <a:ext cx="8308623" cy="3779520"/>
          </a:xfrm>
        </p:spPr>
      </p:pic>
      <p:sp>
        <p:nvSpPr>
          <p:cNvPr id="8" name="Rectangle 7"/>
          <p:cNvSpPr/>
          <p:nvPr/>
        </p:nvSpPr>
        <p:spPr>
          <a:xfrm>
            <a:off x="1849120" y="5547975"/>
            <a:ext cx="896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		             Agent </a:t>
            </a:r>
            <a:r>
              <a:rPr lang="en-US" b="1" dirty="0"/>
              <a:t>Deployment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Saving </a:t>
            </a:r>
            <a:r>
              <a:rPr lang="en-US" dirty="0"/>
              <a:t>and finalizing the </a:t>
            </a:r>
            <a:r>
              <a:rPr lang="en-US" dirty="0" err="1"/>
              <a:t>MediQuery</a:t>
            </a:r>
            <a:r>
              <a:rPr lang="en-US" dirty="0"/>
              <a:t> agent for continued use and future </a:t>
            </a:r>
            <a:r>
              <a:rPr lang="en-US" dirty="0" smtClean="0"/>
              <a:t>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</a:t>
            </a:r>
            <a:r>
              <a:rPr lang="en-US" sz="2000" b="1" dirty="0"/>
              <a:t>Agentic AI Health Symptom Checker</a:t>
            </a:r>
            <a:r>
              <a:rPr lang="en-US" sz="2000" dirty="0"/>
              <a:t> demonstrates how AI + RAG can make reliable health education accessible to all</a:t>
            </a:r>
            <a:r>
              <a:rPr lang="en-US" sz="2000" dirty="0" smtClean="0"/>
              <a:t>.</a:t>
            </a:r>
          </a:p>
          <a:p>
            <a:pPr marL="305435" indent="-305435"/>
            <a:r>
              <a:rPr lang="en-US" sz="2000" dirty="0" smtClean="0"/>
              <a:t>By </a:t>
            </a:r>
            <a:r>
              <a:rPr lang="en-US" sz="2000" dirty="0"/>
              <a:t>retrieving knowledge from verified medical sources, the system promotes early awareness, reduces the spread of misinformation, and enhances accessibility for users across diverse backgrounds. </a:t>
            </a:r>
            <a:endParaRPr lang="en-US" sz="2000" dirty="0" smtClean="0"/>
          </a:p>
          <a:p>
            <a:pPr marL="305435" indent="-305435"/>
            <a:r>
              <a:rPr lang="en-US" sz="2000" dirty="0" smtClean="0"/>
              <a:t>While </a:t>
            </a:r>
            <a:r>
              <a:rPr lang="en-US" sz="2000" dirty="0"/>
              <a:t>challenges such as maintaining accuracy in multilingual responses and ensuring strict adherence to credible sources were encountered, the solution proves effective in bridging the healthcare information gap. </a:t>
            </a:r>
            <a:endParaRPr lang="en-US" sz="2000" dirty="0" smtClean="0"/>
          </a:p>
          <a:p>
            <a:pPr marL="305435" indent="-305435"/>
            <a:r>
              <a:rPr lang="en-US" sz="2000" dirty="0" smtClean="0"/>
              <a:t>With </a:t>
            </a:r>
            <a:r>
              <a:rPr lang="en-US" sz="2000" dirty="0"/>
              <a:t>future enhancements like voice-enabled interaction, offline functionality, and integration with wearable devices, the system holds strong potential to further empower communities with timely and trustworthy health guidance.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590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1800" dirty="0" smtClean="0"/>
              <a:t>Integration </a:t>
            </a:r>
            <a:r>
              <a:rPr lang="en-US" sz="1800" dirty="0"/>
              <a:t>with wearable devices (Fitbit, Apple Watch) for real-time symptom monitoring.</a:t>
            </a:r>
          </a:p>
          <a:p>
            <a:r>
              <a:rPr lang="en-US" sz="1800" dirty="0"/>
              <a:t>Expansion to include mental health awareness modules.</a:t>
            </a:r>
          </a:p>
          <a:p>
            <a:r>
              <a:rPr lang="en-US" sz="1800" dirty="0"/>
              <a:t>Voice-based interaction for low-literacy populations.</a:t>
            </a:r>
          </a:p>
          <a:p>
            <a:r>
              <a:rPr lang="en-US" sz="1800" dirty="0"/>
              <a:t>Offline mobile app for rural areas with limited internet.</a:t>
            </a:r>
          </a:p>
          <a:p>
            <a:r>
              <a:rPr lang="en-US" sz="1800" dirty="0"/>
              <a:t>Integration with telemedicine platforms for direct doctor consultation.</a:t>
            </a:r>
          </a:p>
          <a:p>
            <a:r>
              <a:rPr lang="en-US" sz="1800" dirty="0"/>
              <a:t>AI-powered risk prediction models using medical history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305435" indent="-305435"/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World Health Organization (WHO)</a:t>
            </a:r>
            <a:r>
              <a:rPr lang="en-US" sz="2400" dirty="0"/>
              <a:t> – </a:t>
            </a:r>
            <a:r>
              <a:rPr lang="en-US" sz="2400" i="1" dirty="0"/>
              <a:t>Fact Sheets on Diseases and </a:t>
            </a:r>
            <a:r>
              <a:rPr lang="en-US" sz="2400" i="1" dirty="0" smtClean="0"/>
              <a:t>Conditions</a:t>
            </a:r>
          </a:p>
          <a:p>
            <a:pPr marL="629435" lvl="1" indent="-305435"/>
            <a:r>
              <a:rPr lang="en-US" sz="2100" i="1" dirty="0">
                <a:hlinkClick r:id="rId2"/>
              </a:rPr>
              <a:t>https://</a:t>
            </a:r>
            <a:r>
              <a:rPr lang="en-US" sz="2100" i="1" dirty="0" smtClean="0">
                <a:hlinkClick r:id="rId2"/>
              </a:rPr>
              <a:t>www.who.int/news-room/fact-sheets</a:t>
            </a:r>
            <a:r>
              <a:rPr lang="en-US" sz="2100" i="1" dirty="0" smtClean="0"/>
              <a:t> </a:t>
            </a:r>
          </a:p>
          <a:p>
            <a:pPr marL="305435" indent="-305435"/>
            <a:r>
              <a:rPr lang="en-US" sz="2400" b="1" dirty="0"/>
              <a:t>Indian Council of Medical Research (ICMR)</a:t>
            </a:r>
            <a:r>
              <a:rPr lang="en-US" sz="2400" dirty="0"/>
              <a:t> – </a:t>
            </a:r>
            <a:r>
              <a:rPr lang="en-US" sz="2400" i="1" dirty="0"/>
              <a:t>Public Health </a:t>
            </a:r>
            <a:r>
              <a:rPr lang="en-US" sz="2400" i="1" dirty="0" smtClean="0"/>
              <a:t>Information</a:t>
            </a:r>
          </a:p>
          <a:p>
            <a:pPr marL="629435" lvl="1" indent="-305435"/>
            <a:r>
              <a:rPr lang="en-US" sz="2100" i="1" dirty="0">
                <a:hlinkClick r:id="rId3"/>
              </a:rPr>
              <a:t>https://</a:t>
            </a:r>
            <a:r>
              <a:rPr lang="en-US" sz="2100" i="1" dirty="0" smtClean="0">
                <a:hlinkClick r:id="rId3"/>
              </a:rPr>
              <a:t>www.icmr.gov.in</a:t>
            </a:r>
            <a:r>
              <a:rPr lang="en-US" sz="2100" i="1" dirty="0" smtClean="0"/>
              <a:t> </a:t>
            </a:r>
          </a:p>
          <a:p>
            <a:pPr marL="305435" indent="-305435"/>
            <a:r>
              <a:rPr lang="en-IN" sz="2400" dirty="0"/>
              <a:t>IBM Granite LLM </a:t>
            </a:r>
            <a:r>
              <a:rPr lang="en-IN" sz="2400" dirty="0" smtClean="0"/>
              <a:t>Documentation</a:t>
            </a:r>
          </a:p>
          <a:p>
            <a:pPr marL="629435" lvl="1" indent="-305435"/>
            <a:r>
              <a:rPr lang="en-IN" sz="2100" dirty="0">
                <a:hlinkClick r:id="rId4"/>
              </a:rPr>
              <a:t>https://</a:t>
            </a:r>
            <a:r>
              <a:rPr lang="en-IN" sz="2100" dirty="0" smtClean="0">
                <a:hlinkClick r:id="rId4"/>
              </a:rPr>
              <a:t>www.ibm.com/granite</a:t>
            </a:r>
            <a:r>
              <a:rPr lang="en-IN" sz="2100" dirty="0" smtClean="0"/>
              <a:t> </a:t>
            </a:r>
          </a:p>
          <a:p>
            <a:pPr marL="305435" indent="-305435"/>
            <a:r>
              <a:rPr lang="en-IN" sz="2400" dirty="0"/>
              <a:t>IBM Watson Discovery </a:t>
            </a:r>
            <a:r>
              <a:rPr lang="en-IN" sz="2400" dirty="0" smtClean="0"/>
              <a:t>Documentation</a:t>
            </a:r>
          </a:p>
          <a:p>
            <a:pPr marL="629435" lvl="1" indent="-305435"/>
            <a:r>
              <a:rPr lang="en-IN" sz="2100" dirty="0">
                <a:hlinkClick r:id="rId5"/>
              </a:rPr>
              <a:t>https://</a:t>
            </a:r>
            <a:r>
              <a:rPr lang="en-IN" sz="2100" dirty="0" smtClean="0">
                <a:hlinkClick r:id="rId5"/>
              </a:rPr>
              <a:t>cloud.ibm.com/docs/discovery</a:t>
            </a:r>
            <a:r>
              <a:rPr lang="en-IN" sz="2100" dirty="0" smtClean="0"/>
              <a:t> 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79" y="1396884"/>
            <a:ext cx="8168641" cy="49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240" y="1445146"/>
            <a:ext cx="8097520" cy="48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960" y="1412241"/>
            <a:ext cx="8006080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With </a:t>
            </a:r>
            <a:r>
              <a:rPr lang="en-US" sz="2400" dirty="0"/>
              <a:t>the rapid adoption of AI in healthcare, there is a growing need for accessible, accurate, and reliable health information systems that empower individuals to make informed decisions without promoting self-diagnosis.</a:t>
            </a:r>
            <a:br>
              <a:rPr lang="en-US" sz="2400" dirty="0"/>
            </a:br>
            <a:r>
              <a:rPr lang="en-US" sz="2400" dirty="0"/>
              <a:t>Millions of people, especially in rural and underserved areas, lack immediate access to healthcare professionals and often rely on unverified online sources, leading to misinformation and delayed treatment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The challenge is to develop an </a:t>
            </a:r>
            <a:r>
              <a:rPr lang="en-US" sz="2400" b="1" dirty="0"/>
              <a:t>Agentic AI Health Symptom Checker</a:t>
            </a:r>
            <a:r>
              <a:rPr lang="en-US" sz="2400" dirty="0"/>
              <a:t> using </a:t>
            </a:r>
            <a:r>
              <a:rPr lang="en-US" sz="2400" b="1" dirty="0"/>
              <a:t>IBM Cloud Lite</a:t>
            </a:r>
            <a:r>
              <a:rPr lang="en-US" sz="2400" dirty="0"/>
              <a:t> and </a:t>
            </a:r>
            <a:r>
              <a:rPr lang="en-US" sz="2400" b="1" dirty="0"/>
              <a:t>IBM Granite LLM</a:t>
            </a:r>
            <a:r>
              <a:rPr lang="en-US" sz="2400" dirty="0"/>
              <a:t> with a RAG pipeline to provide </a:t>
            </a:r>
            <a:r>
              <a:rPr lang="en-US" sz="2400" b="1" dirty="0"/>
              <a:t>safe, multilingual, and verified</a:t>
            </a:r>
            <a:r>
              <a:rPr lang="en-US" sz="2400" dirty="0"/>
              <a:t> health guidance, promoting early awareness and timely medical consultation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The proposed system is an </a:t>
            </a:r>
            <a:r>
              <a:rPr lang="en-US" b="1" dirty="0"/>
              <a:t>Agentic AI Health Symptom Checker</a:t>
            </a:r>
            <a:r>
              <a:rPr lang="en-US" dirty="0"/>
              <a:t> that allows users to describe their symptoms in natural language and receive educational, non-diagnostic health information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uses </a:t>
            </a:r>
            <a:r>
              <a:rPr lang="en-US" dirty="0"/>
              <a:t>RAG (Retrieval-Augmented Generation) to fetch trusted content from WHO, Government Health Portals, and verified medical databases.</a:t>
            </a:r>
          </a:p>
          <a:p>
            <a:r>
              <a:rPr lang="en-US" dirty="0"/>
              <a:t>Supports multilingual conversations for inclusivity.</a:t>
            </a:r>
          </a:p>
          <a:p>
            <a:r>
              <a:rPr lang="en-US" dirty="0"/>
              <a:t>Provides:</a:t>
            </a:r>
          </a:p>
          <a:p>
            <a:pPr lvl="1"/>
            <a:r>
              <a:rPr lang="en-US" dirty="0"/>
              <a:t>Probable conditions (with disclaimers)</a:t>
            </a:r>
          </a:p>
          <a:p>
            <a:pPr lvl="1"/>
            <a:r>
              <a:rPr lang="en-US" dirty="0"/>
              <a:t>Preventive advice</a:t>
            </a:r>
          </a:p>
          <a:p>
            <a:pPr lvl="1"/>
            <a:r>
              <a:rPr lang="en-US" dirty="0"/>
              <a:t>Urgency level</a:t>
            </a:r>
          </a:p>
          <a:p>
            <a:pPr lvl="1"/>
            <a:r>
              <a:rPr lang="en-US" dirty="0"/>
              <a:t>When to consult a doctor</a:t>
            </a:r>
          </a:p>
          <a:p>
            <a:pPr lvl="1"/>
            <a:r>
              <a:rPr lang="en-US" dirty="0"/>
              <a:t>Home remedies (if applicable)</a:t>
            </a:r>
          </a:p>
          <a:p>
            <a:r>
              <a:rPr lang="en-US" dirty="0"/>
              <a:t>Powered by IBM Granite LLM for natural conversation.</a:t>
            </a:r>
          </a:p>
          <a:p>
            <a:r>
              <a:rPr lang="en-US" dirty="0"/>
              <a:t>Hosted and deployed on IBM Cloud Lite Services for free-tier accessibility.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078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b="1" dirty="0" smtClean="0"/>
              <a:t>System </a:t>
            </a:r>
            <a:r>
              <a:rPr lang="en-IN" sz="2200" b="1" dirty="0"/>
              <a:t>Requirements</a:t>
            </a:r>
          </a:p>
          <a:p>
            <a:r>
              <a:rPr lang="en-IN" b="1" dirty="0"/>
              <a:t>a. Hardware Requirements</a:t>
            </a:r>
            <a:endParaRPr lang="en-IN" dirty="0"/>
          </a:p>
          <a:p>
            <a:r>
              <a:rPr lang="en-IN" b="1" dirty="0"/>
              <a:t>Processor:</a:t>
            </a:r>
            <a:r>
              <a:rPr lang="en-IN" dirty="0"/>
              <a:t> Intel i5/i7 or AMD equivalent</a:t>
            </a:r>
          </a:p>
          <a:p>
            <a:r>
              <a:rPr lang="en-IN" b="1" dirty="0"/>
              <a:t>RAM:</a:t>
            </a:r>
            <a:r>
              <a:rPr lang="en-IN" dirty="0"/>
              <a:t> Minimum 8 GB (Recommended 16 GB)</a:t>
            </a:r>
          </a:p>
          <a:p>
            <a:r>
              <a:rPr lang="en-IN" b="1" dirty="0"/>
              <a:t>Storage:</a:t>
            </a:r>
            <a:r>
              <a:rPr lang="en-IN" dirty="0"/>
              <a:t> 20 GB free </a:t>
            </a:r>
            <a:r>
              <a:rPr lang="en-IN" dirty="0" smtClean="0"/>
              <a:t>space</a:t>
            </a:r>
          </a:p>
          <a:p>
            <a:endParaRPr lang="en-IN" dirty="0"/>
          </a:p>
          <a:p>
            <a:r>
              <a:rPr lang="en-IN" b="1" dirty="0"/>
              <a:t>b. Software Requirements</a:t>
            </a:r>
            <a:endParaRPr lang="en-IN" dirty="0"/>
          </a:p>
          <a:p>
            <a:r>
              <a:rPr lang="en-IN" b="1" dirty="0"/>
              <a:t>Operating System:</a:t>
            </a:r>
            <a:r>
              <a:rPr lang="en-IN" dirty="0"/>
              <a:t> Windows 10/11, </a:t>
            </a:r>
            <a:r>
              <a:rPr lang="en-IN" dirty="0" err="1"/>
              <a:t>macOS</a:t>
            </a:r>
            <a:r>
              <a:rPr lang="en-IN" dirty="0"/>
              <a:t>, or </a:t>
            </a:r>
            <a:r>
              <a:rPr lang="en-IN" dirty="0" smtClean="0"/>
              <a:t>Linux</a:t>
            </a:r>
            <a:endParaRPr lang="en-IN" dirty="0"/>
          </a:p>
          <a:p>
            <a:r>
              <a:rPr lang="en-IN" b="1" dirty="0"/>
              <a:t>IBM Cloud </a:t>
            </a:r>
            <a:r>
              <a:rPr lang="en-IN" b="1" dirty="0" err="1"/>
              <a:t>Lite</a:t>
            </a:r>
            <a:r>
              <a:rPr lang="en-IN" b="1" dirty="0"/>
              <a:t> Account</a:t>
            </a:r>
            <a:r>
              <a:rPr lang="en-IN" dirty="0"/>
              <a:t> with access to:</a:t>
            </a:r>
          </a:p>
          <a:p>
            <a:pPr lvl="1"/>
            <a:r>
              <a:rPr lang="en-IN" dirty="0"/>
              <a:t>IBM Granite LLM</a:t>
            </a:r>
          </a:p>
          <a:p>
            <a:pPr lvl="1"/>
            <a:r>
              <a:rPr lang="en-IN" dirty="0"/>
              <a:t>IBM Watson Discovery</a:t>
            </a:r>
          </a:p>
          <a:p>
            <a:pPr lvl="1"/>
            <a:r>
              <a:rPr lang="en-IN" dirty="0"/>
              <a:t>IBM Watson Assistant</a:t>
            </a:r>
          </a:p>
          <a:p>
            <a:pPr lvl="1"/>
            <a:r>
              <a:rPr lang="en-IN" dirty="0"/>
              <a:t>IBM Cloud Object Storage</a:t>
            </a:r>
          </a:p>
          <a:p>
            <a:r>
              <a:rPr lang="en-IN" b="1" dirty="0" smtClean="0"/>
              <a:t>Web Browser:</a:t>
            </a:r>
            <a:r>
              <a:rPr lang="en-IN" dirty="0" smtClean="0"/>
              <a:t> Chrome / Edge / Firefox</a:t>
            </a:r>
            <a:endParaRPr lang="en-IN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4689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b="1" dirty="0" smtClean="0"/>
              <a:t>Libraries </a:t>
            </a:r>
            <a:r>
              <a:rPr lang="en-IN" sz="2200" b="1" dirty="0"/>
              <a:t>/ Tools Required </a:t>
            </a:r>
            <a:endParaRPr lang="en-IN" sz="2200" dirty="0"/>
          </a:p>
          <a:p>
            <a:r>
              <a:rPr lang="en-IN" b="1" dirty="0"/>
              <a:t>Watson Discovery</a:t>
            </a:r>
            <a:endParaRPr lang="en-IN" dirty="0"/>
          </a:p>
          <a:p>
            <a:pPr lvl="1"/>
            <a:r>
              <a:rPr lang="en-IN" dirty="0"/>
              <a:t>Used for RAG (Retrieval-Augmented Generation) by ingesting verified health documents.</a:t>
            </a:r>
          </a:p>
          <a:p>
            <a:pPr lvl="1"/>
            <a:r>
              <a:rPr lang="en-IN" dirty="0"/>
              <a:t>Provides search and retrieval capabilities via natural language queries.</a:t>
            </a:r>
          </a:p>
          <a:p>
            <a:r>
              <a:rPr lang="en-IN" b="1" dirty="0"/>
              <a:t>Watson Assistant</a:t>
            </a:r>
            <a:endParaRPr lang="en-IN" dirty="0"/>
          </a:p>
          <a:p>
            <a:pPr lvl="1"/>
            <a:r>
              <a:rPr lang="en-IN" dirty="0"/>
              <a:t>Creates the conversational interface (</a:t>
            </a:r>
            <a:r>
              <a:rPr lang="en-IN" dirty="0" err="1"/>
              <a:t>chatbot</a:t>
            </a:r>
            <a:r>
              <a:rPr lang="en-IN" dirty="0"/>
              <a:t>) for users.</a:t>
            </a:r>
          </a:p>
          <a:p>
            <a:pPr lvl="1"/>
            <a:r>
              <a:rPr lang="en-IN" dirty="0"/>
              <a:t>Manages intents, entities, and dialog flows.</a:t>
            </a:r>
          </a:p>
          <a:p>
            <a:r>
              <a:rPr lang="en-IN" b="1" dirty="0"/>
              <a:t>IBM Granite LLM</a:t>
            </a:r>
            <a:endParaRPr lang="en-IN" dirty="0"/>
          </a:p>
          <a:p>
            <a:pPr lvl="1"/>
            <a:r>
              <a:rPr lang="en-IN" dirty="0"/>
              <a:t>Generates contextual and natural-sounding responses.</a:t>
            </a:r>
          </a:p>
          <a:p>
            <a:pPr lvl="1"/>
            <a:r>
              <a:rPr lang="en-IN" dirty="0"/>
              <a:t>Works with retrieved data to provide safe educational guidance.</a:t>
            </a:r>
          </a:p>
          <a:p>
            <a:r>
              <a:rPr lang="en-IN" b="1" dirty="0"/>
              <a:t>Cloud Object Storage</a:t>
            </a:r>
            <a:endParaRPr lang="en-IN" dirty="0"/>
          </a:p>
          <a:p>
            <a:pPr lvl="1"/>
            <a:r>
              <a:rPr lang="en-IN" dirty="0"/>
              <a:t>Stores source documents and datasets.</a:t>
            </a:r>
          </a:p>
          <a:p>
            <a:pPr lvl="1"/>
            <a:r>
              <a:rPr lang="en-IN" dirty="0"/>
              <a:t>Used by Watson Discovery for ingestion.</a:t>
            </a:r>
          </a:p>
          <a:p>
            <a:r>
              <a:rPr lang="en-IN" b="1" dirty="0"/>
              <a:t>Language Translator Service (Optional)</a:t>
            </a:r>
            <a:endParaRPr lang="en-IN" dirty="0"/>
          </a:p>
          <a:p>
            <a:pPr lvl="1"/>
            <a:r>
              <a:rPr lang="en-IN" dirty="0"/>
              <a:t>Adds multilingual support to handle queries in multiple languages.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841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Algorithm Steps</a:t>
            </a:r>
            <a:r>
              <a:rPr lang="en-IN" b="1" dirty="0"/>
              <a:t>:</a:t>
            </a:r>
            <a:endParaRPr lang="en-IN" dirty="0"/>
          </a:p>
          <a:p>
            <a:r>
              <a:rPr lang="en-IN" b="1" dirty="0"/>
              <a:t>Input Acquisition</a:t>
            </a:r>
            <a:r>
              <a:rPr lang="en-IN" dirty="0"/>
              <a:t> – User describes symptoms via </a:t>
            </a:r>
            <a:r>
              <a:rPr lang="en-IN" dirty="0" err="1"/>
              <a:t>chatbot</a:t>
            </a:r>
            <a:r>
              <a:rPr lang="en-IN" dirty="0"/>
              <a:t> interface.</a:t>
            </a:r>
          </a:p>
          <a:p>
            <a:r>
              <a:rPr lang="en-IN" b="1" dirty="0"/>
              <a:t>Language Processing</a:t>
            </a:r>
            <a:r>
              <a:rPr lang="en-IN" dirty="0"/>
              <a:t> – Detect language → Translate to English if required.</a:t>
            </a:r>
          </a:p>
          <a:p>
            <a:r>
              <a:rPr lang="en-IN" b="1" dirty="0"/>
              <a:t>Information Retrieval (RAG)</a:t>
            </a:r>
            <a:endParaRPr lang="en-IN" dirty="0"/>
          </a:p>
          <a:p>
            <a:pPr lvl="1"/>
            <a:r>
              <a:rPr lang="en-IN" dirty="0"/>
              <a:t>Query sent to IBM Watson Discovery with vector similarity search.</a:t>
            </a:r>
          </a:p>
          <a:p>
            <a:pPr lvl="1"/>
            <a:r>
              <a:rPr lang="en-IN" dirty="0"/>
              <a:t>Retrieve relevant documents from WHO / </a:t>
            </a:r>
            <a:r>
              <a:rPr lang="en-IN" dirty="0" smtClean="0"/>
              <a:t>government </a:t>
            </a:r>
            <a:r>
              <a:rPr lang="en-IN" dirty="0"/>
              <a:t>health portals.</a:t>
            </a:r>
          </a:p>
          <a:p>
            <a:r>
              <a:rPr lang="en-IN" b="1" dirty="0"/>
              <a:t>LLM Processing (Granite)</a:t>
            </a:r>
            <a:endParaRPr lang="en-IN" dirty="0"/>
          </a:p>
          <a:p>
            <a:pPr lvl="1"/>
            <a:r>
              <a:rPr lang="en-IN" dirty="0"/>
              <a:t>Retrieved context is fed to Granite for summarization and generation.</a:t>
            </a:r>
          </a:p>
          <a:p>
            <a:pPr lvl="1"/>
            <a:r>
              <a:rPr lang="en-IN" dirty="0"/>
              <a:t>Ensure medical disclaimers are appended automatically.</a:t>
            </a:r>
          </a:p>
          <a:p>
            <a:r>
              <a:rPr lang="en-IN" b="1" dirty="0"/>
              <a:t>Urgency Detection</a:t>
            </a:r>
            <a:r>
              <a:rPr lang="en-IN" dirty="0"/>
              <a:t> – Simple symptom severity scoring using predefined rules (e.g., high fever + chest pain = urgent).</a:t>
            </a:r>
          </a:p>
          <a:p>
            <a:r>
              <a:rPr lang="en-IN" b="1" dirty="0"/>
              <a:t>Output Generation</a:t>
            </a:r>
            <a:r>
              <a:rPr lang="en-IN" dirty="0"/>
              <a:t> – Conditions, preventive advice, home remedies, referral recommendations.</a:t>
            </a:r>
          </a:p>
          <a:p>
            <a:r>
              <a:rPr lang="en-IN" b="1" dirty="0"/>
              <a:t>Output Delivery</a:t>
            </a:r>
            <a:r>
              <a:rPr lang="en-IN" dirty="0"/>
              <a:t> – Return to frontend in multilingual format.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9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2748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Deployment Steps </a:t>
            </a:r>
            <a:endParaRPr lang="en-IN" sz="2000" dirty="0"/>
          </a:p>
          <a:p>
            <a:r>
              <a:rPr lang="en-IN" dirty="0"/>
              <a:t>Create </a:t>
            </a:r>
            <a:r>
              <a:rPr lang="en-IN" b="1" dirty="0"/>
              <a:t>Watson Discovery</a:t>
            </a:r>
            <a:r>
              <a:rPr lang="en-IN" dirty="0"/>
              <a:t> instance → upload verified datasets.</a:t>
            </a:r>
          </a:p>
          <a:p>
            <a:r>
              <a:rPr lang="en-IN" dirty="0"/>
              <a:t>Create </a:t>
            </a:r>
            <a:r>
              <a:rPr lang="en-IN" b="1" dirty="0"/>
              <a:t>Watson Assistant</a:t>
            </a:r>
            <a:r>
              <a:rPr lang="en-IN" dirty="0"/>
              <a:t> → integrate with Granite API.</a:t>
            </a:r>
          </a:p>
          <a:p>
            <a:r>
              <a:rPr lang="en-IN" dirty="0"/>
              <a:t>Host Flask backend on </a:t>
            </a:r>
            <a:r>
              <a:rPr lang="en-IN" b="1" dirty="0"/>
              <a:t>IBM Cloud Code Engine</a:t>
            </a:r>
            <a:r>
              <a:rPr lang="en-IN" dirty="0"/>
              <a:t>.</a:t>
            </a:r>
          </a:p>
          <a:p>
            <a:r>
              <a:rPr lang="en-IN" dirty="0"/>
              <a:t>Serve frontend from </a:t>
            </a:r>
            <a:r>
              <a:rPr lang="en-IN" b="1" dirty="0"/>
              <a:t>IBM Cloud Object Storage (Static Website)</a:t>
            </a:r>
            <a:r>
              <a:rPr lang="en-IN" dirty="0"/>
              <a:t>.</a:t>
            </a:r>
          </a:p>
          <a:p>
            <a:r>
              <a:rPr lang="en-IN" dirty="0"/>
              <a:t>Connect Watson Assistant to frontend via </a:t>
            </a:r>
            <a:r>
              <a:rPr lang="en-IN" dirty="0" err="1"/>
              <a:t>WebSocket</a:t>
            </a:r>
            <a:r>
              <a:rPr lang="en-IN" dirty="0"/>
              <a:t> or REST API</a:t>
            </a:r>
            <a:r>
              <a:rPr lang="en-IN" dirty="0" smtClean="0"/>
              <a:t>.</a:t>
            </a:r>
          </a:p>
          <a:p>
            <a:pPr marL="305435" indent="-305435"/>
            <a:endParaRPr lang="en-IN" dirty="0"/>
          </a:p>
          <a:p>
            <a:pPr marL="305435" indent="-305435"/>
            <a:endParaRPr lang="en-IN" dirty="0" smtClean="0"/>
          </a:p>
          <a:p>
            <a:pPr marL="305435" indent="-305435"/>
            <a:endParaRPr lang="en-IN" dirty="0"/>
          </a:p>
          <a:p>
            <a:pPr marL="305435" indent="-305435"/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8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0" b="6766"/>
          <a:stretch/>
        </p:blipFill>
        <p:spPr>
          <a:xfrm>
            <a:off x="1941688" y="1341120"/>
            <a:ext cx="8308623" cy="3799840"/>
          </a:xfrm>
        </p:spPr>
      </p:pic>
      <p:sp>
        <p:nvSpPr>
          <p:cNvPr id="4" name="TextBox 3"/>
          <p:cNvSpPr txBox="1"/>
          <p:nvPr/>
        </p:nvSpPr>
        <p:spPr>
          <a:xfrm>
            <a:off x="1737360" y="5503628"/>
            <a:ext cx="885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	Project </a:t>
            </a:r>
            <a:r>
              <a:rPr lang="en-US" b="1" dirty="0"/>
              <a:t>Definition and Overview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Introduces </a:t>
            </a:r>
            <a:r>
              <a:rPr lang="en-US" dirty="0"/>
              <a:t>the project title “</a:t>
            </a:r>
            <a:r>
              <a:rPr lang="en-US" dirty="0" err="1"/>
              <a:t>MediQuery</a:t>
            </a:r>
            <a:r>
              <a:rPr lang="en-US" dirty="0"/>
              <a:t>” and outlines its purpose, scope, and </a:t>
            </a:r>
            <a:r>
              <a:rPr lang="en-US" dirty="0" smtClean="0"/>
              <a:t>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7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elements/1.1/"/>
    <ds:schemaRef ds:uri="http://purl.org/dc/dcmitype/"/>
    <ds:schemaRef ds:uri="9162bd5b-4ed9-4da3-b376-05204580ba3f"/>
    <ds:schemaRef ds:uri="c0fa2617-96bd-425d-8578-e93563fe37c5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283</TotalTime>
  <Words>754</Words>
  <Application>Microsoft Office PowerPoint</Application>
  <PresentationFormat>Widescreen</PresentationFormat>
  <Paragraphs>135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Agentic AI Health Symptom Checker </vt:lpstr>
      <vt:lpstr>OUTLINE</vt:lpstr>
      <vt:lpstr>Problem Statement</vt:lpstr>
      <vt:lpstr>Proposed Solution</vt:lpstr>
      <vt:lpstr>System  Approach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37</cp:revision>
  <dcterms:created xsi:type="dcterms:W3CDTF">2021-05-26T16:50:10Z</dcterms:created>
  <dcterms:modified xsi:type="dcterms:W3CDTF">2025-08-03T16:42:19Z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