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88" r:id="rId3"/>
    <p:sldId id="258" r:id="rId4"/>
    <p:sldId id="286" r:id="rId5"/>
    <p:sldId id="287" r:id="rId6"/>
    <p:sldId id="292" r:id="rId7"/>
    <p:sldId id="289" r:id="rId8"/>
    <p:sldId id="259" r:id="rId9"/>
    <p:sldId id="296" r:id="rId10"/>
    <p:sldId id="294" r:id="rId11"/>
    <p:sldId id="291" r:id="rId12"/>
    <p:sldId id="298" r:id="rId13"/>
    <p:sldId id="297" r:id="rId14"/>
    <p:sldId id="293" r:id="rId15"/>
    <p:sldId id="295" r:id="rId16"/>
    <p:sldId id="285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9c1c639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9c1c639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24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9c1c639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9c1c639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7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b9c1c639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b9c1c639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5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9c1c639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9c1c639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37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7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9c1c639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9c1c639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8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9c1c639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9c1c639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2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9c1c63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9c1c63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sz="21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4530919"/>
            <a:ext cx="3600453" cy="2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" name="Google Shape;17;p3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375300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057650" y="1639062"/>
            <a:ext cx="33741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>
            <a:off x="3835973" y="701040"/>
            <a:ext cx="5307900" cy="22986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9"/>
          <p:cNvSpPr>
            <a:spLocks noGrp="1"/>
          </p:cNvSpPr>
          <p:nvPr>
            <p:ph type="pic" idx="3"/>
          </p:nvPr>
        </p:nvSpPr>
        <p:spPr>
          <a:xfrm>
            <a:off x="3835973" y="2998722"/>
            <a:ext cx="2701800" cy="2143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9"/>
          <p:cNvSpPr>
            <a:spLocks noGrp="1"/>
          </p:cNvSpPr>
          <p:nvPr>
            <p:ph type="pic" idx="4"/>
          </p:nvPr>
        </p:nvSpPr>
        <p:spPr>
          <a:xfrm>
            <a:off x="6525817" y="2998722"/>
            <a:ext cx="2618100" cy="2143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695325"/>
            <a:ext cx="9144000" cy="444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marL="1828800" lvl="3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marL="2286000" lvl="4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chart" idx="2"/>
          </p:nvPr>
        </p:nvSpPr>
        <p:spPr>
          <a:xfrm>
            <a:off x="3871451" y="1482214"/>
            <a:ext cx="4743900" cy="2975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Georgia"/>
              <a:buNone/>
              <a:defRPr sz="27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5196" y="1639062"/>
            <a:ext cx="78867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University at Buffalo, The State University of New York logo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680710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ser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ws.amazon.com/blogs/machine-learning/deploying-pytorch-models-for-inference-at-scale-using-torchserve/" TargetMode="External"/><Relationship Id="rId5" Type="http://schemas.openxmlformats.org/officeDocument/2006/relationships/hyperlink" Target="https://www.youtube.com/watch?v=XlO7iQMV3Ik&amp;ab_channel=PyTorch" TargetMode="External"/><Relationship Id="rId4" Type="http://schemas.openxmlformats.org/officeDocument/2006/relationships/hyperlink" Target="https://github.com/pytorch/serve/blob/master/docs/getting_started.m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machine-learning/deploying-pytorch-models-for-inference-at-scale-using-torchserve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serve/blob/master/docs/getting_started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482486" y="474388"/>
            <a:ext cx="5128091" cy="1789800"/>
          </a:xfrm>
          <a:prstGeom prst="rect">
            <a:avLst/>
          </a:prstGeom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in Production: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8533D-6FA8-3D10-5F06-8198EDAE6AF7}"/>
              </a:ext>
            </a:extLst>
          </p:cNvPr>
          <p:cNvSpPr txBox="1"/>
          <p:nvPr/>
        </p:nvSpPr>
        <p:spPr>
          <a:xfrm>
            <a:off x="1753512" y="2377249"/>
            <a:ext cx="2586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JAHNAVI RUDRARAJU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50464467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jahnavir@buffalo.edu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063BE2-31E6-DB1A-4B48-F7FE1D415959}"/>
              </a:ext>
            </a:extLst>
          </p:cNvPr>
          <p:cNvSpPr txBox="1"/>
          <p:nvPr/>
        </p:nvSpPr>
        <p:spPr>
          <a:xfrm>
            <a:off x="427705" y="847079"/>
            <a:ext cx="30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Eager Execution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FB0F2-B4DB-528D-56E5-8CC39F09A24C}"/>
              </a:ext>
            </a:extLst>
          </p:cNvPr>
          <p:cNvSpPr txBox="1"/>
          <p:nvPr/>
        </p:nvSpPr>
        <p:spPr>
          <a:xfrm>
            <a:off x="457201" y="3050116"/>
            <a:ext cx="219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42CA-0915-458E-913C-96FC1E278A11}"/>
              </a:ext>
            </a:extLst>
          </p:cNvPr>
          <p:cNvSpPr txBox="1"/>
          <p:nvPr/>
        </p:nvSpPr>
        <p:spPr>
          <a:xfrm>
            <a:off x="490385" y="1201983"/>
            <a:ext cx="593622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training/prototyping/debugging 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runtime is required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inference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for applying different modelling techniques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any of the Python libraries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4213E-C263-84D9-56C0-3AB2182CF35C}"/>
              </a:ext>
            </a:extLst>
          </p:cNvPr>
          <p:cNvSpPr txBox="1"/>
          <p:nvPr/>
        </p:nvSpPr>
        <p:spPr>
          <a:xfrm>
            <a:off x="490384" y="3405019"/>
            <a:ext cx="790882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runs in graph execution mode, optimized for speed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loaded in other languages, requires only C++ runtime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intermediate representation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support everything supported by Python/ eager execution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66" y="1995526"/>
            <a:ext cx="4978800" cy="1790700"/>
          </a:xfrm>
        </p:spPr>
        <p:txBody>
          <a:bodyPr/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TorchScript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JIT: Tracing and Scripting</a:t>
            </a:r>
          </a:p>
        </p:txBody>
      </p:sp>
    </p:spTree>
    <p:extLst>
      <p:ext uri="{BB962C8B-B14F-4D97-AF65-F5344CB8AC3E}">
        <p14:creationId xmlns:p14="http://schemas.microsoft.com/office/powerpoint/2010/main" val="35310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063BE2-31E6-DB1A-4B48-F7FE1D415959}"/>
              </a:ext>
            </a:extLst>
          </p:cNvPr>
          <p:cNvSpPr txBox="1"/>
          <p:nvPr/>
        </p:nvSpPr>
        <p:spPr>
          <a:xfrm>
            <a:off x="427705" y="847079"/>
            <a:ext cx="30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FB0F2-B4DB-528D-56E5-8CC39F09A24C}"/>
              </a:ext>
            </a:extLst>
          </p:cNvPr>
          <p:cNvSpPr txBox="1"/>
          <p:nvPr/>
        </p:nvSpPr>
        <p:spPr>
          <a:xfrm>
            <a:off x="490384" y="2420804"/>
            <a:ext cx="219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942CA-0915-458E-913C-96FC1E278A11}"/>
              </a:ext>
            </a:extLst>
          </p:cNvPr>
          <p:cNvSpPr txBox="1"/>
          <p:nvPr/>
        </p:nvSpPr>
        <p:spPr>
          <a:xfrm>
            <a:off x="490384" y="1201983"/>
            <a:ext cx="7908823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any data structures or control flow statements like if/else, for loop from Python 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sample input to generate the trace of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4213E-C263-84D9-56C0-3AB2182CF35C}"/>
              </a:ext>
            </a:extLst>
          </p:cNvPr>
          <p:cNvSpPr txBox="1"/>
          <p:nvPr/>
        </p:nvSpPr>
        <p:spPr>
          <a:xfrm>
            <a:off x="490384" y="2885060"/>
            <a:ext cx="790882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data structures or control flow statements like if/else, for loop from Python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only model</a:t>
            </a:r>
          </a:p>
        </p:txBody>
      </p:sp>
    </p:spTree>
    <p:extLst>
      <p:ext uri="{BB962C8B-B14F-4D97-AF65-F5344CB8AC3E}">
        <p14:creationId xmlns:p14="http://schemas.microsoft.com/office/powerpoint/2010/main" val="24881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92" y="1243359"/>
            <a:ext cx="4978800" cy="1790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31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3812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4B896-710F-A7EC-4CEB-D34261E0B40A}"/>
              </a:ext>
            </a:extLst>
          </p:cNvPr>
          <p:cNvSpPr txBox="1"/>
          <p:nvPr/>
        </p:nvSpPr>
        <p:spPr>
          <a:xfrm>
            <a:off x="958644" y="1210337"/>
            <a:ext cx="69833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https://pytorch.org/serve/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https://github.com/pytorch/serve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Serve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https://www.youtube.com/watch?v=XlO7iQMV3Ik&amp;ab_channel=PyTorch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for inference at scale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https://aws.amazon.com/blogs/machine-learning/deploying-pytorch-models-for-inference-at-scale-using-torchserve/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5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8FE7D-F8E1-464F-00FB-D659E9069F40}"/>
              </a:ext>
            </a:extLst>
          </p:cNvPr>
          <p:cNvSpPr txBox="1"/>
          <p:nvPr/>
        </p:nvSpPr>
        <p:spPr>
          <a:xfrm>
            <a:off x="1061883" y="1025012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9DEC8-031B-C32C-9B37-AB341F501A92}"/>
              </a:ext>
            </a:extLst>
          </p:cNvPr>
          <p:cNvSpPr txBox="1"/>
          <p:nvPr/>
        </p:nvSpPr>
        <p:spPr>
          <a:xfrm>
            <a:off x="656303" y="1533832"/>
            <a:ext cx="4134465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Execution</a:t>
            </a:r>
          </a:p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TorchScript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JIT: Tracing and Scripting</a:t>
            </a:r>
          </a:p>
          <a:p>
            <a:pPr marL="342900" indent="-34290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404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97" y="1560449"/>
            <a:ext cx="5715295" cy="179070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2F3286C-FB97-A267-C5C8-E8FC4D98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8"/>
            <a:ext cx="9144000" cy="39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1D5DF-2B43-16A9-AE4A-C204C6340239}"/>
              </a:ext>
            </a:extLst>
          </p:cNvPr>
          <p:cNvSpPr txBox="1"/>
          <p:nvPr/>
        </p:nvSpPr>
        <p:spPr>
          <a:xfrm>
            <a:off x="818535" y="4881890"/>
            <a:ext cx="77576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linkClick r:id="rId3"/>
              </a:rPr>
              <a:t>https://aws.amazon.com/blogs/machine-learning/deploying-pytorch-models-for-inference-at-scale-using-torchserve/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26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06" y="2087108"/>
            <a:ext cx="4978800" cy="969284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54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5BE2-C414-2D79-8F0F-95963CD7A71F}"/>
              </a:ext>
            </a:extLst>
          </p:cNvPr>
          <p:cNvSpPr txBox="1"/>
          <p:nvPr/>
        </p:nvSpPr>
        <p:spPr>
          <a:xfrm>
            <a:off x="1002892" y="1479547"/>
            <a:ext cx="325939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GPU Support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APIs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Multi-Model Serving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FAFAF-2B01-9F69-E8E4-EC9161894800}"/>
              </a:ext>
            </a:extLst>
          </p:cNvPr>
          <p:cNvSpPr txBox="1"/>
          <p:nvPr/>
        </p:nvSpPr>
        <p:spPr>
          <a:xfrm>
            <a:off x="4881715" y="1479547"/>
            <a:ext cx="4203291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Versioning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Packaging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Scalability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AWS Services</a:t>
            </a:r>
          </a:p>
          <a:p>
            <a:pPr marL="285750" indent="-285750">
              <a:lnSpc>
                <a:spcPct val="150000"/>
              </a:lnSpc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17012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21" y="1676400"/>
            <a:ext cx="4978800" cy="179070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03F63-EE8E-4E84-A909-D041B099FE52}"/>
              </a:ext>
            </a:extLst>
          </p:cNvPr>
          <p:cNvSpPr txBox="1"/>
          <p:nvPr/>
        </p:nvSpPr>
        <p:spPr>
          <a:xfrm>
            <a:off x="588593" y="4404836"/>
            <a:ext cx="6371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Details of Installation: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https://github.com/pytorch/serve/blob/master/docs/getting_started.md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4D2D2-7F21-B66F-189F-D6C64567C48B}"/>
              </a:ext>
            </a:extLst>
          </p:cNvPr>
          <p:cNvSpPr txBox="1"/>
          <p:nvPr/>
        </p:nvSpPr>
        <p:spPr>
          <a:xfrm>
            <a:off x="464574" y="913112"/>
            <a:ext cx="314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Clone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E3E2B0-F127-158C-FC70-04FC9B7DA860}"/>
              </a:ext>
            </a:extLst>
          </p:cNvPr>
          <p:cNvSpPr/>
          <p:nvPr/>
        </p:nvSpPr>
        <p:spPr>
          <a:xfrm>
            <a:off x="1113503" y="1374660"/>
            <a:ext cx="6046839" cy="40680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Consolas" panose="020B0609020204030204" pitchFamily="49" charset="0"/>
              </a:rPr>
              <a:t>git clone https://github.com/pytorch/serve.git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C6F4F-0AFF-2954-61ED-E3E3E2625F6D}"/>
              </a:ext>
            </a:extLst>
          </p:cNvPr>
          <p:cNvSpPr txBox="1"/>
          <p:nvPr/>
        </p:nvSpPr>
        <p:spPr>
          <a:xfrm>
            <a:off x="464574" y="1935237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Change directory and install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dependancies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D141DA-FA51-4CA9-57F4-26F398A13AEC}"/>
              </a:ext>
            </a:extLst>
          </p:cNvPr>
          <p:cNvSpPr/>
          <p:nvPr/>
        </p:nvSpPr>
        <p:spPr>
          <a:xfrm>
            <a:off x="1113502" y="2396785"/>
            <a:ext cx="6046839" cy="828035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dirty="0">
                <a:latin typeface="Consolas" panose="020B0609020204030204" pitchFamily="49" charset="0"/>
              </a:rPr>
              <a:t>cd serve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nsolas" panose="020B0609020204030204" pitchFamily="49" charset="0"/>
              </a:rPr>
              <a:t>python ./ts_scripts/install_dependencies.py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AD60B-7878-5B22-BC8D-0CAB97FE820F}"/>
              </a:ext>
            </a:extLst>
          </p:cNvPr>
          <p:cNvSpPr txBox="1"/>
          <p:nvPr/>
        </p:nvSpPr>
        <p:spPr>
          <a:xfrm>
            <a:off x="535858" y="33785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required Python 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6D76E-3978-72C4-76ED-747F17C1EEB4}"/>
              </a:ext>
            </a:extLst>
          </p:cNvPr>
          <p:cNvSpPr/>
          <p:nvPr/>
        </p:nvSpPr>
        <p:spPr>
          <a:xfrm>
            <a:off x="1113502" y="3840139"/>
            <a:ext cx="7189840" cy="40680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dirty="0">
                <a:latin typeface="Consolas" panose="020B0609020204030204" pitchFamily="49" charset="0"/>
              </a:rPr>
              <a:t>pip install </a:t>
            </a:r>
            <a:r>
              <a:rPr lang="en-IN" dirty="0" err="1">
                <a:latin typeface="Consolas" panose="020B0609020204030204" pitchFamily="49" charset="0"/>
              </a:rPr>
              <a:t>torchserve</a:t>
            </a:r>
            <a:r>
              <a:rPr lang="en-IN" dirty="0">
                <a:latin typeface="Consolas" panose="020B0609020204030204" pitchFamily="49" charset="0"/>
              </a:rPr>
              <a:t> torch-model-archiver torch-workflow-archiver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93DF9-4C66-B1C0-D68E-A8FE3493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21" y="1744804"/>
            <a:ext cx="4978800" cy="17907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Execution</a:t>
            </a:r>
          </a:p>
        </p:txBody>
      </p:sp>
    </p:spTree>
    <p:extLst>
      <p:ext uri="{BB962C8B-B14F-4D97-AF65-F5344CB8AC3E}">
        <p14:creationId xmlns:p14="http://schemas.microsoft.com/office/powerpoint/2010/main" val="338236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62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NTR</vt:lpstr>
      <vt:lpstr>Arial</vt:lpstr>
      <vt:lpstr>Georgia</vt:lpstr>
      <vt:lpstr>Consolas</vt:lpstr>
      <vt:lpstr>Times New Roman</vt:lpstr>
      <vt:lpstr>Office Theme</vt:lpstr>
      <vt:lpstr>Pytorch Models in Production: TorchServe</vt:lpstr>
      <vt:lpstr>PowerPoint Presentation</vt:lpstr>
      <vt:lpstr>What is TorchServe?</vt:lpstr>
      <vt:lpstr>PowerPoint Presentation</vt:lpstr>
      <vt:lpstr>Why TorchServe?</vt:lpstr>
      <vt:lpstr>PowerPoint Presentation</vt:lpstr>
      <vt:lpstr>Installation of TorchServe</vt:lpstr>
      <vt:lpstr>PowerPoint Presentation</vt:lpstr>
      <vt:lpstr>Modes of PyTorch Model Execution</vt:lpstr>
      <vt:lpstr>PowerPoint Presentation</vt:lpstr>
      <vt:lpstr>TorchScript JIT: Tracing and Scripting</vt:lpstr>
      <vt:lpstr>PowerPoint Presentation</vt:lpstr>
      <vt:lpstr>Example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2023-06-26T17:23:37Z</dcterms:modified>
</cp:coreProperties>
</file>