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6" r:id="rId7"/>
    <p:sldId id="265" r:id="rId8"/>
    <p:sldId id="268" r:id="rId9"/>
    <p:sldId id="263" r:id="rId10"/>
    <p:sldId id="271" r:id="rId11"/>
    <p:sldId id="262" r:id="rId12"/>
    <p:sldId id="267" r:id="rId13"/>
    <p:sldId id="261" r:id="rId14"/>
    <p:sldId id="272" r:id="rId15"/>
    <p:sldId id="274" r:id="rId16"/>
    <p:sldId id="273" r:id="rId17"/>
    <p:sldId id="277" r:id="rId18"/>
    <p:sldId id="270" r:id="rId19"/>
    <p:sldId id="275" r:id="rId20"/>
    <p:sldId id="276" r:id="rId21"/>
    <p:sldId id="278" r:id="rId22"/>
    <p:sldId id="279" r:id="rId23"/>
    <p:sldId id="281"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snapToGrid="0">
      <p:cViewPr varScale="1">
        <p:scale>
          <a:sx n="78" d="100"/>
          <a:sy n="78" d="100"/>
        </p:scale>
        <p:origin x="86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a:fill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696000" y="476320"/>
            <a:ext cx="10800000" cy="792000"/>
          </a:xfrm>
        </p:spPr>
        <p:txBody>
          <a:bodyPr lIns="0" tIns="0" rIns="0" bIns="0" anchor="t" anchorCtr="0"/>
          <a:lstStyle>
            <a:lvl1pPr algn="l" fontAlgn="base">
              <a:defRPr sz="3200">
                <a:solidFill>
                  <a:schemeClr val="tx1">
                    <a:lumMod val="85000"/>
                    <a:lumOff val="15000"/>
                  </a:schemeClr>
                </a:solidFill>
                <a:latin typeface="+mj-lt"/>
              </a:defRPr>
            </a:lvl1pPr>
          </a:lstStyle>
          <a:p>
            <a:r>
              <a:rPr lang="en-US"/>
              <a:t>Click to add title</a:t>
            </a:r>
            <a:endParaRPr lang="en-US"/>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0"/>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B61BEF0D-F0BB-DE4B-95CE-6DB70DBA9567}"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1" Type="http://schemas.openxmlformats.org/officeDocument/2006/relationships/theme" Target="../theme/theme1.xml"/><Relationship Id="rId20" Type="http://schemas.openxmlformats.org/officeDocument/2006/relationships/image" Target="../media/image4.png"/><Relationship Id="rId2" Type="http://schemas.openxmlformats.org/officeDocument/2006/relationships/slideLayout" Target="../slideLayouts/slideLayout2.xml"/><Relationship Id="rId19" Type="http://schemas.openxmlformats.org/officeDocument/2006/relationships/image" Target="../media/image3.png"/><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a:fill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010138" y="625642"/>
            <a:ext cx="3416969" cy="430887"/>
          </a:xfrm>
          <a:prstGeom prst="rect">
            <a:avLst/>
          </a:prstGeom>
          <a:noFill/>
        </p:spPr>
        <p:txBody>
          <a:bodyPr wrap="square">
            <a:spAutoFit/>
          </a:bodyPr>
          <a:lstStyle/>
          <a:p>
            <a:r>
              <a:rPr lang="en-US" sz="2200" dirty="0">
                <a:latin typeface="Times New Roman" panose="02020603050405020304" pitchFamily="18" charset="0"/>
                <a:cs typeface="Times New Roman" panose="02020603050405020304" pitchFamily="18" charset="0"/>
              </a:rPr>
              <a:t>   A Project Presentation on </a:t>
            </a:r>
            <a:endParaRPr lang="en-IN" sz="22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419445" y="1459618"/>
            <a:ext cx="7020231" cy="2862322"/>
          </a:xfrm>
          <a:prstGeom prst="rect">
            <a:avLst/>
          </a:prstGeom>
          <a:noFill/>
        </p:spPr>
        <p:txBody>
          <a:bodyPr wrap="square">
            <a:spAutoFit/>
          </a:bodyPr>
          <a:lstStyle/>
          <a:p>
            <a:r>
              <a:rPr lang="en-US" sz="2600" b="1" dirty="0">
                <a:latin typeface="Times New Roman" panose="02020603050405020304" pitchFamily="18" charset="0"/>
                <a:ea typeface="Calibri" panose="020F0502020204030204" pitchFamily="34" charset="0"/>
                <a:cs typeface="Times New Roman" panose="02020603050405020304" pitchFamily="18" charset="0"/>
              </a:rPr>
              <a:t>SICKLE CELL  ANEMIA CLASSIFICATION</a:t>
            </a:r>
            <a:br>
              <a:rPr lang="en-US" sz="2200" dirty="0">
                <a:latin typeface="Times New Roman" panose="02020603050405020304" pitchFamily="18" charset="0"/>
                <a:ea typeface="Calibri" panose="020F0502020204030204" pitchFamily="34" charset="0"/>
                <a:cs typeface="Times New Roman" panose="02020603050405020304" pitchFamily="18" charset="0"/>
              </a:rPr>
            </a:br>
            <a:r>
              <a:rPr lang="en-US" sz="2200" dirty="0">
                <a:latin typeface="Times New Roman" panose="02020603050405020304" pitchFamily="18" charset="0"/>
                <a:ea typeface="Calibri" panose="020F0502020204030204" pitchFamily="34" charset="0"/>
                <a:cs typeface="Times New Roman" panose="02020603050405020304" pitchFamily="18" charset="0"/>
              </a:rPr>
              <a:t>                 Under the Esteemed Guidance of</a:t>
            </a:r>
            <a:br>
              <a:rPr lang="en-US" sz="2200" dirty="0">
                <a:latin typeface="Times New Roman" panose="02020603050405020304" pitchFamily="18" charset="0"/>
                <a:ea typeface="Calibri" panose="020F0502020204030204" pitchFamily="34" charset="0"/>
                <a:cs typeface="Times New Roman" panose="02020603050405020304" pitchFamily="18" charset="0"/>
              </a:rPr>
            </a:br>
            <a:br>
              <a:rPr lang="en-US" sz="2200" dirty="0">
                <a:latin typeface="Times New Roman" panose="02020603050405020304" pitchFamily="18" charset="0"/>
                <a:ea typeface="Calibri" panose="020F0502020204030204" pitchFamily="34" charset="0"/>
                <a:cs typeface="Times New Roman" panose="02020603050405020304" pitchFamily="18" charset="0"/>
              </a:rPr>
            </a:br>
            <a:r>
              <a:rPr lang="en-US" sz="2200" dirty="0">
                <a:latin typeface="Times New Roman" panose="02020603050405020304" pitchFamily="18" charset="0"/>
                <a:ea typeface="Calibri" panose="020F0502020204030204" pitchFamily="34" charset="0"/>
                <a:cs typeface="Times New Roman" panose="02020603050405020304" pitchFamily="18" charset="0"/>
              </a:rPr>
              <a:t>                            Dr. R. Shiva Shankar</a:t>
            </a:r>
            <a:br>
              <a:rPr lang="en-US" sz="2200" dirty="0">
                <a:latin typeface="Times New Roman" panose="02020603050405020304" pitchFamily="18" charset="0"/>
                <a:ea typeface="Calibri" panose="020F0502020204030204" pitchFamily="34" charset="0"/>
                <a:cs typeface="Times New Roman" panose="02020603050405020304" pitchFamily="18" charset="0"/>
              </a:rPr>
            </a:br>
            <a:r>
              <a:rPr lang="en-US" sz="2200" dirty="0">
                <a:latin typeface="Times New Roman" panose="02020603050405020304" pitchFamily="18" charset="0"/>
                <a:ea typeface="Calibri" panose="020F0502020204030204" pitchFamily="34" charset="0"/>
                <a:cs typeface="Times New Roman" panose="02020603050405020304" pitchFamily="18" charset="0"/>
              </a:rPr>
              <a:t>		Assistant Professor, Department of CSE</a:t>
            </a:r>
            <a:br>
              <a:rPr lang="en-US" sz="2200" dirty="0">
                <a:latin typeface="Times New Roman" panose="02020603050405020304" pitchFamily="18" charset="0"/>
                <a:ea typeface="Calibri" panose="020F0502020204030204" pitchFamily="34" charset="0"/>
                <a:cs typeface="Times New Roman" panose="02020603050405020304" pitchFamily="18" charset="0"/>
              </a:rPr>
            </a:br>
            <a:br>
              <a:rPr lang="en-US" sz="2200" dirty="0">
                <a:latin typeface="Times New Roman" panose="02020603050405020304" pitchFamily="18" charset="0"/>
                <a:ea typeface="Calibri" panose="020F0502020204030204" pitchFamily="34" charset="0"/>
                <a:cs typeface="Times New Roman" panose="02020603050405020304" pitchFamily="18" charset="0"/>
              </a:rPr>
            </a:br>
            <a:r>
              <a:rPr lang="en-US" sz="2200" dirty="0">
                <a:latin typeface="Times New Roman" panose="02020603050405020304" pitchFamily="18" charset="0"/>
                <a:ea typeface="Calibri" panose="020F0502020204030204" pitchFamily="34" charset="0"/>
                <a:cs typeface="Times New Roman" panose="02020603050405020304" pitchFamily="18" charset="0"/>
              </a:rPr>
              <a:t>   			</a:t>
            </a:r>
            <a:r>
              <a:rPr lang="en-US" sz="2200" dirty="0" err="1">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Goriparthi</a:t>
            </a:r>
            <a:r>
              <a:rPr lang="en-US" sz="2200" dirty="0">
                <a:solidFill>
                  <a:schemeClr val="accent1">
                    <a:lumMod val="75000"/>
                  </a:schemeClr>
                </a:solidFill>
                <a:latin typeface="Times New Roman" panose="02020603050405020304" pitchFamily="18" charset="0"/>
                <a:ea typeface="Calibri" panose="020F0502020204030204" pitchFamily="34" charset="0"/>
                <a:cs typeface="Times New Roman" panose="02020603050405020304" pitchFamily="18" charset="0"/>
              </a:rPr>
              <a:t> Jahnavi– 21B91A05A3</a:t>
            </a:r>
            <a:br>
              <a:rPr lang="en-US" sz="2200" dirty="0">
                <a:latin typeface="Times New Roman" panose="02020603050405020304" pitchFamily="18" charset="0"/>
                <a:ea typeface="Calibri" panose="020F0502020204030204" pitchFamily="34" charset="0"/>
                <a:cs typeface="Times New Roman" panose="02020603050405020304" pitchFamily="18" charset="0"/>
              </a:rPr>
            </a:br>
            <a:r>
              <a:rPr lang="en-US" sz="2200" dirty="0">
                <a:latin typeface="Times New Roman" panose="02020603050405020304" pitchFamily="18" charset="0"/>
                <a:ea typeface="Calibri" panose="020F0502020204030204" pitchFamily="34" charset="0"/>
                <a:cs typeface="Times New Roman" panose="02020603050405020304" pitchFamily="18" charset="0"/>
              </a:rPr>
              <a:t>					Batch I-1(C)</a:t>
            </a:r>
            <a:endParaRPr lang="en-IN" sz="2200" dirty="0">
              <a:latin typeface="Times New Roman" panose="02020603050405020304" pitchFamily="18" charset="0"/>
              <a:cs typeface="Times New Roman" panose="02020603050405020304" pitchFamily="18" charset="0"/>
            </a:endParaRPr>
          </a:p>
        </p:txBody>
      </p:sp>
      <p:sp>
        <p:nvSpPr>
          <p:cNvPr id="6" name="TextBox 5"/>
          <p:cNvSpPr txBox="1"/>
          <p:nvPr/>
        </p:nvSpPr>
        <p:spPr>
          <a:xfrm>
            <a:off x="2835441" y="4955650"/>
            <a:ext cx="6188241" cy="969496"/>
          </a:xfrm>
          <a:prstGeom prst="rect">
            <a:avLst/>
          </a:prstGeom>
          <a:noFill/>
        </p:spPr>
        <p:txBody>
          <a:bodyPr wrap="square">
            <a:spAutoFit/>
          </a:bodyPr>
          <a:lstStyle/>
          <a:p>
            <a:pPr algn="ctr"/>
            <a:r>
              <a:rPr lang="en-US" sz="1900" b="1"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 Department of Computer Science and Engineering</a:t>
            </a:r>
            <a:endParaRPr lang="en-US" sz="1900" b="1"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900" b="1"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SRKR Engineering College(A)</a:t>
            </a:r>
            <a:endParaRPr lang="en-US" sz="1900" b="1"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gn="ctr"/>
            <a:r>
              <a:rPr lang="en-US" sz="1900" b="1" dirty="0" err="1">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Chinnamiram</a:t>
            </a:r>
            <a:r>
              <a:rPr lang="en-US" sz="1900" b="1"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rPr>
              <a:t>, Bhimavaram-534204</a:t>
            </a:r>
            <a:endParaRPr lang="en-US" sz="1900" b="1" dirty="0">
              <a:solidFill>
                <a:schemeClr val="tx2">
                  <a:lumMod val="50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circle&#10;&#10;Description automatically generated"/>
          <p:cNvPicPr>
            <a:picLocks noChangeAspect="1"/>
          </p:cNvPicPr>
          <p:nvPr/>
        </p:nvPicPr>
        <p:blipFill>
          <a:blip r:embed="rId1"/>
          <a:stretch>
            <a:fillRect/>
          </a:stretch>
        </p:blipFill>
        <p:spPr>
          <a:xfrm>
            <a:off x="1122903" y="1061568"/>
            <a:ext cx="9946194" cy="2500092"/>
          </a:xfrm>
          <a:prstGeom prst="rect">
            <a:avLst/>
          </a:prstGeom>
        </p:spPr>
      </p:pic>
      <p:pic>
        <p:nvPicPr>
          <p:cNvPr id="7" name="Picture 6" descr="A white circle with black dots&#10;&#10;Description automatically generated"/>
          <p:cNvPicPr>
            <a:picLocks noChangeAspect="1"/>
          </p:cNvPicPr>
          <p:nvPr/>
        </p:nvPicPr>
        <p:blipFill>
          <a:blip r:embed="rId2"/>
          <a:stretch>
            <a:fillRect/>
          </a:stretch>
        </p:blipFill>
        <p:spPr>
          <a:xfrm>
            <a:off x="1256044" y="3429000"/>
            <a:ext cx="9813053" cy="2581275"/>
          </a:xfrm>
          <a:prstGeom prst="rect">
            <a:avLst/>
          </a:prstGeom>
        </p:spPr>
      </p:pic>
      <p:sp>
        <p:nvSpPr>
          <p:cNvPr id="9" name="TextBox 8"/>
          <p:cNvSpPr txBox="1"/>
          <p:nvPr/>
        </p:nvSpPr>
        <p:spPr>
          <a:xfrm>
            <a:off x="1407471" y="663059"/>
            <a:ext cx="6119446" cy="461665"/>
          </a:xfrm>
          <a:prstGeom prst="rect">
            <a:avLst/>
          </a:prstGeom>
          <a:noFill/>
        </p:spPr>
        <p:txBody>
          <a:bodyPr wrap="square">
            <a:spAutoFit/>
          </a:bodyPr>
          <a:lstStyle/>
          <a:p>
            <a:pPr lvl="6" algn="ctr"/>
            <a:r>
              <a:rPr lang="en-IN" sz="2400" dirty="0">
                <a:latin typeface="Times New Roman" panose="02020603050405020304" pitchFamily="18" charset="0"/>
                <a:cs typeface="Times New Roman" panose="02020603050405020304" pitchFamily="18" charset="0"/>
              </a:rPr>
              <a:t>        SAMPLE IMAGES</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ea typeface="Tahoma" panose="020B0604030504040204" pitchFamily="34" charset="0"/>
                <a:cs typeface="Times New Roman" panose="02020603050405020304" pitchFamily="18" charset="0"/>
              </a:rPr>
              <a:t>DATA PREPROCESSING</a:t>
            </a:r>
            <a:endParaRPr lang="en-IN" sz="32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IN" sz="2000" dirty="0">
                <a:latin typeface="Times New Roman" panose="02020603050405020304" pitchFamily="18" charset="0"/>
                <a:cs typeface="Times New Roman" panose="02020603050405020304" pitchFamily="18" charset="0"/>
              </a:rPr>
              <a:t>Class Distribution &amp; Pixel Analysis – Visualized class imbalance and pixel intensity variations to understand dataset characteristics.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Dimensionality Reduction – Applied t-SNE/PCA to project high-dimensional image data into 2D for better visualization.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Data Augmentation – Used techniques like rotation, flipping, and scaling to balance the dataset and improve generalization.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Normalization – Standardized pixel values to a uniform range, enhancing model convergence and stability.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1" y="862492"/>
            <a:ext cx="9601196" cy="1303867"/>
          </a:xfrm>
        </p:spPr>
        <p:txBody>
          <a:bodyPr>
            <a:normAutofit/>
          </a:bodyPr>
          <a:lstStyle/>
          <a:p>
            <a:r>
              <a:rPr lang="en-US" sz="3200" dirty="0">
                <a:latin typeface="Times New Roman" panose="02020603050405020304" pitchFamily="18" charset="0"/>
                <a:cs typeface="Times New Roman" panose="02020603050405020304" pitchFamily="18" charset="0"/>
              </a:rPr>
              <a:t>ALGORITHMS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1"/>
            <a:ext cx="9601196" cy="3556377"/>
          </a:xfrm>
        </p:spPr>
        <p:txBody>
          <a:bodyPr>
            <a:noAutofit/>
          </a:bodyPr>
          <a:lstStyle/>
          <a:p>
            <a:pPr algn="just"/>
            <a:r>
              <a:rPr lang="en-IN" sz="2000" dirty="0">
                <a:latin typeface="Times New Roman" panose="02020603050405020304" pitchFamily="18" charset="0"/>
                <a:cs typeface="Times New Roman" panose="02020603050405020304" pitchFamily="18" charset="0"/>
              </a:rPr>
              <a:t>Deep Learning Models: Convolutional Neural Networks (CNN): Applied for feature extraction and classification of sickle cell images. Inception: Utilized for handling complex image data with varying scale and resolution. VGG16: Known for its deep architecture, effective in learning hierarchical features. </a:t>
            </a:r>
            <a:r>
              <a:rPr lang="en-IN" sz="2000" dirty="0" err="1">
                <a:latin typeface="Times New Roman" panose="02020603050405020304" pitchFamily="18" charset="0"/>
                <a:cs typeface="Times New Roman" panose="02020603050405020304" pitchFamily="18" charset="0"/>
              </a:rPr>
              <a:t>ResNet</a:t>
            </a:r>
            <a:r>
              <a:rPr lang="en-IN" sz="2000" dirty="0">
                <a:latin typeface="Times New Roman" panose="02020603050405020304" pitchFamily="18" charset="0"/>
                <a:cs typeface="Times New Roman" panose="02020603050405020304" pitchFamily="18" charset="0"/>
              </a:rPr>
              <a:t>: Implements residual learning to mitigate vanishing gradient problems in deep networks. </a:t>
            </a:r>
            <a:r>
              <a:rPr lang="en-IN" sz="2000" dirty="0" err="1">
                <a:latin typeface="Times New Roman" panose="02020603050405020304" pitchFamily="18" charset="0"/>
                <a:cs typeface="Times New Roman" panose="02020603050405020304" pitchFamily="18" charset="0"/>
              </a:rPr>
              <a:t>MobileNet</a:t>
            </a:r>
            <a:r>
              <a:rPr lang="en-IN" sz="2000" dirty="0">
                <a:latin typeface="Times New Roman" panose="02020603050405020304" pitchFamily="18" charset="0"/>
                <a:cs typeface="Times New Roman" panose="02020603050405020304" pitchFamily="18" charset="0"/>
              </a:rPr>
              <a:t>: Lightweight architecture, optimized for fast performance on resource-constrained devices.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Optimization Techniques: Cross-Validation: Applied to evaluate model performance on different data splits. Epoch Tuning: Optimized to improve convergence and reduce overfitting. Hyperparameter Tuning: Enhanced accuracy by adjusting model-specific parameters.</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295400" y="914400"/>
            <a:ext cx="9913373" cy="496146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1295401" y="806245"/>
            <a:ext cx="9601196" cy="5069623"/>
          </a:xfrm>
          <a:prstGeom prst="rect">
            <a:avLst/>
          </a:prstGeom>
        </p:spPr>
        <p:txBody>
          <a:bodyPr>
            <a:normAutofit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US" sz="2000" b="1" dirty="0">
                <a:latin typeface="Times New Roman" panose="02020603050405020304" pitchFamily="18" charset="0"/>
                <a:cs typeface="Times New Roman" panose="02020603050405020304" pitchFamily="18" charset="0"/>
              </a:rPr>
              <a:t>Advanced Image Classification Algorithm Workflow </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1)Approach:</a:t>
            </a:r>
            <a:endParaRPr lang="en-US" sz="20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Hybrid Feature Extraction using </a:t>
            </a:r>
            <a:r>
              <a:rPr lang="en-US" sz="2000" dirty="0" err="1">
                <a:latin typeface="Times New Roman" panose="02020603050405020304" pitchFamily="18" charset="0"/>
                <a:cs typeface="Times New Roman" panose="02020603050405020304" pitchFamily="18" charset="0"/>
              </a:rPr>
              <a:t>MobileSAM</a:t>
            </a:r>
            <a:r>
              <a:rPr lang="en-US" sz="2000" dirty="0">
                <a:latin typeface="Times New Roman" panose="02020603050405020304" pitchFamily="18" charset="0"/>
                <a:cs typeface="Times New Roman" panose="02020603050405020304" pitchFamily="18" charset="0"/>
              </a:rPr>
              <a:t>, Inception-style, and histogram features  </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Multi-fold Cross Validation with k values of 5, 10, 15, and 20  </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Engineering incorporating semantic, texture, color, and edge features  </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Dimensionality Reduction using </a:t>
            </a:r>
            <a:r>
              <a:rPr lang="en-US" sz="2000" dirty="0" err="1">
                <a:latin typeface="Times New Roman" panose="02020603050405020304" pitchFamily="18" charset="0"/>
                <a:cs typeface="Times New Roman" panose="02020603050405020304" pitchFamily="18" charset="0"/>
              </a:rPr>
              <a:t>TruncatedSVD</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Threshold Optimization for imbalanced data  </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Comprehensive Evaluation using multiple metrics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2) Architecture</a:t>
            </a:r>
            <a:endParaRPr lang="en-US" sz="20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Preprocessing Layer resizes and normalizes images to 224×224  </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Feature Extraction Layer utilizes </a:t>
            </a:r>
            <a:r>
              <a:rPr lang="en-US" sz="2000" dirty="0" err="1">
                <a:latin typeface="Times New Roman" panose="02020603050405020304" pitchFamily="18" charset="0"/>
                <a:cs typeface="Times New Roman" panose="02020603050405020304" pitchFamily="18" charset="0"/>
              </a:rPr>
              <a:t>MobileSAM</a:t>
            </a:r>
            <a:r>
              <a:rPr lang="en-US" sz="2000" dirty="0">
                <a:latin typeface="Times New Roman" panose="02020603050405020304" pitchFamily="18" charset="0"/>
                <a:cs typeface="Times New Roman" panose="02020603050405020304" pitchFamily="18" charset="0"/>
              </a:rPr>
              <a:t> Encoder, Inception-style features, and Histogram features  </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295400" y="914400"/>
            <a:ext cx="9913373" cy="496146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1295401" y="806245"/>
            <a:ext cx="9601196" cy="506962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Feature Combination Layer integrates all features with weighting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Dimensionality Reduction Layer applies </a:t>
            </a:r>
            <a:r>
              <a:rPr lang="en-US" sz="2000" dirty="0" err="1">
                <a:latin typeface="Times New Roman" panose="02020603050405020304" pitchFamily="18" charset="0"/>
                <a:cs typeface="Times New Roman" panose="02020603050405020304" pitchFamily="18" charset="0"/>
              </a:rPr>
              <a:t>TruncatedSVD</a:t>
            </a:r>
            <a:r>
              <a:rPr lang="en-US" sz="2000" dirty="0">
                <a:latin typeface="Times New Roman" panose="02020603050405020304" pitchFamily="18" charset="0"/>
                <a:cs typeface="Times New Roman" panose="02020603050405020304" pitchFamily="18" charset="0"/>
              </a:rPr>
              <a:t> with 350 components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Scaling Layer uses </a:t>
            </a:r>
            <a:r>
              <a:rPr lang="en-US" sz="2000" dirty="0" err="1">
                <a:latin typeface="Times New Roman" panose="02020603050405020304" pitchFamily="18" charset="0"/>
                <a:cs typeface="Times New Roman" panose="02020603050405020304" pitchFamily="18" charset="0"/>
              </a:rPr>
              <a:t>StandardScaler</a:t>
            </a:r>
            <a:r>
              <a:rPr lang="en-US" sz="200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Ensemble Layer applies a Stacking classifier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Threshold Optimization Layer dynamically selects thresholds  </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3)Parameters</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Neural Network with hidden layers of 512, 256, and 128, </a:t>
            </a:r>
            <a:r>
              <a:rPr lang="en-US" sz="2000" dirty="0" err="1">
                <a:latin typeface="Times New Roman" panose="02020603050405020304" pitchFamily="18" charset="0"/>
                <a:cs typeface="Times New Roman" panose="02020603050405020304" pitchFamily="18" charset="0"/>
              </a:rPr>
              <a:t>ReLU</a:t>
            </a:r>
            <a:r>
              <a:rPr lang="en-US" sz="2000" dirty="0">
                <a:latin typeface="Times New Roman" panose="02020603050405020304" pitchFamily="18" charset="0"/>
                <a:cs typeface="Times New Roman" panose="02020603050405020304" pitchFamily="18" charset="0"/>
              </a:rPr>
              <a:t> activation, Adam solver, adaptive learning rate of 0.001 initial, batch size of 32, and maximum iterations of 300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Random Forest with 150 estimators, minimum samples split of 4, minimum samples leaf of 2, and balanced class weight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Gradient Boosting with 150 estimators, learning rate of 0.08, maximum depth of 6, and subsample of 0.85  </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295400" y="914400"/>
            <a:ext cx="9913373" cy="4961468"/>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1295401" y="806245"/>
            <a:ext cx="9601196" cy="5069623"/>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SVM with RBF kernel, C value of 2.0, scale gamma, and balanced class weight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Feature Extraction using image size 224×224, </a:t>
            </a:r>
            <a:r>
              <a:rPr lang="en-US" sz="2000" dirty="0" err="1">
                <a:latin typeface="Times New Roman" panose="02020603050405020304" pitchFamily="18" charset="0"/>
                <a:cs typeface="Times New Roman" panose="02020603050405020304" pitchFamily="18" charset="0"/>
              </a:rPr>
              <a:t>MobileSAM</a:t>
            </a:r>
            <a:r>
              <a:rPr lang="en-US" sz="2000" dirty="0">
                <a:latin typeface="Times New Roman" panose="02020603050405020304" pitchFamily="18" charset="0"/>
                <a:cs typeface="Times New Roman" panose="02020603050405020304" pitchFamily="18" charset="0"/>
              </a:rPr>
              <a:t> encoder dimensions of 256, and SVD components of 350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Cross-validation with k-fold options of 5, 10, 15, and 20</a:t>
            </a:r>
            <a:endParaRPr lang="en-US" sz="2000" b="1" dirty="0">
              <a:latin typeface="Times New Roman" panose="02020603050405020304" pitchFamily="18"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4)Advantages</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Enhanced Feature Representation through the combination of </a:t>
            </a:r>
            <a:r>
              <a:rPr lang="en-US" sz="2000" dirty="0" err="1">
                <a:latin typeface="Times New Roman" panose="02020603050405020304" pitchFamily="18" charset="0"/>
                <a:cs typeface="Times New Roman" panose="02020603050405020304" pitchFamily="18" charset="0"/>
              </a:rPr>
              <a:t>MobileSAM</a:t>
            </a:r>
            <a:r>
              <a:rPr lang="en-US" sz="2000" dirty="0">
                <a:latin typeface="Times New Roman" panose="02020603050405020304" pitchFamily="18" charset="0"/>
                <a:cs typeface="Times New Roman" panose="02020603050405020304" pitchFamily="18" charset="0"/>
              </a:rPr>
              <a:t> for semantic encoding and Inception-style features for multi-scale analysis, improving classification accuracy.</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Advanced Ensemble Approach leveraging diverse classifiers, including neural networks and tree-based models, for superior generalization.</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Optimized Classification for Imbalanced Data using threshold tuning, ensuring better sensitivity and specificity in real-world scenarios.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3" name="Rectangle 2"/>
          <p:cNvSpPr>
            <a:spLocks noChangeArrowheads="1"/>
          </p:cNvSpPr>
          <p:nvPr/>
        </p:nvSpPr>
        <p:spPr bwMode="auto">
          <a:xfrm>
            <a:off x="152400" y="152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4" name="Rectangle 3"/>
          <p:cNvSpPr>
            <a:spLocks noChangeArrowheads="1"/>
          </p:cNvSpPr>
          <p:nvPr/>
        </p:nvSpPr>
        <p:spPr bwMode="auto">
          <a:xfrm>
            <a:off x="304800" y="304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7" name="Content Placeholder 2"/>
          <p:cNvSpPr txBox="1"/>
          <p:nvPr/>
        </p:nvSpPr>
        <p:spPr>
          <a:xfrm>
            <a:off x="747252" y="796421"/>
            <a:ext cx="10707329" cy="521108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nSpc>
                <a:spcPts val="3450"/>
              </a:lnSpc>
              <a:buFont typeface="Arial" panose="020B0604020202020204"/>
              <a:buNone/>
            </a:pPr>
            <a:endParaRPr lang="en-US" sz="2000"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4572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pic>
        <p:nvPicPr>
          <p:cNvPr id="13" name="Picture 12" descr="A diagram of a model&#10;&#10;AI-generated content may be incorrect."/>
          <p:cNvPicPr>
            <a:picLocks noChangeAspect="1"/>
          </p:cNvPicPr>
          <p:nvPr/>
        </p:nvPicPr>
        <p:blipFill>
          <a:blip r:embed="rId1"/>
          <a:stretch>
            <a:fillRect/>
          </a:stretch>
        </p:blipFill>
        <p:spPr>
          <a:xfrm>
            <a:off x="3596207" y="1238864"/>
            <a:ext cx="5223327" cy="4891553"/>
          </a:xfrm>
          <a:prstGeom prst="rect">
            <a:avLst/>
          </a:prstGeom>
        </p:spPr>
      </p:pic>
      <p:sp>
        <p:nvSpPr>
          <p:cNvPr id="14" name="TextBox 13"/>
          <p:cNvSpPr txBox="1"/>
          <p:nvPr/>
        </p:nvSpPr>
        <p:spPr>
          <a:xfrm>
            <a:off x="3421626" y="609600"/>
            <a:ext cx="6115664"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SYSTEM ARCHITECTURE</a:t>
            </a:r>
            <a:endParaRPr lang="en-IN" sz="32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RESULTS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26575" y="2556932"/>
            <a:ext cx="9601196" cy="3318936"/>
          </a:xfrm>
        </p:spPr>
        <p:txBody>
          <a:bodyPr>
            <a:noAutofit/>
          </a:bodyPr>
          <a:lstStyle/>
          <a:p>
            <a:pPr algn="just"/>
            <a:r>
              <a:rPr lang="en-US" sz="2000" dirty="0">
                <a:latin typeface="Times New Roman" panose="02020603050405020304" pitchFamily="18" charset="0"/>
                <a:cs typeface="Times New Roman" panose="02020603050405020304" pitchFamily="18" charset="0"/>
              </a:rPr>
              <a:t>The hybrid model's best performance was observed at Fold 20, Iteration 500, with a test accuracy of 0.925 and high precision, recall, AUC-ROC scores, and all other performance metrics outperforming conventional classification techniques.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model demonstrated superior sensitivity, specificity, and other performance metrics, confirming its robustness for SCA detection.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These results underscore the potential of DL and hybrid model strategies in medical image analysis, paving the way for automated and highly accurate diagnostic systems.</a:t>
            </a: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p:nvPr/>
        </p:nvSpPr>
        <p:spPr>
          <a:xfrm>
            <a:off x="1295401" y="806245"/>
            <a:ext cx="9601196" cy="5069623"/>
          </a:xfrm>
          <a:prstGeom prst="rect">
            <a:avLst/>
          </a:prstGeom>
        </p:spPr>
        <p:txBody>
          <a:bodyPr>
            <a:normAutofit fontScale="92500" lnSpcReduction="10000"/>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algn="just"/>
            <a:endParaRPr lang="en-US" sz="1600" dirty="0"/>
          </a:p>
          <a:p>
            <a:pPr marL="0" indent="0" algn="just">
              <a:buNone/>
            </a:pPr>
            <a:r>
              <a:rPr lang="en-US" sz="2000" dirty="0">
                <a:latin typeface="Times New Roman" panose="02020603050405020304" pitchFamily="18" charset="0"/>
                <a:cs typeface="Times New Roman" panose="02020603050405020304" pitchFamily="18" charset="0"/>
              </a:rPr>
              <a:t>		Fig 1. Graphical Representation of Hybrid Approach plotting the </a:t>
            </a:r>
            <a:r>
              <a:rPr lang="en-US" sz="2000" dirty="0" err="1">
                <a:latin typeface="Times New Roman" panose="02020603050405020304" pitchFamily="18" charset="0"/>
                <a:cs typeface="Times New Roman" panose="02020603050405020304" pitchFamily="18" charset="0"/>
              </a:rPr>
              <a:t>Testing_Accuracy</a:t>
            </a: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Figure 1 illustrates a bar graph with epochs on the x-axis and two bars for each fold representing iterations 300 and 500. </a:t>
            </a:r>
            <a:endParaRPr lang="en-US" sz="20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494741" y="806245"/>
            <a:ext cx="6491942" cy="37086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077586" y="722672"/>
            <a:ext cx="7518698" cy="4424516"/>
          </a:xfrm>
          <a:prstGeom prst="rect">
            <a:avLst/>
          </a:prstGeom>
        </p:spPr>
      </p:pic>
      <p:sp>
        <p:nvSpPr>
          <p:cNvPr id="4" name="Content Placeholder 2"/>
          <p:cNvSpPr txBox="1"/>
          <p:nvPr/>
        </p:nvSpPr>
        <p:spPr>
          <a:xfrm>
            <a:off x="1188737" y="5147188"/>
            <a:ext cx="9601196" cy="968478"/>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gn="just">
              <a:buNone/>
            </a:pPr>
            <a:r>
              <a:rPr lang="en-IN" sz="2000" dirty="0">
                <a:latin typeface="Times New Roman" panose="02020603050405020304" pitchFamily="18" charset="0"/>
                <a:cs typeface="Times New Roman" panose="02020603050405020304" pitchFamily="18" charset="0"/>
              </a:rPr>
              <a:t>				Table: Performance Metrics for Hybrid Model </a:t>
            </a:r>
            <a:endParaRPr lang="en-IN"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Above table presents the model performance at 500 iterations across different </a:t>
            </a:r>
            <a:r>
              <a:rPr lang="en-US" sz="2000" dirty="0" err="1">
                <a:latin typeface="Times New Roman" panose="02020603050405020304" pitchFamily="18" charset="0"/>
                <a:cs typeface="Times New Roman" panose="02020603050405020304" pitchFamily="18" charset="0"/>
              </a:rPr>
              <a:t>KFold</a:t>
            </a:r>
            <a:r>
              <a:rPr lang="en-US" sz="2000" dirty="0">
                <a:latin typeface="Times New Roman" panose="02020603050405020304" pitchFamily="18" charset="0"/>
                <a:cs typeface="Times New Roman" panose="02020603050405020304" pitchFamily="18" charset="0"/>
              </a:rPr>
              <a:t> values.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Sickle Cell Anemia (SCA) is a hereditary blood disorder characterized by the production of abnormal hemoglobin S, leading to rigid, sickle-shaped red blood cells (RBCs). Using a dataset from Uganda, this study applies ML and DL models, progressing from basic classifiers to advanced transformers. Optimization techniques enhance model performance, ensuring higher accuracy and efficiency. The goal is to develop a scalable diagnostic framework for better healthcare interventions.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solidFill>
                  <a:srgbClr val="000000"/>
                </a:solidFill>
                <a:effectLst/>
                <a:latin typeface="Times New Roman" panose="02020603050405020304" pitchFamily="18" charset="0"/>
                <a:ea typeface="Calibri" panose="020F0502020204030204" pitchFamily="34" charset="0"/>
              </a:rPr>
              <a:t>Comparison of different approaches with our proposed work process</a:t>
            </a:r>
            <a:endParaRPr lang="en-IN" sz="3200" dirty="0"/>
          </a:p>
        </p:txBody>
      </p:sp>
      <p:graphicFrame>
        <p:nvGraphicFramePr>
          <p:cNvPr id="4" name="Content Placeholder 3"/>
          <p:cNvGraphicFramePr>
            <a:graphicFrameLocks noGrp="1"/>
          </p:cNvGraphicFramePr>
          <p:nvPr>
            <p:ph idx="1"/>
          </p:nvPr>
        </p:nvGraphicFramePr>
        <p:xfrm>
          <a:off x="2084438" y="2605548"/>
          <a:ext cx="8504903" cy="3347212"/>
        </p:xfrm>
        <a:graphic>
          <a:graphicData uri="http://schemas.openxmlformats.org/drawingml/2006/table">
            <a:tbl>
              <a:tblPr firstRow="1" firstCol="1" bandRow="1">
                <a:tableStyleId>{5C22544A-7EE6-4342-B048-85BDC9FD1C3A}</a:tableStyleId>
              </a:tblPr>
              <a:tblGrid>
                <a:gridCol w="1736637"/>
                <a:gridCol w="4727882"/>
                <a:gridCol w="2040384"/>
              </a:tblGrid>
              <a:tr h="389469">
                <a:tc>
                  <a:txBody>
                    <a:bodyPr/>
                    <a:lstStyle/>
                    <a:p>
                      <a:pPr algn="ctr">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Reference Number</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901700" algn="l"/>
                        </a:tabLst>
                      </a:pPr>
                      <a:r>
                        <a:rPr lang="en-IN" sz="1800" kern="100">
                          <a:effectLst/>
                          <a:latin typeface="Times New Roman" panose="02020603050405020304" pitchFamily="18" charset="0"/>
                          <a:cs typeface="Times New Roman" panose="02020603050405020304" pitchFamily="18" charset="0"/>
                        </a:rPr>
                        <a:t>Proposed Approach</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800"/>
                        </a:spcAft>
                        <a:buNone/>
                        <a:tabLst>
                          <a:tab pos="901700" algn="l"/>
                        </a:tabLst>
                      </a:pPr>
                      <a:r>
                        <a:rPr lang="en-IN" sz="1800" kern="100">
                          <a:effectLst/>
                          <a:latin typeface="Times New Roman" panose="02020603050405020304" pitchFamily="18" charset="0"/>
                          <a:cs typeface="Times New Roman" panose="02020603050405020304" pitchFamily="18" charset="0"/>
                        </a:rPr>
                        <a:t>Accuracy</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r h="389469">
                <a:tc>
                  <a:txBody>
                    <a:bodyPr/>
                    <a:lstStyle/>
                    <a:p>
                      <a:pPr algn="ctr">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[1]</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Semi-supervised deep learning (</a:t>
                      </a:r>
                      <a:r>
                        <a:rPr lang="en-IN" sz="1800" kern="100" dirty="0" err="1">
                          <a:effectLst/>
                          <a:latin typeface="Times New Roman" panose="02020603050405020304" pitchFamily="18" charset="0"/>
                          <a:cs typeface="Times New Roman" panose="02020603050405020304" pitchFamily="18" charset="0"/>
                        </a:rPr>
                        <a:t>RBCMatch</a:t>
                      </a:r>
                      <a:r>
                        <a:rPr lang="en-IN" sz="1800" kern="100" dirty="0">
                          <a:effectLst/>
                          <a:latin typeface="Times New Roman" panose="02020603050405020304" pitchFamily="18" charset="0"/>
                          <a:cs typeface="Times New Roman" panose="02020603050405020304" pitchFamily="18" charset="0"/>
                        </a:rPr>
                        <a:t>) using Fix Match with 5% </a:t>
                      </a:r>
                      <a:r>
                        <a:rPr lang="en-IN" sz="1800" kern="100" dirty="0" err="1">
                          <a:effectLst/>
                          <a:latin typeface="Times New Roman" panose="02020603050405020304" pitchFamily="18" charset="0"/>
                          <a:cs typeface="Times New Roman" panose="02020603050405020304" pitchFamily="18" charset="0"/>
                        </a:rPr>
                        <a:t>labeled</a:t>
                      </a:r>
                      <a:r>
                        <a:rPr lang="en-IN" sz="1800" kern="100" dirty="0">
                          <a:effectLst/>
                          <a:latin typeface="Times New Roman" panose="02020603050405020304" pitchFamily="18" charset="0"/>
                          <a:cs typeface="Times New Roman" panose="02020603050405020304" pitchFamily="18" charset="0"/>
                        </a:rPr>
                        <a:t> data</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91.2&amp;</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389469">
                <a:tc>
                  <a:txBody>
                    <a:bodyPr/>
                    <a:lstStyle/>
                    <a:p>
                      <a:pPr algn="ctr">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[2]</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CNN with FPGA acceleration for real-time RBC classification</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800"/>
                        </a:spcAft>
                        <a:buNone/>
                        <a:tabLst>
                          <a:tab pos="901700" algn="l"/>
                        </a:tabLst>
                      </a:pPr>
                      <a:r>
                        <a:rPr lang="en-IN" sz="1800" kern="100">
                          <a:effectLst/>
                          <a:latin typeface="Times New Roman" panose="02020603050405020304" pitchFamily="18" charset="0"/>
                          <a:cs typeface="Times New Roman" panose="02020603050405020304" pitchFamily="18" charset="0"/>
                        </a:rPr>
                        <a:t>87.15%</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589159">
                <a:tc>
                  <a:txBody>
                    <a:bodyPr/>
                    <a:lstStyle/>
                    <a:p>
                      <a:pPr algn="ctr">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[3]</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00000"/>
                        </a:lnSpc>
                        <a:spcAft>
                          <a:spcPts val="0"/>
                        </a:spcAft>
                        <a:buNone/>
                        <a:tabLst>
                          <a:tab pos="901700" algn="l"/>
                        </a:tabLst>
                      </a:pPr>
                      <a:r>
                        <a:rPr lang="en-US" sz="1800" kern="100" dirty="0">
                          <a:solidFill>
                            <a:schemeClr val="dk1"/>
                          </a:solidFill>
                          <a:effectLst/>
                          <a:latin typeface="Times New Roman" panose="02020603050405020304" pitchFamily="18" charset="0"/>
                          <a:ea typeface="+mn-ea"/>
                          <a:cs typeface="Times New Roman" panose="02020603050405020304" pitchFamily="18" charset="0"/>
                        </a:rPr>
                        <a:t>K-NN-based classification system integrating pre-processing, watershed segmentation, morphological refinement, and feature extraction.</a:t>
                      </a:r>
                      <a:endParaRPr lang="en-IN" sz="1800" kern="100" dirty="0">
                        <a:solidFill>
                          <a:schemeClr val="dk1"/>
                        </a:solidFill>
                        <a:effectLst/>
                        <a:latin typeface="Times New Roman" panose="02020603050405020304" pitchFamily="18" charset="0"/>
                        <a:ea typeface="+mn-ea"/>
                        <a:cs typeface="Times New Roman" panose="02020603050405020304" pitchFamily="18" charset="0"/>
                      </a:endParaRPr>
                    </a:p>
                  </a:txBody>
                  <a:tcPr marL="68580" marR="68580" marT="0" marB="0"/>
                </a:tc>
                <a:tc>
                  <a:txBody>
                    <a:bodyPr/>
                    <a:lstStyle/>
                    <a:p>
                      <a:pPr algn="ctr">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80.6%</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r>
              <a:tr h="505231">
                <a:tc>
                  <a:txBody>
                    <a:bodyPr/>
                    <a:lstStyle/>
                    <a:p>
                      <a:pPr algn="ctr">
                        <a:lnSpc>
                          <a:spcPct val="115000"/>
                        </a:lnSpc>
                        <a:spcAft>
                          <a:spcPts val="800"/>
                        </a:spcAft>
                        <a:buNone/>
                        <a:tabLst>
                          <a:tab pos="901700" algn="l"/>
                        </a:tabLst>
                      </a:pPr>
                      <a:r>
                        <a:rPr lang="en-IN" sz="1800" kern="100">
                          <a:effectLst/>
                          <a:latin typeface="Times New Roman" panose="02020603050405020304" pitchFamily="18" charset="0"/>
                          <a:cs typeface="Times New Roman" panose="02020603050405020304" pitchFamily="18" charset="0"/>
                        </a:rPr>
                        <a:t>Our approach</a:t>
                      </a:r>
                      <a:endParaRPr lang="en-IN" sz="18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algn="just">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Hybrid deep learning and transformer-based model</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ACC - 92.5% </a:t>
                      </a:r>
                      <a:endParaRPr lang="en-IN" sz="1800" kern="100" dirty="0">
                        <a:effectLst/>
                        <a:latin typeface="Times New Roman" panose="02020603050405020304" pitchFamily="18" charset="0"/>
                        <a:cs typeface="Times New Roman" panose="02020603050405020304" pitchFamily="18" charset="0"/>
                      </a:endParaRPr>
                    </a:p>
                    <a:p>
                      <a:pPr>
                        <a:lnSpc>
                          <a:spcPct val="115000"/>
                        </a:lnSpc>
                        <a:spcAft>
                          <a:spcPts val="800"/>
                        </a:spcAft>
                        <a:buNone/>
                        <a:tabLst>
                          <a:tab pos="901700" algn="l"/>
                        </a:tabLst>
                      </a:pPr>
                      <a:r>
                        <a:rPr lang="en-IN" sz="1800" kern="100" dirty="0">
                          <a:effectLst/>
                          <a:latin typeface="Times New Roman" panose="02020603050405020304" pitchFamily="18" charset="0"/>
                          <a:cs typeface="Times New Roman" panose="02020603050405020304" pitchFamily="18" charset="0"/>
                        </a:rPr>
                        <a:t>F1-Score – 92.3%</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CONCLUSION</a:t>
            </a:r>
            <a:endParaRPr lang="en-IN" sz="3200" dirty="0"/>
          </a:p>
        </p:txBody>
      </p:sp>
      <p:sp>
        <p:nvSpPr>
          <p:cNvPr id="3" name="Content Placeholder 2"/>
          <p:cNvSpPr>
            <a:spLocks noGrp="1"/>
          </p:cNvSpPr>
          <p:nvPr>
            <p:ph idx="1"/>
          </p:nvPr>
        </p:nvSpPr>
        <p:spPr/>
        <p:txBody>
          <a:bodyPr>
            <a:normAutofit lnSpcReduction="10000"/>
          </a:bodyPr>
          <a:lstStyle/>
          <a:p>
            <a:pPr marL="0" indent="0" algn="just">
              <a:buNone/>
            </a:pPr>
            <a:r>
              <a:rPr lang="en-US" sz="2400" dirty="0">
                <a:latin typeface="Times New Roman" panose="02020603050405020304" pitchFamily="18" charset="0"/>
                <a:cs typeface="Times New Roman" panose="02020603050405020304" pitchFamily="18" charset="0"/>
              </a:rPr>
              <a:t>Our proposed approach employs a hybrid deep learning and transformer-based model, leveraging the strengths of both methodologies for improved generalization and robustness. Compared to existing approaches, our method achieves a balanced trade-off between precision, recall, and specificity, ensuring optimal classification performance. Unlike single deep learning models, our approach benefits from transformer-based feature extraction, enhancing model interpretability and diagnostic reliability. Furthermore, it demonstrates strong performance across multiple </a:t>
            </a:r>
            <a:r>
              <a:rPr lang="en-US" sz="2400" dirty="0" err="1">
                <a:latin typeface="Times New Roman" panose="02020603050405020304" pitchFamily="18" charset="0"/>
                <a:cs typeface="Times New Roman" panose="02020603050405020304" pitchFamily="18" charset="0"/>
              </a:rPr>
              <a:t>KFold</a:t>
            </a:r>
            <a:r>
              <a:rPr lang="en-US" sz="2400" dirty="0">
                <a:latin typeface="Times New Roman" panose="02020603050405020304" pitchFamily="18" charset="0"/>
                <a:cs typeface="Times New Roman" panose="02020603050405020304" pitchFamily="18" charset="0"/>
              </a:rPr>
              <a:t> cross-validation iterations, ensuring stability and robustness.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a:t>FUTURE WORK</a:t>
            </a:r>
            <a:endParaRPr lang="en-IN" altLang="en-US"/>
          </a:p>
        </p:txBody>
      </p:sp>
      <p:sp>
        <p:nvSpPr>
          <p:cNvPr id="3" name="Content Placeholder 2"/>
          <p:cNvSpPr>
            <a:spLocks noGrp="1"/>
          </p:cNvSpPr>
          <p:nvPr>
            <p:ph idx="1"/>
          </p:nvPr>
        </p:nvSpPr>
        <p:spPr/>
        <p:txBody>
          <a:bodyPr>
            <a:noAutofit/>
          </a:bodyPr>
          <a:p>
            <a:r>
              <a:rPr lang="en-IN" altLang="en-US" sz="1800">
                <a:latin typeface="Times New Roman" panose="02020603050405020304" pitchFamily="18" charset="0"/>
                <a:cs typeface="Times New Roman" panose="02020603050405020304" pitchFamily="18" charset="0"/>
              </a:rPr>
              <a:t>A</a:t>
            </a:r>
            <a:r>
              <a:rPr lang="en-US" altLang="en-US" sz="1800">
                <a:latin typeface="Times New Roman" panose="02020603050405020304" pitchFamily="18" charset="0"/>
                <a:cs typeface="Times New Roman" panose="02020603050405020304" pitchFamily="18" charset="0"/>
              </a:rPr>
              <a:t>dvanced Architectures: Experiment with more complex neural network architectures to achieve better classification results.</a:t>
            </a:r>
            <a:endParaRPr lang="en-US" altLang="en-US" sz="1800">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Augmented Feature Extraction: Explore advanced approaches to extract morphological and contextual features from blood smear images.</a:t>
            </a:r>
            <a:endParaRPr lang="en-US" altLang="en-US" sz="1800">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Evaluation on Large, Diverse Datasets: Validate the system’s performance on large and diverse datasets to enhance its generalization and robustness to varied patient populations.</a:t>
            </a:r>
            <a:endParaRPr lang="en-US" altLang="en-US" sz="1800">
              <a:latin typeface="Times New Roman" panose="02020603050405020304" pitchFamily="18" charset="0"/>
              <a:cs typeface="Times New Roman" panose="02020603050405020304" pitchFamily="18" charset="0"/>
            </a:endParaRPr>
          </a:p>
          <a:p>
            <a:r>
              <a:rPr lang="en-US" altLang="en-US" sz="1800">
                <a:latin typeface="Times New Roman" panose="02020603050405020304" pitchFamily="18" charset="0"/>
                <a:cs typeface="Times New Roman" panose="02020603050405020304" pitchFamily="18" charset="0"/>
              </a:rPr>
              <a:t>Implement Clinical Integration: Create intuitive interfaces and integrate the model seamlessly into current clinical workflows to provide real-time decision support.</a:t>
            </a:r>
            <a:endParaRPr lang="en-US" altLang="en-US" sz="1800">
              <a:latin typeface="Times New Roman" panose="02020603050405020304" pitchFamily="18" charset="0"/>
              <a:cs typeface="Times New Roman" panose="02020603050405020304" pitchFamily="18" charset="0"/>
            </a:endParaRPr>
          </a:p>
          <a:p>
            <a:pPr marL="0" indent="0">
              <a:buNone/>
            </a:pPr>
            <a:r>
              <a:rPr lang="en-US" altLang="en-US" sz="1800">
                <a:latin typeface="Times New Roman" panose="02020603050405020304" pitchFamily="18" charset="0"/>
                <a:cs typeface="Times New Roman" panose="02020603050405020304" pitchFamily="18" charset="0"/>
              </a:rPr>
              <a:t>Further improvement may be obtained through new advanced neural network architectures, improved feature extraction as well as training on larger, diverse datasets for better generalizability</a:t>
            </a:r>
            <a:endParaRPr lang="en-US" altLang="en-US" sz="180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lgn="just">
              <a:spcBef>
                <a:spcPts val="400"/>
              </a:spcBef>
              <a:spcAft>
                <a:spcPts val="4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[1] Yan Q, Zhang Y, Wei L, et al. Assessment of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anemia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recovery using peripheral blood smears by deep semi-supervised learning. Ann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Hematol</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2025. https://doi.org/10.1007/s00277-025-06254-9</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400"/>
              </a:spcBef>
              <a:spcAft>
                <a:spcPts val="4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[2] Mohammed Fadhel et al. Real-Time Sickle Cell </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Anemia</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 Diagnosis Based Hardware Accelerator. [Online].</a:t>
            </a:r>
            <a:r>
              <a:rPr lang="en-IN" sz="1800" kern="0" dirty="0" err="1">
                <a:effectLst/>
                <a:latin typeface="Times New Roman" panose="02020603050405020304" pitchFamily="18" charset="0"/>
                <a:ea typeface="Times New Roman" panose="02020603050405020304" pitchFamily="18" charset="0"/>
                <a:cs typeface="Times New Roman" panose="02020603050405020304" pitchFamily="18" charset="0"/>
              </a:rPr>
              <a:t>Available:https</a:t>
            </a: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://www.researchgate.net/profile/Mohammed-Fadhel/publication/343604307_Real-Time_Sickle_Cell_Anemia_Diagnosis_Based_Hardware_Accelerator/links/5f377c52299bf13404c57706/Real-Time-Sickle-Cell-Anemia-Diagnosis-Based-Hardware-Accelerator.pdf</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Bef>
                <a:spcPts val="400"/>
              </a:spcBef>
              <a:spcAft>
                <a:spcPts val="400"/>
              </a:spcAft>
              <a:buNone/>
            </a:pPr>
            <a:r>
              <a:rPr lang="en-IN" sz="1800" kern="0" dirty="0">
                <a:effectLst/>
                <a:latin typeface="Times New Roman" panose="02020603050405020304" pitchFamily="18" charset="0"/>
                <a:ea typeface="Times New Roman" panose="02020603050405020304" pitchFamily="18" charset="0"/>
                <a:cs typeface="Times New Roman" panose="02020603050405020304" pitchFamily="18" charset="0"/>
              </a:rPr>
              <a:t>[3] Sharma V, Rathore A, Vyas G. Detection of sickle cell anaemia and thalassaemia causing abnormalities in thin smear of human blood sample using image processing. In: 2016 International Conference on Inventive Computation Technologies (ICICT); Coimbatore, India. 2016. pp. 1-5. doi:10.1109/INVENTIVE.2016.7830136. </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28054"/>
            <a:ext cx="9601196" cy="1303867"/>
          </a:xfrm>
        </p:spPr>
        <p:txBody>
          <a:bodyPr>
            <a:normAutofit/>
          </a:bodyPr>
          <a:lstStyle/>
          <a:p>
            <a:r>
              <a:rPr lang="en-US" sz="3200"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1" y="2556931"/>
            <a:ext cx="9601196" cy="3578397"/>
          </a:xfrm>
        </p:spPr>
        <p:txBody>
          <a:bodyPr>
            <a:noAutofit/>
          </a:bodyPr>
          <a:lstStyle/>
          <a:p>
            <a:pPr algn="just"/>
            <a:r>
              <a:rPr lang="en-US" sz="2000" dirty="0">
                <a:latin typeface="Times New Roman" panose="02020603050405020304" pitchFamily="18" charset="0"/>
                <a:cs typeface="Times New Roman" panose="02020603050405020304" pitchFamily="18" charset="0"/>
              </a:rPr>
              <a:t>Global Impact – Sickle cell anemia affects over 20 million people worldwide, with the highest prevalence in sub-Saharan Africa, where up to 2% of newborns are affected.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Mortality &amp; Morbidity – Without early diagnosis and treatment, sickle cell disease leads to severe complications, including organ damage and stroke, contributing to high child mortality rates.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Current Diagnosis Challenges – Limited access to early screening and specialized healthcare in low-resource regions results in late-stage detection, and worsening patient.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Need for AI-based Classification – Traditional diagnostic methods are costly and time-consuming, making AI-driven classification models crucial for faster, scalable, and cost-effective disease identification.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PROBLEM STATEMENT</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000" dirty="0">
                <a:latin typeface="Times New Roman" panose="02020603050405020304" pitchFamily="18" charset="0"/>
                <a:cs typeface="Times New Roman" panose="02020603050405020304" pitchFamily="18" charset="0"/>
              </a:rPr>
              <a:t>Accurate and timely sickle cell disease (SCD) classification is essential for effective diagnosis and treatment.</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Existing diagnostic methods often involve manual analysis, leading to potential delays and diagnostic errors.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development of automated, high-accuracy models using machine learning and deep learning techniques aims to streamline SCA detection and improve clinical outcomes.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Automated diagnostic models can assist healthcare professionals by providing faster, more reliable results, ultimately improving patient care and treatment strategies.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Times New Roman" panose="02020603050405020304" pitchFamily="18" charset="0"/>
                <a:cs typeface="Times New Roman" panose="02020603050405020304" pitchFamily="18" charset="0"/>
              </a:rPr>
              <a:t>LITERATURE</a:t>
            </a: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REVIEW</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IN" sz="2200" b="1" dirty="0">
                <a:latin typeface="Times New Roman" panose="02020603050405020304" pitchFamily="18" charset="0"/>
                <a:cs typeface="Times New Roman" panose="02020603050405020304" pitchFamily="18" charset="0"/>
              </a:rPr>
              <a:t>Deep Convolutional Neural Network Model for Detection of Sickle Cell </a:t>
            </a:r>
            <a:r>
              <a:rPr lang="en-IN" sz="2200" b="1" dirty="0" err="1">
                <a:latin typeface="Times New Roman" panose="02020603050405020304" pitchFamily="18" charset="0"/>
                <a:cs typeface="Times New Roman" panose="02020603050405020304" pitchFamily="18" charset="0"/>
              </a:rPr>
              <a:t>Anemia</a:t>
            </a:r>
            <a:r>
              <a:rPr lang="en-IN" sz="2200" b="1" dirty="0">
                <a:latin typeface="Times New Roman" panose="02020603050405020304" pitchFamily="18" charset="0"/>
                <a:cs typeface="Times New Roman" panose="02020603050405020304" pitchFamily="18" charset="0"/>
              </a:rPr>
              <a:t> in Peripheral Blood Images</a:t>
            </a:r>
            <a:endParaRPr lang="en-US" sz="2200" b="1" dirty="0">
              <a:latin typeface="Times New Roman" panose="02020603050405020304" pitchFamily="18" charset="0"/>
              <a:cs typeface="Times New Roman" panose="02020603050405020304" pitchFamily="18" charset="0"/>
            </a:endParaRPr>
          </a:p>
          <a:p>
            <a:pPr marL="0" indent="0" algn="just">
              <a:buNone/>
            </a:pPr>
            <a:endParaRPr lang="en-IN" sz="2000" dirty="0">
              <a:solidFill>
                <a:srgbClr val="000000"/>
              </a:solidFill>
              <a:latin typeface="Times New Roman" panose="02020603050405020304" pitchFamily="18" charset="0"/>
              <a:ea typeface="Calibri" panose="020F0502020204030204" pitchFamily="34" charset="0"/>
            </a:endParaRPr>
          </a:p>
          <a:p>
            <a:pPr marL="0" indent="0" algn="just">
              <a:buNone/>
            </a:pPr>
            <a:r>
              <a:rPr lang="en-IN" sz="2000" dirty="0">
                <a:solidFill>
                  <a:srgbClr val="000000"/>
                </a:solidFill>
                <a:effectLst/>
                <a:latin typeface="Times New Roman" panose="02020603050405020304" pitchFamily="18" charset="0"/>
                <a:ea typeface="Calibri" panose="020F0502020204030204" pitchFamily="34" charset="0"/>
              </a:rPr>
              <a:t>Yan Q. et al. [1] proposed RBC Match, a semi-supervised deep learning model based on Fix Match, and obtained 91.2% accuracy (validation) and 87.5% (held-out) accuracy for RBC classification on </a:t>
            </a:r>
            <a:r>
              <a:rPr lang="en-IN" sz="2000" dirty="0" err="1">
                <a:solidFill>
                  <a:srgbClr val="000000"/>
                </a:solidFill>
                <a:latin typeface="Times New Roman" panose="02020603050405020304" pitchFamily="18" charset="0"/>
                <a:ea typeface="Calibri" panose="020F0502020204030204" pitchFamily="34" charset="0"/>
              </a:rPr>
              <a:t>A</a:t>
            </a:r>
            <a:r>
              <a:rPr lang="en-IN" sz="2000" dirty="0" err="1">
                <a:solidFill>
                  <a:srgbClr val="000000"/>
                </a:solidFill>
                <a:effectLst/>
                <a:latin typeface="Times New Roman" panose="02020603050405020304" pitchFamily="18" charset="0"/>
                <a:ea typeface="Calibri" panose="020F0502020204030204" pitchFamily="34" charset="0"/>
              </a:rPr>
              <a:t>nemia</a:t>
            </a:r>
            <a:r>
              <a:rPr lang="en-IN" sz="2000" dirty="0">
                <a:solidFill>
                  <a:srgbClr val="000000"/>
                </a:solidFill>
                <a:effectLst/>
                <a:latin typeface="Times New Roman" panose="02020603050405020304" pitchFamily="18" charset="0"/>
                <a:ea typeface="Calibri" panose="020F0502020204030204" pitchFamily="34" charset="0"/>
              </a:rPr>
              <a:t> recovery with 5% </a:t>
            </a:r>
            <a:r>
              <a:rPr lang="en-IN" sz="2000" dirty="0" err="1">
                <a:solidFill>
                  <a:srgbClr val="000000"/>
                </a:solidFill>
                <a:effectLst/>
                <a:latin typeface="Times New Roman" panose="02020603050405020304" pitchFamily="18" charset="0"/>
                <a:ea typeface="Calibri" panose="020F0502020204030204" pitchFamily="34" charset="0"/>
              </a:rPr>
              <a:t>labeled</a:t>
            </a:r>
            <a:r>
              <a:rPr lang="en-IN" sz="2000" dirty="0">
                <a:solidFill>
                  <a:srgbClr val="000000"/>
                </a:solidFill>
                <a:effectLst/>
                <a:latin typeface="Times New Roman" panose="02020603050405020304" pitchFamily="18" charset="0"/>
                <a:ea typeface="Calibri" panose="020F0502020204030204" pitchFamily="34" charset="0"/>
              </a:rPr>
              <a:t> data. By </a:t>
            </a:r>
            <a:r>
              <a:rPr lang="en-IN" sz="2000" dirty="0" err="1">
                <a:solidFill>
                  <a:srgbClr val="000000"/>
                </a:solidFill>
                <a:effectLst/>
                <a:latin typeface="Times New Roman" panose="02020603050405020304" pitchFamily="18" charset="0"/>
                <a:ea typeface="Calibri" panose="020F0502020204030204" pitchFamily="34" charset="0"/>
              </a:rPr>
              <a:t>analyzing</a:t>
            </a:r>
            <a:r>
              <a:rPr lang="en-IN" sz="2000" dirty="0">
                <a:solidFill>
                  <a:srgbClr val="000000"/>
                </a:solidFill>
                <a:effectLst/>
                <a:latin typeface="Times New Roman" panose="02020603050405020304" pitchFamily="18" charset="0"/>
                <a:ea typeface="Calibri" panose="020F0502020204030204" pitchFamily="34" charset="0"/>
              </a:rPr>
              <a:t> the principal components between RBC morphology with </a:t>
            </a:r>
            <a:r>
              <a:rPr lang="en-IN" sz="2000" dirty="0" err="1">
                <a:solidFill>
                  <a:srgbClr val="000000"/>
                </a:solidFill>
                <a:effectLst/>
                <a:latin typeface="Times New Roman" panose="02020603050405020304" pitchFamily="18" charset="0"/>
                <a:ea typeface="Calibri" panose="020F0502020204030204" pitchFamily="34" charset="0"/>
              </a:rPr>
              <a:t>hemoglobin</a:t>
            </a:r>
            <a:r>
              <a:rPr lang="en-IN" sz="2000" dirty="0">
                <a:solidFill>
                  <a:srgbClr val="000000"/>
                </a:solidFill>
                <a:effectLst/>
                <a:latin typeface="Times New Roman" panose="02020603050405020304" pitchFamily="18" charset="0"/>
                <a:ea typeface="Calibri" panose="020F0502020204030204" pitchFamily="34" charset="0"/>
              </a:rPr>
              <a:t> and RBC counts, the model captured the trends within </a:t>
            </a:r>
            <a:r>
              <a:rPr lang="en-IN" sz="2000" dirty="0" err="1">
                <a:solidFill>
                  <a:srgbClr val="000000"/>
                </a:solidFill>
                <a:effectLst/>
                <a:latin typeface="Times New Roman" panose="02020603050405020304" pitchFamily="18" charset="0"/>
                <a:ea typeface="Calibri" panose="020F0502020204030204" pitchFamily="34" charset="0"/>
              </a:rPr>
              <a:t>anemia</a:t>
            </a:r>
            <a:r>
              <a:rPr lang="en-IN" sz="2000" dirty="0">
                <a:solidFill>
                  <a:srgbClr val="000000"/>
                </a:solidFill>
                <a:effectLst/>
                <a:latin typeface="Times New Roman" panose="02020603050405020304" pitchFamily="18" charset="0"/>
                <a:ea typeface="Calibri" panose="020F0502020204030204" pitchFamily="34" charset="0"/>
              </a:rPr>
              <a:t> recovery. In summary, this framework aids clinical decision-making by automating RBC classification and faster recovery progression tracking.</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38199" y="990379"/>
            <a:ext cx="10515601" cy="4424929"/>
          </a:xfrm>
          <a:prstGeom prst="rect">
            <a:avLst/>
          </a:prstGeom>
          <a:noFill/>
        </p:spPr>
        <p:txBody>
          <a:bodyPr wrap="square">
            <a:spAutoFit/>
          </a:bodyPr>
          <a:lstStyle/>
          <a:p>
            <a:pPr algn="just"/>
            <a:r>
              <a:rPr lang="en-IN" sz="2400" b="1" kern="0" dirty="0">
                <a:effectLst/>
                <a:latin typeface="Times New Roman" panose="02020603050405020304" pitchFamily="18" charset="0"/>
                <a:ea typeface="Times New Roman" panose="02020603050405020304" pitchFamily="18" charset="0"/>
                <a:cs typeface="Times New Roman" panose="02020603050405020304" pitchFamily="18" charset="0"/>
              </a:rPr>
              <a:t>Real-Time-Sickle-Cell-Anemia-Diagnosis-Based-Hardware-Accelerator </a:t>
            </a:r>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Xu M et al. [2] developed a CNN-based approach for the automatic classification of RBCs in SCD, using hierarchical extraction of RBCs, patch-size normalization, and deep CNNs. They constructed an end-to-end model, which allowed for effective classification of oxygenated and deoxygenated RBCs, showing strong performance without handcrafted features, all while performing analysis of morphological shape.</a:t>
            </a:r>
            <a:endPar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2200" b="1" kern="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r>
              <a:rPr lang="en-IN" sz="2200" b="1" kern="0" dirty="0">
                <a:effectLst/>
                <a:latin typeface="Times New Roman" panose="02020603050405020304" pitchFamily="18" charset="0"/>
                <a:ea typeface="Times New Roman" panose="02020603050405020304" pitchFamily="18" charset="0"/>
                <a:cs typeface="Times New Roman" panose="02020603050405020304" pitchFamily="18" charset="0"/>
              </a:rPr>
              <a:t>Detection of sickle cell </a:t>
            </a:r>
            <a:r>
              <a:rPr lang="en-IN" sz="2200" b="1" kern="0" dirty="0" err="1">
                <a:effectLst/>
                <a:latin typeface="Times New Roman" panose="02020603050405020304" pitchFamily="18" charset="0"/>
                <a:ea typeface="Times New Roman" panose="02020603050405020304" pitchFamily="18" charset="0"/>
                <a:cs typeface="Times New Roman" panose="02020603050405020304" pitchFamily="18" charset="0"/>
              </a:rPr>
              <a:t>anemia</a:t>
            </a:r>
            <a:r>
              <a:rPr lang="en-IN" sz="2200" b="1" kern="0" dirty="0">
                <a:effectLst/>
                <a:latin typeface="Times New Roman" panose="02020603050405020304" pitchFamily="18" charset="0"/>
                <a:ea typeface="Times New Roman" panose="02020603050405020304" pitchFamily="18" charset="0"/>
                <a:cs typeface="Times New Roman" panose="02020603050405020304" pitchFamily="18" charset="0"/>
              </a:rPr>
              <a:t> and thalassemia causing abnormalities</a:t>
            </a:r>
            <a:endParaRPr lang="en-US" sz="2000" dirty="0">
              <a:latin typeface="Times New Roman" panose="02020603050405020304" pitchFamily="18" charset="0"/>
              <a:cs typeface="Times New Roman" panose="02020603050405020304" pitchFamily="18" charset="0"/>
            </a:endParaRPr>
          </a:p>
          <a:p>
            <a:pPr algn="just">
              <a:lnSpc>
                <a:spcPct val="115000"/>
              </a:lnSpc>
              <a:spcAft>
                <a:spcPts val="800"/>
              </a:spcAft>
            </a:pP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V. Sharma, A. et al.[3] Proposed K-NN-based system for sickle cell </a:t>
            </a:r>
            <a:r>
              <a:rPr lang="en-IN" sz="20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anemia</a:t>
            </a:r>
            <a:r>
              <a:rPr lang="en-IN" sz="20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and thalassemia detection in microscopic blood smear images. This process includes four steps which are: pre-processing, marker-controlled watershed segmentation, morphological operations, and feature extraction with 80.6% accuracy and 87.6% sensitivity. These techniques quickly process characteristics of erythrocyte abnormalities like sickle cells, dacrocytes, or elliptocytes.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latin typeface="Times New Roman" panose="02020603050405020304" pitchFamily="18" charset="0"/>
                <a:cs typeface="Times New Roman" panose="02020603050405020304" pitchFamily="18" charset="0"/>
              </a:rPr>
              <a:t>OBJECTIVES</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95402" y="2507770"/>
            <a:ext cx="9601196" cy="2644333"/>
          </a:xfrm>
        </p:spPr>
        <p:txBody>
          <a:bodyPr>
            <a:noAutofit/>
          </a:bodyPr>
          <a:lstStyle/>
          <a:p>
            <a:pPr>
              <a:lnSpc>
                <a:spcPts val="3450"/>
              </a:lnSpc>
              <a:buNone/>
            </a:pPr>
            <a:r>
              <a:rPr lang="en-US" sz="2000" b="0" i="0" dirty="0">
                <a:solidFill>
                  <a:srgbClr val="000000"/>
                </a:solidFill>
                <a:effectLst/>
                <a:latin typeface="Times New Roman" panose="02020603050405020304" pitchFamily="18" charset="0"/>
                <a:cs typeface="Times New Roman" panose="02020603050405020304" pitchFamily="18" charset="0"/>
              </a:rPr>
              <a:t>Outlined below are the major aims of the present work: using deep learning techniques to classify Sickle Cell Anemia and detect it better.</a:t>
            </a:r>
            <a:endParaRPr lang="en-US" sz="200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develop an advanced deep learning model for accurate detection of Sickle Cell Anemia from biomedical data, focusing on minimizing classification loss and improving diagnostic accuracy.</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To e</a:t>
            </a:r>
            <a:r>
              <a:rPr lang="en-US" sz="2000" b="0" i="0" dirty="0">
                <a:solidFill>
                  <a:srgbClr val="000000"/>
                </a:solidFill>
                <a:effectLst/>
                <a:latin typeface="Times New Roman" panose="02020603050405020304" pitchFamily="18" charset="0"/>
                <a:cs typeface="Times New Roman" panose="02020603050405020304" pitchFamily="18" charset="0"/>
              </a:rPr>
              <a:t>xplore hybrid learning strategies integrating feature extraction and classification for enhanced SCA detection.</a:t>
            </a:r>
            <a:endParaRPr lang="en-US"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Investigate transformer-based architectures for automated detection, evaluating performance and classification effectiveness.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2" y="982132"/>
            <a:ext cx="9601196" cy="1348113"/>
          </a:xfrm>
        </p:spPr>
        <p:txBody>
          <a:bodyPr>
            <a:normAutofit/>
          </a:bodyPr>
          <a:lstStyle/>
          <a:p>
            <a:r>
              <a:rPr lang="en-US" sz="3200" dirty="0">
                <a:latin typeface="Times New Roman" panose="02020603050405020304" pitchFamily="18" charset="0"/>
                <a:cs typeface="Times New Roman" panose="02020603050405020304" pitchFamily="18" charset="0"/>
              </a:rPr>
              <a:t>DATASET </a:t>
            </a:r>
            <a:r>
              <a:rPr lang="en-IN" sz="3200" dirty="0">
                <a:latin typeface="Times New Roman" panose="02020603050405020304" pitchFamily="18" charset="0"/>
                <a:cs typeface="Times New Roman" panose="02020603050405020304" pitchFamily="18" charset="0"/>
              </a:rPr>
              <a:t>SOURCE &amp; DESCRIPTION</a:t>
            </a:r>
            <a:endParaRPr lang="en-IN"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dataset used for training and testing the sickle cell anemia classification model is obtained from Kaggle:🔗[Sickle Cell Disease Dataset] (https://www.kaggle.com/datasets/florencetushabe/sickle-cell-disease-dataset) </a:t>
            </a:r>
            <a:endParaRPr lang="en-US"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Dataset Type: </a:t>
            </a:r>
            <a:r>
              <a:rPr lang="en-IN" sz="2000" dirty="0">
                <a:latin typeface="Times New Roman" panose="02020603050405020304" pitchFamily="18" charset="0"/>
                <a:cs typeface="Times New Roman" panose="02020603050405020304" pitchFamily="18" charset="0"/>
              </a:rPr>
              <a:t>Medical dataset for sickle cell disease classification.  </a:t>
            </a: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dirty="0">
                <a:latin typeface="Times New Roman" panose="02020603050405020304" pitchFamily="18" charset="0"/>
                <a:cs typeface="Times New Roman" panose="02020603050405020304" pitchFamily="18" charset="0"/>
              </a:rPr>
              <a:t>⁠</a:t>
            </a:r>
            <a:r>
              <a:rPr lang="en-IN" sz="2000" b="1" dirty="0">
                <a:latin typeface="Times New Roman" panose="02020603050405020304" pitchFamily="18" charset="0"/>
                <a:cs typeface="Times New Roman" panose="02020603050405020304" pitchFamily="18" charset="0"/>
              </a:rPr>
              <a:t>Target Variable: </a:t>
            </a:r>
            <a:r>
              <a:rPr lang="en-IN" sz="2000" dirty="0">
                <a:latin typeface="Times New Roman" panose="02020603050405020304" pitchFamily="18" charset="0"/>
                <a:cs typeface="Times New Roman" panose="02020603050405020304" pitchFamily="18" charset="0"/>
              </a:rPr>
              <a:t>Binary class (Negative &amp; Positive).  </a:t>
            </a:r>
            <a:endParaRPr lang="en-IN" sz="20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Usage: </a:t>
            </a:r>
            <a:r>
              <a:rPr lang="en-IN" sz="2000" dirty="0">
                <a:latin typeface="Times New Roman" panose="02020603050405020304" pitchFamily="18" charset="0"/>
                <a:cs typeface="Times New Roman" panose="02020603050405020304" pitchFamily="18" charset="0"/>
              </a:rPr>
              <a:t>Used to train machine learning and deep learning models for automated detection and classification.</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SAMPLE DATA SELECTION &amp; SPLITING</a:t>
            </a:r>
            <a:endParaRPr lang="en-IN" sz="3200" dirty="0"/>
          </a:p>
        </p:txBody>
      </p:sp>
      <p:sp>
        <p:nvSpPr>
          <p:cNvPr id="6" name="TextBox 5"/>
          <p:cNvSpPr txBox="1"/>
          <p:nvPr/>
        </p:nvSpPr>
        <p:spPr>
          <a:xfrm>
            <a:off x="1140542" y="2679176"/>
            <a:ext cx="10225548" cy="3785652"/>
          </a:xfrm>
          <a:prstGeom prst="rect">
            <a:avLst/>
          </a:prstGeom>
          <a:noFill/>
        </p:spPr>
        <p:txBody>
          <a:bodyPr wrap="square">
            <a:spAutoFit/>
          </a:bodyPr>
          <a:lstStyle/>
          <a:p>
            <a:pPr marL="457200" indent="-457200" algn="just">
              <a:buAutoNum type="arabicPeriod"/>
            </a:pPr>
            <a:r>
              <a:rPr lang="en-IN" sz="2000" dirty="0">
                <a:latin typeface="Times New Roman" panose="02020603050405020304" pitchFamily="18" charset="0"/>
                <a:cs typeface="Times New Roman" panose="02020603050405020304" pitchFamily="18" charset="0"/>
              </a:rPr>
              <a:t>Balanced Sampling – Selected 500 samples from each class (Positive &amp; Negative) to maintain class balance in training.  </a:t>
            </a:r>
            <a:endParaRPr lang="en-IN" sz="2000" dirty="0">
              <a:latin typeface="Times New Roman" panose="02020603050405020304" pitchFamily="18" charset="0"/>
              <a:cs typeface="Times New Roman" panose="02020603050405020304" pitchFamily="18" charset="0"/>
            </a:endParaRPr>
          </a:p>
          <a:p>
            <a:pPr marL="457200" indent="-457200" algn="just">
              <a:buAutoNum type="arabicPeriod"/>
            </a:pPr>
            <a:r>
              <a:rPr lang="en-IN" sz="2000" dirty="0">
                <a:latin typeface="Times New Roman" panose="02020603050405020304" pitchFamily="18" charset="0"/>
                <a:cs typeface="Times New Roman" panose="02020603050405020304" pitchFamily="18" charset="0"/>
              </a:rPr>
              <a:t>Train-Test-Validation Split – Divided the dataset into: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 Training Set: 70% (700 samples)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 Validation Set: 15% (150 samples)     </a:t>
            </a:r>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 Test Set: 15% (150 samples)  </a:t>
            </a:r>
            <a:endParaRPr lang="en-IN" sz="2000" dirty="0">
              <a:latin typeface="Times New Roman" panose="02020603050405020304" pitchFamily="18" charset="0"/>
              <a:cs typeface="Times New Roman" panose="02020603050405020304" pitchFamily="18" charset="0"/>
            </a:endParaRPr>
          </a:p>
          <a:p>
            <a:pPr marL="457200" indent="-457200" algn="just">
              <a:buAutoNum type="arabicPeriod" startAt="3"/>
            </a:pPr>
            <a:r>
              <a:rPr lang="en-IN" sz="2000" dirty="0">
                <a:latin typeface="Times New Roman" panose="02020603050405020304" pitchFamily="18" charset="0"/>
                <a:cs typeface="Times New Roman" panose="02020603050405020304" pitchFamily="18" charset="0"/>
              </a:rPr>
              <a:t>Stratified Sampling – Ensured an equal proportion of both classes in each split to prevent bias.</a:t>
            </a:r>
            <a:endParaRPr lang="en-IN" sz="2000" dirty="0">
              <a:latin typeface="Times New Roman" panose="02020603050405020304" pitchFamily="18" charset="0"/>
              <a:cs typeface="Times New Roman" panose="02020603050405020304" pitchFamily="18" charset="0"/>
            </a:endParaRPr>
          </a:p>
          <a:p>
            <a:pPr marL="457200" indent="-457200" algn="just">
              <a:buAutoNum type="arabicPeriod" startAt="3"/>
            </a:pPr>
            <a:r>
              <a:rPr lang="en-IN" sz="2000" dirty="0">
                <a:latin typeface="Times New Roman" panose="02020603050405020304" pitchFamily="18" charset="0"/>
                <a:cs typeface="Times New Roman" panose="02020603050405020304" pitchFamily="18" charset="0"/>
              </a:rPr>
              <a:t>Preprocessing &amp; Normalization – Applied standardization techniques before feeding data into models.</a:t>
            </a:r>
            <a:endParaRPr lang="en-IN" sz="2000" dirty="0">
              <a:latin typeface="Times New Roman" panose="02020603050405020304" pitchFamily="18" charset="0"/>
              <a:cs typeface="Times New Roman" panose="02020603050405020304" pitchFamily="18" charset="0"/>
            </a:endParaRPr>
          </a:p>
          <a:p>
            <a:pPr marL="457200" indent="-457200" algn="just">
              <a:buAutoNum type="arabicPeriod" startAt="3"/>
            </a:pPr>
            <a:r>
              <a:rPr lang="en-US" sz="2000" dirty="0">
                <a:latin typeface="Times New Roman" panose="02020603050405020304" pitchFamily="18" charset="0"/>
                <a:cs typeface="Times New Roman" panose="02020603050405020304" pitchFamily="18" charset="0"/>
              </a:rPr>
              <a:t>Train all the models while keeping the Epoch 50 and added Early Stopping also.</a:t>
            </a:r>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_rels/them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image" Target="../media/image5.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0</TotalTime>
  <Words>12455</Words>
  <Application>WPS Slides</Application>
  <PresentationFormat>Widescreen</PresentationFormat>
  <Paragraphs>192</Paragraphs>
  <Slides>23</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23</vt:i4>
      </vt:variant>
    </vt:vector>
  </HeadingPairs>
  <TitlesOfParts>
    <vt:vector size="34" baseType="lpstr">
      <vt:lpstr>Arial</vt:lpstr>
      <vt:lpstr>SimSun</vt:lpstr>
      <vt:lpstr>Wingdings</vt:lpstr>
      <vt:lpstr>Arial</vt:lpstr>
      <vt:lpstr>Times New Roman</vt:lpstr>
      <vt:lpstr>Calibri</vt:lpstr>
      <vt:lpstr>Microsoft YaHei</vt:lpstr>
      <vt:lpstr>Arial Unicode MS</vt:lpstr>
      <vt:lpstr>Garamond</vt:lpstr>
      <vt:lpstr>Tahoma</vt:lpstr>
      <vt:lpstr>Organic</vt:lpstr>
      <vt:lpstr>PowerPoint 演示文稿</vt:lpstr>
      <vt:lpstr>ABSTRACT</vt:lpstr>
      <vt:lpstr>INTRODUCTION</vt:lpstr>
      <vt:lpstr>PROBLEM STATEMENT</vt:lpstr>
      <vt:lpstr>LITERATURE REVIEW</vt:lpstr>
      <vt:lpstr>PowerPoint 演示文稿</vt:lpstr>
      <vt:lpstr>OBJECTIVES</vt:lpstr>
      <vt:lpstr>DATASET SOURCE &amp; DESCRIPTION</vt:lpstr>
      <vt:lpstr>SAMPLE DATA SELECTION &amp; SPLITING</vt:lpstr>
      <vt:lpstr>PowerPoint 演示文稿</vt:lpstr>
      <vt:lpstr>DATA PREPROCESSING</vt:lpstr>
      <vt:lpstr>ALGORITHMS</vt:lpstr>
      <vt:lpstr>PowerPoint 演示文稿</vt:lpstr>
      <vt:lpstr>PowerPoint 演示文稿</vt:lpstr>
      <vt:lpstr>PowerPoint 演示文稿</vt:lpstr>
      <vt:lpstr>PowerPoint 演示文稿</vt:lpstr>
      <vt:lpstr>RESULTS</vt:lpstr>
      <vt:lpstr>PowerPoint 演示文稿</vt:lpstr>
      <vt:lpstr>PowerPoint 演示文稿</vt:lpstr>
      <vt:lpstr>Comparison of different approaches with our proposed work process</vt:lpstr>
      <vt:lpstr>CONCLUSION</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Jangam Jenilia</dc:creator>
  <cp:lastModifiedBy>Rohini Bellam</cp:lastModifiedBy>
  <cp:revision>7</cp:revision>
  <dcterms:created xsi:type="dcterms:W3CDTF">2025-02-01T18:11:00Z</dcterms:created>
  <dcterms:modified xsi:type="dcterms:W3CDTF">2025-04-27T18:04:14Z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5D2C5008B9DD49FD944BEBE12C858312_13</vt:lpwstr>
  </property>
  <property fmtid="{D5CDD505-2E9C-101B-9397-08002B2CF9AE}" pid="3" name="KSOProductBuildVer">
    <vt:lpwstr>1033-12.2.0.20795</vt:lpwstr>
  </property>
</Properties>
</file>