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3" r:id="rId9"/>
    <p:sldId id="265" r:id="rId10"/>
    <p:sldId id="266" r:id="rId11"/>
    <p:sldId id="267" r:id="rId12"/>
    <p:sldId id="268" r:id="rId13"/>
    <p:sldId id="262"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4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2532-CFA8-6468-8A7E-EB2A68DE8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591C8B-E61A-F583-297C-8D6915D35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67F81C-A73E-37AF-A165-F6AD3276C4C9}"/>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5" name="Footer Placeholder 4">
            <a:extLst>
              <a:ext uri="{FF2B5EF4-FFF2-40B4-BE49-F238E27FC236}">
                <a16:creationId xmlns:a16="http://schemas.microsoft.com/office/drawing/2014/main" id="{2122B31F-5D7A-CCA3-1F30-E5307D325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D71E3-9151-2E00-7951-82504C78FB76}"/>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293203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80AA-E7F3-5219-52FC-F3528AA93B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52AD0-54AC-0227-8BEF-319E267280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9CC65-F729-2442-4404-315201269C7C}"/>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5" name="Footer Placeholder 4">
            <a:extLst>
              <a:ext uri="{FF2B5EF4-FFF2-40B4-BE49-F238E27FC236}">
                <a16:creationId xmlns:a16="http://schemas.microsoft.com/office/drawing/2014/main" id="{F20B5F18-E289-3CEB-D5CD-FC12BD44F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E5862-3019-4635-BC2D-9086BE29EADE}"/>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343196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5196D-F4F3-4AF3-3E18-A688CBA566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9FDE30-2675-2BC3-E892-178EC5379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E0944-0018-6311-5126-63FC62556272}"/>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5" name="Footer Placeholder 4">
            <a:extLst>
              <a:ext uri="{FF2B5EF4-FFF2-40B4-BE49-F238E27FC236}">
                <a16:creationId xmlns:a16="http://schemas.microsoft.com/office/drawing/2014/main" id="{C19FA212-4BD6-9DF0-8C10-D6AA8D1B7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C3963-3824-3EE1-2E26-673DB55300DE}"/>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416825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3296-AD2D-D749-56EA-F1E2859291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186D37-A020-DA04-84C9-63ED424966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886C7-AE43-9A23-5719-D48BD58AB028}"/>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5" name="Footer Placeholder 4">
            <a:extLst>
              <a:ext uri="{FF2B5EF4-FFF2-40B4-BE49-F238E27FC236}">
                <a16:creationId xmlns:a16="http://schemas.microsoft.com/office/drawing/2014/main" id="{8FE57945-5E39-DB11-F182-4D148D144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03F10-20F9-1114-1AA3-8844764398B1}"/>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375609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B878-BAF8-F616-7F0D-E33730B94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C0E2E6-6ADD-AECA-4C86-2701B8235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311AD7-3CE6-4245-7F31-C1C125D8654B}"/>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5" name="Footer Placeholder 4">
            <a:extLst>
              <a:ext uri="{FF2B5EF4-FFF2-40B4-BE49-F238E27FC236}">
                <a16:creationId xmlns:a16="http://schemas.microsoft.com/office/drawing/2014/main" id="{18BF9A9C-4AD5-2B21-E920-920CA6B13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17F83-4168-974A-51B5-361136282B11}"/>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164158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7192-E659-EE56-64A5-1881BDBA6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EFA5C1-98A0-D17F-006E-900C48A13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8CA239-17F2-C92D-264F-00B913E5A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AC1A7-DE7E-DCA2-33A9-A168A0A060CC}"/>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6" name="Footer Placeholder 5">
            <a:extLst>
              <a:ext uri="{FF2B5EF4-FFF2-40B4-BE49-F238E27FC236}">
                <a16:creationId xmlns:a16="http://schemas.microsoft.com/office/drawing/2014/main" id="{74A7F39C-7115-4826-7823-0AC229B4C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0E9F0-80A7-0E3A-FD7F-E62029F6E67A}"/>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204986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0376-49DC-C9BD-6A9E-6C6AD12E4B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BF72AC-A462-F791-BD61-F6AF46A39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5DEBE2-7C2C-F035-9FB8-36ABD82857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57B9DF-8378-4410-2C17-783E9BD0B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8D2E-449A-BC9E-03B7-EBF1F8BC2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01F373-C892-DE42-7790-569BC2E2C934}"/>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8" name="Footer Placeholder 7">
            <a:extLst>
              <a:ext uri="{FF2B5EF4-FFF2-40B4-BE49-F238E27FC236}">
                <a16:creationId xmlns:a16="http://schemas.microsoft.com/office/drawing/2014/main" id="{81190A0E-522F-6EE5-A2FB-66BECDDEEA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72D8A4-3544-9EC4-11D7-1D7DB29AAD59}"/>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368235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1880-0AD6-0BB3-0A0D-87C27D18FF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251BCE-693F-8CD3-B1A1-BE8247C24EF5}"/>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4" name="Footer Placeholder 3">
            <a:extLst>
              <a:ext uri="{FF2B5EF4-FFF2-40B4-BE49-F238E27FC236}">
                <a16:creationId xmlns:a16="http://schemas.microsoft.com/office/drawing/2014/main" id="{CFA10700-C85F-BBAB-403B-31E51ABF29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94E6B-CB3A-A600-68D8-EE3A4509644D}"/>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156000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F4CB5-6831-3B30-E57A-8BA5973F9872}"/>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3" name="Footer Placeholder 2">
            <a:extLst>
              <a:ext uri="{FF2B5EF4-FFF2-40B4-BE49-F238E27FC236}">
                <a16:creationId xmlns:a16="http://schemas.microsoft.com/office/drawing/2014/main" id="{11D955F5-9D14-EB23-179A-E20B3326B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A34CCF-D847-B279-CE13-2C7348211E02}"/>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3690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07D7-F6BB-0643-2023-2445D49D4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BE2221-25B9-A319-0CFD-C29083448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B8E7ED-7905-85B2-D06A-D5B3DD044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44370-2536-4E16-EB05-976CBB4DB03D}"/>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6" name="Footer Placeholder 5">
            <a:extLst>
              <a:ext uri="{FF2B5EF4-FFF2-40B4-BE49-F238E27FC236}">
                <a16:creationId xmlns:a16="http://schemas.microsoft.com/office/drawing/2014/main" id="{8EA8FB01-87B1-583A-077E-C4C8C629E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A7AA0-4037-879A-FA5E-5FA2F834BBB9}"/>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323700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8958-5C8C-1853-074D-0B2E8DA27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E8C4AC-9549-58FB-F133-49EF852DB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7B4D78-AA5B-F049-FFBA-BACD1E14F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8E94BF-6DCB-047F-0A3B-BA5312C51736}"/>
              </a:ext>
            </a:extLst>
          </p:cNvPr>
          <p:cNvSpPr>
            <a:spLocks noGrp="1"/>
          </p:cNvSpPr>
          <p:nvPr>
            <p:ph type="dt" sz="half" idx="10"/>
          </p:nvPr>
        </p:nvSpPr>
        <p:spPr/>
        <p:txBody>
          <a:bodyPr/>
          <a:lstStyle/>
          <a:p>
            <a:fld id="{792D0BCF-72E3-426E-B3D8-0B91B51584C4}" type="datetimeFigureOut">
              <a:rPr lang="en-US" smtClean="0"/>
              <a:t>7/22/2023</a:t>
            </a:fld>
            <a:endParaRPr lang="en-US"/>
          </a:p>
        </p:txBody>
      </p:sp>
      <p:sp>
        <p:nvSpPr>
          <p:cNvPr id="6" name="Footer Placeholder 5">
            <a:extLst>
              <a:ext uri="{FF2B5EF4-FFF2-40B4-BE49-F238E27FC236}">
                <a16:creationId xmlns:a16="http://schemas.microsoft.com/office/drawing/2014/main" id="{2CF65025-0024-3D25-3297-3B024133A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92AC9-5A53-DA6D-69E9-705F4D9DB048}"/>
              </a:ext>
            </a:extLst>
          </p:cNvPr>
          <p:cNvSpPr>
            <a:spLocks noGrp="1"/>
          </p:cNvSpPr>
          <p:nvPr>
            <p:ph type="sldNum" sz="quarter" idx="12"/>
          </p:nvPr>
        </p:nvSpPr>
        <p:spPr/>
        <p:txBody>
          <a:bodyPr/>
          <a:lstStyle/>
          <a:p>
            <a:fld id="{A606590C-B57D-437C-86DA-305153BFEF0F}" type="slidenum">
              <a:rPr lang="en-US" smtClean="0"/>
              <a:t>‹#›</a:t>
            </a:fld>
            <a:endParaRPr lang="en-US"/>
          </a:p>
        </p:txBody>
      </p:sp>
    </p:spTree>
    <p:extLst>
      <p:ext uri="{BB962C8B-B14F-4D97-AF65-F5344CB8AC3E}">
        <p14:creationId xmlns:p14="http://schemas.microsoft.com/office/powerpoint/2010/main" val="252580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243536-CEFA-206B-9C85-11E04CC00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299FFF-ABB3-146A-2E84-261D15823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A3593-8698-C1FE-CA9B-36E0E8343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D0BCF-72E3-426E-B3D8-0B91B51584C4}" type="datetimeFigureOut">
              <a:rPr lang="en-US" smtClean="0"/>
              <a:t>7/22/2023</a:t>
            </a:fld>
            <a:endParaRPr lang="en-US"/>
          </a:p>
        </p:txBody>
      </p:sp>
      <p:sp>
        <p:nvSpPr>
          <p:cNvPr id="5" name="Footer Placeholder 4">
            <a:extLst>
              <a:ext uri="{FF2B5EF4-FFF2-40B4-BE49-F238E27FC236}">
                <a16:creationId xmlns:a16="http://schemas.microsoft.com/office/drawing/2014/main" id="{8C76D51A-9C5D-08A3-9AC9-58E7DFA83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7ECEC1-6E67-89F9-680B-860677A123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6590C-B57D-437C-86DA-305153BFEF0F}" type="slidenum">
              <a:rPr lang="en-US" smtClean="0"/>
              <a:t>‹#›</a:t>
            </a:fld>
            <a:endParaRPr lang="en-US"/>
          </a:p>
        </p:txBody>
      </p:sp>
    </p:spTree>
    <p:extLst>
      <p:ext uri="{BB962C8B-B14F-4D97-AF65-F5344CB8AC3E}">
        <p14:creationId xmlns:p14="http://schemas.microsoft.com/office/powerpoint/2010/main" val="2452206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6B52-0457-82ED-811A-380A6449B3F2}"/>
              </a:ext>
            </a:extLst>
          </p:cNvPr>
          <p:cNvSpPr>
            <a:spLocks noGrp="1"/>
          </p:cNvSpPr>
          <p:nvPr>
            <p:ph type="ctrTitle"/>
          </p:nvPr>
        </p:nvSpPr>
        <p:spPr>
          <a:xfrm>
            <a:off x="1524000" y="2235200"/>
            <a:ext cx="9144000" cy="2387600"/>
          </a:xfrm>
        </p:spPr>
        <p:txBody>
          <a:bodyPr/>
          <a:lstStyle/>
          <a:p>
            <a:r>
              <a:rPr lang="en-US" b="0" i="0" dirty="0">
                <a:solidFill>
                  <a:srgbClr val="292929"/>
                </a:solidFill>
                <a:effectLst/>
                <a:latin typeface="source-serif-pro"/>
              </a:rPr>
              <a:t>Product Recommendation </a:t>
            </a:r>
            <a:r>
              <a:rPr lang="en-US" dirty="0">
                <a:solidFill>
                  <a:srgbClr val="292929"/>
                </a:solidFill>
                <a:latin typeface="source-serif-pro"/>
              </a:rPr>
              <a:t>S</a:t>
            </a:r>
            <a:r>
              <a:rPr lang="en-US" b="0" i="0" dirty="0">
                <a:solidFill>
                  <a:srgbClr val="292929"/>
                </a:solidFill>
                <a:effectLst/>
                <a:latin typeface="source-serif-pro"/>
              </a:rPr>
              <a:t>ystem</a:t>
            </a:r>
            <a:endParaRPr lang="en-US" dirty="0"/>
          </a:p>
        </p:txBody>
      </p:sp>
    </p:spTree>
    <p:extLst>
      <p:ext uri="{BB962C8B-B14F-4D97-AF65-F5344CB8AC3E}">
        <p14:creationId xmlns:p14="http://schemas.microsoft.com/office/powerpoint/2010/main" val="300769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68DCE-638D-8056-1C11-E2378916999C}"/>
              </a:ext>
            </a:extLst>
          </p:cNvPr>
          <p:cNvSpPr>
            <a:spLocks noGrp="1"/>
          </p:cNvSpPr>
          <p:nvPr>
            <p:ph idx="1"/>
          </p:nvPr>
        </p:nvSpPr>
        <p:spPr/>
        <p:txBody>
          <a:bodyPr/>
          <a:lstStyle/>
          <a:p>
            <a:r>
              <a:rPr lang="en-US" b="0" i="0" dirty="0">
                <a:solidFill>
                  <a:srgbClr val="292929"/>
                </a:solidFill>
                <a:effectLst/>
                <a:latin typeface="source-serif-pro"/>
              </a:rPr>
              <a:t>We first loaded customer order data in the format above as a pandas data frame named </a:t>
            </a:r>
            <a:r>
              <a:rPr lang="en-US" b="0" i="1" dirty="0" err="1">
                <a:solidFill>
                  <a:srgbClr val="292929"/>
                </a:solidFill>
                <a:effectLst/>
                <a:latin typeface="source-serif-pro"/>
              </a:rPr>
              <a:t>sales_df</a:t>
            </a:r>
            <a:r>
              <a:rPr lang="en-US" b="0" i="1" dirty="0">
                <a:solidFill>
                  <a:srgbClr val="292929"/>
                </a:solidFill>
                <a:effectLst/>
                <a:latin typeface="source-serif-pro"/>
              </a:rPr>
              <a:t>.</a:t>
            </a:r>
          </a:p>
          <a:p>
            <a:endParaRPr lang="en-US" i="1" dirty="0">
              <a:solidFill>
                <a:srgbClr val="292929"/>
              </a:solidFill>
              <a:latin typeface="source-serif-pro"/>
            </a:endParaRPr>
          </a:p>
          <a:p>
            <a:r>
              <a:rPr lang="en-US" b="0" i="0" dirty="0">
                <a:solidFill>
                  <a:srgbClr val="292929"/>
                </a:solidFill>
                <a:effectLst/>
                <a:latin typeface="source-serif-pro"/>
              </a:rPr>
              <a:t>Next we pivoted it where each row is an order and each column is a product and the values are the counts of the products in each of the orders.</a:t>
            </a:r>
            <a:endParaRPr lang="en-US" dirty="0"/>
          </a:p>
        </p:txBody>
      </p:sp>
    </p:spTree>
    <p:extLst>
      <p:ext uri="{BB962C8B-B14F-4D97-AF65-F5344CB8AC3E}">
        <p14:creationId xmlns:p14="http://schemas.microsoft.com/office/powerpoint/2010/main" val="370498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386D4-8B41-1D4B-1FED-6F032BD21389}"/>
              </a:ext>
            </a:extLst>
          </p:cNvPr>
          <p:cNvSpPr>
            <a:spLocks noGrp="1"/>
          </p:cNvSpPr>
          <p:nvPr>
            <p:ph idx="1"/>
          </p:nvPr>
        </p:nvSpPr>
        <p:spPr/>
        <p:txBody>
          <a:bodyPr/>
          <a:lstStyle/>
          <a:p>
            <a:r>
              <a:rPr lang="en-US" b="0" i="0" dirty="0">
                <a:solidFill>
                  <a:srgbClr val="292929"/>
                </a:solidFill>
                <a:effectLst/>
                <a:latin typeface="source-serif-pro"/>
              </a:rPr>
              <a:t>Once you’ve loaded your data you’ll need to pivot it where each row is an order and each column is a product and the values are the counts of the products in each of the orders.</a:t>
            </a:r>
            <a:endParaRPr lang="en-US" dirty="0"/>
          </a:p>
        </p:txBody>
      </p:sp>
      <p:pic>
        <p:nvPicPr>
          <p:cNvPr id="5" name="Picture 4">
            <a:extLst>
              <a:ext uri="{FF2B5EF4-FFF2-40B4-BE49-F238E27FC236}">
                <a16:creationId xmlns:a16="http://schemas.microsoft.com/office/drawing/2014/main" id="{6B122ECB-36B4-547F-3013-0ACFD39427C5}"/>
              </a:ext>
            </a:extLst>
          </p:cNvPr>
          <p:cNvPicPr>
            <a:picLocks noChangeAspect="1"/>
          </p:cNvPicPr>
          <p:nvPr/>
        </p:nvPicPr>
        <p:blipFill>
          <a:blip r:embed="rId2"/>
          <a:stretch>
            <a:fillRect/>
          </a:stretch>
        </p:blipFill>
        <p:spPr>
          <a:xfrm>
            <a:off x="395404" y="3151316"/>
            <a:ext cx="11401192" cy="2512505"/>
          </a:xfrm>
          <a:prstGeom prst="rect">
            <a:avLst/>
          </a:prstGeom>
        </p:spPr>
      </p:pic>
    </p:spTree>
    <p:extLst>
      <p:ext uri="{BB962C8B-B14F-4D97-AF65-F5344CB8AC3E}">
        <p14:creationId xmlns:p14="http://schemas.microsoft.com/office/powerpoint/2010/main" val="159119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11420-362B-3D9F-EAC3-65DCA70686C7}"/>
              </a:ext>
            </a:extLst>
          </p:cNvPr>
          <p:cNvSpPr>
            <a:spLocks noGrp="1"/>
          </p:cNvSpPr>
          <p:nvPr>
            <p:ph idx="1"/>
          </p:nvPr>
        </p:nvSpPr>
        <p:spPr/>
        <p:txBody>
          <a:bodyPr/>
          <a:lstStyle/>
          <a:p>
            <a:r>
              <a:rPr lang="en-US" b="0" i="0" dirty="0">
                <a:solidFill>
                  <a:srgbClr val="292929"/>
                </a:solidFill>
                <a:effectLst/>
                <a:latin typeface="source-serif-pro"/>
              </a:rPr>
              <a:t>Next we transform our pivot table into a co-occurrence matrix by taking the dot product of the pivot table and its transpose.</a:t>
            </a: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r>
              <a:rPr lang="en-US" b="0" i="0" dirty="0">
                <a:solidFill>
                  <a:srgbClr val="292929"/>
                </a:solidFill>
                <a:effectLst/>
                <a:latin typeface="source-serif-pro"/>
              </a:rPr>
              <a:t>And to transform the co-occurrence matrix into a matrix of cosine similarities between our products we utilize the </a:t>
            </a:r>
            <a:r>
              <a:rPr lang="en-US" b="0" i="1" dirty="0" err="1">
                <a:solidFill>
                  <a:srgbClr val="292929"/>
                </a:solidFill>
                <a:effectLst/>
                <a:latin typeface="source-serif-pro"/>
              </a:rPr>
              <a:t>cosine_similarity</a:t>
            </a:r>
            <a:r>
              <a:rPr lang="en-US" b="0" i="0" dirty="0">
                <a:solidFill>
                  <a:srgbClr val="292929"/>
                </a:solidFill>
                <a:effectLst/>
                <a:latin typeface="source-serif-pro"/>
              </a:rPr>
              <a:t> function from </a:t>
            </a:r>
            <a:r>
              <a:rPr lang="en-US" b="0" i="1" dirty="0" err="1">
                <a:solidFill>
                  <a:srgbClr val="292929"/>
                </a:solidFill>
                <a:effectLst/>
                <a:latin typeface="source-serif-pro"/>
              </a:rPr>
              <a:t>sklearn</a:t>
            </a:r>
            <a:r>
              <a:rPr lang="en-US" b="0" i="0" dirty="0">
                <a:solidFill>
                  <a:srgbClr val="292929"/>
                </a:solidFill>
                <a:effectLst/>
                <a:latin typeface="source-serif-pro"/>
              </a:rPr>
              <a:t>.</a:t>
            </a:r>
          </a:p>
          <a:p>
            <a:endParaRPr lang="en-US" dirty="0">
              <a:solidFill>
                <a:srgbClr val="292929"/>
              </a:solidFill>
              <a:latin typeface="source-serif-pro"/>
            </a:endParaRPr>
          </a:p>
          <a:p>
            <a:endParaRPr lang="en-US" dirty="0"/>
          </a:p>
        </p:txBody>
      </p:sp>
      <p:pic>
        <p:nvPicPr>
          <p:cNvPr id="5" name="Picture 4">
            <a:extLst>
              <a:ext uri="{FF2B5EF4-FFF2-40B4-BE49-F238E27FC236}">
                <a16:creationId xmlns:a16="http://schemas.microsoft.com/office/drawing/2014/main" id="{D310D8BB-5701-66EC-CAA4-286032FB75C6}"/>
              </a:ext>
            </a:extLst>
          </p:cNvPr>
          <p:cNvPicPr>
            <a:picLocks noChangeAspect="1"/>
          </p:cNvPicPr>
          <p:nvPr/>
        </p:nvPicPr>
        <p:blipFill>
          <a:blip r:embed="rId2"/>
          <a:stretch>
            <a:fillRect/>
          </a:stretch>
        </p:blipFill>
        <p:spPr>
          <a:xfrm>
            <a:off x="347450" y="2984369"/>
            <a:ext cx="11006350" cy="1279557"/>
          </a:xfrm>
          <a:prstGeom prst="rect">
            <a:avLst/>
          </a:prstGeom>
        </p:spPr>
      </p:pic>
    </p:spTree>
    <p:extLst>
      <p:ext uri="{BB962C8B-B14F-4D97-AF65-F5344CB8AC3E}">
        <p14:creationId xmlns:p14="http://schemas.microsoft.com/office/powerpoint/2010/main" val="390539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45966-4FAF-06B8-A4B6-9150FD2F2D7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DFDDB1A-B074-39D7-B02B-2E377CA0278A}"/>
              </a:ext>
            </a:extLst>
          </p:cNvPr>
          <p:cNvPicPr>
            <a:picLocks noChangeAspect="1"/>
          </p:cNvPicPr>
          <p:nvPr/>
        </p:nvPicPr>
        <p:blipFill>
          <a:blip r:embed="rId2"/>
          <a:stretch>
            <a:fillRect/>
          </a:stretch>
        </p:blipFill>
        <p:spPr>
          <a:xfrm>
            <a:off x="363956" y="1690688"/>
            <a:ext cx="11245723" cy="3511636"/>
          </a:xfrm>
          <a:prstGeom prst="rect">
            <a:avLst/>
          </a:prstGeom>
        </p:spPr>
      </p:pic>
    </p:spTree>
    <p:extLst>
      <p:ext uri="{BB962C8B-B14F-4D97-AF65-F5344CB8AC3E}">
        <p14:creationId xmlns:p14="http://schemas.microsoft.com/office/powerpoint/2010/main" val="402023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EF93-C3E9-789D-EDD3-BCA0680029B2}"/>
              </a:ext>
            </a:extLst>
          </p:cNvPr>
          <p:cNvSpPr>
            <a:spLocks noGrp="1"/>
          </p:cNvSpPr>
          <p:nvPr>
            <p:ph type="title"/>
          </p:nvPr>
        </p:nvSpPr>
        <p:spPr/>
        <p:txBody>
          <a:bodyPr>
            <a:normAutofit fontScale="90000"/>
          </a:bodyPr>
          <a:lstStyle/>
          <a:p>
            <a:br>
              <a:rPr lang="en-US" b="1" i="0" dirty="0">
                <a:solidFill>
                  <a:srgbClr val="292929"/>
                </a:solidFill>
                <a:effectLst/>
                <a:latin typeface="sohne"/>
              </a:rPr>
            </a:br>
            <a:r>
              <a:rPr lang="en-US" b="1" i="0" dirty="0">
                <a:solidFill>
                  <a:srgbClr val="292929"/>
                </a:solidFill>
                <a:effectLst/>
                <a:latin typeface="sohne"/>
              </a:rPr>
              <a:t>Model Validation</a:t>
            </a:r>
            <a:br>
              <a:rPr lang="en-US" b="1" i="0" dirty="0">
                <a:solidFill>
                  <a:srgbClr val="292929"/>
                </a:solidFill>
                <a:effectLst/>
                <a:latin typeface="sohne"/>
              </a:rPr>
            </a:b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96557E83-80E5-EFE4-86EC-B3709784942E}"/>
              </a:ext>
            </a:extLst>
          </p:cNvPr>
          <p:cNvSpPr>
            <a:spLocks noGrp="1"/>
          </p:cNvSpPr>
          <p:nvPr>
            <p:ph idx="1"/>
          </p:nvPr>
        </p:nvSpPr>
        <p:spPr/>
        <p:txBody>
          <a:bodyPr>
            <a:normAutofit/>
          </a:bodyPr>
          <a:lstStyle/>
          <a:p>
            <a:pPr algn="l"/>
            <a:r>
              <a:rPr lang="en-US" b="1" i="1" dirty="0">
                <a:solidFill>
                  <a:srgbClr val="292929"/>
                </a:solidFill>
                <a:effectLst/>
                <a:latin typeface="source-serif-pro"/>
              </a:rPr>
              <a:t>For Each Product Category:</a:t>
            </a:r>
            <a:endParaRPr lang="en-US" b="0" i="0" dirty="0">
              <a:solidFill>
                <a:srgbClr val="292929"/>
              </a:solidFill>
              <a:effectLst/>
              <a:latin typeface="source-serif-pro"/>
            </a:endParaRPr>
          </a:p>
          <a:p>
            <a:pPr algn="l"/>
            <a:r>
              <a:rPr lang="en-US" b="0" i="1" dirty="0">
                <a:solidFill>
                  <a:srgbClr val="292929"/>
                </a:solidFill>
                <a:effectLst/>
                <a:latin typeface="source-serif-pro"/>
              </a:rPr>
              <a:t>Count(Best Recommendation for Each Product in Category)/ Count(Products in Category) = % of Recommendations in Same Category</a:t>
            </a:r>
            <a:endParaRPr lang="en-US" dirty="0"/>
          </a:p>
          <a:p>
            <a:r>
              <a:rPr lang="en-US" dirty="0"/>
              <a:t>This was to have limited and most suitable products.</a:t>
            </a:r>
          </a:p>
          <a:p>
            <a:endParaRPr lang="en-US" dirty="0"/>
          </a:p>
        </p:txBody>
      </p:sp>
    </p:spTree>
    <p:extLst>
      <p:ext uri="{BB962C8B-B14F-4D97-AF65-F5344CB8AC3E}">
        <p14:creationId xmlns:p14="http://schemas.microsoft.com/office/powerpoint/2010/main" val="259685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6DB095-C629-21A7-BFBB-7CB94C8EAC49}"/>
              </a:ext>
            </a:extLst>
          </p:cNvPr>
          <p:cNvSpPr>
            <a:spLocks noGrp="1"/>
          </p:cNvSpPr>
          <p:nvPr>
            <p:ph idx="1"/>
          </p:nvPr>
        </p:nvSpPr>
        <p:spPr>
          <a:xfrm>
            <a:off x="838200" y="1253331"/>
            <a:ext cx="10515600" cy="4351338"/>
          </a:xfrm>
        </p:spPr>
        <p:txBody>
          <a:bodyPr>
            <a:normAutofit fontScale="92500" lnSpcReduction="20000"/>
          </a:bodyPr>
          <a:lstStyle/>
          <a:p>
            <a:pPr algn="l"/>
            <a:r>
              <a:rPr lang="en-US" b="1" i="1" dirty="0">
                <a:solidFill>
                  <a:srgbClr val="292929"/>
                </a:solidFill>
                <a:effectLst/>
                <a:latin typeface="source-serif-pro"/>
              </a:rPr>
              <a:t>Example:</a:t>
            </a:r>
            <a:endParaRPr lang="en-US" b="0" i="0" dirty="0">
              <a:solidFill>
                <a:srgbClr val="292929"/>
              </a:solidFill>
              <a:effectLst/>
              <a:latin typeface="source-serif-pro"/>
            </a:endParaRPr>
          </a:p>
          <a:p>
            <a:pPr algn="l"/>
            <a:r>
              <a:rPr lang="en-US" b="0" i="0" dirty="0">
                <a:solidFill>
                  <a:srgbClr val="292929"/>
                </a:solidFill>
                <a:effectLst/>
                <a:latin typeface="source-serif-pro"/>
              </a:rPr>
              <a:t>We had 735 wellness products we generated recommendations for and based on our best cosine similarity for each wellness product we had 720 recommendations that were in the wellness category, or 98% same category recommendations. With such a high percentage of same category recommendations we can feel more confident that we have a strong signal in our purchase data to power our model.</a:t>
            </a:r>
          </a:p>
          <a:p>
            <a:pPr algn="l"/>
            <a:endParaRPr lang="en-US" b="0" i="0" dirty="0">
              <a:solidFill>
                <a:srgbClr val="292929"/>
              </a:solidFill>
              <a:effectLst/>
              <a:latin typeface="source-serif-pro"/>
            </a:endParaRPr>
          </a:p>
          <a:p>
            <a:r>
              <a:rPr lang="en-US" dirty="0"/>
              <a:t>Performed an AB test to limit the output and avoid any random product to be recommended with out any context.</a:t>
            </a:r>
          </a:p>
          <a:p>
            <a:endParaRPr lang="en-US" dirty="0"/>
          </a:p>
          <a:p>
            <a:r>
              <a:rPr lang="en-US" dirty="0">
                <a:solidFill>
                  <a:srgbClr val="292929"/>
                </a:solidFill>
                <a:latin typeface="source-serif-pro"/>
              </a:rPr>
              <a:t>To </a:t>
            </a:r>
            <a:r>
              <a:rPr lang="en-US" b="0" i="0" dirty="0">
                <a:solidFill>
                  <a:srgbClr val="292929"/>
                </a:solidFill>
                <a:effectLst/>
                <a:latin typeface="source-serif-pro"/>
              </a:rPr>
              <a:t>find the right sample size threshold for your model you can evaluate the model validation metric </a:t>
            </a:r>
            <a:r>
              <a:rPr lang="en-US" b="0" i="1" dirty="0">
                <a:solidFill>
                  <a:srgbClr val="292929"/>
                </a:solidFill>
                <a:effectLst/>
                <a:latin typeface="source-serif-pro"/>
              </a:rPr>
              <a:t>(% of Recommendations in Same Category)</a:t>
            </a:r>
            <a:endParaRPr lang="en-US" dirty="0"/>
          </a:p>
          <a:p>
            <a:pPr marL="0" indent="0">
              <a:buNone/>
            </a:pPr>
            <a:endParaRPr lang="en-US" dirty="0"/>
          </a:p>
        </p:txBody>
      </p:sp>
    </p:spTree>
    <p:extLst>
      <p:ext uri="{BB962C8B-B14F-4D97-AF65-F5344CB8AC3E}">
        <p14:creationId xmlns:p14="http://schemas.microsoft.com/office/powerpoint/2010/main" val="36085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2789-27EB-7CF1-54BA-B818EEFEA78F}"/>
              </a:ext>
            </a:extLst>
          </p:cNvPr>
          <p:cNvSpPr>
            <a:spLocks noGrp="1"/>
          </p:cNvSpPr>
          <p:nvPr>
            <p:ph type="title"/>
          </p:nvPr>
        </p:nvSpPr>
        <p:spPr/>
        <p:txBody>
          <a:bodyPr>
            <a:normAutofit fontScale="90000"/>
          </a:bodyPr>
          <a:lstStyle/>
          <a:p>
            <a:br>
              <a:rPr lang="en-US" b="1" dirty="0">
                <a:solidFill>
                  <a:srgbClr val="292929"/>
                </a:solidFill>
                <a:latin typeface="sohne"/>
              </a:rPr>
            </a:br>
            <a:r>
              <a:rPr lang="en-US" b="1" i="0" dirty="0">
                <a:solidFill>
                  <a:srgbClr val="292929"/>
                </a:solidFill>
                <a:effectLst/>
                <a:latin typeface="sohne"/>
              </a:rPr>
              <a:t>Deployment</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F5985223-6E5A-AD54-2A3F-E1FEC5640D40}"/>
              </a:ext>
            </a:extLst>
          </p:cNvPr>
          <p:cNvSpPr>
            <a:spLocks noGrp="1"/>
          </p:cNvSpPr>
          <p:nvPr>
            <p:ph idx="1"/>
          </p:nvPr>
        </p:nvSpPr>
        <p:spPr/>
        <p:txBody>
          <a:bodyPr/>
          <a:lstStyle/>
          <a:p>
            <a:r>
              <a:rPr lang="en-US" b="0" i="0" dirty="0">
                <a:solidFill>
                  <a:srgbClr val="292929"/>
                </a:solidFill>
                <a:effectLst/>
                <a:latin typeface="source-serif-pro"/>
              </a:rPr>
              <a:t>We output a JSON file with the top n recommendations into an S3 bucket. This JSON file is then picked up by our platform engineering team and loaded into a Postgres database which will be used to serve products on the front end.</a:t>
            </a:r>
          </a:p>
          <a:p>
            <a:endParaRPr lang="en-US" dirty="0">
              <a:solidFill>
                <a:srgbClr val="292929"/>
              </a:solidFill>
              <a:latin typeface="source-serif-pro"/>
            </a:endParaRPr>
          </a:p>
          <a:p>
            <a:r>
              <a:rPr lang="en-US" b="0" i="1" dirty="0">
                <a:solidFill>
                  <a:srgbClr val="292929"/>
                </a:solidFill>
                <a:effectLst/>
                <a:latin typeface="source-serif-pro"/>
              </a:rPr>
              <a:t>Generated Top Five Highest Scoring Recommendations and JSON Output</a:t>
            </a:r>
            <a:endParaRPr lang="en-US" dirty="0"/>
          </a:p>
        </p:txBody>
      </p:sp>
    </p:spTree>
    <p:extLst>
      <p:ext uri="{BB962C8B-B14F-4D97-AF65-F5344CB8AC3E}">
        <p14:creationId xmlns:p14="http://schemas.microsoft.com/office/powerpoint/2010/main" val="54615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7377-5296-D626-3B0E-AD45BBBB523B}"/>
              </a:ext>
            </a:extLst>
          </p:cNvPr>
          <p:cNvSpPr>
            <a:spLocks noGrp="1"/>
          </p:cNvSpPr>
          <p:nvPr>
            <p:ph type="title"/>
          </p:nvPr>
        </p:nvSpPr>
        <p:spPr/>
        <p:txBody>
          <a:bodyPr>
            <a:normAutofit fontScale="90000"/>
          </a:bodyPr>
          <a:lstStyle/>
          <a:p>
            <a:br>
              <a:rPr lang="en-US" b="1" i="0" dirty="0">
                <a:solidFill>
                  <a:srgbClr val="292929"/>
                </a:solidFill>
                <a:effectLst/>
                <a:latin typeface="sohne"/>
              </a:rPr>
            </a:br>
            <a:r>
              <a:rPr lang="en-US" b="1" i="0" dirty="0">
                <a:solidFill>
                  <a:srgbClr val="292929"/>
                </a:solidFill>
                <a:effectLst/>
                <a:latin typeface="sohne"/>
              </a:rPr>
              <a:t>Conclusion</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D8BD0E59-6176-DBE9-6692-567AB3A6F7F4}"/>
              </a:ext>
            </a:extLst>
          </p:cNvPr>
          <p:cNvSpPr>
            <a:spLocks noGrp="1"/>
          </p:cNvSpPr>
          <p:nvPr>
            <p:ph idx="1"/>
          </p:nvPr>
        </p:nvSpPr>
        <p:spPr/>
        <p:txBody>
          <a:bodyPr/>
          <a:lstStyle/>
          <a:p>
            <a:r>
              <a:rPr lang="en-US" b="0" i="0" dirty="0">
                <a:solidFill>
                  <a:srgbClr val="292929"/>
                </a:solidFill>
                <a:effectLst/>
                <a:latin typeface="source-serif-pro"/>
              </a:rPr>
              <a:t>With that we have created an end to end product recommendation system for similar products simply with historical sales data. With all models the quality of your model outputs will be dependent on the quality of your data.</a:t>
            </a:r>
            <a:endParaRPr lang="en-US" dirty="0"/>
          </a:p>
        </p:txBody>
      </p:sp>
    </p:spTree>
    <p:extLst>
      <p:ext uri="{BB962C8B-B14F-4D97-AF65-F5344CB8AC3E}">
        <p14:creationId xmlns:p14="http://schemas.microsoft.com/office/powerpoint/2010/main" val="231007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8C255-99CB-2798-50C2-409760A9FF57}"/>
              </a:ext>
            </a:extLst>
          </p:cNvPr>
          <p:cNvSpPr>
            <a:spLocks noGrp="1"/>
          </p:cNvSpPr>
          <p:nvPr>
            <p:ph idx="1"/>
          </p:nvPr>
        </p:nvSpPr>
        <p:spPr>
          <a:xfrm>
            <a:off x="838200" y="1021319"/>
            <a:ext cx="10515600" cy="4351338"/>
          </a:xfrm>
        </p:spPr>
        <p:txBody>
          <a:bodyPr>
            <a:normAutofit lnSpcReduction="10000"/>
          </a:bodyPr>
          <a:lstStyle/>
          <a:p>
            <a:r>
              <a:rPr lang="en-US" b="0" i="0" dirty="0">
                <a:solidFill>
                  <a:srgbClr val="292929"/>
                </a:solidFill>
                <a:effectLst/>
                <a:latin typeface="source-serif-pro"/>
              </a:rPr>
              <a:t>The recommendation system we built is based on item-item collaborative filtering. We’ll build a multi dimensional vector representation of a product via a co-occurrence matrix and find similar products measured by the cosine similarity between all product vectors.</a:t>
            </a:r>
          </a:p>
          <a:p>
            <a:endParaRPr lang="en-US" b="0" i="0" dirty="0">
              <a:solidFill>
                <a:srgbClr val="292929"/>
              </a:solidFill>
              <a:effectLst/>
              <a:latin typeface="source-serif-pro"/>
            </a:endParaRPr>
          </a:p>
          <a:p>
            <a:r>
              <a:rPr lang="en-US" b="0" i="0" dirty="0">
                <a:solidFill>
                  <a:srgbClr val="292929"/>
                </a:solidFill>
                <a:effectLst/>
                <a:latin typeface="source-serif-pro"/>
              </a:rPr>
              <a:t>In terms of application, this system was built to power e-commerce product to product recommendations. For example when a customer clicks on a product, most sites will show a product detail page (PDP) and commonly you might see more products shared on that page under headings such as ‘</a:t>
            </a:r>
            <a:r>
              <a:rPr lang="en-US" b="0" i="1" dirty="0">
                <a:solidFill>
                  <a:srgbClr val="292929"/>
                </a:solidFill>
                <a:effectLst/>
                <a:latin typeface="source-serif-pro"/>
              </a:rPr>
              <a:t>You Might Also Like’ </a:t>
            </a:r>
            <a:r>
              <a:rPr lang="en-US" b="0" i="0" dirty="0">
                <a:solidFill>
                  <a:srgbClr val="292929"/>
                </a:solidFill>
                <a:effectLst/>
                <a:latin typeface="source-serif-pro"/>
              </a:rPr>
              <a:t>or </a:t>
            </a:r>
            <a:r>
              <a:rPr lang="en-US" b="0" i="1" dirty="0">
                <a:solidFill>
                  <a:srgbClr val="292929"/>
                </a:solidFill>
                <a:effectLst/>
                <a:latin typeface="source-serif-pro"/>
              </a:rPr>
              <a:t>‘Similar Products’</a:t>
            </a:r>
            <a:r>
              <a:rPr lang="en-US" b="0" i="0" dirty="0">
                <a:solidFill>
                  <a:srgbClr val="292929"/>
                </a:solidFill>
                <a:effectLst/>
                <a:latin typeface="source-serif-pro"/>
              </a:rPr>
              <a:t>.</a:t>
            </a:r>
            <a:endParaRPr lang="en-US" dirty="0"/>
          </a:p>
        </p:txBody>
      </p:sp>
    </p:spTree>
    <p:extLst>
      <p:ext uri="{BB962C8B-B14F-4D97-AF65-F5344CB8AC3E}">
        <p14:creationId xmlns:p14="http://schemas.microsoft.com/office/powerpoint/2010/main" val="234766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E905-AE9F-D0D9-CC69-EC5A5FF3838E}"/>
              </a:ext>
            </a:extLst>
          </p:cNvPr>
          <p:cNvSpPr>
            <a:spLocks noGrp="1"/>
          </p:cNvSpPr>
          <p:nvPr>
            <p:ph type="title"/>
          </p:nvPr>
        </p:nvSpPr>
        <p:spPr/>
        <p:txBody>
          <a:bodyPr>
            <a:normAutofit fontScale="90000"/>
          </a:bodyPr>
          <a:lstStyle/>
          <a:p>
            <a:br>
              <a:rPr lang="en-US" b="1" i="0" dirty="0">
                <a:solidFill>
                  <a:srgbClr val="292929"/>
                </a:solidFill>
                <a:effectLst/>
                <a:latin typeface="sohne"/>
              </a:rPr>
            </a:br>
            <a:r>
              <a:rPr lang="en-US" b="1" i="0" dirty="0">
                <a:solidFill>
                  <a:srgbClr val="292929"/>
                </a:solidFill>
                <a:effectLst/>
                <a:latin typeface="sohne"/>
              </a:rPr>
              <a:t>Concept of </a:t>
            </a:r>
            <a:r>
              <a:rPr lang="en-US" b="1" i="0" dirty="0">
                <a:solidFill>
                  <a:srgbClr val="292929"/>
                </a:solidFill>
                <a:effectLst/>
                <a:latin typeface="source-serif-pro"/>
              </a:rPr>
              <a:t>Co-occurrence Matrix</a:t>
            </a:r>
            <a:br>
              <a:rPr lang="en-US" b="0" i="0" dirty="0">
                <a:solidFill>
                  <a:srgbClr val="292929"/>
                </a:solidFill>
                <a:effectLst/>
                <a:latin typeface="source-serif-pro"/>
              </a:rPr>
            </a:br>
            <a:endParaRPr lang="en-US" dirty="0"/>
          </a:p>
        </p:txBody>
      </p:sp>
      <p:sp>
        <p:nvSpPr>
          <p:cNvPr id="3" name="Content Placeholder 2">
            <a:extLst>
              <a:ext uri="{FF2B5EF4-FFF2-40B4-BE49-F238E27FC236}">
                <a16:creationId xmlns:a16="http://schemas.microsoft.com/office/drawing/2014/main" id="{1A6EA484-3C5F-27FE-B19F-679BE8F32FDA}"/>
              </a:ext>
            </a:extLst>
          </p:cNvPr>
          <p:cNvSpPr>
            <a:spLocks noGrp="1"/>
          </p:cNvSpPr>
          <p:nvPr>
            <p:ph idx="1"/>
          </p:nvPr>
        </p:nvSpPr>
        <p:spPr/>
        <p:txBody>
          <a:bodyPr/>
          <a:lstStyle/>
          <a:p>
            <a:endParaRPr lang="en-US" b="0" i="0" dirty="0">
              <a:solidFill>
                <a:srgbClr val="292929"/>
              </a:solidFill>
              <a:effectLst/>
              <a:latin typeface="source-serif-pro"/>
            </a:endParaRPr>
          </a:p>
          <a:p>
            <a:endParaRPr lang="en-US" dirty="0">
              <a:solidFill>
                <a:srgbClr val="292929"/>
              </a:solidFill>
              <a:latin typeface="source-serif-pro"/>
            </a:endParaRPr>
          </a:p>
          <a:p>
            <a:r>
              <a:rPr lang="en-US" b="0" i="0" dirty="0">
                <a:solidFill>
                  <a:srgbClr val="292929"/>
                </a:solidFill>
                <a:effectLst/>
                <a:latin typeface="source-serif-pro"/>
              </a:rPr>
              <a:t>The data that we utilized </a:t>
            </a:r>
            <a:r>
              <a:rPr lang="en-US" dirty="0">
                <a:solidFill>
                  <a:srgbClr val="292929"/>
                </a:solidFill>
                <a:latin typeface="source-serif-pro"/>
              </a:rPr>
              <a:t>was </a:t>
            </a:r>
            <a:r>
              <a:rPr lang="en-US" b="0" i="0" dirty="0">
                <a:solidFill>
                  <a:srgbClr val="292929"/>
                </a:solidFill>
                <a:effectLst/>
                <a:latin typeface="source-serif-pro"/>
              </a:rPr>
              <a:t>simply customer order data and specifically we were interested in orders where products are purchased with other products.</a:t>
            </a:r>
            <a:endParaRPr lang="en-US" dirty="0"/>
          </a:p>
        </p:txBody>
      </p:sp>
    </p:spTree>
    <p:extLst>
      <p:ext uri="{BB962C8B-B14F-4D97-AF65-F5344CB8AC3E}">
        <p14:creationId xmlns:p14="http://schemas.microsoft.com/office/powerpoint/2010/main" val="356925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336C9-EA15-4318-63BC-0B8B30439315}"/>
              </a:ext>
            </a:extLst>
          </p:cNvPr>
          <p:cNvSpPr>
            <a:spLocks noGrp="1"/>
          </p:cNvSpPr>
          <p:nvPr>
            <p:ph idx="1"/>
          </p:nvPr>
        </p:nvSpPr>
        <p:spPr>
          <a:xfrm>
            <a:off x="838200" y="1253331"/>
            <a:ext cx="10515600" cy="4351338"/>
          </a:xfrm>
        </p:spPr>
        <p:txBody>
          <a:bodyPr/>
          <a:lstStyle/>
          <a:p>
            <a:r>
              <a:rPr lang="en-US" dirty="0"/>
              <a:t>Example</a:t>
            </a:r>
          </a:p>
          <a:p>
            <a:r>
              <a:rPr lang="en-US" b="0" i="0" dirty="0">
                <a:solidFill>
                  <a:srgbClr val="292929"/>
                </a:solidFill>
                <a:effectLst/>
                <a:latin typeface="source-serif-pro"/>
              </a:rPr>
              <a:t>We have 3 unique items, two different colored tooth brushes which were both independently purchased with toothpaste. Using this information we are able to build a bridge from the blue toothbrush to the green toothbrush via the toothpaste.</a:t>
            </a:r>
            <a:endParaRPr lang="en-US" dirty="0"/>
          </a:p>
          <a:p>
            <a:endParaRPr lang="en-US" dirty="0"/>
          </a:p>
        </p:txBody>
      </p:sp>
      <p:pic>
        <p:nvPicPr>
          <p:cNvPr id="7" name="Picture 6">
            <a:extLst>
              <a:ext uri="{FF2B5EF4-FFF2-40B4-BE49-F238E27FC236}">
                <a16:creationId xmlns:a16="http://schemas.microsoft.com/office/drawing/2014/main" id="{0C80070C-49D1-4A8E-F737-7F71CC9DF2A9}"/>
              </a:ext>
            </a:extLst>
          </p:cNvPr>
          <p:cNvPicPr>
            <a:picLocks noChangeAspect="1"/>
          </p:cNvPicPr>
          <p:nvPr/>
        </p:nvPicPr>
        <p:blipFill rotWithShape="1">
          <a:blip r:embed="rId2"/>
          <a:srcRect b="7655"/>
          <a:stretch/>
        </p:blipFill>
        <p:spPr>
          <a:xfrm>
            <a:off x="2692225" y="4101024"/>
            <a:ext cx="6807550" cy="2075939"/>
          </a:xfrm>
          <a:prstGeom prst="rect">
            <a:avLst/>
          </a:prstGeom>
        </p:spPr>
      </p:pic>
    </p:spTree>
    <p:extLst>
      <p:ext uri="{BB962C8B-B14F-4D97-AF65-F5344CB8AC3E}">
        <p14:creationId xmlns:p14="http://schemas.microsoft.com/office/powerpoint/2010/main" val="29045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0E8B-DF51-88E9-5692-B3549C918F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707E17-0812-D5AB-6875-215A1995E26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7D254B0-E970-7C21-086B-0672BF24CEE7}"/>
              </a:ext>
            </a:extLst>
          </p:cNvPr>
          <p:cNvPicPr>
            <a:picLocks noChangeAspect="1"/>
          </p:cNvPicPr>
          <p:nvPr/>
        </p:nvPicPr>
        <p:blipFill>
          <a:blip r:embed="rId2"/>
          <a:stretch>
            <a:fillRect/>
          </a:stretch>
        </p:blipFill>
        <p:spPr>
          <a:xfrm>
            <a:off x="3922492" y="1337426"/>
            <a:ext cx="4347015" cy="4183148"/>
          </a:xfrm>
          <a:prstGeom prst="rect">
            <a:avLst/>
          </a:prstGeom>
        </p:spPr>
      </p:pic>
    </p:spTree>
    <p:extLst>
      <p:ext uri="{BB962C8B-B14F-4D97-AF65-F5344CB8AC3E}">
        <p14:creationId xmlns:p14="http://schemas.microsoft.com/office/powerpoint/2010/main" val="209329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961F0-048C-2A64-0BEA-A9B6BD7F5158}"/>
              </a:ext>
            </a:extLst>
          </p:cNvPr>
          <p:cNvSpPr>
            <a:spLocks noGrp="1"/>
          </p:cNvSpPr>
          <p:nvPr>
            <p:ph idx="1"/>
          </p:nvPr>
        </p:nvSpPr>
        <p:spPr/>
        <p:txBody>
          <a:bodyPr/>
          <a:lstStyle/>
          <a:p>
            <a:r>
              <a:rPr lang="en-US" b="0" i="0" dirty="0">
                <a:solidFill>
                  <a:srgbClr val="292929"/>
                </a:solidFill>
                <a:effectLst/>
                <a:latin typeface="source-serif-pro"/>
              </a:rPr>
              <a:t>Now imagine that we have thousands of orders. You’d probably expect that both colors of toothbrushes occur with things like floss, mouthwash, etc. </a:t>
            </a:r>
          </a:p>
          <a:p>
            <a:endParaRPr lang="en-US" b="0" i="0" dirty="0">
              <a:solidFill>
                <a:srgbClr val="292929"/>
              </a:solidFill>
              <a:effectLst/>
              <a:latin typeface="source-serif-pro"/>
            </a:endParaRPr>
          </a:p>
          <a:p>
            <a:r>
              <a:rPr lang="en-US" b="0" i="0" dirty="0">
                <a:solidFill>
                  <a:srgbClr val="292929"/>
                </a:solidFill>
                <a:effectLst/>
                <a:latin typeface="source-serif-pro"/>
              </a:rPr>
              <a:t>We can utilize these co-occurrence of products to build a multi dimensional vector representation of all the products in our catalogue.</a:t>
            </a:r>
            <a:endParaRPr lang="en-US" dirty="0"/>
          </a:p>
        </p:txBody>
      </p:sp>
    </p:spTree>
    <p:extLst>
      <p:ext uri="{BB962C8B-B14F-4D97-AF65-F5344CB8AC3E}">
        <p14:creationId xmlns:p14="http://schemas.microsoft.com/office/powerpoint/2010/main" val="297930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934E3-DD15-E238-DEAB-1000D759C705}"/>
              </a:ext>
            </a:extLst>
          </p:cNvPr>
          <p:cNvSpPr>
            <a:spLocks noGrp="1"/>
          </p:cNvSpPr>
          <p:nvPr>
            <p:ph idx="1"/>
          </p:nvPr>
        </p:nvSpPr>
        <p:spPr>
          <a:xfrm>
            <a:off x="838200" y="1253331"/>
            <a:ext cx="10515600" cy="4351338"/>
          </a:xfrm>
        </p:spPr>
        <p:txBody>
          <a:bodyPr/>
          <a:lstStyle/>
          <a:p>
            <a:pPr algn="l"/>
            <a:r>
              <a:rPr lang="en-US" b="1" i="0" dirty="0">
                <a:solidFill>
                  <a:srgbClr val="292929"/>
                </a:solidFill>
                <a:effectLst/>
                <a:latin typeface="source-serif-pro"/>
              </a:rPr>
              <a:t>Cosine Similarity</a:t>
            </a:r>
          </a:p>
          <a:p>
            <a:pPr marL="0" indent="0" algn="l">
              <a:buNone/>
            </a:pPr>
            <a:endParaRPr lang="en-US" b="0" i="0" dirty="0">
              <a:solidFill>
                <a:srgbClr val="292929"/>
              </a:solidFill>
              <a:effectLst/>
              <a:latin typeface="source-serif-pro"/>
            </a:endParaRPr>
          </a:p>
          <a:p>
            <a:pPr algn="l"/>
            <a:r>
              <a:rPr lang="en-US" b="0" i="0" dirty="0">
                <a:solidFill>
                  <a:srgbClr val="292929"/>
                </a:solidFill>
                <a:effectLst/>
                <a:latin typeface="source-serif-pro"/>
              </a:rPr>
              <a:t>To determine if a product is similar to another product we take the cosine similarity between their vector representations from our co-occurrence matrix and receive a score between -1 and 1. </a:t>
            </a:r>
          </a:p>
          <a:p>
            <a:pPr algn="l"/>
            <a:endParaRPr lang="en-US" dirty="0">
              <a:solidFill>
                <a:srgbClr val="292929"/>
              </a:solidFill>
              <a:latin typeface="source-serif-pro"/>
            </a:endParaRPr>
          </a:p>
          <a:p>
            <a:pPr algn="l"/>
            <a:r>
              <a:rPr lang="en-US" b="0" i="0" dirty="0">
                <a:solidFill>
                  <a:srgbClr val="292929"/>
                </a:solidFill>
                <a:effectLst/>
                <a:latin typeface="source-serif-pro"/>
              </a:rPr>
              <a:t>A score of 1 are vectors that are in the same direction and a score of -1 is an opposite vector.</a:t>
            </a:r>
          </a:p>
          <a:p>
            <a:endParaRPr lang="en-US" dirty="0"/>
          </a:p>
        </p:txBody>
      </p:sp>
    </p:spTree>
    <p:extLst>
      <p:ext uri="{BB962C8B-B14F-4D97-AF65-F5344CB8AC3E}">
        <p14:creationId xmlns:p14="http://schemas.microsoft.com/office/powerpoint/2010/main" val="418816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DBB2E-5AB2-45BD-B5A5-17DBD32BDB52}"/>
              </a:ext>
            </a:extLst>
          </p:cNvPr>
          <p:cNvSpPr>
            <a:spLocks noGrp="1"/>
          </p:cNvSpPr>
          <p:nvPr>
            <p:ph idx="1"/>
          </p:nvPr>
        </p:nvSpPr>
        <p:spPr>
          <a:xfrm>
            <a:off x="838199" y="691037"/>
            <a:ext cx="10515600" cy="4351338"/>
          </a:xfrm>
        </p:spPr>
        <p:txBody>
          <a:bodyPr/>
          <a:lstStyle/>
          <a:p>
            <a:pPr algn="l"/>
            <a:r>
              <a:rPr lang="en-US" b="1" i="0" dirty="0">
                <a:solidFill>
                  <a:srgbClr val="292929"/>
                </a:solidFill>
                <a:effectLst/>
                <a:latin typeface="sohne"/>
              </a:rPr>
              <a:t>Data</a:t>
            </a:r>
          </a:p>
          <a:p>
            <a:pPr algn="l"/>
            <a:r>
              <a:rPr lang="en-US" b="0" i="0" dirty="0">
                <a:solidFill>
                  <a:srgbClr val="292929"/>
                </a:solidFill>
                <a:effectLst/>
                <a:latin typeface="source-serif-pro"/>
              </a:rPr>
              <a:t>As mentioned earlier our data is customer order data. For most datasets you’ll probably want to join an order level table to an order line level table so you can see all the items that occurred within a specific order id.</a:t>
            </a:r>
          </a:p>
          <a:p>
            <a:pPr marL="0" indent="0">
              <a:buNone/>
            </a:pPr>
            <a:br>
              <a:rPr lang="en-US" dirty="0">
                <a:effectLst/>
              </a:rPr>
            </a:br>
            <a:endParaRPr lang="en-US" dirty="0"/>
          </a:p>
        </p:txBody>
      </p:sp>
      <p:pic>
        <p:nvPicPr>
          <p:cNvPr id="8" name="Picture 7">
            <a:extLst>
              <a:ext uri="{FF2B5EF4-FFF2-40B4-BE49-F238E27FC236}">
                <a16:creationId xmlns:a16="http://schemas.microsoft.com/office/drawing/2014/main" id="{93A4F717-7475-E0F8-9B15-AE8DE3DA7788}"/>
              </a:ext>
            </a:extLst>
          </p:cNvPr>
          <p:cNvPicPr>
            <a:picLocks noChangeAspect="1"/>
          </p:cNvPicPr>
          <p:nvPr/>
        </p:nvPicPr>
        <p:blipFill>
          <a:blip r:embed="rId2"/>
          <a:stretch>
            <a:fillRect/>
          </a:stretch>
        </p:blipFill>
        <p:spPr>
          <a:xfrm>
            <a:off x="1397622" y="3288298"/>
            <a:ext cx="9396755" cy="3030615"/>
          </a:xfrm>
          <a:prstGeom prst="rect">
            <a:avLst/>
          </a:prstGeom>
        </p:spPr>
      </p:pic>
    </p:spTree>
    <p:extLst>
      <p:ext uri="{BB962C8B-B14F-4D97-AF65-F5344CB8AC3E}">
        <p14:creationId xmlns:p14="http://schemas.microsoft.com/office/powerpoint/2010/main" val="32933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CF19-4DBF-1092-4B52-B72BFD8DAE11}"/>
              </a:ext>
            </a:extLst>
          </p:cNvPr>
          <p:cNvSpPr>
            <a:spLocks noGrp="1"/>
          </p:cNvSpPr>
          <p:nvPr>
            <p:ph type="title"/>
          </p:nvPr>
        </p:nvSpPr>
        <p:spPr/>
        <p:txBody>
          <a:bodyPr>
            <a:normAutofit fontScale="90000"/>
          </a:bodyPr>
          <a:lstStyle/>
          <a:p>
            <a:br>
              <a:rPr lang="en-US" b="1" i="0" dirty="0">
                <a:solidFill>
                  <a:srgbClr val="292929"/>
                </a:solidFill>
                <a:effectLst/>
                <a:latin typeface="sohne"/>
              </a:rPr>
            </a:br>
            <a:r>
              <a:rPr lang="en-US" b="1" i="0" dirty="0">
                <a:solidFill>
                  <a:srgbClr val="292929"/>
                </a:solidFill>
                <a:effectLst/>
                <a:latin typeface="sohne"/>
              </a:rPr>
              <a:t>Model Code</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323C46E0-C5B1-B848-509C-360271F3D02E}"/>
              </a:ext>
            </a:extLst>
          </p:cNvPr>
          <p:cNvSpPr>
            <a:spLocks noGrp="1"/>
          </p:cNvSpPr>
          <p:nvPr>
            <p:ph idx="1"/>
          </p:nvPr>
        </p:nvSpPr>
        <p:spPr/>
        <p:txBody>
          <a:bodyPr/>
          <a:lstStyle/>
          <a:p>
            <a:r>
              <a:rPr lang="en-US" b="0" i="1" dirty="0">
                <a:solidFill>
                  <a:srgbClr val="292929"/>
                </a:solidFill>
                <a:effectLst/>
                <a:latin typeface="source-serif-pro"/>
              </a:rPr>
              <a:t>Library Dependencies:</a:t>
            </a:r>
          </a:p>
          <a:p>
            <a:endParaRPr lang="en-US" dirty="0"/>
          </a:p>
        </p:txBody>
      </p:sp>
      <p:pic>
        <p:nvPicPr>
          <p:cNvPr id="7" name="Picture 6">
            <a:extLst>
              <a:ext uri="{FF2B5EF4-FFF2-40B4-BE49-F238E27FC236}">
                <a16:creationId xmlns:a16="http://schemas.microsoft.com/office/drawing/2014/main" id="{E7005628-6D2A-B651-2205-C97F8CB57A7A}"/>
              </a:ext>
            </a:extLst>
          </p:cNvPr>
          <p:cNvPicPr>
            <a:picLocks noChangeAspect="1"/>
          </p:cNvPicPr>
          <p:nvPr/>
        </p:nvPicPr>
        <p:blipFill>
          <a:blip r:embed="rId2"/>
          <a:stretch>
            <a:fillRect/>
          </a:stretch>
        </p:blipFill>
        <p:spPr>
          <a:xfrm>
            <a:off x="843920" y="2537208"/>
            <a:ext cx="10509880" cy="2264617"/>
          </a:xfrm>
          <a:prstGeom prst="rect">
            <a:avLst/>
          </a:prstGeom>
        </p:spPr>
      </p:pic>
    </p:spTree>
    <p:extLst>
      <p:ext uri="{BB962C8B-B14F-4D97-AF65-F5344CB8AC3E}">
        <p14:creationId xmlns:p14="http://schemas.microsoft.com/office/powerpoint/2010/main" val="231894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732</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sohne</vt:lpstr>
      <vt:lpstr>source-serif-pro</vt:lpstr>
      <vt:lpstr>Office Theme</vt:lpstr>
      <vt:lpstr>Product Recommendation System</vt:lpstr>
      <vt:lpstr>PowerPoint Presentation</vt:lpstr>
      <vt:lpstr> Concept of Co-occurrence Matrix </vt:lpstr>
      <vt:lpstr>PowerPoint Presentation</vt:lpstr>
      <vt:lpstr>PowerPoint Presentation</vt:lpstr>
      <vt:lpstr>PowerPoint Presentation</vt:lpstr>
      <vt:lpstr>PowerPoint Presentation</vt:lpstr>
      <vt:lpstr>PowerPoint Presentation</vt:lpstr>
      <vt:lpstr> Model Code </vt:lpstr>
      <vt:lpstr>PowerPoint Presentation</vt:lpstr>
      <vt:lpstr>PowerPoint Presentation</vt:lpstr>
      <vt:lpstr>PowerPoint Presentation</vt:lpstr>
      <vt:lpstr>PowerPoint Presentation</vt:lpstr>
      <vt:lpstr> Model Validation  </vt:lpstr>
      <vt:lpstr>PowerPoint Presentation</vt:lpstr>
      <vt:lpstr> Deployment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Jahnavi Sanjeev Gupta</dc:creator>
  <cp:lastModifiedBy>Jahnavi Sanjeev Gupta</cp:lastModifiedBy>
  <cp:revision>3</cp:revision>
  <dcterms:created xsi:type="dcterms:W3CDTF">2023-03-29T13:05:36Z</dcterms:created>
  <dcterms:modified xsi:type="dcterms:W3CDTF">2023-07-22T14:41:41Z</dcterms:modified>
</cp:coreProperties>
</file>