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89" r:id="rId4"/>
    <p:sldId id="287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326" r:id="rId13"/>
    <p:sldId id="298" r:id="rId14"/>
    <p:sldId id="327" r:id="rId15"/>
    <p:sldId id="26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00503000000020004" pitchFamily="2" charset="0"/>
      <p:regular r:id="rId22"/>
      <p:bold r:id="rId22"/>
      <p:italic r:id="rId22"/>
      <p:boldItalic r:id="rId22"/>
    </p:embeddedFont>
    <p:embeddedFont>
      <p:font typeface="Nixie One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DBF7-513F-4876-A84C-D6765334410D}">
  <a:tblStyle styleId="{C986DBF7-513F-4876-A84C-D67653344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5" d="100"/>
          <a:sy n="115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NUL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8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2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909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49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125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75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0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31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34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57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47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5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aktrust.library.tamu.edu/bitstream/handle/1969.1/154963/GUO-THESIS-2015.pdf?sequence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e.ac.uk/download/pdf/55305289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356616" y="1991825"/>
            <a:ext cx="857707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Resume Analysis using NLP</a:t>
            </a:r>
            <a:endParaRPr sz="2800" b="1" dirty="0"/>
          </a:p>
        </p:txBody>
      </p:sp>
      <p:sp>
        <p:nvSpPr>
          <p:cNvPr id="4" name="Google Shape;337;p11">
            <a:extLst>
              <a:ext uri="{FF2B5EF4-FFF2-40B4-BE49-F238E27FC236}">
                <a16:creationId xmlns:a16="http://schemas.microsoft.com/office/drawing/2014/main" id="{FF6C2FB7-3140-1F4E-AE61-FA7E6CCB7D2C}"/>
              </a:ext>
            </a:extLst>
          </p:cNvPr>
          <p:cNvSpPr txBox="1">
            <a:spLocks/>
          </p:cNvSpPr>
          <p:nvPr/>
        </p:nvSpPr>
        <p:spPr>
          <a:xfrm>
            <a:off x="6897624" y="3453377"/>
            <a:ext cx="2036064" cy="14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 </a:t>
            </a:r>
          </a:p>
          <a:p>
            <a:pPr algn="l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Jahnavi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Lanka </a:t>
            </a:r>
          </a:p>
          <a:p>
            <a:pPr algn="l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Akanshya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Meher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Puja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Sonawane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650404" y="66628"/>
            <a:ext cx="7411300" cy="1338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Skill-wise Classification</a:t>
            </a:r>
            <a:endParaRPr b="1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4DA7CC-2EBD-904A-9EBF-F3B50565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04" y="2161190"/>
            <a:ext cx="2540000" cy="1562100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205B830D-AEC5-8846-89A0-C94DC7330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04" y="1671604"/>
            <a:ext cx="4512879" cy="28693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2876ACE-0547-6A4D-89C3-9438F12A7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6843" y="275719"/>
            <a:ext cx="1129393" cy="11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514;p29">
            <a:extLst>
              <a:ext uri="{FF2B5EF4-FFF2-40B4-BE49-F238E27FC236}">
                <a16:creationId xmlns:a16="http://schemas.microsoft.com/office/drawing/2014/main" id="{5BBEF277-0BCE-834D-8C09-A22C5FADE908}"/>
              </a:ext>
            </a:extLst>
          </p:cNvPr>
          <p:cNvSpPr txBox="1">
            <a:spLocks/>
          </p:cNvSpPr>
          <p:nvPr/>
        </p:nvSpPr>
        <p:spPr>
          <a:xfrm>
            <a:off x="1732700" y="173823"/>
            <a:ext cx="4938066" cy="134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/>
              <a:t>Skill-wise Comparison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1C9804-F35A-5E4A-A325-356F771B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238" y="1889236"/>
            <a:ext cx="3771900" cy="22479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606E19F-595C-8B42-8E31-41CEDD5EA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1" y="557347"/>
            <a:ext cx="957943" cy="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514;p29">
            <a:extLst>
              <a:ext uri="{FF2B5EF4-FFF2-40B4-BE49-F238E27FC236}">
                <a16:creationId xmlns:a16="http://schemas.microsoft.com/office/drawing/2014/main" id="{1CE04F27-4BC7-754A-AC86-16B23BDCA5EC}"/>
              </a:ext>
            </a:extLst>
          </p:cNvPr>
          <p:cNvSpPr txBox="1">
            <a:spLocks/>
          </p:cNvSpPr>
          <p:nvPr/>
        </p:nvSpPr>
        <p:spPr>
          <a:xfrm>
            <a:off x="1732701" y="173824"/>
            <a:ext cx="4875646" cy="121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/>
              <a:t>Skill-wise Comparison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5E6AD9F-F248-1244-924C-AC8C439F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2" y="1405112"/>
            <a:ext cx="7835522" cy="3564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C00BE5-7E48-CA45-8820-86B13896BB3F}"/>
              </a:ext>
            </a:extLst>
          </p:cNvPr>
          <p:cNvSpPr txBox="1"/>
          <p:nvPr/>
        </p:nvSpPr>
        <p:spPr>
          <a:xfrm>
            <a:off x="7961586" y="107993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E6D5792-2B2D-EE46-9A51-AB4C7FF68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347" y="447169"/>
            <a:ext cx="957943" cy="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650404" y="281116"/>
            <a:ext cx="7411300" cy="1338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Future Work</a:t>
            </a:r>
            <a:endParaRPr b="1"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46504" y="1709928"/>
            <a:ext cx="7150608" cy="2999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find missing keywords in the Resume to increase the similarity with the job description.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Focused on data analysis, but can be extended for other industry roles.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Resumes can be checked for active action verbs.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3480630B-5E2D-AB43-B8B7-5DDAC701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62" y="788691"/>
            <a:ext cx="828246" cy="8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16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59085" y="467966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021074" y="1659369"/>
            <a:ext cx="5122926" cy="2155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DEMO</a:t>
            </a:r>
            <a:endParaRPr sz="6000" b="1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7" name="Google Shape;783;p38">
            <a:extLst>
              <a:ext uri="{FF2B5EF4-FFF2-40B4-BE49-F238E27FC236}">
                <a16:creationId xmlns:a16="http://schemas.microsoft.com/office/drawing/2014/main" id="{7765E272-1625-A047-AE58-57CB6781BC72}"/>
              </a:ext>
            </a:extLst>
          </p:cNvPr>
          <p:cNvGrpSpPr/>
          <p:nvPr/>
        </p:nvGrpSpPr>
        <p:grpSpPr>
          <a:xfrm>
            <a:off x="2244695" y="1192161"/>
            <a:ext cx="1054270" cy="679473"/>
            <a:chOff x="4610450" y="3703750"/>
            <a:chExt cx="453050" cy="332175"/>
          </a:xfrm>
        </p:grpSpPr>
        <p:sp>
          <p:nvSpPr>
            <p:cNvPr id="18" name="Google Shape;784;p38">
              <a:extLst>
                <a:ext uri="{FF2B5EF4-FFF2-40B4-BE49-F238E27FC236}">
                  <a16:creationId xmlns:a16="http://schemas.microsoft.com/office/drawing/2014/main" id="{04804465-A948-C246-A730-74BC559CE9F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5;p38">
              <a:extLst>
                <a:ext uri="{FF2B5EF4-FFF2-40B4-BE49-F238E27FC236}">
                  <a16:creationId xmlns:a16="http://schemas.microsoft.com/office/drawing/2014/main" id="{1FD6401C-EC93-3F43-AFAA-768445314FF2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710;p38">
            <a:extLst>
              <a:ext uri="{FF2B5EF4-FFF2-40B4-BE49-F238E27FC236}">
                <a16:creationId xmlns:a16="http://schemas.microsoft.com/office/drawing/2014/main" id="{4FB5E8CE-3DCB-0E41-B5D0-EB41AC7AEF8E}"/>
              </a:ext>
            </a:extLst>
          </p:cNvPr>
          <p:cNvGrpSpPr/>
          <p:nvPr/>
        </p:nvGrpSpPr>
        <p:grpSpPr>
          <a:xfrm>
            <a:off x="1707694" y="2177403"/>
            <a:ext cx="609519" cy="663132"/>
            <a:chOff x="611175" y="2326900"/>
            <a:chExt cx="362700" cy="389575"/>
          </a:xfrm>
        </p:grpSpPr>
        <p:sp>
          <p:nvSpPr>
            <p:cNvPr id="21" name="Google Shape;711;p38">
              <a:extLst>
                <a:ext uri="{FF2B5EF4-FFF2-40B4-BE49-F238E27FC236}">
                  <a16:creationId xmlns:a16="http://schemas.microsoft.com/office/drawing/2014/main" id="{86999D92-0043-5848-8DD5-46DCE4C557FE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712;p38">
              <a:extLst>
                <a:ext uri="{FF2B5EF4-FFF2-40B4-BE49-F238E27FC236}">
                  <a16:creationId xmlns:a16="http://schemas.microsoft.com/office/drawing/2014/main" id="{35520E1C-8FCB-474B-869F-A8E3308C0A64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3;p38">
              <a:extLst>
                <a:ext uri="{FF2B5EF4-FFF2-40B4-BE49-F238E27FC236}">
                  <a16:creationId xmlns:a16="http://schemas.microsoft.com/office/drawing/2014/main" id="{E5B48946-874B-3D49-91A6-90325DE83B3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4;p38">
              <a:extLst>
                <a:ext uri="{FF2B5EF4-FFF2-40B4-BE49-F238E27FC236}">
                  <a16:creationId xmlns:a16="http://schemas.microsoft.com/office/drawing/2014/main" id="{9310E45B-BEAF-1940-850E-99FD78363D37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49;p38">
            <a:extLst>
              <a:ext uri="{FF2B5EF4-FFF2-40B4-BE49-F238E27FC236}">
                <a16:creationId xmlns:a16="http://schemas.microsoft.com/office/drawing/2014/main" id="{605D3C45-5C4E-414F-9440-CCADB1C1ED58}"/>
              </a:ext>
            </a:extLst>
          </p:cNvPr>
          <p:cNvGrpSpPr/>
          <p:nvPr/>
        </p:nvGrpSpPr>
        <p:grpSpPr>
          <a:xfrm>
            <a:off x="2360509" y="2195449"/>
            <a:ext cx="352664" cy="260914"/>
            <a:chOff x="5255200" y="3006475"/>
            <a:chExt cx="511700" cy="378575"/>
          </a:xfrm>
        </p:grpSpPr>
        <p:sp>
          <p:nvSpPr>
            <p:cNvPr id="26" name="Google Shape;750;p38">
              <a:extLst>
                <a:ext uri="{FF2B5EF4-FFF2-40B4-BE49-F238E27FC236}">
                  <a16:creationId xmlns:a16="http://schemas.microsoft.com/office/drawing/2014/main" id="{34977F63-EBB9-E24D-A4CB-FCB3DAD95D6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751;p38">
              <a:extLst>
                <a:ext uri="{FF2B5EF4-FFF2-40B4-BE49-F238E27FC236}">
                  <a16:creationId xmlns:a16="http://schemas.microsoft.com/office/drawing/2014/main" id="{E66006B4-07D5-EC4F-9C7F-1DFAE8991BA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749;p38">
            <a:extLst>
              <a:ext uri="{FF2B5EF4-FFF2-40B4-BE49-F238E27FC236}">
                <a16:creationId xmlns:a16="http://schemas.microsoft.com/office/drawing/2014/main" id="{A9C7AE41-7A1A-C74C-9EB1-BD20DE4E37C6}"/>
              </a:ext>
            </a:extLst>
          </p:cNvPr>
          <p:cNvGrpSpPr/>
          <p:nvPr/>
        </p:nvGrpSpPr>
        <p:grpSpPr>
          <a:xfrm>
            <a:off x="1519547" y="1761202"/>
            <a:ext cx="352664" cy="260914"/>
            <a:chOff x="5255200" y="3006475"/>
            <a:chExt cx="511700" cy="378575"/>
          </a:xfrm>
        </p:grpSpPr>
        <p:sp>
          <p:nvSpPr>
            <p:cNvPr id="29" name="Google Shape;750;p38">
              <a:extLst>
                <a:ext uri="{FF2B5EF4-FFF2-40B4-BE49-F238E27FC236}">
                  <a16:creationId xmlns:a16="http://schemas.microsoft.com/office/drawing/2014/main" id="{0871C0FB-BFB6-B44E-98FB-554B25922EA2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51;p38">
              <a:extLst>
                <a:ext uri="{FF2B5EF4-FFF2-40B4-BE49-F238E27FC236}">
                  <a16:creationId xmlns:a16="http://schemas.microsoft.com/office/drawing/2014/main" id="{99FEB351-F421-4244-8215-181598BA6632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749;p38">
            <a:extLst>
              <a:ext uri="{FF2B5EF4-FFF2-40B4-BE49-F238E27FC236}">
                <a16:creationId xmlns:a16="http://schemas.microsoft.com/office/drawing/2014/main" id="{5699AD1C-0C13-B948-BB1F-8A68D88BA211}"/>
              </a:ext>
            </a:extLst>
          </p:cNvPr>
          <p:cNvGrpSpPr/>
          <p:nvPr/>
        </p:nvGrpSpPr>
        <p:grpSpPr>
          <a:xfrm>
            <a:off x="2771830" y="1934535"/>
            <a:ext cx="352664" cy="260914"/>
            <a:chOff x="5255200" y="3006475"/>
            <a:chExt cx="511700" cy="378575"/>
          </a:xfrm>
        </p:grpSpPr>
        <p:sp>
          <p:nvSpPr>
            <p:cNvPr id="32" name="Google Shape;750;p38">
              <a:extLst>
                <a:ext uri="{FF2B5EF4-FFF2-40B4-BE49-F238E27FC236}">
                  <a16:creationId xmlns:a16="http://schemas.microsoft.com/office/drawing/2014/main" id="{DDB4C058-1452-D14E-8EA7-08852F636D57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51;p38">
              <a:extLst>
                <a:ext uri="{FF2B5EF4-FFF2-40B4-BE49-F238E27FC236}">
                  <a16:creationId xmlns:a16="http://schemas.microsoft.com/office/drawing/2014/main" id="{09D8972E-6A5F-7C44-8BC3-811C274E0EA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5FC1E38-06E7-9140-AF4C-0088317E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31" y="76216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4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Motivation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4"/>
            <a:ext cx="7136980" cy="29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Almost 90% of companies use ATS (Application Tacking System) to filter suitable candidates automatically from the application pool.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important for candidates to understand how ATS works in order to land a job in the competitive market.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system will aid employees and candidates to analyze resumes just like how a real-world ATS analyzes it. 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be addressing this problem by presenting similar analysis to any applicant which will help them to improve the resume according to employers’ preferences and standards.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oogle Shape;1015;p39">
            <a:extLst>
              <a:ext uri="{FF2B5EF4-FFF2-40B4-BE49-F238E27FC236}">
                <a16:creationId xmlns:a16="http://schemas.microsoft.com/office/drawing/2014/main" id="{A0058AF9-BB59-BE4E-9D45-23BB5E6CD019}"/>
              </a:ext>
            </a:extLst>
          </p:cNvPr>
          <p:cNvGrpSpPr/>
          <p:nvPr/>
        </p:nvGrpSpPr>
        <p:grpSpPr>
          <a:xfrm>
            <a:off x="4278631" y="944530"/>
            <a:ext cx="460705" cy="491455"/>
            <a:chOff x="6506504" y="937343"/>
            <a:chExt cx="744273" cy="793950"/>
          </a:xfrm>
        </p:grpSpPr>
        <p:sp>
          <p:nvSpPr>
            <p:cNvPr id="8" name="Google Shape;1016;p39">
              <a:extLst>
                <a:ext uri="{FF2B5EF4-FFF2-40B4-BE49-F238E27FC236}">
                  <a16:creationId xmlns:a16="http://schemas.microsoft.com/office/drawing/2014/main" id="{4D4B601E-2AA4-024F-9259-CB7BB9DE66BE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17;p39">
              <a:extLst>
                <a:ext uri="{FF2B5EF4-FFF2-40B4-BE49-F238E27FC236}">
                  <a16:creationId xmlns:a16="http://schemas.microsoft.com/office/drawing/2014/main" id="{50A8407B-FF37-6F41-A13B-7CC4785750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18;p39">
              <a:extLst>
                <a:ext uri="{FF2B5EF4-FFF2-40B4-BE49-F238E27FC236}">
                  <a16:creationId xmlns:a16="http://schemas.microsoft.com/office/drawing/2014/main" id="{117BC601-BB03-6B46-B4EE-1463CD2170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19;p39">
              <a:extLst>
                <a:ext uri="{FF2B5EF4-FFF2-40B4-BE49-F238E27FC236}">
                  <a16:creationId xmlns:a16="http://schemas.microsoft.com/office/drawing/2014/main" id="{A5D60E70-2963-F04C-A901-1CCA31C6E58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20;p39">
                <a:extLst>
                  <a:ext uri="{FF2B5EF4-FFF2-40B4-BE49-F238E27FC236}">
                    <a16:creationId xmlns:a16="http://schemas.microsoft.com/office/drawing/2014/main" id="{76FDD45D-7D2B-824A-936E-DEA5D363F577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21;p39">
                <a:extLst>
                  <a:ext uri="{FF2B5EF4-FFF2-40B4-BE49-F238E27FC236}">
                    <a16:creationId xmlns:a16="http://schemas.microsoft.com/office/drawing/2014/main" id="{170CCC0B-FE1A-9741-9608-409C6EC4FAFE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22;p39">
                <a:extLst>
                  <a:ext uri="{FF2B5EF4-FFF2-40B4-BE49-F238E27FC236}">
                    <a16:creationId xmlns:a16="http://schemas.microsoft.com/office/drawing/2014/main" id="{AF7F314C-A420-FF47-B335-25E631BDE9A5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23;p39">
                <a:extLst>
                  <a:ext uri="{FF2B5EF4-FFF2-40B4-BE49-F238E27FC236}">
                    <a16:creationId xmlns:a16="http://schemas.microsoft.com/office/drawing/2014/main" id="{20DF9FBF-0FA3-D74A-8A68-07CB42C38586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24;p39">
                <a:extLst>
                  <a:ext uri="{FF2B5EF4-FFF2-40B4-BE49-F238E27FC236}">
                    <a16:creationId xmlns:a16="http://schemas.microsoft.com/office/drawing/2014/main" id="{BF68074A-CFD8-8848-A053-F624A9A5A5D7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25;p39">
                <a:extLst>
                  <a:ext uri="{FF2B5EF4-FFF2-40B4-BE49-F238E27FC236}">
                    <a16:creationId xmlns:a16="http://schemas.microsoft.com/office/drawing/2014/main" id="{10372FAC-191D-9645-BC82-D922FC8D927C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6;p39">
                <a:extLst>
                  <a:ext uri="{FF2B5EF4-FFF2-40B4-BE49-F238E27FC236}">
                    <a16:creationId xmlns:a16="http://schemas.microsoft.com/office/drawing/2014/main" id="{F59DA889-ADD4-1C42-B30C-7C2745D1D47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27;p39">
                <a:extLst>
                  <a:ext uri="{FF2B5EF4-FFF2-40B4-BE49-F238E27FC236}">
                    <a16:creationId xmlns:a16="http://schemas.microsoft.com/office/drawing/2014/main" id="{E8C7BEB8-5914-1047-83CA-40F7E981BE81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28;p39">
                <a:extLst>
                  <a:ext uri="{FF2B5EF4-FFF2-40B4-BE49-F238E27FC236}">
                    <a16:creationId xmlns:a16="http://schemas.microsoft.com/office/drawing/2014/main" id="{1806AB64-8248-9749-8957-6D72EB622E4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29;p39">
                <a:extLst>
                  <a:ext uri="{FF2B5EF4-FFF2-40B4-BE49-F238E27FC236}">
                    <a16:creationId xmlns:a16="http://schemas.microsoft.com/office/drawing/2014/main" id="{58879268-900A-5744-B9E7-A58B30557FB2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 Significance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830034"/>
            <a:ext cx="7136980" cy="29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very important to draft an effective resume that matches the skills that are provided in job description by the companies. 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current pandemic going on it has become crucial than ever to prepare a resume that matches the job description for respective positions and to be called for an interview. 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we have used using NLP (Natural Language Processing) techniques for text summarization and skill wise classifications. 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DE7112-425C-2849-B32D-74FA4ECD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69" y="533231"/>
            <a:ext cx="1085669" cy="10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Related Works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4"/>
            <a:ext cx="7319860" cy="283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exist several similar systems available right now. Two comparable papers can be found via the following link:</a:t>
            </a:r>
            <a:b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https://oaktrust.library.tamu.edu/bitstream/handle/1969.1/154963/GUO-THESIS-2015.pdf?sequence=1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https://core.ac.uk/download/pdf/55305289.pdf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existing resume ranking system uses Ranking algorithms and other implementation differences whereas our resume analysis system is mainly depending on natural language processing. 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pattern matching, summarization, techniques with help of libraries like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pandas, spacy, docx2txt,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CountVectorizer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textract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pypdf2, genism, re, and measures like cosine similarity,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jaccard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 algn="just">
              <a:spcBef>
                <a:spcPts val="600"/>
              </a:spcBef>
              <a:buClr>
                <a:schemeClr val="accent2"/>
              </a:buClr>
              <a:buSzPct val="117000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Muli"/>
              <a:cs typeface="Calibri" panose="020F0502020204030204" pitchFamily="34" charset="0"/>
              <a:sym typeface="Muli"/>
            </a:endParaRP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Muli"/>
              <a:cs typeface="Calibri" panose="020F0502020204030204" pitchFamily="34" charset="0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sz="1200" dirty="0">
              <a:solidFill>
                <a:schemeClr val="tx1"/>
              </a:solidFill>
              <a:latin typeface="Calibri" panose="020F0502020204030204" pitchFamily="34" charset="0"/>
              <a:ea typeface="Muli"/>
              <a:cs typeface="Calibri" panose="020F0502020204030204" pitchFamily="34" charset="0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644;p38">
            <a:extLst>
              <a:ext uri="{FF2B5EF4-FFF2-40B4-BE49-F238E27FC236}">
                <a16:creationId xmlns:a16="http://schemas.microsoft.com/office/drawing/2014/main" id="{D02589C1-307C-5740-9501-B2DE365891CB}"/>
              </a:ext>
            </a:extLst>
          </p:cNvPr>
          <p:cNvGrpSpPr/>
          <p:nvPr/>
        </p:nvGrpSpPr>
        <p:grpSpPr>
          <a:xfrm>
            <a:off x="5161120" y="973600"/>
            <a:ext cx="463019" cy="495820"/>
            <a:chOff x="584925" y="922575"/>
            <a:chExt cx="415200" cy="502525"/>
          </a:xfrm>
        </p:grpSpPr>
        <p:sp>
          <p:nvSpPr>
            <p:cNvPr id="7" name="Google Shape;645;p38">
              <a:extLst>
                <a:ext uri="{FF2B5EF4-FFF2-40B4-BE49-F238E27FC236}">
                  <a16:creationId xmlns:a16="http://schemas.microsoft.com/office/drawing/2014/main" id="{C708620B-E428-0A4E-8803-78FED49505D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6;p38">
              <a:extLst>
                <a:ext uri="{FF2B5EF4-FFF2-40B4-BE49-F238E27FC236}">
                  <a16:creationId xmlns:a16="http://schemas.microsoft.com/office/drawing/2014/main" id="{32E56FC5-D9C6-854D-A6E1-A00496963D6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7;p38">
              <a:extLst>
                <a:ext uri="{FF2B5EF4-FFF2-40B4-BE49-F238E27FC236}">
                  <a16:creationId xmlns:a16="http://schemas.microsoft.com/office/drawing/2014/main" id="{B117CD42-602C-714F-A0AA-185530D5BB01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49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699" y="973599"/>
            <a:ext cx="6796445" cy="6581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Techniques and Algorithms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4"/>
            <a:ext cx="7319860" cy="283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 a model that scans a group of users resume and highlights skills/technologies using bar chart and pie chart that makes employers to choose a person with highest skill they require through detailed visualizations.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model is beneficial for applicants and employers to check similarity among job description and resumes. 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features we included are spell checker and summarization of the resume.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libraries like Phrase Matcher from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match the phrases from the resume with the keyword dictionaries, pyPDF2 and decx2txt to extract information from the resumes that are in PDF and Word formats respectively,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gensim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similarity retrieval for summarization.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Muli"/>
              <a:cs typeface="Calibri" panose="020F0502020204030204" pitchFamily="34" charset="0"/>
              <a:sym typeface="Muli"/>
            </a:endParaRP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Muli"/>
              <a:cs typeface="Calibri" panose="020F0502020204030204" pitchFamily="34" charset="0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sz="1200" dirty="0">
              <a:solidFill>
                <a:schemeClr val="tx1"/>
              </a:solidFill>
              <a:latin typeface="Calibri" panose="020F0502020204030204" pitchFamily="34" charset="0"/>
              <a:ea typeface="Muli"/>
              <a:cs typeface="Calibri" panose="020F0502020204030204" pitchFamily="34" charset="0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749;p38">
            <a:extLst>
              <a:ext uri="{FF2B5EF4-FFF2-40B4-BE49-F238E27FC236}">
                <a16:creationId xmlns:a16="http://schemas.microsoft.com/office/drawing/2014/main" id="{295AB8A5-8F35-F742-88E0-28F5C7C4DECD}"/>
              </a:ext>
            </a:extLst>
          </p:cNvPr>
          <p:cNvGrpSpPr/>
          <p:nvPr/>
        </p:nvGrpSpPr>
        <p:grpSpPr>
          <a:xfrm>
            <a:off x="7751632" y="843066"/>
            <a:ext cx="715033" cy="562046"/>
            <a:chOff x="5255200" y="3006475"/>
            <a:chExt cx="511700" cy="378575"/>
          </a:xfrm>
        </p:grpSpPr>
        <p:sp>
          <p:nvSpPr>
            <p:cNvPr id="10" name="Google Shape;750;p38">
              <a:extLst>
                <a:ext uri="{FF2B5EF4-FFF2-40B4-BE49-F238E27FC236}">
                  <a16:creationId xmlns:a16="http://schemas.microsoft.com/office/drawing/2014/main" id="{75F553CC-9D27-B948-8C14-FFF7E61459E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1;p38">
              <a:extLst>
                <a:ext uri="{FF2B5EF4-FFF2-40B4-BE49-F238E27FC236}">
                  <a16:creationId xmlns:a16="http://schemas.microsoft.com/office/drawing/2014/main" id="{9F6CA486-8889-7442-83FD-0EFA8E2A567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031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541111" y="973600"/>
            <a:ext cx="7411300" cy="6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Count Vectorizer and Cosine Similarity</a:t>
            </a:r>
            <a:endParaRPr sz="3200" b="1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CDF7B45-4866-3645-84B3-145C350A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0" y="970271"/>
            <a:ext cx="866999" cy="629929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D06D68B-9044-3C43-B1B9-49732835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614" y="2104934"/>
            <a:ext cx="6718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5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650404" y="281116"/>
            <a:ext cx="7411300" cy="1338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Spell Checker</a:t>
            </a:r>
            <a:endParaRPr b="1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14826DF-89FB-A34A-939D-126203C2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636" y="950358"/>
            <a:ext cx="521208" cy="52120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36F18DB-EB24-BA4E-A84E-C234E3A5C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63" y="1824264"/>
            <a:ext cx="3052537" cy="27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2314651" y="386900"/>
            <a:ext cx="7169842" cy="618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Text Summarization</a:t>
            </a:r>
            <a:endParaRPr b="1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FC6A4BA6-C75B-E34E-89E2-5BBC7004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68" y="1332186"/>
            <a:ext cx="2707021" cy="370610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B72176A-552D-0D43-9871-015666B55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52" y="2263643"/>
            <a:ext cx="4755728" cy="1173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7E723F-8D34-3C48-B0DC-C60BF91C8366}"/>
              </a:ext>
            </a:extLst>
          </p:cNvPr>
          <p:cNvSpPr txBox="1"/>
          <p:nvPr/>
        </p:nvSpPr>
        <p:spPr>
          <a:xfrm>
            <a:off x="2039413" y="1055187"/>
            <a:ext cx="167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Document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35F6D-E46F-B343-ACFA-3F3C38D154C8}"/>
              </a:ext>
            </a:extLst>
          </p:cNvPr>
          <p:cNvSpPr txBox="1"/>
          <p:nvPr/>
        </p:nvSpPr>
        <p:spPr>
          <a:xfrm>
            <a:off x="5998561" y="1967323"/>
            <a:ext cx="167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Summarized Document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BA0C467E-FF2E-E848-B8B6-9747720FA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616" y="317153"/>
            <a:ext cx="570292" cy="5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632604" y="752119"/>
            <a:ext cx="6562161" cy="702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Similarity Scores using Text Summarization</a:t>
            </a:r>
            <a:endParaRPr sz="2800" b="1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4694B30-9D13-334F-9E4C-B2529C326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91" y="498582"/>
            <a:ext cx="1175609" cy="1175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31DBA-123F-144A-8AA0-6FA3780BB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32" y="2913890"/>
            <a:ext cx="5390606" cy="432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6E24D-A947-DB45-A94A-3E6A1CB21190}"/>
              </a:ext>
            </a:extLst>
          </p:cNvPr>
          <p:cNvSpPr txBox="1"/>
          <p:nvPr/>
        </p:nvSpPr>
        <p:spPr>
          <a:xfrm>
            <a:off x="5878286" y="2593142"/>
            <a:ext cx="1471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Keywords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9E2F884-423B-DF47-9973-D32702B95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257" y="1707868"/>
            <a:ext cx="2488890" cy="28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3781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515</Words>
  <Application>Microsoft Macintosh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Nixie One</vt:lpstr>
      <vt:lpstr>Helvetica Neue</vt:lpstr>
      <vt:lpstr>Calibri</vt:lpstr>
      <vt:lpstr>Muli</vt:lpstr>
      <vt:lpstr>Arial</vt:lpstr>
      <vt:lpstr>Wingdings</vt:lpstr>
      <vt:lpstr>Imogen template</vt:lpstr>
      <vt:lpstr>Resume Analysis using NLP</vt:lpstr>
      <vt:lpstr>Motivation</vt:lpstr>
      <vt:lpstr>Problem Significance</vt:lpstr>
      <vt:lpstr>Related Works</vt:lpstr>
      <vt:lpstr>Techniques and Algorithms</vt:lpstr>
      <vt:lpstr>Count Vectorizer and Cosine Similarity</vt:lpstr>
      <vt:lpstr>Spell Checker</vt:lpstr>
      <vt:lpstr>Text Summarization</vt:lpstr>
      <vt:lpstr>Similarity Scores using Text Summarization</vt:lpstr>
      <vt:lpstr>Skill-wise Classification</vt:lpstr>
      <vt:lpstr>PowerPoint Presentation</vt:lpstr>
      <vt:lpstr>PowerPoint Presentation</vt:lpstr>
      <vt:lpstr>Future Work</vt:lpstr>
      <vt:lpstr>Thanks!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Semantic Approach for Text Clustering using WordNet and Lexical Chains</dc:title>
  <cp:lastModifiedBy>Akanshya Meher</cp:lastModifiedBy>
  <cp:revision>39</cp:revision>
  <dcterms:modified xsi:type="dcterms:W3CDTF">2020-11-30T23:24:17Z</dcterms:modified>
</cp:coreProperties>
</file>