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75" r:id="rId5"/>
    <p:sldId id="258" r:id="rId6"/>
    <p:sldId id="259" r:id="rId7"/>
    <p:sldId id="261" r:id="rId8"/>
    <p:sldId id="263" r:id="rId9"/>
    <p:sldId id="271" r:id="rId10"/>
    <p:sldId id="273" r:id="rId11"/>
    <p:sldId id="264" r:id="rId12"/>
    <p:sldId id="270" r:id="rId13"/>
    <p:sldId id="266" r:id="rId14"/>
    <p:sldId id="267" r:id="rId15"/>
    <p:sldId id="268" r:id="rId16"/>
    <p:sldId id="269" r:id="rId17"/>
    <p:sldId id="277" r:id="rId18"/>
    <p:sldId id="278" r:id="rId19"/>
    <p:sldId id="279" r:id="rId20"/>
    <p:sldId id="280" r:id="rId21"/>
    <p:sldId id="272"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hnavi sandhya lanka" initials="jsl" lastIdx="5" clrIdx="0">
    <p:extLst>
      <p:ext uri="{19B8F6BF-5375-455C-9EA6-DF929625EA0E}">
        <p15:presenceInfo xmlns:p15="http://schemas.microsoft.com/office/powerpoint/2012/main" userId="ac9cd3cf887936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0T18:45:44.284" idx="1">
    <p:pos x="10" y="10"/>
    <p:text>The three different lexicons for calculating sentiment give results that are different in an absolute sense but have fairly similar relative trajectories through the novels. We see similar dips and peaks in sentiment at about the same places in the novel, but the absolute values are significantly different. In some instances, it apears the AFINN lexicon finds more positive sentiments than the NRC lexicon. This output also allows us to compare across novels. First, you get a good sense of differences in book lengths - Order of the Pheonix is much longer than Philosopher’s Stone. Second, you can compare how books differ in their sentiment (both direction and magnitude) across a series.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20T18:53:23.738" idx="2">
    <p:pos x="10" y="10"/>
    <p:text>The only bigrams in the top ten that don’t contain character names are “Death Eaters”, “Invisibility Cloak” and “Dark Arts”.</p:text>
    <p:extLst>
      <p:ext uri="{C676402C-5697-4E1C-873F-D02D1690AC5C}">
        <p15:threadingInfo xmlns:p15="http://schemas.microsoft.com/office/powerpoint/2012/main" timeZoneBias="240"/>
      </p:ext>
    </p:extLst>
  </p:cm>
  <p:cm authorId="1" dt="2020-07-20T22:40:36.671" idx="5">
    <p:pos x="10" y="106"/>
    <p:text>I repeat the process of shaping the text data from the beginning of the document, but this time I specify that bigrams should be used to tokenize the text rather than single words.</p:text>
    <p:extLst>
      <p:ext uri="{C676402C-5697-4E1C-873F-D02D1690AC5C}">
        <p15:threadingInfo xmlns:p15="http://schemas.microsoft.com/office/powerpoint/2012/main" timeZoneBias="24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7-20T18:54:00.874" idx="4">
    <p:pos x="10" y="10"/>
    <p:text>Now, let’s use our bigrams to practice tf-idf (term frequency -inverse document frequency). In a nutshell, tf-idf is an analysis that seeks to identify how common a word is in a particular text, given how often it occurs in a group of texts. For example, Professor Lupin was a very prominent character in “The Prisoner of Azkaban”“, but not so much in the other books (and in the other books, he was not a professor). A person who had not read all of the books could determine this by simply counting the number of times the name”Professor Lupin" occurs in “The Prisoner of Azkaban” and comparing that number to the frequency of that bigram in the rest of the books in the series. To quantify this idea, the term frequency (the number of times a token appears in a document divided by the total number of tokens in the document) is multiplied by the inverse document frequency (the total number of documents divided by the number of documents containing the token). The chart below displays the ten bigrams with the highest tf-idf scores among the seven books in the series. “Professor Umbridge”, has the highest tf-idf score relative to “The Order of the Phoenix”. Any Harry Potter lover can tell you that we first meet Professor Umbridge in “The Order of the Phoenix”, in which and she plays a major role. In the other books in the series, her role ranges from small to non-existent. Thus, it makes sense that “Professor Umbridge” has a relatively high tf-idf score. Beneath the chart, I have created a visual for the bigrams with the highest tf-idf scores.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96DDE-801C-4F95-AD9E-8613BDE20DAA}"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320034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96DDE-801C-4F95-AD9E-8613BDE20DAA}"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220453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96DDE-801C-4F95-AD9E-8613BDE20DAA}"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215077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96DDE-801C-4F95-AD9E-8613BDE20DAA}"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169636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96DDE-801C-4F95-AD9E-8613BDE20DAA}"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380836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96DDE-801C-4F95-AD9E-8613BDE20DAA}"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353941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96DDE-801C-4F95-AD9E-8613BDE20DAA}" type="datetimeFigureOut">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3131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6DDE-801C-4F95-AD9E-8613BDE20DAA}" type="datetimeFigureOut">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85333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96DDE-801C-4F95-AD9E-8613BDE20DAA}" type="datetimeFigureOut">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242437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096DDE-801C-4F95-AD9E-8613BDE20DAA}"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192420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096DDE-801C-4F95-AD9E-8613BDE20DAA}"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3565-EFAC-4542-B7E8-B0900C392A40}" type="slidenum">
              <a:rPr lang="en-US" smtClean="0"/>
              <a:t>‹#›</a:t>
            </a:fld>
            <a:endParaRPr lang="en-US"/>
          </a:p>
        </p:txBody>
      </p:sp>
    </p:spTree>
    <p:extLst>
      <p:ext uri="{BB962C8B-B14F-4D97-AF65-F5344CB8AC3E}">
        <p14:creationId xmlns:p14="http://schemas.microsoft.com/office/powerpoint/2010/main" val="92302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96DDE-801C-4F95-AD9E-8613BDE20DAA}" type="datetimeFigureOut">
              <a:rPr lang="en-US" smtClean="0"/>
              <a:t>7/20/2020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13565-EFAC-4542-B7E8-B0900C392A40}" type="slidenum">
              <a:rPr lang="en-US" smtClean="0"/>
              <a:t>‹#›</a:t>
            </a:fld>
            <a:endParaRPr lang="en-US"/>
          </a:p>
        </p:txBody>
      </p:sp>
    </p:spTree>
    <p:extLst>
      <p:ext uri="{BB962C8B-B14F-4D97-AF65-F5344CB8AC3E}">
        <p14:creationId xmlns:p14="http://schemas.microsoft.com/office/powerpoint/2010/main" val="390249606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561D215D-CF82-4C9F-AE37-DAD4025E863E}"/>
              </a:ext>
            </a:extLst>
          </p:cNvPr>
          <p:cNvPicPr>
            <a:picLocks noChangeAspect="1"/>
          </p:cNvPicPr>
          <p:nvPr/>
        </p:nvPicPr>
        <p:blipFill rotWithShape="1">
          <a:blip r:embed="rId2">
            <a:extLst>
              <a:ext uri="{28A0092B-C50C-407E-A947-70E740481C1C}">
                <a14:useLocalDpi xmlns:a14="http://schemas.microsoft.com/office/drawing/2010/main" val="0"/>
              </a:ext>
            </a:extLst>
          </a:blip>
          <a:srcRect r="9711"/>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2" name="Title 1">
            <a:extLst>
              <a:ext uri="{FF2B5EF4-FFF2-40B4-BE49-F238E27FC236}">
                <a16:creationId xmlns:a16="http://schemas.microsoft.com/office/drawing/2014/main" id="{5266BC6F-4DEE-41E1-A55A-3EEF044DF790}"/>
              </a:ext>
            </a:extLst>
          </p:cNvPr>
          <p:cNvSpPr>
            <a:spLocks noGrp="1"/>
          </p:cNvSpPr>
          <p:nvPr>
            <p:ph type="ctrTitle"/>
          </p:nvPr>
        </p:nvSpPr>
        <p:spPr>
          <a:xfrm>
            <a:off x="546994" y="1263109"/>
            <a:ext cx="6270964" cy="2165891"/>
          </a:xfrm>
        </p:spPr>
        <p:txBody>
          <a:bodyPr>
            <a:noAutofit/>
          </a:bodyPr>
          <a:lstStyle/>
          <a:p>
            <a:pPr algn="l"/>
            <a:r>
              <a:rPr lang="en-US" b="1" dirty="0"/>
              <a:t>Sentiment Analysis with Harry Potter Series</a:t>
            </a:r>
          </a:p>
        </p:txBody>
      </p:sp>
      <p:sp>
        <p:nvSpPr>
          <p:cNvPr id="3" name="Subtitle 2">
            <a:extLst>
              <a:ext uri="{FF2B5EF4-FFF2-40B4-BE49-F238E27FC236}">
                <a16:creationId xmlns:a16="http://schemas.microsoft.com/office/drawing/2014/main" id="{573F59DF-66B4-4DC7-8275-7F4B23E80AE4}"/>
              </a:ext>
            </a:extLst>
          </p:cNvPr>
          <p:cNvSpPr>
            <a:spLocks noGrp="1"/>
          </p:cNvSpPr>
          <p:nvPr>
            <p:ph type="subTitle" idx="1"/>
          </p:nvPr>
        </p:nvSpPr>
        <p:spPr>
          <a:xfrm>
            <a:off x="546994" y="4381391"/>
            <a:ext cx="5808448" cy="911117"/>
          </a:xfrm>
        </p:spPr>
        <p:txBody>
          <a:bodyPr>
            <a:normAutofit/>
          </a:bodyPr>
          <a:lstStyle/>
          <a:p>
            <a:pPr algn="l"/>
            <a:r>
              <a:rPr lang="en-US" sz="2000" dirty="0"/>
              <a:t>Presented By</a:t>
            </a:r>
          </a:p>
          <a:p>
            <a:pPr algn="l"/>
            <a:r>
              <a:rPr lang="en-US" sz="2000" dirty="0"/>
              <a:t>Jahnavi Sandhya Lanka</a:t>
            </a:r>
          </a:p>
        </p:txBody>
      </p:sp>
    </p:spTree>
    <p:extLst>
      <p:ext uri="{BB962C8B-B14F-4D97-AF65-F5344CB8AC3E}">
        <p14:creationId xmlns:p14="http://schemas.microsoft.com/office/powerpoint/2010/main" val="321793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804B-EF04-4497-94F3-96BD153449D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b="1"/>
              <a:t>Sentiment Analysis</a:t>
            </a:r>
          </a:p>
        </p:txBody>
      </p:sp>
      <p:pic>
        <p:nvPicPr>
          <p:cNvPr id="9" name="Content Placeholder 8" descr="A picture containing drawing, light&#10;&#10;Description automatically generated">
            <a:extLst>
              <a:ext uri="{FF2B5EF4-FFF2-40B4-BE49-F238E27FC236}">
                <a16:creationId xmlns:a16="http://schemas.microsoft.com/office/drawing/2014/main" id="{E026D4EF-E9C3-4466-A727-8E41E3B8BB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363582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3F2694-1985-4048-9B99-C2E3DF084714}"/>
              </a:ext>
            </a:extLst>
          </p:cNvPr>
          <p:cNvSpPr>
            <a:spLocks noGrp="1"/>
          </p:cNvSpPr>
          <p:nvPr>
            <p:ph type="title"/>
          </p:nvPr>
        </p:nvSpPr>
        <p:spPr>
          <a:xfrm>
            <a:off x="1394977" y="945884"/>
            <a:ext cx="3186548" cy="1129769"/>
          </a:xfrm>
        </p:spPr>
        <p:txBody>
          <a:bodyPr>
            <a:normAutofit fontScale="90000"/>
          </a:bodyPr>
          <a:lstStyle/>
          <a:p>
            <a:r>
              <a:rPr lang="en-US" dirty="0" err="1"/>
              <a:t>Nrc</a:t>
            </a:r>
            <a:r>
              <a:rPr lang="en-US" dirty="0"/>
              <a:t> Lexicon</a:t>
            </a:r>
            <a:br>
              <a:rPr lang="en-US" dirty="0"/>
            </a:br>
            <a:endParaRPr lang="en-US" dirty="0"/>
          </a:p>
        </p:txBody>
      </p:sp>
      <p:sp>
        <p:nvSpPr>
          <p:cNvPr id="3" name="Content Placeholder 2">
            <a:extLst>
              <a:ext uri="{FF2B5EF4-FFF2-40B4-BE49-F238E27FC236}">
                <a16:creationId xmlns:a16="http://schemas.microsoft.com/office/drawing/2014/main" id="{43FA1C1F-8BC4-43A4-B167-481D8634A1A8}"/>
              </a:ext>
            </a:extLst>
          </p:cNvPr>
          <p:cNvSpPr>
            <a:spLocks noGrp="1"/>
          </p:cNvSpPr>
          <p:nvPr>
            <p:ph idx="1"/>
          </p:nvPr>
        </p:nvSpPr>
        <p:spPr>
          <a:xfrm>
            <a:off x="838200" y="2191807"/>
            <a:ext cx="4936067" cy="3985155"/>
          </a:xfrm>
        </p:spPr>
        <p:txBody>
          <a:bodyPr>
            <a:normAutofit/>
          </a:bodyPr>
          <a:lstStyle/>
          <a:p>
            <a:r>
              <a:rPr lang="en-US" sz="2000" dirty="0"/>
              <a:t>It is a list of English words and their associations with eight basic     emotions: anger, fear, anticipation, trust, surprise, sadness, joy, and disgust and two sentiments: negative and positive </a:t>
            </a:r>
          </a:p>
          <a:p>
            <a:r>
              <a:rPr lang="en-US" sz="2000" dirty="0"/>
              <a:t>When applied to the text it separates each token with respect to their sentiment </a:t>
            </a:r>
          </a:p>
        </p:txBody>
      </p:sp>
      <p:pic>
        <p:nvPicPr>
          <p:cNvPr id="8" name="Content Placeholder 3" descr="A close up of text on a white background&#10;&#10;Description automatically generated">
            <a:extLst>
              <a:ext uri="{FF2B5EF4-FFF2-40B4-BE49-F238E27FC236}">
                <a16:creationId xmlns:a16="http://schemas.microsoft.com/office/drawing/2014/main" id="{05BF4D00-4E54-44D3-B4C2-6FE78C3FE55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312525" y="2222069"/>
            <a:ext cx="4935970" cy="2739463"/>
          </a:xfrm>
          <a:prstGeom prst="rect">
            <a:avLst/>
          </a:prstGeom>
        </p:spPr>
      </p:pic>
    </p:spTree>
    <p:extLst>
      <p:ext uri="{BB962C8B-B14F-4D97-AF65-F5344CB8AC3E}">
        <p14:creationId xmlns:p14="http://schemas.microsoft.com/office/powerpoint/2010/main" val="39951084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82DC1979-8684-4302-A4DF-19758B8BB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 y="532418"/>
            <a:ext cx="11074400" cy="5793164"/>
          </a:xfrm>
        </p:spPr>
      </p:pic>
    </p:spTree>
    <p:extLst>
      <p:ext uri="{BB962C8B-B14F-4D97-AF65-F5344CB8AC3E}">
        <p14:creationId xmlns:p14="http://schemas.microsoft.com/office/powerpoint/2010/main" val="28421147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167E-147B-4B09-9911-83E4D2095971}"/>
              </a:ext>
            </a:extLst>
          </p:cNvPr>
          <p:cNvSpPr>
            <a:spLocks noGrp="1"/>
          </p:cNvSpPr>
          <p:nvPr>
            <p:ph type="title"/>
          </p:nvPr>
        </p:nvSpPr>
        <p:spPr>
          <a:xfrm>
            <a:off x="804672" y="640263"/>
            <a:ext cx="5157216" cy="925875"/>
          </a:xfrm>
        </p:spPr>
        <p:txBody>
          <a:bodyPr>
            <a:normAutofit/>
          </a:bodyPr>
          <a:lstStyle/>
          <a:p>
            <a:r>
              <a:rPr lang="en-US" sz="4000" dirty="0"/>
              <a:t>Bing Lexicon</a:t>
            </a:r>
          </a:p>
        </p:txBody>
      </p:sp>
      <p:sp>
        <p:nvSpPr>
          <p:cNvPr id="5" name="Content Placeholder 4">
            <a:extLst>
              <a:ext uri="{FF2B5EF4-FFF2-40B4-BE49-F238E27FC236}">
                <a16:creationId xmlns:a16="http://schemas.microsoft.com/office/drawing/2014/main" id="{920BB0B0-89CC-4125-9F38-873257B6E01F}"/>
              </a:ext>
            </a:extLst>
          </p:cNvPr>
          <p:cNvSpPr>
            <a:spLocks noGrp="1"/>
          </p:cNvSpPr>
          <p:nvPr>
            <p:ph idx="1"/>
          </p:nvPr>
        </p:nvSpPr>
        <p:spPr>
          <a:xfrm>
            <a:off x="938784" y="1695010"/>
            <a:ext cx="5157216" cy="838640"/>
          </a:xfrm>
        </p:spPr>
        <p:txBody>
          <a:bodyPr>
            <a:noAutofit/>
          </a:bodyPr>
          <a:lstStyle/>
          <a:p>
            <a:pPr>
              <a:lnSpc>
                <a:spcPct val="100000"/>
              </a:lnSpc>
            </a:pPr>
            <a:r>
              <a:rPr lang="en-US" sz="2000" dirty="0"/>
              <a:t>It categorizes tokens in the text in a binary fashion into positive and negative categories</a:t>
            </a:r>
          </a:p>
          <a:p>
            <a:pPr marL="0" indent="0">
              <a:lnSpc>
                <a:spcPct val="100000"/>
              </a:lnSpc>
              <a:buNone/>
            </a:pPr>
            <a:endParaRPr lang="en-US" sz="2000" dirty="0"/>
          </a:p>
          <a:p>
            <a:pPr>
              <a:lnSpc>
                <a:spcPct val="100000"/>
              </a:lnSpc>
            </a:pPr>
            <a:endParaRPr lang="en-US" sz="2000" dirty="0"/>
          </a:p>
        </p:txBody>
      </p:sp>
      <p:pic>
        <p:nvPicPr>
          <p:cNvPr id="88" name="Picture 87" descr="A close up of text on a white background&#10;&#10;Description automatically generated">
            <a:extLst>
              <a:ext uri="{FF2B5EF4-FFF2-40B4-BE49-F238E27FC236}">
                <a16:creationId xmlns:a16="http://schemas.microsoft.com/office/drawing/2014/main" id="{8AD38D23-D345-4B32-A6F1-80B5BB114937}"/>
              </a:ext>
            </a:extLst>
          </p:cNvPr>
          <p:cNvPicPr/>
          <p:nvPr/>
        </p:nvPicPr>
        <p:blipFill>
          <a:blip r:embed="rId2">
            <a:extLst>
              <a:ext uri="{28A0092B-C50C-407E-A947-70E740481C1C}">
                <a14:useLocalDpi xmlns:a14="http://schemas.microsoft.com/office/drawing/2010/main" val="0"/>
              </a:ext>
            </a:extLst>
          </a:blip>
          <a:stretch>
            <a:fillRect/>
          </a:stretch>
        </p:blipFill>
        <p:spPr>
          <a:xfrm>
            <a:off x="7156097" y="417768"/>
            <a:ext cx="4111977" cy="2115882"/>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B77B79EA-2045-408A-9B5B-3E6279C30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567" y="2789809"/>
            <a:ext cx="8481060" cy="3751072"/>
          </a:xfrm>
          <a:prstGeom prst="rect">
            <a:avLst/>
          </a:prstGeom>
        </p:spPr>
      </p:pic>
    </p:spTree>
    <p:extLst>
      <p:ext uri="{BB962C8B-B14F-4D97-AF65-F5344CB8AC3E}">
        <p14:creationId xmlns:p14="http://schemas.microsoft.com/office/powerpoint/2010/main" val="254755768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6694-8A22-4E36-89D2-31EC238DC4FE}"/>
              </a:ext>
            </a:extLst>
          </p:cNvPr>
          <p:cNvSpPr>
            <a:spLocks noGrp="1"/>
          </p:cNvSpPr>
          <p:nvPr>
            <p:ph type="title"/>
          </p:nvPr>
        </p:nvSpPr>
        <p:spPr>
          <a:xfrm>
            <a:off x="648929" y="629266"/>
            <a:ext cx="3667039" cy="1676603"/>
          </a:xfrm>
        </p:spPr>
        <p:txBody>
          <a:bodyPr>
            <a:normAutofit/>
          </a:bodyPr>
          <a:lstStyle/>
          <a:p>
            <a:r>
              <a:rPr lang="en-US" sz="4000" dirty="0"/>
              <a:t>Bing Comparison Cloud</a:t>
            </a:r>
          </a:p>
        </p:txBody>
      </p:sp>
      <p:sp>
        <p:nvSpPr>
          <p:cNvPr id="3" name="Content Placeholder 2">
            <a:extLst>
              <a:ext uri="{FF2B5EF4-FFF2-40B4-BE49-F238E27FC236}">
                <a16:creationId xmlns:a16="http://schemas.microsoft.com/office/drawing/2014/main" id="{612F87F8-8C5C-43F3-8315-BF1F113354D8}"/>
              </a:ext>
            </a:extLst>
          </p:cNvPr>
          <p:cNvSpPr>
            <a:spLocks noGrp="1"/>
          </p:cNvSpPr>
          <p:nvPr>
            <p:ph idx="1"/>
          </p:nvPr>
        </p:nvSpPr>
        <p:spPr>
          <a:xfrm>
            <a:off x="648931" y="2438401"/>
            <a:ext cx="3667036" cy="3779520"/>
          </a:xfrm>
        </p:spPr>
        <p:txBody>
          <a:bodyPr>
            <a:normAutofit/>
          </a:bodyPr>
          <a:lstStyle/>
          <a:p>
            <a:pPr>
              <a:lnSpc>
                <a:spcPct val="100000"/>
              </a:lnSpc>
            </a:pPr>
            <a:r>
              <a:rPr lang="en-US" sz="2000" dirty="0"/>
              <a:t>Used to make a comparison  that displays the 50 most frequently occurring words in the series that were categorized by ‘</a:t>
            </a:r>
            <a:r>
              <a:rPr lang="en-US" sz="2000" dirty="0" err="1"/>
              <a:t>bing</a:t>
            </a:r>
            <a:r>
              <a:rPr lang="en-US" sz="2000" dirty="0"/>
              <a:t>’ and color-codes them based on negative or positive sentiment. </a:t>
            </a:r>
          </a:p>
        </p:txBody>
      </p:sp>
      <p:pic>
        <p:nvPicPr>
          <p:cNvPr id="6" name="Picture 5" descr="A screenshot of a cell phone&#10;&#10;Description automatically generated">
            <a:extLst>
              <a:ext uri="{FF2B5EF4-FFF2-40B4-BE49-F238E27FC236}">
                <a16:creationId xmlns:a16="http://schemas.microsoft.com/office/drawing/2014/main" id="{FF358581-D180-45A2-B8B3-3FCEE7FF2C3A}"/>
              </a:ext>
            </a:extLst>
          </p:cNvPr>
          <p:cNvPicPr>
            <a:picLocks noChangeAspect="1"/>
          </p:cNvPicPr>
          <p:nvPr/>
        </p:nvPicPr>
        <p:blipFill rotWithShape="1">
          <a:blip r:embed="rId2">
            <a:extLst>
              <a:ext uri="{28A0092B-C50C-407E-A947-70E740481C1C}">
                <a14:useLocalDpi xmlns:a14="http://schemas.microsoft.com/office/drawing/2010/main" val="0"/>
              </a:ext>
            </a:extLst>
          </a:blip>
          <a:srcRect r="981" b="-1"/>
          <a:stretch/>
        </p:blipFill>
        <p:spPr>
          <a:xfrm>
            <a:off x="5276088" y="640082"/>
            <a:ext cx="6276250" cy="5577838"/>
          </a:xfrm>
          <a:prstGeom prst="rect">
            <a:avLst/>
          </a:prstGeom>
          <a:effectLst/>
        </p:spPr>
      </p:pic>
    </p:spTree>
    <p:extLst>
      <p:ext uri="{BB962C8B-B14F-4D97-AF65-F5344CB8AC3E}">
        <p14:creationId xmlns:p14="http://schemas.microsoft.com/office/powerpoint/2010/main" val="322377996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3287F3-9C16-4F1B-BF09-E4A2A40C7311}"/>
              </a:ext>
            </a:extLst>
          </p:cNvPr>
          <p:cNvSpPr>
            <a:spLocks noGrp="1"/>
          </p:cNvSpPr>
          <p:nvPr>
            <p:ph type="title"/>
          </p:nvPr>
        </p:nvSpPr>
        <p:spPr>
          <a:xfrm>
            <a:off x="1042552" y="906220"/>
            <a:ext cx="10520702" cy="1209097"/>
          </a:xfrm>
        </p:spPr>
        <p:txBody>
          <a:bodyPr>
            <a:normAutofit fontScale="90000"/>
          </a:bodyPr>
          <a:lstStyle/>
          <a:p>
            <a:r>
              <a:rPr lang="en-US" dirty="0"/>
              <a:t>AFINN Lexicon</a:t>
            </a:r>
            <a:br>
              <a:rPr lang="en-US" dirty="0"/>
            </a:br>
            <a:endParaRPr lang="en-US" dirty="0"/>
          </a:p>
        </p:txBody>
      </p:sp>
      <p:sp>
        <p:nvSpPr>
          <p:cNvPr id="3" name="Content Placeholder 2">
            <a:extLst>
              <a:ext uri="{FF2B5EF4-FFF2-40B4-BE49-F238E27FC236}">
                <a16:creationId xmlns:a16="http://schemas.microsoft.com/office/drawing/2014/main" id="{2E27C3BD-1162-46B6-998D-3B75DDE5A62E}"/>
              </a:ext>
            </a:extLst>
          </p:cNvPr>
          <p:cNvSpPr>
            <a:spLocks noGrp="1"/>
          </p:cNvSpPr>
          <p:nvPr>
            <p:ph idx="1"/>
          </p:nvPr>
        </p:nvSpPr>
        <p:spPr>
          <a:xfrm>
            <a:off x="838200" y="2191807"/>
            <a:ext cx="4936067" cy="3985155"/>
          </a:xfrm>
        </p:spPr>
        <p:txBody>
          <a:bodyPr>
            <a:normAutofit/>
          </a:bodyPr>
          <a:lstStyle/>
          <a:p>
            <a:r>
              <a:rPr lang="en-US" sz="2000" dirty="0"/>
              <a:t> The AFINN lexicon assigns words with a score that runs between -5 and 5, with negative scores indicating negative sentiment and positive scores indicating positive sentiment. </a:t>
            </a:r>
          </a:p>
          <a:p>
            <a:r>
              <a:rPr lang="en-US" sz="2000" dirty="0"/>
              <a:t>One can observe that sentimental words like “proud”, “perfectly”, “thank”,  “fear”, “strange” and many others have give their respective scores keeping positive and negative as their extremes.</a:t>
            </a:r>
          </a:p>
          <a:p>
            <a:endParaRPr lang="en-US" sz="2000" dirty="0"/>
          </a:p>
        </p:txBody>
      </p:sp>
      <p:pic>
        <p:nvPicPr>
          <p:cNvPr id="4" name="Picture 3" descr="A close up of text on a white background&#10;&#10;Description automatically generated">
            <a:extLst>
              <a:ext uri="{FF2B5EF4-FFF2-40B4-BE49-F238E27FC236}">
                <a16:creationId xmlns:a16="http://schemas.microsoft.com/office/drawing/2014/main" id="{78FEC3D4-2D76-49C9-B72C-2342335BF7C5}"/>
              </a:ext>
            </a:extLst>
          </p:cNvPr>
          <p:cNvPicPr/>
          <p:nvPr/>
        </p:nvPicPr>
        <p:blipFill>
          <a:blip r:embed="rId2">
            <a:extLst>
              <a:ext uri="{28A0092B-C50C-407E-A947-70E740481C1C}">
                <a14:useLocalDpi xmlns:a14="http://schemas.microsoft.com/office/drawing/2010/main" val="0"/>
              </a:ext>
            </a:extLst>
          </a:blip>
          <a:stretch>
            <a:fillRect/>
          </a:stretch>
        </p:blipFill>
        <p:spPr>
          <a:xfrm>
            <a:off x="6417734" y="2703594"/>
            <a:ext cx="4935970" cy="2961582"/>
          </a:xfrm>
          <a:prstGeom prst="rect">
            <a:avLst/>
          </a:prstGeom>
        </p:spPr>
      </p:pic>
    </p:spTree>
    <p:extLst>
      <p:ext uri="{BB962C8B-B14F-4D97-AF65-F5344CB8AC3E}">
        <p14:creationId xmlns:p14="http://schemas.microsoft.com/office/powerpoint/2010/main" val="57906689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EBB6E-E39D-4D2E-AE41-945381EA826F}"/>
              </a:ext>
            </a:extLst>
          </p:cNvPr>
          <p:cNvSpPr>
            <a:spLocks noGrp="1"/>
          </p:cNvSpPr>
          <p:nvPr>
            <p:ph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CE191668-8C3D-4CA5-BEC0-696FBC6F48B3}"/>
              </a:ext>
            </a:extLst>
          </p:cNvPr>
          <p:cNvPicPr/>
          <p:nvPr/>
        </p:nvPicPr>
        <p:blipFill>
          <a:blip r:embed="rId2">
            <a:extLst>
              <a:ext uri="{28A0092B-C50C-407E-A947-70E740481C1C}">
                <a14:useLocalDpi xmlns:a14="http://schemas.microsoft.com/office/drawing/2010/main" val="0"/>
              </a:ext>
            </a:extLst>
          </a:blip>
          <a:stretch>
            <a:fillRect/>
          </a:stretch>
        </p:blipFill>
        <p:spPr>
          <a:xfrm>
            <a:off x="542925" y="400050"/>
            <a:ext cx="11049000" cy="6095999"/>
          </a:xfrm>
          <a:prstGeom prst="rect">
            <a:avLst/>
          </a:prstGeom>
        </p:spPr>
      </p:pic>
    </p:spTree>
    <p:extLst>
      <p:ext uri="{BB962C8B-B14F-4D97-AF65-F5344CB8AC3E}">
        <p14:creationId xmlns:p14="http://schemas.microsoft.com/office/powerpoint/2010/main" val="408129081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65FF-F2DA-416B-8AA8-7F07617EAD03}"/>
              </a:ext>
            </a:extLst>
          </p:cNvPr>
          <p:cNvSpPr>
            <a:spLocks noGrp="1"/>
          </p:cNvSpPr>
          <p:nvPr>
            <p:ph type="title"/>
          </p:nvPr>
        </p:nvSpPr>
        <p:spPr>
          <a:xfrm>
            <a:off x="838200" y="365125"/>
            <a:ext cx="10515600" cy="700195"/>
          </a:xfrm>
        </p:spPr>
        <p:txBody>
          <a:bodyPr/>
          <a:lstStyle/>
          <a:p>
            <a:r>
              <a:rPr lang="en-US" dirty="0"/>
              <a:t>Comparison of three Lexicons</a:t>
            </a:r>
          </a:p>
        </p:txBody>
      </p:sp>
      <p:sp>
        <p:nvSpPr>
          <p:cNvPr id="4" name="Content Placeholder 3">
            <a:extLst>
              <a:ext uri="{FF2B5EF4-FFF2-40B4-BE49-F238E27FC236}">
                <a16:creationId xmlns:a16="http://schemas.microsoft.com/office/drawing/2014/main" id="{E86E5EBB-9AD5-40F2-90AF-181631C98102}"/>
              </a:ext>
            </a:extLst>
          </p:cNvPr>
          <p:cNvSpPr>
            <a:spLocks noGrp="1"/>
          </p:cNvSpPr>
          <p:nvPr>
            <p:ph idx="1"/>
          </p:nvPr>
        </p:nvSpPr>
        <p:spPr>
          <a:xfrm>
            <a:off x="838201" y="1825625"/>
            <a:ext cx="2331127" cy="4351338"/>
          </a:xfrm>
        </p:spPr>
        <p:txBody>
          <a:bodyPr>
            <a:normAutofit lnSpcReduction="10000"/>
          </a:bodyPr>
          <a:lstStyle/>
          <a:p>
            <a:r>
              <a:rPr lang="en-US" sz="2000" dirty="0"/>
              <a:t>Observed similar dips and peaks in sentiment at about the same places in the novel, but the absolute values are significantly different.</a:t>
            </a:r>
          </a:p>
          <a:p>
            <a:r>
              <a:rPr lang="en-US" sz="2000" dirty="0"/>
              <a:t>In some instances, it </a:t>
            </a:r>
            <a:r>
              <a:rPr lang="en-US" sz="2000" dirty="0" err="1"/>
              <a:t>apears</a:t>
            </a:r>
            <a:r>
              <a:rPr lang="en-US" sz="2000" dirty="0"/>
              <a:t> the AFINN lexicon finds more positive sentiments than the NRC lexicon. </a:t>
            </a:r>
          </a:p>
        </p:txBody>
      </p:sp>
      <p:pic>
        <p:nvPicPr>
          <p:cNvPr id="7" name="Picture 6" descr="A screenshot of a cell phone&#10;&#10;Description automatically generated">
            <a:extLst>
              <a:ext uri="{FF2B5EF4-FFF2-40B4-BE49-F238E27FC236}">
                <a16:creationId xmlns:a16="http://schemas.microsoft.com/office/drawing/2014/main" id="{655B7A13-2591-46C4-96AA-E73389747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966" y="1455938"/>
            <a:ext cx="8078679" cy="5036937"/>
          </a:xfrm>
          <a:prstGeom prst="rect">
            <a:avLst/>
          </a:prstGeom>
        </p:spPr>
      </p:pic>
    </p:spTree>
    <p:extLst>
      <p:ext uri="{BB962C8B-B14F-4D97-AF65-F5344CB8AC3E}">
        <p14:creationId xmlns:p14="http://schemas.microsoft.com/office/powerpoint/2010/main" val="569363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0A93-BD39-4F0B-8772-5CC049614086}"/>
              </a:ext>
            </a:extLst>
          </p:cNvPr>
          <p:cNvSpPr>
            <a:spLocks noGrp="1"/>
          </p:cNvSpPr>
          <p:nvPr>
            <p:ph type="title"/>
          </p:nvPr>
        </p:nvSpPr>
        <p:spPr>
          <a:xfrm>
            <a:off x="2324101" y="782337"/>
            <a:ext cx="2152650" cy="919035"/>
          </a:xfrm>
        </p:spPr>
        <p:txBody>
          <a:bodyPr>
            <a:normAutofit/>
          </a:bodyPr>
          <a:lstStyle/>
          <a:p>
            <a:r>
              <a:rPr lang="en-US" dirty="0"/>
              <a:t>Bigrams</a:t>
            </a:r>
          </a:p>
        </p:txBody>
      </p:sp>
      <p:sp>
        <p:nvSpPr>
          <p:cNvPr id="3" name="Content Placeholder 2">
            <a:extLst>
              <a:ext uri="{FF2B5EF4-FFF2-40B4-BE49-F238E27FC236}">
                <a16:creationId xmlns:a16="http://schemas.microsoft.com/office/drawing/2014/main" id="{AE82912B-7DE6-4B3A-9FC2-387D0E323FED}"/>
              </a:ext>
            </a:extLst>
          </p:cNvPr>
          <p:cNvSpPr>
            <a:spLocks noGrp="1"/>
          </p:cNvSpPr>
          <p:nvPr>
            <p:ph idx="1"/>
          </p:nvPr>
        </p:nvSpPr>
        <p:spPr>
          <a:xfrm>
            <a:off x="6186619" y="547815"/>
            <a:ext cx="5178960" cy="1680519"/>
          </a:xfrm>
        </p:spPr>
        <p:txBody>
          <a:bodyPr anchor="ctr">
            <a:normAutofit/>
          </a:bodyPr>
          <a:lstStyle/>
          <a:p>
            <a:r>
              <a:rPr lang="en-US" sz="2000" dirty="0"/>
              <a:t>A bigram is a pair of words that appear consecutively in a text. For example, “Harry is my friend”, the bigrams we can extract would be (Harry, is), (is, my), and (my, friend).</a:t>
            </a:r>
          </a:p>
        </p:txBody>
      </p:sp>
      <p:pic>
        <p:nvPicPr>
          <p:cNvPr id="7" name="Picture 6" descr="A close up of a newspaper&#10;&#10;Description automatically generated">
            <a:extLst>
              <a:ext uri="{FF2B5EF4-FFF2-40B4-BE49-F238E27FC236}">
                <a16:creationId xmlns:a16="http://schemas.microsoft.com/office/drawing/2014/main" id="{9FFA4F8C-69F5-47F8-983C-D363FBA9F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68" y="2483709"/>
            <a:ext cx="3433665" cy="3711146"/>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43F2F95F-2DB2-4734-BAA2-B4A9DDFB1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027" y="2483709"/>
            <a:ext cx="3033861" cy="3711146"/>
          </a:xfrm>
          <a:prstGeom prst="rect">
            <a:avLst/>
          </a:prstGeom>
        </p:spPr>
      </p:pic>
      <p:pic>
        <p:nvPicPr>
          <p:cNvPr id="13" name="Picture 12" descr="A close up of text on a white background&#10;&#10;Description automatically generated">
            <a:extLst>
              <a:ext uri="{FF2B5EF4-FFF2-40B4-BE49-F238E27FC236}">
                <a16:creationId xmlns:a16="http://schemas.microsoft.com/office/drawing/2014/main" id="{3BBBBBDE-D3D0-41DF-BCDD-D4A068B11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0871" y="2483709"/>
            <a:ext cx="3033861" cy="3711145"/>
          </a:xfrm>
          <a:prstGeom prst="rect">
            <a:avLst/>
          </a:prstGeom>
        </p:spPr>
      </p:pic>
    </p:spTree>
    <p:extLst>
      <p:ext uri="{BB962C8B-B14F-4D97-AF65-F5344CB8AC3E}">
        <p14:creationId xmlns:p14="http://schemas.microsoft.com/office/powerpoint/2010/main" val="1577285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A42F-7A7A-4178-9BA7-D220B0B44887}"/>
              </a:ext>
            </a:extLst>
          </p:cNvPr>
          <p:cNvSpPr>
            <a:spLocks noGrp="1"/>
          </p:cNvSpPr>
          <p:nvPr>
            <p:ph type="title"/>
          </p:nvPr>
        </p:nvSpPr>
        <p:spPr>
          <a:xfrm>
            <a:off x="838200" y="365125"/>
            <a:ext cx="9896475" cy="1325563"/>
          </a:xfrm>
        </p:spPr>
        <p:txBody>
          <a:bodyPr>
            <a:normAutofit/>
          </a:bodyPr>
          <a:lstStyle/>
          <a:p>
            <a:r>
              <a:rPr lang="en-US" sz="4000" dirty="0"/>
              <a:t>Term Frequency – Inverse Document Frequency</a:t>
            </a:r>
          </a:p>
        </p:txBody>
      </p:sp>
      <p:sp>
        <p:nvSpPr>
          <p:cNvPr id="7" name="Content Placeholder 6">
            <a:extLst>
              <a:ext uri="{FF2B5EF4-FFF2-40B4-BE49-F238E27FC236}">
                <a16:creationId xmlns:a16="http://schemas.microsoft.com/office/drawing/2014/main" id="{BBFE0854-4CED-4C03-9D07-ED1EE7F869A1}"/>
              </a:ext>
            </a:extLst>
          </p:cNvPr>
          <p:cNvSpPr>
            <a:spLocks noGrp="1"/>
          </p:cNvSpPr>
          <p:nvPr>
            <p:ph idx="1"/>
          </p:nvPr>
        </p:nvSpPr>
        <p:spPr>
          <a:xfrm>
            <a:off x="838200" y="1825625"/>
            <a:ext cx="5257800" cy="4351338"/>
          </a:xfrm>
        </p:spPr>
        <p:txBody>
          <a:bodyPr>
            <a:normAutofit/>
          </a:bodyPr>
          <a:lstStyle/>
          <a:p>
            <a:pPr algn="just"/>
            <a:r>
              <a:rPr lang="en-US" sz="2000" dirty="0"/>
              <a:t>Td-</a:t>
            </a:r>
            <a:r>
              <a:rPr lang="en-US" sz="2000" dirty="0" err="1"/>
              <a:t>idf</a:t>
            </a:r>
            <a:r>
              <a:rPr lang="en-US" sz="2000" dirty="0"/>
              <a:t> is an analysis that seeks to identify how common a word is in a particular text, given how often it occurs in a group of texts</a:t>
            </a:r>
          </a:p>
          <a:p>
            <a:pPr algn="just"/>
            <a:r>
              <a:rPr lang="en-US" sz="2000" dirty="0"/>
              <a:t>For example, Professor Lupin was a very prominent character in “The Prisoner of Azkaban”, but not so much in the other books </a:t>
            </a:r>
          </a:p>
          <a:p>
            <a:pPr algn="just"/>
            <a:r>
              <a:rPr lang="en-US" sz="2000" dirty="0"/>
              <a:t>term frequency - number of times a token appears in a document divided by the total number of tokens in the document </a:t>
            </a:r>
          </a:p>
          <a:p>
            <a:pPr algn="just"/>
            <a:r>
              <a:rPr lang="en-US" sz="2000" dirty="0"/>
              <a:t>inverse document frequency – total number of documents divided by the number of documents containing the token</a:t>
            </a:r>
          </a:p>
        </p:txBody>
      </p:sp>
      <p:pic>
        <p:nvPicPr>
          <p:cNvPr id="9" name="Picture 8" descr="A close up of text on a white background&#10;&#10;Description automatically generated">
            <a:extLst>
              <a:ext uri="{FF2B5EF4-FFF2-40B4-BE49-F238E27FC236}">
                <a16:creationId xmlns:a16="http://schemas.microsoft.com/office/drawing/2014/main" id="{40E1DD89-ADCA-4010-984C-E3BF39255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944" y="2015231"/>
            <a:ext cx="5187444" cy="3249227"/>
          </a:xfrm>
          <a:prstGeom prst="rect">
            <a:avLst/>
          </a:prstGeom>
        </p:spPr>
      </p:pic>
    </p:spTree>
    <p:extLst>
      <p:ext uri="{BB962C8B-B14F-4D97-AF65-F5344CB8AC3E}">
        <p14:creationId xmlns:p14="http://schemas.microsoft.com/office/powerpoint/2010/main" val="14574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4CE5-0B30-4BDB-9D05-653824CE73E1}"/>
              </a:ext>
            </a:extLst>
          </p:cNvPr>
          <p:cNvSpPr>
            <a:spLocks noGrp="1"/>
          </p:cNvSpPr>
          <p:nvPr>
            <p:ph type="title"/>
          </p:nvPr>
        </p:nvSpPr>
        <p:spPr>
          <a:xfrm>
            <a:off x="4384039" y="365126"/>
            <a:ext cx="7164493" cy="993158"/>
          </a:xfrm>
        </p:spPr>
        <p:txBody>
          <a:bodyPr>
            <a:normAutofit/>
          </a:bodyPr>
          <a:lstStyle/>
          <a:p>
            <a:r>
              <a:rPr lang="en-US" sz="4800" dirty="0"/>
              <a:t>Index</a:t>
            </a:r>
          </a:p>
        </p:txBody>
      </p:sp>
      <p:sp>
        <p:nvSpPr>
          <p:cNvPr id="3" name="Content Placeholder 2">
            <a:extLst>
              <a:ext uri="{FF2B5EF4-FFF2-40B4-BE49-F238E27FC236}">
                <a16:creationId xmlns:a16="http://schemas.microsoft.com/office/drawing/2014/main" id="{0B56540B-F9B9-44E3-B85D-802D40D4BE18}"/>
              </a:ext>
            </a:extLst>
          </p:cNvPr>
          <p:cNvSpPr>
            <a:spLocks noGrp="1"/>
          </p:cNvSpPr>
          <p:nvPr>
            <p:ph idx="1"/>
          </p:nvPr>
        </p:nvSpPr>
        <p:spPr>
          <a:xfrm>
            <a:off x="4265942" y="1447061"/>
            <a:ext cx="4043557" cy="4767470"/>
          </a:xfrm>
        </p:spPr>
        <p:txBody>
          <a:bodyPr>
            <a:normAutofit fontScale="85000" lnSpcReduction="20000"/>
          </a:bodyPr>
          <a:lstStyle/>
          <a:p>
            <a:r>
              <a:rPr lang="en-US" sz="2400" dirty="0"/>
              <a:t>Goal</a:t>
            </a:r>
          </a:p>
          <a:p>
            <a:r>
              <a:rPr lang="en-US" sz="2400" dirty="0"/>
              <a:t>Sentiment Analysis</a:t>
            </a:r>
          </a:p>
          <a:p>
            <a:r>
              <a:rPr lang="en-US" sz="2400" dirty="0"/>
              <a:t>Introduction</a:t>
            </a:r>
          </a:p>
          <a:p>
            <a:r>
              <a:rPr lang="en-US" sz="2400" dirty="0"/>
              <a:t>Basic Analysis with the Text</a:t>
            </a:r>
          </a:p>
          <a:p>
            <a:pPr marL="0" indent="0">
              <a:buNone/>
            </a:pPr>
            <a:r>
              <a:rPr lang="en-US" sz="2400" dirty="0"/>
              <a:t>     Creating Tidy Text</a:t>
            </a:r>
          </a:p>
          <a:p>
            <a:pPr marL="0" indent="0">
              <a:buNone/>
            </a:pPr>
            <a:r>
              <a:rPr lang="en-US" sz="2400" dirty="0"/>
              <a:t>     Word Frequency Analysis</a:t>
            </a:r>
          </a:p>
          <a:p>
            <a:pPr marL="0" indent="0">
              <a:buNone/>
            </a:pPr>
            <a:r>
              <a:rPr lang="en-US" sz="2400" dirty="0"/>
              <a:t>     Word Cloud</a:t>
            </a:r>
          </a:p>
          <a:p>
            <a:r>
              <a:rPr lang="en-US" sz="2400" dirty="0"/>
              <a:t>Sentiment Analysis</a:t>
            </a:r>
          </a:p>
          <a:p>
            <a:pPr marL="0" indent="0">
              <a:buNone/>
            </a:pPr>
            <a:r>
              <a:rPr lang="en-US" sz="2400" dirty="0"/>
              <a:t>     NRC</a:t>
            </a:r>
          </a:p>
          <a:p>
            <a:pPr marL="0" indent="0">
              <a:buNone/>
            </a:pPr>
            <a:r>
              <a:rPr lang="en-US" sz="2400" dirty="0"/>
              <a:t>     BING</a:t>
            </a:r>
          </a:p>
          <a:p>
            <a:pPr marL="0" indent="0">
              <a:buNone/>
            </a:pPr>
            <a:r>
              <a:rPr lang="en-US" sz="2400" dirty="0"/>
              <a:t>     AFINN</a:t>
            </a:r>
          </a:p>
          <a:p>
            <a:r>
              <a:rPr lang="en-US" sz="2400" dirty="0"/>
              <a:t>Comparison of three lexicons</a:t>
            </a:r>
          </a:p>
          <a:p>
            <a:r>
              <a:rPr lang="en-US" sz="2400" dirty="0"/>
              <a:t>Using Bigrams</a:t>
            </a:r>
          </a:p>
          <a:p>
            <a:r>
              <a:rPr lang="en-US" sz="2400" dirty="0"/>
              <a:t>Conclusion</a:t>
            </a:r>
          </a:p>
          <a:p>
            <a:pPr marL="0" indent="0">
              <a:buNone/>
            </a:pPr>
            <a:endParaRPr lang="en-US" sz="2400" dirty="0"/>
          </a:p>
          <a:p>
            <a:endParaRPr lang="en-US" sz="2000" dirty="0"/>
          </a:p>
        </p:txBody>
      </p:sp>
      <p:pic>
        <p:nvPicPr>
          <p:cNvPr id="5" name="Picture 4" descr="A picture containing doll, drawing&#10;&#10;Description automatically generated">
            <a:extLst>
              <a:ext uri="{FF2B5EF4-FFF2-40B4-BE49-F238E27FC236}">
                <a16:creationId xmlns:a16="http://schemas.microsoft.com/office/drawing/2014/main" id="{B0CFE4A5-16B2-4EFF-A8F4-4E9C93EFB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730" y="642988"/>
            <a:ext cx="2228617" cy="5571543"/>
          </a:xfrm>
          <a:prstGeom prst="rect">
            <a:avLst/>
          </a:prstGeom>
        </p:spPr>
      </p:pic>
    </p:spTree>
    <p:extLst>
      <p:ext uri="{BB962C8B-B14F-4D97-AF65-F5344CB8AC3E}">
        <p14:creationId xmlns:p14="http://schemas.microsoft.com/office/powerpoint/2010/main" val="317403627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43BF-66CC-4088-B8DC-218D0B63EA4A}"/>
              </a:ext>
            </a:extLst>
          </p:cNvPr>
          <p:cNvSpPr>
            <a:spLocks noGrp="1"/>
          </p:cNvSpPr>
          <p:nvPr>
            <p:ph type="title"/>
          </p:nvPr>
        </p:nvSpPr>
        <p:spPr>
          <a:xfrm>
            <a:off x="634014" y="152061"/>
            <a:ext cx="11353800" cy="1325563"/>
          </a:xfrm>
        </p:spPr>
        <p:txBody>
          <a:bodyPr/>
          <a:lstStyle/>
          <a:p>
            <a:r>
              <a:rPr lang="en-US" dirty="0"/>
              <a:t>Term Frequency – Inverse Document Frequency</a:t>
            </a:r>
          </a:p>
        </p:txBody>
      </p:sp>
      <p:pic>
        <p:nvPicPr>
          <p:cNvPr id="5" name="Content Placeholder 4" descr="A screenshot of a cell phone&#10;&#10;Description automatically generated">
            <a:extLst>
              <a:ext uri="{FF2B5EF4-FFF2-40B4-BE49-F238E27FC236}">
                <a16:creationId xmlns:a16="http://schemas.microsoft.com/office/drawing/2014/main" id="{ACEDCB99-587A-4D3F-8DD9-7DFD228F00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832" y="1584156"/>
            <a:ext cx="9499106" cy="4816644"/>
          </a:xfrm>
        </p:spPr>
      </p:pic>
    </p:spTree>
    <p:extLst>
      <p:ext uri="{BB962C8B-B14F-4D97-AF65-F5344CB8AC3E}">
        <p14:creationId xmlns:p14="http://schemas.microsoft.com/office/powerpoint/2010/main" val="148114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drawing, food&#10;&#10;Description automatically generated">
            <a:extLst>
              <a:ext uri="{FF2B5EF4-FFF2-40B4-BE49-F238E27FC236}">
                <a16:creationId xmlns:a16="http://schemas.microsoft.com/office/drawing/2014/main" id="{23929605-F283-4757-BE8D-742CC28320B7}"/>
              </a:ext>
            </a:extLst>
          </p:cNvPr>
          <p:cNvPicPr>
            <a:picLocks noChangeAspect="1"/>
          </p:cNvPicPr>
          <p:nvPr/>
        </p:nvPicPr>
        <p:blipFill rotWithShape="1">
          <a:blip r:embed="rId2">
            <a:extLst>
              <a:ext uri="{28A0092B-C50C-407E-A947-70E740481C1C}">
                <a14:useLocalDpi xmlns:a14="http://schemas.microsoft.com/office/drawing/2010/main" val="0"/>
              </a:ext>
            </a:extLst>
          </a:blip>
          <a:srcRect r="14191"/>
          <a:stretch/>
        </p:blipFill>
        <p:spPr>
          <a:xfrm>
            <a:off x="3522468" y="1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C32AB1-C966-4FB6-81E4-EB3597A3B084}"/>
              </a:ext>
            </a:extLst>
          </p:cNvPr>
          <p:cNvSpPr>
            <a:spLocks noGrp="1"/>
          </p:cNvSpPr>
          <p:nvPr>
            <p:ph type="title"/>
          </p:nvPr>
        </p:nvSpPr>
        <p:spPr>
          <a:xfrm>
            <a:off x="786378" y="1029827"/>
            <a:ext cx="2736090" cy="1124712"/>
          </a:xfrm>
        </p:spPr>
        <p:txBody>
          <a:bodyPr anchor="b">
            <a:normAutofit/>
          </a:bodyPr>
          <a:lstStyle/>
          <a:p>
            <a:r>
              <a:rPr lang="en-US" dirty="0"/>
              <a:t>Conclusion</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F4955B-10E4-4344-93EF-A82F4318EF21}"/>
              </a:ext>
            </a:extLst>
          </p:cNvPr>
          <p:cNvSpPr>
            <a:spLocks noGrp="1"/>
          </p:cNvSpPr>
          <p:nvPr>
            <p:ph idx="1"/>
          </p:nvPr>
        </p:nvSpPr>
        <p:spPr>
          <a:xfrm>
            <a:off x="371093" y="2718054"/>
            <a:ext cx="5896541" cy="3207258"/>
          </a:xfrm>
        </p:spPr>
        <p:txBody>
          <a:bodyPr anchor="t">
            <a:noAutofit/>
          </a:bodyPr>
          <a:lstStyle/>
          <a:p>
            <a:r>
              <a:rPr lang="en-US" sz="1600" dirty="0"/>
              <a:t>We saw how three lexicons show effect on the text by visualizing comparison cloud, emotional score and different categorized emotions using </a:t>
            </a:r>
            <a:r>
              <a:rPr lang="en-US" sz="1600" dirty="0" err="1"/>
              <a:t>nrc</a:t>
            </a:r>
            <a:r>
              <a:rPr lang="en-US" sz="1600" dirty="0"/>
              <a:t> lexicon</a:t>
            </a:r>
          </a:p>
          <a:p>
            <a:r>
              <a:rPr lang="en-US" sz="1600" dirty="0"/>
              <a:t>“Deathly Hallows” has the highest negative score in entire series and “Half Blood Prince” has the most positive score</a:t>
            </a:r>
          </a:p>
          <a:p>
            <a:pPr lvl="0"/>
            <a:r>
              <a:rPr lang="en-US" sz="1600" dirty="0"/>
              <a:t>Since mostly the series is dominated by negative words NRC and Bing lexicons showcased this properly</a:t>
            </a:r>
          </a:p>
          <a:p>
            <a:pPr lvl="0"/>
            <a:r>
              <a:rPr lang="en-US" sz="1600" dirty="0"/>
              <a:t>Using Bigrams made us analyze in even more detail about the top characters that played a prominent role in the entire series</a:t>
            </a:r>
          </a:p>
          <a:p>
            <a:pPr lvl="0"/>
            <a:r>
              <a:rPr lang="en-US" sz="1600" dirty="0"/>
              <a:t>“Order of Phoenix” is the lengthiest book keeping “Philosophers Stone” the shortest.</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4796299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798D54A-7ED7-4ABF-8ED0-5C09DC3E43C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2174"/>
          <a:stretch/>
        </p:blipFill>
        <p:spPr>
          <a:xfrm>
            <a:off x="20" y="1"/>
            <a:ext cx="12191980" cy="6857999"/>
          </a:xfrm>
          <a:prstGeom prst="rect">
            <a:avLst/>
          </a:prstGeom>
        </p:spPr>
      </p:pic>
      <p:sp>
        <p:nvSpPr>
          <p:cNvPr id="2" name="Title 1">
            <a:extLst>
              <a:ext uri="{FF2B5EF4-FFF2-40B4-BE49-F238E27FC236}">
                <a16:creationId xmlns:a16="http://schemas.microsoft.com/office/drawing/2014/main" id="{4E272AED-819B-462C-8619-980119B14608}"/>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8000" b="1" dirty="0">
                <a:solidFill>
                  <a:srgbClr val="FFFFFF"/>
                </a:solidFill>
              </a:rPr>
              <a:t>Thank You</a:t>
            </a:r>
          </a:p>
        </p:txBody>
      </p:sp>
    </p:spTree>
    <p:extLst>
      <p:ext uri="{BB962C8B-B14F-4D97-AF65-F5344CB8AC3E}">
        <p14:creationId xmlns:p14="http://schemas.microsoft.com/office/powerpoint/2010/main" val="33583191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160CFFD6-8F24-4303-A547-44FFB8238E42}"/>
              </a:ext>
            </a:extLst>
          </p:cNvPr>
          <p:cNvPicPr>
            <a:picLocks noChangeAspect="1"/>
          </p:cNvPicPr>
          <p:nvPr/>
        </p:nvPicPr>
        <p:blipFill rotWithShape="1">
          <a:blip r:embed="rId2">
            <a:extLst>
              <a:ext uri="{28A0092B-C50C-407E-A947-70E740481C1C}">
                <a14:useLocalDpi xmlns:a14="http://schemas.microsoft.com/office/drawing/2010/main" val="0"/>
              </a:ext>
            </a:extLst>
          </a:blip>
          <a:srcRect t="6001" r="9090" b="5761"/>
          <a:stretch/>
        </p:blipFill>
        <p:spPr>
          <a:xfrm>
            <a:off x="4867275" y="-190490"/>
            <a:ext cx="7343774"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38EBC2-81AA-4676-81F5-2F6E431E9F3B}"/>
              </a:ext>
            </a:extLst>
          </p:cNvPr>
          <p:cNvSpPr>
            <a:spLocks noGrp="1"/>
          </p:cNvSpPr>
          <p:nvPr>
            <p:ph type="title"/>
          </p:nvPr>
        </p:nvSpPr>
        <p:spPr>
          <a:xfrm>
            <a:off x="1437894" y="1077723"/>
            <a:ext cx="1600581" cy="1124712"/>
          </a:xfrm>
        </p:spPr>
        <p:txBody>
          <a:bodyPr anchor="b">
            <a:normAutofit/>
          </a:bodyPr>
          <a:lstStyle/>
          <a:p>
            <a:r>
              <a:rPr lang="en-US" dirty="0">
                <a:latin typeface="+mn-lt"/>
              </a:rPr>
              <a:t>Goal</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D1286C-D7E4-43FD-B263-BBFECAED0362}"/>
              </a:ext>
            </a:extLst>
          </p:cNvPr>
          <p:cNvSpPr>
            <a:spLocks noGrp="1"/>
          </p:cNvSpPr>
          <p:nvPr>
            <p:ph idx="1"/>
          </p:nvPr>
        </p:nvSpPr>
        <p:spPr>
          <a:xfrm>
            <a:off x="371094" y="2718054"/>
            <a:ext cx="4477132" cy="3207258"/>
          </a:xfrm>
        </p:spPr>
        <p:txBody>
          <a:bodyPr anchor="t">
            <a:normAutofit fontScale="92500" lnSpcReduction="10000"/>
          </a:bodyPr>
          <a:lstStyle/>
          <a:p>
            <a:r>
              <a:rPr lang="en-US" sz="2000" dirty="0"/>
              <a:t>The goal of this project is to build a sentiment analysis model which will allow us to categorize words in the Harry Potter series based on their sentiments using the lexicons from the </a:t>
            </a:r>
            <a:r>
              <a:rPr lang="en-US" sz="2000" dirty="0" err="1"/>
              <a:t>tidytext</a:t>
            </a:r>
            <a:r>
              <a:rPr lang="en-US" sz="2000" dirty="0"/>
              <a:t> package </a:t>
            </a:r>
          </a:p>
          <a:p>
            <a:r>
              <a:rPr lang="en-US" sz="2000" dirty="0"/>
              <a:t>To get insights like what are the most frequent words used in the series, to know top positive-negative words, to determine  which book has the highest negative or positive emotional score, comparing three lexicons, using bigrams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23009933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DCF2-5F1D-4299-B535-DE73A2C6C920}"/>
              </a:ext>
            </a:extLst>
          </p:cNvPr>
          <p:cNvSpPr>
            <a:spLocks noGrp="1"/>
          </p:cNvSpPr>
          <p:nvPr>
            <p:ph type="title"/>
          </p:nvPr>
        </p:nvSpPr>
        <p:spPr>
          <a:xfrm>
            <a:off x="1469966" y="695078"/>
            <a:ext cx="5514975" cy="1325563"/>
          </a:xfrm>
        </p:spPr>
        <p:txBody>
          <a:bodyPr>
            <a:normAutofit/>
          </a:bodyPr>
          <a:lstStyle/>
          <a:p>
            <a:r>
              <a:rPr lang="en-US" dirty="0"/>
              <a:t>Sentiment Analysis</a:t>
            </a:r>
          </a:p>
        </p:txBody>
      </p:sp>
      <p:sp>
        <p:nvSpPr>
          <p:cNvPr id="3" name="Content Placeholder 2">
            <a:extLst>
              <a:ext uri="{FF2B5EF4-FFF2-40B4-BE49-F238E27FC236}">
                <a16:creationId xmlns:a16="http://schemas.microsoft.com/office/drawing/2014/main" id="{583109D0-51C7-40C6-A84D-65A94781914B}"/>
              </a:ext>
            </a:extLst>
          </p:cNvPr>
          <p:cNvSpPr>
            <a:spLocks noGrp="1"/>
          </p:cNvSpPr>
          <p:nvPr>
            <p:ph idx="1"/>
          </p:nvPr>
        </p:nvSpPr>
        <p:spPr>
          <a:xfrm>
            <a:off x="1059815" y="2515266"/>
            <a:ext cx="9886352" cy="2492249"/>
          </a:xfrm>
        </p:spPr>
        <p:txBody>
          <a:bodyPr>
            <a:noAutofit/>
          </a:bodyPr>
          <a:lstStyle/>
          <a:p>
            <a:pPr>
              <a:lnSpc>
                <a:spcPct val="110000"/>
              </a:lnSpc>
            </a:pPr>
            <a:r>
              <a:rPr lang="en-US" sz="2000" dirty="0"/>
              <a:t>Sentiment analysis is the interpretation and classification of emotions within text data using text analysis techniques</a:t>
            </a:r>
          </a:p>
          <a:p>
            <a:pPr>
              <a:lnSpc>
                <a:spcPct val="110000"/>
              </a:lnSpc>
            </a:pPr>
            <a:r>
              <a:rPr lang="en-US" sz="2000" dirty="0"/>
              <a:t>Applications include:</a:t>
            </a:r>
          </a:p>
          <a:p>
            <a:pPr>
              <a:lnSpc>
                <a:spcPct val="110000"/>
              </a:lnSpc>
            </a:pPr>
            <a:r>
              <a:rPr lang="en-US" sz="2000" dirty="0"/>
              <a:t>Social Media Monitoring – Analyzing tweets and Facebook posts</a:t>
            </a:r>
          </a:p>
          <a:p>
            <a:pPr>
              <a:lnSpc>
                <a:spcPct val="110000"/>
              </a:lnSpc>
            </a:pPr>
            <a:r>
              <a:rPr lang="en-US" sz="2000" dirty="0"/>
              <a:t>Brand Monitoring – It is important to care, not only about if people are talking about the   brand, but how they are talking about it</a:t>
            </a:r>
          </a:p>
          <a:p>
            <a:pPr>
              <a:lnSpc>
                <a:spcPct val="110000"/>
              </a:lnSpc>
            </a:pPr>
            <a:r>
              <a:rPr lang="en-US" sz="2000" dirty="0"/>
              <a:t>Customer Reviews - By automatically running sentiment analysis on incoming surveys, companies can detect customers who are strongly negative towards the product or service, so they can respond to them right away</a:t>
            </a:r>
          </a:p>
        </p:txBody>
      </p:sp>
      <p:pic>
        <p:nvPicPr>
          <p:cNvPr id="7" name="Picture 6" descr="A picture containing drawing&#10;&#10;Description automatically generated">
            <a:extLst>
              <a:ext uri="{FF2B5EF4-FFF2-40B4-BE49-F238E27FC236}">
                <a16:creationId xmlns:a16="http://schemas.microsoft.com/office/drawing/2014/main" id="{E86DA1E2-3402-49EF-8BF7-BCE3CA5CC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834" y="1019546"/>
            <a:ext cx="3425957" cy="676626"/>
          </a:xfrm>
          <a:prstGeom prst="rect">
            <a:avLst/>
          </a:prstGeom>
        </p:spPr>
      </p:pic>
    </p:spTree>
    <p:extLst>
      <p:ext uri="{BB962C8B-B14F-4D97-AF65-F5344CB8AC3E}">
        <p14:creationId xmlns:p14="http://schemas.microsoft.com/office/powerpoint/2010/main" val="9572904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9FA45-3E35-4826-88D4-2D022CBC5D2E}"/>
              </a:ext>
            </a:extLst>
          </p:cNvPr>
          <p:cNvSpPr>
            <a:spLocks noGrp="1"/>
          </p:cNvSpPr>
          <p:nvPr>
            <p:ph type="title"/>
          </p:nvPr>
        </p:nvSpPr>
        <p:spPr>
          <a:xfrm>
            <a:off x="1603526" y="443197"/>
            <a:ext cx="3041343" cy="1165002"/>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558301E9-88A1-49AD-ACFD-C3219150A615}"/>
              </a:ext>
            </a:extLst>
          </p:cNvPr>
          <p:cNvSpPr>
            <a:spLocks noGrp="1"/>
          </p:cNvSpPr>
          <p:nvPr>
            <p:ph idx="1"/>
          </p:nvPr>
        </p:nvSpPr>
        <p:spPr>
          <a:xfrm>
            <a:off x="838199" y="2055327"/>
            <a:ext cx="4571999" cy="3776975"/>
          </a:xfrm>
        </p:spPr>
        <p:txBody>
          <a:bodyPr>
            <a:normAutofit/>
          </a:bodyPr>
          <a:lstStyle/>
          <a:p>
            <a:pPr algn="just"/>
            <a:r>
              <a:rPr lang="en-US" sz="2000" dirty="0"/>
              <a:t>The project is mainly based on Sentiment Analysis within R using </a:t>
            </a:r>
            <a:r>
              <a:rPr lang="en-US" sz="2000" dirty="0" err="1"/>
              <a:t>tidytext</a:t>
            </a:r>
            <a:r>
              <a:rPr lang="en-US" sz="2000" dirty="0"/>
              <a:t> package that comprises of sentiment lexicons like AFINN, BING and NRC that are present in the dataset of “sentiments”.</a:t>
            </a:r>
          </a:p>
          <a:p>
            <a:pPr algn="just"/>
            <a:r>
              <a:rPr lang="en-US" sz="2000" dirty="0"/>
              <a:t>The text data that is used in this project was provided by the Harry Potter R package (</a:t>
            </a:r>
            <a:r>
              <a:rPr lang="en-US" sz="2000" dirty="0" err="1"/>
              <a:t>harrypotter</a:t>
            </a:r>
            <a:r>
              <a:rPr lang="en-US" sz="2000" dirty="0"/>
              <a:t>) on GitHub that contains the text for all seven books in the Harry Potter series, by JK Rowling. </a:t>
            </a:r>
          </a:p>
          <a:p>
            <a:pPr marL="0" indent="0">
              <a:buNone/>
            </a:pPr>
            <a:endParaRPr lang="en-US" sz="1800" dirty="0"/>
          </a:p>
        </p:txBody>
      </p:sp>
      <p:sp>
        <p:nvSpPr>
          <p:cNvPr id="30" name="Rectangle 2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22">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screenshot of a cell phone&#10;&#10;Description automatically generated">
            <a:extLst>
              <a:ext uri="{FF2B5EF4-FFF2-40B4-BE49-F238E27FC236}">
                <a16:creationId xmlns:a16="http://schemas.microsoft.com/office/drawing/2014/main" id="{089D6E33-7016-4186-9DE5-028912A71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824" y="1840230"/>
            <a:ext cx="4754880" cy="3825240"/>
          </a:xfrm>
          <a:prstGeom prst="rect">
            <a:avLst/>
          </a:prstGeom>
        </p:spPr>
      </p:pic>
    </p:spTree>
    <p:extLst>
      <p:ext uri="{BB962C8B-B14F-4D97-AF65-F5344CB8AC3E}">
        <p14:creationId xmlns:p14="http://schemas.microsoft.com/office/powerpoint/2010/main" val="347183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30ED4-AF49-4862-8FB4-813D4CE5DEFC}"/>
              </a:ext>
            </a:extLst>
          </p:cNvPr>
          <p:cNvSpPr>
            <a:spLocks noGrp="1"/>
          </p:cNvSpPr>
          <p:nvPr>
            <p:ph type="title"/>
          </p:nvPr>
        </p:nvSpPr>
        <p:spPr>
          <a:xfrm>
            <a:off x="411480" y="991443"/>
            <a:ext cx="4443154" cy="1087819"/>
          </a:xfrm>
        </p:spPr>
        <p:txBody>
          <a:bodyPr anchor="b">
            <a:normAutofit/>
          </a:bodyPr>
          <a:lstStyle/>
          <a:p>
            <a:r>
              <a:rPr lang="en-US" dirty="0"/>
              <a:t>Creating Tidy Text</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8A7CAE-8E05-4DDB-97CD-D7E7240D7123}"/>
              </a:ext>
            </a:extLst>
          </p:cNvPr>
          <p:cNvSpPr>
            <a:spLocks noGrp="1"/>
          </p:cNvSpPr>
          <p:nvPr>
            <p:ph idx="1"/>
          </p:nvPr>
        </p:nvSpPr>
        <p:spPr>
          <a:xfrm>
            <a:off x="406400" y="2679700"/>
            <a:ext cx="4432300" cy="3492500"/>
          </a:xfrm>
        </p:spPr>
        <p:txBody>
          <a:bodyPr wrap="square" anchor="t">
            <a:noAutofit/>
          </a:bodyPr>
          <a:lstStyle/>
          <a:p>
            <a:pPr algn="just"/>
            <a:r>
              <a:rPr lang="en-US" sz="2000" dirty="0"/>
              <a:t>The raw text needed to be shaped properly as to perform sentiment analysis the data should be in the form of tidy format </a:t>
            </a:r>
          </a:p>
          <a:p>
            <a:pPr algn="just"/>
            <a:r>
              <a:rPr lang="en-US" sz="2000" dirty="0"/>
              <a:t>Conversion of all the seven Harry Potter novels into a </a:t>
            </a:r>
            <a:r>
              <a:rPr lang="en-US" sz="2000" dirty="0" err="1"/>
              <a:t>tibble</a:t>
            </a:r>
            <a:r>
              <a:rPr lang="en-US" sz="2000" dirty="0"/>
              <a:t> that has each word by chapter by book using </a:t>
            </a:r>
            <a:r>
              <a:rPr lang="en-US" sz="2000" dirty="0" err="1"/>
              <a:t>unnest_token</a:t>
            </a:r>
            <a:r>
              <a:rPr lang="en-US" sz="2000" dirty="0"/>
              <a:t> function</a:t>
            </a:r>
          </a:p>
        </p:txBody>
      </p:sp>
      <p:pic>
        <p:nvPicPr>
          <p:cNvPr id="5" name="Picture 4" descr="A close up of a newspaper&#10;&#10;Description automatically generated">
            <a:extLst>
              <a:ext uri="{FF2B5EF4-FFF2-40B4-BE49-F238E27FC236}">
                <a16:creationId xmlns:a16="http://schemas.microsoft.com/office/drawing/2014/main" id="{372F9BAE-FE2C-489D-80BB-224637935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800" y="622300"/>
            <a:ext cx="4902200" cy="2298700"/>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F79BF532-CBE9-4102-BF38-E608A93EB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800" y="3006078"/>
            <a:ext cx="4902200" cy="3162300"/>
          </a:xfrm>
          <a:prstGeom prst="rect">
            <a:avLst/>
          </a:prstGeom>
        </p:spPr>
      </p:pic>
    </p:spTree>
    <p:extLst>
      <p:ext uri="{BB962C8B-B14F-4D97-AF65-F5344CB8AC3E}">
        <p14:creationId xmlns:p14="http://schemas.microsoft.com/office/powerpoint/2010/main" val="216123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C32D6-72B7-4124-9FE0-7B9CA1EFCF0B}"/>
              </a:ext>
            </a:extLst>
          </p:cNvPr>
          <p:cNvSpPr>
            <a:spLocks noGrp="1"/>
          </p:cNvSpPr>
          <p:nvPr>
            <p:ph type="title"/>
          </p:nvPr>
        </p:nvSpPr>
        <p:spPr>
          <a:xfrm>
            <a:off x="838200" y="556337"/>
            <a:ext cx="6797405" cy="1651404"/>
          </a:xfrm>
        </p:spPr>
        <p:txBody>
          <a:bodyPr>
            <a:normAutofit/>
          </a:bodyPr>
          <a:lstStyle/>
          <a:p>
            <a:r>
              <a:rPr lang="en-US" dirty="0"/>
              <a:t>Word Frequency Analysis</a:t>
            </a:r>
            <a:br>
              <a:rPr lang="en-US" dirty="0"/>
            </a:br>
            <a:endParaRPr lang="en-US" dirty="0"/>
          </a:p>
        </p:txBody>
      </p:sp>
      <p:sp>
        <p:nvSpPr>
          <p:cNvPr id="3" name="Content Placeholder 2">
            <a:extLst>
              <a:ext uri="{FF2B5EF4-FFF2-40B4-BE49-F238E27FC236}">
                <a16:creationId xmlns:a16="http://schemas.microsoft.com/office/drawing/2014/main" id="{8D61E17D-9DE7-4F4A-B308-F939B01E1C33}"/>
              </a:ext>
            </a:extLst>
          </p:cNvPr>
          <p:cNvSpPr>
            <a:spLocks noGrp="1"/>
          </p:cNvSpPr>
          <p:nvPr>
            <p:ph idx="1"/>
          </p:nvPr>
        </p:nvSpPr>
        <p:spPr>
          <a:xfrm>
            <a:off x="838200" y="2401330"/>
            <a:ext cx="6797405" cy="3719384"/>
          </a:xfrm>
        </p:spPr>
        <p:txBody>
          <a:bodyPr>
            <a:normAutofit/>
          </a:bodyPr>
          <a:lstStyle/>
          <a:p>
            <a:pPr algn="just"/>
            <a:r>
              <a:rPr lang="en-US" sz="2000" dirty="0"/>
              <a:t>Used count function to know what are the words that occur the most in the entire series</a:t>
            </a:r>
          </a:p>
          <a:p>
            <a:pPr algn="just"/>
            <a:r>
              <a:rPr lang="en-US" sz="2000" dirty="0"/>
              <a:t>Stop words are words that do not have weight or meaning in the analysis like ‘the’, ‘an’, ‘and’, ‘a’ and many other</a:t>
            </a:r>
          </a:p>
          <a:p>
            <a:pPr algn="just"/>
            <a:r>
              <a:rPr lang="en-US" sz="2000" dirty="0"/>
              <a:t>Removed the entire stop words from the text using the “</a:t>
            </a:r>
            <a:r>
              <a:rPr lang="en-US" sz="2000" dirty="0" err="1"/>
              <a:t>anti_join</a:t>
            </a:r>
            <a:r>
              <a:rPr lang="en-US" sz="2000" dirty="0"/>
              <a:t>” function</a:t>
            </a:r>
          </a:p>
        </p:txBody>
      </p:sp>
      <p:pic>
        <p:nvPicPr>
          <p:cNvPr id="5" name="Picture 4" descr="A screenshot of a cell phone&#10;&#10;Description automatically generated">
            <a:extLst>
              <a:ext uri="{FF2B5EF4-FFF2-40B4-BE49-F238E27FC236}">
                <a16:creationId xmlns:a16="http://schemas.microsoft.com/office/drawing/2014/main" id="{68F56640-9A10-4E91-AE72-6D6D92D43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785" y="556337"/>
            <a:ext cx="3001525" cy="2813930"/>
          </a:xfrm>
          <a:prstGeom prst="rect">
            <a:avLst/>
          </a:prstGeom>
        </p:spPr>
      </p:pic>
      <p:pic>
        <p:nvPicPr>
          <p:cNvPr id="7" name="Picture 6" descr="A screenshot of text&#10;&#10;Description automatically generated">
            <a:extLst>
              <a:ext uri="{FF2B5EF4-FFF2-40B4-BE49-F238E27FC236}">
                <a16:creationId xmlns:a16="http://schemas.microsoft.com/office/drawing/2014/main" id="{581614BC-756A-4775-A9A5-F11F41D05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785" y="3487734"/>
            <a:ext cx="3001525" cy="2994021"/>
          </a:xfrm>
          <a:prstGeom prst="rect">
            <a:avLst/>
          </a:prstGeom>
        </p:spPr>
      </p:pic>
    </p:spTree>
    <p:extLst>
      <p:ext uri="{BB962C8B-B14F-4D97-AF65-F5344CB8AC3E}">
        <p14:creationId xmlns:p14="http://schemas.microsoft.com/office/powerpoint/2010/main" val="108876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5967-A808-440F-AB42-6A2C6DEE13CA}"/>
              </a:ext>
            </a:extLst>
          </p:cNvPr>
          <p:cNvSpPr>
            <a:spLocks noGrp="1"/>
          </p:cNvSpPr>
          <p:nvPr>
            <p:ph type="title"/>
          </p:nvPr>
        </p:nvSpPr>
        <p:spPr>
          <a:xfrm>
            <a:off x="804672" y="640263"/>
            <a:ext cx="5157216" cy="1344975"/>
          </a:xfrm>
        </p:spPr>
        <p:txBody>
          <a:bodyPr>
            <a:normAutofit/>
          </a:bodyPr>
          <a:lstStyle/>
          <a:p>
            <a:r>
              <a:rPr lang="en-US" sz="4000" b="1"/>
              <a:t>Word Cloud</a:t>
            </a:r>
          </a:p>
        </p:txBody>
      </p:sp>
      <p:sp>
        <p:nvSpPr>
          <p:cNvPr id="3" name="Content Placeholder 2">
            <a:extLst>
              <a:ext uri="{FF2B5EF4-FFF2-40B4-BE49-F238E27FC236}">
                <a16:creationId xmlns:a16="http://schemas.microsoft.com/office/drawing/2014/main" id="{B59F8E60-5FB8-495B-9CC3-E063F2485ACA}"/>
              </a:ext>
            </a:extLst>
          </p:cNvPr>
          <p:cNvSpPr>
            <a:spLocks noGrp="1"/>
          </p:cNvSpPr>
          <p:nvPr>
            <p:ph idx="1"/>
          </p:nvPr>
        </p:nvSpPr>
        <p:spPr>
          <a:xfrm>
            <a:off x="804672" y="2121763"/>
            <a:ext cx="5157216" cy="3773010"/>
          </a:xfrm>
        </p:spPr>
        <p:txBody>
          <a:bodyPr>
            <a:normAutofit/>
          </a:bodyPr>
          <a:lstStyle/>
          <a:p>
            <a:r>
              <a:rPr lang="en-US" sz="2000" dirty="0"/>
              <a:t>In word cloud the tokens that appear frequently in the series appears to be in bigger size than the other words</a:t>
            </a:r>
            <a:endParaRPr lang="en-US" sz="2000"/>
          </a:p>
          <a:p>
            <a:r>
              <a:rPr lang="en-US" sz="2000" dirty="0"/>
              <a:t>One can understand “harry”, “</a:t>
            </a:r>
            <a:r>
              <a:rPr lang="en-US" sz="2000"/>
              <a:t>ron</a:t>
            </a:r>
            <a:r>
              <a:rPr lang="en-US" sz="2000" dirty="0"/>
              <a:t>”, “</a:t>
            </a:r>
            <a:r>
              <a:rPr lang="en-US" sz="2000"/>
              <a:t>hermione</a:t>
            </a:r>
            <a:r>
              <a:rPr lang="en-US" sz="2000" dirty="0"/>
              <a:t>” and “</a:t>
            </a:r>
            <a:r>
              <a:rPr lang="en-US" sz="2000"/>
              <a:t>dumbeldore</a:t>
            </a:r>
            <a:r>
              <a:rPr lang="en-US" sz="2000" dirty="0"/>
              <a:t>” are the important characters in the  harry potter series as they tend to appear in bigger size when compared with other tokens.</a:t>
            </a:r>
            <a:endParaRPr lang="en-US" sz="2000"/>
          </a:p>
          <a:p>
            <a:endParaRPr lang="en-US" sz="2000"/>
          </a:p>
        </p:txBody>
      </p:sp>
      <p:pic>
        <p:nvPicPr>
          <p:cNvPr id="8" name="Picture 7" descr="A close up of text on a white background&#10;&#10;Description automatically generated">
            <a:extLst>
              <a:ext uri="{FF2B5EF4-FFF2-40B4-BE49-F238E27FC236}">
                <a16:creationId xmlns:a16="http://schemas.microsoft.com/office/drawing/2014/main" id="{5A2A930E-5273-49D4-B414-9821CB262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42" y="1089376"/>
            <a:ext cx="4736963" cy="4523799"/>
          </a:xfrm>
          <a:prstGeom prst="rect">
            <a:avLst/>
          </a:prstGeom>
        </p:spPr>
      </p:pic>
    </p:spTree>
    <p:extLst>
      <p:ext uri="{BB962C8B-B14F-4D97-AF65-F5344CB8AC3E}">
        <p14:creationId xmlns:p14="http://schemas.microsoft.com/office/powerpoint/2010/main" val="4312095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74D2F-7CEF-4A30-A73F-68705ED180DD}"/>
              </a:ext>
            </a:extLst>
          </p:cNvPr>
          <p:cNvSpPr>
            <a:spLocks noGrp="1"/>
          </p:cNvSpPr>
          <p:nvPr>
            <p:ph idx="1"/>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3DBB3FC5-1EA2-4266-B3DF-04F67DDEFC0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7675" y="552449"/>
            <a:ext cx="11172825" cy="5838825"/>
          </a:xfrm>
          <a:prstGeom prst="rect">
            <a:avLst/>
          </a:prstGeom>
        </p:spPr>
      </p:pic>
    </p:spTree>
    <p:extLst>
      <p:ext uri="{BB962C8B-B14F-4D97-AF65-F5344CB8AC3E}">
        <p14:creationId xmlns:p14="http://schemas.microsoft.com/office/powerpoint/2010/main" val="357335094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322</TotalTime>
  <Words>909</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Sentiment Analysis with Harry Potter Series</vt:lpstr>
      <vt:lpstr>Index</vt:lpstr>
      <vt:lpstr>Goal</vt:lpstr>
      <vt:lpstr>Sentiment Analysis</vt:lpstr>
      <vt:lpstr>Introduction</vt:lpstr>
      <vt:lpstr>Creating Tidy Text</vt:lpstr>
      <vt:lpstr>Word Frequency Analysis </vt:lpstr>
      <vt:lpstr>Word Cloud</vt:lpstr>
      <vt:lpstr>PowerPoint Presentation</vt:lpstr>
      <vt:lpstr>Sentiment Analysis</vt:lpstr>
      <vt:lpstr>Nrc Lexicon </vt:lpstr>
      <vt:lpstr>PowerPoint Presentation</vt:lpstr>
      <vt:lpstr>Bing Lexicon</vt:lpstr>
      <vt:lpstr>Bing Comparison Cloud</vt:lpstr>
      <vt:lpstr>AFINN Lexicon </vt:lpstr>
      <vt:lpstr>PowerPoint Presentation</vt:lpstr>
      <vt:lpstr>Comparison of three Lexicons</vt:lpstr>
      <vt:lpstr>Bigrams</vt:lpstr>
      <vt:lpstr>Term Frequency – Inverse Document Frequency</vt:lpstr>
      <vt:lpstr>Term Frequency – Inverse Document Frequency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with Harry Potter Series</dc:title>
  <dc:creator>jahnavi sandhya lanka</dc:creator>
  <cp:lastModifiedBy>jahnavi sandhya lanka</cp:lastModifiedBy>
  <cp:revision>11</cp:revision>
  <dcterms:created xsi:type="dcterms:W3CDTF">2020-07-20T21:08:58Z</dcterms:created>
  <dcterms:modified xsi:type="dcterms:W3CDTF">2020-07-21T05:36:22Z</dcterms:modified>
</cp:coreProperties>
</file>