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4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88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3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lishala jahnavi" userId="d719e3bd2f7d2b05" providerId="LiveId" clId="{B597F841-4316-4C5C-8B58-A2F79FCEF945}"/>
    <pc:docChg chg="modSld sldOrd">
      <pc:chgData name="yelishala jahnavi" userId="d719e3bd2f7d2b05" providerId="LiveId" clId="{B597F841-4316-4C5C-8B58-A2F79FCEF945}" dt="2025-02-10T11:35:55.699" v="4"/>
      <pc:docMkLst>
        <pc:docMk/>
      </pc:docMkLst>
      <pc:sldChg chg="modSp mod">
        <pc:chgData name="yelishala jahnavi" userId="d719e3bd2f7d2b05" providerId="LiveId" clId="{B597F841-4316-4C5C-8B58-A2F79FCEF945}" dt="2025-02-09T13:39:16.715" v="0" actId="1036"/>
        <pc:sldMkLst>
          <pc:docMk/>
          <pc:sldMk cId="0" sldId="282"/>
        </pc:sldMkLst>
        <pc:picChg chg="mod">
          <ac:chgData name="yelishala jahnavi" userId="d719e3bd2f7d2b05" providerId="LiveId" clId="{B597F841-4316-4C5C-8B58-A2F79FCEF945}" dt="2025-02-09T13:39:16.715" v="0" actId="1036"/>
          <ac:picMkLst>
            <pc:docMk/>
            <pc:sldMk cId="0" sldId="282"/>
            <ac:picMk id="2097156" creationId="{00000000-0000-0000-0000-000000000000}"/>
          </ac:picMkLst>
        </pc:picChg>
      </pc:sldChg>
      <pc:sldChg chg="ord">
        <pc:chgData name="yelishala jahnavi" userId="d719e3bd2f7d2b05" providerId="LiveId" clId="{B597F841-4316-4C5C-8B58-A2F79FCEF945}" dt="2025-02-10T11:35:55.699" v="4"/>
        <pc:sldMkLst>
          <pc:docMk/>
          <pc:sldMk cId="0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4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827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82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2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104883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832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833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83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3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104883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619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0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1048621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bg object 1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11074"/>
            <a:ext cx="8399526" cy="6509004"/>
          </a:xfrm>
          <a:prstGeom prst="rect">
            <a:avLst/>
          </a:prstGeom>
        </p:spPr>
      </p:pic>
      <p:sp>
        <p:nvSpPr>
          <p:cNvPr id="1048810" name="bg object 17"/>
          <p:cNvSpPr/>
          <p:nvPr/>
        </p:nvSpPr>
        <p:spPr>
          <a:xfrm>
            <a:off x="1193672" y="1468754"/>
            <a:ext cx="4612640" cy="4385310"/>
          </a:xfrm>
          <a:custGeom>
            <a:avLst/>
            <a:gdLst/>
            <a:ahLst/>
            <a:cxnLst/>
            <a:rect l="l" t="t" r="r" b="b"/>
            <a:pathLst>
              <a:path w="4612640" h="4385310">
                <a:moveTo>
                  <a:pt x="610489" y="1279398"/>
                </a:moveTo>
                <a:lnTo>
                  <a:pt x="654175" y="1309471"/>
                </a:lnTo>
                <a:lnTo>
                  <a:pt x="690705" y="1333293"/>
                </a:lnTo>
                <a:lnTo>
                  <a:pt x="729736" y="1351281"/>
                </a:lnTo>
                <a:lnTo>
                  <a:pt x="780922" y="1363853"/>
                </a:lnTo>
                <a:lnTo>
                  <a:pt x="821524" y="1400679"/>
                </a:lnTo>
                <a:lnTo>
                  <a:pt x="863418" y="1431301"/>
                </a:lnTo>
                <a:lnTo>
                  <a:pt x="907896" y="1455942"/>
                </a:lnTo>
                <a:lnTo>
                  <a:pt x="956252" y="1474828"/>
                </a:lnTo>
                <a:lnTo>
                  <a:pt x="1009777" y="1488186"/>
                </a:lnTo>
                <a:lnTo>
                  <a:pt x="1027167" y="1531462"/>
                </a:lnTo>
                <a:lnTo>
                  <a:pt x="1050788" y="1567698"/>
                </a:lnTo>
                <a:lnTo>
                  <a:pt x="1078274" y="1600520"/>
                </a:lnTo>
                <a:lnTo>
                  <a:pt x="1107260" y="1633555"/>
                </a:lnTo>
                <a:lnTo>
                  <a:pt x="1135380" y="1670431"/>
                </a:lnTo>
                <a:lnTo>
                  <a:pt x="1120775" y="1717825"/>
                </a:lnTo>
                <a:lnTo>
                  <a:pt x="1100909" y="1760646"/>
                </a:lnTo>
                <a:lnTo>
                  <a:pt x="1076415" y="1799726"/>
                </a:lnTo>
                <a:lnTo>
                  <a:pt x="1047924" y="1835896"/>
                </a:lnTo>
                <a:lnTo>
                  <a:pt x="1016070" y="1869988"/>
                </a:lnTo>
                <a:lnTo>
                  <a:pt x="981485" y="1902835"/>
                </a:lnTo>
                <a:lnTo>
                  <a:pt x="944802" y="1935267"/>
                </a:lnTo>
                <a:lnTo>
                  <a:pt x="906653" y="1968119"/>
                </a:lnTo>
                <a:lnTo>
                  <a:pt x="868882" y="2001424"/>
                </a:lnTo>
                <a:lnTo>
                  <a:pt x="832588" y="2034565"/>
                </a:lnTo>
                <a:lnTo>
                  <a:pt x="797139" y="2067388"/>
                </a:lnTo>
                <a:lnTo>
                  <a:pt x="761904" y="2099738"/>
                </a:lnTo>
                <a:lnTo>
                  <a:pt x="726253" y="2131464"/>
                </a:lnTo>
                <a:lnTo>
                  <a:pt x="689554" y="2162411"/>
                </a:lnTo>
                <a:lnTo>
                  <a:pt x="651176" y="2192426"/>
                </a:lnTo>
                <a:lnTo>
                  <a:pt x="610489" y="2221357"/>
                </a:lnTo>
                <a:lnTo>
                  <a:pt x="604424" y="2231983"/>
                </a:lnTo>
                <a:lnTo>
                  <a:pt x="570880" y="2267890"/>
                </a:lnTo>
                <a:lnTo>
                  <a:pt x="543845" y="2277614"/>
                </a:lnTo>
                <a:lnTo>
                  <a:pt x="538734" y="2279142"/>
                </a:lnTo>
              </a:path>
              <a:path w="4612640" h="4385310">
                <a:moveTo>
                  <a:pt x="906526" y="955548"/>
                </a:moveTo>
                <a:lnTo>
                  <a:pt x="935269" y="983237"/>
                </a:lnTo>
                <a:lnTo>
                  <a:pt x="970355" y="1018568"/>
                </a:lnTo>
                <a:lnTo>
                  <a:pt x="1009173" y="1056608"/>
                </a:lnTo>
                <a:lnTo>
                  <a:pt x="1049114" y="1092425"/>
                </a:lnTo>
                <a:lnTo>
                  <a:pt x="1087565" y="1121088"/>
                </a:lnTo>
                <a:lnTo>
                  <a:pt x="1121918" y="1137666"/>
                </a:lnTo>
                <a:lnTo>
                  <a:pt x="1163452" y="1170656"/>
                </a:lnTo>
                <a:lnTo>
                  <a:pt x="1212167" y="1188227"/>
                </a:lnTo>
                <a:lnTo>
                  <a:pt x="1265096" y="1198298"/>
                </a:lnTo>
                <a:lnTo>
                  <a:pt x="1319276" y="1208786"/>
                </a:lnTo>
                <a:lnTo>
                  <a:pt x="1370468" y="1224013"/>
                </a:lnTo>
                <a:lnTo>
                  <a:pt x="1420133" y="1242262"/>
                </a:lnTo>
                <a:lnTo>
                  <a:pt x="1468852" y="1262386"/>
                </a:lnTo>
                <a:lnTo>
                  <a:pt x="1517205" y="1283239"/>
                </a:lnTo>
                <a:lnTo>
                  <a:pt x="1565772" y="1303676"/>
                </a:lnTo>
                <a:lnTo>
                  <a:pt x="1615134" y="1322550"/>
                </a:lnTo>
                <a:lnTo>
                  <a:pt x="1665871" y="1338715"/>
                </a:lnTo>
                <a:lnTo>
                  <a:pt x="1718564" y="1351026"/>
                </a:lnTo>
                <a:lnTo>
                  <a:pt x="1762554" y="1374956"/>
                </a:lnTo>
                <a:lnTo>
                  <a:pt x="1807843" y="1395254"/>
                </a:lnTo>
                <a:lnTo>
                  <a:pt x="1853566" y="1414686"/>
                </a:lnTo>
                <a:lnTo>
                  <a:pt x="1898855" y="1436020"/>
                </a:lnTo>
                <a:lnTo>
                  <a:pt x="1942846" y="1462024"/>
                </a:lnTo>
                <a:lnTo>
                  <a:pt x="1965819" y="1509069"/>
                </a:lnTo>
                <a:lnTo>
                  <a:pt x="1991183" y="1554622"/>
                </a:lnTo>
                <a:lnTo>
                  <a:pt x="2018064" y="1599321"/>
                </a:lnTo>
                <a:lnTo>
                  <a:pt x="2045592" y="1643806"/>
                </a:lnTo>
                <a:lnTo>
                  <a:pt x="2072893" y="1688719"/>
                </a:lnTo>
                <a:lnTo>
                  <a:pt x="2085163" y="1723719"/>
                </a:lnTo>
                <a:lnTo>
                  <a:pt x="2100373" y="1752504"/>
                </a:lnTo>
                <a:lnTo>
                  <a:pt x="2116417" y="1780480"/>
                </a:lnTo>
                <a:lnTo>
                  <a:pt x="2131187" y="1813052"/>
                </a:lnTo>
                <a:lnTo>
                  <a:pt x="2148030" y="1865280"/>
                </a:lnTo>
                <a:lnTo>
                  <a:pt x="2162017" y="1945832"/>
                </a:lnTo>
                <a:lnTo>
                  <a:pt x="2166554" y="1994096"/>
                </a:lnTo>
                <a:lnTo>
                  <a:pt x="2171088" y="2042250"/>
                </a:lnTo>
                <a:lnTo>
                  <a:pt x="2174986" y="2090245"/>
                </a:lnTo>
                <a:lnTo>
                  <a:pt x="2177616" y="2138031"/>
                </a:lnTo>
                <a:lnTo>
                  <a:pt x="2178345" y="2185560"/>
                </a:lnTo>
                <a:lnTo>
                  <a:pt x="2176542" y="2232783"/>
                </a:lnTo>
                <a:lnTo>
                  <a:pt x="2171573" y="2279650"/>
                </a:lnTo>
                <a:lnTo>
                  <a:pt x="2175741" y="2319847"/>
                </a:lnTo>
                <a:lnTo>
                  <a:pt x="2163605" y="2359794"/>
                </a:lnTo>
                <a:lnTo>
                  <a:pt x="2138638" y="2398396"/>
                </a:lnTo>
                <a:lnTo>
                  <a:pt x="2104310" y="2434558"/>
                </a:lnTo>
                <a:lnTo>
                  <a:pt x="2064095" y="2467183"/>
                </a:lnTo>
                <a:lnTo>
                  <a:pt x="2021464" y="2495176"/>
                </a:lnTo>
                <a:lnTo>
                  <a:pt x="1979891" y="2517443"/>
                </a:lnTo>
                <a:lnTo>
                  <a:pt x="1942846" y="2532888"/>
                </a:lnTo>
                <a:lnTo>
                  <a:pt x="1900237" y="2546223"/>
                </a:lnTo>
                <a:lnTo>
                  <a:pt x="1878516" y="2552890"/>
                </a:lnTo>
                <a:lnTo>
                  <a:pt x="1857628" y="2559558"/>
                </a:lnTo>
                <a:lnTo>
                  <a:pt x="1832955" y="2567475"/>
                </a:lnTo>
                <a:lnTo>
                  <a:pt x="1804924" y="2576226"/>
                </a:lnTo>
                <a:lnTo>
                  <a:pt x="1781940" y="2583310"/>
                </a:lnTo>
                <a:lnTo>
                  <a:pt x="1772412" y="2586228"/>
                </a:lnTo>
                <a:lnTo>
                  <a:pt x="1731953" y="2612612"/>
                </a:lnTo>
                <a:lnTo>
                  <a:pt x="1691062" y="2634083"/>
                </a:lnTo>
                <a:lnTo>
                  <a:pt x="1649306" y="2652128"/>
                </a:lnTo>
                <a:lnTo>
                  <a:pt x="1606251" y="2668235"/>
                </a:lnTo>
                <a:lnTo>
                  <a:pt x="1561465" y="2683891"/>
                </a:lnTo>
                <a:lnTo>
                  <a:pt x="1516784" y="2708569"/>
                </a:lnTo>
                <a:lnTo>
                  <a:pt x="1465660" y="2729834"/>
                </a:lnTo>
                <a:lnTo>
                  <a:pt x="1411311" y="2748539"/>
                </a:lnTo>
                <a:lnTo>
                  <a:pt x="1356956" y="2765536"/>
                </a:lnTo>
                <a:lnTo>
                  <a:pt x="1305814" y="2781681"/>
                </a:lnTo>
                <a:lnTo>
                  <a:pt x="1268436" y="2801961"/>
                </a:lnTo>
                <a:lnTo>
                  <a:pt x="1225581" y="2820574"/>
                </a:lnTo>
                <a:lnTo>
                  <a:pt x="1190299" y="2834187"/>
                </a:lnTo>
                <a:lnTo>
                  <a:pt x="1175639" y="2839466"/>
                </a:lnTo>
                <a:lnTo>
                  <a:pt x="1138394" y="2862508"/>
                </a:lnTo>
                <a:lnTo>
                  <a:pt x="1098599" y="2884323"/>
                </a:lnTo>
                <a:lnTo>
                  <a:pt x="1056532" y="2904996"/>
                </a:lnTo>
                <a:lnTo>
                  <a:pt x="1012469" y="2924615"/>
                </a:lnTo>
                <a:lnTo>
                  <a:pt x="966688" y="2943267"/>
                </a:lnTo>
                <a:lnTo>
                  <a:pt x="919465" y="2961037"/>
                </a:lnTo>
                <a:lnTo>
                  <a:pt x="871079" y="2978014"/>
                </a:lnTo>
                <a:lnTo>
                  <a:pt x="821805" y="2994283"/>
                </a:lnTo>
                <a:lnTo>
                  <a:pt x="771921" y="3009931"/>
                </a:lnTo>
                <a:lnTo>
                  <a:pt x="721705" y="3025046"/>
                </a:lnTo>
                <a:lnTo>
                  <a:pt x="671433" y="3039713"/>
                </a:lnTo>
                <a:lnTo>
                  <a:pt x="621382" y="3054020"/>
                </a:lnTo>
                <a:lnTo>
                  <a:pt x="571830" y="3068054"/>
                </a:lnTo>
                <a:lnTo>
                  <a:pt x="523054" y="3081900"/>
                </a:lnTo>
                <a:lnTo>
                  <a:pt x="475331" y="3095647"/>
                </a:lnTo>
                <a:lnTo>
                  <a:pt x="428937" y="3109380"/>
                </a:lnTo>
                <a:lnTo>
                  <a:pt x="384151" y="3123187"/>
                </a:lnTo>
                <a:lnTo>
                  <a:pt x="341249" y="3137154"/>
                </a:lnTo>
                <a:lnTo>
                  <a:pt x="306484" y="3124999"/>
                </a:lnTo>
                <a:lnTo>
                  <a:pt x="291925" y="3119929"/>
                </a:lnTo>
                <a:lnTo>
                  <a:pt x="280723" y="3119026"/>
                </a:lnTo>
                <a:lnTo>
                  <a:pt x="256032" y="3119374"/>
                </a:lnTo>
              </a:path>
              <a:path w="4612640" h="4385310">
                <a:moveTo>
                  <a:pt x="991743" y="519684"/>
                </a:moveTo>
                <a:lnTo>
                  <a:pt x="1063483" y="522499"/>
                </a:lnTo>
                <a:lnTo>
                  <a:pt x="1124052" y="525334"/>
                </a:lnTo>
                <a:lnTo>
                  <a:pt x="1175047" y="528343"/>
                </a:lnTo>
                <a:lnTo>
                  <a:pt x="1218068" y="531684"/>
                </a:lnTo>
                <a:lnTo>
                  <a:pt x="1286583" y="539978"/>
                </a:lnTo>
                <a:lnTo>
                  <a:pt x="1342388" y="551459"/>
                </a:lnTo>
                <a:lnTo>
                  <a:pt x="1398276" y="567373"/>
                </a:lnTo>
                <a:lnTo>
                  <a:pt x="1467037" y="588963"/>
                </a:lnTo>
                <a:lnTo>
                  <a:pt x="1510243" y="602276"/>
                </a:lnTo>
                <a:lnTo>
                  <a:pt x="1561465" y="617474"/>
                </a:lnTo>
                <a:lnTo>
                  <a:pt x="1604664" y="644687"/>
                </a:lnTo>
                <a:lnTo>
                  <a:pt x="1648190" y="670374"/>
                </a:lnTo>
                <a:lnTo>
                  <a:pt x="1692098" y="694616"/>
                </a:lnTo>
                <a:lnTo>
                  <a:pt x="1736440" y="717495"/>
                </a:lnTo>
                <a:lnTo>
                  <a:pt x="1781270" y="739092"/>
                </a:lnTo>
                <a:lnTo>
                  <a:pt x="1826640" y="759489"/>
                </a:lnTo>
                <a:lnTo>
                  <a:pt x="1872606" y="778767"/>
                </a:lnTo>
                <a:lnTo>
                  <a:pt x="1919218" y="797009"/>
                </a:lnTo>
                <a:lnTo>
                  <a:pt x="1966532" y="814295"/>
                </a:lnTo>
                <a:lnTo>
                  <a:pt x="2014601" y="830707"/>
                </a:lnTo>
                <a:lnTo>
                  <a:pt x="2055300" y="857377"/>
                </a:lnTo>
                <a:lnTo>
                  <a:pt x="2101500" y="874045"/>
                </a:lnTo>
                <a:lnTo>
                  <a:pt x="2150225" y="885713"/>
                </a:lnTo>
                <a:lnTo>
                  <a:pt x="2198497" y="897382"/>
                </a:lnTo>
                <a:lnTo>
                  <a:pt x="2230387" y="923288"/>
                </a:lnTo>
                <a:lnTo>
                  <a:pt x="2261885" y="937942"/>
                </a:lnTo>
                <a:lnTo>
                  <a:pt x="2297598" y="946763"/>
                </a:lnTo>
                <a:lnTo>
                  <a:pt x="2342134" y="955167"/>
                </a:lnTo>
                <a:lnTo>
                  <a:pt x="2380703" y="983081"/>
                </a:lnTo>
                <a:lnTo>
                  <a:pt x="2417364" y="1012063"/>
                </a:lnTo>
                <a:lnTo>
                  <a:pt x="2454477" y="1039977"/>
                </a:lnTo>
                <a:lnTo>
                  <a:pt x="2494399" y="1064691"/>
                </a:lnTo>
                <a:lnTo>
                  <a:pt x="2539491" y="1084072"/>
                </a:lnTo>
                <a:lnTo>
                  <a:pt x="2576948" y="1111297"/>
                </a:lnTo>
                <a:lnTo>
                  <a:pt x="2618502" y="1134451"/>
                </a:lnTo>
                <a:lnTo>
                  <a:pt x="2662853" y="1153758"/>
                </a:lnTo>
                <a:lnTo>
                  <a:pt x="2708704" y="1169444"/>
                </a:lnTo>
                <a:lnTo>
                  <a:pt x="2754756" y="1181735"/>
                </a:lnTo>
                <a:lnTo>
                  <a:pt x="2780724" y="1218475"/>
                </a:lnTo>
                <a:lnTo>
                  <a:pt x="2807525" y="1248965"/>
                </a:lnTo>
                <a:lnTo>
                  <a:pt x="2839374" y="1273621"/>
                </a:lnTo>
                <a:lnTo>
                  <a:pt x="2880487" y="1292860"/>
                </a:lnTo>
                <a:lnTo>
                  <a:pt x="2918229" y="1315015"/>
                </a:lnTo>
                <a:lnTo>
                  <a:pt x="2957258" y="1326753"/>
                </a:lnTo>
                <a:lnTo>
                  <a:pt x="2997144" y="1335990"/>
                </a:lnTo>
                <a:lnTo>
                  <a:pt x="3037459" y="1350645"/>
                </a:lnTo>
                <a:lnTo>
                  <a:pt x="3072298" y="1372592"/>
                </a:lnTo>
                <a:lnTo>
                  <a:pt x="3100816" y="1396206"/>
                </a:lnTo>
                <a:lnTo>
                  <a:pt x="3130167" y="1418153"/>
                </a:lnTo>
                <a:lnTo>
                  <a:pt x="3167506" y="1435100"/>
                </a:lnTo>
                <a:lnTo>
                  <a:pt x="3202062" y="1466652"/>
                </a:lnTo>
                <a:lnTo>
                  <a:pt x="3241022" y="1497518"/>
                </a:lnTo>
                <a:lnTo>
                  <a:pt x="3283336" y="1527024"/>
                </a:lnTo>
                <a:lnTo>
                  <a:pt x="3327955" y="1554495"/>
                </a:lnTo>
                <a:lnTo>
                  <a:pt x="3373831" y="1579258"/>
                </a:lnTo>
                <a:lnTo>
                  <a:pt x="3419913" y="1600638"/>
                </a:lnTo>
                <a:lnTo>
                  <a:pt x="3465153" y="1617961"/>
                </a:lnTo>
                <a:lnTo>
                  <a:pt x="3508502" y="1630553"/>
                </a:lnTo>
                <a:lnTo>
                  <a:pt x="3519056" y="1678132"/>
                </a:lnTo>
                <a:lnTo>
                  <a:pt x="3521856" y="1725284"/>
                </a:lnTo>
                <a:lnTo>
                  <a:pt x="3522071" y="1772650"/>
                </a:lnTo>
                <a:lnTo>
                  <a:pt x="3524871" y="1820870"/>
                </a:lnTo>
                <a:lnTo>
                  <a:pt x="3535426" y="1870583"/>
                </a:lnTo>
                <a:lnTo>
                  <a:pt x="3513231" y="1912075"/>
                </a:lnTo>
                <a:lnTo>
                  <a:pt x="3502431" y="1953351"/>
                </a:lnTo>
                <a:lnTo>
                  <a:pt x="3500981" y="1994620"/>
                </a:lnTo>
                <a:lnTo>
                  <a:pt x="3506835" y="2036095"/>
                </a:lnTo>
                <a:lnTo>
                  <a:pt x="3517944" y="2077987"/>
                </a:lnTo>
                <a:lnTo>
                  <a:pt x="3532264" y="2120507"/>
                </a:lnTo>
                <a:lnTo>
                  <a:pt x="3547748" y="2163866"/>
                </a:lnTo>
                <a:lnTo>
                  <a:pt x="3562350" y="2208276"/>
                </a:lnTo>
                <a:lnTo>
                  <a:pt x="3556436" y="2258629"/>
                </a:lnTo>
                <a:lnTo>
                  <a:pt x="3548856" y="2304399"/>
                </a:lnTo>
                <a:lnTo>
                  <a:pt x="3534560" y="2347668"/>
                </a:lnTo>
                <a:lnTo>
                  <a:pt x="3508502" y="2390521"/>
                </a:lnTo>
                <a:lnTo>
                  <a:pt x="3472640" y="2436018"/>
                </a:lnTo>
                <a:lnTo>
                  <a:pt x="3450209" y="2461514"/>
                </a:lnTo>
                <a:lnTo>
                  <a:pt x="3435643" y="2494920"/>
                </a:lnTo>
                <a:lnTo>
                  <a:pt x="3417697" y="2518743"/>
                </a:lnTo>
                <a:lnTo>
                  <a:pt x="3394702" y="2538398"/>
                </a:lnTo>
                <a:lnTo>
                  <a:pt x="3364991" y="2559304"/>
                </a:lnTo>
                <a:lnTo>
                  <a:pt x="3334809" y="2592538"/>
                </a:lnTo>
                <a:lnTo>
                  <a:pt x="3295659" y="2617747"/>
                </a:lnTo>
                <a:lnTo>
                  <a:pt x="3250533" y="2636535"/>
                </a:lnTo>
                <a:lnTo>
                  <a:pt x="3202422" y="2650508"/>
                </a:lnTo>
                <a:lnTo>
                  <a:pt x="3154318" y="2661271"/>
                </a:lnTo>
                <a:lnTo>
                  <a:pt x="3109214" y="2670429"/>
                </a:lnTo>
                <a:lnTo>
                  <a:pt x="3079455" y="2705277"/>
                </a:lnTo>
                <a:lnTo>
                  <a:pt x="3048599" y="2739059"/>
                </a:lnTo>
                <a:lnTo>
                  <a:pt x="3015579" y="2769641"/>
                </a:lnTo>
                <a:lnTo>
                  <a:pt x="2979328" y="2794889"/>
                </a:lnTo>
                <a:lnTo>
                  <a:pt x="2938779" y="2812669"/>
                </a:lnTo>
                <a:lnTo>
                  <a:pt x="2899890" y="2842087"/>
                </a:lnTo>
                <a:lnTo>
                  <a:pt x="2856509" y="2866871"/>
                </a:lnTo>
                <a:lnTo>
                  <a:pt x="2809523" y="2887714"/>
                </a:lnTo>
                <a:lnTo>
                  <a:pt x="2759821" y="2905309"/>
                </a:lnTo>
                <a:lnTo>
                  <a:pt x="2708290" y="2920349"/>
                </a:lnTo>
                <a:lnTo>
                  <a:pt x="2655818" y="2933525"/>
                </a:lnTo>
                <a:lnTo>
                  <a:pt x="2603293" y="2945530"/>
                </a:lnTo>
                <a:lnTo>
                  <a:pt x="2551602" y="2957058"/>
                </a:lnTo>
                <a:lnTo>
                  <a:pt x="2501633" y="2968801"/>
                </a:lnTo>
                <a:lnTo>
                  <a:pt x="2454275" y="2981452"/>
                </a:lnTo>
                <a:lnTo>
                  <a:pt x="2406554" y="3010900"/>
                </a:lnTo>
                <a:lnTo>
                  <a:pt x="2365597" y="3033680"/>
                </a:lnTo>
                <a:lnTo>
                  <a:pt x="2322972" y="3051460"/>
                </a:lnTo>
                <a:lnTo>
                  <a:pt x="2270252" y="3065907"/>
                </a:lnTo>
                <a:lnTo>
                  <a:pt x="2243058" y="3084674"/>
                </a:lnTo>
                <a:lnTo>
                  <a:pt x="2227579" y="3094552"/>
                </a:lnTo>
                <a:lnTo>
                  <a:pt x="2215340" y="3099244"/>
                </a:lnTo>
                <a:lnTo>
                  <a:pt x="2197861" y="3102454"/>
                </a:lnTo>
                <a:lnTo>
                  <a:pt x="2166667" y="3107887"/>
                </a:lnTo>
                <a:lnTo>
                  <a:pt x="2113279" y="3119247"/>
                </a:lnTo>
                <a:lnTo>
                  <a:pt x="2064248" y="3141389"/>
                </a:lnTo>
                <a:lnTo>
                  <a:pt x="2015584" y="3163038"/>
                </a:lnTo>
                <a:lnTo>
                  <a:pt x="1966912" y="3183699"/>
                </a:lnTo>
                <a:lnTo>
                  <a:pt x="1917859" y="3202878"/>
                </a:lnTo>
                <a:lnTo>
                  <a:pt x="1868052" y="3220082"/>
                </a:lnTo>
                <a:lnTo>
                  <a:pt x="1817115" y="3234817"/>
                </a:lnTo>
                <a:lnTo>
                  <a:pt x="1796282" y="3242109"/>
                </a:lnTo>
                <a:lnTo>
                  <a:pt x="1774555" y="3249818"/>
                </a:lnTo>
                <a:lnTo>
                  <a:pt x="1752804" y="3256694"/>
                </a:lnTo>
                <a:lnTo>
                  <a:pt x="1731899" y="3261487"/>
                </a:lnTo>
                <a:lnTo>
                  <a:pt x="1688687" y="3269404"/>
                </a:lnTo>
                <a:lnTo>
                  <a:pt x="1641665" y="3278155"/>
                </a:lnTo>
                <a:lnTo>
                  <a:pt x="1603883" y="3285239"/>
                </a:lnTo>
                <a:lnTo>
                  <a:pt x="1588389" y="3288157"/>
                </a:lnTo>
                <a:lnTo>
                  <a:pt x="1538360" y="3307200"/>
                </a:lnTo>
                <a:lnTo>
                  <a:pt x="1487202" y="3320828"/>
                </a:lnTo>
                <a:lnTo>
                  <a:pt x="1435290" y="3330273"/>
                </a:lnTo>
                <a:lnTo>
                  <a:pt x="1382997" y="3336765"/>
                </a:lnTo>
                <a:lnTo>
                  <a:pt x="1330696" y="3341535"/>
                </a:lnTo>
                <a:lnTo>
                  <a:pt x="1278763" y="3345815"/>
                </a:lnTo>
                <a:lnTo>
                  <a:pt x="1229943" y="3360018"/>
                </a:lnTo>
                <a:lnTo>
                  <a:pt x="1179869" y="3372355"/>
                </a:lnTo>
                <a:lnTo>
                  <a:pt x="1128933" y="3383137"/>
                </a:lnTo>
                <a:lnTo>
                  <a:pt x="1077528" y="3392675"/>
                </a:lnTo>
                <a:lnTo>
                  <a:pt x="1026047" y="3401280"/>
                </a:lnTo>
                <a:lnTo>
                  <a:pt x="974884" y="3409263"/>
                </a:lnTo>
                <a:lnTo>
                  <a:pt x="924433" y="3416935"/>
                </a:lnTo>
                <a:lnTo>
                  <a:pt x="890805" y="3429714"/>
                </a:lnTo>
                <a:lnTo>
                  <a:pt x="857631" y="3445827"/>
                </a:lnTo>
                <a:lnTo>
                  <a:pt x="825313" y="3461940"/>
                </a:lnTo>
                <a:lnTo>
                  <a:pt x="794258" y="3474720"/>
                </a:lnTo>
                <a:lnTo>
                  <a:pt x="748966" y="3487005"/>
                </a:lnTo>
                <a:lnTo>
                  <a:pt x="699558" y="3497438"/>
                </a:lnTo>
                <a:lnTo>
                  <a:pt x="647906" y="3506390"/>
                </a:lnTo>
                <a:lnTo>
                  <a:pt x="595884" y="3514231"/>
                </a:lnTo>
                <a:lnTo>
                  <a:pt x="545364" y="3521330"/>
                </a:lnTo>
                <a:lnTo>
                  <a:pt x="498221" y="3528060"/>
                </a:lnTo>
                <a:lnTo>
                  <a:pt x="464884" y="3518237"/>
                </a:lnTo>
                <a:lnTo>
                  <a:pt x="442593" y="3512036"/>
                </a:lnTo>
                <a:lnTo>
                  <a:pt x="426767" y="3508798"/>
                </a:lnTo>
                <a:lnTo>
                  <a:pt x="412825" y="3507865"/>
                </a:lnTo>
                <a:lnTo>
                  <a:pt x="396188" y="3508578"/>
                </a:lnTo>
                <a:lnTo>
                  <a:pt x="372274" y="3510279"/>
                </a:lnTo>
                <a:lnTo>
                  <a:pt x="336504" y="3512310"/>
                </a:lnTo>
                <a:lnTo>
                  <a:pt x="284297" y="3514011"/>
                </a:lnTo>
                <a:lnTo>
                  <a:pt x="211074" y="3514725"/>
                </a:lnTo>
              </a:path>
              <a:path w="4612640" h="4385310">
                <a:moveTo>
                  <a:pt x="1305687" y="0"/>
                </a:moveTo>
                <a:lnTo>
                  <a:pt x="1356310" y="6041"/>
                </a:lnTo>
                <a:lnTo>
                  <a:pt x="1406492" y="12280"/>
                </a:lnTo>
                <a:lnTo>
                  <a:pt x="1456294" y="18664"/>
                </a:lnTo>
                <a:lnTo>
                  <a:pt x="1505775" y="25145"/>
                </a:lnTo>
                <a:lnTo>
                  <a:pt x="1554997" y="31672"/>
                </a:lnTo>
                <a:lnTo>
                  <a:pt x="1604019" y="38194"/>
                </a:lnTo>
                <a:lnTo>
                  <a:pt x="1652901" y="44661"/>
                </a:lnTo>
                <a:lnTo>
                  <a:pt x="1701704" y="51022"/>
                </a:lnTo>
                <a:lnTo>
                  <a:pt x="1750488" y="57229"/>
                </a:lnTo>
                <a:lnTo>
                  <a:pt x="1799313" y="63229"/>
                </a:lnTo>
                <a:lnTo>
                  <a:pt x="1848240" y="68974"/>
                </a:lnTo>
                <a:lnTo>
                  <a:pt x="1897328" y="74412"/>
                </a:lnTo>
                <a:lnTo>
                  <a:pt x="1946638" y="79494"/>
                </a:lnTo>
                <a:lnTo>
                  <a:pt x="1996230" y="84168"/>
                </a:lnTo>
                <a:lnTo>
                  <a:pt x="2046164" y="88385"/>
                </a:lnTo>
                <a:lnTo>
                  <a:pt x="2096501" y="92095"/>
                </a:lnTo>
                <a:lnTo>
                  <a:pt x="2147301" y="95246"/>
                </a:lnTo>
                <a:lnTo>
                  <a:pt x="2198624" y="97790"/>
                </a:lnTo>
                <a:lnTo>
                  <a:pt x="2236837" y="109735"/>
                </a:lnTo>
                <a:lnTo>
                  <a:pt x="2262012" y="116681"/>
                </a:lnTo>
                <a:lnTo>
                  <a:pt x="2291403" y="125293"/>
                </a:lnTo>
                <a:lnTo>
                  <a:pt x="2342261" y="142240"/>
                </a:lnTo>
                <a:lnTo>
                  <a:pt x="2354250" y="146125"/>
                </a:lnTo>
                <a:lnTo>
                  <a:pt x="2367502" y="150463"/>
                </a:lnTo>
                <a:lnTo>
                  <a:pt x="2378229" y="153991"/>
                </a:lnTo>
                <a:lnTo>
                  <a:pt x="2382647" y="155448"/>
                </a:lnTo>
                <a:lnTo>
                  <a:pt x="2422406" y="183311"/>
                </a:lnTo>
                <a:lnTo>
                  <a:pt x="2461410" y="209446"/>
                </a:lnTo>
                <a:lnTo>
                  <a:pt x="2500407" y="234346"/>
                </a:lnTo>
                <a:lnTo>
                  <a:pt x="2540145" y="258506"/>
                </a:lnTo>
                <a:lnTo>
                  <a:pt x="2581372" y="282418"/>
                </a:lnTo>
                <a:lnTo>
                  <a:pt x="2624836" y="306578"/>
                </a:lnTo>
                <a:lnTo>
                  <a:pt x="2664142" y="327066"/>
                </a:lnTo>
                <a:lnTo>
                  <a:pt x="2706782" y="350472"/>
                </a:lnTo>
                <a:lnTo>
                  <a:pt x="2740993" y="369710"/>
                </a:lnTo>
                <a:lnTo>
                  <a:pt x="2755011" y="377698"/>
                </a:lnTo>
                <a:lnTo>
                  <a:pt x="2757721" y="391727"/>
                </a:lnTo>
                <a:lnTo>
                  <a:pt x="2760027" y="406590"/>
                </a:lnTo>
                <a:lnTo>
                  <a:pt x="2763190" y="421453"/>
                </a:lnTo>
                <a:lnTo>
                  <a:pt x="2768473" y="435483"/>
                </a:lnTo>
                <a:lnTo>
                  <a:pt x="2784721" y="452564"/>
                </a:lnTo>
                <a:lnTo>
                  <a:pt x="2804350" y="465931"/>
                </a:lnTo>
                <a:lnTo>
                  <a:pt x="2823979" y="478488"/>
                </a:lnTo>
                <a:lnTo>
                  <a:pt x="2840228" y="493141"/>
                </a:lnTo>
                <a:lnTo>
                  <a:pt x="2869502" y="532257"/>
                </a:lnTo>
                <a:lnTo>
                  <a:pt x="2898763" y="573506"/>
                </a:lnTo>
                <a:lnTo>
                  <a:pt x="2929098" y="614756"/>
                </a:lnTo>
                <a:lnTo>
                  <a:pt x="2961591" y="653872"/>
                </a:lnTo>
                <a:lnTo>
                  <a:pt x="2997327" y="688721"/>
                </a:lnTo>
                <a:lnTo>
                  <a:pt x="3014998" y="731943"/>
                </a:lnTo>
                <a:lnTo>
                  <a:pt x="3038130" y="772186"/>
                </a:lnTo>
                <a:lnTo>
                  <a:pt x="3065954" y="809767"/>
                </a:lnTo>
                <a:lnTo>
                  <a:pt x="3097701" y="845007"/>
                </a:lnTo>
                <a:lnTo>
                  <a:pt x="3132602" y="878224"/>
                </a:lnTo>
                <a:lnTo>
                  <a:pt x="3169891" y="909739"/>
                </a:lnTo>
                <a:lnTo>
                  <a:pt x="3208798" y="939871"/>
                </a:lnTo>
                <a:lnTo>
                  <a:pt x="3248556" y="968940"/>
                </a:lnTo>
                <a:lnTo>
                  <a:pt x="3288395" y="997264"/>
                </a:lnTo>
                <a:lnTo>
                  <a:pt x="3327547" y="1025163"/>
                </a:lnTo>
                <a:lnTo>
                  <a:pt x="3365246" y="1052957"/>
                </a:lnTo>
                <a:lnTo>
                  <a:pt x="3405169" y="1083645"/>
                </a:lnTo>
                <a:lnTo>
                  <a:pt x="3444453" y="1116040"/>
                </a:lnTo>
                <a:lnTo>
                  <a:pt x="3483523" y="1148648"/>
                </a:lnTo>
                <a:lnTo>
                  <a:pt x="3522807" y="1179977"/>
                </a:lnTo>
                <a:lnTo>
                  <a:pt x="3562730" y="1208532"/>
                </a:lnTo>
                <a:lnTo>
                  <a:pt x="3571847" y="1240037"/>
                </a:lnTo>
                <a:lnTo>
                  <a:pt x="3575849" y="1251664"/>
                </a:lnTo>
                <a:lnTo>
                  <a:pt x="3580098" y="1252426"/>
                </a:lnTo>
                <a:lnTo>
                  <a:pt x="3589956" y="1251335"/>
                </a:lnTo>
                <a:lnTo>
                  <a:pt x="3610785" y="1257406"/>
                </a:lnTo>
                <a:lnTo>
                  <a:pt x="3647948" y="1279652"/>
                </a:lnTo>
                <a:lnTo>
                  <a:pt x="3690331" y="1311668"/>
                </a:lnTo>
                <a:lnTo>
                  <a:pt x="3719703" y="1337310"/>
                </a:lnTo>
                <a:lnTo>
                  <a:pt x="3740608" y="1364674"/>
                </a:lnTo>
                <a:lnTo>
                  <a:pt x="3762359" y="1392872"/>
                </a:lnTo>
                <a:lnTo>
                  <a:pt x="3784086" y="1421070"/>
                </a:lnTo>
                <a:lnTo>
                  <a:pt x="3804919" y="1448435"/>
                </a:lnTo>
                <a:lnTo>
                  <a:pt x="3825634" y="1470798"/>
                </a:lnTo>
                <a:lnTo>
                  <a:pt x="3849290" y="1493996"/>
                </a:lnTo>
                <a:lnTo>
                  <a:pt x="3868731" y="1512192"/>
                </a:lnTo>
                <a:lnTo>
                  <a:pt x="3876802" y="1519555"/>
                </a:lnTo>
                <a:lnTo>
                  <a:pt x="3885981" y="1568545"/>
                </a:lnTo>
                <a:lnTo>
                  <a:pt x="3897595" y="1616771"/>
                </a:lnTo>
                <a:lnTo>
                  <a:pt x="3910782" y="1664542"/>
                </a:lnTo>
                <a:lnTo>
                  <a:pt x="3924679" y="1712166"/>
                </a:lnTo>
                <a:lnTo>
                  <a:pt x="3938426" y="1759953"/>
                </a:lnTo>
                <a:lnTo>
                  <a:pt x="3951160" y="1808210"/>
                </a:lnTo>
                <a:lnTo>
                  <a:pt x="3962018" y="1857248"/>
                </a:lnTo>
                <a:lnTo>
                  <a:pt x="3971296" y="1906863"/>
                </a:lnTo>
                <a:lnTo>
                  <a:pt x="3980365" y="1957996"/>
                </a:lnTo>
                <a:lnTo>
                  <a:pt x="3993318" y="2007867"/>
                </a:lnTo>
                <a:lnTo>
                  <a:pt x="4014245" y="2053697"/>
                </a:lnTo>
                <a:lnTo>
                  <a:pt x="4047236" y="2092706"/>
                </a:lnTo>
                <a:lnTo>
                  <a:pt x="4056734" y="2123328"/>
                </a:lnTo>
                <a:lnTo>
                  <a:pt x="4060959" y="2136297"/>
                </a:lnTo>
                <a:lnTo>
                  <a:pt x="4063997" y="2138999"/>
                </a:lnTo>
                <a:lnTo>
                  <a:pt x="4069937" y="2138816"/>
                </a:lnTo>
                <a:lnTo>
                  <a:pt x="4082866" y="2143135"/>
                </a:lnTo>
                <a:lnTo>
                  <a:pt x="4146041" y="2194814"/>
                </a:lnTo>
                <a:lnTo>
                  <a:pt x="4182547" y="2236032"/>
                </a:lnTo>
                <a:lnTo>
                  <a:pt x="4212399" y="2279261"/>
                </a:lnTo>
                <a:lnTo>
                  <a:pt x="4237260" y="2323878"/>
                </a:lnTo>
                <a:lnTo>
                  <a:pt x="4258795" y="2369261"/>
                </a:lnTo>
                <a:lnTo>
                  <a:pt x="4278666" y="2414786"/>
                </a:lnTo>
                <a:lnTo>
                  <a:pt x="4298536" y="2459830"/>
                </a:lnTo>
                <a:lnTo>
                  <a:pt x="4320067" y="2503770"/>
                </a:lnTo>
                <a:lnTo>
                  <a:pt x="4344924" y="2545983"/>
                </a:lnTo>
                <a:lnTo>
                  <a:pt x="4374769" y="2585847"/>
                </a:lnTo>
                <a:lnTo>
                  <a:pt x="4391223" y="2637242"/>
                </a:lnTo>
                <a:lnTo>
                  <a:pt x="4398391" y="2660300"/>
                </a:lnTo>
                <a:lnTo>
                  <a:pt x="4403844" y="2678358"/>
                </a:lnTo>
                <a:lnTo>
                  <a:pt x="4415155" y="2714752"/>
                </a:lnTo>
                <a:lnTo>
                  <a:pt x="4419084" y="2769808"/>
                </a:lnTo>
                <a:lnTo>
                  <a:pt x="4422789" y="2815287"/>
                </a:lnTo>
                <a:lnTo>
                  <a:pt x="4430370" y="2855450"/>
                </a:lnTo>
                <a:lnTo>
                  <a:pt x="4445931" y="2894559"/>
                </a:lnTo>
                <a:lnTo>
                  <a:pt x="4473575" y="2936875"/>
                </a:lnTo>
                <a:lnTo>
                  <a:pt x="4488364" y="2990201"/>
                </a:lnTo>
                <a:lnTo>
                  <a:pt x="4501429" y="3043510"/>
                </a:lnTo>
                <a:lnTo>
                  <a:pt x="4514274" y="3096812"/>
                </a:lnTo>
                <a:lnTo>
                  <a:pt x="4528406" y="3150121"/>
                </a:lnTo>
                <a:lnTo>
                  <a:pt x="4545330" y="3203448"/>
                </a:lnTo>
                <a:lnTo>
                  <a:pt x="4536682" y="3246715"/>
                </a:lnTo>
                <a:lnTo>
                  <a:pt x="4540250" y="3286220"/>
                </a:lnTo>
                <a:lnTo>
                  <a:pt x="4549723" y="3326534"/>
                </a:lnTo>
                <a:lnTo>
                  <a:pt x="4558792" y="3372231"/>
                </a:lnTo>
                <a:lnTo>
                  <a:pt x="4552283" y="3417375"/>
                </a:lnTo>
                <a:lnTo>
                  <a:pt x="4557109" y="3456686"/>
                </a:lnTo>
                <a:lnTo>
                  <a:pt x="4569507" y="3495996"/>
                </a:lnTo>
                <a:lnTo>
                  <a:pt x="4585716" y="3541141"/>
                </a:lnTo>
                <a:lnTo>
                  <a:pt x="4593726" y="3565588"/>
                </a:lnTo>
                <a:lnTo>
                  <a:pt x="4602559" y="3593369"/>
                </a:lnTo>
                <a:lnTo>
                  <a:pt x="4609701" y="3616150"/>
                </a:lnTo>
                <a:lnTo>
                  <a:pt x="4612640" y="3625596"/>
                </a:lnTo>
                <a:lnTo>
                  <a:pt x="4609998" y="3686248"/>
                </a:lnTo>
                <a:lnTo>
                  <a:pt x="4609042" y="3737321"/>
                </a:lnTo>
                <a:lnTo>
                  <a:pt x="4608712" y="3779573"/>
                </a:lnTo>
                <a:lnTo>
                  <a:pt x="4605692" y="3840641"/>
                </a:lnTo>
                <a:lnTo>
                  <a:pt x="4579371" y="3885025"/>
                </a:lnTo>
                <a:lnTo>
                  <a:pt x="4534936" y="3891977"/>
                </a:lnTo>
                <a:lnTo>
                  <a:pt x="4501475" y="3890935"/>
                </a:lnTo>
                <a:lnTo>
                  <a:pt x="4459104" y="3887892"/>
                </a:lnTo>
                <a:lnTo>
                  <a:pt x="4406766" y="3883606"/>
                </a:lnTo>
                <a:lnTo>
                  <a:pt x="4343400" y="3878834"/>
                </a:lnTo>
                <a:lnTo>
                  <a:pt x="4306282" y="3859873"/>
                </a:lnTo>
                <a:lnTo>
                  <a:pt x="4268295" y="3847163"/>
                </a:lnTo>
                <a:lnTo>
                  <a:pt x="4228617" y="3836953"/>
                </a:lnTo>
                <a:lnTo>
                  <a:pt x="4186428" y="3825494"/>
                </a:lnTo>
                <a:lnTo>
                  <a:pt x="4142073" y="3778265"/>
                </a:lnTo>
                <a:lnTo>
                  <a:pt x="4087622" y="3741039"/>
                </a:lnTo>
                <a:lnTo>
                  <a:pt x="4026519" y="3720480"/>
                </a:lnTo>
                <a:lnTo>
                  <a:pt x="3988942" y="3709924"/>
                </a:lnTo>
                <a:lnTo>
                  <a:pt x="3937799" y="3721374"/>
                </a:lnTo>
                <a:lnTo>
                  <a:pt x="3886637" y="3730050"/>
                </a:lnTo>
                <a:lnTo>
                  <a:pt x="3835470" y="3737447"/>
                </a:lnTo>
                <a:lnTo>
                  <a:pt x="3784308" y="3745057"/>
                </a:lnTo>
                <a:lnTo>
                  <a:pt x="3733165" y="3754374"/>
                </a:lnTo>
                <a:lnTo>
                  <a:pt x="3700948" y="3776737"/>
                </a:lnTo>
                <a:lnTo>
                  <a:pt x="3673744" y="3796601"/>
                </a:lnTo>
                <a:lnTo>
                  <a:pt x="3644850" y="3813131"/>
                </a:lnTo>
                <a:lnTo>
                  <a:pt x="3607562" y="3825494"/>
                </a:lnTo>
                <a:lnTo>
                  <a:pt x="3573984" y="3860222"/>
                </a:lnTo>
                <a:lnTo>
                  <a:pt x="3545807" y="3898560"/>
                </a:lnTo>
                <a:lnTo>
                  <a:pt x="3518709" y="3937745"/>
                </a:lnTo>
                <a:lnTo>
                  <a:pt x="3488368" y="3975016"/>
                </a:lnTo>
                <a:lnTo>
                  <a:pt x="3450463" y="4007612"/>
                </a:lnTo>
                <a:lnTo>
                  <a:pt x="3420052" y="4054004"/>
                </a:lnTo>
                <a:lnTo>
                  <a:pt x="3392154" y="4098724"/>
                </a:lnTo>
                <a:lnTo>
                  <a:pt x="3360898" y="4140107"/>
                </a:lnTo>
                <a:lnTo>
                  <a:pt x="3320415" y="4176483"/>
                </a:lnTo>
                <a:lnTo>
                  <a:pt x="3301094" y="4226507"/>
                </a:lnTo>
                <a:lnTo>
                  <a:pt x="3278161" y="4270115"/>
                </a:lnTo>
                <a:lnTo>
                  <a:pt x="3250247" y="4307552"/>
                </a:lnTo>
                <a:lnTo>
                  <a:pt x="3215983" y="4339066"/>
                </a:lnTo>
                <a:lnTo>
                  <a:pt x="3174000" y="4364903"/>
                </a:lnTo>
                <a:lnTo>
                  <a:pt x="3122929" y="4385310"/>
                </a:lnTo>
                <a:lnTo>
                  <a:pt x="3079501" y="4383018"/>
                </a:lnTo>
                <a:lnTo>
                  <a:pt x="3027632" y="4380310"/>
                </a:lnTo>
                <a:lnTo>
                  <a:pt x="2974072" y="4373438"/>
                </a:lnTo>
                <a:lnTo>
                  <a:pt x="2925572" y="4358652"/>
                </a:lnTo>
                <a:lnTo>
                  <a:pt x="2894066" y="4340673"/>
                </a:lnTo>
                <a:lnTo>
                  <a:pt x="2868882" y="4321443"/>
                </a:lnTo>
                <a:lnTo>
                  <a:pt x="2842865" y="4303043"/>
                </a:lnTo>
                <a:lnTo>
                  <a:pt x="2808859" y="4287558"/>
                </a:lnTo>
                <a:lnTo>
                  <a:pt x="2786703" y="4274786"/>
                </a:lnTo>
                <a:lnTo>
                  <a:pt x="2762869" y="4262012"/>
                </a:lnTo>
                <a:lnTo>
                  <a:pt x="2740725" y="4247570"/>
                </a:lnTo>
                <a:lnTo>
                  <a:pt x="2723641" y="4229798"/>
                </a:lnTo>
                <a:lnTo>
                  <a:pt x="2717524" y="4219179"/>
                </a:lnTo>
                <a:lnTo>
                  <a:pt x="2711846" y="4208141"/>
                </a:lnTo>
                <a:lnTo>
                  <a:pt x="2705336" y="4197937"/>
                </a:lnTo>
                <a:lnTo>
                  <a:pt x="2696717" y="4189818"/>
                </a:lnTo>
                <a:lnTo>
                  <a:pt x="2660362" y="4163920"/>
                </a:lnTo>
                <a:lnTo>
                  <a:pt x="2621518" y="4142605"/>
                </a:lnTo>
                <a:lnTo>
                  <a:pt x="2584364" y="4120458"/>
                </a:lnTo>
                <a:lnTo>
                  <a:pt x="2553080" y="4092067"/>
                </a:lnTo>
                <a:lnTo>
                  <a:pt x="2524749" y="4060063"/>
                </a:lnTo>
                <a:lnTo>
                  <a:pt x="2493781" y="4025203"/>
                </a:lnTo>
                <a:lnTo>
                  <a:pt x="2460495" y="3989203"/>
                </a:lnTo>
                <a:lnTo>
                  <a:pt x="2425207" y="3953779"/>
                </a:lnTo>
                <a:lnTo>
                  <a:pt x="2388235" y="3920648"/>
                </a:lnTo>
                <a:lnTo>
                  <a:pt x="2349894" y="3891524"/>
                </a:lnTo>
                <a:lnTo>
                  <a:pt x="2310503" y="3868124"/>
                </a:lnTo>
                <a:lnTo>
                  <a:pt x="2270379" y="3852164"/>
                </a:lnTo>
                <a:lnTo>
                  <a:pt x="2225097" y="3823393"/>
                </a:lnTo>
                <a:lnTo>
                  <a:pt x="2179873" y="3797018"/>
                </a:lnTo>
                <a:lnTo>
                  <a:pt x="2134337" y="3772935"/>
                </a:lnTo>
                <a:lnTo>
                  <a:pt x="2088118" y="3751040"/>
                </a:lnTo>
                <a:lnTo>
                  <a:pt x="2040845" y="3731228"/>
                </a:lnTo>
                <a:lnTo>
                  <a:pt x="1992147" y="3713396"/>
                </a:lnTo>
                <a:lnTo>
                  <a:pt x="1941655" y="3697439"/>
                </a:lnTo>
                <a:lnTo>
                  <a:pt x="1888998" y="3683254"/>
                </a:lnTo>
                <a:lnTo>
                  <a:pt x="1836416" y="3685214"/>
                </a:lnTo>
                <a:lnTo>
                  <a:pt x="1784255" y="3686944"/>
                </a:lnTo>
                <a:lnTo>
                  <a:pt x="1732452" y="3688370"/>
                </a:lnTo>
                <a:lnTo>
                  <a:pt x="1680945" y="3689420"/>
                </a:lnTo>
                <a:lnTo>
                  <a:pt x="1629672" y="3690021"/>
                </a:lnTo>
                <a:lnTo>
                  <a:pt x="1578572" y="3690100"/>
                </a:lnTo>
                <a:lnTo>
                  <a:pt x="1527581" y="3689584"/>
                </a:lnTo>
                <a:lnTo>
                  <a:pt x="1476638" y="3688401"/>
                </a:lnTo>
                <a:lnTo>
                  <a:pt x="1425681" y="3686476"/>
                </a:lnTo>
                <a:lnTo>
                  <a:pt x="1374648" y="3683739"/>
                </a:lnTo>
                <a:lnTo>
                  <a:pt x="1323476" y="3680115"/>
                </a:lnTo>
                <a:lnTo>
                  <a:pt x="1272104" y="3675533"/>
                </a:lnTo>
                <a:lnTo>
                  <a:pt x="1220470" y="3669919"/>
                </a:lnTo>
                <a:lnTo>
                  <a:pt x="1168989" y="3671809"/>
                </a:lnTo>
                <a:lnTo>
                  <a:pt x="1117719" y="3674119"/>
                </a:lnTo>
                <a:lnTo>
                  <a:pt x="1066640" y="3676803"/>
                </a:lnTo>
                <a:lnTo>
                  <a:pt x="1015729" y="3679817"/>
                </a:lnTo>
                <a:lnTo>
                  <a:pt x="964966" y="3683116"/>
                </a:lnTo>
                <a:lnTo>
                  <a:pt x="914328" y="3686657"/>
                </a:lnTo>
                <a:lnTo>
                  <a:pt x="863795" y="3690394"/>
                </a:lnTo>
                <a:lnTo>
                  <a:pt x="813345" y="3694284"/>
                </a:lnTo>
                <a:lnTo>
                  <a:pt x="762957" y="3698281"/>
                </a:lnTo>
                <a:lnTo>
                  <a:pt x="712609" y="3702343"/>
                </a:lnTo>
                <a:lnTo>
                  <a:pt x="662280" y="3706424"/>
                </a:lnTo>
                <a:lnTo>
                  <a:pt x="611949" y="3710479"/>
                </a:lnTo>
                <a:lnTo>
                  <a:pt x="561594" y="3714465"/>
                </a:lnTo>
                <a:lnTo>
                  <a:pt x="511194" y="3718338"/>
                </a:lnTo>
                <a:lnTo>
                  <a:pt x="460727" y="3722052"/>
                </a:lnTo>
                <a:lnTo>
                  <a:pt x="410172" y="3725563"/>
                </a:lnTo>
                <a:lnTo>
                  <a:pt x="359508" y="3728828"/>
                </a:lnTo>
                <a:lnTo>
                  <a:pt x="308713" y="3731801"/>
                </a:lnTo>
                <a:lnTo>
                  <a:pt x="257766" y="3734439"/>
                </a:lnTo>
                <a:lnTo>
                  <a:pt x="206645" y="3736696"/>
                </a:lnTo>
                <a:lnTo>
                  <a:pt x="155329" y="3738530"/>
                </a:lnTo>
                <a:lnTo>
                  <a:pt x="103798" y="3739894"/>
                </a:lnTo>
                <a:lnTo>
                  <a:pt x="52028" y="3740745"/>
                </a:lnTo>
                <a:lnTo>
                  <a:pt x="0" y="3741039"/>
                </a:lnTo>
              </a:path>
            </a:pathLst>
          </a:custGeom>
          <a:ln w="9906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1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1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104881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2025015" y="563880"/>
            <a:ext cx="509396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1509712" y="1382712"/>
            <a:ext cx="6139180" cy="409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387080" y="6445208"/>
            <a:ext cx="2457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dtoFAvtVE4U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6lUnb9ktkE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>
            <a:spLocks noGrp="1"/>
          </p:cNvSpPr>
          <p:nvPr>
            <p:ph type="title"/>
          </p:nvPr>
        </p:nvSpPr>
        <p:spPr>
          <a:xfrm>
            <a:off x="1875374" y="1487689"/>
            <a:ext cx="4569481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Uninformed</a:t>
            </a:r>
            <a:r>
              <a:rPr sz="4000" spc="-65" dirty="0"/>
              <a:t> </a:t>
            </a:r>
            <a:r>
              <a:rPr sz="4000" spc="-15" dirty="0"/>
              <a:t>Search</a:t>
            </a:r>
            <a:endParaRPr sz="4000"/>
          </a:p>
        </p:txBody>
      </p:sp>
      <p:sp>
        <p:nvSpPr>
          <p:cNvPr id="1048587" name="object 3"/>
          <p:cNvSpPr txBox="1"/>
          <p:nvPr/>
        </p:nvSpPr>
        <p:spPr>
          <a:xfrm>
            <a:off x="1517396" y="3471126"/>
            <a:ext cx="6109335" cy="152971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2800" spc="-10" dirty="0">
                <a:solidFill>
                  <a:srgbClr val="888888"/>
                </a:solidFill>
                <a:latin typeface="Calibri"/>
                <a:cs typeface="Calibri"/>
              </a:rPr>
              <a:t>Chapter</a:t>
            </a:r>
            <a:r>
              <a:rPr sz="28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535"/>
              </a:spcBef>
            </a:pP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(Based</a:t>
            </a:r>
            <a:r>
              <a:rPr sz="2000" spc="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on slides</a:t>
            </a:r>
            <a:r>
              <a:rPr sz="2000" spc="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Stuart</a:t>
            </a:r>
            <a:r>
              <a:rPr sz="2000" spc="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Russell,</a:t>
            </a:r>
            <a:r>
              <a:rPr sz="2000" spc="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Calibri"/>
                <a:cs typeface="Calibri"/>
              </a:rPr>
              <a:t>Subbarao</a:t>
            </a:r>
            <a:r>
              <a:rPr sz="20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Kambhampati, </a:t>
            </a:r>
            <a:r>
              <a:rPr sz="2000" spc="-4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Dan</a:t>
            </a:r>
            <a:r>
              <a:rPr sz="20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888888"/>
                </a:solidFill>
                <a:latin typeface="Calibri"/>
                <a:cs typeface="Calibri"/>
              </a:rPr>
              <a:t>Weld,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Calibri"/>
                <a:cs typeface="Calibri"/>
              </a:rPr>
              <a:t>Oren</a:t>
            </a:r>
            <a:r>
              <a:rPr sz="20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Etzioni,</a:t>
            </a:r>
            <a:r>
              <a:rPr sz="20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Henry</a:t>
            </a:r>
            <a:r>
              <a:rPr sz="20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Calibri"/>
                <a:cs typeface="Calibri"/>
              </a:rPr>
              <a:t>Kautz,</a:t>
            </a:r>
            <a:r>
              <a:rPr sz="20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Calibri"/>
                <a:cs typeface="Calibri"/>
              </a:rPr>
              <a:t>Richard</a:t>
            </a:r>
            <a:r>
              <a:rPr sz="2000" spc="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888888"/>
                </a:solidFill>
                <a:latin typeface="Calibri"/>
                <a:cs typeface="Calibri"/>
              </a:rPr>
              <a:t>Korf,</a:t>
            </a:r>
            <a:r>
              <a:rPr sz="20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88888"/>
                </a:solidFill>
                <a:latin typeface="Calibri"/>
                <a:cs typeface="Calibri"/>
              </a:rPr>
              <a:t>other UW-AI</a:t>
            </a:r>
            <a:r>
              <a:rPr sz="20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Calibri"/>
                <a:cs typeface="Calibri"/>
              </a:rPr>
              <a:t>faculty)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>
            <a:spLocks noGrp="1"/>
          </p:cNvSpPr>
          <p:nvPr>
            <p:ph type="title"/>
          </p:nvPr>
        </p:nvSpPr>
        <p:spPr>
          <a:xfrm>
            <a:off x="1537017" y="0"/>
            <a:ext cx="6069965" cy="1332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Example:</a:t>
            </a:r>
            <a:r>
              <a:rPr sz="4400" spc="-20" dirty="0"/>
              <a:t> </a:t>
            </a:r>
            <a:r>
              <a:rPr sz="4400" spc="-15" dirty="0"/>
              <a:t>robotic</a:t>
            </a:r>
            <a:r>
              <a:rPr sz="4400" dirty="0"/>
              <a:t> </a:t>
            </a:r>
            <a:r>
              <a:rPr sz="4400" spc="-5" dirty="0"/>
              <a:t>assembly</a:t>
            </a:r>
            <a:endParaRPr sz="4400"/>
          </a:p>
        </p:txBody>
      </p:sp>
      <p:sp>
        <p:nvSpPr>
          <p:cNvPr id="1048625" name="object 3"/>
          <p:cNvSpPr txBox="1"/>
          <p:nvPr/>
        </p:nvSpPr>
        <p:spPr>
          <a:xfrm>
            <a:off x="535940" y="3890010"/>
            <a:ext cx="7926705" cy="22967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marR="5080" indent="-342900">
              <a:lnSpc>
                <a:spcPct val="70000"/>
              </a:lnSpc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u="heavy" spc="-1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states?</a:t>
            </a:r>
            <a:r>
              <a:rPr sz="1900" spc="-15" dirty="0">
                <a:latin typeface="Calibri"/>
                <a:cs typeface="Calibri"/>
              </a:rPr>
              <a:t>:</a:t>
            </a:r>
            <a:r>
              <a:rPr sz="1900" spc="-10" dirty="0">
                <a:latin typeface="Calibri"/>
                <a:cs typeface="Calibri"/>
              </a:rPr>
              <a:t> real-valued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coordinates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robot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joint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angles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parts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object </a:t>
            </a:r>
            <a:r>
              <a:rPr sz="1900" spc="-10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assembled</a:t>
            </a:r>
          </a:p>
          <a:p>
            <a:pPr marL="12700">
              <a:lnSpc>
                <a:spcPts val="1939"/>
              </a:lnSpc>
            </a:pPr>
            <a:r>
              <a:rPr sz="1900" dirty="0">
                <a:latin typeface="Arial MT"/>
                <a:cs typeface="Arial MT"/>
              </a:rPr>
              <a:t>•</a:t>
            </a:r>
          </a:p>
          <a:p>
            <a:pPr marL="355600" indent="-342900">
              <a:lnSpc>
                <a:spcPts val="20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actions?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continuous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motions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robot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joints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900" dirty="0">
                <a:latin typeface="Arial MT"/>
                <a:cs typeface="Arial MT"/>
              </a:rPr>
              <a:t>•</a:t>
            </a:r>
          </a:p>
          <a:p>
            <a:pPr marL="355600" indent="-342900">
              <a:lnSpc>
                <a:spcPts val="20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goal</a:t>
            </a:r>
            <a:r>
              <a:rPr sz="1900" u="heavy" spc="-1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 </a:t>
            </a:r>
            <a:r>
              <a:rPr sz="19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test?</a:t>
            </a:r>
            <a:r>
              <a:rPr sz="1900" spc="-10" dirty="0">
                <a:latin typeface="Calibri"/>
                <a:cs typeface="Calibri"/>
              </a:rPr>
              <a:t>: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complete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assembly</a:t>
            </a:r>
          </a:p>
          <a:p>
            <a:pPr marL="12700">
              <a:lnSpc>
                <a:spcPts val="2050"/>
              </a:lnSpc>
            </a:pPr>
            <a:r>
              <a:rPr sz="1900" dirty="0">
                <a:latin typeface="Arial MT"/>
                <a:cs typeface="Arial MT"/>
              </a:rPr>
              <a:t>•</a:t>
            </a:r>
          </a:p>
          <a:p>
            <a:pPr marL="355600" indent="-342900">
              <a:lnSpc>
                <a:spcPts val="20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path</a:t>
            </a:r>
            <a:r>
              <a:rPr sz="1900" u="heavy" spc="-1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 </a:t>
            </a:r>
            <a:r>
              <a:rPr sz="19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cost?</a:t>
            </a:r>
            <a:r>
              <a:rPr sz="1900" spc="-10" dirty="0">
                <a:latin typeface="Calibri"/>
                <a:cs typeface="Calibri"/>
              </a:rPr>
              <a:t>: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time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to</a:t>
            </a:r>
            <a:r>
              <a:rPr sz="1900" spc="-15" dirty="0">
                <a:latin typeface="Calibri"/>
                <a:cs typeface="Calibri"/>
              </a:rPr>
              <a:t> execute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</a:pPr>
            <a:r>
              <a:rPr sz="1900" dirty="0">
                <a:latin typeface="Arial MT"/>
                <a:cs typeface="Arial MT"/>
              </a:rPr>
              <a:t>•</a:t>
            </a:r>
          </a:p>
        </p:txBody>
      </p:sp>
      <p:pic>
        <p:nvPicPr>
          <p:cNvPr id="2097156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451" y="1371600"/>
            <a:ext cx="5782054" cy="2286000"/>
          </a:xfrm>
          <a:prstGeom prst="rect">
            <a:avLst/>
          </a:prstGeom>
        </p:spPr>
      </p:pic>
      <p:sp>
        <p:nvSpPr>
          <p:cNvPr id="1048626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12</a:t>
            </a:r>
          </a:p>
        </p:txBody>
      </p:sp>
      <p:sp>
        <p:nvSpPr>
          <p:cNvPr id="1048628" name="object 2"/>
          <p:cNvSpPr txBox="1">
            <a:spLocks noGrp="1"/>
          </p:cNvSpPr>
          <p:nvPr>
            <p:ph type="title"/>
          </p:nvPr>
        </p:nvSpPr>
        <p:spPr>
          <a:xfrm>
            <a:off x="1076491" y="462533"/>
            <a:ext cx="5598502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Example:</a:t>
            </a:r>
            <a:r>
              <a:rPr sz="4400" spc="-55" dirty="0"/>
              <a:t> </a:t>
            </a:r>
            <a:r>
              <a:rPr sz="4400" spc="-20" dirty="0"/>
              <a:t>Romania</a:t>
            </a:r>
            <a:endParaRPr sz="4400"/>
          </a:p>
        </p:txBody>
      </p:sp>
      <p:sp>
        <p:nvSpPr>
          <p:cNvPr id="1048629" name="object 3"/>
          <p:cNvSpPr txBox="1"/>
          <p:nvPr/>
        </p:nvSpPr>
        <p:spPr>
          <a:xfrm>
            <a:off x="535940" y="1556207"/>
            <a:ext cx="6374765" cy="467613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holiday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Romania;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Arad.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Flight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leaves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tomorrow 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Bucharest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Formulate</a:t>
            </a: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goal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Bucharest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C0504D"/>
                </a:solidFill>
                <a:latin typeface="Calibri"/>
                <a:cs typeface="Calibri"/>
              </a:rPr>
              <a:t>Formulate</a:t>
            </a:r>
            <a:r>
              <a:rPr sz="200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504D"/>
                </a:solidFill>
                <a:latin typeface="Calibri"/>
                <a:cs typeface="Calibri"/>
              </a:rPr>
              <a:t>problem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states</a:t>
            </a:r>
            <a:r>
              <a:rPr sz="2000" spc="-1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spc="-5" dirty="0">
                <a:latin typeface="Calibri"/>
                <a:cs typeface="Calibri"/>
              </a:rPr>
              <a:t> cities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actions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cities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Find</a:t>
            </a:r>
            <a:r>
              <a:rPr sz="2000" spc="-3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Calibri"/>
                <a:cs typeface="Calibri"/>
              </a:rPr>
              <a:t>solution</a:t>
            </a:r>
            <a:r>
              <a:rPr sz="2000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sequence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cities,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e.g.,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Arad,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Sibiu,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Fagaras,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Bucharest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 MT"/>
                <a:cs typeface="Arial MT"/>
              </a:rPr>
              <a:t>–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13</a:t>
            </a:r>
          </a:p>
        </p:txBody>
      </p:sp>
      <p:sp>
        <p:nvSpPr>
          <p:cNvPr id="1048631" name="object 2"/>
          <p:cNvSpPr txBox="1">
            <a:spLocks noGrp="1"/>
          </p:cNvSpPr>
          <p:nvPr>
            <p:ph type="title"/>
          </p:nvPr>
        </p:nvSpPr>
        <p:spPr>
          <a:xfrm>
            <a:off x="2951479" y="563880"/>
            <a:ext cx="3244215" cy="977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Example:</a:t>
            </a:r>
            <a:r>
              <a:rPr spc="-5" dirty="0"/>
              <a:t> N</a:t>
            </a:r>
            <a:r>
              <a:rPr spc="-25" dirty="0"/>
              <a:t> </a:t>
            </a:r>
            <a:r>
              <a:rPr spc="-5" dirty="0"/>
              <a:t>Queens</a:t>
            </a:r>
          </a:p>
        </p:txBody>
      </p:sp>
      <p:sp>
        <p:nvSpPr>
          <p:cNvPr id="1048632" name="object 3"/>
          <p:cNvSpPr txBox="1"/>
          <p:nvPr/>
        </p:nvSpPr>
        <p:spPr>
          <a:xfrm>
            <a:off x="612140" y="1298194"/>
            <a:ext cx="3642360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Input:</a:t>
            </a:r>
            <a:endParaRPr sz="3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5650" algn="l"/>
              </a:tabLst>
            </a:pPr>
            <a:r>
              <a:rPr sz="2600" spc="-10" dirty="0">
                <a:latin typeface="Calibri"/>
                <a:cs typeface="Calibri"/>
              </a:rPr>
              <a:t>Set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states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2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650" algn="l"/>
              </a:tabLst>
            </a:pPr>
            <a:r>
              <a:rPr sz="2600" spc="-25" dirty="0">
                <a:latin typeface="Calibri"/>
                <a:cs typeface="Calibri"/>
              </a:rPr>
              <a:t>Operators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[and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costs]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2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650" algn="l"/>
              </a:tabLst>
            </a:pPr>
            <a:r>
              <a:rPr sz="2600" spc="-10" dirty="0">
                <a:latin typeface="Calibri"/>
                <a:cs typeface="Calibri"/>
              </a:rPr>
              <a:t>Start </a:t>
            </a:r>
            <a:r>
              <a:rPr sz="2600" spc="-30" dirty="0">
                <a:latin typeface="Calibri"/>
                <a:cs typeface="Calibri"/>
              </a:rPr>
              <a:t>state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255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650" algn="l"/>
              </a:tabLst>
            </a:pPr>
            <a:r>
              <a:rPr sz="2600" spc="-5" dirty="0">
                <a:latin typeface="Calibri"/>
                <a:cs typeface="Calibri"/>
              </a:rPr>
              <a:t>Goal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state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(test)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Output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4194305" name="object 4"/>
          <p:cNvGraphicFramePr>
            <a:graphicFrameLocks noGrp="1"/>
          </p:cNvGraphicFramePr>
          <p:nvPr/>
        </p:nvGraphicFramePr>
        <p:xfrm>
          <a:off x="6701028" y="1214627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 txBox="1">
            <a:spLocks noGrp="1"/>
          </p:cNvSpPr>
          <p:nvPr>
            <p:ph type="title"/>
          </p:nvPr>
        </p:nvSpPr>
        <p:spPr>
          <a:xfrm>
            <a:off x="2288539" y="322580"/>
            <a:ext cx="4793615" cy="850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Implementation:</a:t>
            </a:r>
            <a:r>
              <a:rPr sz="2800" spc="-25" dirty="0"/>
              <a:t> states</a:t>
            </a:r>
            <a:r>
              <a:rPr sz="2800" spc="-10" dirty="0"/>
              <a:t> vs.</a:t>
            </a:r>
            <a:r>
              <a:rPr sz="2800" spc="-15" dirty="0"/>
              <a:t> </a:t>
            </a:r>
            <a:r>
              <a:rPr sz="2800" spc="-5" dirty="0"/>
              <a:t>nodes</a:t>
            </a:r>
            <a:endParaRPr sz="2800"/>
          </a:p>
        </p:txBody>
      </p:sp>
      <p:sp>
        <p:nvSpPr>
          <p:cNvPr id="1048634" name="object 3"/>
          <p:cNvSpPr txBox="1"/>
          <p:nvPr/>
        </p:nvSpPr>
        <p:spPr>
          <a:xfrm>
            <a:off x="535940" y="1569465"/>
            <a:ext cx="7891780" cy="76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(representation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physical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structure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constituting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state</a:t>
            </a:r>
            <a:r>
              <a:rPr sz="1800" spc="-2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parent </a:t>
            </a:r>
            <a:r>
              <a:rPr sz="1800" spc="-3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action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g(x)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depth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8635" name="object 4"/>
          <p:cNvSpPr txBox="1"/>
          <p:nvPr/>
        </p:nvSpPr>
        <p:spPr>
          <a:xfrm>
            <a:off x="535940" y="5080253"/>
            <a:ext cx="7992109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94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Expa</a:t>
            </a:r>
            <a:r>
              <a:rPr sz="1800" spc="-10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filli</a:t>
            </a:r>
            <a:r>
              <a:rPr sz="1800" dirty="0">
                <a:latin typeface="Calibri"/>
                <a:cs typeface="Calibri"/>
              </a:rPr>
              <a:t>ng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SuccessorFn</a:t>
            </a:r>
            <a:r>
              <a:rPr sz="1800" spc="-6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corresponding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97157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7881" y="2689932"/>
            <a:ext cx="4924527" cy="2081392"/>
          </a:xfrm>
          <a:prstGeom prst="rect">
            <a:avLst/>
          </a:prstGeom>
        </p:spPr>
      </p:pic>
      <p:sp>
        <p:nvSpPr>
          <p:cNvPr id="104863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15</a:t>
            </a:r>
          </a:p>
        </p:txBody>
      </p:sp>
      <p:sp>
        <p:nvSpPr>
          <p:cNvPr id="1048638" name="object 2"/>
          <p:cNvSpPr txBox="1">
            <a:spLocks noGrp="1"/>
          </p:cNvSpPr>
          <p:nvPr>
            <p:ph type="title"/>
          </p:nvPr>
        </p:nvSpPr>
        <p:spPr>
          <a:xfrm>
            <a:off x="2639060" y="462533"/>
            <a:ext cx="3865879" cy="1332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Search</a:t>
            </a:r>
            <a:r>
              <a:rPr sz="4400" spc="-55" dirty="0"/>
              <a:t> </a:t>
            </a:r>
            <a:r>
              <a:rPr sz="4400" spc="-25" dirty="0"/>
              <a:t>strategies</a:t>
            </a:r>
            <a:endParaRPr sz="4400"/>
          </a:p>
        </p:txBody>
      </p:sp>
      <p:sp>
        <p:nvSpPr>
          <p:cNvPr id="1048639" name="object 3"/>
          <p:cNvSpPr txBox="1"/>
          <p:nvPr/>
        </p:nvSpPr>
        <p:spPr>
          <a:xfrm>
            <a:off x="535940" y="1564132"/>
            <a:ext cx="6583680" cy="412140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strategy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picking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node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expansion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Strategies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dirty="0">
                <a:latin typeface="Calibri"/>
                <a:cs typeface="Calibri"/>
              </a:rPr>
              <a:t> dimensions: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completeness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spc="-5" dirty="0">
                <a:latin typeface="Calibri"/>
                <a:cs typeface="Calibri"/>
              </a:rPr>
              <a:t> find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exists?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time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complexity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generated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space</a:t>
            </a:r>
            <a:r>
              <a:rPr sz="1800" spc="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complexity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 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optimality</a:t>
            </a:r>
            <a:r>
              <a:rPr sz="1800" spc="-5" dirty="0">
                <a:latin typeface="Calibri"/>
                <a:cs typeface="Calibri"/>
              </a:rPr>
              <a:t>: does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spc="-5" dirty="0">
                <a:latin typeface="Calibri"/>
                <a:cs typeface="Calibri"/>
              </a:rPr>
              <a:t> find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least-cost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solution?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systematicity: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dirty="0">
                <a:latin typeface="Calibri"/>
                <a:cs typeface="Calibri"/>
              </a:rPr>
              <a:t> 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visit</a:t>
            </a:r>
            <a:r>
              <a:rPr sz="1800" spc="-5" dirty="0">
                <a:latin typeface="Calibri"/>
                <a:cs typeface="Calibri"/>
              </a:rPr>
              <a:t> 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most once?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–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complexity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measured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terms of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i="1" spc="-5" dirty="0">
                <a:latin typeface="Calibri"/>
                <a:cs typeface="Calibri"/>
              </a:rPr>
              <a:t>b: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 branching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factor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i="1" spc="-5" dirty="0">
                <a:latin typeface="Calibri"/>
                <a:cs typeface="Calibri"/>
              </a:rPr>
              <a:t>d: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least-cost </a:t>
            </a:r>
            <a:r>
              <a:rPr sz="1800" spc="-5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i="1" spc="-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</a:t>
            </a:r>
            <a:r>
              <a:rPr sz="1800" spc="-5" dirty="0">
                <a:latin typeface="Calibri"/>
                <a:cs typeface="Calibri"/>
              </a:rPr>
              <a:t> space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∞)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16</a:t>
            </a:r>
          </a:p>
        </p:txBody>
      </p:sp>
      <p:sp>
        <p:nvSpPr>
          <p:cNvPr id="1048641" name="object 2"/>
          <p:cNvSpPr txBox="1">
            <a:spLocks noGrp="1"/>
          </p:cNvSpPr>
          <p:nvPr>
            <p:ph type="title"/>
          </p:nvPr>
        </p:nvSpPr>
        <p:spPr>
          <a:xfrm>
            <a:off x="1225550" y="462533"/>
            <a:ext cx="66909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Uninformed</a:t>
            </a:r>
            <a:r>
              <a:rPr sz="4400" spc="-35" dirty="0"/>
              <a:t> </a:t>
            </a:r>
            <a:r>
              <a:rPr sz="4400" spc="-15" dirty="0"/>
              <a:t>search </a:t>
            </a:r>
            <a:r>
              <a:rPr sz="4400" spc="-25" dirty="0"/>
              <a:t>strategies</a:t>
            </a:r>
            <a:endParaRPr sz="4400"/>
          </a:p>
        </p:txBody>
      </p:sp>
      <p:sp>
        <p:nvSpPr>
          <p:cNvPr id="1048642" name="object 3"/>
          <p:cNvSpPr txBox="1"/>
          <p:nvPr/>
        </p:nvSpPr>
        <p:spPr>
          <a:xfrm>
            <a:off x="535940" y="1948941"/>
            <a:ext cx="7941945" cy="40582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Uninformed</a:t>
            </a:r>
            <a:r>
              <a:rPr sz="27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search</a:t>
            </a:r>
            <a:r>
              <a:rPr sz="2700" spc="-20" dirty="0">
                <a:latin typeface="Calibri"/>
                <a:cs typeface="Calibri"/>
              </a:rPr>
              <a:t> strategies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only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5" dirty="0">
                <a:latin typeface="Calibri"/>
                <a:cs typeface="Calibri"/>
              </a:rPr>
              <a:t> information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available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problem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definition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Breadth-first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search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Depth-first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search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Depth-limited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search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Iterative </a:t>
            </a:r>
            <a:r>
              <a:rPr sz="2700" spc="-10" dirty="0">
                <a:latin typeface="Calibri"/>
                <a:cs typeface="Calibri"/>
              </a:rPr>
              <a:t>deepening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search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>
            <a:spLocks noGrp="1"/>
          </p:cNvSpPr>
          <p:nvPr>
            <p:ph type="title"/>
          </p:nvPr>
        </p:nvSpPr>
        <p:spPr>
          <a:xfrm>
            <a:off x="2489707" y="462533"/>
            <a:ext cx="41617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Depth</a:t>
            </a:r>
            <a:r>
              <a:rPr sz="4400" spc="-25" dirty="0"/>
              <a:t> </a:t>
            </a:r>
            <a:r>
              <a:rPr sz="4400" spc="-30" dirty="0"/>
              <a:t>First</a:t>
            </a:r>
            <a:r>
              <a:rPr sz="4400" spc="-20" dirty="0"/>
              <a:t> </a:t>
            </a:r>
            <a:r>
              <a:rPr sz="4400" spc="-15" dirty="0"/>
              <a:t>Search</a:t>
            </a:r>
            <a:endParaRPr sz="4400"/>
          </a:p>
        </p:txBody>
      </p:sp>
      <p:sp>
        <p:nvSpPr>
          <p:cNvPr id="1048647" name="object 3"/>
          <p:cNvSpPr txBox="1"/>
          <p:nvPr/>
        </p:nvSpPr>
        <p:spPr>
          <a:xfrm>
            <a:off x="78739" y="1403806"/>
            <a:ext cx="357314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Maintain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stack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visit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48" name="object 4"/>
          <p:cNvSpPr txBox="1"/>
          <p:nvPr/>
        </p:nvSpPr>
        <p:spPr>
          <a:xfrm>
            <a:off x="535940" y="2196592"/>
            <a:ext cx="14262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spc="-10" dirty="0">
                <a:latin typeface="Calibri"/>
                <a:cs typeface="Calibri"/>
              </a:rPr>
              <a:t>Complete?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49" name="object 5"/>
          <p:cNvSpPr txBox="1"/>
          <p:nvPr/>
        </p:nvSpPr>
        <p:spPr>
          <a:xfrm>
            <a:off x="535940" y="2818383"/>
            <a:ext cx="2152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50" name="object 6"/>
          <p:cNvSpPr txBox="1"/>
          <p:nvPr/>
        </p:nvSpPr>
        <p:spPr>
          <a:xfrm>
            <a:off x="535940" y="3549903"/>
            <a:ext cx="2247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Space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51" name="object 7"/>
          <p:cNvSpPr/>
          <p:nvPr/>
        </p:nvSpPr>
        <p:spPr>
          <a:xfrm>
            <a:off x="5350383" y="32358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8"/>
          <p:cNvSpPr txBox="1"/>
          <p:nvPr/>
        </p:nvSpPr>
        <p:spPr>
          <a:xfrm>
            <a:off x="5413247" y="314680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3" name="object 9"/>
          <p:cNvSpPr/>
          <p:nvPr/>
        </p:nvSpPr>
        <p:spPr>
          <a:xfrm>
            <a:off x="4740783" y="42264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10"/>
          <p:cNvSpPr txBox="1"/>
          <p:nvPr/>
        </p:nvSpPr>
        <p:spPr>
          <a:xfrm>
            <a:off x="4803394" y="41376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5" name="object 11"/>
          <p:cNvSpPr/>
          <p:nvPr/>
        </p:nvSpPr>
        <p:spPr>
          <a:xfrm>
            <a:off x="6340983" y="43026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799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12"/>
          <p:cNvSpPr txBox="1"/>
          <p:nvPr/>
        </p:nvSpPr>
        <p:spPr>
          <a:xfrm>
            <a:off x="4117594" y="52044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7" name="object 13"/>
          <p:cNvSpPr/>
          <p:nvPr/>
        </p:nvSpPr>
        <p:spPr>
          <a:xfrm>
            <a:off x="4054983" y="52932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399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3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14"/>
          <p:cNvSpPr txBox="1"/>
          <p:nvPr/>
        </p:nvSpPr>
        <p:spPr>
          <a:xfrm>
            <a:off x="5184394" y="520445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5121783" y="5293233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399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399"/>
                </a:lnTo>
                <a:close/>
              </a:path>
              <a:path w="1295400" h="304800">
                <a:moveTo>
                  <a:pt x="990600" y="152399"/>
                </a:moveTo>
                <a:lnTo>
                  <a:pt x="998366" y="104217"/>
                </a:lnTo>
                <a:lnTo>
                  <a:pt x="1019994" y="62380"/>
                </a:lnTo>
                <a:lnTo>
                  <a:pt x="1052980" y="29394"/>
                </a:lnTo>
                <a:lnTo>
                  <a:pt x="1094817" y="7766"/>
                </a:lnTo>
                <a:lnTo>
                  <a:pt x="1143000" y="0"/>
                </a:lnTo>
                <a:lnTo>
                  <a:pt x="1191182" y="7766"/>
                </a:lnTo>
                <a:lnTo>
                  <a:pt x="1233019" y="29394"/>
                </a:lnTo>
                <a:lnTo>
                  <a:pt x="1266005" y="62380"/>
                </a:lnTo>
                <a:lnTo>
                  <a:pt x="1287633" y="104217"/>
                </a:lnTo>
                <a:lnTo>
                  <a:pt x="1295400" y="152399"/>
                </a:lnTo>
                <a:lnTo>
                  <a:pt x="1287633" y="200582"/>
                </a:lnTo>
                <a:lnTo>
                  <a:pt x="1266005" y="242419"/>
                </a:lnTo>
                <a:lnTo>
                  <a:pt x="1233019" y="275405"/>
                </a:lnTo>
                <a:lnTo>
                  <a:pt x="1191182" y="297033"/>
                </a:lnTo>
                <a:lnTo>
                  <a:pt x="1143000" y="304799"/>
                </a:lnTo>
                <a:lnTo>
                  <a:pt x="1094817" y="297033"/>
                </a:lnTo>
                <a:lnTo>
                  <a:pt x="1052980" y="275405"/>
                </a:lnTo>
                <a:lnTo>
                  <a:pt x="1019994" y="242419"/>
                </a:lnTo>
                <a:lnTo>
                  <a:pt x="998366" y="200582"/>
                </a:lnTo>
                <a:lnTo>
                  <a:pt x="990600" y="1523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16"/>
          <p:cNvSpPr txBox="1"/>
          <p:nvPr/>
        </p:nvSpPr>
        <p:spPr>
          <a:xfrm>
            <a:off x="6403847" y="421385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61" name="object 17"/>
          <p:cNvSpPr txBox="1"/>
          <p:nvPr/>
        </p:nvSpPr>
        <p:spPr>
          <a:xfrm>
            <a:off x="6175247" y="5204459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62" name="object 18"/>
          <p:cNvSpPr/>
          <p:nvPr/>
        </p:nvSpPr>
        <p:spPr>
          <a:xfrm>
            <a:off x="6874382" y="52170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9"/>
          <p:cNvSpPr txBox="1"/>
          <p:nvPr/>
        </p:nvSpPr>
        <p:spPr>
          <a:xfrm>
            <a:off x="6937247" y="51282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64" name="object 20"/>
          <p:cNvSpPr/>
          <p:nvPr/>
        </p:nvSpPr>
        <p:spPr>
          <a:xfrm>
            <a:off x="7636382" y="52170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21"/>
          <p:cNvSpPr txBox="1"/>
          <p:nvPr/>
        </p:nvSpPr>
        <p:spPr>
          <a:xfrm>
            <a:off x="7699247" y="51282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66" name="object 22"/>
          <p:cNvSpPr/>
          <p:nvPr/>
        </p:nvSpPr>
        <p:spPr>
          <a:xfrm>
            <a:off x="4267581" y="3501263"/>
            <a:ext cx="3505200" cy="1757045"/>
          </a:xfrm>
          <a:custGeom>
            <a:avLst/>
            <a:gdLst/>
            <a:ahLst/>
            <a:cxnLst/>
            <a:rect l="l" t="t" r="r" b="b"/>
            <a:pathLst>
              <a:path w="3505200" h="1757045">
                <a:moveTo>
                  <a:pt x="538734" y="998601"/>
                </a:moveTo>
                <a:lnTo>
                  <a:pt x="528066" y="991235"/>
                </a:lnTo>
                <a:lnTo>
                  <a:pt x="38404" y="1690751"/>
                </a:lnTo>
                <a:lnTo>
                  <a:pt x="12446" y="1672590"/>
                </a:lnTo>
                <a:lnTo>
                  <a:pt x="0" y="1756918"/>
                </a:lnTo>
                <a:lnTo>
                  <a:pt x="74930" y="1716290"/>
                </a:lnTo>
                <a:lnTo>
                  <a:pt x="64020" y="1708658"/>
                </a:lnTo>
                <a:lnTo>
                  <a:pt x="49085" y="1698218"/>
                </a:lnTo>
                <a:lnTo>
                  <a:pt x="538734" y="998601"/>
                </a:lnTo>
                <a:close/>
              </a:path>
              <a:path w="3505200" h="1757045">
                <a:moveTo>
                  <a:pt x="997712" y="1671955"/>
                </a:moveTo>
                <a:lnTo>
                  <a:pt x="968324" y="1683727"/>
                </a:lnTo>
                <a:lnTo>
                  <a:pt x="691769" y="992505"/>
                </a:lnTo>
                <a:lnTo>
                  <a:pt x="679831" y="997331"/>
                </a:lnTo>
                <a:lnTo>
                  <a:pt x="956259" y="1688553"/>
                </a:lnTo>
                <a:lnTo>
                  <a:pt x="926973" y="1700276"/>
                </a:lnTo>
                <a:lnTo>
                  <a:pt x="990600" y="1756918"/>
                </a:lnTo>
                <a:lnTo>
                  <a:pt x="995324" y="1700415"/>
                </a:lnTo>
                <a:lnTo>
                  <a:pt x="997712" y="1671955"/>
                </a:lnTo>
                <a:close/>
              </a:path>
              <a:path w="3505200" h="1757045">
                <a:moveTo>
                  <a:pt x="2057400" y="842518"/>
                </a:moveTo>
                <a:lnTo>
                  <a:pt x="2045373" y="799846"/>
                </a:lnTo>
                <a:lnTo>
                  <a:pt x="2034286" y="760476"/>
                </a:lnTo>
                <a:lnTo>
                  <a:pt x="2010854" y="781799"/>
                </a:lnTo>
                <a:lnTo>
                  <a:pt x="1300226" y="0"/>
                </a:lnTo>
                <a:lnTo>
                  <a:pt x="1295400" y="4318"/>
                </a:lnTo>
                <a:lnTo>
                  <a:pt x="1290574" y="0"/>
                </a:lnTo>
                <a:lnTo>
                  <a:pt x="731545" y="628840"/>
                </a:lnTo>
                <a:lnTo>
                  <a:pt x="707898" y="607822"/>
                </a:lnTo>
                <a:lnTo>
                  <a:pt x="685800" y="690118"/>
                </a:lnTo>
                <a:lnTo>
                  <a:pt x="764921" y="658495"/>
                </a:lnTo>
                <a:lnTo>
                  <a:pt x="751903" y="646938"/>
                </a:lnTo>
                <a:lnTo>
                  <a:pt x="741222" y="637451"/>
                </a:lnTo>
                <a:lnTo>
                  <a:pt x="1295450" y="14008"/>
                </a:lnTo>
                <a:lnTo>
                  <a:pt x="2001342" y="790448"/>
                </a:lnTo>
                <a:lnTo>
                  <a:pt x="1977898" y="811784"/>
                </a:lnTo>
                <a:lnTo>
                  <a:pt x="2057400" y="842518"/>
                </a:lnTo>
                <a:close/>
              </a:path>
              <a:path w="3505200" h="1757045">
                <a:moveTo>
                  <a:pt x="2215896" y="1149604"/>
                </a:moveTo>
                <a:lnTo>
                  <a:pt x="2203704" y="1145032"/>
                </a:lnTo>
                <a:lnTo>
                  <a:pt x="2001901" y="1683321"/>
                </a:lnTo>
                <a:lnTo>
                  <a:pt x="1972310" y="1672209"/>
                </a:lnTo>
                <a:lnTo>
                  <a:pt x="1981200" y="1756918"/>
                </a:lnTo>
                <a:lnTo>
                  <a:pt x="2042858" y="1699768"/>
                </a:lnTo>
                <a:lnTo>
                  <a:pt x="2043684" y="1699006"/>
                </a:lnTo>
                <a:lnTo>
                  <a:pt x="2013978" y="1687868"/>
                </a:lnTo>
                <a:lnTo>
                  <a:pt x="2215896" y="1149604"/>
                </a:lnTo>
                <a:close/>
              </a:path>
              <a:path w="3505200" h="1757045">
                <a:moveTo>
                  <a:pt x="2743200" y="1680718"/>
                </a:moveTo>
                <a:lnTo>
                  <a:pt x="2735605" y="1632839"/>
                </a:lnTo>
                <a:lnTo>
                  <a:pt x="2729865" y="1596517"/>
                </a:lnTo>
                <a:lnTo>
                  <a:pt x="2704185" y="1614881"/>
                </a:lnTo>
                <a:lnTo>
                  <a:pt x="2367407" y="1143508"/>
                </a:lnTo>
                <a:lnTo>
                  <a:pt x="2356866" y="1151128"/>
                </a:lnTo>
                <a:lnTo>
                  <a:pt x="2693606" y="1622450"/>
                </a:lnTo>
                <a:lnTo>
                  <a:pt x="2667889" y="1640840"/>
                </a:lnTo>
                <a:lnTo>
                  <a:pt x="2743200" y="1680718"/>
                </a:lnTo>
                <a:close/>
              </a:path>
              <a:path w="3505200" h="1757045">
                <a:moveTo>
                  <a:pt x="3505200" y="1680718"/>
                </a:moveTo>
                <a:lnTo>
                  <a:pt x="3487928" y="1654810"/>
                </a:lnTo>
                <a:lnTo>
                  <a:pt x="3457956" y="1609852"/>
                </a:lnTo>
                <a:lnTo>
                  <a:pt x="3442233" y="1637347"/>
                </a:lnTo>
                <a:lnTo>
                  <a:pt x="2441575" y="1065530"/>
                </a:lnTo>
                <a:lnTo>
                  <a:pt x="2435225" y="1076706"/>
                </a:lnTo>
                <a:lnTo>
                  <a:pt x="3435845" y="1648498"/>
                </a:lnTo>
                <a:lnTo>
                  <a:pt x="3420110" y="1676019"/>
                </a:lnTo>
                <a:lnTo>
                  <a:pt x="3505200" y="1680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23"/>
          <p:cNvSpPr txBox="1"/>
          <p:nvPr/>
        </p:nvSpPr>
        <p:spPr>
          <a:xfrm>
            <a:off x="2199894" y="2270759"/>
            <a:ext cx="433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No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48668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18</a:t>
            </a:r>
          </a:p>
        </p:txBody>
      </p:sp>
      <p:sp>
        <p:nvSpPr>
          <p:cNvPr id="1048669" name="object 24"/>
          <p:cNvSpPr txBox="1"/>
          <p:nvPr/>
        </p:nvSpPr>
        <p:spPr>
          <a:xfrm>
            <a:off x="2961894" y="3020059"/>
            <a:ext cx="106172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O(b</a:t>
            </a:r>
            <a:r>
              <a:rPr sz="2400" b="1" spc="-7" baseline="24305" dirty="0">
                <a:solidFill>
                  <a:srgbClr val="1F487C"/>
                </a:solidFill>
                <a:latin typeface="Comic Sans MS"/>
                <a:cs typeface="Comic Sans MS"/>
              </a:rPr>
              <a:t>m</a:t>
            </a: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  <a:p>
            <a:pPr marL="139700">
              <a:lnSpc>
                <a:spcPct val="100000"/>
              </a:lnSpc>
              <a:spcBef>
                <a:spcPts val="2520"/>
              </a:spcBef>
            </a:pP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O(bm)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>
            <a:spLocks noGrp="1"/>
          </p:cNvSpPr>
          <p:nvPr>
            <p:ph type="title"/>
          </p:nvPr>
        </p:nvSpPr>
        <p:spPr>
          <a:xfrm>
            <a:off x="705104" y="462533"/>
            <a:ext cx="77317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Breadth</a:t>
            </a:r>
            <a:r>
              <a:rPr sz="4400" dirty="0"/>
              <a:t> </a:t>
            </a:r>
            <a:r>
              <a:rPr sz="4400" spc="-30" dirty="0"/>
              <a:t>First</a:t>
            </a:r>
            <a:r>
              <a:rPr sz="4400" dirty="0"/>
              <a:t> </a:t>
            </a:r>
            <a:r>
              <a:rPr sz="4400" spc="-15" dirty="0"/>
              <a:t>Search:</a:t>
            </a:r>
            <a:r>
              <a:rPr sz="4400" spc="-5" dirty="0"/>
              <a:t> </a:t>
            </a:r>
            <a:r>
              <a:rPr sz="4400" spc="-15" dirty="0"/>
              <a:t>shortest</a:t>
            </a:r>
            <a:r>
              <a:rPr sz="4400" dirty="0"/>
              <a:t> </a:t>
            </a:r>
            <a:r>
              <a:rPr sz="4400" spc="-30" dirty="0"/>
              <a:t>first</a:t>
            </a:r>
            <a:endParaRPr sz="4400"/>
          </a:p>
        </p:txBody>
      </p:sp>
      <p:sp>
        <p:nvSpPr>
          <p:cNvPr id="1048671" name="object 3"/>
          <p:cNvSpPr txBox="1"/>
          <p:nvPr/>
        </p:nvSpPr>
        <p:spPr>
          <a:xfrm>
            <a:off x="383540" y="1632406"/>
            <a:ext cx="3700779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Maintain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queue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visit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72" name="object 4"/>
          <p:cNvSpPr txBox="1"/>
          <p:nvPr/>
        </p:nvSpPr>
        <p:spPr>
          <a:xfrm>
            <a:off x="840739" y="2425192"/>
            <a:ext cx="14262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spc="-10" dirty="0">
                <a:latin typeface="Calibri"/>
                <a:cs typeface="Calibri"/>
              </a:rPr>
              <a:t>Complete?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73" name="object 5"/>
          <p:cNvSpPr txBox="1"/>
          <p:nvPr/>
        </p:nvSpPr>
        <p:spPr>
          <a:xfrm>
            <a:off x="840739" y="3046983"/>
            <a:ext cx="2152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74" name="object 6"/>
          <p:cNvSpPr txBox="1"/>
          <p:nvPr/>
        </p:nvSpPr>
        <p:spPr>
          <a:xfrm>
            <a:off x="840739" y="3778250"/>
            <a:ext cx="2246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Space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75" name="object 7"/>
          <p:cNvSpPr/>
          <p:nvPr/>
        </p:nvSpPr>
        <p:spPr>
          <a:xfrm>
            <a:off x="5350383" y="32358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8"/>
          <p:cNvSpPr txBox="1"/>
          <p:nvPr/>
        </p:nvSpPr>
        <p:spPr>
          <a:xfrm>
            <a:off x="5413247" y="314680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77" name="object 9"/>
          <p:cNvSpPr/>
          <p:nvPr/>
        </p:nvSpPr>
        <p:spPr>
          <a:xfrm>
            <a:off x="4740783" y="42264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10"/>
          <p:cNvSpPr txBox="1"/>
          <p:nvPr/>
        </p:nvSpPr>
        <p:spPr>
          <a:xfrm>
            <a:off x="4803394" y="41376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79" name="object 11"/>
          <p:cNvSpPr/>
          <p:nvPr/>
        </p:nvSpPr>
        <p:spPr>
          <a:xfrm>
            <a:off x="6340983" y="43026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799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12"/>
          <p:cNvSpPr txBox="1"/>
          <p:nvPr/>
        </p:nvSpPr>
        <p:spPr>
          <a:xfrm>
            <a:off x="6403847" y="421385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81" name="object 13"/>
          <p:cNvSpPr/>
          <p:nvPr/>
        </p:nvSpPr>
        <p:spPr>
          <a:xfrm>
            <a:off x="4054983" y="5293233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399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399"/>
                </a:lnTo>
                <a:close/>
              </a:path>
              <a:path w="1371600" h="304800">
                <a:moveTo>
                  <a:pt x="1066800" y="152399"/>
                </a:moveTo>
                <a:lnTo>
                  <a:pt x="1074566" y="104217"/>
                </a:lnTo>
                <a:lnTo>
                  <a:pt x="1096194" y="62380"/>
                </a:lnTo>
                <a:lnTo>
                  <a:pt x="1129180" y="29394"/>
                </a:lnTo>
                <a:lnTo>
                  <a:pt x="1171017" y="7766"/>
                </a:lnTo>
                <a:lnTo>
                  <a:pt x="1219200" y="0"/>
                </a:lnTo>
                <a:lnTo>
                  <a:pt x="1267382" y="7766"/>
                </a:lnTo>
                <a:lnTo>
                  <a:pt x="1309219" y="29394"/>
                </a:lnTo>
                <a:lnTo>
                  <a:pt x="1342205" y="62380"/>
                </a:lnTo>
                <a:lnTo>
                  <a:pt x="1363833" y="104217"/>
                </a:lnTo>
                <a:lnTo>
                  <a:pt x="1371600" y="152399"/>
                </a:lnTo>
                <a:lnTo>
                  <a:pt x="1363833" y="200582"/>
                </a:lnTo>
                <a:lnTo>
                  <a:pt x="1342205" y="242419"/>
                </a:lnTo>
                <a:lnTo>
                  <a:pt x="1309219" y="275405"/>
                </a:lnTo>
                <a:lnTo>
                  <a:pt x="1267382" y="297033"/>
                </a:lnTo>
                <a:lnTo>
                  <a:pt x="1219200" y="304799"/>
                </a:lnTo>
                <a:lnTo>
                  <a:pt x="1171017" y="297033"/>
                </a:lnTo>
                <a:lnTo>
                  <a:pt x="1129180" y="275405"/>
                </a:lnTo>
                <a:lnTo>
                  <a:pt x="1096194" y="242419"/>
                </a:lnTo>
                <a:lnTo>
                  <a:pt x="1074566" y="200582"/>
                </a:lnTo>
                <a:lnTo>
                  <a:pt x="1066800" y="1523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14"/>
          <p:cNvSpPr txBox="1"/>
          <p:nvPr/>
        </p:nvSpPr>
        <p:spPr>
          <a:xfrm>
            <a:off x="5184394" y="520445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83" name="object 15"/>
          <p:cNvSpPr/>
          <p:nvPr/>
        </p:nvSpPr>
        <p:spPr>
          <a:xfrm>
            <a:off x="6112383" y="52932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399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3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16"/>
          <p:cNvSpPr txBox="1"/>
          <p:nvPr/>
        </p:nvSpPr>
        <p:spPr>
          <a:xfrm>
            <a:off x="6175247" y="5204459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85" name="object 17"/>
          <p:cNvSpPr/>
          <p:nvPr/>
        </p:nvSpPr>
        <p:spPr>
          <a:xfrm>
            <a:off x="6874382" y="52170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18"/>
          <p:cNvSpPr txBox="1"/>
          <p:nvPr/>
        </p:nvSpPr>
        <p:spPr>
          <a:xfrm>
            <a:off x="6937247" y="51282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87" name="object 19"/>
          <p:cNvSpPr/>
          <p:nvPr/>
        </p:nvSpPr>
        <p:spPr>
          <a:xfrm>
            <a:off x="7636382" y="52170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20"/>
          <p:cNvSpPr txBox="1"/>
          <p:nvPr/>
        </p:nvSpPr>
        <p:spPr>
          <a:xfrm>
            <a:off x="7699247" y="51282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89" name="object 21"/>
          <p:cNvSpPr/>
          <p:nvPr/>
        </p:nvSpPr>
        <p:spPr>
          <a:xfrm>
            <a:off x="4267581" y="3501263"/>
            <a:ext cx="3505200" cy="1757045"/>
          </a:xfrm>
          <a:custGeom>
            <a:avLst/>
            <a:gdLst/>
            <a:ahLst/>
            <a:cxnLst/>
            <a:rect l="l" t="t" r="r" b="b"/>
            <a:pathLst>
              <a:path w="3505200" h="1757045">
                <a:moveTo>
                  <a:pt x="538734" y="998601"/>
                </a:moveTo>
                <a:lnTo>
                  <a:pt x="528066" y="991235"/>
                </a:lnTo>
                <a:lnTo>
                  <a:pt x="38404" y="1690751"/>
                </a:lnTo>
                <a:lnTo>
                  <a:pt x="12446" y="1672590"/>
                </a:lnTo>
                <a:lnTo>
                  <a:pt x="0" y="1756918"/>
                </a:lnTo>
                <a:lnTo>
                  <a:pt x="74930" y="1716290"/>
                </a:lnTo>
                <a:lnTo>
                  <a:pt x="64020" y="1708658"/>
                </a:lnTo>
                <a:lnTo>
                  <a:pt x="49085" y="1698218"/>
                </a:lnTo>
                <a:lnTo>
                  <a:pt x="538734" y="998601"/>
                </a:lnTo>
                <a:close/>
              </a:path>
              <a:path w="3505200" h="1757045">
                <a:moveTo>
                  <a:pt x="997712" y="1671955"/>
                </a:moveTo>
                <a:lnTo>
                  <a:pt x="968324" y="1683727"/>
                </a:lnTo>
                <a:lnTo>
                  <a:pt x="691769" y="992505"/>
                </a:lnTo>
                <a:lnTo>
                  <a:pt x="679831" y="997331"/>
                </a:lnTo>
                <a:lnTo>
                  <a:pt x="956259" y="1688553"/>
                </a:lnTo>
                <a:lnTo>
                  <a:pt x="926973" y="1700276"/>
                </a:lnTo>
                <a:lnTo>
                  <a:pt x="990600" y="1756918"/>
                </a:lnTo>
                <a:lnTo>
                  <a:pt x="995324" y="1700415"/>
                </a:lnTo>
                <a:lnTo>
                  <a:pt x="997712" y="1671955"/>
                </a:lnTo>
                <a:close/>
              </a:path>
              <a:path w="3505200" h="1757045">
                <a:moveTo>
                  <a:pt x="2057400" y="842518"/>
                </a:moveTo>
                <a:lnTo>
                  <a:pt x="2045373" y="799846"/>
                </a:lnTo>
                <a:lnTo>
                  <a:pt x="2034286" y="760476"/>
                </a:lnTo>
                <a:lnTo>
                  <a:pt x="2010854" y="781799"/>
                </a:lnTo>
                <a:lnTo>
                  <a:pt x="1300226" y="0"/>
                </a:lnTo>
                <a:lnTo>
                  <a:pt x="1295400" y="4318"/>
                </a:lnTo>
                <a:lnTo>
                  <a:pt x="1290574" y="0"/>
                </a:lnTo>
                <a:lnTo>
                  <a:pt x="731545" y="628840"/>
                </a:lnTo>
                <a:lnTo>
                  <a:pt x="707898" y="607822"/>
                </a:lnTo>
                <a:lnTo>
                  <a:pt x="685800" y="690118"/>
                </a:lnTo>
                <a:lnTo>
                  <a:pt x="764921" y="658495"/>
                </a:lnTo>
                <a:lnTo>
                  <a:pt x="751903" y="646938"/>
                </a:lnTo>
                <a:lnTo>
                  <a:pt x="741222" y="637451"/>
                </a:lnTo>
                <a:lnTo>
                  <a:pt x="1295450" y="14008"/>
                </a:lnTo>
                <a:lnTo>
                  <a:pt x="2001342" y="790448"/>
                </a:lnTo>
                <a:lnTo>
                  <a:pt x="1977898" y="811784"/>
                </a:lnTo>
                <a:lnTo>
                  <a:pt x="2057400" y="842518"/>
                </a:lnTo>
                <a:close/>
              </a:path>
              <a:path w="3505200" h="1757045">
                <a:moveTo>
                  <a:pt x="2215896" y="1149604"/>
                </a:moveTo>
                <a:lnTo>
                  <a:pt x="2203704" y="1145032"/>
                </a:lnTo>
                <a:lnTo>
                  <a:pt x="2001901" y="1683321"/>
                </a:lnTo>
                <a:lnTo>
                  <a:pt x="1972310" y="1672209"/>
                </a:lnTo>
                <a:lnTo>
                  <a:pt x="1981200" y="1756918"/>
                </a:lnTo>
                <a:lnTo>
                  <a:pt x="2042858" y="1699768"/>
                </a:lnTo>
                <a:lnTo>
                  <a:pt x="2043684" y="1699006"/>
                </a:lnTo>
                <a:lnTo>
                  <a:pt x="2013978" y="1687868"/>
                </a:lnTo>
                <a:lnTo>
                  <a:pt x="2215896" y="1149604"/>
                </a:lnTo>
                <a:close/>
              </a:path>
              <a:path w="3505200" h="1757045">
                <a:moveTo>
                  <a:pt x="2743200" y="1680718"/>
                </a:moveTo>
                <a:lnTo>
                  <a:pt x="2735605" y="1632839"/>
                </a:lnTo>
                <a:lnTo>
                  <a:pt x="2729865" y="1596517"/>
                </a:lnTo>
                <a:lnTo>
                  <a:pt x="2704185" y="1614881"/>
                </a:lnTo>
                <a:lnTo>
                  <a:pt x="2367407" y="1143508"/>
                </a:lnTo>
                <a:lnTo>
                  <a:pt x="2356866" y="1151128"/>
                </a:lnTo>
                <a:lnTo>
                  <a:pt x="2693606" y="1622450"/>
                </a:lnTo>
                <a:lnTo>
                  <a:pt x="2667889" y="1640840"/>
                </a:lnTo>
                <a:lnTo>
                  <a:pt x="2743200" y="1680718"/>
                </a:lnTo>
                <a:close/>
              </a:path>
              <a:path w="3505200" h="1757045">
                <a:moveTo>
                  <a:pt x="3505200" y="1680718"/>
                </a:moveTo>
                <a:lnTo>
                  <a:pt x="3487928" y="1654810"/>
                </a:lnTo>
                <a:lnTo>
                  <a:pt x="3457956" y="1609852"/>
                </a:lnTo>
                <a:lnTo>
                  <a:pt x="3442233" y="1637347"/>
                </a:lnTo>
                <a:lnTo>
                  <a:pt x="2441575" y="1065530"/>
                </a:lnTo>
                <a:lnTo>
                  <a:pt x="2435225" y="1076706"/>
                </a:lnTo>
                <a:lnTo>
                  <a:pt x="3435845" y="1648498"/>
                </a:lnTo>
                <a:lnTo>
                  <a:pt x="3420110" y="1676019"/>
                </a:lnTo>
                <a:lnTo>
                  <a:pt x="3505200" y="1680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22"/>
          <p:cNvSpPr txBox="1"/>
          <p:nvPr/>
        </p:nvSpPr>
        <p:spPr>
          <a:xfrm>
            <a:off x="840739" y="4510277"/>
            <a:ext cx="3479800" cy="108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5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Optimal?</a:t>
            </a:r>
            <a:endParaRPr sz="2000">
              <a:latin typeface="Calibri"/>
              <a:cs typeface="Calibri"/>
            </a:endParaRPr>
          </a:p>
          <a:p>
            <a:pPr marL="697865" algn="ctr">
              <a:lnSpc>
                <a:spcPts val="2765"/>
              </a:lnSpc>
            </a:pP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Yes,</a:t>
            </a:r>
            <a:r>
              <a:rPr sz="2400" b="1" spc="-45" dirty="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if</a:t>
            </a:r>
            <a:r>
              <a:rPr sz="2400" b="1" spc="-35" dirty="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stepcost=1</a:t>
            </a:r>
            <a:endParaRPr sz="2400">
              <a:latin typeface="Comic Sans MS"/>
              <a:cs typeface="Comic Sans MS"/>
            </a:endParaRPr>
          </a:p>
          <a:p>
            <a:pPr marR="29209" algn="r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91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19</a:t>
            </a:r>
          </a:p>
        </p:txBody>
      </p:sp>
      <p:sp>
        <p:nvSpPr>
          <p:cNvPr id="1048692" name="object 23"/>
          <p:cNvSpPr txBox="1"/>
          <p:nvPr/>
        </p:nvSpPr>
        <p:spPr>
          <a:xfrm>
            <a:off x="2720594" y="2486659"/>
            <a:ext cx="2367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9500" algn="l"/>
              </a:tabLst>
            </a:pP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Yes</a:t>
            </a:r>
            <a:r>
              <a:rPr sz="2400" b="1" spc="-10" dirty="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(b	is</a:t>
            </a:r>
            <a:r>
              <a:rPr sz="2400" b="1" spc="-100" dirty="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finite)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48693" name="object 24"/>
          <p:cNvSpPr txBox="1"/>
          <p:nvPr/>
        </p:nvSpPr>
        <p:spPr>
          <a:xfrm>
            <a:off x="3152394" y="3147059"/>
            <a:ext cx="880744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O(b</a:t>
            </a:r>
            <a:r>
              <a:rPr sz="2400" b="1" spc="-7" baseline="24305" dirty="0">
                <a:solidFill>
                  <a:srgbClr val="1F487C"/>
                </a:solidFill>
                <a:latin typeface="Comic Sans MS"/>
                <a:cs typeface="Comic Sans MS"/>
              </a:rPr>
              <a:t>d</a:t>
            </a: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  <a:p>
            <a:pPr marL="76200">
              <a:lnSpc>
                <a:spcPct val="100000"/>
              </a:lnSpc>
              <a:spcBef>
                <a:spcPts val="2720"/>
              </a:spcBef>
            </a:pP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O(b</a:t>
            </a:r>
            <a:r>
              <a:rPr sz="2400" b="1" spc="-7" baseline="24305" dirty="0">
                <a:solidFill>
                  <a:srgbClr val="1F487C"/>
                </a:solidFill>
                <a:latin typeface="Comic Sans MS"/>
                <a:cs typeface="Comic Sans MS"/>
              </a:rPr>
              <a:t>d</a:t>
            </a: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>
            <a:spLocks noGrp="1"/>
          </p:cNvSpPr>
          <p:nvPr>
            <p:ph type="title"/>
          </p:nvPr>
        </p:nvSpPr>
        <p:spPr>
          <a:xfrm>
            <a:off x="569468" y="462533"/>
            <a:ext cx="80016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Uniform</a:t>
            </a:r>
            <a:r>
              <a:rPr sz="4400" dirty="0"/>
              <a:t> </a:t>
            </a:r>
            <a:r>
              <a:rPr sz="4400" spc="-15" dirty="0"/>
              <a:t>Cost</a:t>
            </a:r>
            <a:r>
              <a:rPr sz="4400" spc="5" dirty="0"/>
              <a:t> </a:t>
            </a:r>
            <a:r>
              <a:rPr sz="4400" spc="-15" dirty="0"/>
              <a:t>Search:</a:t>
            </a:r>
            <a:r>
              <a:rPr sz="4400" spc="10" dirty="0"/>
              <a:t> </a:t>
            </a:r>
            <a:r>
              <a:rPr sz="4400" spc="-10" dirty="0"/>
              <a:t>cheapest</a:t>
            </a:r>
            <a:r>
              <a:rPr sz="4400" spc="10" dirty="0"/>
              <a:t> </a:t>
            </a:r>
            <a:r>
              <a:rPr sz="4400" spc="-30" dirty="0"/>
              <a:t>first</a:t>
            </a:r>
            <a:endParaRPr sz="4400"/>
          </a:p>
        </p:txBody>
      </p:sp>
      <p:sp>
        <p:nvSpPr>
          <p:cNvPr id="1048695" name="object 3"/>
          <p:cNvSpPr txBox="1"/>
          <p:nvPr/>
        </p:nvSpPr>
        <p:spPr>
          <a:xfrm>
            <a:off x="383540" y="1632406"/>
            <a:ext cx="3700779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Maintain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queue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visit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96" name="object 4"/>
          <p:cNvSpPr txBox="1"/>
          <p:nvPr/>
        </p:nvSpPr>
        <p:spPr>
          <a:xfrm>
            <a:off x="840739" y="2425192"/>
            <a:ext cx="14262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spc="-10" dirty="0">
                <a:latin typeface="Calibri"/>
                <a:cs typeface="Calibri"/>
              </a:rPr>
              <a:t>Complete?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97" name="object 5"/>
          <p:cNvSpPr txBox="1"/>
          <p:nvPr/>
        </p:nvSpPr>
        <p:spPr>
          <a:xfrm>
            <a:off x="840739" y="3046983"/>
            <a:ext cx="21520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98" name="object 6"/>
          <p:cNvSpPr txBox="1"/>
          <p:nvPr/>
        </p:nvSpPr>
        <p:spPr>
          <a:xfrm>
            <a:off x="840739" y="3778250"/>
            <a:ext cx="2246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Space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699" name="object 7"/>
          <p:cNvSpPr txBox="1"/>
          <p:nvPr/>
        </p:nvSpPr>
        <p:spPr>
          <a:xfrm>
            <a:off x="840739" y="4510277"/>
            <a:ext cx="1254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timal?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48700" name="object 8"/>
          <p:cNvSpPr/>
          <p:nvPr/>
        </p:nvSpPr>
        <p:spPr>
          <a:xfrm>
            <a:off x="5350383" y="32358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1" name="object 9"/>
          <p:cNvSpPr txBox="1"/>
          <p:nvPr/>
        </p:nvSpPr>
        <p:spPr>
          <a:xfrm>
            <a:off x="5413247" y="314680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702" name="object 10"/>
          <p:cNvSpPr/>
          <p:nvPr/>
        </p:nvSpPr>
        <p:spPr>
          <a:xfrm>
            <a:off x="4740783" y="4226433"/>
            <a:ext cx="1905000" cy="381000"/>
          </a:xfrm>
          <a:custGeom>
            <a:avLst/>
            <a:gdLst/>
            <a:ahLst/>
            <a:cxnLst/>
            <a:rect l="l" t="t" r="r" b="b"/>
            <a:pathLst>
              <a:path w="1905000" h="3810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  <a:path w="1905000" h="381000">
                <a:moveTo>
                  <a:pt x="1600200" y="228600"/>
                </a:moveTo>
                <a:lnTo>
                  <a:pt x="1607966" y="180417"/>
                </a:lnTo>
                <a:lnTo>
                  <a:pt x="1629594" y="138580"/>
                </a:lnTo>
                <a:lnTo>
                  <a:pt x="1662580" y="105594"/>
                </a:lnTo>
                <a:lnTo>
                  <a:pt x="1704417" y="83966"/>
                </a:lnTo>
                <a:lnTo>
                  <a:pt x="1752600" y="76200"/>
                </a:lnTo>
                <a:lnTo>
                  <a:pt x="1800782" y="83966"/>
                </a:lnTo>
                <a:lnTo>
                  <a:pt x="1842619" y="105594"/>
                </a:lnTo>
                <a:lnTo>
                  <a:pt x="1875605" y="138580"/>
                </a:lnTo>
                <a:lnTo>
                  <a:pt x="1897233" y="180417"/>
                </a:lnTo>
                <a:lnTo>
                  <a:pt x="1904999" y="228600"/>
                </a:lnTo>
                <a:lnTo>
                  <a:pt x="1897233" y="276782"/>
                </a:lnTo>
                <a:lnTo>
                  <a:pt x="1875605" y="318619"/>
                </a:lnTo>
                <a:lnTo>
                  <a:pt x="1842619" y="351605"/>
                </a:lnTo>
                <a:lnTo>
                  <a:pt x="1800782" y="373233"/>
                </a:lnTo>
                <a:lnTo>
                  <a:pt x="1752600" y="381000"/>
                </a:lnTo>
                <a:lnTo>
                  <a:pt x="1704417" y="373233"/>
                </a:lnTo>
                <a:lnTo>
                  <a:pt x="1662580" y="351605"/>
                </a:lnTo>
                <a:lnTo>
                  <a:pt x="1629594" y="318619"/>
                </a:lnTo>
                <a:lnTo>
                  <a:pt x="1607966" y="276782"/>
                </a:lnTo>
                <a:lnTo>
                  <a:pt x="1600200" y="2286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3" name="object 11"/>
          <p:cNvSpPr txBox="1"/>
          <p:nvPr/>
        </p:nvSpPr>
        <p:spPr>
          <a:xfrm>
            <a:off x="6403847" y="421385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704" name="object 12"/>
          <p:cNvSpPr/>
          <p:nvPr/>
        </p:nvSpPr>
        <p:spPr>
          <a:xfrm>
            <a:off x="4054983" y="52932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399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3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5" name="object 13"/>
          <p:cNvSpPr txBox="1"/>
          <p:nvPr/>
        </p:nvSpPr>
        <p:spPr>
          <a:xfrm>
            <a:off x="4117594" y="52044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706" name="object 14"/>
          <p:cNvSpPr/>
          <p:nvPr/>
        </p:nvSpPr>
        <p:spPr>
          <a:xfrm>
            <a:off x="5121783" y="52932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399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3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7" name="object 15"/>
          <p:cNvSpPr txBox="1"/>
          <p:nvPr/>
        </p:nvSpPr>
        <p:spPr>
          <a:xfrm>
            <a:off x="5184394" y="520445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708" name="object 16"/>
          <p:cNvSpPr/>
          <p:nvPr/>
        </p:nvSpPr>
        <p:spPr>
          <a:xfrm>
            <a:off x="6112383" y="52932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399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399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39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9" name="object 17"/>
          <p:cNvSpPr txBox="1"/>
          <p:nvPr/>
        </p:nvSpPr>
        <p:spPr>
          <a:xfrm>
            <a:off x="6175247" y="5204459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710" name="object 18"/>
          <p:cNvSpPr/>
          <p:nvPr/>
        </p:nvSpPr>
        <p:spPr>
          <a:xfrm>
            <a:off x="6874382" y="52170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1" name="object 19"/>
          <p:cNvSpPr txBox="1"/>
          <p:nvPr/>
        </p:nvSpPr>
        <p:spPr>
          <a:xfrm>
            <a:off x="6937247" y="51282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712" name="object 20"/>
          <p:cNvSpPr/>
          <p:nvPr/>
        </p:nvSpPr>
        <p:spPr>
          <a:xfrm>
            <a:off x="7636382" y="521703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object 21"/>
          <p:cNvSpPr txBox="1"/>
          <p:nvPr/>
        </p:nvSpPr>
        <p:spPr>
          <a:xfrm>
            <a:off x="7699247" y="512825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714" name="object 22"/>
          <p:cNvSpPr/>
          <p:nvPr/>
        </p:nvSpPr>
        <p:spPr>
          <a:xfrm>
            <a:off x="4267581" y="3501263"/>
            <a:ext cx="3505200" cy="1757045"/>
          </a:xfrm>
          <a:custGeom>
            <a:avLst/>
            <a:gdLst/>
            <a:ahLst/>
            <a:cxnLst/>
            <a:rect l="l" t="t" r="r" b="b"/>
            <a:pathLst>
              <a:path w="3505200" h="1757045">
                <a:moveTo>
                  <a:pt x="538734" y="998601"/>
                </a:moveTo>
                <a:lnTo>
                  <a:pt x="528066" y="991235"/>
                </a:lnTo>
                <a:lnTo>
                  <a:pt x="38404" y="1690751"/>
                </a:lnTo>
                <a:lnTo>
                  <a:pt x="12446" y="1672590"/>
                </a:lnTo>
                <a:lnTo>
                  <a:pt x="0" y="1756918"/>
                </a:lnTo>
                <a:lnTo>
                  <a:pt x="74930" y="1716290"/>
                </a:lnTo>
                <a:lnTo>
                  <a:pt x="64020" y="1708658"/>
                </a:lnTo>
                <a:lnTo>
                  <a:pt x="49085" y="1698218"/>
                </a:lnTo>
                <a:lnTo>
                  <a:pt x="538734" y="998601"/>
                </a:lnTo>
                <a:close/>
              </a:path>
              <a:path w="3505200" h="1757045">
                <a:moveTo>
                  <a:pt x="997712" y="1671955"/>
                </a:moveTo>
                <a:lnTo>
                  <a:pt x="968324" y="1683727"/>
                </a:lnTo>
                <a:lnTo>
                  <a:pt x="691769" y="992505"/>
                </a:lnTo>
                <a:lnTo>
                  <a:pt x="679831" y="997331"/>
                </a:lnTo>
                <a:lnTo>
                  <a:pt x="956259" y="1688553"/>
                </a:lnTo>
                <a:lnTo>
                  <a:pt x="926973" y="1700276"/>
                </a:lnTo>
                <a:lnTo>
                  <a:pt x="990600" y="1756918"/>
                </a:lnTo>
                <a:lnTo>
                  <a:pt x="995324" y="1700415"/>
                </a:lnTo>
                <a:lnTo>
                  <a:pt x="997712" y="1671955"/>
                </a:lnTo>
                <a:close/>
              </a:path>
              <a:path w="3505200" h="1757045">
                <a:moveTo>
                  <a:pt x="2057400" y="842518"/>
                </a:moveTo>
                <a:lnTo>
                  <a:pt x="2045373" y="799846"/>
                </a:lnTo>
                <a:lnTo>
                  <a:pt x="2034286" y="760476"/>
                </a:lnTo>
                <a:lnTo>
                  <a:pt x="2010854" y="781799"/>
                </a:lnTo>
                <a:lnTo>
                  <a:pt x="1300226" y="0"/>
                </a:lnTo>
                <a:lnTo>
                  <a:pt x="1295400" y="4318"/>
                </a:lnTo>
                <a:lnTo>
                  <a:pt x="1290574" y="0"/>
                </a:lnTo>
                <a:lnTo>
                  <a:pt x="731545" y="628840"/>
                </a:lnTo>
                <a:lnTo>
                  <a:pt x="707898" y="607822"/>
                </a:lnTo>
                <a:lnTo>
                  <a:pt x="685800" y="690118"/>
                </a:lnTo>
                <a:lnTo>
                  <a:pt x="764921" y="658495"/>
                </a:lnTo>
                <a:lnTo>
                  <a:pt x="751903" y="646938"/>
                </a:lnTo>
                <a:lnTo>
                  <a:pt x="741222" y="637451"/>
                </a:lnTo>
                <a:lnTo>
                  <a:pt x="1295450" y="14008"/>
                </a:lnTo>
                <a:lnTo>
                  <a:pt x="2001342" y="790448"/>
                </a:lnTo>
                <a:lnTo>
                  <a:pt x="1977898" y="811784"/>
                </a:lnTo>
                <a:lnTo>
                  <a:pt x="2057400" y="842518"/>
                </a:lnTo>
                <a:close/>
              </a:path>
              <a:path w="3505200" h="1757045">
                <a:moveTo>
                  <a:pt x="2215896" y="1149604"/>
                </a:moveTo>
                <a:lnTo>
                  <a:pt x="2203704" y="1145032"/>
                </a:lnTo>
                <a:lnTo>
                  <a:pt x="2001901" y="1683321"/>
                </a:lnTo>
                <a:lnTo>
                  <a:pt x="1972310" y="1672209"/>
                </a:lnTo>
                <a:lnTo>
                  <a:pt x="1981200" y="1756918"/>
                </a:lnTo>
                <a:lnTo>
                  <a:pt x="2042858" y="1699768"/>
                </a:lnTo>
                <a:lnTo>
                  <a:pt x="2043684" y="1699006"/>
                </a:lnTo>
                <a:lnTo>
                  <a:pt x="2013978" y="1687868"/>
                </a:lnTo>
                <a:lnTo>
                  <a:pt x="2215896" y="1149604"/>
                </a:lnTo>
                <a:close/>
              </a:path>
              <a:path w="3505200" h="1757045">
                <a:moveTo>
                  <a:pt x="2743200" y="1680718"/>
                </a:moveTo>
                <a:lnTo>
                  <a:pt x="2735605" y="1632839"/>
                </a:lnTo>
                <a:lnTo>
                  <a:pt x="2729865" y="1596517"/>
                </a:lnTo>
                <a:lnTo>
                  <a:pt x="2704185" y="1614881"/>
                </a:lnTo>
                <a:lnTo>
                  <a:pt x="2367407" y="1143508"/>
                </a:lnTo>
                <a:lnTo>
                  <a:pt x="2356866" y="1151128"/>
                </a:lnTo>
                <a:lnTo>
                  <a:pt x="2693606" y="1622450"/>
                </a:lnTo>
                <a:lnTo>
                  <a:pt x="2667889" y="1640840"/>
                </a:lnTo>
                <a:lnTo>
                  <a:pt x="2743200" y="1680718"/>
                </a:lnTo>
                <a:close/>
              </a:path>
              <a:path w="3505200" h="1757045">
                <a:moveTo>
                  <a:pt x="3505200" y="1680718"/>
                </a:moveTo>
                <a:lnTo>
                  <a:pt x="3487928" y="1654810"/>
                </a:lnTo>
                <a:lnTo>
                  <a:pt x="3457956" y="1609852"/>
                </a:lnTo>
                <a:lnTo>
                  <a:pt x="3442233" y="1637347"/>
                </a:lnTo>
                <a:lnTo>
                  <a:pt x="2441575" y="1065530"/>
                </a:lnTo>
                <a:lnTo>
                  <a:pt x="2435225" y="1076706"/>
                </a:lnTo>
                <a:lnTo>
                  <a:pt x="3435845" y="1648498"/>
                </a:lnTo>
                <a:lnTo>
                  <a:pt x="3420110" y="1676019"/>
                </a:lnTo>
                <a:lnTo>
                  <a:pt x="3505200" y="1680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5" name="object 23"/>
          <p:cNvSpPr txBox="1"/>
          <p:nvPr/>
        </p:nvSpPr>
        <p:spPr>
          <a:xfrm>
            <a:off x="2720594" y="2486659"/>
            <a:ext cx="2367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9500" algn="l"/>
              </a:tabLst>
            </a:pP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Yes</a:t>
            </a:r>
            <a:r>
              <a:rPr sz="2400" b="1" spc="-10" dirty="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(b	is</a:t>
            </a:r>
            <a:r>
              <a:rPr sz="2400" b="1" spc="-100" dirty="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finite)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48716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20</a:t>
            </a:r>
          </a:p>
        </p:txBody>
      </p:sp>
      <p:sp>
        <p:nvSpPr>
          <p:cNvPr id="1048717" name="object 24"/>
          <p:cNvSpPr txBox="1"/>
          <p:nvPr/>
        </p:nvSpPr>
        <p:spPr>
          <a:xfrm>
            <a:off x="3152394" y="3055620"/>
            <a:ext cx="1361440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7" baseline="-16203" dirty="0">
                <a:solidFill>
                  <a:srgbClr val="1F487C"/>
                </a:solidFill>
                <a:latin typeface="Comic Sans MS"/>
                <a:cs typeface="Comic Sans MS"/>
              </a:rPr>
              <a:t>O(b</a:t>
            </a:r>
            <a:r>
              <a:rPr sz="1600" b="1" spc="-5" dirty="0">
                <a:solidFill>
                  <a:srgbClr val="1F487C"/>
                </a:solidFill>
                <a:latin typeface="Comic Sans MS"/>
                <a:cs typeface="Comic Sans MS"/>
              </a:rPr>
              <a:t>(C*/e)</a:t>
            </a:r>
            <a:r>
              <a:rPr sz="3600" b="1" spc="-7" baseline="-16203" dirty="0">
                <a:solidFill>
                  <a:srgbClr val="1F487C"/>
                </a:solidFill>
                <a:latin typeface="Comic Sans MS"/>
                <a:cs typeface="Comic Sans MS"/>
              </a:rPr>
              <a:t>)</a:t>
            </a:r>
            <a:endParaRPr sz="3600" baseline="-16203">
              <a:latin typeface="Comic Sans MS"/>
              <a:cs typeface="Comic Sans MS"/>
            </a:endParaRPr>
          </a:p>
          <a:p>
            <a:pPr marL="76200">
              <a:lnSpc>
                <a:spcPct val="100000"/>
              </a:lnSpc>
              <a:spcBef>
                <a:spcPts val="2720"/>
              </a:spcBef>
            </a:pPr>
            <a:r>
              <a:rPr sz="3600" b="1" spc="-7" baseline="-16203" dirty="0">
                <a:solidFill>
                  <a:srgbClr val="1F487C"/>
                </a:solidFill>
                <a:latin typeface="Comic Sans MS"/>
                <a:cs typeface="Comic Sans MS"/>
              </a:rPr>
              <a:t>O(b</a:t>
            </a:r>
            <a:r>
              <a:rPr sz="1600" b="1" spc="-5" dirty="0">
                <a:solidFill>
                  <a:srgbClr val="1F487C"/>
                </a:solidFill>
                <a:latin typeface="Comic Sans MS"/>
                <a:cs typeface="Comic Sans MS"/>
              </a:rPr>
              <a:t>(C*/e)</a:t>
            </a:r>
            <a:r>
              <a:rPr sz="3600" b="1" spc="-7" baseline="-16203" dirty="0">
                <a:solidFill>
                  <a:srgbClr val="1F487C"/>
                </a:solidFill>
                <a:latin typeface="Comic Sans MS"/>
                <a:cs typeface="Comic Sans MS"/>
              </a:rPr>
              <a:t>)</a:t>
            </a:r>
            <a:endParaRPr sz="3600" baseline="-16203">
              <a:latin typeface="Comic Sans MS"/>
              <a:cs typeface="Comic Sans MS"/>
            </a:endParaRPr>
          </a:p>
        </p:txBody>
      </p:sp>
      <p:sp>
        <p:nvSpPr>
          <p:cNvPr id="1048718" name="object 25"/>
          <p:cNvSpPr txBox="1"/>
          <p:nvPr/>
        </p:nvSpPr>
        <p:spPr>
          <a:xfrm>
            <a:off x="4803394" y="3481652"/>
            <a:ext cx="306705" cy="104775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35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719" name="object 26"/>
          <p:cNvSpPr txBox="1"/>
          <p:nvPr/>
        </p:nvSpPr>
        <p:spPr>
          <a:xfrm>
            <a:off x="6086094" y="3717544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720" name="object 27"/>
          <p:cNvSpPr txBox="1"/>
          <p:nvPr/>
        </p:nvSpPr>
        <p:spPr>
          <a:xfrm>
            <a:off x="4371594" y="4593844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721" name="object 28"/>
          <p:cNvSpPr txBox="1"/>
          <p:nvPr/>
        </p:nvSpPr>
        <p:spPr>
          <a:xfrm>
            <a:off x="5184394" y="4606544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722" name="object 29"/>
          <p:cNvSpPr txBox="1"/>
          <p:nvPr/>
        </p:nvSpPr>
        <p:spPr>
          <a:xfrm>
            <a:off x="6124194" y="4619244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723" name="object 30"/>
          <p:cNvSpPr txBox="1"/>
          <p:nvPr/>
        </p:nvSpPr>
        <p:spPr>
          <a:xfrm>
            <a:off x="6632193" y="4797044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724" name="object 31"/>
          <p:cNvSpPr txBox="1"/>
          <p:nvPr/>
        </p:nvSpPr>
        <p:spPr>
          <a:xfrm>
            <a:off x="7432293" y="4695444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725" name="object 32"/>
          <p:cNvSpPr txBox="1"/>
          <p:nvPr/>
        </p:nvSpPr>
        <p:spPr>
          <a:xfrm>
            <a:off x="2352294" y="4645914"/>
            <a:ext cx="537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87C"/>
                </a:solidFill>
                <a:latin typeface="Comic Sans MS"/>
                <a:cs typeface="Comic Sans MS"/>
              </a:rPr>
              <a:t>Yes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object 2"/>
          <p:cNvSpPr txBox="1">
            <a:spLocks noGrp="1"/>
          </p:cNvSpPr>
          <p:nvPr>
            <p:ph type="title"/>
          </p:nvPr>
        </p:nvSpPr>
        <p:spPr>
          <a:xfrm>
            <a:off x="4134358" y="462533"/>
            <a:ext cx="8750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D</a:t>
            </a:r>
            <a:r>
              <a:rPr sz="4400" spc="-65" dirty="0"/>
              <a:t>F</a:t>
            </a:r>
            <a:r>
              <a:rPr sz="4400" spc="-5" dirty="0"/>
              <a:t>S</a:t>
            </a:r>
            <a:endParaRPr sz="4400"/>
          </a:p>
        </p:txBody>
      </p:sp>
      <p:pic>
        <p:nvPicPr>
          <p:cNvPr id="2097159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7374" y="1903475"/>
            <a:ext cx="6967728" cy="3919728"/>
          </a:xfrm>
          <a:prstGeom prst="rect">
            <a:avLst/>
          </a:prstGeom>
        </p:spPr>
      </p:pic>
      <p:sp>
        <p:nvSpPr>
          <p:cNvPr id="1048727" name="object 4"/>
          <p:cNvSpPr txBox="1"/>
          <p:nvPr/>
        </p:nvSpPr>
        <p:spPr>
          <a:xfrm>
            <a:off x="1067308" y="5930646"/>
            <a:ext cx="6948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http://www.youtube.com/watch?v=dtoFAvtVE4U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 txBox="1">
            <a:spLocks noGrp="1"/>
          </p:cNvSpPr>
          <p:nvPr>
            <p:ph type="title"/>
          </p:nvPr>
        </p:nvSpPr>
        <p:spPr>
          <a:xfrm>
            <a:off x="1376979" y="462533"/>
            <a:ext cx="5036011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What</a:t>
            </a:r>
            <a:r>
              <a:rPr sz="4400" spc="-10" dirty="0"/>
              <a:t> </a:t>
            </a:r>
            <a:r>
              <a:rPr sz="4400" spc="-5" dirty="0"/>
              <a:t>is</a:t>
            </a:r>
            <a:r>
              <a:rPr sz="4400" spc="-15" dirty="0"/>
              <a:t> </a:t>
            </a:r>
            <a:r>
              <a:rPr sz="4400" spc="-5" dirty="0"/>
              <a:t>a</a:t>
            </a:r>
            <a:r>
              <a:rPr sz="4400" spc="5" dirty="0"/>
              <a:t> </a:t>
            </a:r>
            <a:r>
              <a:rPr sz="4400" spc="-30" dirty="0"/>
              <a:t>State?</a:t>
            </a:r>
            <a:endParaRPr sz="4400"/>
          </a:p>
        </p:txBody>
      </p:sp>
      <p:sp>
        <p:nvSpPr>
          <p:cNvPr id="1048589" name="object 3"/>
          <p:cNvSpPr txBox="1"/>
          <p:nvPr/>
        </p:nvSpPr>
        <p:spPr>
          <a:xfrm>
            <a:off x="535940" y="1607565"/>
            <a:ext cx="7715884" cy="2120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about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environment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necessary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decision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task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hand.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object 2"/>
          <p:cNvSpPr txBox="1">
            <a:spLocks noGrp="1"/>
          </p:cNvSpPr>
          <p:nvPr>
            <p:ph type="title"/>
          </p:nvPr>
        </p:nvSpPr>
        <p:spPr>
          <a:xfrm>
            <a:off x="4103115" y="462533"/>
            <a:ext cx="9391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UCS</a:t>
            </a:r>
            <a:endParaRPr sz="4400"/>
          </a:p>
        </p:txBody>
      </p:sp>
      <p:pic>
        <p:nvPicPr>
          <p:cNvPr id="2097160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7374" y="1903475"/>
            <a:ext cx="6967728" cy="3919728"/>
          </a:xfrm>
          <a:prstGeom prst="rect">
            <a:avLst/>
          </a:prstGeom>
        </p:spPr>
      </p:pic>
      <p:sp>
        <p:nvSpPr>
          <p:cNvPr id="1048729" name="object 4"/>
          <p:cNvSpPr txBox="1"/>
          <p:nvPr/>
        </p:nvSpPr>
        <p:spPr>
          <a:xfrm>
            <a:off x="1160017" y="5930646"/>
            <a:ext cx="6840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http://www.youtube.com/watch?v=z6lUnb9ktkE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object 2"/>
          <p:cNvSpPr txBox="1">
            <a:spLocks noGrp="1"/>
          </p:cNvSpPr>
          <p:nvPr>
            <p:ph type="title"/>
          </p:nvPr>
        </p:nvSpPr>
        <p:spPr>
          <a:xfrm>
            <a:off x="2577338" y="496061"/>
            <a:ext cx="39884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Memory</a:t>
            </a:r>
            <a:r>
              <a:rPr sz="4000" spc="-35" dirty="0"/>
              <a:t> </a:t>
            </a:r>
            <a:r>
              <a:rPr sz="4000" spc="-15" dirty="0"/>
              <a:t>Limitation</a:t>
            </a:r>
            <a:endParaRPr sz="4000"/>
          </a:p>
        </p:txBody>
      </p:sp>
      <p:sp>
        <p:nvSpPr>
          <p:cNvPr id="1048731" name="object 3"/>
          <p:cNvSpPr txBox="1"/>
          <p:nvPr/>
        </p:nvSpPr>
        <p:spPr>
          <a:xfrm>
            <a:off x="688340" y="1351821"/>
            <a:ext cx="4605655" cy="22980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Suppose:</a:t>
            </a:r>
            <a:endParaRPr sz="3200">
              <a:latin typeface="Calibri"/>
              <a:cs typeface="Calibri"/>
            </a:endParaRPr>
          </a:p>
          <a:p>
            <a:pPr marL="394335">
              <a:lnSpc>
                <a:spcPct val="100000"/>
              </a:lnSpc>
              <a:spcBef>
                <a:spcPts val="160"/>
              </a:spcBef>
            </a:pP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2</a:t>
            </a:r>
            <a:r>
              <a:rPr sz="2400" b="1" spc="-4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GHz</a:t>
            </a:r>
            <a:r>
              <a:rPr sz="2400" b="1" spc="-5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CPU</a:t>
            </a:r>
            <a:endParaRPr sz="2400">
              <a:latin typeface="Comic Sans MS"/>
              <a:cs typeface="Comic Sans MS"/>
            </a:endParaRPr>
          </a:p>
          <a:p>
            <a:pPr marL="394335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1</a:t>
            </a:r>
            <a:r>
              <a:rPr sz="2400" b="1" spc="-3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GB</a:t>
            </a:r>
            <a:r>
              <a:rPr sz="2400" b="1" spc="-2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main</a:t>
            </a:r>
            <a:r>
              <a:rPr sz="2400" b="1" spc="-2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memory</a:t>
            </a:r>
            <a:endParaRPr sz="2400">
              <a:latin typeface="Comic Sans MS"/>
              <a:cs typeface="Comic Sans MS"/>
            </a:endParaRPr>
          </a:p>
          <a:p>
            <a:pPr marL="394335" marR="5080">
              <a:lnSpc>
                <a:spcPts val="36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100 instructions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/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expansion </a:t>
            </a:r>
            <a:r>
              <a:rPr sz="2400" b="1" spc="-103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5</a:t>
            </a:r>
            <a:r>
              <a:rPr sz="2400" b="1" spc="-1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bytes</a:t>
            </a:r>
            <a:r>
              <a:rPr sz="2400" b="1" spc="-2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/</a:t>
            </a:r>
            <a:r>
              <a:rPr sz="2400" b="1" spc="-1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node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48732" name="object 4"/>
          <p:cNvSpPr txBox="1"/>
          <p:nvPr/>
        </p:nvSpPr>
        <p:spPr>
          <a:xfrm>
            <a:off x="8412480" y="6430771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33" name="object 5"/>
          <p:cNvSpPr txBox="1"/>
          <p:nvPr/>
        </p:nvSpPr>
        <p:spPr>
          <a:xfrm>
            <a:off x="1070102" y="4081526"/>
            <a:ext cx="384175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200,000</a:t>
            </a:r>
            <a:r>
              <a:rPr sz="2400" b="1" spc="-5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expansions</a:t>
            </a:r>
            <a:r>
              <a:rPr sz="2400" b="1" spc="-3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/</a:t>
            </a:r>
            <a:r>
              <a:rPr sz="2400" b="1" spc="-3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sec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Memory</a:t>
            </a:r>
            <a:r>
              <a:rPr sz="2400" b="1" spc="-3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filled</a:t>
            </a:r>
            <a:r>
              <a:rPr sz="2400" b="1" spc="-1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in</a:t>
            </a:r>
            <a:r>
              <a:rPr sz="2400" b="1" spc="-1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100</a:t>
            </a:r>
            <a:r>
              <a:rPr sz="2400" b="1" spc="-3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sec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48734" name="object 6"/>
          <p:cNvSpPr txBox="1"/>
          <p:nvPr/>
        </p:nvSpPr>
        <p:spPr>
          <a:xfrm>
            <a:off x="5180763" y="4630166"/>
            <a:ext cx="223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695" algn="l"/>
              </a:tabLst>
            </a:pP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…	&lt;</a:t>
            </a:r>
            <a:r>
              <a:rPr sz="2400" b="1" spc="-5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2</a:t>
            </a:r>
            <a:r>
              <a:rPr sz="2400" b="1" spc="-5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minutes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object 2"/>
          <p:cNvSpPr txBox="1">
            <a:spLocks noGrp="1"/>
          </p:cNvSpPr>
          <p:nvPr>
            <p:ph type="title"/>
          </p:nvPr>
        </p:nvSpPr>
        <p:spPr>
          <a:xfrm>
            <a:off x="2590292" y="462533"/>
            <a:ext cx="39624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Time</a:t>
            </a:r>
            <a:r>
              <a:rPr sz="4400" spc="-35" dirty="0"/>
              <a:t> </a:t>
            </a:r>
            <a:r>
              <a:rPr sz="4400" spc="-5" dirty="0"/>
              <a:t>vs.</a:t>
            </a:r>
            <a:r>
              <a:rPr sz="4400" spc="-25" dirty="0"/>
              <a:t> </a:t>
            </a:r>
            <a:r>
              <a:rPr sz="4400" dirty="0"/>
              <a:t>Memory</a:t>
            </a:r>
            <a:endParaRPr sz="4400"/>
          </a:p>
        </p:txBody>
      </p:sp>
      <p:pic>
        <p:nvPicPr>
          <p:cNvPr id="2097161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603" y="1593069"/>
            <a:ext cx="8820469" cy="36037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>
            <a:spLocks noGrp="1"/>
          </p:cNvSpPr>
          <p:nvPr>
            <p:ph type="title"/>
          </p:nvPr>
        </p:nvSpPr>
        <p:spPr>
          <a:xfrm>
            <a:off x="2749550" y="462533"/>
            <a:ext cx="36461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Repeated</a:t>
            </a:r>
            <a:r>
              <a:rPr sz="4400" spc="-55" dirty="0"/>
              <a:t> </a:t>
            </a:r>
            <a:r>
              <a:rPr sz="4400" spc="-35" dirty="0"/>
              <a:t>states</a:t>
            </a:r>
            <a:endParaRPr sz="4400"/>
          </a:p>
        </p:txBody>
      </p:sp>
      <p:sp>
        <p:nvSpPr>
          <p:cNvPr id="1048644" name="object 3"/>
          <p:cNvSpPr txBox="1"/>
          <p:nvPr/>
        </p:nvSpPr>
        <p:spPr>
          <a:xfrm>
            <a:off x="548640" y="1607565"/>
            <a:ext cx="7442834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3200" spc="-25" dirty="0">
                <a:latin typeface="Calibri"/>
                <a:cs typeface="Calibri"/>
              </a:rPr>
              <a:t>Failure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detect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repeated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states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turn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linear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problem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exponential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one!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 MT"/>
                <a:cs typeface="Arial MT"/>
              </a:rPr>
              <a:t>•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2097158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895600"/>
            <a:ext cx="8229600" cy="3015996"/>
          </a:xfrm>
          <a:prstGeom prst="rect">
            <a:avLst/>
          </a:prstGeom>
        </p:spPr>
      </p:pic>
      <p:sp>
        <p:nvSpPr>
          <p:cNvPr id="104864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object 2"/>
          <p:cNvSpPr txBox="1">
            <a:spLocks noGrp="1"/>
          </p:cNvSpPr>
          <p:nvPr>
            <p:ph type="title"/>
          </p:nvPr>
        </p:nvSpPr>
        <p:spPr>
          <a:xfrm>
            <a:off x="2255011" y="462533"/>
            <a:ext cx="46323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Idea</a:t>
            </a:r>
            <a:r>
              <a:rPr sz="4400" spc="-10" dirty="0"/>
              <a:t> </a:t>
            </a:r>
            <a:r>
              <a:rPr sz="4400" spc="-5" dirty="0"/>
              <a:t>1:</a:t>
            </a:r>
            <a:r>
              <a:rPr sz="4400" spc="-20" dirty="0"/>
              <a:t> </a:t>
            </a:r>
            <a:r>
              <a:rPr sz="4400" spc="-5" dirty="0"/>
              <a:t>Beam</a:t>
            </a:r>
            <a:r>
              <a:rPr sz="4400" spc="-20" dirty="0"/>
              <a:t> </a:t>
            </a:r>
            <a:r>
              <a:rPr sz="4400" spc="-15" dirty="0"/>
              <a:t>Search</a:t>
            </a:r>
            <a:endParaRPr sz="4400"/>
          </a:p>
        </p:txBody>
      </p:sp>
      <p:sp>
        <p:nvSpPr>
          <p:cNvPr id="1048737" name="object 3"/>
          <p:cNvSpPr txBox="1"/>
          <p:nvPr/>
        </p:nvSpPr>
        <p:spPr>
          <a:xfrm>
            <a:off x="535940" y="1509724"/>
            <a:ext cx="6557009" cy="32480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Maintain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constant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frontier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Whenever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frontier</a:t>
            </a:r>
            <a:r>
              <a:rPr sz="3200" spc="-10" dirty="0">
                <a:latin typeface="Calibri"/>
                <a:cs typeface="Calibri"/>
              </a:rPr>
              <a:t> becomes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large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Prune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worst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469900" marR="4134485">
              <a:lnSpc>
                <a:spcPct val="120000"/>
              </a:lnSpc>
            </a:pPr>
            <a:r>
              <a:rPr sz="2800" spc="-5" dirty="0">
                <a:latin typeface="Calibri"/>
                <a:cs typeface="Calibri"/>
              </a:rPr>
              <a:t>Optimal: no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Complete: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object 2"/>
          <p:cNvSpPr txBox="1">
            <a:spLocks noGrp="1"/>
          </p:cNvSpPr>
          <p:nvPr>
            <p:ph type="title"/>
          </p:nvPr>
        </p:nvSpPr>
        <p:spPr>
          <a:xfrm>
            <a:off x="714248" y="462533"/>
            <a:ext cx="77095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Idea</a:t>
            </a:r>
            <a:r>
              <a:rPr sz="4400" spc="10" dirty="0"/>
              <a:t> </a:t>
            </a:r>
            <a:r>
              <a:rPr sz="4400" spc="-5" dirty="0"/>
              <a:t>2:</a:t>
            </a:r>
            <a:r>
              <a:rPr sz="4400" dirty="0"/>
              <a:t> </a:t>
            </a:r>
            <a:r>
              <a:rPr sz="4400" spc="-30" dirty="0"/>
              <a:t>Iterative</a:t>
            </a:r>
            <a:r>
              <a:rPr sz="4400" spc="15" dirty="0"/>
              <a:t> </a:t>
            </a:r>
            <a:r>
              <a:rPr sz="4400" spc="-10" dirty="0"/>
              <a:t>deepening</a:t>
            </a:r>
            <a:r>
              <a:rPr sz="4400" spc="5" dirty="0"/>
              <a:t> </a:t>
            </a:r>
            <a:r>
              <a:rPr sz="4400" spc="-15" dirty="0"/>
              <a:t>search</a:t>
            </a:r>
            <a:endParaRPr sz="4400"/>
          </a:p>
        </p:txBody>
      </p:sp>
      <p:pic>
        <p:nvPicPr>
          <p:cNvPr id="2097162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725" y="1657350"/>
            <a:ext cx="7829550" cy="2143125"/>
          </a:xfrm>
          <a:prstGeom prst="rect">
            <a:avLst/>
          </a:prstGeom>
        </p:spPr>
      </p:pic>
      <p:sp>
        <p:nvSpPr>
          <p:cNvPr id="1048739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Iterative</a:t>
            </a:r>
            <a:r>
              <a:rPr spc="5" dirty="0"/>
              <a:t> </a:t>
            </a:r>
            <a:r>
              <a:rPr spc="-10" dirty="0"/>
              <a:t>deepening</a:t>
            </a:r>
            <a:r>
              <a:rPr spc="20" dirty="0"/>
              <a:t> </a:t>
            </a:r>
            <a:r>
              <a:rPr spc="-15" dirty="0"/>
              <a:t>search</a:t>
            </a:r>
            <a:r>
              <a:rPr spc="30" dirty="0"/>
              <a:t> </a:t>
            </a:r>
            <a:r>
              <a:rPr i="1" spc="-5" dirty="0">
                <a:latin typeface="Calibri"/>
                <a:cs typeface="Calibri"/>
              </a:rPr>
              <a:t>l </a:t>
            </a:r>
            <a:r>
              <a:rPr spc="-10" dirty="0"/>
              <a:t>=0</a:t>
            </a:r>
          </a:p>
        </p:txBody>
      </p:sp>
      <p:pic>
        <p:nvPicPr>
          <p:cNvPr id="2097163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" y="1743075"/>
            <a:ext cx="3324225" cy="238125"/>
          </a:xfrm>
          <a:prstGeom prst="rect">
            <a:avLst/>
          </a:prstGeom>
        </p:spPr>
      </p:pic>
      <p:sp>
        <p:nvSpPr>
          <p:cNvPr id="1048741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Iterative</a:t>
            </a:r>
            <a:r>
              <a:rPr spc="5" dirty="0"/>
              <a:t> </a:t>
            </a:r>
            <a:r>
              <a:rPr spc="-10" dirty="0"/>
              <a:t>deepening</a:t>
            </a:r>
            <a:r>
              <a:rPr spc="20" dirty="0"/>
              <a:t> </a:t>
            </a:r>
            <a:r>
              <a:rPr spc="-15" dirty="0"/>
              <a:t>search</a:t>
            </a:r>
            <a:r>
              <a:rPr spc="30" dirty="0"/>
              <a:t> </a:t>
            </a:r>
            <a:r>
              <a:rPr i="1" spc="-5" dirty="0">
                <a:latin typeface="Calibri"/>
                <a:cs typeface="Calibri"/>
              </a:rPr>
              <a:t>l </a:t>
            </a:r>
            <a:r>
              <a:rPr spc="-10" dirty="0"/>
              <a:t>=1</a:t>
            </a:r>
          </a:p>
        </p:txBody>
      </p:sp>
      <p:pic>
        <p:nvPicPr>
          <p:cNvPr id="2097164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" y="1781175"/>
            <a:ext cx="7296150" cy="495300"/>
          </a:xfrm>
          <a:prstGeom prst="rect">
            <a:avLst/>
          </a:prstGeom>
        </p:spPr>
      </p:pic>
      <p:sp>
        <p:nvSpPr>
          <p:cNvPr id="1048743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Iterative</a:t>
            </a:r>
            <a:r>
              <a:rPr spc="5" dirty="0"/>
              <a:t> </a:t>
            </a:r>
            <a:r>
              <a:rPr spc="-10" dirty="0"/>
              <a:t>deepening</a:t>
            </a:r>
            <a:r>
              <a:rPr spc="20" dirty="0"/>
              <a:t> </a:t>
            </a:r>
            <a:r>
              <a:rPr spc="-15" dirty="0"/>
              <a:t>search</a:t>
            </a:r>
            <a:r>
              <a:rPr spc="30" dirty="0"/>
              <a:t> </a:t>
            </a:r>
            <a:r>
              <a:rPr i="1" spc="-5" dirty="0">
                <a:latin typeface="Calibri"/>
                <a:cs typeface="Calibri"/>
              </a:rPr>
              <a:t>l </a:t>
            </a:r>
            <a:r>
              <a:rPr spc="-10" dirty="0"/>
              <a:t>=2</a:t>
            </a:r>
          </a:p>
        </p:txBody>
      </p:sp>
      <p:pic>
        <p:nvPicPr>
          <p:cNvPr id="2097165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" y="1748017"/>
            <a:ext cx="7439025" cy="1752412"/>
          </a:xfrm>
          <a:prstGeom prst="rect">
            <a:avLst/>
          </a:prstGeom>
        </p:spPr>
      </p:pic>
      <p:sp>
        <p:nvSpPr>
          <p:cNvPr id="104874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Iterative</a:t>
            </a:r>
            <a:r>
              <a:rPr spc="5" dirty="0"/>
              <a:t> </a:t>
            </a:r>
            <a:r>
              <a:rPr spc="-10" dirty="0"/>
              <a:t>deepening</a:t>
            </a:r>
            <a:r>
              <a:rPr spc="20" dirty="0"/>
              <a:t> </a:t>
            </a:r>
            <a:r>
              <a:rPr spc="-15" dirty="0"/>
              <a:t>search</a:t>
            </a:r>
            <a:r>
              <a:rPr spc="30" dirty="0"/>
              <a:t> </a:t>
            </a:r>
            <a:r>
              <a:rPr i="1" spc="-5" dirty="0">
                <a:latin typeface="Calibri"/>
                <a:cs typeface="Calibri"/>
              </a:rPr>
              <a:t>l </a:t>
            </a:r>
            <a:r>
              <a:rPr spc="-10" dirty="0"/>
              <a:t>=3</a:t>
            </a:r>
          </a:p>
        </p:txBody>
      </p:sp>
      <p:pic>
        <p:nvPicPr>
          <p:cNvPr id="2097166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" y="1752600"/>
            <a:ext cx="7486650" cy="3381375"/>
          </a:xfrm>
          <a:prstGeom prst="rect">
            <a:avLst/>
          </a:prstGeom>
        </p:spPr>
      </p:pic>
      <p:sp>
        <p:nvSpPr>
          <p:cNvPr id="1048747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2"/>
          <p:cNvSpPr txBox="1">
            <a:spLocks noGrp="1"/>
          </p:cNvSpPr>
          <p:nvPr>
            <p:ph type="title"/>
          </p:nvPr>
        </p:nvSpPr>
        <p:spPr>
          <a:xfrm>
            <a:off x="608330" y="462533"/>
            <a:ext cx="7927340" cy="1332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5" dirty="0"/>
              <a:t>Agent’s</a:t>
            </a:r>
            <a:r>
              <a:rPr sz="4400" spc="25" dirty="0"/>
              <a:t> </a:t>
            </a:r>
            <a:r>
              <a:rPr sz="4400" spc="-20" dirty="0"/>
              <a:t>Knowledge</a:t>
            </a:r>
            <a:r>
              <a:rPr sz="4400" spc="35" dirty="0"/>
              <a:t> </a:t>
            </a:r>
            <a:r>
              <a:rPr sz="4400" spc="-25" dirty="0"/>
              <a:t>Representation</a:t>
            </a:r>
            <a:endParaRPr sz="4400"/>
          </a:p>
        </p:txBody>
      </p:sp>
      <p:graphicFrame>
        <p:nvGraphicFramePr>
          <p:cNvPr id="4194304" name="object 3"/>
          <p:cNvGraphicFramePr>
            <a:graphicFrameLocks noGrp="1"/>
          </p:cNvGraphicFramePr>
          <p:nvPr/>
        </p:nvGraphicFramePr>
        <p:xfrm>
          <a:off x="679450" y="1974850"/>
          <a:ext cx="7772400" cy="4029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representation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Focus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Atomic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321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States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indivisible;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internal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structure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atomic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states;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973">
                <a:tc>
                  <a:txBody>
                    <a:bodyPr/>
                    <a:lstStyle/>
                    <a:p>
                      <a:pPr marL="91440" marR="11709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Propositional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(aka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Factored)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8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States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state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(Propositional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Multi-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Continuous)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22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Search+inference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logical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(prop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logic) and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probabilistic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(bayes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nets)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representations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Relational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States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describe the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world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their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inter-relations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7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Search+Inference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predicate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logic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relational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prob.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Models)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First-order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+functions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over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1295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Search+Inference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first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order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logic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(or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first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order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probabilistic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models)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31</a:t>
            </a:r>
          </a:p>
        </p:txBody>
      </p:sp>
      <p:sp>
        <p:nvSpPr>
          <p:cNvPr id="1048749" name="object 2"/>
          <p:cNvSpPr txBox="1">
            <a:spLocks noGrp="1"/>
          </p:cNvSpPr>
          <p:nvPr>
            <p:ph type="title"/>
          </p:nvPr>
        </p:nvSpPr>
        <p:spPr>
          <a:xfrm>
            <a:off x="1547875" y="462533"/>
            <a:ext cx="60426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" dirty="0"/>
              <a:t>Iterative</a:t>
            </a:r>
            <a:r>
              <a:rPr sz="4400" dirty="0"/>
              <a:t> </a:t>
            </a:r>
            <a:r>
              <a:rPr sz="4400" spc="-10" dirty="0"/>
              <a:t>deepening</a:t>
            </a:r>
            <a:r>
              <a:rPr sz="4400" dirty="0"/>
              <a:t> </a:t>
            </a:r>
            <a:r>
              <a:rPr sz="4400" spc="-15" dirty="0"/>
              <a:t>search</a:t>
            </a:r>
            <a:endParaRPr sz="4400"/>
          </a:p>
        </p:txBody>
      </p:sp>
      <p:sp>
        <p:nvSpPr>
          <p:cNvPr id="1048750" name="object 3"/>
          <p:cNvSpPr txBox="1"/>
          <p:nvPr/>
        </p:nvSpPr>
        <p:spPr>
          <a:xfrm>
            <a:off x="447040" y="1569465"/>
            <a:ext cx="8050530" cy="48539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44500" marR="14478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depth-limited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depth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113155" lvl="1" indent="-1113155">
              <a:lnSpc>
                <a:spcPct val="100000"/>
              </a:lnSpc>
              <a:buFont typeface="Arial MT"/>
              <a:buChar char="•"/>
              <a:tabLst>
                <a:tab pos="1113155" algn="l"/>
                <a:tab pos="2810510" algn="l"/>
              </a:tabLst>
            </a:pPr>
            <a:r>
              <a:rPr sz="1800" i="1" spc="-5" dirty="0">
                <a:latin typeface="Calibri"/>
                <a:cs typeface="Calibri"/>
              </a:rPr>
              <a:t>N</a:t>
            </a:r>
            <a:r>
              <a:rPr sz="1800" i="1" spc="-7" baseline="-20833" dirty="0">
                <a:latin typeface="Calibri"/>
                <a:cs typeface="Calibri"/>
              </a:rPr>
              <a:t>DLS</a:t>
            </a:r>
            <a:r>
              <a:rPr sz="1800" i="1" spc="187" baseline="-20833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= b</a:t>
            </a:r>
            <a:r>
              <a:rPr sz="1800" i="1" baseline="25462" dirty="0">
                <a:latin typeface="Arial"/>
                <a:cs typeface="Arial"/>
              </a:rPr>
              <a:t>0</a:t>
            </a:r>
            <a:r>
              <a:rPr sz="1800" i="1" spc="97" baseline="25462" dirty="0">
                <a:latin typeface="Arial"/>
                <a:cs typeface="Arial"/>
              </a:rPr>
              <a:t> </a:t>
            </a:r>
            <a:r>
              <a:rPr sz="1800" i="1" dirty="0">
                <a:latin typeface="Calibri"/>
                <a:cs typeface="Calibri"/>
              </a:rPr>
              <a:t>+ b</a:t>
            </a:r>
            <a:r>
              <a:rPr sz="1800" i="1" baseline="25462" dirty="0">
                <a:latin typeface="Arial"/>
                <a:cs typeface="Arial"/>
              </a:rPr>
              <a:t>1</a:t>
            </a:r>
            <a:r>
              <a:rPr sz="1800" i="1" spc="112" baseline="25462" dirty="0">
                <a:latin typeface="Arial"/>
                <a:cs typeface="Arial"/>
              </a:rPr>
              <a:t> </a:t>
            </a:r>
            <a:r>
              <a:rPr sz="1800" i="1" dirty="0">
                <a:latin typeface="Calibri"/>
                <a:cs typeface="Calibri"/>
              </a:rPr>
              <a:t>+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b</a:t>
            </a:r>
            <a:r>
              <a:rPr sz="1800" i="1" baseline="25462" dirty="0">
                <a:latin typeface="Arial"/>
                <a:cs typeface="Arial"/>
              </a:rPr>
              <a:t>2</a:t>
            </a:r>
            <a:r>
              <a:rPr sz="1800" i="1" spc="104" baseline="25462" dirty="0">
                <a:latin typeface="Arial"/>
                <a:cs typeface="Arial"/>
              </a:rPr>
              <a:t> </a:t>
            </a:r>
            <a:r>
              <a:rPr sz="1800" i="1" dirty="0">
                <a:latin typeface="Calibri"/>
                <a:cs typeface="Calibri"/>
              </a:rPr>
              <a:t>+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… + </a:t>
            </a:r>
            <a:r>
              <a:rPr sz="1800" i="1" spc="-5" dirty="0">
                <a:latin typeface="Calibri"/>
                <a:cs typeface="Calibri"/>
              </a:rPr>
              <a:t>b</a:t>
            </a:r>
            <a:r>
              <a:rPr sz="1800" i="1" spc="-7" baseline="25462" dirty="0">
                <a:latin typeface="Arial"/>
                <a:cs typeface="Arial"/>
              </a:rPr>
              <a:t>d-2</a:t>
            </a:r>
            <a:r>
              <a:rPr sz="1800" i="1" spc="97" baseline="25462" dirty="0">
                <a:latin typeface="Arial"/>
                <a:cs typeface="Arial"/>
              </a:rPr>
              <a:t> </a:t>
            </a:r>
            <a:r>
              <a:rPr sz="1800" i="1" dirty="0">
                <a:latin typeface="Calibri"/>
                <a:cs typeface="Calibri"/>
              </a:rPr>
              <a:t>+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</a:t>
            </a:r>
            <a:r>
              <a:rPr sz="1800" i="1" spc="-7" baseline="25462" dirty="0">
                <a:latin typeface="Arial"/>
                <a:cs typeface="Arial"/>
              </a:rPr>
              <a:t>d-1</a:t>
            </a:r>
            <a:r>
              <a:rPr sz="1800" i="1" spc="97" baseline="25462" dirty="0">
                <a:latin typeface="Arial"/>
                <a:cs typeface="Arial"/>
              </a:rPr>
              <a:t> </a:t>
            </a:r>
            <a:r>
              <a:rPr sz="1800" i="1" dirty="0">
                <a:latin typeface="Calibri"/>
                <a:cs typeface="Calibri"/>
              </a:rPr>
              <a:t>+ </a:t>
            </a:r>
            <a:r>
              <a:rPr sz="1800" i="1" spc="-5" dirty="0">
                <a:latin typeface="Calibri"/>
                <a:cs typeface="Calibri"/>
              </a:rPr>
              <a:t>b</a:t>
            </a:r>
            <a:r>
              <a:rPr sz="1800" i="1" spc="-7" baseline="25462" dirty="0">
                <a:latin typeface="Arial"/>
                <a:cs typeface="Arial"/>
              </a:rPr>
              <a:t>d</a:t>
            </a:r>
            <a:endParaRPr sz="1800" baseline="25462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250">
              <a:latin typeface="Arial"/>
              <a:cs typeface="Arial"/>
            </a:endParaRPr>
          </a:p>
          <a:p>
            <a:pPr marL="444500" marR="464820" indent="-342900">
              <a:lnSpc>
                <a:spcPct val="8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iterative</a:t>
            </a:r>
            <a:r>
              <a:rPr sz="1800" dirty="0">
                <a:latin typeface="Calibri"/>
                <a:cs typeface="Calibri"/>
              </a:rPr>
              <a:t> deepening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depth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branching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factor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40385" lvl="1" indent="-540385">
              <a:lnSpc>
                <a:spcPct val="100000"/>
              </a:lnSpc>
              <a:buFont typeface="Arial MT"/>
              <a:buChar char="•"/>
              <a:tabLst>
                <a:tab pos="540385" algn="l"/>
                <a:tab pos="1737360" algn="l"/>
              </a:tabLst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baseline="-20833" dirty="0">
                <a:latin typeface="Calibri"/>
                <a:cs typeface="Calibri"/>
              </a:rPr>
              <a:t>IDS</a:t>
            </a:r>
            <a:r>
              <a:rPr sz="1800" spc="187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(d+1)b</a:t>
            </a:r>
            <a:r>
              <a:rPr sz="1800" spc="-7" baseline="25462" dirty="0">
                <a:latin typeface="Calibri"/>
                <a:cs typeface="Calibri"/>
              </a:rPr>
              <a:t>0</a:t>
            </a:r>
            <a:r>
              <a:rPr sz="1800" spc="240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5" dirty="0">
                <a:latin typeface="Calibri"/>
                <a:cs typeface="Calibri"/>
              </a:rPr>
              <a:t>b^</a:t>
            </a:r>
            <a:r>
              <a:rPr sz="1800" spc="-7" baseline="25462" dirty="0">
                <a:latin typeface="Calibri"/>
                <a:cs typeface="Calibri"/>
              </a:rPr>
              <a:t>1</a:t>
            </a:r>
            <a:r>
              <a:rPr sz="1800" spc="225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(d-1)b^</a:t>
            </a:r>
            <a:r>
              <a:rPr sz="1800" spc="-7" baseline="25462" dirty="0">
                <a:latin typeface="Calibri"/>
                <a:cs typeface="Calibri"/>
              </a:rPr>
              <a:t>2</a:t>
            </a:r>
            <a:r>
              <a:rPr sz="1800" spc="232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3b</a:t>
            </a:r>
            <a:r>
              <a:rPr sz="1800" spc="-7" baseline="25462" dirty="0">
                <a:latin typeface="Calibri"/>
                <a:cs typeface="Calibri"/>
              </a:rPr>
              <a:t>d-2</a:t>
            </a:r>
            <a:r>
              <a:rPr sz="1800" spc="195" baseline="25462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+2b</a:t>
            </a:r>
            <a:r>
              <a:rPr sz="1800" spc="-7" baseline="25462" dirty="0">
                <a:latin typeface="Calibri"/>
                <a:cs typeface="Calibri"/>
              </a:rPr>
              <a:t>d-1</a:t>
            </a:r>
            <a:r>
              <a:rPr sz="1800" spc="217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1b</a:t>
            </a:r>
            <a:r>
              <a:rPr sz="1800" baseline="25462" dirty="0">
                <a:latin typeface="Calibri"/>
                <a:cs typeface="Calibri"/>
              </a:rPr>
              <a:t>d</a:t>
            </a:r>
            <a:endParaRPr sz="1800" baseline="25462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444500" indent="-3429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1800" spc="-10" dirty="0">
                <a:latin typeface="Calibri"/>
                <a:cs typeface="Calibri"/>
              </a:rPr>
              <a:t>Asymptotic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ratio: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(b+1)/(b-1)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444500" indent="-3429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b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10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558800">
              <a:lnSpc>
                <a:spcPct val="100000"/>
              </a:lnSpc>
              <a:tabLst>
                <a:tab pos="84391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7" baseline="-20833" dirty="0">
                <a:latin typeface="Calibri"/>
                <a:cs typeface="Calibri"/>
              </a:rPr>
              <a:t>DLS</a:t>
            </a:r>
            <a:r>
              <a:rPr sz="1800" spc="-15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+ 10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+ 100 +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1,000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+ 10,000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+ 100,000 = 111,111</a:t>
            </a:r>
            <a:endParaRPr sz="1800">
              <a:latin typeface="Calibri"/>
              <a:cs typeface="Calibri"/>
            </a:endParaRPr>
          </a:p>
          <a:p>
            <a:pPr marL="5588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–</a:t>
            </a:r>
            <a:endParaRPr sz="1800">
              <a:latin typeface="Arial MT"/>
              <a:cs typeface="Arial MT"/>
            </a:endParaRPr>
          </a:p>
          <a:p>
            <a:pPr marL="558800">
              <a:lnSpc>
                <a:spcPct val="100000"/>
              </a:lnSpc>
              <a:tabLst>
                <a:tab pos="84391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baseline="-20833" dirty="0">
                <a:latin typeface="Calibri"/>
                <a:cs typeface="Calibri"/>
              </a:rPr>
              <a:t>IDS</a:t>
            </a:r>
            <a:r>
              <a:rPr sz="1800" spc="179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6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+ 400 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3,000 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20,000 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100,000 = 123,456</a:t>
            </a:r>
            <a:endParaRPr sz="1800">
              <a:latin typeface="Calibri"/>
              <a:cs typeface="Calibri"/>
            </a:endParaRPr>
          </a:p>
          <a:p>
            <a:pPr marL="5588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–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444500" indent="-3429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1800" spc="-5" dirty="0">
                <a:latin typeface="Calibri"/>
                <a:cs typeface="Calibri"/>
              </a:rPr>
              <a:t>Overhead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(123,456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111,111)/111,111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11%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32</a:t>
            </a:r>
          </a:p>
        </p:txBody>
      </p:sp>
      <p:sp>
        <p:nvSpPr>
          <p:cNvPr id="1048752" name="object 2"/>
          <p:cNvSpPr txBox="1">
            <a:spLocks noGrp="1"/>
          </p:cNvSpPr>
          <p:nvPr>
            <p:ph type="title"/>
          </p:nvPr>
        </p:nvSpPr>
        <p:spPr>
          <a:xfrm>
            <a:off x="1547875" y="462533"/>
            <a:ext cx="60426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" dirty="0"/>
              <a:t>Iterative</a:t>
            </a:r>
            <a:r>
              <a:rPr sz="4400" dirty="0"/>
              <a:t> </a:t>
            </a:r>
            <a:r>
              <a:rPr sz="4400" spc="-10" dirty="0"/>
              <a:t>deepening</a:t>
            </a:r>
            <a:r>
              <a:rPr sz="4400" dirty="0"/>
              <a:t> </a:t>
            </a:r>
            <a:r>
              <a:rPr sz="4400" spc="-15" dirty="0"/>
              <a:t>search</a:t>
            </a:r>
            <a:endParaRPr sz="4400"/>
          </a:p>
        </p:txBody>
      </p:sp>
      <p:sp>
        <p:nvSpPr>
          <p:cNvPr id="1048753" name="object 3"/>
          <p:cNvSpPr txBox="1"/>
          <p:nvPr/>
        </p:nvSpPr>
        <p:spPr>
          <a:xfrm>
            <a:off x="459740" y="1554987"/>
            <a:ext cx="7852409" cy="447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22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Complete?</a:t>
            </a:r>
            <a:endParaRPr sz="2200">
              <a:latin typeface="Calibri"/>
              <a:cs typeface="Calibri"/>
            </a:endParaRPr>
          </a:p>
          <a:p>
            <a:pPr marL="8318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000" spc="-55" dirty="0">
                <a:latin typeface="Calibri"/>
                <a:cs typeface="Calibri"/>
              </a:rPr>
              <a:t>Yes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2150">
              <a:latin typeface="Calibri"/>
              <a:cs typeface="Calibri"/>
            </a:endParaRPr>
          </a:p>
          <a:p>
            <a:pPr marL="431800" indent="-342900">
              <a:lnSpc>
                <a:spcPct val="100000"/>
              </a:lnSpc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22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Time?</a:t>
            </a:r>
            <a:endParaRPr sz="22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10"/>
              </a:spcBef>
              <a:tabLst>
                <a:tab pos="8312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i="1" spc="-5" dirty="0">
                <a:latin typeface="Calibri"/>
                <a:cs typeface="Calibri"/>
              </a:rPr>
              <a:t>(d+1)b</a:t>
            </a:r>
            <a:r>
              <a:rPr sz="1950" i="1" spc="-7" baseline="25641" dirty="0">
                <a:latin typeface="Calibri"/>
                <a:cs typeface="Calibri"/>
              </a:rPr>
              <a:t>0</a:t>
            </a:r>
            <a:r>
              <a:rPr sz="1950" i="1" spc="247" baseline="2564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+ d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b</a:t>
            </a:r>
            <a:r>
              <a:rPr sz="1950" i="1" spc="7" baseline="25641" dirty="0">
                <a:latin typeface="Calibri"/>
                <a:cs typeface="Calibri"/>
              </a:rPr>
              <a:t>1</a:t>
            </a:r>
            <a:r>
              <a:rPr sz="1950" i="1" spc="240" baseline="2564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+ (d-1)b</a:t>
            </a:r>
            <a:r>
              <a:rPr sz="1950" i="1" spc="-7" baseline="25641" dirty="0">
                <a:latin typeface="Calibri"/>
                <a:cs typeface="Calibri"/>
              </a:rPr>
              <a:t>2</a:t>
            </a:r>
            <a:r>
              <a:rPr sz="1950" i="1" spc="240" baseline="2564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+ … +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b</a:t>
            </a:r>
            <a:r>
              <a:rPr sz="1950" i="1" spc="7" baseline="25641" dirty="0">
                <a:latin typeface="Calibri"/>
                <a:cs typeface="Calibri"/>
              </a:rPr>
              <a:t>d</a:t>
            </a:r>
            <a:r>
              <a:rPr sz="1950" i="1" spc="232" baseline="2564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=</a:t>
            </a:r>
            <a:r>
              <a:rPr sz="2000" i="1" dirty="0">
                <a:latin typeface="Calibri"/>
                <a:cs typeface="Calibri"/>
              </a:rPr>
              <a:t> O(b</a:t>
            </a:r>
            <a:r>
              <a:rPr sz="1950" i="1" baseline="25641" dirty="0">
                <a:latin typeface="Calibri"/>
                <a:cs typeface="Calibri"/>
              </a:rPr>
              <a:t>d</a:t>
            </a:r>
            <a:r>
              <a:rPr sz="2000" i="1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431800" indent="-342900">
              <a:lnSpc>
                <a:spcPct val="100000"/>
              </a:lnSpc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22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Space?</a:t>
            </a:r>
            <a:endParaRPr sz="2200">
              <a:latin typeface="Calibri"/>
              <a:cs typeface="Calibri"/>
            </a:endParaRPr>
          </a:p>
          <a:p>
            <a:pPr marL="8318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000" i="1" spc="-5" dirty="0">
                <a:latin typeface="Calibri"/>
                <a:cs typeface="Calibri"/>
              </a:rPr>
              <a:t>O(bd)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431800" indent="-342900">
              <a:lnSpc>
                <a:spcPct val="100000"/>
              </a:lnSpc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22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Optimal?</a:t>
            </a:r>
            <a:endParaRPr sz="2200">
              <a:latin typeface="Calibri"/>
              <a:cs typeface="Calibri"/>
            </a:endParaRPr>
          </a:p>
          <a:p>
            <a:pPr marL="831850" lvl="1" indent="-28575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000" spc="-40" dirty="0">
                <a:latin typeface="Calibri"/>
                <a:cs typeface="Calibri"/>
              </a:rPr>
              <a:t>Yes,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 1</a:t>
            </a:r>
            <a:endParaRPr sz="2000">
              <a:latin typeface="Calibri"/>
              <a:cs typeface="Calibri"/>
            </a:endParaRPr>
          </a:p>
          <a:p>
            <a:pPr marL="831850" lvl="1" indent="-285750">
              <a:lnSpc>
                <a:spcPct val="100000"/>
              </a:lnSpc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explore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uniform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(iterative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lengthening)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950">
              <a:latin typeface="Calibri"/>
              <a:cs typeface="Calibri"/>
            </a:endParaRPr>
          </a:p>
          <a:p>
            <a:pPr marL="431800" indent="-342900">
              <a:lnSpc>
                <a:spcPct val="100000"/>
              </a:lnSpc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Systematic?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33</a:t>
            </a:r>
          </a:p>
        </p:txBody>
      </p:sp>
      <p:sp>
        <p:nvSpPr>
          <p:cNvPr id="1048755" name="object 2"/>
          <p:cNvSpPr txBox="1">
            <a:spLocks noGrp="1"/>
          </p:cNvSpPr>
          <p:nvPr>
            <p:ph type="title"/>
          </p:nvPr>
        </p:nvSpPr>
        <p:spPr>
          <a:xfrm>
            <a:off x="1470913" y="462533"/>
            <a:ext cx="61995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Cost</a:t>
            </a:r>
            <a:r>
              <a:rPr sz="4400" spc="-10" dirty="0"/>
              <a:t> </a:t>
            </a:r>
            <a:r>
              <a:rPr sz="4400" spc="-5" dirty="0"/>
              <a:t>of</a:t>
            </a:r>
            <a:r>
              <a:rPr sz="4400" spc="-20" dirty="0"/>
              <a:t> </a:t>
            </a:r>
            <a:r>
              <a:rPr sz="4400" spc="-25" dirty="0"/>
              <a:t>Iterative</a:t>
            </a:r>
            <a:r>
              <a:rPr sz="4400" spc="-10" dirty="0"/>
              <a:t> Deepening</a:t>
            </a:r>
            <a:endParaRPr sz="4400"/>
          </a:p>
        </p:txBody>
      </p:sp>
      <p:graphicFrame>
        <p:nvGraphicFramePr>
          <p:cNvPr id="4194306" name="object 3"/>
          <p:cNvGraphicFramePr>
            <a:graphicFrameLocks noGrp="1"/>
          </p:cNvGraphicFramePr>
          <p:nvPr/>
        </p:nvGraphicFramePr>
        <p:xfrm>
          <a:off x="1509712" y="1382712"/>
          <a:ext cx="6139180" cy="4092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8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spc="-5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ratio</a:t>
                      </a:r>
                      <a:r>
                        <a:rPr sz="2000" b="1" spc="-30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ID</a:t>
                      </a:r>
                      <a:r>
                        <a:rPr sz="2000" b="1" spc="-40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to</a:t>
                      </a:r>
                      <a:r>
                        <a:rPr sz="2000" b="1" spc="-40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AD1A94"/>
                          </a:solidFill>
                          <a:latin typeface="Comic Sans MS"/>
                          <a:cs typeface="Comic Sans MS"/>
                        </a:rPr>
                        <a:t>DLS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spc="-5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1.5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8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spc="-10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10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spc="-10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1.2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spc="-10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25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spc="-10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1.08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spc="-10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100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spc="-10" dirty="0">
                          <a:solidFill>
                            <a:srgbClr val="053CE8"/>
                          </a:solidFill>
                          <a:latin typeface="Comic Sans MS"/>
                          <a:cs typeface="Comic Sans MS"/>
                        </a:rPr>
                        <a:t>1.02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object 2"/>
          <p:cNvSpPr txBox="1">
            <a:spLocks noGrp="1"/>
          </p:cNvSpPr>
          <p:nvPr>
            <p:ph type="title"/>
          </p:nvPr>
        </p:nvSpPr>
        <p:spPr>
          <a:xfrm>
            <a:off x="1886457" y="183133"/>
            <a:ext cx="5410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5" dirty="0"/>
              <a:t>Forwards</a:t>
            </a:r>
            <a:r>
              <a:rPr sz="4400" spc="30" dirty="0"/>
              <a:t> </a:t>
            </a:r>
            <a:r>
              <a:rPr sz="4400" i="1" spc="-10" dirty="0">
                <a:latin typeface="Calibri"/>
                <a:cs typeface="Calibri"/>
              </a:rPr>
              <a:t>vs. </a:t>
            </a:r>
            <a:r>
              <a:rPr sz="4400" spc="-20" dirty="0"/>
              <a:t>Backwards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85" name="object 3"/>
          <p:cNvGrpSpPr/>
          <p:nvPr/>
        </p:nvGrpSpPr>
        <p:grpSpPr>
          <a:xfrm>
            <a:off x="307616" y="1360388"/>
            <a:ext cx="7993380" cy="4568190"/>
            <a:chOff x="307616" y="1360388"/>
            <a:chExt cx="7993380" cy="4568190"/>
          </a:xfrm>
        </p:grpSpPr>
        <p:pic>
          <p:nvPicPr>
            <p:cNvPr id="2097167" name="object 4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271" y="1360388"/>
              <a:ext cx="7624315" cy="4567840"/>
            </a:xfrm>
            <a:prstGeom prst="rect">
              <a:avLst/>
            </a:prstGeom>
          </p:spPr>
        </p:pic>
        <p:sp>
          <p:nvSpPr>
            <p:cNvPr id="1048757" name="object 5"/>
            <p:cNvSpPr/>
            <p:nvPr/>
          </p:nvSpPr>
          <p:spPr>
            <a:xfrm>
              <a:off x="1010031" y="2543937"/>
              <a:ext cx="152400" cy="133350"/>
            </a:xfrm>
            <a:custGeom>
              <a:avLst/>
              <a:gdLst/>
              <a:ahLst/>
              <a:cxnLst/>
              <a:rect l="l" t="t" r="r" b="b"/>
              <a:pathLst>
                <a:path w="152400" h="133350">
                  <a:moveTo>
                    <a:pt x="15240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52400" y="1333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58" name="object 6"/>
            <p:cNvSpPr/>
            <p:nvPr/>
          </p:nvSpPr>
          <p:spPr>
            <a:xfrm>
              <a:off x="1010031" y="2543937"/>
              <a:ext cx="152400" cy="133350"/>
            </a:xfrm>
            <a:custGeom>
              <a:avLst/>
              <a:gdLst/>
              <a:ahLst/>
              <a:cxnLst/>
              <a:rect l="l" t="t" r="r" b="b"/>
              <a:pathLst>
                <a:path w="152400" h="133350">
                  <a:moveTo>
                    <a:pt x="0" y="133350"/>
                  </a:moveTo>
                  <a:lnTo>
                    <a:pt x="152400" y="13335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59" name="object 7"/>
            <p:cNvSpPr/>
            <p:nvPr/>
          </p:nvSpPr>
          <p:spPr>
            <a:xfrm>
              <a:off x="7125081" y="3229737"/>
              <a:ext cx="155575" cy="133350"/>
            </a:xfrm>
            <a:custGeom>
              <a:avLst/>
              <a:gdLst/>
              <a:ahLst/>
              <a:cxnLst/>
              <a:rect l="l" t="t" r="r" b="b"/>
              <a:pathLst>
                <a:path w="155575" h="133350">
                  <a:moveTo>
                    <a:pt x="155448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155448" y="133350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60" name="object 8"/>
            <p:cNvSpPr/>
            <p:nvPr/>
          </p:nvSpPr>
          <p:spPr>
            <a:xfrm>
              <a:off x="7125081" y="3229737"/>
              <a:ext cx="155575" cy="133350"/>
            </a:xfrm>
            <a:custGeom>
              <a:avLst/>
              <a:gdLst/>
              <a:ahLst/>
              <a:cxnLst/>
              <a:rect l="l" t="t" r="r" b="b"/>
              <a:pathLst>
                <a:path w="155575" h="133350">
                  <a:moveTo>
                    <a:pt x="0" y="133350"/>
                  </a:moveTo>
                  <a:lnTo>
                    <a:pt x="155448" y="133350"/>
                  </a:lnTo>
                  <a:lnTo>
                    <a:pt x="155448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61" name="object 9"/>
            <p:cNvSpPr/>
            <p:nvPr/>
          </p:nvSpPr>
          <p:spPr>
            <a:xfrm>
              <a:off x="307606" y="1805342"/>
              <a:ext cx="7993380" cy="978535"/>
            </a:xfrm>
            <a:custGeom>
              <a:avLst/>
              <a:gdLst/>
              <a:ahLst/>
              <a:cxnLst/>
              <a:rect l="l" t="t" r="r" b="b"/>
              <a:pathLst>
                <a:path w="7993380" h="978535">
                  <a:moveTo>
                    <a:pt x="165912" y="626110"/>
                  </a:moveTo>
                  <a:lnTo>
                    <a:pt x="165468" y="622300"/>
                  </a:lnTo>
                  <a:lnTo>
                    <a:pt x="164465" y="613410"/>
                  </a:lnTo>
                  <a:lnTo>
                    <a:pt x="160223" y="603250"/>
                  </a:lnTo>
                  <a:lnTo>
                    <a:pt x="153200" y="594360"/>
                  </a:lnTo>
                  <a:lnTo>
                    <a:pt x="143395" y="586740"/>
                  </a:lnTo>
                  <a:lnTo>
                    <a:pt x="134353" y="582930"/>
                  </a:lnTo>
                  <a:lnTo>
                    <a:pt x="124447" y="582930"/>
                  </a:lnTo>
                  <a:lnTo>
                    <a:pt x="113690" y="584200"/>
                  </a:lnTo>
                  <a:lnTo>
                    <a:pt x="102082" y="589280"/>
                  </a:lnTo>
                  <a:lnTo>
                    <a:pt x="95338" y="591820"/>
                  </a:lnTo>
                  <a:lnTo>
                    <a:pt x="86804" y="598170"/>
                  </a:lnTo>
                  <a:lnTo>
                    <a:pt x="76454" y="604520"/>
                  </a:lnTo>
                  <a:lnTo>
                    <a:pt x="55676" y="619760"/>
                  </a:lnTo>
                  <a:lnTo>
                    <a:pt x="48780" y="623570"/>
                  </a:lnTo>
                  <a:lnTo>
                    <a:pt x="43624" y="624840"/>
                  </a:lnTo>
                  <a:lnTo>
                    <a:pt x="40220" y="624840"/>
                  </a:lnTo>
                  <a:lnTo>
                    <a:pt x="37528" y="621030"/>
                  </a:lnTo>
                  <a:lnTo>
                    <a:pt x="38087" y="613410"/>
                  </a:lnTo>
                  <a:lnTo>
                    <a:pt x="55727" y="579120"/>
                  </a:lnTo>
                  <a:lnTo>
                    <a:pt x="63906" y="580390"/>
                  </a:lnTo>
                  <a:lnTo>
                    <a:pt x="67119" y="579120"/>
                  </a:lnTo>
                  <a:lnTo>
                    <a:pt x="70358" y="577850"/>
                  </a:lnTo>
                  <a:lnTo>
                    <a:pt x="75095" y="568960"/>
                  </a:lnTo>
                  <a:lnTo>
                    <a:pt x="76669" y="562610"/>
                  </a:lnTo>
                  <a:lnTo>
                    <a:pt x="74447" y="556260"/>
                  </a:lnTo>
                  <a:lnTo>
                    <a:pt x="68427" y="549910"/>
                  </a:lnTo>
                  <a:lnTo>
                    <a:pt x="58610" y="543560"/>
                  </a:lnTo>
                  <a:lnTo>
                    <a:pt x="50444" y="538480"/>
                  </a:lnTo>
                  <a:lnTo>
                    <a:pt x="43256" y="538480"/>
                  </a:lnTo>
                  <a:lnTo>
                    <a:pt x="14782" y="575310"/>
                  </a:lnTo>
                  <a:lnTo>
                    <a:pt x="1079" y="612140"/>
                  </a:lnTo>
                  <a:lnTo>
                    <a:pt x="0" y="627380"/>
                  </a:lnTo>
                  <a:lnTo>
                    <a:pt x="2984" y="641350"/>
                  </a:lnTo>
                  <a:lnTo>
                    <a:pt x="10007" y="651510"/>
                  </a:lnTo>
                  <a:lnTo>
                    <a:pt x="21094" y="660400"/>
                  </a:lnTo>
                  <a:lnTo>
                    <a:pt x="30632" y="664210"/>
                  </a:lnTo>
                  <a:lnTo>
                    <a:pt x="40728" y="664210"/>
                  </a:lnTo>
                  <a:lnTo>
                    <a:pt x="51396" y="662940"/>
                  </a:lnTo>
                  <a:lnTo>
                    <a:pt x="62636" y="659130"/>
                  </a:lnTo>
                  <a:lnTo>
                    <a:pt x="68402" y="655320"/>
                  </a:lnTo>
                  <a:lnTo>
                    <a:pt x="76327" y="650240"/>
                  </a:lnTo>
                  <a:lnTo>
                    <a:pt x="86423" y="642620"/>
                  </a:lnTo>
                  <a:lnTo>
                    <a:pt x="98679" y="633730"/>
                  </a:lnTo>
                  <a:lnTo>
                    <a:pt x="107061" y="627380"/>
                  </a:lnTo>
                  <a:lnTo>
                    <a:pt x="113995" y="624840"/>
                  </a:lnTo>
                  <a:lnTo>
                    <a:pt x="119481" y="622300"/>
                  </a:lnTo>
                  <a:lnTo>
                    <a:pt x="123532" y="623570"/>
                  </a:lnTo>
                  <a:lnTo>
                    <a:pt x="127254" y="627380"/>
                  </a:lnTo>
                  <a:lnTo>
                    <a:pt x="127838" y="635000"/>
                  </a:lnTo>
                  <a:lnTo>
                    <a:pt x="125272" y="643890"/>
                  </a:lnTo>
                  <a:lnTo>
                    <a:pt x="119570" y="656590"/>
                  </a:lnTo>
                  <a:lnTo>
                    <a:pt x="117322" y="660400"/>
                  </a:lnTo>
                  <a:lnTo>
                    <a:pt x="112852" y="665480"/>
                  </a:lnTo>
                  <a:lnTo>
                    <a:pt x="99479" y="678180"/>
                  </a:lnTo>
                  <a:lnTo>
                    <a:pt x="95034" y="683260"/>
                  </a:lnTo>
                  <a:lnTo>
                    <a:pt x="92824" y="687070"/>
                  </a:lnTo>
                  <a:lnTo>
                    <a:pt x="89890" y="693420"/>
                  </a:lnTo>
                  <a:lnTo>
                    <a:pt x="89662" y="699770"/>
                  </a:lnTo>
                  <a:lnTo>
                    <a:pt x="92138" y="704850"/>
                  </a:lnTo>
                  <a:lnTo>
                    <a:pt x="97307" y="709930"/>
                  </a:lnTo>
                  <a:lnTo>
                    <a:pt x="104648" y="711200"/>
                  </a:lnTo>
                  <a:lnTo>
                    <a:pt x="112471" y="711200"/>
                  </a:lnTo>
                  <a:lnTo>
                    <a:pt x="147383" y="680720"/>
                  </a:lnTo>
                  <a:lnTo>
                    <a:pt x="165061" y="637540"/>
                  </a:lnTo>
                  <a:lnTo>
                    <a:pt x="165912" y="626110"/>
                  </a:lnTo>
                  <a:close/>
                </a:path>
                <a:path w="7993380" h="978535">
                  <a:moveTo>
                    <a:pt x="230479" y="528320"/>
                  </a:moveTo>
                  <a:lnTo>
                    <a:pt x="203809" y="499110"/>
                  </a:lnTo>
                  <a:lnTo>
                    <a:pt x="197548" y="496570"/>
                  </a:lnTo>
                  <a:lnTo>
                    <a:pt x="195414" y="495300"/>
                  </a:lnTo>
                  <a:lnTo>
                    <a:pt x="194284" y="494030"/>
                  </a:lnTo>
                  <a:lnTo>
                    <a:pt x="183832" y="488950"/>
                  </a:lnTo>
                  <a:lnTo>
                    <a:pt x="124167" y="458470"/>
                  </a:lnTo>
                  <a:lnTo>
                    <a:pt x="136448" y="435610"/>
                  </a:lnTo>
                  <a:lnTo>
                    <a:pt x="137452" y="433070"/>
                  </a:lnTo>
                  <a:lnTo>
                    <a:pt x="140335" y="427990"/>
                  </a:lnTo>
                  <a:lnTo>
                    <a:pt x="141046" y="422910"/>
                  </a:lnTo>
                  <a:lnTo>
                    <a:pt x="138176" y="412750"/>
                  </a:lnTo>
                  <a:lnTo>
                    <a:pt x="134988" y="408940"/>
                  </a:lnTo>
                  <a:lnTo>
                    <a:pt x="130035" y="406400"/>
                  </a:lnTo>
                  <a:lnTo>
                    <a:pt x="121869" y="401320"/>
                  </a:lnTo>
                  <a:lnTo>
                    <a:pt x="114655" y="401320"/>
                  </a:lnTo>
                  <a:lnTo>
                    <a:pt x="108381" y="407670"/>
                  </a:lnTo>
                  <a:lnTo>
                    <a:pt x="105067" y="410210"/>
                  </a:lnTo>
                  <a:lnTo>
                    <a:pt x="100660" y="416560"/>
                  </a:lnTo>
                  <a:lnTo>
                    <a:pt x="95148" y="426720"/>
                  </a:lnTo>
                  <a:lnTo>
                    <a:pt x="93281" y="430530"/>
                  </a:lnTo>
                  <a:lnTo>
                    <a:pt x="91249" y="434340"/>
                  </a:lnTo>
                  <a:lnTo>
                    <a:pt x="89065" y="440690"/>
                  </a:lnTo>
                  <a:lnTo>
                    <a:pt x="78524" y="434340"/>
                  </a:lnTo>
                  <a:lnTo>
                    <a:pt x="63652" y="427990"/>
                  </a:lnTo>
                  <a:lnTo>
                    <a:pt x="51511" y="425450"/>
                  </a:lnTo>
                  <a:lnTo>
                    <a:pt x="42100" y="427990"/>
                  </a:lnTo>
                  <a:lnTo>
                    <a:pt x="35433" y="435610"/>
                  </a:lnTo>
                  <a:lnTo>
                    <a:pt x="32664" y="440690"/>
                  </a:lnTo>
                  <a:lnTo>
                    <a:pt x="31889" y="445770"/>
                  </a:lnTo>
                  <a:lnTo>
                    <a:pt x="34404" y="457200"/>
                  </a:lnTo>
                  <a:lnTo>
                    <a:pt x="37452" y="461010"/>
                  </a:lnTo>
                  <a:lnTo>
                    <a:pt x="45364" y="464820"/>
                  </a:lnTo>
                  <a:lnTo>
                    <a:pt x="49758" y="467360"/>
                  </a:lnTo>
                  <a:lnTo>
                    <a:pt x="66865" y="474980"/>
                  </a:lnTo>
                  <a:lnTo>
                    <a:pt x="69684" y="477520"/>
                  </a:lnTo>
                  <a:lnTo>
                    <a:pt x="62280" y="487680"/>
                  </a:lnTo>
                  <a:lnTo>
                    <a:pt x="57683" y="495300"/>
                  </a:lnTo>
                  <a:lnTo>
                    <a:pt x="53035" y="502920"/>
                  </a:lnTo>
                  <a:lnTo>
                    <a:pt x="52387" y="509270"/>
                  </a:lnTo>
                  <a:lnTo>
                    <a:pt x="55524" y="519430"/>
                  </a:lnTo>
                  <a:lnTo>
                    <a:pt x="58737" y="523240"/>
                  </a:lnTo>
                  <a:lnTo>
                    <a:pt x="63601" y="525780"/>
                  </a:lnTo>
                  <a:lnTo>
                    <a:pt x="70891" y="528320"/>
                  </a:lnTo>
                  <a:lnTo>
                    <a:pt x="77635" y="528320"/>
                  </a:lnTo>
                  <a:lnTo>
                    <a:pt x="83832" y="524510"/>
                  </a:lnTo>
                  <a:lnTo>
                    <a:pt x="89496" y="518160"/>
                  </a:lnTo>
                  <a:lnTo>
                    <a:pt x="94513" y="511810"/>
                  </a:lnTo>
                  <a:lnTo>
                    <a:pt x="98793" y="505460"/>
                  </a:lnTo>
                  <a:lnTo>
                    <a:pt x="102323" y="500380"/>
                  </a:lnTo>
                  <a:lnTo>
                    <a:pt x="105105" y="495300"/>
                  </a:lnTo>
                  <a:lnTo>
                    <a:pt x="129311" y="508000"/>
                  </a:lnTo>
                  <a:lnTo>
                    <a:pt x="148844" y="516890"/>
                  </a:lnTo>
                  <a:lnTo>
                    <a:pt x="163715" y="524510"/>
                  </a:lnTo>
                  <a:lnTo>
                    <a:pt x="173939" y="530860"/>
                  </a:lnTo>
                  <a:lnTo>
                    <a:pt x="177063" y="532130"/>
                  </a:lnTo>
                  <a:lnTo>
                    <a:pt x="193903" y="542290"/>
                  </a:lnTo>
                  <a:lnTo>
                    <a:pt x="201650" y="546100"/>
                  </a:lnTo>
                  <a:lnTo>
                    <a:pt x="206349" y="548640"/>
                  </a:lnTo>
                  <a:lnTo>
                    <a:pt x="211315" y="549910"/>
                  </a:lnTo>
                  <a:lnTo>
                    <a:pt x="221411" y="544830"/>
                  </a:lnTo>
                  <a:lnTo>
                    <a:pt x="225171" y="542290"/>
                  </a:lnTo>
                  <a:lnTo>
                    <a:pt x="227799" y="537210"/>
                  </a:lnTo>
                  <a:lnTo>
                    <a:pt x="230479" y="528320"/>
                  </a:lnTo>
                  <a:close/>
                </a:path>
                <a:path w="7993380" h="978535">
                  <a:moveTo>
                    <a:pt x="321525" y="168910"/>
                  </a:moveTo>
                  <a:lnTo>
                    <a:pt x="320827" y="161290"/>
                  </a:lnTo>
                  <a:lnTo>
                    <a:pt x="316547" y="154940"/>
                  </a:lnTo>
                  <a:lnTo>
                    <a:pt x="308698" y="148590"/>
                  </a:lnTo>
                  <a:lnTo>
                    <a:pt x="307352" y="147320"/>
                  </a:lnTo>
                  <a:lnTo>
                    <a:pt x="304469" y="146050"/>
                  </a:lnTo>
                  <a:lnTo>
                    <a:pt x="300037" y="143510"/>
                  </a:lnTo>
                  <a:lnTo>
                    <a:pt x="283959" y="137160"/>
                  </a:lnTo>
                  <a:lnTo>
                    <a:pt x="244475" y="165100"/>
                  </a:lnTo>
                  <a:lnTo>
                    <a:pt x="238963" y="195580"/>
                  </a:lnTo>
                  <a:lnTo>
                    <a:pt x="239877" y="209550"/>
                  </a:lnTo>
                  <a:lnTo>
                    <a:pt x="275437" y="209550"/>
                  </a:lnTo>
                  <a:lnTo>
                    <a:pt x="275132" y="208280"/>
                  </a:lnTo>
                  <a:lnTo>
                    <a:pt x="275259" y="194310"/>
                  </a:lnTo>
                  <a:lnTo>
                    <a:pt x="279133" y="177800"/>
                  </a:lnTo>
                  <a:lnTo>
                    <a:pt x="300634" y="187960"/>
                  </a:lnTo>
                  <a:lnTo>
                    <a:pt x="307619" y="187960"/>
                  </a:lnTo>
                  <a:lnTo>
                    <a:pt x="313626" y="184150"/>
                  </a:lnTo>
                  <a:lnTo>
                    <a:pt x="318655" y="177800"/>
                  </a:lnTo>
                  <a:lnTo>
                    <a:pt x="321525" y="168910"/>
                  </a:lnTo>
                  <a:close/>
                </a:path>
                <a:path w="7993380" h="978535">
                  <a:moveTo>
                    <a:pt x="333248" y="339090"/>
                  </a:moveTo>
                  <a:lnTo>
                    <a:pt x="331101" y="328930"/>
                  </a:lnTo>
                  <a:lnTo>
                    <a:pt x="328295" y="325120"/>
                  </a:lnTo>
                  <a:lnTo>
                    <a:pt x="323735" y="322580"/>
                  </a:lnTo>
                  <a:lnTo>
                    <a:pt x="322694" y="322580"/>
                  </a:lnTo>
                  <a:lnTo>
                    <a:pt x="317550" y="321310"/>
                  </a:lnTo>
                  <a:lnTo>
                    <a:pt x="308279" y="321310"/>
                  </a:lnTo>
                  <a:lnTo>
                    <a:pt x="298056" y="320040"/>
                  </a:lnTo>
                  <a:lnTo>
                    <a:pt x="291553" y="320040"/>
                  </a:lnTo>
                  <a:lnTo>
                    <a:pt x="287985" y="318770"/>
                  </a:lnTo>
                  <a:lnTo>
                    <a:pt x="284416" y="317500"/>
                  </a:lnTo>
                  <a:lnTo>
                    <a:pt x="275805" y="314960"/>
                  </a:lnTo>
                  <a:lnTo>
                    <a:pt x="273989" y="314058"/>
                  </a:lnTo>
                  <a:lnTo>
                    <a:pt x="273989" y="367030"/>
                  </a:lnTo>
                  <a:lnTo>
                    <a:pt x="272237" y="378460"/>
                  </a:lnTo>
                  <a:lnTo>
                    <a:pt x="270319" y="383540"/>
                  </a:lnTo>
                  <a:lnTo>
                    <a:pt x="262750" y="397510"/>
                  </a:lnTo>
                  <a:lnTo>
                    <a:pt x="256362" y="402590"/>
                  </a:lnTo>
                  <a:lnTo>
                    <a:pt x="248208" y="403860"/>
                  </a:lnTo>
                  <a:lnTo>
                    <a:pt x="241757" y="403860"/>
                  </a:lnTo>
                  <a:lnTo>
                    <a:pt x="234645" y="402590"/>
                  </a:lnTo>
                  <a:lnTo>
                    <a:pt x="226898" y="398780"/>
                  </a:lnTo>
                  <a:lnTo>
                    <a:pt x="218490" y="394970"/>
                  </a:lnTo>
                  <a:lnTo>
                    <a:pt x="193687" y="364490"/>
                  </a:lnTo>
                  <a:lnTo>
                    <a:pt x="191211" y="344170"/>
                  </a:lnTo>
                  <a:lnTo>
                    <a:pt x="193040" y="334010"/>
                  </a:lnTo>
                  <a:lnTo>
                    <a:pt x="196913" y="325120"/>
                  </a:lnTo>
                  <a:lnTo>
                    <a:pt x="197434" y="325120"/>
                  </a:lnTo>
                  <a:lnTo>
                    <a:pt x="198259" y="323850"/>
                  </a:lnTo>
                  <a:lnTo>
                    <a:pt x="200533" y="321310"/>
                  </a:lnTo>
                  <a:lnTo>
                    <a:pt x="202006" y="320040"/>
                  </a:lnTo>
                  <a:lnTo>
                    <a:pt x="203835" y="318770"/>
                  </a:lnTo>
                  <a:lnTo>
                    <a:pt x="207835" y="322580"/>
                  </a:lnTo>
                  <a:lnTo>
                    <a:pt x="211531" y="325120"/>
                  </a:lnTo>
                  <a:lnTo>
                    <a:pt x="214922" y="327660"/>
                  </a:lnTo>
                  <a:lnTo>
                    <a:pt x="218313" y="328930"/>
                  </a:lnTo>
                  <a:lnTo>
                    <a:pt x="221399" y="331470"/>
                  </a:lnTo>
                  <a:lnTo>
                    <a:pt x="224180" y="332740"/>
                  </a:lnTo>
                  <a:lnTo>
                    <a:pt x="232968" y="337820"/>
                  </a:lnTo>
                  <a:lnTo>
                    <a:pt x="244005" y="342900"/>
                  </a:lnTo>
                  <a:lnTo>
                    <a:pt x="257251" y="347980"/>
                  </a:lnTo>
                  <a:lnTo>
                    <a:pt x="272732" y="354330"/>
                  </a:lnTo>
                  <a:lnTo>
                    <a:pt x="273862" y="360680"/>
                  </a:lnTo>
                  <a:lnTo>
                    <a:pt x="273989" y="367030"/>
                  </a:lnTo>
                  <a:lnTo>
                    <a:pt x="273989" y="314058"/>
                  </a:lnTo>
                  <a:lnTo>
                    <a:pt x="265709" y="309880"/>
                  </a:lnTo>
                  <a:lnTo>
                    <a:pt x="247167" y="299720"/>
                  </a:lnTo>
                  <a:lnTo>
                    <a:pt x="241211" y="295910"/>
                  </a:lnTo>
                  <a:lnTo>
                    <a:pt x="236270" y="293370"/>
                  </a:lnTo>
                  <a:lnTo>
                    <a:pt x="231317" y="289560"/>
                  </a:lnTo>
                  <a:lnTo>
                    <a:pt x="227368" y="287020"/>
                  </a:lnTo>
                  <a:lnTo>
                    <a:pt x="224409" y="283210"/>
                  </a:lnTo>
                  <a:lnTo>
                    <a:pt x="223189" y="280670"/>
                  </a:lnTo>
                  <a:lnTo>
                    <a:pt x="221030" y="278130"/>
                  </a:lnTo>
                  <a:lnTo>
                    <a:pt x="217932" y="275590"/>
                  </a:lnTo>
                  <a:lnTo>
                    <a:pt x="211861" y="274320"/>
                  </a:lnTo>
                  <a:lnTo>
                    <a:pt x="204787" y="275590"/>
                  </a:lnTo>
                  <a:lnTo>
                    <a:pt x="196697" y="279400"/>
                  </a:lnTo>
                  <a:lnTo>
                    <a:pt x="187591" y="285750"/>
                  </a:lnTo>
                  <a:lnTo>
                    <a:pt x="180187" y="290830"/>
                  </a:lnTo>
                  <a:lnTo>
                    <a:pt x="157619" y="326390"/>
                  </a:lnTo>
                  <a:lnTo>
                    <a:pt x="153492" y="360680"/>
                  </a:lnTo>
                  <a:lnTo>
                    <a:pt x="156565" y="378460"/>
                  </a:lnTo>
                  <a:lnTo>
                    <a:pt x="183197" y="420370"/>
                  </a:lnTo>
                  <a:lnTo>
                    <a:pt x="229031" y="443230"/>
                  </a:lnTo>
                  <a:lnTo>
                    <a:pt x="243268" y="444500"/>
                  </a:lnTo>
                  <a:lnTo>
                    <a:pt x="256514" y="443230"/>
                  </a:lnTo>
                  <a:lnTo>
                    <a:pt x="290131" y="419100"/>
                  </a:lnTo>
                  <a:lnTo>
                    <a:pt x="299885" y="403860"/>
                  </a:lnTo>
                  <a:lnTo>
                    <a:pt x="301650" y="400050"/>
                  </a:lnTo>
                  <a:lnTo>
                    <a:pt x="303517" y="394970"/>
                  </a:lnTo>
                  <a:lnTo>
                    <a:pt x="304914" y="387350"/>
                  </a:lnTo>
                  <a:lnTo>
                    <a:pt x="305879" y="382270"/>
                  </a:lnTo>
                  <a:lnTo>
                    <a:pt x="306692" y="375920"/>
                  </a:lnTo>
                  <a:lnTo>
                    <a:pt x="307365" y="369570"/>
                  </a:lnTo>
                  <a:lnTo>
                    <a:pt x="307886" y="361950"/>
                  </a:lnTo>
                  <a:lnTo>
                    <a:pt x="316306" y="358140"/>
                  </a:lnTo>
                  <a:lnTo>
                    <a:pt x="322795" y="355600"/>
                  </a:lnTo>
                  <a:lnTo>
                    <a:pt x="327355" y="351790"/>
                  </a:lnTo>
                  <a:lnTo>
                    <a:pt x="329984" y="349250"/>
                  </a:lnTo>
                  <a:lnTo>
                    <a:pt x="332511" y="344170"/>
                  </a:lnTo>
                  <a:lnTo>
                    <a:pt x="333248" y="339090"/>
                  </a:lnTo>
                  <a:close/>
                </a:path>
                <a:path w="7993380" h="978535">
                  <a:moveTo>
                    <a:pt x="362648" y="289560"/>
                  </a:moveTo>
                  <a:lnTo>
                    <a:pt x="359867" y="279400"/>
                  </a:lnTo>
                  <a:lnTo>
                    <a:pt x="356692" y="275590"/>
                  </a:lnTo>
                  <a:lnTo>
                    <a:pt x="351739" y="273050"/>
                  </a:lnTo>
                  <a:lnTo>
                    <a:pt x="286105" y="236220"/>
                  </a:lnTo>
                  <a:lnTo>
                    <a:pt x="278752" y="223520"/>
                  </a:lnTo>
                  <a:lnTo>
                    <a:pt x="275742" y="210820"/>
                  </a:lnTo>
                  <a:lnTo>
                    <a:pt x="239966" y="210820"/>
                  </a:lnTo>
                  <a:lnTo>
                    <a:pt x="225691" y="210820"/>
                  </a:lnTo>
                  <a:lnTo>
                    <a:pt x="220129" y="214630"/>
                  </a:lnTo>
                  <a:lnTo>
                    <a:pt x="215620" y="219710"/>
                  </a:lnTo>
                  <a:lnTo>
                    <a:pt x="212661" y="226060"/>
                  </a:lnTo>
                  <a:lnTo>
                    <a:pt x="212001" y="231140"/>
                  </a:lnTo>
                  <a:lnTo>
                    <a:pt x="215303" y="240030"/>
                  </a:lnTo>
                  <a:lnTo>
                    <a:pt x="218567" y="243840"/>
                  </a:lnTo>
                  <a:lnTo>
                    <a:pt x="223431" y="246380"/>
                  </a:lnTo>
                  <a:lnTo>
                    <a:pt x="230098" y="250190"/>
                  </a:lnTo>
                  <a:lnTo>
                    <a:pt x="235343" y="254000"/>
                  </a:lnTo>
                  <a:lnTo>
                    <a:pt x="240588" y="256540"/>
                  </a:lnTo>
                  <a:lnTo>
                    <a:pt x="244563" y="259080"/>
                  </a:lnTo>
                  <a:lnTo>
                    <a:pt x="247256" y="260350"/>
                  </a:lnTo>
                  <a:lnTo>
                    <a:pt x="332625" y="307340"/>
                  </a:lnTo>
                  <a:lnTo>
                    <a:pt x="337502" y="309880"/>
                  </a:lnTo>
                  <a:lnTo>
                    <a:pt x="342265" y="311150"/>
                  </a:lnTo>
                  <a:lnTo>
                    <a:pt x="346925" y="309880"/>
                  </a:lnTo>
                  <a:lnTo>
                    <a:pt x="352031" y="308610"/>
                  </a:lnTo>
                  <a:lnTo>
                    <a:pt x="356057" y="306070"/>
                  </a:lnTo>
                  <a:lnTo>
                    <a:pt x="359029" y="299720"/>
                  </a:lnTo>
                  <a:lnTo>
                    <a:pt x="361899" y="294640"/>
                  </a:lnTo>
                  <a:lnTo>
                    <a:pt x="362648" y="289560"/>
                  </a:lnTo>
                  <a:close/>
                </a:path>
                <a:path w="7993380" h="978535">
                  <a:moveTo>
                    <a:pt x="451916" y="125730"/>
                  </a:moveTo>
                  <a:lnTo>
                    <a:pt x="425234" y="97790"/>
                  </a:lnTo>
                  <a:lnTo>
                    <a:pt x="422109" y="96520"/>
                  </a:lnTo>
                  <a:lnTo>
                    <a:pt x="416839" y="93980"/>
                  </a:lnTo>
                  <a:lnTo>
                    <a:pt x="415709" y="92710"/>
                  </a:lnTo>
                  <a:lnTo>
                    <a:pt x="405269" y="87630"/>
                  </a:lnTo>
                  <a:lnTo>
                    <a:pt x="345605" y="57150"/>
                  </a:lnTo>
                  <a:lnTo>
                    <a:pt x="347497" y="52070"/>
                  </a:lnTo>
                  <a:lnTo>
                    <a:pt x="349415" y="48260"/>
                  </a:lnTo>
                  <a:lnTo>
                    <a:pt x="352386" y="41910"/>
                  </a:lnTo>
                  <a:lnTo>
                    <a:pt x="353644" y="40640"/>
                  </a:lnTo>
                  <a:lnTo>
                    <a:pt x="354342" y="39370"/>
                  </a:lnTo>
                  <a:lnTo>
                    <a:pt x="357886" y="33020"/>
                  </a:lnTo>
                  <a:lnTo>
                    <a:pt x="358889" y="31750"/>
                  </a:lnTo>
                  <a:lnTo>
                    <a:pt x="361759" y="26670"/>
                  </a:lnTo>
                  <a:lnTo>
                    <a:pt x="362483" y="21590"/>
                  </a:lnTo>
                  <a:lnTo>
                    <a:pt x="359613" y="10160"/>
                  </a:lnTo>
                  <a:lnTo>
                    <a:pt x="356412" y="6350"/>
                  </a:lnTo>
                  <a:lnTo>
                    <a:pt x="351459" y="3810"/>
                  </a:lnTo>
                  <a:lnTo>
                    <a:pt x="343293" y="0"/>
                  </a:lnTo>
                  <a:lnTo>
                    <a:pt x="336080" y="0"/>
                  </a:lnTo>
                  <a:lnTo>
                    <a:pt x="312686" y="33020"/>
                  </a:lnTo>
                  <a:lnTo>
                    <a:pt x="310502" y="39370"/>
                  </a:lnTo>
                  <a:lnTo>
                    <a:pt x="299961" y="33020"/>
                  </a:lnTo>
                  <a:lnTo>
                    <a:pt x="285089" y="26670"/>
                  </a:lnTo>
                  <a:lnTo>
                    <a:pt x="272948" y="24130"/>
                  </a:lnTo>
                  <a:lnTo>
                    <a:pt x="263537" y="26670"/>
                  </a:lnTo>
                  <a:lnTo>
                    <a:pt x="256870" y="34290"/>
                  </a:lnTo>
                  <a:lnTo>
                    <a:pt x="254088" y="39370"/>
                  </a:lnTo>
                  <a:lnTo>
                    <a:pt x="253326" y="44450"/>
                  </a:lnTo>
                  <a:lnTo>
                    <a:pt x="255828" y="54610"/>
                  </a:lnTo>
                  <a:lnTo>
                    <a:pt x="258889" y="59690"/>
                  </a:lnTo>
                  <a:lnTo>
                    <a:pt x="266801" y="63500"/>
                  </a:lnTo>
                  <a:lnTo>
                    <a:pt x="271195" y="66040"/>
                  </a:lnTo>
                  <a:lnTo>
                    <a:pt x="291122" y="74930"/>
                  </a:lnTo>
                  <a:lnTo>
                    <a:pt x="283705" y="86360"/>
                  </a:lnTo>
                  <a:lnTo>
                    <a:pt x="279120" y="93980"/>
                  </a:lnTo>
                  <a:lnTo>
                    <a:pt x="277342" y="96520"/>
                  </a:lnTo>
                  <a:lnTo>
                    <a:pt x="274472" y="101600"/>
                  </a:lnTo>
                  <a:lnTo>
                    <a:pt x="273812" y="106680"/>
                  </a:lnTo>
                  <a:lnTo>
                    <a:pt x="276961" y="116840"/>
                  </a:lnTo>
                  <a:lnTo>
                    <a:pt x="280174" y="120650"/>
                  </a:lnTo>
                  <a:lnTo>
                    <a:pt x="285038" y="124460"/>
                  </a:lnTo>
                  <a:lnTo>
                    <a:pt x="292315" y="127000"/>
                  </a:lnTo>
                  <a:lnTo>
                    <a:pt x="299072" y="127000"/>
                  </a:lnTo>
                  <a:lnTo>
                    <a:pt x="305269" y="123190"/>
                  </a:lnTo>
                  <a:lnTo>
                    <a:pt x="310934" y="116840"/>
                  </a:lnTo>
                  <a:lnTo>
                    <a:pt x="315950" y="109220"/>
                  </a:lnTo>
                  <a:lnTo>
                    <a:pt x="320230" y="102870"/>
                  </a:lnTo>
                  <a:lnTo>
                    <a:pt x="323761" y="97790"/>
                  </a:lnTo>
                  <a:lnTo>
                    <a:pt x="326555" y="93980"/>
                  </a:lnTo>
                  <a:lnTo>
                    <a:pt x="350735" y="105410"/>
                  </a:lnTo>
                  <a:lnTo>
                    <a:pt x="385140" y="123190"/>
                  </a:lnTo>
                  <a:lnTo>
                    <a:pt x="395363" y="128270"/>
                  </a:lnTo>
                  <a:lnTo>
                    <a:pt x="403110" y="133350"/>
                  </a:lnTo>
                  <a:lnTo>
                    <a:pt x="415340" y="140970"/>
                  </a:lnTo>
                  <a:lnTo>
                    <a:pt x="423087" y="144780"/>
                  </a:lnTo>
                  <a:lnTo>
                    <a:pt x="427774" y="147320"/>
                  </a:lnTo>
                  <a:lnTo>
                    <a:pt x="432739" y="147320"/>
                  </a:lnTo>
                  <a:lnTo>
                    <a:pt x="437984" y="146050"/>
                  </a:lnTo>
                  <a:lnTo>
                    <a:pt x="442849" y="143510"/>
                  </a:lnTo>
                  <a:lnTo>
                    <a:pt x="446595" y="140970"/>
                  </a:lnTo>
                  <a:lnTo>
                    <a:pt x="449237" y="135890"/>
                  </a:lnTo>
                  <a:lnTo>
                    <a:pt x="451916" y="125730"/>
                  </a:lnTo>
                  <a:close/>
                </a:path>
                <a:path w="7993380" h="978535">
                  <a:moveTo>
                    <a:pt x="7651712" y="672299"/>
                  </a:moveTo>
                  <a:lnTo>
                    <a:pt x="7651216" y="668489"/>
                  </a:lnTo>
                  <a:lnTo>
                    <a:pt x="7650391" y="662139"/>
                  </a:lnTo>
                  <a:lnTo>
                    <a:pt x="7645895" y="650709"/>
                  </a:lnTo>
                  <a:lnTo>
                    <a:pt x="7615415" y="618959"/>
                  </a:lnTo>
                  <a:lnTo>
                    <a:pt x="7613002" y="617791"/>
                  </a:lnTo>
                  <a:lnTo>
                    <a:pt x="7613002" y="668489"/>
                  </a:lnTo>
                  <a:lnTo>
                    <a:pt x="7605395" y="668489"/>
                  </a:lnTo>
                  <a:lnTo>
                    <a:pt x="7596886" y="667219"/>
                  </a:lnTo>
                  <a:lnTo>
                    <a:pt x="7587437" y="665949"/>
                  </a:lnTo>
                  <a:lnTo>
                    <a:pt x="7577061" y="664679"/>
                  </a:lnTo>
                  <a:lnTo>
                    <a:pt x="7541374" y="657059"/>
                  </a:lnTo>
                  <a:lnTo>
                    <a:pt x="7548943" y="651979"/>
                  </a:lnTo>
                  <a:lnTo>
                    <a:pt x="7556246" y="648169"/>
                  </a:lnTo>
                  <a:lnTo>
                    <a:pt x="7563282" y="644359"/>
                  </a:lnTo>
                  <a:lnTo>
                    <a:pt x="7570076" y="643089"/>
                  </a:lnTo>
                  <a:lnTo>
                    <a:pt x="7582929" y="643089"/>
                  </a:lnTo>
                  <a:lnTo>
                    <a:pt x="7588999" y="645629"/>
                  </a:lnTo>
                  <a:lnTo>
                    <a:pt x="7594841" y="649439"/>
                  </a:lnTo>
                  <a:lnTo>
                    <a:pt x="7600899" y="653249"/>
                  </a:lnTo>
                  <a:lnTo>
                    <a:pt x="7605966" y="658329"/>
                  </a:lnTo>
                  <a:lnTo>
                    <a:pt x="7609992" y="663409"/>
                  </a:lnTo>
                  <a:lnTo>
                    <a:pt x="7613002" y="668489"/>
                  </a:lnTo>
                  <a:lnTo>
                    <a:pt x="7613002" y="617791"/>
                  </a:lnTo>
                  <a:lnTo>
                    <a:pt x="7599820" y="611339"/>
                  </a:lnTo>
                  <a:lnTo>
                    <a:pt x="7583729" y="606259"/>
                  </a:lnTo>
                  <a:lnTo>
                    <a:pt x="7567155" y="606259"/>
                  </a:lnTo>
                  <a:lnTo>
                    <a:pt x="7521461" y="624039"/>
                  </a:lnTo>
                  <a:lnTo>
                    <a:pt x="7489647" y="664679"/>
                  </a:lnTo>
                  <a:lnTo>
                    <a:pt x="7484796" y="693889"/>
                  </a:lnTo>
                  <a:lnTo>
                    <a:pt x="7487907" y="707859"/>
                  </a:lnTo>
                  <a:lnTo>
                    <a:pt x="7512634" y="744689"/>
                  </a:lnTo>
                  <a:lnTo>
                    <a:pt x="7545946" y="766279"/>
                  </a:lnTo>
                  <a:lnTo>
                    <a:pt x="7579601" y="775169"/>
                  </a:lnTo>
                  <a:lnTo>
                    <a:pt x="7589685" y="773899"/>
                  </a:lnTo>
                  <a:lnTo>
                    <a:pt x="7579093" y="738339"/>
                  </a:lnTo>
                  <a:lnTo>
                    <a:pt x="7570991" y="737069"/>
                  </a:lnTo>
                  <a:lnTo>
                    <a:pt x="7533881" y="715479"/>
                  </a:lnTo>
                  <a:lnTo>
                    <a:pt x="7522197" y="690079"/>
                  </a:lnTo>
                  <a:lnTo>
                    <a:pt x="7576045" y="700239"/>
                  </a:lnTo>
                  <a:lnTo>
                    <a:pt x="7588517" y="702779"/>
                  </a:lnTo>
                  <a:lnTo>
                    <a:pt x="7598880" y="704049"/>
                  </a:lnTo>
                  <a:lnTo>
                    <a:pt x="7607135" y="705319"/>
                  </a:lnTo>
                  <a:lnTo>
                    <a:pt x="7613256" y="705319"/>
                  </a:lnTo>
                  <a:lnTo>
                    <a:pt x="7645590" y="690079"/>
                  </a:lnTo>
                  <a:lnTo>
                    <a:pt x="7649870" y="682459"/>
                  </a:lnTo>
                  <a:lnTo>
                    <a:pt x="7651712" y="672299"/>
                  </a:lnTo>
                  <a:close/>
                </a:path>
                <a:path w="7993380" h="978535">
                  <a:moveTo>
                    <a:pt x="7788884" y="751039"/>
                  </a:moveTo>
                  <a:lnTo>
                    <a:pt x="7759268" y="716749"/>
                  </a:lnTo>
                  <a:lnTo>
                    <a:pt x="7751343" y="714209"/>
                  </a:lnTo>
                  <a:lnTo>
                    <a:pt x="7747381" y="712939"/>
                  </a:lnTo>
                  <a:lnTo>
                    <a:pt x="7734173" y="712939"/>
                  </a:lnTo>
                  <a:lnTo>
                    <a:pt x="7719682" y="714209"/>
                  </a:lnTo>
                  <a:lnTo>
                    <a:pt x="7720571" y="712939"/>
                  </a:lnTo>
                  <a:lnTo>
                    <a:pt x="7724902" y="702779"/>
                  </a:lnTo>
                  <a:lnTo>
                    <a:pt x="7725715" y="695159"/>
                  </a:lnTo>
                  <a:lnTo>
                    <a:pt x="7722997" y="687539"/>
                  </a:lnTo>
                  <a:lnTo>
                    <a:pt x="7716761" y="681189"/>
                  </a:lnTo>
                  <a:lnTo>
                    <a:pt x="7711935" y="678649"/>
                  </a:lnTo>
                  <a:lnTo>
                    <a:pt x="7706855" y="677379"/>
                  </a:lnTo>
                  <a:lnTo>
                    <a:pt x="7696060" y="678649"/>
                  </a:lnTo>
                  <a:lnTo>
                    <a:pt x="7678153" y="701509"/>
                  </a:lnTo>
                  <a:lnTo>
                    <a:pt x="7675613" y="705319"/>
                  </a:lnTo>
                  <a:lnTo>
                    <a:pt x="7673962" y="707859"/>
                  </a:lnTo>
                  <a:lnTo>
                    <a:pt x="7669263" y="715479"/>
                  </a:lnTo>
                  <a:lnTo>
                    <a:pt x="7663561" y="721829"/>
                  </a:lnTo>
                  <a:lnTo>
                    <a:pt x="7656830" y="730719"/>
                  </a:lnTo>
                  <a:lnTo>
                    <a:pt x="7641374" y="749769"/>
                  </a:lnTo>
                  <a:lnTo>
                    <a:pt x="7634681" y="758659"/>
                  </a:lnTo>
                  <a:lnTo>
                    <a:pt x="7628991" y="766279"/>
                  </a:lnTo>
                  <a:lnTo>
                    <a:pt x="7622654" y="775169"/>
                  </a:lnTo>
                  <a:lnTo>
                    <a:pt x="7620495" y="778979"/>
                  </a:lnTo>
                  <a:lnTo>
                    <a:pt x="7617701" y="784059"/>
                  </a:lnTo>
                  <a:lnTo>
                    <a:pt x="7614907" y="787869"/>
                  </a:lnTo>
                  <a:lnTo>
                    <a:pt x="7612748" y="791679"/>
                  </a:lnTo>
                  <a:lnTo>
                    <a:pt x="7607922" y="799299"/>
                  </a:lnTo>
                  <a:lnTo>
                    <a:pt x="7606779" y="804379"/>
                  </a:lnTo>
                  <a:lnTo>
                    <a:pt x="7608811" y="814539"/>
                  </a:lnTo>
                  <a:lnTo>
                    <a:pt x="7611732" y="819619"/>
                  </a:lnTo>
                  <a:lnTo>
                    <a:pt x="7616558" y="822159"/>
                  </a:lnTo>
                  <a:lnTo>
                    <a:pt x="7621511" y="825969"/>
                  </a:lnTo>
                  <a:lnTo>
                    <a:pt x="7626591" y="827239"/>
                  </a:lnTo>
                  <a:lnTo>
                    <a:pt x="7637386" y="825969"/>
                  </a:lnTo>
                  <a:lnTo>
                    <a:pt x="7641704" y="822159"/>
                  </a:lnTo>
                  <a:lnTo>
                    <a:pt x="7645006" y="818349"/>
                  </a:lnTo>
                  <a:lnTo>
                    <a:pt x="7646657" y="815809"/>
                  </a:lnTo>
                  <a:lnTo>
                    <a:pt x="7649451" y="811999"/>
                  </a:lnTo>
                  <a:lnTo>
                    <a:pt x="7657071" y="803109"/>
                  </a:lnTo>
                  <a:lnTo>
                    <a:pt x="7659738" y="800569"/>
                  </a:lnTo>
                  <a:lnTo>
                    <a:pt x="7663802" y="794219"/>
                  </a:lnTo>
                  <a:lnTo>
                    <a:pt x="7666596" y="790409"/>
                  </a:lnTo>
                  <a:lnTo>
                    <a:pt x="7669644" y="787869"/>
                  </a:lnTo>
                  <a:lnTo>
                    <a:pt x="7673454" y="782789"/>
                  </a:lnTo>
                  <a:lnTo>
                    <a:pt x="7676375" y="780249"/>
                  </a:lnTo>
                  <a:lnTo>
                    <a:pt x="7678407" y="777709"/>
                  </a:lnTo>
                  <a:lnTo>
                    <a:pt x="7688377" y="768819"/>
                  </a:lnTo>
                  <a:lnTo>
                    <a:pt x="7698295" y="762469"/>
                  </a:lnTo>
                  <a:lnTo>
                    <a:pt x="7708138" y="757389"/>
                  </a:lnTo>
                  <a:lnTo>
                    <a:pt x="7717904" y="753579"/>
                  </a:lnTo>
                  <a:lnTo>
                    <a:pt x="7727048" y="751039"/>
                  </a:lnTo>
                  <a:lnTo>
                    <a:pt x="7735062" y="751039"/>
                  </a:lnTo>
                  <a:lnTo>
                    <a:pt x="7741958" y="752309"/>
                  </a:lnTo>
                  <a:lnTo>
                    <a:pt x="7747749" y="754849"/>
                  </a:lnTo>
                  <a:lnTo>
                    <a:pt x="7751051" y="757389"/>
                  </a:lnTo>
                  <a:lnTo>
                    <a:pt x="7750289" y="761199"/>
                  </a:lnTo>
                  <a:lnTo>
                    <a:pt x="7745590" y="768819"/>
                  </a:lnTo>
                  <a:lnTo>
                    <a:pt x="7743177" y="771359"/>
                  </a:lnTo>
                  <a:lnTo>
                    <a:pt x="7739621" y="776439"/>
                  </a:lnTo>
                  <a:lnTo>
                    <a:pt x="7738478" y="777709"/>
                  </a:lnTo>
                  <a:lnTo>
                    <a:pt x="7738097" y="777709"/>
                  </a:lnTo>
                  <a:lnTo>
                    <a:pt x="7736700" y="780249"/>
                  </a:lnTo>
                  <a:lnTo>
                    <a:pt x="7734033" y="784059"/>
                  </a:lnTo>
                  <a:lnTo>
                    <a:pt x="7730096" y="787869"/>
                  </a:lnTo>
                  <a:lnTo>
                    <a:pt x="7726286" y="792949"/>
                  </a:lnTo>
                  <a:lnTo>
                    <a:pt x="7723619" y="796759"/>
                  </a:lnTo>
                  <a:lnTo>
                    <a:pt x="7722222" y="799299"/>
                  </a:lnTo>
                  <a:lnTo>
                    <a:pt x="7718095" y="805649"/>
                  </a:lnTo>
                  <a:lnTo>
                    <a:pt x="7714094" y="811999"/>
                  </a:lnTo>
                  <a:lnTo>
                    <a:pt x="7710183" y="818349"/>
                  </a:lnTo>
                  <a:lnTo>
                    <a:pt x="7692250" y="853909"/>
                  </a:lnTo>
                  <a:lnTo>
                    <a:pt x="7689431" y="861529"/>
                  </a:lnTo>
                  <a:lnTo>
                    <a:pt x="7689583" y="867879"/>
                  </a:lnTo>
                  <a:lnTo>
                    <a:pt x="7692669" y="874229"/>
                  </a:lnTo>
                  <a:lnTo>
                    <a:pt x="7698727" y="879309"/>
                  </a:lnTo>
                  <a:lnTo>
                    <a:pt x="7703553" y="883119"/>
                  </a:lnTo>
                  <a:lnTo>
                    <a:pt x="7708633" y="884389"/>
                  </a:lnTo>
                  <a:lnTo>
                    <a:pt x="7713967" y="883119"/>
                  </a:lnTo>
                  <a:lnTo>
                    <a:pt x="7719301" y="883119"/>
                  </a:lnTo>
                  <a:lnTo>
                    <a:pt x="7723619" y="880579"/>
                  </a:lnTo>
                  <a:lnTo>
                    <a:pt x="7726794" y="875499"/>
                  </a:lnTo>
                  <a:lnTo>
                    <a:pt x="7730122" y="870419"/>
                  </a:lnTo>
                  <a:lnTo>
                    <a:pt x="7733627" y="864069"/>
                  </a:lnTo>
                  <a:lnTo>
                    <a:pt x="7737310" y="857719"/>
                  </a:lnTo>
                  <a:lnTo>
                    <a:pt x="7741145" y="850099"/>
                  </a:lnTo>
                  <a:lnTo>
                    <a:pt x="7744968" y="841209"/>
                  </a:lnTo>
                  <a:lnTo>
                    <a:pt x="7748651" y="834859"/>
                  </a:lnTo>
                  <a:lnTo>
                    <a:pt x="7752156" y="828509"/>
                  </a:lnTo>
                  <a:lnTo>
                    <a:pt x="7755496" y="823429"/>
                  </a:lnTo>
                  <a:lnTo>
                    <a:pt x="7756639" y="822159"/>
                  </a:lnTo>
                  <a:lnTo>
                    <a:pt x="7761211" y="815809"/>
                  </a:lnTo>
                  <a:lnTo>
                    <a:pt x="7781430" y="782789"/>
                  </a:lnTo>
                  <a:lnTo>
                    <a:pt x="7788262" y="763739"/>
                  </a:lnTo>
                  <a:lnTo>
                    <a:pt x="7788884" y="751039"/>
                  </a:lnTo>
                  <a:close/>
                </a:path>
                <a:path w="7993380" h="978535">
                  <a:moveTo>
                    <a:pt x="7992859" y="794219"/>
                  </a:moveTo>
                  <a:lnTo>
                    <a:pt x="7991335" y="784059"/>
                  </a:lnTo>
                  <a:lnTo>
                    <a:pt x="7988541" y="778979"/>
                  </a:lnTo>
                  <a:lnTo>
                    <a:pt x="7983715" y="776439"/>
                  </a:lnTo>
                  <a:lnTo>
                    <a:pt x="7976946" y="772629"/>
                  </a:lnTo>
                  <a:lnTo>
                    <a:pt x="7970380" y="772629"/>
                  </a:lnTo>
                  <a:lnTo>
                    <a:pt x="7963992" y="773899"/>
                  </a:lnTo>
                  <a:lnTo>
                    <a:pt x="7957807" y="778979"/>
                  </a:lnTo>
                  <a:lnTo>
                    <a:pt x="7950136" y="787869"/>
                  </a:lnTo>
                  <a:lnTo>
                    <a:pt x="7940281" y="800569"/>
                  </a:lnTo>
                  <a:lnTo>
                    <a:pt x="7928229" y="815809"/>
                  </a:lnTo>
                  <a:lnTo>
                    <a:pt x="7913992" y="834859"/>
                  </a:lnTo>
                  <a:lnTo>
                    <a:pt x="7912341" y="829779"/>
                  </a:lnTo>
                  <a:lnTo>
                    <a:pt x="7911643" y="828509"/>
                  </a:lnTo>
                  <a:lnTo>
                    <a:pt x="7885671" y="804011"/>
                  </a:lnTo>
                  <a:lnTo>
                    <a:pt x="7885671" y="864069"/>
                  </a:lnTo>
                  <a:lnTo>
                    <a:pt x="7884782" y="871689"/>
                  </a:lnTo>
                  <a:lnTo>
                    <a:pt x="7872628" y="888199"/>
                  </a:lnTo>
                  <a:lnTo>
                    <a:pt x="7863421" y="902169"/>
                  </a:lnTo>
                  <a:lnTo>
                    <a:pt x="7857147" y="911059"/>
                  </a:lnTo>
                  <a:lnTo>
                    <a:pt x="7853794" y="916139"/>
                  </a:lnTo>
                  <a:lnTo>
                    <a:pt x="7851508" y="916139"/>
                  </a:lnTo>
                  <a:lnTo>
                    <a:pt x="7847063" y="917409"/>
                  </a:lnTo>
                  <a:lnTo>
                    <a:pt x="7830426" y="917409"/>
                  </a:lnTo>
                  <a:lnTo>
                    <a:pt x="7826108" y="916139"/>
                  </a:lnTo>
                  <a:lnTo>
                    <a:pt x="7798422" y="884389"/>
                  </a:lnTo>
                  <a:lnTo>
                    <a:pt x="7797559" y="875499"/>
                  </a:lnTo>
                  <a:lnTo>
                    <a:pt x="7798244" y="869149"/>
                  </a:lnTo>
                  <a:lnTo>
                    <a:pt x="7819314" y="837399"/>
                  </a:lnTo>
                  <a:lnTo>
                    <a:pt x="7843406" y="828509"/>
                  </a:lnTo>
                  <a:lnTo>
                    <a:pt x="7851902" y="829779"/>
                  </a:lnTo>
                  <a:lnTo>
                    <a:pt x="7884909" y="857719"/>
                  </a:lnTo>
                  <a:lnTo>
                    <a:pt x="7885671" y="864069"/>
                  </a:lnTo>
                  <a:lnTo>
                    <a:pt x="7885671" y="804011"/>
                  </a:lnTo>
                  <a:lnTo>
                    <a:pt x="7875498" y="798029"/>
                  </a:lnTo>
                  <a:lnTo>
                    <a:pt x="7860030" y="792949"/>
                  </a:lnTo>
                  <a:lnTo>
                    <a:pt x="7844206" y="791679"/>
                  </a:lnTo>
                  <a:lnTo>
                    <a:pt x="7828013" y="792949"/>
                  </a:lnTo>
                  <a:lnTo>
                    <a:pt x="7784554" y="818349"/>
                  </a:lnTo>
                  <a:lnTo>
                    <a:pt x="7759687" y="861529"/>
                  </a:lnTo>
                  <a:lnTo>
                    <a:pt x="7757973" y="876769"/>
                  </a:lnTo>
                  <a:lnTo>
                    <a:pt x="7759433" y="892009"/>
                  </a:lnTo>
                  <a:lnTo>
                    <a:pt x="7780337" y="930109"/>
                  </a:lnTo>
                  <a:lnTo>
                    <a:pt x="7812265" y="951699"/>
                  </a:lnTo>
                  <a:lnTo>
                    <a:pt x="7818869" y="955509"/>
                  </a:lnTo>
                  <a:lnTo>
                    <a:pt x="7826108" y="956779"/>
                  </a:lnTo>
                  <a:lnTo>
                    <a:pt x="7833982" y="958049"/>
                  </a:lnTo>
                  <a:lnTo>
                    <a:pt x="7833220" y="964399"/>
                  </a:lnTo>
                  <a:lnTo>
                    <a:pt x="7835887" y="970749"/>
                  </a:lnTo>
                  <a:lnTo>
                    <a:pt x="7841856" y="974559"/>
                  </a:lnTo>
                  <a:lnTo>
                    <a:pt x="7846174" y="977099"/>
                  </a:lnTo>
                  <a:lnTo>
                    <a:pt x="7851000" y="978369"/>
                  </a:lnTo>
                  <a:lnTo>
                    <a:pt x="7856207" y="978369"/>
                  </a:lnTo>
                  <a:lnTo>
                    <a:pt x="7876210" y="956779"/>
                  </a:lnTo>
                  <a:lnTo>
                    <a:pt x="7884223" y="942809"/>
                  </a:lnTo>
                  <a:lnTo>
                    <a:pt x="7908912" y="905979"/>
                  </a:lnTo>
                  <a:lnTo>
                    <a:pt x="7925067" y="884389"/>
                  </a:lnTo>
                  <a:lnTo>
                    <a:pt x="7935950" y="870419"/>
                  </a:lnTo>
                  <a:lnTo>
                    <a:pt x="7961439" y="838669"/>
                  </a:lnTo>
                  <a:lnTo>
                    <a:pt x="7964424" y="834859"/>
                  </a:lnTo>
                  <a:lnTo>
                    <a:pt x="7972361" y="824699"/>
                  </a:lnTo>
                  <a:lnTo>
                    <a:pt x="7981391" y="813269"/>
                  </a:lnTo>
                  <a:lnTo>
                    <a:pt x="7988541" y="803109"/>
                  </a:lnTo>
                  <a:lnTo>
                    <a:pt x="7991716" y="799299"/>
                  </a:lnTo>
                  <a:lnTo>
                    <a:pt x="7992859" y="794219"/>
                  </a:lnTo>
                  <a:close/>
                </a:path>
              </a:pathLst>
            </a:custGeom>
            <a:solidFill>
              <a:srgbClr val="053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62" name="object 10"/>
            <p:cNvSpPr/>
            <p:nvPr/>
          </p:nvSpPr>
          <p:spPr>
            <a:xfrm>
              <a:off x="666534" y="2167890"/>
              <a:ext cx="305435" cy="320040"/>
            </a:xfrm>
            <a:custGeom>
              <a:avLst/>
              <a:gdLst/>
              <a:ahLst/>
              <a:cxnLst/>
              <a:rect l="l" t="t" r="r" b="b"/>
              <a:pathLst>
                <a:path w="305434" h="320039">
                  <a:moveTo>
                    <a:pt x="38011" y="0"/>
                  </a:moveTo>
                  <a:lnTo>
                    <a:pt x="0" y="36068"/>
                  </a:lnTo>
                  <a:lnTo>
                    <a:pt x="214706" y="262382"/>
                  </a:lnTo>
                  <a:lnTo>
                    <a:pt x="195707" y="280415"/>
                  </a:lnTo>
                  <a:lnTo>
                    <a:pt x="305269" y="319786"/>
                  </a:lnTo>
                  <a:lnTo>
                    <a:pt x="271716" y="208280"/>
                  </a:lnTo>
                  <a:lnTo>
                    <a:pt x="252704" y="226313"/>
                  </a:lnTo>
                  <a:lnTo>
                    <a:pt x="3801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63" name="object 11"/>
            <p:cNvSpPr/>
            <p:nvPr/>
          </p:nvSpPr>
          <p:spPr>
            <a:xfrm>
              <a:off x="666534" y="2167890"/>
              <a:ext cx="305435" cy="320040"/>
            </a:xfrm>
            <a:custGeom>
              <a:avLst/>
              <a:gdLst/>
              <a:ahLst/>
              <a:cxnLst/>
              <a:rect l="l" t="t" r="r" b="b"/>
              <a:pathLst>
                <a:path w="305434" h="320039">
                  <a:moveTo>
                    <a:pt x="38011" y="0"/>
                  </a:moveTo>
                  <a:lnTo>
                    <a:pt x="252704" y="226313"/>
                  </a:lnTo>
                  <a:lnTo>
                    <a:pt x="271716" y="208280"/>
                  </a:lnTo>
                  <a:lnTo>
                    <a:pt x="305269" y="319786"/>
                  </a:lnTo>
                  <a:lnTo>
                    <a:pt x="195707" y="280415"/>
                  </a:lnTo>
                  <a:lnTo>
                    <a:pt x="214706" y="262382"/>
                  </a:lnTo>
                  <a:lnTo>
                    <a:pt x="0" y="36068"/>
                  </a:lnTo>
                  <a:lnTo>
                    <a:pt x="3801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64" name="object 12"/>
            <p:cNvSpPr/>
            <p:nvPr/>
          </p:nvSpPr>
          <p:spPr>
            <a:xfrm>
              <a:off x="7255763" y="2687955"/>
              <a:ext cx="663575" cy="496570"/>
            </a:xfrm>
            <a:custGeom>
              <a:avLst/>
              <a:gdLst/>
              <a:ahLst/>
              <a:cxnLst/>
              <a:rect l="l" t="t" r="r" b="b"/>
              <a:pathLst>
                <a:path w="663575" h="496569">
                  <a:moveTo>
                    <a:pt x="637920" y="0"/>
                  </a:moveTo>
                  <a:lnTo>
                    <a:pt x="149986" y="359410"/>
                  </a:lnTo>
                  <a:lnTo>
                    <a:pt x="137286" y="342138"/>
                  </a:lnTo>
                  <a:lnTo>
                    <a:pt x="0" y="496443"/>
                  </a:lnTo>
                  <a:lnTo>
                    <a:pt x="188086" y="411099"/>
                  </a:lnTo>
                  <a:lnTo>
                    <a:pt x="175386" y="393954"/>
                  </a:lnTo>
                  <a:lnTo>
                    <a:pt x="663320" y="34544"/>
                  </a:lnTo>
                  <a:lnTo>
                    <a:pt x="6379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65" name="object 13"/>
            <p:cNvSpPr/>
            <p:nvPr/>
          </p:nvSpPr>
          <p:spPr>
            <a:xfrm>
              <a:off x="7255763" y="2687955"/>
              <a:ext cx="663575" cy="496570"/>
            </a:xfrm>
            <a:custGeom>
              <a:avLst/>
              <a:gdLst/>
              <a:ahLst/>
              <a:cxnLst/>
              <a:rect l="l" t="t" r="r" b="b"/>
              <a:pathLst>
                <a:path w="663575" h="496569">
                  <a:moveTo>
                    <a:pt x="663320" y="34544"/>
                  </a:moveTo>
                  <a:lnTo>
                    <a:pt x="175386" y="393954"/>
                  </a:lnTo>
                  <a:lnTo>
                    <a:pt x="188086" y="411099"/>
                  </a:lnTo>
                  <a:lnTo>
                    <a:pt x="0" y="496443"/>
                  </a:lnTo>
                  <a:lnTo>
                    <a:pt x="137286" y="342138"/>
                  </a:lnTo>
                  <a:lnTo>
                    <a:pt x="149986" y="359410"/>
                  </a:lnTo>
                  <a:lnTo>
                    <a:pt x="637920" y="0"/>
                  </a:lnTo>
                  <a:lnTo>
                    <a:pt x="663320" y="345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66" name="object 14"/>
          <p:cNvSpPr txBox="1"/>
          <p:nvPr/>
        </p:nvSpPr>
        <p:spPr>
          <a:xfrm>
            <a:off x="8412480" y="6445208"/>
            <a:ext cx="1949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object 2"/>
          <p:cNvSpPr txBox="1">
            <a:spLocks noGrp="1"/>
          </p:cNvSpPr>
          <p:nvPr>
            <p:ph type="title"/>
          </p:nvPr>
        </p:nvSpPr>
        <p:spPr>
          <a:xfrm>
            <a:off x="2765551" y="462533"/>
            <a:ext cx="3613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i="1" spc="-10" dirty="0">
                <a:latin typeface="Calibri"/>
                <a:cs typeface="Calibri"/>
              </a:rPr>
              <a:t>vs.</a:t>
            </a:r>
            <a:r>
              <a:rPr sz="4400" i="1" spc="-35" dirty="0">
                <a:latin typeface="Calibri"/>
                <a:cs typeface="Calibri"/>
              </a:rPr>
              <a:t> </a:t>
            </a:r>
            <a:r>
              <a:rPr sz="4400" spc="-10" dirty="0"/>
              <a:t>Bidirectional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2097168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0855" y="1704485"/>
            <a:ext cx="7026297" cy="3491701"/>
          </a:xfrm>
          <a:prstGeom prst="rect">
            <a:avLst/>
          </a:prstGeom>
        </p:spPr>
      </p:pic>
      <p:sp>
        <p:nvSpPr>
          <p:cNvPr id="1048768" name="object 4"/>
          <p:cNvSpPr txBox="1"/>
          <p:nvPr/>
        </p:nvSpPr>
        <p:spPr>
          <a:xfrm>
            <a:off x="8412480" y="6430771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769" name="object 5"/>
          <p:cNvSpPr txBox="1"/>
          <p:nvPr/>
        </p:nvSpPr>
        <p:spPr>
          <a:xfrm>
            <a:off x="1448816" y="5295646"/>
            <a:ext cx="591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When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bidirectional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search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applicable?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770" name="object 6"/>
          <p:cNvSpPr txBox="1"/>
          <p:nvPr/>
        </p:nvSpPr>
        <p:spPr>
          <a:xfrm>
            <a:off x="1448816" y="5661812"/>
            <a:ext cx="5145405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Generating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predecessors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0" dirty="0">
                <a:latin typeface="Arial"/>
                <a:cs typeface="Arial"/>
              </a:rPr>
              <a:t> easy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Only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 (or few) goal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37</a:t>
            </a:r>
          </a:p>
        </p:txBody>
      </p:sp>
      <p:sp>
        <p:nvSpPr>
          <p:cNvPr id="1048772" name="object 2"/>
          <p:cNvSpPr txBox="1">
            <a:spLocks noGrp="1"/>
          </p:cNvSpPr>
          <p:nvPr>
            <p:ph type="title"/>
          </p:nvPr>
        </p:nvSpPr>
        <p:spPr>
          <a:xfrm>
            <a:off x="2326639" y="462533"/>
            <a:ext cx="44932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Bidirectional</a:t>
            </a:r>
            <a:r>
              <a:rPr sz="4400" spc="-15" dirty="0"/>
              <a:t> search</a:t>
            </a:r>
            <a:endParaRPr sz="4400"/>
          </a:p>
        </p:txBody>
      </p:sp>
      <p:sp>
        <p:nvSpPr>
          <p:cNvPr id="1048773" name="object 3"/>
          <p:cNvSpPr txBox="1"/>
          <p:nvPr/>
        </p:nvSpPr>
        <p:spPr>
          <a:xfrm>
            <a:off x="472440" y="1563370"/>
            <a:ext cx="7381240" cy="467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30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Complete?</a:t>
            </a:r>
            <a:r>
              <a:rPr sz="3000" spc="-45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Yes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0099"/>
              </a:buClr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30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Time?</a:t>
            </a:r>
            <a:endParaRPr sz="30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340"/>
              </a:spcBef>
            </a:pPr>
            <a:r>
              <a:rPr sz="2600" spc="-5" dirty="0">
                <a:latin typeface="Arial MT"/>
                <a:cs typeface="Arial MT"/>
              </a:rPr>
              <a:t>–</a:t>
            </a:r>
            <a:r>
              <a:rPr sz="2600" spc="45" dirty="0">
                <a:latin typeface="Arial MT"/>
                <a:cs typeface="Arial MT"/>
              </a:rPr>
              <a:t> </a:t>
            </a:r>
            <a:r>
              <a:rPr sz="2600" i="1" dirty="0">
                <a:latin typeface="Calibri"/>
                <a:cs typeface="Calibri"/>
              </a:rPr>
              <a:t>O(b</a:t>
            </a:r>
            <a:r>
              <a:rPr sz="2550" i="1" baseline="26143" dirty="0">
                <a:latin typeface="Calibri"/>
                <a:cs typeface="Calibri"/>
              </a:rPr>
              <a:t>d/2</a:t>
            </a:r>
            <a:r>
              <a:rPr sz="2600" i="1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30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Space?</a:t>
            </a:r>
            <a:endParaRPr sz="30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340"/>
              </a:spcBef>
            </a:pPr>
            <a:r>
              <a:rPr sz="2600" spc="-5" dirty="0">
                <a:latin typeface="Arial MT"/>
                <a:cs typeface="Arial MT"/>
              </a:rPr>
              <a:t>–</a:t>
            </a:r>
            <a:r>
              <a:rPr sz="2600" spc="45" dirty="0">
                <a:latin typeface="Arial MT"/>
                <a:cs typeface="Arial MT"/>
              </a:rPr>
              <a:t> </a:t>
            </a:r>
            <a:r>
              <a:rPr sz="2600" i="1" dirty="0">
                <a:latin typeface="Calibri"/>
                <a:cs typeface="Calibri"/>
              </a:rPr>
              <a:t>O(b</a:t>
            </a:r>
            <a:r>
              <a:rPr sz="2550" i="1" baseline="26143" dirty="0">
                <a:latin typeface="Calibri"/>
                <a:cs typeface="Calibri"/>
              </a:rPr>
              <a:t>d/2</a:t>
            </a:r>
            <a:r>
              <a:rPr sz="2600" i="1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30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Optimal?</a:t>
            </a:r>
            <a:endParaRPr sz="30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340"/>
              </a:spcBef>
            </a:pPr>
            <a:r>
              <a:rPr sz="2600" spc="-5" dirty="0">
                <a:latin typeface="Arial MT"/>
                <a:cs typeface="Arial MT"/>
              </a:rPr>
              <a:t>–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65" dirty="0">
                <a:latin typeface="Calibri"/>
                <a:cs typeface="Calibri"/>
              </a:rPr>
              <a:t>Yes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uniform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cost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search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directions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object 2"/>
          <p:cNvSpPr txBox="1">
            <a:spLocks noGrp="1"/>
          </p:cNvSpPr>
          <p:nvPr>
            <p:ph type="title"/>
          </p:nvPr>
        </p:nvSpPr>
        <p:spPr>
          <a:xfrm>
            <a:off x="1909064" y="462533"/>
            <a:ext cx="53193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Summary</a:t>
            </a:r>
            <a:r>
              <a:rPr sz="4400" spc="-30" dirty="0"/>
              <a:t> </a:t>
            </a:r>
            <a:r>
              <a:rPr sz="4400" spc="-5" dirty="0"/>
              <a:t>of</a:t>
            </a:r>
            <a:r>
              <a:rPr sz="4400" spc="-20" dirty="0"/>
              <a:t> </a:t>
            </a:r>
            <a:r>
              <a:rPr sz="4400" spc="-10" dirty="0"/>
              <a:t>algorithms</a:t>
            </a:r>
            <a:endParaRPr sz="4400"/>
          </a:p>
        </p:txBody>
      </p:sp>
      <p:pic>
        <p:nvPicPr>
          <p:cNvPr id="2097169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342" y="1835567"/>
            <a:ext cx="8875562" cy="3186865"/>
          </a:xfrm>
          <a:prstGeom prst="rect">
            <a:avLst/>
          </a:prstGeom>
        </p:spPr>
      </p:pic>
      <p:sp>
        <p:nvSpPr>
          <p:cNvPr id="1048775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object 2"/>
          <p:cNvSpPr txBox="1"/>
          <p:nvPr/>
        </p:nvSpPr>
        <p:spPr>
          <a:xfrm>
            <a:off x="1374902" y="78892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77" name="object 3"/>
          <p:cNvSpPr txBox="1"/>
          <p:nvPr/>
        </p:nvSpPr>
        <p:spPr>
          <a:xfrm>
            <a:off x="774954" y="189407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78" name="object 4"/>
          <p:cNvSpPr txBox="1"/>
          <p:nvPr/>
        </p:nvSpPr>
        <p:spPr>
          <a:xfrm>
            <a:off x="759205" y="277037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79" name="object 5"/>
          <p:cNvSpPr/>
          <p:nvPr/>
        </p:nvSpPr>
        <p:spPr>
          <a:xfrm>
            <a:off x="1006983" y="1101978"/>
            <a:ext cx="556260" cy="2861310"/>
          </a:xfrm>
          <a:custGeom>
            <a:avLst/>
            <a:gdLst/>
            <a:ahLst/>
            <a:cxnLst/>
            <a:rect l="l" t="t" r="r" b="b"/>
            <a:pathLst>
              <a:path w="556260" h="2861310">
                <a:moveTo>
                  <a:pt x="462661" y="6604"/>
                </a:moveTo>
                <a:lnTo>
                  <a:pt x="451739" y="0"/>
                </a:lnTo>
                <a:lnTo>
                  <a:pt x="33782" y="696709"/>
                </a:lnTo>
                <a:lnTo>
                  <a:pt x="6540" y="680339"/>
                </a:lnTo>
                <a:lnTo>
                  <a:pt x="0" y="765302"/>
                </a:lnTo>
                <a:lnTo>
                  <a:pt x="71869" y="719582"/>
                </a:lnTo>
                <a:lnTo>
                  <a:pt x="62776" y="714121"/>
                </a:lnTo>
                <a:lnTo>
                  <a:pt x="44640" y="703237"/>
                </a:lnTo>
                <a:lnTo>
                  <a:pt x="462661" y="6604"/>
                </a:lnTo>
                <a:close/>
              </a:path>
              <a:path w="556260" h="2861310">
                <a:moveTo>
                  <a:pt x="555879" y="2784856"/>
                </a:moveTo>
                <a:lnTo>
                  <a:pt x="524192" y="2784665"/>
                </a:lnTo>
                <a:lnTo>
                  <a:pt x="539750" y="3302"/>
                </a:lnTo>
                <a:lnTo>
                  <a:pt x="527050" y="3302"/>
                </a:lnTo>
                <a:lnTo>
                  <a:pt x="511492" y="2784564"/>
                </a:lnTo>
                <a:lnTo>
                  <a:pt x="511429" y="2797302"/>
                </a:lnTo>
                <a:lnTo>
                  <a:pt x="511492" y="2784564"/>
                </a:lnTo>
                <a:lnTo>
                  <a:pt x="479679" y="2784348"/>
                </a:lnTo>
                <a:lnTo>
                  <a:pt x="517398" y="2860802"/>
                </a:lnTo>
                <a:lnTo>
                  <a:pt x="549567" y="2797302"/>
                </a:lnTo>
                <a:lnTo>
                  <a:pt x="555879" y="2784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80" name="object 6"/>
          <p:cNvSpPr/>
          <p:nvPr/>
        </p:nvSpPr>
        <p:spPr>
          <a:xfrm>
            <a:off x="800480" y="228638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81" name="object 7"/>
          <p:cNvSpPr txBox="1"/>
          <p:nvPr/>
        </p:nvSpPr>
        <p:spPr>
          <a:xfrm>
            <a:off x="765301" y="345617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82" name="object 8"/>
          <p:cNvSpPr txBox="1"/>
          <p:nvPr/>
        </p:nvSpPr>
        <p:spPr>
          <a:xfrm>
            <a:off x="1445005" y="3989832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83" name="object 9"/>
          <p:cNvSpPr/>
          <p:nvPr/>
        </p:nvSpPr>
        <p:spPr>
          <a:xfrm>
            <a:off x="800480" y="304838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10"/>
          <p:cNvGrpSpPr/>
          <p:nvPr/>
        </p:nvGrpSpPr>
        <p:grpSpPr>
          <a:xfrm>
            <a:off x="911085" y="3728973"/>
            <a:ext cx="847090" cy="619760"/>
            <a:chOff x="911085" y="3728973"/>
            <a:chExt cx="847090" cy="619760"/>
          </a:xfrm>
        </p:grpSpPr>
        <p:sp>
          <p:nvSpPr>
            <p:cNvPr id="1048784" name="object 11"/>
            <p:cNvSpPr/>
            <p:nvPr/>
          </p:nvSpPr>
          <p:spPr>
            <a:xfrm>
              <a:off x="911085" y="3728973"/>
              <a:ext cx="537210" cy="386715"/>
            </a:xfrm>
            <a:custGeom>
              <a:avLst/>
              <a:gdLst/>
              <a:ahLst/>
              <a:cxnLst/>
              <a:rect l="l" t="t" r="r" b="b"/>
              <a:pathLst>
                <a:path w="537210" h="386714">
                  <a:moveTo>
                    <a:pt x="471358" y="347054"/>
                  </a:moveTo>
                  <a:lnTo>
                    <a:pt x="452894" y="372871"/>
                  </a:lnTo>
                  <a:lnTo>
                    <a:pt x="537095" y="386206"/>
                  </a:lnTo>
                  <a:lnTo>
                    <a:pt x="520283" y="354456"/>
                  </a:lnTo>
                  <a:lnTo>
                    <a:pt x="481723" y="354456"/>
                  </a:lnTo>
                  <a:lnTo>
                    <a:pt x="471358" y="347054"/>
                  </a:lnTo>
                  <a:close/>
                </a:path>
                <a:path w="537210" h="386714">
                  <a:moveTo>
                    <a:pt x="478720" y="336760"/>
                  </a:moveTo>
                  <a:lnTo>
                    <a:pt x="471358" y="347054"/>
                  </a:lnTo>
                  <a:lnTo>
                    <a:pt x="481723" y="354456"/>
                  </a:lnTo>
                  <a:lnTo>
                    <a:pt x="489089" y="344169"/>
                  </a:lnTo>
                  <a:lnTo>
                    <a:pt x="478720" y="336760"/>
                  </a:lnTo>
                  <a:close/>
                </a:path>
                <a:path w="537210" h="386714">
                  <a:moveTo>
                    <a:pt x="497217" y="310895"/>
                  </a:moveTo>
                  <a:lnTo>
                    <a:pt x="478720" y="336760"/>
                  </a:lnTo>
                  <a:lnTo>
                    <a:pt x="489089" y="344169"/>
                  </a:lnTo>
                  <a:lnTo>
                    <a:pt x="481723" y="354456"/>
                  </a:lnTo>
                  <a:lnTo>
                    <a:pt x="520283" y="354456"/>
                  </a:lnTo>
                  <a:lnTo>
                    <a:pt x="497217" y="310895"/>
                  </a:lnTo>
                  <a:close/>
                </a:path>
                <a:path w="537210" h="386714">
                  <a:moveTo>
                    <a:pt x="7391" y="0"/>
                  </a:moveTo>
                  <a:lnTo>
                    <a:pt x="0" y="10413"/>
                  </a:lnTo>
                  <a:lnTo>
                    <a:pt x="471358" y="347054"/>
                  </a:lnTo>
                  <a:lnTo>
                    <a:pt x="478720" y="336760"/>
                  </a:lnTo>
                  <a:lnTo>
                    <a:pt x="73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85" name="object 12"/>
            <p:cNvSpPr/>
            <p:nvPr/>
          </p:nvSpPr>
          <p:spPr>
            <a:xfrm>
              <a:off x="1295780" y="388658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86" name="object 13"/>
          <p:cNvSpPr txBox="1"/>
          <p:nvPr/>
        </p:nvSpPr>
        <p:spPr>
          <a:xfrm>
            <a:off x="2933192" y="558038"/>
            <a:ext cx="745490" cy="1014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BFS:</a:t>
            </a:r>
            <a:endParaRPr sz="2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2020"/>
              </a:spcBef>
            </a:pP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DFS: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787" name="object 14"/>
          <p:cNvSpPr txBox="1"/>
          <p:nvPr/>
        </p:nvSpPr>
        <p:spPr>
          <a:xfrm>
            <a:off x="2954527" y="1786127"/>
            <a:ext cx="31800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2" baseline="1157" dirty="0">
                <a:solidFill>
                  <a:srgbClr val="053CE8"/>
                </a:solidFill>
                <a:latin typeface="Arial"/>
                <a:cs typeface="Arial"/>
              </a:rPr>
              <a:t>IDDFS:</a:t>
            </a:r>
            <a:r>
              <a:rPr sz="2800" b="1" spc="15" dirty="0">
                <a:solidFill>
                  <a:srgbClr val="053CE8"/>
                </a:solidFill>
                <a:latin typeface="Arial"/>
                <a:cs typeface="Arial"/>
              </a:rPr>
              <a:t>(A),</a:t>
            </a:r>
            <a:r>
              <a:rPr sz="28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53CE8"/>
                </a:solidFill>
                <a:latin typeface="Arial"/>
                <a:cs typeface="Arial"/>
              </a:rPr>
              <a:t>(A,</a:t>
            </a:r>
            <a:r>
              <a:rPr sz="28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53CE8"/>
                </a:solidFill>
                <a:latin typeface="Arial"/>
                <a:cs typeface="Arial"/>
              </a:rPr>
              <a:t>B,</a:t>
            </a:r>
            <a:r>
              <a:rPr sz="28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53CE8"/>
                </a:solidFill>
                <a:latin typeface="Arial"/>
                <a:cs typeface="Arial"/>
              </a:rPr>
              <a:t>G)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8788" name="object 15"/>
          <p:cNvSpPr txBox="1">
            <a:spLocks noGrp="1"/>
          </p:cNvSpPr>
          <p:nvPr>
            <p:ph type="title"/>
          </p:nvPr>
        </p:nvSpPr>
        <p:spPr>
          <a:xfrm>
            <a:off x="4200652" y="292404"/>
            <a:ext cx="172529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5600">
              <a:lnSpc>
                <a:spcPct val="1501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53CE8"/>
                </a:solidFill>
                <a:latin typeface="Arial"/>
                <a:cs typeface="Arial"/>
              </a:rPr>
              <a:t>A,B,G </a:t>
            </a:r>
            <a:r>
              <a:rPr sz="28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53CE8"/>
                </a:solidFill>
                <a:latin typeface="Arial"/>
                <a:cs typeface="Arial"/>
              </a:rPr>
              <a:t>A,B,C,D,G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8789" name="object 16"/>
          <p:cNvSpPr txBox="1"/>
          <p:nvPr/>
        </p:nvSpPr>
        <p:spPr>
          <a:xfrm>
            <a:off x="4133341" y="2585211"/>
            <a:ext cx="4762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304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Note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that IDDFS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can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do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fewer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expansions</a:t>
            </a:r>
            <a:r>
              <a:rPr sz="2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than</a:t>
            </a:r>
            <a:r>
              <a:rPr sz="24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DFS</a:t>
            </a:r>
            <a:r>
              <a:rPr sz="24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on</a:t>
            </a:r>
            <a:r>
              <a:rPr sz="24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a</a:t>
            </a:r>
            <a:r>
              <a:rPr sz="24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graph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790" name="object 17"/>
          <p:cNvSpPr txBox="1"/>
          <p:nvPr/>
        </p:nvSpPr>
        <p:spPr>
          <a:xfrm>
            <a:off x="4918202" y="3865626"/>
            <a:ext cx="319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shaped</a:t>
            </a:r>
            <a:r>
              <a:rPr sz="2400" b="1" spc="-4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search</a:t>
            </a:r>
            <a:r>
              <a:rPr sz="2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53CE8"/>
                </a:solidFill>
                <a:latin typeface="Arial"/>
                <a:cs typeface="Arial"/>
              </a:rPr>
              <a:t>space.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object 2"/>
          <p:cNvSpPr txBox="1"/>
          <p:nvPr/>
        </p:nvSpPr>
        <p:spPr>
          <a:xfrm>
            <a:off x="1374902" y="78892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92" name="object 3"/>
          <p:cNvSpPr txBox="1"/>
          <p:nvPr/>
        </p:nvSpPr>
        <p:spPr>
          <a:xfrm>
            <a:off x="774954" y="189407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93" name="object 4"/>
          <p:cNvSpPr txBox="1"/>
          <p:nvPr/>
        </p:nvSpPr>
        <p:spPr>
          <a:xfrm>
            <a:off x="759205" y="277037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94" name="object 5"/>
          <p:cNvSpPr/>
          <p:nvPr/>
        </p:nvSpPr>
        <p:spPr>
          <a:xfrm>
            <a:off x="1006983" y="1105280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457200" y="0"/>
                </a:moveTo>
                <a:lnTo>
                  <a:pt x="0" y="7620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95" name="object 6"/>
          <p:cNvSpPr/>
          <p:nvPr/>
        </p:nvSpPr>
        <p:spPr>
          <a:xfrm>
            <a:off x="838580" y="228638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96" name="object 7"/>
          <p:cNvSpPr/>
          <p:nvPr/>
        </p:nvSpPr>
        <p:spPr>
          <a:xfrm>
            <a:off x="1524380" y="1105280"/>
            <a:ext cx="16510" cy="2857500"/>
          </a:xfrm>
          <a:custGeom>
            <a:avLst/>
            <a:gdLst/>
            <a:ahLst/>
            <a:cxnLst/>
            <a:rect l="l" t="t" r="r" b="b"/>
            <a:pathLst>
              <a:path w="16509" h="2857500">
                <a:moveTo>
                  <a:pt x="16002" y="0"/>
                </a:moveTo>
                <a:lnTo>
                  <a:pt x="0" y="28575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97" name="object 8"/>
          <p:cNvSpPr txBox="1"/>
          <p:nvPr/>
        </p:nvSpPr>
        <p:spPr>
          <a:xfrm>
            <a:off x="765301" y="345617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98" name="object 9"/>
          <p:cNvSpPr txBox="1"/>
          <p:nvPr/>
        </p:nvSpPr>
        <p:spPr>
          <a:xfrm>
            <a:off x="1445005" y="3989832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99" name="object 10"/>
          <p:cNvSpPr/>
          <p:nvPr/>
        </p:nvSpPr>
        <p:spPr>
          <a:xfrm>
            <a:off x="838580" y="304838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00" name="object 11"/>
          <p:cNvSpPr/>
          <p:nvPr/>
        </p:nvSpPr>
        <p:spPr>
          <a:xfrm>
            <a:off x="914780" y="3734180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0" y="0"/>
                </a:moveTo>
                <a:lnTo>
                  <a:pt x="533400" y="381000"/>
                </a:lnTo>
              </a:path>
              <a:path w="838200" h="609600">
                <a:moveTo>
                  <a:pt x="381000" y="381000"/>
                </a:moveTo>
                <a:lnTo>
                  <a:pt x="385644" y="334933"/>
                </a:lnTo>
                <a:lnTo>
                  <a:pt x="398966" y="292024"/>
                </a:lnTo>
                <a:lnTo>
                  <a:pt x="420045" y="253193"/>
                </a:lnTo>
                <a:lnTo>
                  <a:pt x="447960" y="219360"/>
                </a:lnTo>
                <a:lnTo>
                  <a:pt x="481793" y="191445"/>
                </a:lnTo>
                <a:lnTo>
                  <a:pt x="520624" y="170366"/>
                </a:lnTo>
                <a:lnTo>
                  <a:pt x="563533" y="157044"/>
                </a:lnTo>
                <a:lnTo>
                  <a:pt x="609600" y="152400"/>
                </a:lnTo>
                <a:lnTo>
                  <a:pt x="655666" y="157044"/>
                </a:lnTo>
                <a:lnTo>
                  <a:pt x="698575" y="170366"/>
                </a:lnTo>
                <a:lnTo>
                  <a:pt x="737406" y="191445"/>
                </a:lnTo>
                <a:lnTo>
                  <a:pt x="771239" y="219360"/>
                </a:lnTo>
                <a:lnTo>
                  <a:pt x="799154" y="253193"/>
                </a:lnTo>
                <a:lnTo>
                  <a:pt x="820233" y="292024"/>
                </a:lnTo>
                <a:lnTo>
                  <a:pt x="833555" y="334933"/>
                </a:lnTo>
                <a:lnTo>
                  <a:pt x="838200" y="381000"/>
                </a:lnTo>
                <a:lnTo>
                  <a:pt x="833555" y="427066"/>
                </a:lnTo>
                <a:lnTo>
                  <a:pt x="820233" y="469975"/>
                </a:lnTo>
                <a:lnTo>
                  <a:pt x="799154" y="508806"/>
                </a:lnTo>
                <a:lnTo>
                  <a:pt x="771239" y="542639"/>
                </a:lnTo>
                <a:lnTo>
                  <a:pt x="737406" y="570554"/>
                </a:lnTo>
                <a:lnTo>
                  <a:pt x="698575" y="591633"/>
                </a:lnTo>
                <a:lnTo>
                  <a:pt x="655666" y="604955"/>
                </a:lnTo>
                <a:lnTo>
                  <a:pt x="609600" y="609600"/>
                </a:lnTo>
                <a:lnTo>
                  <a:pt x="563533" y="604955"/>
                </a:lnTo>
                <a:lnTo>
                  <a:pt x="520624" y="591633"/>
                </a:lnTo>
                <a:lnTo>
                  <a:pt x="481793" y="570554"/>
                </a:lnTo>
                <a:lnTo>
                  <a:pt x="447960" y="542639"/>
                </a:lnTo>
                <a:lnTo>
                  <a:pt x="420045" y="508806"/>
                </a:lnTo>
                <a:lnTo>
                  <a:pt x="398966" y="469975"/>
                </a:lnTo>
                <a:lnTo>
                  <a:pt x="385644" y="427066"/>
                </a:lnTo>
                <a:lnTo>
                  <a:pt x="381000" y="3810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01" name="object 12"/>
          <p:cNvSpPr txBox="1"/>
          <p:nvPr/>
        </p:nvSpPr>
        <p:spPr>
          <a:xfrm>
            <a:off x="2932938" y="1271015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DFS: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802" name="object 13"/>
          <p:cNvSpPr txBox="1"/>
          <p:nvPr/>
        </p:nvSpPr>
        <p:spPr>
          <a:xfrm>
            <a:off x="2933192" y="558038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BFS: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803" name="object 14"/>
          <p:cNvSpPr txBox="1"/>
          <p:nvPr/>
        </p:nvSpPr>
        <p:spPr>
          <a:xfrm>
            <a:off x="2946654" y="1879091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IDDFS: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804" name="object 15"/>
          <p:cNvSpPr txBox="1">
            <a:spLocks noGrp="1"/>
          </p:cNvSpPr>
          <p:nvPr>
            <p:ph type="title"/>
          </p:nvPr>
        </p:nvSpPr>
        <p:spPr>
          <a:xfrm>
            <a:off x="3946652" y="368604"/>
            <a:ext cx="348678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35075">
              <a:lnSpc>
                <a:spcPct val="1501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53CE8"/>
                </a:solidFill>
                <a:latin typeface="Arial"/>
                <a:cs typeface="Arial"/>
              </a:rPr>
              <a:t>A,B,G </a:t>
            </a:r>
            <a:r>
              <a:rPr sz="2800" b="1" dirty="0">
                <a:solidFill>
                  <a:srgbClr val="053CE8"/>
                </a:solidFill>
                <a:latin typeface="Arial"/>
                <a:cs typeface="Arial"/>
              </a:rPr>
              <a:t> A,B,A,B,A,B,A,B,A,B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8805" name="object 16"/>
          <p:cNvSpPr txBox="1"/>
          <p:nvPr/>
        </p:nvSpPr>
        <p:spPr>
          <a:xfrm>
            <a:off x="4618990" y="1862327"/>
            <a:ext cx="21405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53CE8"/>
                </a:solidFill>
                <a:latin typeface="Arial"/>
                <a:cs typeface="Arial"/>
              </a:rPr>
              <a:t>(A),</a:t>
            </a:r>
            <a:r>
              <a:rPr sz="2800" b="1" spc="-3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53CE8"/>
                </a:solidFill>
                <a:latin typeface="Arial"/>
                <a:cs typeface="Arial"/>
              </a:rPr>
              <a:t>(A,</a:t>
            </a:r>
            <a:r>
              <a:rPr sz="28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53CE8"/>
                </a:solidFill>
                <a:latin typeface="Arial"/>
                <a:cs typeface="Arial"/>
              </a:rPr>
              <a:t>B,</a:t>
            </a:r>
            <a:r>
              <a:rPr sz="2800" b="1" spc="-3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53CE8"/>
                </a:solidFill>
                <a:latin typeface="Arial"/>
                <a:cs typeface="Arial"/>
              </a:rPr>
              <a:t>G)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8806" name="object 17"/>
          <p:cNvSpPr txBox="1"/>
          <p:nvPr/>
        </p:nvSpPr>
        <p:spPr>
          <a:xfrm>
            <a:off x="4131564" y="2585211"/>
            <a:ext cx="47625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636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Note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that IDDFS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can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do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fewer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expansions</a:t>
            </a:r>
            <a:r>
              <a:rPr sz="2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than</a:t>
            </a:r>
            <a:r>
              <a:rPr sz="24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DFS</a:t>
            </a:r>
            <a:r>
              <a:rPr sz="24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on</a:t>
            </a:r>
            <a:r>
              <a:rPr sz="24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53CE8"/>
                </a:solidFill>
                <a:latin typeface="Arial"/>
                <a:cs typeface="Arial"/>
              </a:rPr>
              <a:t>a</a:t>
            </a:r>
            <a:r>
              <a:rPr sz="24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graph </a:t>
            </a:r>
            <a:r>
              <a:rPr sz="2400" b="1" spc="-65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shaped</a:t>
            </a:r>
            <a:r>
              <a:rPr sz="2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Arial"/>
                <a:cs typeface="Arial"/>
              </a:rPr>
              <a:t>search</a:t>
            </a:r>
            <a:r>
              <a:rPr sz="2400" b="1" spc="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53CE8"/>
                </a:solidFill>
                <a:latin typeface="Arial"/>
                <a:cs typeface="Arial"/>
              </a:rPr>
              <a:t>space.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807" name="object 18"/>
          <p:cNvSpPr txBox="1"/>
          <p:nvPr/>
        </p:nvSpPr>
        <p:spPr>
          <a:xfrm>
            <a:off x="1958594" y="5071872"/>
            <a:ext cx="677100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Search</a:t>
            </a:r>
            <a:r>
              <a:rPr sz="18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on</a:t>
            </a:r>
            <a:r>
              <a:rPr sz="18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53CE8"/>
                </a:solidFill>
                <a:latin typeface="Arial"/>
                <a:cs typeface="Arial"/>
              </a:rPr>
              <a:t>undirected </a:t>
            </a: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graphs</a:t>
            </a:r>
            <a:r>
              <a:rPr sz="18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or</a:t>
            </a:r>
            <a:r>
              <a:rPr sz="18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directed</a:t>
            </a:r>
            <a:r>
              <a:rPr sz="18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53CE8"/>
                </a:solidFill>
                <a:latin typeface="Arial"/>
                <a:cs typeface="Arial"/>
              </a:rPr>
              <a:t>graphs</a:t>
            </a:r>
            <a:r>
              <a:rPr sz="1800" b="1" spc="-5" dirty="0">
                <a:solidFill>
                  <a:srgbClr val="053CE8"/>
                </a:solidFill>
                <a:latin typeface="Arial"/>
                <a:cs typeface="Arial"/>
              </a:rPr>
              <a:t> with</a:t>
            </a:r>
            <a:r>
              <a:rPr sz="18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53CE8"/>
                </a:solidFill>
                <a:latin typeface="Arial"/>
                <a:cs typeface="Arial"/>
              </a:rPr>
              <a:t>cycles…</a:t>
            </a:r>
            <a:endParaRPr sz="1800">
              <a:latin typeface="Arial"/>
              <a:cs typeface="Arial"/>
            </a:endParaRPr>
          </a:p>
          <a:p>
            <a:pPr marL="252095" algn="ctr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053CE8"/>
                </a:solidFill>
                <a:latin typeface="Arial"/>
                <a:cs typeface="Arial"/>
              </a:rPr>
              <a:t>Cycles</a:t>
            </a:r>
            <a:r>
              <a:rPr sz="1800" b="1" spc="-3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53CE8"/>
                </a:solidFill>
                <a:latin typeface="Arial"/>
                <a:cs typeface="Arial"/>
              </a:rPr>
              <a:t>galore…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object 2"/>
          <p:cNvSpPr txBox="1">
            <a:spLocks noGrp="1"/>
          </p:cNvSpPr>
          <p:nvPr>
            <p:ph type="title"/>
          </p:nvPr>
        </p:nvSpPr>
        <p:spPr>
          <a:xfrm>
            <a:off x="1054861" y="284988"/>
            <a:ext cx="703453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6910" marR="5080" indent="-664845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53CE8"/>
                </a:solidFill>
                <a:latin typeface="Arial MT"/>
                <a:cs typeface="Arial MT"/>
              </a:rPr>
              <a:t>Graph </a:t>
            </a:r>
            <a:r>
              <a:rPr sz="4000" spc="-5" dirty="0">
                <a:solidFill>
                  <a:srgbClr val="053CE8"/>
                </a:solidFill>
                <a:latin typeface="Arial MT"/>
                <a:cs typeface="Arial MT"/>
              </a:rPr>
              <a:t>(instead of tree) </a:t>
            </a:r>
            <a:r>
              <a:rPr sz="4000" dirty="0">
                <a:solidFill>
                  <a:srgbClr val="053CE8"/>
                </a:solidFill>
                <a:latin typeface="Arial MT"/>
                <a:cs typeface="Arial MT"/>
              </a:rPr>
              <a:t>Search: </a:t>
            </a:r>
            <a:r>
              <a:rPr sz="4000" spc="-1100" dirty="0">
                <a:solidFill>
                  <a:srgbClr val="053CE8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053CE8"/>
                </a:solidFill>
                <a:latin typeface="Arial MT"/>
                <a:cs typeface="Arial MT"/>
              </a:rPr>
              <a:t>Handling</a:t>
            </a:r>
            <a:r>
              <a:rPr sz="4000" spc="-20" dirty="0">
                <a:solidFill>
                  <a:srgbClr val="053CE8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053CE8"/>
                </a:solidFill>
                <a:latin typeface="Arial MT"/>
                <a:cs typeface="Arial MT"/>
              </a:rPr>
              <a:t>repeated</a:t>
            </a:r>
            <a:r>
              <a:rPr sz="4000" spc="-10" dirty="0">
                <a:solidFill>
                  <a:srgbClr val="053CE8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053CE8"/>
                </a:solidFill>
                <a:latin typeface="Arial MT"/>
                <a:cs typeface="Arial MT"/>
              </a:rPr>
              <a:t>nodes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048809" name="object 3"/>
          <p:cNvSpPr txBox="1"/>
          <p:nvPr/>
        </p:nvSpPr>
        <p:spPr>
          <a:xfrm>
            <a:off x="255015" y="1639011"/>
            <a:ext cx="8790305" cy="4598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Repeated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expansions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bigger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issue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DFS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BFS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IDDFS</a:t>
            </a:r>
            <a:endParaRPr sz="2000">
              <a:latin typeface="Arial MT"/>
              <a:cs typeface="Arial MT"/>
            </a:endParaRPr>
          </a:p>
          <a:p>
            <a:pPr marL="812800" marR="107314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15" dirty="0">
                <a:latin typeface="Arial MT"/>
                <a:cs typeface="Arial MT"/>
              </a:rPr>
              <a:t>Trying</a:t>
            </a:r>
            <a:r>
              <a:rPr sz="2000" dirty="0">
                <a:latin typeface="Arial MT"/>
                <a:cs typeface="Arial MT"/>
              </a:rPr>
              <a:t> to</a:t>
            </a:r>
            <a:r>
              <a:rPr sz="2000" spc="-5" dirty="0">
                <a:latin typeface="Arial MT"/>
                <a:cs typeface="Arial MT"/>
              </a:rPr>
              <a:t> remember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previously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expanded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nodes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comparing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new</a:t>
            </a:r>
            <a:r>
              <a:rPr sz="2000" spc="-10" dirty="0">
                <a:latin typeface="Arial MT"/>
                <a:cs typeface="Arial MT"/>
              </a:rPr>
              <a:t> nodes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spc="-10" dirty="0">
                <a:latin typeface="Arial MT"/>
                <a:cs typeface="Arial MT"/>
              </a:rPr>
              <a:t>infeasible</a:t>
            </a:r>
            <a:endParaRPr sz="20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Arial MT"/>
                <a:cs typeface="Arial MT"/>
              </a:rPr>
              <a:t>Space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becomes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exponential</a:t>
            </a:r>
            <a:endParaRPr sz="20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latin typeface="Arial MT"/>
                <a:cs typeface="Arial MT"/>
              </a:rPr>
              <a:t>duplicate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checking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also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expensive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Partial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reduction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repeated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expansion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done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by</a:t>
            </a:r>
            <a:endParaRPr sz="2000">
              <a:latin typeface="Arial MT"/>
              <a:cs typeface="Arial MT"/>
            </a:endParaRPr>
          </a:p>
          <a:p>
            <a:pPr marL="812800" marR="60960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latin typeface="Arial MT"/>
                <a:cs typeface="Arial MT"/>
              </a:rPr>
              <a:t>Checking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see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children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have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same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parent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latin typeface="Arial MT"/>
                <a:cs typeface="Arial MT"/>
              </a:rPr>
              <a:t>Checking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see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children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 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have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same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ancestor</a:t>
            </a:r>
            <a:r>
              <a:rPr sz="2000" spc="-5" dirty="0">
                <a:latin typeface="Arial MT"/>
                <a:cs typeface="Arial MT"/>
              </a:rPr>
              <a:t> 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 (at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ancestors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n—where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depth of</a:t>
            </a:r>
            <a:r>
              <a:rPr sz="2000" spc="-10" dirty="0">
                <a:latin typeface="Arial MT"/>
                <a:cs typeface="Arial MT"/>
              </a:rPr>
              <a:t> n)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 txBox="1">
            <a:spLocks noGrp="1"/>
          </p:cNvSpPr>
          <p:nvPr>
            <p:ph type="title"/>
          </p:nvPr>
        </p:nvSpPr>
        <p:spPr>
          <a:xfrm>
            <a:off x="1037336" y="352552"/>
            <a:ext cx="7068184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Illustration</a:t>
            </a:r>
            <a:r>
              <a:rPr sz="4400" spc="30" dirty="0"/>
              <a:t> </a:t>
            </a:r>
            <a:r>
              <a:rPr sz="4400" dirty="0"/>
              <a:t>with</a:t>
            </a:r>
            <a:r>
              <a:rPr sz="4400" spc="5" dirty="0"/>
              <a:t> </a:t>
            </a:r>
            <a:r>
              <a:rPr sz="4400" spc="-45" dirty="0"/>
              <a:t>Vacuum</a:t>
            </a:r>
            <a:r>
              <a:rPr sz="4400" spc="5" dirty="0"/>
              <a:t> </a:t>
            </a:r>
            <a:r>
              <a:rPr sz="4400" spc="-45" dirty="0"/>
              <a:t>World</a:t>
            </a:r>
            <a:endParaRPr sz="4400"/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0811" y="2195195"/>
            <a:ext cx="2611933" cy="2286736"/>
          </a:xfrm>
          <a:prstGeom prst="rect">
            <a:avLst/>
          </a:prstGeom>
        </p:spPr>
      </p:pic>
      <p:sp>
        <p:nvSpPr>
          <p:cNvPr id="1048592" name="object 4"/>
          <p:cNvSpPr/>
          <p:nvPr/>
        </p:nvSpPr>
        <p:spPr>
          <a:xfrm>
            <a:off x="4572" y="1447800"/>
            <a:ext cx="3004185" cy="3378200"/>
          </a:xfrm>
          <a:custGeom>
            <a:avLst/>
            <a:gdLst/>
            <a:ahLst/>
            <a:cxnLst/>
            <a:rect l="l" t="t" r="r" b="b"/>
            <a:pathLst>
              <a:path w="3004185" h="3378200">
                <a:moveTo>
                  <a:pt x="0" y="3377946"/>
                </a:moveTo>
                <a:lnTo>
                  <a:pt x="3003804" y="3377946"/>
                </a:lnTo>
                <a:lnTo>
                  <a:pt x="3003804" y="0"/>
                </a:lnTo>
                <a:lnTo>
                  <a:pt x="0" y="0"/>
                </a:lnTo>
                <a:lnTo>
                  <a:pt x="0" y="3377946"/>
                </a:lnTo>
                <a:close/>
              </a:path>
            </a:pathLst>
          </a:custGeom>
          <a:solidFill>
            <a:srgbClr val="FF7B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3" name="object 5"/>
          <p:cNvSpPr txBox="1"/>
          <p:nvPr/>
        </p:nvSpPr>
        <p:spPr>
          <a:xfrm>
            <a:off x="1163319" y="1476501"/>
            <a:ext cx="686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Atomic: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594" name="object 6"/>
          <p:cNvSpPr txBox="1"/>
          <p:nvPr/>
        </p:nvSpPr>
        <p:spPr>
          <a:xfrm>
            <a:off x="229615" y="2009597"/>
            <a:ext cx="2505075" cy="9321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788670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S1,</a:t>
            </a:r>
            <a:r>
              <a:rPr sz="1400" b="1" spc="-3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S2….</a:t>
            </a:r>
            <a:r>
              <a:rPr sz="14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S8</a:t>
            </a:r>
            <a:endParaRPr sz="1400">
              <a:latin typeface="Arial"/>
              <a:cs typeface="Arial"/>
            </a:endParaRPr>
          </a:p>
          <a:p>
            <a:pPr marL="907415" marR="5080" indent="-895350">
              <a:lnSpc>
                <a:spcPct val="150000"/>
              </a:lnSpc>
            </a:pP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state</a:t>
            </a:r>
            <a:r>
              <a:rPr sz="1400" b="1" spc="-4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is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seen</a:t>
            </a:r>
            <a:r>
              <a:rPr sz="1400" b="1" spc="-3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as</a:t>
            </a:r>
            <a:r>
              <a:rPr sz="1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an</a:t>
            </a:r>
            <a:r>
              <a:rPr sz="1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indivisible </a:t>
            </a:r>
            <a:r>
              <a:rPr sz="1400" b="1" spc="-37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snapshot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595" name="object 7"/>
          <p:cNvSpPr txBox="1"/>
          <p:nvPr/>
        </p:nvSpPr>
        <p:spPr>
          <a:xfrm>
            <a:off x="232663" y="3396741"/>
            <a:ext cx="25469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All</a:t>
            </a:r>
            <a:r>
              <a:rPr sz="1400" b="1" spc="-6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Actions</a:t>
            </a:r>
            <a:r>
              <a:rPr sz="1400" b="1" spc="-3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are</a:t>
            </a:r>
            <a:r>
              <a:rPr sz="14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SXS</a:t>
            </a:r>
            <a:r>
              <a:rPr sz="1400" b="1" spc="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matrices..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596" name="object 8"/>
          <p:cNvSpPr txBox="1"/>
          <p:nvPr/>
        </p:nvSpPr>
        <p:spPr>
          <a:xfrm>
            <a:off x="318008" y="3930091"/>
            <a:ext cx="2376170" cy="622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5080" indent="-19685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If</a:t>
            </a:r>
            <a:r>
              <a:rPr sz="14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you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add</a:t>
            </a:r>
            <a:r>
              <a:rPr sz="14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a</a:t>
            </a:r>
            <a:r>
              <a:rPr sz="1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second</a:t>
            </a:r>
            <a:r>
              <a:rPr sz="1400" b="1" spc="-3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roomba </a:t>
            </a:r>
            <a:r>
              <a:rPr sz="1400" b="1" spc="-37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the</a:t>
            </a:r>
            <a:r>
              <a:rPr sz="14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state</a:t>
            </a:r>
            <a:r>
              <a:rPr sz="1400" b="1" spc="-4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space</a:t>
            </a:r>
            <a:r>
              <a:rPr sz="14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053CE8"/>
                </a:solidFill>
                <a:latin typeface="Arial"/>
                <a:cs typeface="Arial"/>
              </a:rPr>
              <a:t>doubles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597" name="object 9"/>
          <p:cNvSpPr txBox="1"/>
          <p:nvPr/>
        </p:nvSpPr>
        <p:spPr>
          <a:xfrm>
            <a:off x="108965" y="5026714"/>
            <a:ext cx="2795270" cy="810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45"/>
              </a:lnSpc>
            </a:pP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If</a:t>
            </a:r>
            <a:r>
              <a:rPr sz="1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you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 want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to</a:t>
            </a:r>
            <a:r>
              <a:rPr sz="14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consider</a:t>
            </a:r>
            <a:r>
              <a:rPr sz="1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noisiness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Of the</a:t>
            </a:r>
            <a:r>
              <a:rPr sz="14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rooms,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 the</a:t>
            </a:r>
            <a:r>
              <a:rPr sz="1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representation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840"/>
              </a:spcBef>
            </a:pPr>
            <a:r>
              <a:rPr sz="1400" b="1" i="1" spc="-5" dirty="0">
                <a:solidFill>
                  <a:srgbClr val="053CE8"/>
                </a:solidFill>
                <a:latin typeface="Arial"/>
                <a:cs typeface="Arial"/>
              </a:rPr>
              <a:t>Quadruples..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598" name="object 10"/>
          <p:cNvSpPr/>
          <p:nvPr/>
        </p:nvSpPr>
        <p:spPr>
          <a:xfrm>
            <a:off x="6323076" y="1163574"/>
            <a:ext cx="2771775" cy="5694680"/>
          </a:xfrm>
          <a:custGeom>
            <a:avLst/>
            <a:gdLst/>
            <a:ahLst/>
            <a:cxnLst/>
            <a:rect l="l" t="t" r="r" b="b"/>
            <a:pathLst>
              <a:path w="2771775" h="5694680">
                <a:moveTo>
                  <a:pt x="2771394" y="0"/>
                </a:moveTo>
                <a:lnTo>
                  <a:pt x="0" y="0"/>
                </a:lnTo>
                <a:lnTo>
                  <a:pt x="0" y="5694422"/>
                </a:lnTo>
                <a:lnTo>
                  <a:pt x="2771394" y="5694422"/>
                </a:lnTo>
                <a:lnTo>
                  <a:pt x="2771394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11"/>
          <p:cNvSpPr txBox="1"/>
          <p:nvPr/>
        </p:nvSpPr>
        <p:spPr>
          <a:xfrm>
            <a:off x="6364223" y="1108913"/>
            <a:ext cx="2413635" cy="22891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60"/>
              </a:spcBef>
            </a:pP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Propositional/Factored:</a:t>
            </a:r>
            <a:endParaRPr sz="1100">
              <a:latin typeface="Arial"/>
              <a:cs typeface="Arial"/>
            </a:endParaRPr>
          </a:p>
          <a:p>
            <a:pPr marL="50800" marR="30480">
              <a:lnSpc>
                <a:spcPct val="150000"/>
              </a:lnSpc>
            </a:pP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States made up of 3 state variables </a:t>
            </a:r>
            <a:r>
              <a:rPr sz="1100" b="1" spc="-29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Dirt-in-left-room</a:t>
            </a:r>
            <a:r>
              <a:rPr sz="1100" b="1" spc="27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T/F</a:t>
            </a:r>
            <a:endParaRPr sz="1100">
              <a:latin typeface="Arial"/>
              <a:cs typeface="Arial"/>
            </a:endParaRPr>
          </a:p>
          <a:p>
            <a:pPr marL="50800" marR="813435">
              <a:lnSpc>
                <a:spcPct val="150000"/>
              </a:lnSpc>
              <a:tabLst>
                <a:tab pos="1366520" algn="l"/>
              </a:tabLst>
            </a:pP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Dirt-in-right-room</a:t>
            </a:r>
            <a:r>
              <a:rPr sz="11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T/F </a:t>
            </a:r>
            <a:r>
              <a:rPr sz="11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Roo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mba-in-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roo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m</a:t>
            </a:r>
            <a:r>
              <a:rPr sz="1100" b="1" dirty="0">
                <a:solidFill>
                  <a:srgbClr val="053CE8"/>
                </a:solidFill>
                <a:latin typeface="Arial"/>
                <a:cs typeface="Arial"/>
              </a:rPr>
              <a:t>	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L/R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"/>
              <a:cs typeface="Arial"/>
            </a:endParaRPr>
          </a:p>
          <a:p>
            <a:pPr marL="50800" marR="316865">
              <a:lnSpc>
                <a:spcPct val="150000"/>
              </a:lnSpc>
            </a:pP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Each state is an assignment of </a:t>
            </a:r>
            <a:r>
              <a:rPr sz="1100" b="1" spc="-29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Values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to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state</a:t>
            </a:r>
            <a:r>
              <a:rPr sz="11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variables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z="1100" b="1" spc="5" dirty="0">
                <a:solidFill>
                  <a:srgbClr val="053CE8"/>
                </a:solidFill>
                <a:latin typeface="Arial"/>
                <a:cs typeface="Arial"/>
              </a:rPr>
              <a:t>2</a:t>
            </a:r>
            <a:r>
              <a:rPr sz="1050" b="1" spc="7" baseline="27777" dirty="0">
                <a:solidFill>
                  <a:srgbClr val="053CE8"/>
                </a:solidFill>
                <a:latin typeface="Arial"/>
                <a:cs typeface="Arial"/>
              </a:rPr>
              <a:t>3</a:t>
            </a:r>
            <a:r>
              <a:rPr sz="1050" b="1" spc="254" baseline="27777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Different</a:t>
            </a:r>
            <a:r>
              <a:rPr sz="1100" b="1" spc="-3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states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600" name="object 12"/>
          <p:cNvSpPr txBox="1"/>
          <p:nvPr/>
        </p:nvSpPr>
        <p:spPr>
          <a:xfrm>
            <a:off x="6402323" y="3623767"/>
            <a:ext cx="25742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Actions can just mention the 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variables </a:t>
            </a:r>
            <a:r>
              <a:rPr sz="1100" b="1" spc="-29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they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 affect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601" name="object 13"/>
          <p:cNvSpPr txBox="1"/>
          <p:nvPr/>
        </p:nvSpPr>
        <p:spPr>
          <a:xfrm>
            <a:off x="6402323" y="4378147"/>
            <a:ext cx="204025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5080" indent="-77470">
              <a:lnSpc>
                <a:spcPct val="15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Note that the representation is </a:t>
            </a:r>
            <a:r>
              <a:rPr sz="1100" b="1" spc="-29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compact (logarithmic in the </a:t>
            </a:r>
            <a:r>
              <a:rPr sz="11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size</a:t>
            </a:r>
            <a:r>
              <a:rPr sz="11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of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the state</a:t>
            </a:r>
            <a:r>
              <a:rPr sz="11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space)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602" name="object 14"/>
          <p:cNvSpPr txBox="1"/>
          <p:nvPr/>
        </p:nvSpPr>
        <p:spPr>
          <a:xfrm>
            <a:off x="6402323" y="5383987"/>
            <a:ext cx="258762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980">
              <a:lnSpc>
                <a:spcPct val="15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If</a:t>
            </a:r>
            <a:r>
              <a:rPr sz="11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you</a:t>
            </a:r>
            <a:r>
              <a:rPr sz="1100" b="1" spc="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add a second</a:t>
            </a:r>
            <a:r>
              <a:rPr sz="11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roomba,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the </a:t>
            </a:r>
            <a:r>
              <a:rPr sz="11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Representation increases by just one </a:t>
            </a:r>
            <a:r>
              <a:rPr sz="1100" b="1" spc="-29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More state</a:t>
            </a:r>
            <a:r>
              <a:rPr sz="11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variable.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If 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you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want to consider “noisiness” of </a:t>
            </a:r>
            <a:r>
              <a:rPr sz="11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rooms, </a:t>
            </a:r>
            <a:r>
              <a:rPr sz="1100" b="1" dirty="0">
                <a:solidFill>
                  <a:srgbClr val="053CE8"/>
                </a:solidFill>
                <a:latin typeface="Arial"/>
                <a:cs typeface="Arial"/>
              </a:rPr>
              <a:t>we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need </a:t>
            </a:r>
            <a:r>
              <a:rPr sz="1100" b="1" i="1" spc="-5" dirty="0">
                <a:solidFill>
                  <a:srgbClr val="053CE8"/>
                </a:solidFill>
                <a:latin typeface="Arial"/>
                <a:cs typeface="Arial"/>
              </a:rPr>
              <a:t>two</a:t>
            </a:r>
            <a:r>
              <a:rPr sz="1100" b="1" i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variables, one for </a:t>
            </a:r>
            <a:r>
              <a:rPr sz="1100" b="1" spc="-29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53CE8"/>
                </a:solidFill>
                <a:latin typeface="Arial"/>
                <a:cs typeface="Arial"/>
              </a:rPr>
              <a:t>Each</a:t>
            </a:r>
            <a:r>
              <a:rPr sz="11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53CE8"/>
                </a:solidFill>
                <a:latin typeface="Arial"/>
                <a:cs typeface="Arial"/>
              </a:rPr>
              <a:t>room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8603" name="object 15"/>
          <p:cNvSpPr/>
          <p:nvPr/>
        </p:nvSpPr>
        <p:spPr>
          <a:xfrm>
            <a:off x="0" y="4825746"/>
            <a:ext cx="6350000" cy="1924050"/>
          </a:xfrm>
          <a:custGeom>
            <a:avLst/>
            <a:gdLst/>
            <a:ahLst/>
            <a:cxnLst/>
            <a:rect l="l" t="t" r="r" b="b"/>
            <a:pathLst>
              <a:path w="6350000" h="1924050">
                <a:moveTo>
                  <a:pt x="6349746" y="0"/>
                </a:moveTo>
                <a:lnTo>
                  <a:pt x="0" y="0"/>
                </a:lnTo>
                <a:lnTo>
                  <a:pt x="0" y="1924049"/>
                </a:lnTo>
                <a:lnTo>
                  <a:pt x="6349746" y="1924049"/>
                </a:lnTo>
                <a:lnTo>
                  <a:pt x="6349746" y="0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object 16"/>
          <p:cNvSpPr txBox="1"/>
          <p:nvPr/>
        </p:nvSpPr>
        <p:spPr>
          <a:xfrm>
            <a:off x="152907" y="4747971"/>
            <a:ext cx="5993130" cy="1242061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Relational:</a:t>
            </a:r>
            <a:endParaRPr sz="1400">
              <a:latin typeface="Arial"/>
              <a:cs typeface="Arial"/>
            </a:endParaRPr>
          </a:p>
          <a:p>
            <a:pPr marL="914400" marR="906780" algn="ctr">
              <a:lnSpc>
                <a:spcPct val="150000"/>
              </a:lnSpc>
            </a:pP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World made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of objects: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Roomba;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L-room, R-room </a:t>
            </a:r>
            <a:r>
              <a:rPr sz="1400" b="1" spc="-37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Relations:</a:t>
            </a:r>
            <a:r>
              <a:rPr sz="14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In</a:t>
            </a:r>
            <a:r>
              <a:rPr sz="1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(&lt;robot&gt;,</a:t>
            </a:r>
            <a:r>
              <a:rPr sz="1400" b="1" spc="-2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&lt;room&gt;);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dirty(&lt;room&gt;)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If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you</a:t>
            </a:r>
            <a:r>
              <a:rPr sz="1400" b="1" spc="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add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second</a:t>
            </a:r>
            <a:r>
              <a:rPr sz="1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roomba,</a:t>
            </a:r>
            <a:r>
              <a:rPr sz="1400" b="1" spc="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or</a:t>
            </a:r>
            <a:r>
              <a:rPr sz="1400" b="1" spc="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more</a:t>
            </a:r>
            <a:r>
              <a:rPr sz="1400" b="1" spc="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rooms,</a:t>
            </a:r>
            <a:r>
              <a:rPr sz="14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only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the objects</a:t>
            </a:r>
            <a:r>
              <a:rPr sz="14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increase.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605" name="object 17"/>
          <p:cNvSpPr txBox="1"/>
          <p:nvPr/>
        </p:nvSpPr>
        <p:spPr>
          <a:xfrm>
            <a:off x="58419" y="6455155"/>
            <a:ext cx="61823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If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you</a:t>
            </a:r>
            <a:r>
              <a:rPr sz="1400" b="1" spc="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want to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consider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noisiness,</a:t>
            </a:r>
            <a:r>
              <a:rPr sz="1400" b="1" spc="-2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you</a:t>
            </a:r>
            <a:r>
              <a:rPr sz="1400" b="1" spc="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just</a:t>
            </a:r>
            <a:r>
              <a:rPr sz="1400" b="1" spc="-10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need</a:t>
            </a:r>
            <a:r>
              <a:rPr sz="1400" b="1" spc="-15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to</a:t>
            </a:r>
            <a:r>
              <a:rPr sz="1400" b="1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53CE8"/>
                </a:solidFill>
                <a:latin typeface="Arial"/>
                <a:cs typeface="Arial"/>
              </a:rPr>
              <a:t>add one other relation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object 2"/>
          <p:cNvSpPr txBox="1"/>
          <p:nvPr/>
        </p:nvSpPr>
        <p:spPr>
          <a:xfrm>
            <a:off x="3076701" y="5943600"/>
            <a:ext cx="31451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Breadth-First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goes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level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by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level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object 2"/>
          <p:cNvGrpSpPr/>
          <p:nvPr/>
        </p:nvGrpSpPr>
        <p:grpSpPr>
          <a:xfrm>
            <a:off x="147701" y="228600"/>
            <a:ext cx="8387080" cy="6497955"/>
            <a:chOff x="147701" y="228600"/>
            <a:chExt cx="8387080" cy="6497955"/>
          </a:xfrm>
        </p:grpSpPr>
        <p:pic>
          <p:nvPicPr>
            <p:cNvPr id="2097171" name="object 3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600"/>
              <a:ext cx="8305800" cy="6497574"/>
            </a:xfrm>
            <a:prstGeom prst="rect">
              <a:avLst/>
            </a:prstGeom>
          </p:spPr>
        </p:pic>
        <p:sp>
          <p:nvSpPr>
            <p:cNvPr id="1048815" name="object 4"/>
            <p:cNvSpPr/>
            <p:nvPr/>
          </p:nvSpPr>
          <p:spPr>
            <a:xfrm>
              <a:off x="152781" y="1524380"/>
              <a:ext cx="3810000" cy="3200400"/>
            </a:xfrm>
            <a:custGeom>
              <a:avLst/>
              <a:gdLst/>
              <a:ahLst/>
              <a:cxnLst/>
              <a:rect l="l" t="t" r="r" b="b"/>
              <a:pathLst>
                <a:path w="3810000" h="3200400">
                  <a:moveTo>
                    <a:pt x="1447800" y="1485900"/>
                  </a:moveTo>
                  <a:lnTo>
                    <a:pt x="1450930" y="1439375"/>
                  </a:lnTo>
                  <a:lnTo>
                    <a:pt x="1460050" y="1394751"/>
                  </a:lnTo>
                  <a:lnTo>
                    <a:pt x="1474749" y="1352436"/>
                  </a:lnTo>
                  <a:lnTo>
                    <a:pt x="1494620" y="1312841"/>
                  </a:lnTo>
                  <a:lnTo>
                    <a:pt x="1519254" y="1276373"/>
                  </a:lnTo>
                  <a:lnTo>
                    <a:pt x="1548241" y="1243441"/>
                  </a:lnTo>
                  <a:lnTo>
                    <a:pt x="1581173" y="1214454"/>
                  </a:lnTo>
                  <a:lnTo>
                    <a:pt x="1617641" y="1189820"/>
                  </a:lnTo>
                  <a:lnTo>
                    <a:pt x="1657236" y="1169949"/>
                  </a:lnTo>
                  <a:lnTo>
                    <a:pt x="1699551" y="1155250"/>
                  </a:lnTo>
                  <a:lnTo>
                    <a:pt x="1744175" y="1146130"/>
                  </a:lnTo>
                  <a:lnTo>
                    <a:pt x="1790700" y="1143000"/>
                  </a:lnTo>
                  <a:lnTo>
                    <a:pt x="1837224" y="1146130"/>
                  </a:lnTo>
                  <a:lnTo>
                    <a:pt x="1881848" y="1155250"/>
                  </a:lnTo>
                  <a:lnTo>
                    <a:pt x="1924163" y="1169949"/>
                  </a:lnTo>
                  <a:lnTo>
                    <a:pt x="1963758" y="1189820"/>
                  </a:lnTo>
                  <a:lnTo>
                    <a:pt x="2000226" y="1214454"/>
                  </a:lnTo>
                  <a:lnTo>
                    <a:pt x="2033158" y="1243441"/>
                  </a:lnTo>
                  <a:lnTo>
                    <a:pt x="2062145" y="1276373"/>
                  </a:lnTo>
                  <a:lnTo>
                    <a:pt x="2086779" y="1312841"/>
                  </a:lnTo>
                  <a:lnTo>
                    <a:pt x="2106650" y="1352436"/>
                  </a:lnTo>
                  <a:lnTo>
                    <a:pt x="2121349" y="1394751"/>
                  </a:lnTo>
                  <a:lnTo>
                    <a:pt x="2130469" y="1439375"/>
                  </a:lnTo>
                  <a:lnTo>
                    <a:pt x="2133600" y="1485900"/>
                  </a:lnTo>
                  <a:lnTo>
                    <a:pt x="2130469" y="1532424"/>
                  </a:lnTo>
                  <a:lnTo>
                    <a:pt x="2121349" y="1577048"/>
                  </a:lnTo>
                  <a:lnTo>
                    <a:pt x="2106650" y="1619363"/>
                  </a:lnTo>
                  <a:lnTo>
                    <a:pt x="2086779" y="1658958"/>
                  </a:lnTo>
                  <a:lnTo>
                    <a:pt x="2062145" y="1695426"/>
                  </a:lnTo>
                  <a:lnTo>
                    <a:pt x="2033158" y="1728358"/>
                  </a:lnTo>
                  <a:lnTo>
                    <a:pt x="2000226" y="1757345"/>
                  </a:lnTo>
                  <a:lnTo>
                    <a:pt x="1963758" y="1781979"/>
                  </a:lnTo>
                  <a:lnTo>
                    <a:pt x="1924163" y="1801850"/>
                  </a:lnTo>
                  <a:lnTo>
                    <a:pt x="1881848" y="1816549"/>
                  </a:lnTo>
                  <a:lnTo>
                    <a:pt x="1837224" y="1825669"/>
                  </a:lnTo>
                  <a:lnTo>
                    <a:pt x="1790700" y="1828800"/>
                  </a:lnTo>
                  <a:lnTo>
                    <a:pt x="1744175" y="1825669"/>
                  </a:lnTo>
                  <a:lnTo>
                    <a:pt x="1699551" y="1816549"/>
                  </a:lnTo>
                  <a:lnTo>
                    <a:pt x="1657236" y="1801850"/>
                  </a:lnTo>
                  <a:lnTo>
                    <a:pt x="1617641" y="1781979"/>
                  </a:lnTo>
                  <a:lnTo>
                    <a:pt x="1581173" y="1757345"/>
                  </a:lnTo>
                  <a:lnTo>
                    <a:pt x="1548241" y="1728358"/>
                  </a:lnTo>
                  <a:lnTo>
                    <a:pt x="1519254" y="1695426"/>
                  </a:lnTo>
                  <a:lnTo>
                    <a:pt x="1494620" y="1658958"/>
                  </a:lnTo>
                  <a:lnTo>
                    <a:pt x="1474749" y="1619363"/>
                  </a:lnTo>
                  <a:lnTo>
                    <a:pt x="1460050" y="1577048"/>
                  </a:lnTo>
                  <a:lnTo>
                    <a:pt x="1450930" y="1532424"/>
                  </a:lnTo>
                  <a:lnTo>
                    <a:pt x="1447800" y="1485900"/>
                  </a:lnTo>
                  <a:close/>
                </a:path>
                <a:path w="3810000" h="3200400">
                  <a:moveTo>
                    <a:pt x="1066800" y="1524000"/>
                  </a:moveTo>
                  <a:lnTo>
                    <a:pt x="1068298" y="1475805"/>
                  </a:lnTo>
                  <a:lnTo>
                    <a:pt x="1072736" y="1428409"/>
                  </a:lnTo>
                  <a:lnTo>
                    <a:pt x="1080023" y="1381898"/>
                  </a:lnTo>
                  <a:lnTo>
                    <a:pt x="1090069" y="1336363"/>
                  </a:lnTo>
                  <a:lnTo>
                    <a:pt x="1102787" y="1291893"/>
                  </a:lnTo>
                  <a:lnTo>
                    <a:pt x="1118086" y="1248577"/>
                  </a:lnTo>
                  <a:lnTo>
                    <a:pt x="1135878" y="1206504"/>
                  </a:lnTo>
                  <a:lnTo>
                    <a:pt x="1156072" y="1165763"/>
                  </a:lnTo>
                  <a:lnTo>
                    <a:pt x="1178581" y="1126444"/>
                  </a:lnTo>
                  <a:lnTo>
                    <a:pt x="1203314" y="1088636"/>
                  </a:lnTo>
                  <a:lnTo>
                    <a:pt x="1230183" y="1052429"/>
                  </a:lnTo>
                  <a:lnTo>
                    <a:pt x="1259098" y="1017910"/>
                  </a:lnTo>
                  <a:lnTo>
                    <a:pt x="1289970" y="985170"/>
                  </a:lnTo>
                  <a:lnTo>
                    <a:pt x="1322710" y="954298"/>
                  </a:lnTo>
                  <a:lnTo>
                    <a:pt x="1357229" y="925383"/>
                  </a:lnTo>
                  <a:lnTo>
                    <a:pt x="1393436" y="898514"/>
                  </a:lnTo>
                  <a:lnTo>
                    <a:pt x="1431244" y="873781"/>
                  </a:lnTo>
                  <a:lnTo>
                    <a:pt x="1470563" y="851272"/>
                  </a:lnTo>
                  <a:lnTo>
                    <a:pt x="1511304" y="831078"/>
                  </a:lnTo>
                  <a:lnTo>
                    <a:pt x="1553377" y="813286"/>
                  </a:lnTo>
                  <a:lnTo>
                    <a:pt x="1596693" y="797987"/>
                  </a:lnTo>
                  <a:lnTo>
                    <a:pt x="1641163" y="785269"/>
                  </a:lnTo>
                  <a:lnTo>
                    <a:pt x="1686698" y="775223"/>
                  </a:lnTo>
                  <a:lnTo>
                    <a:pt x="1733209" y="767936"/>
                  </a:lnTo>
                  <a:lnTo>
                    <a:pt x="1780605" y="763498"/>
                  </a:lnTo>
                  <a:lnTo>
                    <a:pt x="1828800" y="762000"/>
                  </a:lnTo>
                  <a:lnTo>
                    <a:pt x="1876994" y="763498"/>
                  </a:lnTo>
                  <a:lnTo>
                    <a:pt x="1924390" y="767936"/>
                  </a:lnTo>
                  <a:lnTo>
                    <a:pt x="1970901" y="775223"/>
                  </a:lnTo>
                  <a:lnTo>
                    <a:pt x="2016436" y="785269"/>
                  </a:lnTo>
                  <a:lnTo>
                    <a:pt x="2060906" y="797987"/>
                  </a:lnTo>
                  <a:lnTo>
                    <a:pt x="2104222" y="813286"/>
                  </a:lnTo>
                  <a:lnTo>
                    <a:pt x="2146295" y="831078"/>
                  </a:lnTo>
                  <a:lnTo>
                    <a:pt x="2187036" y="851272"/>
                  </a:lnTo>
                  <a:lnTo>
                    <a:pt x="2226355" y="873781"/>
                  </a:lnTo>
                  <a:lnTo>
                    <a:pt x="2264163" y="898514"/>
                  </a:lnTo>
                  <a:lnTo>
                    <a:pt x="2300370" y="925383"/>
                  </a:lnTo>
                  <a:lnTo>
                    <a:pt x="2334889" y="954298"/>
                  </a:lnTo>
                  <a:lnTo>
                    <a:pt x="2367629" y="985170"/>
                  </a:lnTo>
                  <a:lnTo>
                    <a:pt x="2398501" y="1017910"/>
                  </a:lnTo>
                  <a:lnTo>
                    <a:pt x="2427416" y="1052429"/>
                  </a:lnTo>
                  <a:lnTo>
                    <a:pt x="2454285" y="1088636"/>
                  </a:lnTo>
                  <a:lnTo>
                    <a:pt x="2479018" y="1126444"/>
                  </a:lnTo>
                  <a:lnTo>
                    <a:pt x="2501527" y="1165763"/>
                  </a:lnTo>
                  <a:lnTo>
                    <a:pt x="2521721" y="1206504"/>
                  </a:lnTo>
                  <a:lnTo>
                    <a:pt x="2539513" y="1248577"/>
                  </a:lnTo>
                  <a:lnTo>
                    <a:pt x="2554812" y="1291893"/>
                  </a:lnTo>
                  <a:lnTo>
                    <a:pt x="2567530" y="1336363"/>
                  </a:lnTo>
                  <a:lnTo>
                    <a:pt x="2577576" y="1381898"/>
                  </a:lnTo>
                  <a:lnTo>
                    <a:pt x="2584863" y="1428409"/>
                  </a:lnTo>
                  <a:lnTo>
                    <a:pt x="2589301" y="1475805"/>
                  </a:lnTo>
                  <a:lnTo>
                    <a:pt x="2590800" y="1524000"/>
                  </a:lnTo>
                  <a:lnTo>
                    <a:pt x="2589301" y="1572194"/>
                  </a:lnTo>
                  <a:lnTo>
                    <a:pt x="2584863" y="1619590"/>
                  </a:lnTo>
                  <a:lnTo>
                    <a:pt x="2577576" y="1666101"/>
                  </a:lnTo>
                  <a:lnTo>
                    <a:pt x="2567530" y="1711636"/>
                  </a:lnTo>
                  <a:lnTo>
                    <a:pt x="2554812" y="1756106"/>
                  </a:lnTo>
                  <a:lnTo>
                    <a:pt x="2539513" y="1799422"/>
                  </a:lnTo>
                  <a:lnTo>
                    <a:pt x="2521721" y="1841495"/>
                  </a:lnTo>
                  <a:lnTo>
                    <a:pt x="2501527" y="1882236"/>
                  </a:lnTo>
                  <a:lnTo>
                    <a:pt x="2479018" y="1921555"/>
                  </a:lnTo>
                  <a:lnTo>
                    <a:pt x="2454285" y="1959363"/>
                  </a:lnTo>
                  <a:lnTo>
                    <a:pt x="2427416" y="1995570"/>
                  </a:lnTo>
                  <a:lnTo>
                    <a:pt x="2398501" y="2030089"/>
                  </a:lnTo>
                  <a:lnTo>
                    <a:pt x="2367629" y="2062829"/>
                  </a:lnTo>
                  <a:lnTo>
                    <a:pt x="2334889" y="2093701"/>
                  </a:lnTo>
                  <a:lnTo>
                    <a:pt x="2300370" y="2122616"/>
                  </a:lnTo>
                  <a:lnTo>
                    <a:pt x="2264163" y="2149485"/>
                  </a:lnTo>
                  <a:lnTo>
                    <a:pt x="2226355" y="2174218"/>
                  </a:lnTo>
                  <a:lnTo>
                    <a:pt x="2187036" y="2196727"/>
                  </a:lnTo>
                  <a:lnTo>
                    <a:pt x="2146295" y="2216921"/>
                  </a:lnTo>
                  <a:lnTo>
                    <a:pt x="2104222" y="2234713"/>
                  </a:lnTo>
                  <a:lnTo>
                    <a:pt x="2060906" y="2250012"/>
                  </a:lnTo>
                  <a:lnTo>
                    <a:pt x="2016436" y="2262730"/>
                  </a:lnTo>
                  <a:lnTo>
                    <a:pt x="1970901" y="2272776"/>
                  </a:lnTo>
                  <a:lnTo>
                    <a:pt x="1924390" y="2280063"/>
                  </a:lnTo>
                  <a:lnTo>
                    <a:pt x="1876994" y="2284501"/>
                  </a:lnTo>
                  <a:lnTo>
                    <a:pt x="1828800" y="2286000"/>
                  </a:lnTo>
                  <a:lnTo>
                    <a:pt x="1780605" y="2284501"/>
                  </a:lnTo>
                  <a:lnTo>
                    <a:pt x="1733209" y="2280063"/>
                  </a:lnTo>
                  <a:lnTo>
                    <a:pt x="1686698" y="2272776"/>
                  </a:lnTo>
                  <a:lnTo>
                    <a:pt x="1641163" y="2262730"/>
                  </a:lnTo>
                  <a:lnTo>
                    <a:pt x="1596693" y="2250012"/>
                  </a:lnTo>
                  <a:lnTo>
                    <a:pt x="1553377" y="2234713"/>
                  </a:lnTo>
                  <a:lnTo>
                    <a:pt x="1511304" y="2216921"/>
                  </a:lnTo>
                  <a:lnTo>
                    <a:pt x="1470563" y="2196727"/>
                  </a:lnTo>
                  <a:lnTo>
                    <a:pt x="1431244" y="2174218"/>
                  </a:lnTo>
                  <a:lnTo>
                    <a:pt x="1393436" y="2149485"/>
                  </a:lnTo>
                  <a:lnTo>
                    <a:pt x="1357229" y="2122616"/>
                  </a:lnTo>
                  <a:lnTo>
                    <a:pt x="1322710" y="2093701"/>
                  </a:lnTo>
                  <a:lnTo>
                    <a:pt x="1289970" y="2062829"/>
                  </a:lnTo>
                  <a:lnTo>
                    <a:pt x="1259098" y="2030089"/>
                  </a:lnTo>
                  <a:lnTo>
                    <a:pt x="1230183" y="1995570"/>
                  </a:lnTo>
                  <a:lnTo>
                    <a:pt x="1203314" y="1959363"/>
                  </a:lnTo>
                  <a:lnTo>
                    <a:pt x="1178581" y="1921555"/>
                  </a:lnTo>
                  <a:lnTo>
                    <a:pt x="1156072" y="1882236"/>
                  </a:lnTo>
                  <a:lnTo>
                    <a:pt x="1135878" y="1841495"/>
                  </a:lnTo>
                  <a:lnTo>
                    <a:pt x="1118086" y="1799422"/>
                  </a:lnTo>
                  <a:lnTo>
                    <a:pt x="1102787" y="1756106"/>
                  </a:lnTo>
                  <a:lnTo>
                    <a:pt x="1090069" y="1711636"/>
                  </a:lnTo>
                  <a:lnTo>
                    <a:pt x="1080023" y="1666101"/>
                  </a:lnTo>
                  <a:lnTo>
                    <a:pt x="1072736" y="1619590"/>
                  </a:lnTo>
                  <a:lnTo>
                    <a:pt x="1068298" y="1572194"/>
                  </a:lnTo>
                  <a:lnTo>
                    <a:pt x="1066800" y="1524000"/>
                  </a:lnTo>
                  <a:close/>
                </a:path>
                <a:path w="3810000" h="3200400">
                  <a:moveTo>
                    <a:pt x="609600" y="1562100"/>
                  </a:moveTo>
                  <a:lnTo>
                    <a:pt x="610636" y="1515393"/>
                  </a:lnTo>
                  <a:lnTo>
                    <a:pt x="613717" y="1469180"/>
                  </a:lnTo>
                  <a:lnTo>
                    <a:pt x="618802" y="1423500"/>
                  </a:lnTo>
                  <a:lnTo>
                    <a:pt x="625851" y="1378391"/>
                  </a:lnTo>
                  <a:lnTo>
                    <a:pt x="634822" y="1333891"/>
                  </a:lnTo>
                  <a:lnTo>
                    <a:pt x="645673" y="1290039"/>
                  </a:lnTo>
                  <a:lnTo>
                    <a:pt x="658365" y="1246873"/>
                  </a:lnTo>
                  <a:lnTo>
                    <a:pt x="672856" y="1204431"/>
                  </a:lnTo>
                  <a:lnTo>
                    <a:pt x="689105" y="1162752"/>
                  </a:lnTo>
                  <a:lnTo>
                    <a:pt x="707071" y="1121874"/>
                  </a:lnTo>
                  <a:lnTo>
                    <a:pt x="726713" y="1081835"/>
                  </a:lnTo>
                  <a:lnTo>
                    <a:pt x="747990" y="1042674"/>
                  </a:lnTo>
                  <a:lnTo>
                    <a:pt x="770861" y="1004428"/>
                  </a:lnTo>
                  <a:lnTo>
                    <a:pt x="795286" y="967138"/>
                  </a:lnTo>
                  <a:lnTo>
                    <a:pt x="821222" y="930840"/>
                  </a:lnTo>
                  <a:lnTo>
                    <a:pt x="848629" y="895573"/>
                  </a:lnTo>
                  <a:lnTo>
                    <a:pt x="877467" y="861375"/>
                  </a:lnTo>
                  <a:lnTo>
                    <a:pt x="907693" y="828285"/>
                  </a:lnTo>
                  <a:lnTo>
                    <a:pt x="939268" y="796341"/>
                  </a:lnTo>
                  <a:lnTo>
                    <a:pt x="972149" y="765582"/>
                  </a:lnTo>
                  <a:lnTo>
                    <a:pt x="1006297" y="736046"/>
                  </a:lnTo>
                  <a:lnTo>
                    <a:pt x="1041669" y="707770"/>
                  </a:lnTo>
                  <a:lnTo>
                    <a:pt x="1078226" y="680795"/>
                  </a:lnTo>
                  <a:lnTo>
                    <a:pt x="1115925" y="655156"/>
                  </a:lnTo>
                  <a:lnTo>
                    <a:pt x="1154727" y="630895"/>
                  </a:lnTo>
                  <a:lnTo>
                    <a:pt x="1194590" y="608047"/>
                  </a:lnTo>
                  <a:lnTo>
                    <a:pt x="1235472" y="586653"/>
                  </a:lnTo>
                  <a:lnTo>
                    <a:pt x="1277334" y="566750"/>
                  </a:lnTo>
                  <a:lnTo>
                    <a:pt x="1320134" y="548376"/>
                  </a:lnTo>
                  <a:lnTo>
                    <a:pt x="1363830" y="531570"/>
                  </a:lnTo>
                  <a:lnTo>
                    <a:pt x="1408383" y="516370"/>
                  </a:lnTo>
                  <a:lnTo>
                    <a:pt x="1453751" y="502815"/>
                  </a:lnTo>
                  <a:lnTo>
                    <a:pt x="1499892" y="490943"/>
                  </a:lnTo>
                  <a:lnTo>
                    <a:pt x="1546767" y="480792"/>
                  </a:lnTo>
                  <a:lnTo>
                    <a:pt x="1594333" y="472401"/>
                  </a:lnTo>
                  <a:lnTo>
                    <a:pt x="1642551" y="465808"/>
                  </a:lnTo>
                  <a:lnTo>
                    <a:pt x="1691379" y="461051"/>
                  </a:lnTo>
                  <a:lnTo>
                    <a:pt x="1740775" y="458169"/>
                  </a:lnTo>
                  <a:lnTo>
                    <a:pt x="1790700" y="457200"/>
                  </a:lnTo>
                  <a:lnTo>
                    <a:pt x="1840624" y="458169"/>
                  </a:lnTo>
                  <a:lnTo>
                    <a:pt x="1890020" y="461051"/>
                  </a:lnTo>
                  <a:lnTo>
                    <a:pt x="1938848" y="465808"/>
                  </a:lnTo>
                  <a:lnTo>
                    <a:pt x="1987066" y="472401"/>
                  </a:lnTo>
                  <a:lnTo>
                    <a:pt x="2034632" y="480792"/>
                  </a:lnTo>
                  <a:lnTo>
                    <a:pt x="2081507" y="490943"/>
                  </a:lnTo>
                  <a:lnTo>
                    <a:pt x="2127648" y="502815"/>
                  </a:lnTo>
                  <a:lnTo>
                    <a:pt x="2173016" y="516370"/>
                  </a:lnTo>
                  <a:lnTo>
                    <a:pt x="2217569" y="531570"/>
                  </a:lnTo>
                  <a:lnTo>
                    <a:pt x="2261265" y="548376"/>
                  </a:lnTo>
                  <a:lnTo>
                    <a:pt x="2304065" y="566750"/>
                  </a:lnTo>
                  <a:lnTo>
                    <a:pt x="2345927" y="586653"/>
                  </a:lnTo>
                  <a:lnTo>
                    <a:pt x="2386809" y="608047"/>
                  </a:lnTo>
                  <a:lnTo>
                    <a:pt x="2426672" y="630895"/>
                  </a:lnTo>
                  <a:lnTo>
                    <a:pt x="2465474" y="655156"/>
                  </a:lnTo>
                  <a:lnTo>
                    <a:pt x="2503173" y="680795"/>
                  </a:lnTo>
                  <a:lnTo>
                    <a:pt x="2539730" y="707770"/>
                  </a:lnTo>
                  <a:lnTo>
                    <a:pt x="2575102" y="736046"/>
                  </a:lnTo>
                  <a:lnTo>
                    <a:pt x="2609250" y="765582"/>
                  </a:lnTo>
                  <a:lnTo>
                    <a:pt x="2642131" y="796341"/>
                  </a:lnTo>
                  <a:lnTo>
                    <a:pt x="2673706" y="828285"/>
                  </a:lnTo>
                  <a:lnTo>
                    <a:pt x="2703932" y="861375"/>
                  </a:lnTo>
                  <a:lnTo>
                    <a:pt x="2732770" y="895573"/>
                  </a:lnTo>
                  <a:lnTo>
                    <a:pt x="2760177" y="930840"/>
                  </a:lnTo>
                  <a:lnTo>
                    <a:pt x="2786113" y="967138"/>
                  </a:lnTo>
                  <a:lnTo>
                    <a:pt x="2810538" y="1004428"/>
                  </a:lnTo>
                  <a:lnTo>
                    <a:pt x="2833409" y="1042674"/>
                  </a:lnTo>
                  <a:lnTo>
                    <a:pt x="2854686" y="1081835"/>
                  </a:lnTo>
                  <a:lnTo>
                    <a:pt x="2874328" y="1121874"/>
                  </a:lnTo>
                  <a:lnTo>
                    <a:pt x="2892294" y="1162752"/>
                  </a:lnTo>
                  <a:lnTo>
                    <a:pt x="2908543" y="1204431"/>
                  </a:lnTo>
                  <a:lnTo>
                    <a:pt x="2923034" y="1246873"/>
                  </a:lnTo>
                  <a:lnTo>
                    <a:pt x="2935726" y="1290039"/>
                  </a:lnTo>
                  <a:lnTo>
                    <a:pt x="2946577" y="1333891"/>
                  </a:lnTo>
                  <a:lnTo>
                    <a:pt x="2955548" y="1378391"/>
                  </a:lnTo>
                  <a:lnTo>
                    <a:pt x="2962597" y="1423500"/>
                  </a:lnTo>
                  <a:lnTo>
                    <a:pt x="2967682" y="1469180"/>
                  </a:lnTo>
                  <a:lnTo>
                    <a:pt x="2970763" y="1515393"/>
                  </a:lnTo>
                  <a:lnTo>
                    <a:pt x="2971800" y="1562100"/>
                  </a:lnTo>
                  <a:lnTo>
                    <a:pt x="2970763" y="1608806"/>
                  </a:lnTo>
                  <a:lnTo>
                    <a:pt x="2967682" y="1655019"/>
                  </a:lnTo>
                  <a:lnTo>
                    <a:pt x="2962597" y="1700699"/>
                  </a:lnTo>
                  <a:lnTo>
                    <a:pt x="2955548" y="1745808"/>
                  </a:lnTo>
                  <a:lnTo>
                    <a:pt x="2946577" y="1790308"/>
                  </a:lnTo>
                  <a:lnTo>
                    <a:pt x="2935726" y="1834160"/>
                  </a:lnTo>
                  <a:lnTo>
                    <a:pt x="2923034" y="1877326"/>
                  </a:lnTo>
                  <a:lnTo>
                    <a:pt x="2908543" y="1919768"/>
                  </a:lnTo>
                  <a:lnTo>
                    <a:pt x="2892294" y="1961447"/>
                  </a:lnTo>
                  <a:lnTo>
                    <a:pt x="2874328" y="2002325"/>
                  </a:lnTo>
                  <a:lnTo>
                    <a:pt x="2854686" y="2042364"/>
                  </a:lnTo>
                  <a:lnTo>
                    <a:pt x="2833409" y="2081525"/>
                  </a:lnTo>
                  <a:lnTo>
                    <a:pt x="2810538" y="2119771"/>
                  </a:lnTo>
                  <a:lnTo>
                    <a:pt x="2786113" y="2157061"/>
                  </a:lnTo>
                  <a:lnTo>
                    <a:pt x="2760177" y="2193359"/>
                  </a:lnTo>
                  <a:lnTo>
                    <a:pt x="2732770" y="2228626"/>
                  </a:lnTo>
                  <a:lnTo>
                    <a:pt x="2703932" y="2262824"/>
                  </a:lnTo>
                  <a:lnTo>
                    <a:pt x="2673706" y="2295914"/>
                  </a:lnTo>
                  <a:lnTo>
                    <a:pt x="2642131" y="2327858"/>
                  </a:lnTo>
                  <a:lnTo>
                    <a:pt x="2609250" y="2358617"/>
                  </a:lnTo>
                  <a:lnTo>
                    <a:pt x="2575102" y="2388153"/>
                  </a:lnTo>
                  <a:lnTo>
                    <a:pt x="2539730" y="2416429"/>
                  </a:lnTo>
                  <a:lnTo>
                    <a:pt x="2503173" y="2443404"/>
                  </a:lnTo>
                  <a:lnTo>
                    <a:pt x="2465474" y="2469043"/>
                  </a:lnTo>
                  <a:lnTo>
                    <a:pt x="2426672" y="2493304"/>
                  </a:lnTo>
                  <a:lnTo>
                    <a:pt x="2386809" y="2516152"/>
                  </a:lnTo>
                  <a:lnTo>
                    <a:pt x="2345927" y="2537546"/>
                  </a:lnTo>
                  <a:lnTo>
                    <a:pt x="2304065" y="2557449"/>
                  </a:lnTo>
                  <a:lnTo>
                    <a:pt x="2261265" y="2575823"/>
                  </a:lnTo>
                  <a:lnTo>
                    <a:pt x="2217569" y="2592629"/>
                  </a:lnTo>
                  <a:lnTo>
                    <a:pt x="2173016" y="2607829"/>
                  </a:lnTo>
                  <a:lnTo>
                    <a:pt x="2127648" y="2621384"/>
                  </a:lnTo>
                  <a:lnTo>
                    <a:pt x="2081507" y="2633256"/>
                  </a:lnTo>
                  <a:lnTo>
                    <a:pt x="2034632" y="2643407"/>
                  </a:lnTo>
                  <a:lnTo>
                    <a:pt x="1987066" y="2651798"/>
                  </a:lnTo>
                  <a:lnTo>
                    <a:pt x="1938848" y="2658391"/>
                  </a:lnTo>
                  <a:lnTo>
                    <a:pt x="1890020" y="2663148"/>
                  </a:lnTo>
                  <a:lnTo>
                    <a:pt x="1840624" y="2666030"/>
                  </a:lnTo>
                  <a:lnTo>
                    <a:pt x="1790700" y="2667000"/>
                  </a:lnTo>
                  <a:lnTo>
                    <a:pt x="1740775" y="2666030"/>
                  </a:lnTo>
                  <a:lnTo>
                    <a:pt x="1691379" y="2663148"/>
                  </a:lnTo>
                  <a:lnTo>
                    <a:pt x="1642551" y="2658391"/>
                  </a:lnTo>
                  <a:lnTo>
                    <a:pt x="1594333" y="2651798"/>
                  </a:lnTo>
                  <a:lnTo>
                    <a:pt x="1546767" y="2643407"/>
                  </a:lnTo>
                  <a:lnTo>
                    <a:pt x="1499892" y="2633256"/>
                  </a:lnTo>
                  <a:lnTo>
                    <a:pt x="1453751" y="2621384"/>
                  </a:lnTo>
                  <a:lnTo>
                    <a:pt x="1408383" y="2607829"/>
                  </a:lnTo>
                  <a:lnTo>
                    <a:pt x="1363830" y="2592629"/>
                  </a:lnTo>
                  <a:lnTo>
                    <a:pt x="1320134" y="2575823"/>
                  </a:lnTo>
                  <a:lnTo>
                    <a:pt x="1277334" y="2557449"/>
                  </a:lnTo>
                  <a:lnTo>
                    <a:pt x="1235472" y="2537546"/>
                  </a:lnTo>
                  <a:lnTo>
                    <a:pt x="1194590" y="2516152"/>
                  </a:lnTo>
                  <a:lnTo>
                    <a:pt x="1154727" y="2493304"/>
                  </a:lnTo>
                  <a:lnTo>
                    <a:pt x="1115925" y="2469043"/>
                  </a:lnTo>
                  <a:lnTo>
                    <a:pt x="1078226" y="2443404"/>
                  </a:lnTo>
                  <a:lnTo>
                    <a:pt x="1041669" y="2416429"/>
                  </a:lnTo>
                  <a:lnTo>
                    <a:pt x="1006297" y="2388153"/>
                  </a:lnTo>
                  <a:lnTo>
                    <a:pt x="972149" y="2358617"/>
                  </a:lnTo>
                  <a:lnTo>
                    <a:pt x="939268" y="2327858"/>
                  </a:lnTo>
                  <a:lnTo>
                    <a:pt x="907693" y="2295914"/>
                  </a:lnTo>
                  <a:lnTo>
                    <a:pt x="877467" y="2262824"/>
                  </a:lnTo>
                  <a:lnTo>
                    <a:pt x="848629" y="2228626"/>
                  </a:lnTo>
                  <a:lnTo>
                    <a:pt x="821222" y="2193359"/>
                  </a:lnTo>
                  <a:lnTo>
                    <a:pt x="795286" y="2157061"/>
                  </a:lnTo>
                  <a:lnTo>
                    <a:pt x="770861" y="2119771"/>
                  </a:lnTo>
                  <a:lnTo>
                    <a:pt x="747990" y="2081525"/>
                  </a:lnTo>
                  <a:lnTo>
                    <a:pt x="726713" y="2042364"/>
                  </a:lnTo>
                  <a:lnTo>
                    <a:pt x="707071" y="2002325"/>
                  </a:lnTo>
                  <a:lnTo>
                    <a:pt x="689105" y="1961447"/>
                  </a:lnTo>
                  <a:lnTo>
                    <a:pt x="672856" y="1919768"/>
                  </a:lnTo>
                  <a:lnTo>
                    <a:pt x="658365" y="1877326"/>
                  </a:lnTo>
                  <a:lnTo>
                    <a:pt x="645673" y="1834160"/>
                  </a:lnTo>
                  <a:lnTo>
                    <a:pt x="634822" y="1790308"/>
                  </a:lnTo>
                  <a:lnTo>
                    <a:pt x="625851" y="1745808"/>
                  </a:lnTo>
                  <a:lnTo>
                    <a:pt x="618802" y="1700699"/>
                  </a:lnTo>
                  <a:lnTo>
                    <a:pt x="613717" y="1655019"/>
                  </a:lnTo>
                  <a:lnTo>
                    <a:pt x="610636" y="1608806"/>
                  </a:lnTo>
                  <a:lnTo>
                    <a:pt x="609600" y="1562100"/>
                  </a:lnTo>
                  <a:close/>
                </a:path>
                <a:path w="3810000" h="3200400">
                  <a:moveTo>
                    <a:pt x="0" y="1600200"/>
                  </a:moveTo>
                  <a:lnTo>
                    <a:pt x="707" y="1556152"/>
                  </a:lnTo>
                  <a:lnTo>
                    <a:pt x="2818" y="1512398"/>
                  </a:lnTo>
                  <a:lnTo>
                    <a:pt x="6314" y="1468955"/>
                  </a:lnTo>
                  <a:lnTo>
                    <a:pt x="11178" y="1425835"/>
                  </a:lnTo>
                  <a:lnTo>
                    <a:pt x="17390" y="1383056"/>
                  </a:lnTo>
                  <a:lnTo>
                    <a:pt x="24933" y="1340632"/>
                  </a:lnTo>
                  <a:lnTo>
                    <a:pt x="33788" y="1298579"/>
                  </a:lnTo>
                  <a:lnTo>
                    <a:pt x="43938" y="1256911"/>
                  </a:lnTo>
                  <a:lnTo>
                    <a:pt x="55364" y="1215644"/>
                  </a:lnTo>
                  <a:lnTo>
                    <a:pt x="68048" y="1174794"/>
                  </a:lnTo>
                  <a:lnTo>
                    <a:pt x="81972" y="1134375"/>
                  </a:lnTo>
                  <a:lnTo>
                    <a:pt x="97117" y="1094402"/>
                  </a:lnTo>
                  <a:lnTo>
                    <a:pt x="113467" y="1054892"/>
                  </a:lnTo>
                  <a:lnTo>
                    <a:pt x="131001" y="1015859"/>
                  </a:lnTo>
                  <a:lnTo>
                    <a:pt x="149703" y="977318"/>
                  </a:lnTo>
                  <a:lnTo>
                    <a:pt x="169554" y="939285"/>
                  </a:lnTo>
                  <a:lnTo>
                    <a:pt x="190537" y="901775"/>
                  </a:lnTo>
                  <a:lnTo>
                    <a:pt x="212631" y="864804"/>
                  </a:lnTo>
                  <a:lnTo>
                    <a:pt x="235821" y="828385"/>
                  </a:lnTo>
                  <a:lnTo>
                    <a:pt x="260087" y="792536"/>
                  </a:lnTo>
                  <a:lnTo>
                    <a:pt x="285411" y="757270"/>
                  </a:lnTo>
                  <a:lnTo>
                    <a:pt x="311776" y="722604"/>
                  </a:lnTo>
                  <a:lnTo>
                    <a:pt x="339163" y="688553"/>
                  </a:lnTo>
                  <a:lnTo>
                    <a:pt x="367553" y="655131"/>
                  </a:lnTo>
                  <a:lnTo>
                    <a:pt x="396929" y="622354"/>
                  </a:lnTo>
                  <a:lnTo>
                    <a:pt x="427273" y="590237"/>
                  </a:lnTo>
                  <a:lnTo>
                    <a:pt x="458566" y="558795"/>
                  </a:lnTo>
                  <a:lnTo>
                    <a:pt x="490790" y="528045"/>
                  </a:lnTo>
                  <a:lnTo>
                    <a:pt x="523927" y="498000"/>
                  </a:lnTo>
                  <a:lnTo>
                    <a:pt x="557960" y="468677"/>
                  </a:lnTo>
                  <a:lnTo>
                    <a:pt x="592869" y="440090"/>
                  </a:lnTo>
                  <a:lnTo>
                    <a:pt x="628636" y="412255"/>
                  </a:lnTo>
                  <a:lnTo>
                    <a:pt x="665244" y="385187"/>
                  </a:lnTo>
                  <a:lnTo>
                    <a:pt x="702675" y="358901"/>
                  </a:lnTo>
                  <a:lnTo>
                    <a:pt x="740909" y="333413"/>
                  </a:lnTo>
                  <a:lnTo>
                    <a:pt x="779930" y="308738"/>
                  </a:lnTo>
                  <a:lnTo>
                    <a:pt x="819718" y="284890"/>
                  </a:lnTo>
                  <a:lnTo>
                    <a:pt x="860256" y="261886"/>
                  </a:lnTo>
                  <a:lnTo>
                    <a:pt x="901525" y="239740"/>
                  </a:lnTo>
                  <a:lnTo>
                    <a:pt x="943508" y="218468"/>
                  </a:lnTo>
                  <a:lnTo>
                    <a:pt x="986186" y="198085"/>
                  </a:lnTo>
                  <a:lnTo>
                    <a:pt x="1029541" y="178606"/>
                  </a:lnTo>
                  <a:lnTo>
                    <a:pt x="1073554" y="160046"/>
                  </a:lnTo>
                  <a:lnTo>
                    <a:pt x="1118209" y="142422"/>
                  </a:lnTo>
                  <a:lnTo>
                    <a:pt x="1163486" y="125747"/>
                  </a:lnTo>
                  <a:lnTo>
                    <a:pt x="1209367" y="110038"/>
                  </a:lnTo>
                  <a:lnTo>
                    <a:pt x="1255835" y="95309"/>
                  </a:lnTo>
                  <a:lnTo>
                    <a:pt x="1302871" y="81576"/>
                  </a:lnTo>
                  <a:lnTo>
                    <a:pt x="1350456" y="68854"/>
                  </a:lnTo>
                  <a:lnTo>
                    <a:pt x="1398574" y="57158"/>
                  </a:lnTo>
                  <a:lnTo>
                    <a:pt x="1447205" y="46504"/>
                  </a:lnTo>
                  <a:lnTo>
                    <a:pt x="1496331" y="36906"/>
                  </a:lnTo>
                  <a:lnTo>
                    <a:pt x="1545935" y="28381"/>
                  </a:lnTo>
                  <a:lnTo>
                    <a:pt x="1595998" y="20943"/>
                  </a:lnTo>
                  <a:lnTo>
                    <a:pt x="1646502" y="14607"/>
                  </a:lnTo>
                  <a:lnTo>
                    <a:pt x="1697428" y="9389"/>
                  </a:lnTo>
                  <a:lnTo>
                    <a:pt x="1748759" y="5304"/>
                  </a:lnTo>
                  <a:lnTo>
                    <a:pt x="1800477" y="2367"/>
                  </a:lnTo>
                  <a:lnTo>
                    <a:pt x="1852563" y="594"/>
                  </a:lnTo>
                  <a:lnTo>
                    <a:pt x="1905000" y="0"/>
                  </a:lnTo>
                  <a:lnTo>
                    <a:pt x="1957434" y="594"/>
                  </a:lnTo>
                  <a:lnTo>
                    <a:pt x="2009518" y="2367"/>
                  </a:lnTo>
                  <a:lnTo>
                    <a:pt x="2061234" y="5304"/>
                  </a:lnTo>
                  <a:lnTo>
                    <a:pt x="2112564" y="9389"/>
                  </a:lnTo>
                  <a:lnTo>
                    <a:pt x="2163489" y="14607"/>
                  </a:lnTo>
                  <a:lnTo>
                    <a:pt x="2213992" y="20943"/>
                  </a:lnTo>
                  <a:lnTo>
                    <a:pt x="2264054" y="28381"/>
                  </a:lnTo>
                  <a:lnTo>
                    <a:pt x="2313656" y="36906"/>
                  </a:lnTo>
                  <a:lnTo>
                    <a:pt x="2362782" y="46504"/>
                  </a:lnTo>
                  <a:lnTo>
                    <a:pt x="2411412" y="57158"/>
                  </a:lnTo>
                  <a:lnTo>
                    <a:pt x="2459529" y="68854"/>
                  </a:lnTo>
                  <a:lnTo>
                    <a:pt x="2507114" y="81576"/>
                  </a:lnTo>
                  <a:lnTo>
                    <a:pt x="2554149" y="95309"/>
                  </a:lnTo>
                  <a:lnTo>
                    <a:pt x="2600616" y="110038"/>
                  </a:lnTo>
                  <a:lnTo>
                    <a:pt x="2646497" y="125747"/>
                  </a:lnTo>
                  <a:lnTo>
                    <a:pt x="2691774" y="142422"/>
                  </a:lnTo>
                  <a:lnTo>
                    <a:pt x="2736428" y="160046"/>
                  </a:lnTo>
                  <a:lnTo>
                    <a:pt x="2780441" y="178606"/>
                  </a:lnTo>
                  <a:lnTo>
                    <a:pt x="2823796" y="198085"/>
                  </a:lnTo>
                  <a:lnTo>
                    <a:pt x="2866474" y="218468"/>
                  </a:lnTo>
                  <a:lnTo>
                    <a:pt x="2908457" y="239740"/>
                  </a:lnTo>
                  <a:lnTo>
                    <a:pt x="2949726" y="261886"/>
                  </a:lnTo>
                  <a:lnTo>
                    <a:pt x="2990264" y="284890"/>
                  </a:lnTo>
                  <a:lnTo>
                    <a:pt x="3030053" y="308738"/>
                  </a:lnTo>
                  <a:lnTo>
                    <a:pt x="3069074" y="333413"/>
                  </a:lnTo>
                  <a:lnTo>
                    <a:pt x="3107308" y="358901"/>
                  </a:lnTo>
                  <a:lnTo>
                    <a:pt x="3144739" y="385187"/>
                  </a:lnTo>
                  <a:lnTo>
                    <a:pt x="3181347" y="412255"/>
                  </a:lnTo>
                  <a:lnTo>
                    <a:pt x="3217116" y="440090"/>
                  </a:lnTo>
                  <a:lnTo>
                    <a:pt x="3252025" y="468677"/>
                  </a:lnTo>
                  <a:lnTo>
                    <a:pt x="3286058" y="498000"/>
                  </a:lnTo>
                  <a:lnTo>
                    <a:pt x="3319196" y="528045"/>
                  </a:lnTo>
                  <a:lnTo>
                    <a:pt x="3351420" y="558795"/>
                  </a:lnTo>
                  <a:lnTo>
                    <a:pt x="3382714" y="590237"/>
                  </a:lnTo>
                  <a:lnTo>
                    <a:pt x="3413058" y="622354"/>
                  </a:lnTo>
                  <a:lnTo>
                    <a:pt x="3442435" y="655131"/>
                  </a:lnTo>
                  <a:lnTo>
                    <a:pt x="3470826" y="688553"/>
                  </a:lnTo>
                  <a:lnTo>
                    <a:pt x="3498213" y="722604"/>
                  </a:lnTo>
                  <a:lnTo>
                    <a:pt x="3524578" y="757270"/>
                  </a:lnTo>
                  <a:lnTo>
                    <a:pt x="3549904" y="792536"/>
                  </a:lnTo>
                  <a:lnTo>
                    <a:pt x="3574170" y="828385"/>
                  </a:lnTo>
                  <a:lnTo>
                    <a:pt x="3597360" y="864804"/>
                  </a:lnTo>
                  <a:lnTo>
                    <a:pt x="3619456" y="901775"/>
                  </a:lnTo>
                  <a:lnTo>
                    <a:pt x="3640439" y="939285"/>
                  </a:lnTo>
                  <a:lnTo>
                    <a:pt x="3660290" y="977318"/>
                  </a:lnTo>
                  <a:lnTo>
                    <a:pt x="3678993" y="1015859"/>
                  </a:lnTo>
                  <a:lnTo>
                    <a:pt x="3696528" y="1054892"/>
                  </a:lnTo>
                  <a:lnTo>
                    <a:pt x="3712878" y="1094402"/>
                  </a:lnTo>
                  <a:lnTo>
                    <a:pt x="3728024" y="1134375"/>
                  </a:lnTo>
                  <a:lnTo>
                    <a:pt x="3741949" y="1174794"/>
                  </a:lnTo>
                  <a:lnTo>
                    <a:pt x="3754633" y="1215644"/>
                  </a:lnTo>
                  <a:lnTo>
                    <a:pt x="3766060" y="1256911"/>
                  </a:lnTo>
                  <a:lnTo>
                    <a:pt x="3776210" y="1298579"/>
                  </a:lnTo>
                  <a:lnTo>
                    <a:pt x="3785065" y="1340632"/>
                  </a:lnTo>
                  <a:lnTo>
                    <a:pt x="3792608" y="1383056"/>
                  </a:lnTo>
                  <a:lnTo>
                    <a:pt x="3798821" y="1425835"/>
                  </a:lnTo>
                  <a:lnTo>
                    <a:pt x="3803684" y="1468955"/>
                  </a:lnTo>
                  <a:lnTo>
                    <a:pt x="3807181" y="1512398"/>
                  </a:lnTo>
                  <a:lnTo>
                    <a:pt x="3809292" y="1556152"/>
                  </a:lnTo>
                  <a:lnTo>
                    <a:pt x="3810000" y="1600200"/>
                  </a:lnTo>
                  <a:lnTo>
                    <a:pt x="3809292" y="1644247"/>
                  </a:lnTo>
                  <a:lnTo>
                    <a:pt x="3807181" y="1688001"/>
                  </a:lnTo>
                  <a:lnTo>
                    <a:pt x="3803684" y="1731444"/>
                  </a:lnTo>
                  <a:lnTo>
                    <a:pt x="3798821" y="1774564"/>
                  </a:lnTo>
                  <a:lnTo>
                    <a:pt x="3792608" y="1817343"/>
                  </a:lnTo>
                  <a:lnTo>
                    <a:pt x="3785065" y="1859767"/>
                  </a:lnTo>
                  <a:lnTo>
                    <a:pt x="3776210" y="1901820"/>
                  </a:lnTo>
                  <a:lnTo>
                    <a:pt x="3766060" y="1943488"/>
                  </a:lnTo>
                  <a:lnTo>
                    <a:pt x="3754633" y="1984755"/>
                  </a:lnTo>
                  <a:lnTo>
                    <a:pt x="3741949" y="2025605"/>
                  </a:lnTo>
                  <a:lnTo>
                    <a:pt x="3728024" y="2066024"/>
                  </a:lnTo>
                  <a:lnTo>
                    <a:pt x="3712878" y="2105997"/>
                  </a:lnTo>
                  <a:lnTo>
                    <a:pt x="3696528" y="2145507"/>
                  </a:lnTo>
                  <a:lnTo>
                    <a:pt x="3678993" y="2184540"/>
                  </a:lnTo>
                  <a:lnTo>
                    <a:pt x="3660290" y="2223081"/>
                  </a:lnTo>
                  <a:lnTo>
                    <a:pt x="3640439" y="2261114"/>
                  </a:lnTo>
                  <a:lnTo>
                    <a:pt x="3619456" y="2298624"/>
                  </a:lnTo>
                  <a:lnTo>
                    <a:pt x="3597360" y="2335595"/>
                  </a:lnTo>
                  <a:lnTo>
                    <a:pt x="3574170" y="2372014"/>
                  </a:lnTo>
                  <a:lnTo>
                    <a:pt x="3549904" y="2407863"/>
                  </a:lnTo>
                  <a:lnTo>
                    <a:pt x="3524578" y="2443129"/>
                  </a:lnTo>
                  <a:lnTo>
                    <a:pt x="3498213" y="2477795"/>
                  </a:lnTo>
                  <a:lnTo>
                    <a:pt x="3470826" y="2511846"/>
                  </a:lnTo>
                  <a:lnTo>
                    <a:pt x="3442435" y="2545268"/>
                  </a:lnTo>
                  <a:lnTo>
                    <a:pt x="3413058" y="2578045"/>
                  </a:lnTo>
                  <a:lnTo>
                    <a:pt x="3382714" y="2610162"/>
                  </a:lnTo>
                  <a:lnTo>
                    <a:pt x="3351420" y="2641604"/>
                  </a:lnTo>
                  <a:lnTo>
                    <a:pt x="3319196" y="2672354"/>
                  </a:lnTo>
                  <a:lnTo>
                    <a:pt x="3286058" y="2702399"/>
                  </a:lnTo>
                  <a:lnTo>
                    <a:pt x="3252025" y="2731722"/>
                  </a:lnTo>
                  <a:lnTo>
                    <a:pt x="3217116" y="2760309"/>
                  </a:lnTo>
                  <a:lnTo>
                    <a:pt x="3181347" y="2788144"/>
                  </a:lnTo>
                  <a:lnTo>
                    <a:pt x="3144739" y="2815212"/>
                  </a:lnTo>
                  <a:lnTo>
                    <a:pt x="3107308" y="2841498"/>
                  </a:lnTo>
                  <a:lnTo>
                    <a:pt x="3069074" y="2866986"/>
                  </a:lnTo>
                  <a:lnTo>
                    <a:pt x="3030053" y="2891661"/>
                  </a:lnTo>
                  <a:lnTo>
                    <a:pt x="2990264" y="2915509"/>
                  </a:lnTo>
                  <a:lnTo>
                    <a:pt x="2949726" y="2938513"/>
                  </a:lnTo>
                  <a:lnTo>
                    <a:pt x="2908457" y="2960659"/>
                  </a:lnTo>
                  <a:lnTo>
                    <a:pt x="2866474" y="2981931"/>
                  </a:lnTo>
                  <a:lnTo>
                    <a:pt x="2823796" y="3002314"/>
                  </a:lnTo>
                  <a:lnTo>
                    <a:pt x="2780441" y="3021793"/>
                  </a:lnTo>
                  <a:lnTo>
                    <a:pt x="2736428" y="3040353"/>
                  </a:lnTo>
                  <a:lnTo>
                    <a:pt x="2691774" y="3057977"/>
                  </a:lnTo>
                  <a:lnTo>
                    <a:pt x="2646497" y="3074652"/>
                  </a:lnTo>
                  <a:lnTo>
                    <a:pt x="2600616" y="3090361"/>
                  </a:lnTo>
                  <a:lnTo>
                    <a:pt x="2554149" y="3105090"/>
                  </a:lnTo>
                  <a:lnTo>
                    <a:pt x="2507114" y="3118823"/>
                  </a:lnTo>
                  <a:lnTo>
                    <a:pt x="2459529" y="3131545"/>
                  </a:lnTo>
                  <a:lnTo>
                    <a:pt x="2411412" y="3143241"/>
                  </a:lnTo>
                  <a:lnTo>
                    <a:pt x="2362782" y="3153895"/>
                  </a:lnTo>
                  <a:lnTo>
                    <a:pt x="2313656" y="3163493"/>
                  </a:lnTo>
                  <a:lnTo>
                    <a:pt x="2264054" y="3172018"/>
                  </a:lnTo>
                  <a:lnTo>
                    <a:pt x="2213992" y="3179456"/>
                  </a:lnTo>
                  <a:lnTo>
                    <a:pt x="2163489" y="3185792"/>
                  </a:lnTo>
                  <a:lnTo>
                    <a:pt x="2112564" y="3191010"/>
                  </a:lnTo>
                  <a:lnTo>
                    <a:pt x="2061234" y="3195095"/>
                  </a:lnTo>
                  <a:lnTo>
                    <a:pt x="2009518" y="3198032"/>
                  </a:lnTo>
                  <a:lnTo>
                    <a:pt x="1957434" y="3199805"/>
                  </a:lnTo>
                  <a:lnTo>
                    <a:pt x="1905000" y="3200400"/>
                  </a:lnTo>
                  <a:lnTo>
                    <a:pt x="1852563" y="3199805"/>
                  </a:lnTo>
                  <a:lnTo>
                    <a:pt x="1800477" y="3198032"/>
                  </a:lnTo>
                  <a:lnTo>
                    <a:pt x="1748759" y="3195095"/>
                  </a:lnTo>
                  <a:lnTo>
                    <a:pt x="1697428" y="3191010"/>
                  </a:lnTo>
                  <a:lnTo>
                    <a:pt x="1646502" y="3185792"/>
                  </a:lnTo>
                  <a:lnTo>
                    <a:pt x="1595998" y="3179456"/>
                  </a:lnTo>
                  <a:lnTo>
                    <a:pt x="1545935" y="3172018"/>
                  </a:lnTo>
                  <a:lnTo>
                    <a:pt x="1496331" y="3163493"/>
                  </a:lnTo>
                  <a:lnTo>
                    <a:pt x="1447205" y="3153895"/>
                  </a:lnTo>
                  <a:lnTo>
                    <a:pt x="1398574" y="3143241"/>
                  </a:lnTo>
                  <a:lnTo>
                    <a:pt x="1350456" y="3131545"/>
                  </a:lnTo>
                  <a:lnTo>
                    <a:pt x="1302871" y="3118823"/>
                  </a:lnTo>
                  <a:lnTo>
                    <a:pt x="1255835" y="3105090"/>
                  </a:lnTo>
                  <a:lnTo>
                    <a:pt x="1209367" y="3090361"/>
                  </a:lnTo>
                  <a:lnTo>
                    <a:pt x="1163486" y="3074652"/>
                  </a:lnTo>
                  <a:lnTo>
                    <a:pt x="1118209" y="3057977"/>
                  </a:lnTo>
                  <a:lnTo>
                    <a:pt x="1073554" y="3040353"/>
                  </a:lnTo>
                  <a:lnTo>
                    <a:pt x="1029541" y="3021793"/>
                  </a:lnTo>
                  <a:lnTo>
                    <a:pt x="986186" y="3002314"/>
                  </a:lnTo>
                  <a:lnTo>
                    <a:pt x="943508" y="2981931"/>
                  </a:lnTo>
                  <a:lnTo>
                    <a:pt x="901525" y="2960659"/>
                  </a:lnTo>
                  <a:lnTo>
                    <a:pt x="860256" y="2938513"/>
                  </a:lnTo>
                  <a:lnTo>
                    <a:pt x="819718" y="2915509"/>
                  </a:lnTo>
                  <a:lnTo>
                    <a:pt x="779930" y="2891661"/>
                  </a:lnTo>
                  <a:lnTo>
                    <a:pt x="740909" y="2866986"/>
                  </a:lnTo>
                  <a:lnTo>
                    <a:pt x="702675" y="2841498"/>
                  </a:lnTo>
                  <a:lnTo>
                    <a:pt x="665244" y="2815212"/>
                  </a:lnTo>
                  <a:lnTo>
                    <a:pt x="628636" y="2788144"/>
                  </a:lnTo>
                  <a:lnTo>
                    <a:pt x="592869" y="2760309"/>
                  </a:lnTo>
                  <a:lnTo>
                    <a:pt x="557960" y="2731722"/>
                  </a:lnTo>
                  <a:lnTo>
                    <a:pt x="523927" y="2702399"/>
                  </a:lnTo>
                  <a:lnTo>
                    <a:pt x="490790" y="2672354"/>
                  </a:lnTo>
                  <a:lnTo>
                    <a:pt x="458566" y="2641604"/>
                  </a:lnTo>
                  <a:lnTo>
                    <a:pt x="427273" y="2610162"/>
                  </a:lnTo>
                  <a:lnTo>
                    <a:pt x="396929" y="2578045"/>
                  </a:lnTo>
                  <a:lnTo>
                    <a:pt x="367553" y="2545268"/>
                  </a:lnTo>
                  <a:lnTo>
                    <a:pt x="339163" y="2511846"/>
                  </a:lnTo>
                  <a:lnTo>
                    <a:pt x="311776" y="2477795"/>
                  </a:lnTo>
                  <a:lnTo>
                    <a:pt x="285411" y="2443129"/>
                  </a:lnTo>
                  <a:lnTo>
                    <a:pt x="260087" y="2407863"/>
                  </a:lnTo>
                  <a:lnTo>
                    <a:pt x="235821" y="2372014"/>
                  </a:lnTo>
                  <a:lnTo>
                    <a:pt x="212631" y="2335595"/>
                  </a:lnTo>
                  <a:lnTo>
                    <a:pt x="190537" y="2298624"/>
                  </a:lnTo>
                  <a:lnTo>
                    <a:pt x="169554" y="2261114"/>
                  </a:lnTo>
                  <a:lnTo>
                    <a:pt x="149703" y="2223081"/>
                  </a:lnTo>
                  <a:lnTo>
                    <a:pt x="131001" y="2184540"/>
                  </a:lnTo>
                  <a:lnTo>
                    <a:pt x="113467" y="2145507"/>
                  </a:lnTo>
                  <a:lnTo>
                    <a:pt x="97117" y="2105997"/>
                  </a:lnTo>
                  <a:lnTo>
                    <a:pt x="81972" y="2066024"/>
                  </a:lnTo>
                  <a:lnTo>
                    <a:pt x="68048" y="2025605"/>
                  </a:lnTo>
                  <a:lnTo>
                    <a:pt x="55364" y="1984755"/>
                  </a:lnTo>
                  <a:lnTo>
                    <a:pt x="43938" y="1943488"/>
                  </a:lnTo>
                  <a:lnTo>
                    <a:pt x="33788" y="1901820"/>
                  </a:lnTo>
                  <a:lnTo>
                    <a:pt x="24933" y="1859767"/>
                  </a:lnTo>
                  <a:lnTo>
                    <a:pt x="17390" y="1817343"/>
                  </a:lnTo>
                  <a:lnTo>
                    <a:pt x="11178" y="1774564"/>
                  </a:lnTo>
                  <a:lnTo>
                    <a:pt x="6314" y="1731444"/>
                  </a:lnTo>
                  <a:lnTo>
                    <a:pt x="2818" y="1688001"/>
                  </a:lnTo>
                  <a:lnTo>
                    <a:pt x="707" y="1644247"/>
                  </a:lnTo>
                  <a:lnTo>
                    <a:pt x="0" y="1600200"/>
                  </a:lnTo>
                  <a:close/>
                </a:path>
              </a:pathLst>
            </a:custGeom>
            <a:ln w="9906">
              <a:solidFill>
                <a:srgbClr val="FF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816" name="object 5"/>
            <p:cNvSpPr/>
            <p:nvPr/>
          </p:nvSpPr>
          <p:spPr>
            <a:xfrm>
              <a:off x="3124199" y="1524000"/>
              <a:ext cx="5061585" cy="367030"/>
            </a:xfrm>
            <a:custGeom>
              <a:avLst/>
              <a:gdLst/>
              <a:ahLst/>
              <a:cxnLst/>
              <a:rect l="l" t="t" r="r" b="b"/>
              <a:pathLst>
                <a:path w="5061584" h="367030">
                  <a:moveTo>
                    <a:pt x="5061204" y="0"/>
                  </a:moveTo>
                  <a:lnTo>
                    <a:pt x="0" y="0"/>
                  </a:lnTo>
                  <a:lnTo>
                    <a:pt x="0" y="366522"/>
                  </a:lnTo>
                  <a:lnTo>
                    <a:pt x="5061204" y="366522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17" name="object 6"/>
          <p:cNvSpPr txBox="1">
            <a:spLocks noGrp="1"/>
          </p:cNvSpPr>
          <p:nvPr>
            <p:ph type="title"/>
          </p:nvPr>
        </p:nvSpPr>
        <p:spPr>
          <a:xfrm>
            <a:off x="2141473" y="1548891"/>
            <a:ext cx="70269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Visualizing</a:t>
            </a:r>
            <a:r>
              <a:rPr sz="24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Breadth-First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&amp;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Uniform</a:t>
            </a:r>
            <a:r>
              <a:rPr sz="24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7" name="object 7"/>
          <p:cNvGrpSpPr/>
          <p:nvPr/>
        </p:nvGrpSpPr>
        <p:grpSpPr>
          <a:xfrm>
            <a:off x="6172200" y="4495798"/>
            <a:ext cx="2971800" cy="2326005"/>
            <a:chOff x="6172200" y="4495798"/>
            <a:chExt cx="2971800" cy="2326005"/>
          </a:xfrm>
        </p:grpSpPr>
        <p:pic>
          <p:nvPicPr>
            <p:cNvPr id="2097172" name="object 8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4495798"/>
              <a:ext cx="2971800" cy="2325624"/>
            </a:xfrm>
            <a:prstGeom prst="rect">
              <a:avLst/>
            </a:prstGeom>
          </p:spPr>
        </p:pic>
        <p:sp>
          <p:nvSpPr>
            <p:cNvPr id="1048818" name="object 9"/>
            <p:cNvSpPr/>
            <p:nvPr/>
          </p:nvSpPr>
          <p:spPr>
            <a:xfrm>
              <a:off x="6487286" y="4888611"/>
              <a:ext cx="1631950" cy="1567180"/>
            </a:xfrm>
            <a:custGeom>
              <a:avLst/>
              <a:gdLst/>
              <a:ahLst/>
              <a:cxnLst/>
              <a:rect l="l" t="t" r="r" b="b"/>
              <a:pathLst>
                <a:path w="1631950" h="1567179">
                  <a:moveTo>
                    <a:pt x="215899" y="457200"/>
                  </a:moveTo>
                  <a:lnTo>
                    <a:pt x="231326" y="467939"/>
                  </a:lnTo>
                  <a:lnTo>
                    <a:pt x="244252" y="476440"/>
                  </a:lnTo>
                  <a:lnTo>
                    <a:pt x="258083" y="482846"/>
                  </a:lnTo>
                  <a:lnTo>
                    <a:pt x="276224" y="487298"/>
                  </a:lnTo>
                  <a:lnTo>
                    <a:pt x="294205" y="503370"/>
                  </a:lnTo>
                  <a:lnTo>
                    <a:pt x="313102" y="516048"/>
                  </a:lnTo>
                  <a:lnTo>
                    <a:pt x="333785" y="525464"/>
                  </a:lnTo>
                  <a:lnTo>
                    <a:pt x="357123" y="531748"/>
                  </a:lnTo>
                  <a:lnTo>
                    <a:pt x="365212" y="550550"/>
                  </a:lnTo>
                  <a:lnTo>
                    <a:pt x="376396" y="565959"/>
                  </a:lnTo>
                  <a:lnTo>
                    <a:pt x="389056" y="580487"/>
                  </a:lnTo>
                  <a:lnTo>
                    <a:pt x="401573" y="596645"/>
                  </a:lnTo>
                  <a:lnTo>
                    <a:pt x="389397" y="628880"/>
                  </a:lnTo>
                  <a:lnTo>
                    <a:pt x="370649" y="655739"/>
                  </a:lnTo>
                  <a:lnTo>
                    <a:pt x="347138" y="679606"/>
                  </a:lnTo>
                  <a:lnTo>
                    <a:pt x="320674" y="702868"/>
                  </a:lnTo>
                  <a:lnTo>
                    <a:pt x="294445" y="726568"/>
                  </a:lnTo>
                  <a:lnTo>
                    <a:pt x="269430" y="749823"/>
                  </a:lnTo>
                  <a:lnTo>
                    <a:pt x="243843" y="772188"/>
                  </a:lnTo>
                  <a:lnTo>
                    <a:pt x="215899" y="793216"/>
                  </a:lnTo>
                  <a:lnTo>
                    <a:pt x="212724" y="797966"/>
                  </a:lnTo>
                  <a:lnTo>
                    <a:pt x="211073" y="804303"/>
                  </a:lnTo>
                  <a:lnTo>
                    <a:pt x="206374" y="807478"/>
                  </a:lnTo>
                  <a:lnTo>
                    <a:pt x="201548" y="810641"/>
                  </a:lnTo>
                  <a:lnTo>
                    <a:pt x="190499" y="813816"/>
                  </a:lnTo>
                </a:path>
                <a:path w="1631950" h="1567179">
                  <a:moveTo>
                    <a:pt x="320293" y="341375"/>
                  </a:moveTo>
                  <a:lnTo>
                    <a:pt x="336468" y="357340"/>
                  </a:lnTo>
                  <a:lnTo>
                    <a:pt x="356631" y="377459"/>
                  </a:lnTo>
                  <a:lnTo>
                    <a:pt x="377676" y="395793"/>
                  </a:lnTo>
                  <a:lnTo>
                    <a:pt x="396493" y="406400"/>
                  </a:lnTo>
                  <a:lnTo>
                    <a:pt x="411249" y="418155"/>
                  </a:lnTo>
                  <a:lnTo>
                    <a:pt x="428529" y="424434"/>
                  </a:lnTo>
                  <a:lnTo>
                    <a:pt x="447286" y="428045"/>
                  </a:lnTo>
                  <a:lnTo>
                    <a:pt x="466470" y="431800"/>
                  </a:lnTo>
                  <a:lnTo>
                    <a:pt x="502201" y="443753"/>
                  </a:lnTo>
                  <a:lnTo>
                    <a:pt x="536574" y="458374"/>
                  </a:lnTo>
                  <a:lnTo>
                    <a:pt x="571234" y="472376"/>
                  </a:lnTo>
                  <a:lnTo>
                    <a:pt x="607821" y="482472"/>
                  </a:lnTo>
                  <a:lnTo>
                    <a:pt x="627441" y="492916"/>
                  </a:lnTo>
                  <a:lnTo>
                    <a:pt x="647620" y="501729"/>
                  </a:lnTo>
                  <a:lnTo>
                    <a:pt x="667775" y="510851"/>
                  </a:lnTo>
                  <a:lnTo>
                    <a:pt x="687323" y="522223"/>
                  </a:lnTo>
                  <a:lnTo>
                    <a:pt x="697652" y="543115"/>
                  </a:lnTo>
                  <a:lnTo>
                    <a:pt x="709183" y="563244"/>
                  </a:lnTo>
                  <a:lnTo>
                    <a:pt x="721310" y="583088"/>
                  </a:lnTo>
                  <a:lnTo>
                    <a:pt x="733424" y="603122"/>
                  </a:lnTo>
                  <a:lnTo>
                    <a:pt x="737729" y="615638"/>
                  </a:lnTo>
                  <a:lnTo>
                    <a:pt x="743092" y="625903"/>
                  </a:lnTo>
                  <a:lnTo>
                    <a:pt x="759952" y="666130"/>
                  </a:lnTo>
                  <a:lnTo>
                    <a:pt x="766510" y="712117"/>
                  </a:lnTo>
                  <a:lnTo>
                    <a:pt x="769508" y="746428"/>
                  </a:lnTo>
                  <a:lnTo>
                    <a:pt x="768349" y="814031"/>
                  </a:lnTo>
                  <a:lnTo>
                    <a:pt x="744505" y="869341"/>
                  </a:lnTo>
                  <a:lnTo>
                    <a:pt x="687323" y="904430"/>
                  </a:lnTo>
                  <a:lnTo>
                    <a:pt x="672210" y="909192"/>
                  </a:lnTo>
                  <a:lnTo>
                    <a:pt x="664499" y="911574"/>
                  </a:lnTo>
                  <a:lnTo>
                    <a:pt x="657097" y="913955"/>
                  </a:lnTo>
                  <a:lnTo>
                    <a:pt x="648356" y="916775"/>
                  </a:lnTo>
                  <a:lnTo>
                    <a:pt x="638413" y="919897"/>
                  </a:lnTo>
                  <a:lnTo>
                    <a:pt x="630255" y="922426"/>
                  </a:lnTo>
                  <a:lnTo>
                    <a:pt x="626871" y="923467"/>
                  </a:lnTo>
                  <a:lnTo>
                    <a:pt x="608990" y="934942"/>
                  </a:lnTo>
                  <a:lnTo>
                    <a:pt x="590788" y="943887"/>
                  </a:lnTo>
                  <a:lnTo>
                    <a:pt x="571990" y="951344"/>
                  </a:lnTo>
                  <a:lnTo>
                    <a:pt x="552322" y="958354"/>
                  </a:lnTo>
                  <a:lnTo>
                    <a:pt x="532118" y="969162"/>
                  </a:lnTo>
                  <a:lnTo>
                    <a:pt x="508793" y="978185"/>
                  </a:lnTo>
                  <a:lnTo>
                    <a:pt x="484564" y="986018"/>
                  </a:lnTo>
                  <a:lnTo>
                    <a:pt x="461644" y="993254"/>
                  </a:lnTo>
                  <a:lnTo>
                    <a:pt x="448460" y="1000487"/>
                  </a:lnTo>
                  <a:lnTo>
                    <a:pt x="433323" y="1007127"/>
                  </a:lnTo>
                  <a:lnTo>
                    <a:pt x="420854" y="1011983"/>
                  </a:lnTo>
                  <a:lnTo>
                    <a:pt x="415670" y="1013866"/>
                  </a:lnTo>
                  <a:lnTo>
                    <a:pt x="373451" y="1037271"/>
                  </a:lnTo>
                  <a:lnTo>
                    <a:pt x="324884" y="1057282"/>
                  </a:lnTo>
                  <a:lnTo>
                    <a:pt x="272621" y="1074737"/>
                  </a:lnTo>
                  <a:lnTo>
                    <a:pt x="219310" y="1090473"/>
                  </a:lnTo>
                  <a:lnTo>
                    <a:pt x="167600" y="1105328"/>
                  </a:lnTo>
                  <a:lnTo>
                    <a:pt x="120141" y="1120139"/>
                  </a:lnTo>
                  <a:lnTo>
                    <a:pt x="107811" y="1115804"/>
                  </a:lnTo>
                  <a:lnTo>
                    <a:pt x="102647" y="1113993"/>
                  </a:lnTo>
                  <a:lnTo>
                    <a:pt x="98675" y="1113667"/>
                  </a:lnTo>
                  <a:lnTo>
                    <a:pt x="89915" y="1113789"/>
                  </a:lnTo>
                </a:path>
                <a:path w="1631950" h="1567179">
                  <a:moveTo>
                    <a:pt x="350265" y="185165"/>
                  </a:moveTo>
                  <a:lnTo>
                    <a:pt x="411803" y="188066"/>
                  </a:lnTo>
                  <a:lnTo>
                    <a:pt x="450315" y="191790"/>
                  </a:lnTo>
                  <a:lnTo>
                    <a:pt x="507961" y="206583"/>
                  </a:lnTo>
                  <a:lnTo>
                    <a:pt x="551941" y="220090"/>
                  </a:lnTo>
                  <a:lnTo>
                    <a:pt x="590452" y="243409"/>
                  </a:lnTo>
                  <a:lnTo>
                    <a:pt x="629808" y="263572"/>
                  </a:lnTo>
                  <a:lnTo>
                    <a:pt x="670331" y="281045"/>
                  </a:lnTo>
                  <a:lnTo>
                    <a:pt x="712342" y="296290"/>
                  </a:lnTo>
                  <a:lnTo>
                    <a:pt x="726791" y="305825"/>
                  </a:lnTo>
                  <a:lnTo>
                    <a:pt x="743156" y="311800"/>
                  </a:lnTo>
                  <a:lnTo>
                    <a:pt x="760402" y="315989"/>
                  </a:lnTo>
                  <a:lnTo>
                    <a:pt x="777493" y="320166"/>
                  </a:lnTo>
                  <a:lnTo>
                    <a:pt x="788789" y="329420"/>
                  </a:lnTo>
                  <a:lnTo>
                    <a:pt x="799941" y="334660"/>
                  </a:lnTo>
                  <a:lnTo>
                    <a:pt x="812569" y="337829"/>
                  </a:lnTo>
                  <a:lnTo>
                    <a:pt x="828293" y="340868"/>
                  </a:lnTo>
                  <a:lnTo>
                    <a:pt x="845282" y="353409"/>
                  </a:lnTo>
                  <a:lnTo>
                    <a:pt x="861520" y="366236"/>
                  </a:lnTo>
                  <a:lnTo>
                    <a:pt x="878639" y="377872"/>
                  </a:lnTo>
                  <a:lnTo>
                    <a:pt x="898270" y="386841"/>
                  </a:lnTo>
                  <a:lnTo>
                    <a:pt x="915052" y="398799"/>
                  </a:lnTo>
                  <a:lnTo>
                    <a:pt x="933942" y="408495"/>
                  </a:lnTo>
                  <a:lnTo>
                    <a:pt x="954045" y="416095"/>
                  </a:lnTo>
                  <a:lnTo>
                    <a:pt x="974470" y="421766"/>
                  </a:lnTo>
                  <a:lnTo>
                    <a:pt x="983648" y="434889"/>
                  </a:lnTo>
                  <a:lnTo>
                    <a:pt x="993124" y="445785"/>
                  </a:lnTo>
                  <a:lnTo>
                    <a:pt x="1004385" y="454610"/>
                  </a:lnTo>
                  <a:lnTo>
                    <a:pt x="1018920" y="461517"/>
                  </a:lnTo>
                  <a:lnTo>
                    <a:pt x="1032327" y="469393"/>
                  </a:lnTo>
                  <a:lnTo>
                    <a:pt x="1046162" y="473567"/>
                  </a:lnTo>
                  <a:lnTo>
                    <a:pt x="1060283" y="476859"/>
                  </a:lnTo>
                  <a:lnTo>
                    <a:pt x="1074546" y="482091"/>
                  </a:lnTo>
                  <a:lnTo>
                    <a:pt x="1086873" y="489940"/>
                  </a:lnTo>
                  <a:lnTo>
                    <a:pt x="1096962" y="498395"/>
                  </a:lnTo>
                  <a:lnTo>
                    <a:pt x="1107336" y="506255"/>
                  </a:lnTo>
                  <a:lnTo>
                    <a:pt x="1120520" y="512317"/>
                  </a:lnTo>
                  <a:lnTo>
                    <a:pt x="1146554" y="534644"/>
                  </a:lnTo>
                  <a:lnTo>
                    <a:pt x="1177337" y="555005"/>
                  </a:lnTo>
                  <a:lnTo>
                    <a:pt x="1209907" y="571486"/>
                  </a:lnTo>
                  <a:lnTo>
                    <a:pt x="1241297" y="582167"/>
                  </a:lnTo>
                  <a:lnTo>
                    <a:pt x="1245465" y="603386"/>
                  </a:lnTo>
                  <a:lnTo>
                    <a:pt x="1246060" y="624474"/>
                  </a:lnTo>
                  <a:lnTo>
                    <a:pt x="1246655" y="645872"/>
                  </a:lnTo>
                  <a:lnTo>
                    <a:pt x="1250822" y="668019"/>
                  </a:lnTo>
                  <a:lnTo>
                    <a:pt x="1239113" y="697567"/>
                  </a:lnTo>
                  <a:lnTo>
                    <a:pt x="1240678" y="727130"/>
                  </a:lnTo>
                  <a:lnTo>
                    <a:pt x="1249697" y="757300"/>
                  </a:lnTo>
                  <a:lnTo>
                    <a:pt x="1260347" y="788669"/>
                  </a:lnTo>
                  <a:lnTo>
                    <a:pt x="1258264" y="806655"/>
                  </a:lnTo>
                  <a:lnTo>
                    <a:pt x="1241297" y="853782"/>
                  </a:lnTo>
                  <a:lnTo>
                    <a:pt x="1220596" y="879195"/>
                  </a:lnTo>
                  <a:lnTo>
                    <a:pt x="1215447" y="891126"/>
                  </a:lnTo>
                  <a:lnTo>
                    <a:pt x="1209119" y="899636"/>
                  </a:lnTo>
                  <a:lnTo>
                    <a:pt x="1201005" y="906659"/>
                  </a:lnTo>
                  <a:lnTo>
                    <a:pt x="1190497" y="914133"/>
                  </a:lnTo>
                  <a:lnTo>
                    <a:pt x="1173188" y="930834"/>
                  </a:lnTo>
                  <a:lnTo>
                    <a:pt x="1149937" y="941727"/>
                  </a:lnTo>
                  <a:lnTo>
                    <a:pt x="1124329" y="948748"/>
                  </a:lnTo>
                  <a:lnTo>
                    <a:pt x="1099946" y="953833"/>
                  </a:lnTo>
                  <a:lnTo>
                    <a:pt x="1086699" y="969368"/>
                  </a:lnTo>
                  <a:lnTo>
                    <a:pt x="1072737" y="984008"/>
                  </a:lnTo>
                  <a:lnTo>
                    <a:pt x="1057298" y="996267"/>
                  </a:lnTo>
                  <a:lnTo>
                    <a:pt x="1039621" y="1004658"/>
                  </a:lnTo>
                  <a:lnTo>
                    <a:pt x="1002293" y="1027933"/>
                  </a:lnTo>
                  <a:lnTo>
                    <a:pt x="957976" y="1043168"/>
                  </a:lnTo>
                  <a:lnTo>
                    <a:pt x="911588" y="1054236"/>
                  </a:lnTo>
                  <a:lnTo>
                    <a:pt x="868044" y="1065009"/>
                  </a:lnTo>
                  <a:lnTo>
                    <a:pt x="851167" y="1075526"/>
                  </a:lnTo>
                  <a:lnTo>
                    <a:pt x="836660" y="1083664"/>
                  </a:lnTo>
                  <a:lnTo>
                    <a:pt x="821557" y="1090017"/>
                  </a:lnTo>
                  <a:lnTo>
                    <a:pt x="802893" y="1095184"/>
                  </a:lnTo>
                  <a:lnTo>
                    <a:pt x="790203" y="1103965"/>
                  </a:lnTo>
                  <a:lnTo>
                    <a:pt x="783478" y="1107090"/>
                  </a:lnTo>
                  <a:lnTo>
                    <a:pt x="772586" y="1109025"/>
                  </a:lnTo>
                  <a:lnTo>
                    <a:pt x="747394" y="1114234"/>
                  </a:lnTo>
                  <a:lnTo>
                    <a:pt x="721360" y="1126049"/>
                  </a:lnTo>
                  <a:lnTo>
                    <a:pt x="695515" y="1137265"/>
                  </a:lnTo>
                  <a:lnTo>
                    <a:pt x="669385" y="1147292"/>
                  </a:lnTo>
                  <a:lnTo>
                    <a:pt x="642492" y="1155534"/>
                  </a:lnTo>
                  <a:lnTo>
                    <a:pt x="635111" y="1158139"/>
                  </a:lnTo>
                  <a:lnTo>
                    <a:pt x="627443" y="1160892"/>
                  </a:lnTo>
                  <a:lnTo>
                    <a:pt x="619775" y="1163348"/>
                  </a:lnTo>
                  <a:lnTo>
                    <a:pt x="612393" y="1165059"/>
                  </a:lnTo>
                  <a:lnTo>
                    <a:pt x="597042" y="1167887"/>
                  </a:lnTo>
                  <a:lnTo>
                    <a:pt x="580358" y="1171013"/>
                  </a:lnTo>
                  <a:lnTo>
                    <a:pt x="566959" y="1173543"/>
                  </a:lnTo>
                  <a:lnTo>
                    <a:pt x="561466" y="1174584"/>
                  </a:lnTo>
                  <a:lnTo>
                    <a:pt x="534751" y="1184067"/>
                  </a:lnTo>
                  <a:lnTo>
                    <a:pt x="507285" y="1189677"/>
                  </a:lnTo>
                  <a:lnTo>
                    <a:pt x="479510" y="1192903"/>
                  </a:lnTo>
                  <a:lnTo>
                    <a:pt x="451865" y="1195235"/>
                  </a:lnTo>
                  <a:lnTo>
                    <a:pt x="421366" y="1203668"/>
                  </a:lnTo>
                  <a:lnTo>
                    <a:pt x="389794" y="1210317"/>
                  </a:lnTo>
                  <a:lnTo>
                    <a:pt x="357889" y="1215778"/>
                  </a:lnTo>
                  <a:lnTo>
                    <a:pt x="326389" y="1220647"/>
                  </a:lnTo>
                  <a:lnTo>
                    <a:pt x="314509" y="1225211"/>
                  </a:lnTo>
                  <a:lnTo>
                    <a:pt x="302783" y="1230966"/>
                  </a:lnTo>
                  <a:lnTo>
                    <a:pt x="291367" y="1236721"/>
                  </a:lnTo>
                  <a:lnTo>
                    <a:pt x="280415" y="1241285"/>
                  </a:lnTo>
                  <a:lnTo>
                    <a:pt x="255756" y="1247617"/>
                  </a:lnTo>
                  <a:lnTo>
                    <a:pt x="228584" y="1252607"/>
                  </a:lnTo>
                  <a:lnTo>
                    <a:pt x="201102" y="1256701"/>
                  </a:lnTo>
                  <a:lnTo>
                    <a:pt x="175513" y="1260348"/>
                  </a:lnTo>
                  <a:lnTo>
                    <a:pt x="154316" y="1254246"/>
                  </a:lnTo>
                  <a:lnTo>
                    <a:pt x="142620" y="1253204"/>
                  </a:lnTo>
                  <a:lnTo>
                    <a:pt x="121971" y="1254543"/>
                  </a:lnTo>
                  <a:lnTo>
                    <a:pt x="73913" y="1255585"/>
                  </a:lnTo>
                </a:path>
                <a:path w="1631950" h="1567179">
                  <a:moveTo>
                    <a:pt x="461771" y="0"/>
                  </a:moveTo>
                  <a:lnTo>
                    <a:pt x="515048" y="6661"/>
                  </a:lnTo>
                  <a:lnTo>
                    <a:pt x="567309" y="13626"/>
                  </a:lnTo>
                  <a:lnTo>
                    <a:pt x="619125" y="20415"/>
                  </a:lnTo>
                  <a:lnTo>
                    <a:pt x="671068" y="26547"/>
                  </a:lnTo>
                  <a:lnTo>
                    <a:pt x="723709" y="31544"/>
                  </a:lnTo>
                  <a:lnTo>
                    <a:pt x="777620" y="34925"/>
                  </a:lnTo>
                  <a:lnTo>
                    <a:pt x="791166" y="39155"/>
                  </a:lnTo>
                  <a:lnTo>
                    <a:pt x="800068" y="41624"/>
                  </a:lnTo>
                  <a:lnTo>
                    <a:pt x="810446" y="44711"/>
                  </a:lnTo>
                  <a:lnTo>
                    <a:pt x="828420" y="50800"/>
                  </a:lnTo>
                  <a:lnTo>
                    <a:pt x="833119" y="52324"/>
                  </a:lnTo>
                  <a:lnTo>
                    <a:pt x="842644" y="55499"/>
                  </a:lnTo>
                  <a:lnTo>
                    <a:pt x="863629" y="70219"/>
                  </a:lnTo>
                  <a:lnTo>
                    <a:pt x="884316" y="83724"/>
                  </a:lnTo>
                  <a:lnTo>
                    <a:pt x="905599" y="96611"/>
                  </a:lnTo>
                  <a:lnTo>
                    <a:pt x="928369" y="109474"/>
                  </a:lnTo>
                  <a:lnTo>
                    <a:pt x="942270" y="116818"/>
                  </a:lnTo>
                  <a:lnTo>
                    <a:pt x="957373" y="125174"/>
                  </a:lnTo>
                  <a:lnTo>
                    <a:pt x="969500" y="132030"/>
                  </a:lnTo>
                  <a:lnTo>
                    <a:pt x="974470" y="134874"/>
                  </a:lnTo>
                  <a:lnTo>
                    <a:pt x="975994" y="141224"/>
                  </a:lnTo>
                  <a:lnTo>
                    <a:pt x="975994" y="149225"/>
                  </a:lnTo>
                  <a:lnTo>
                    <a:pt x="979169" y="155575"/>
                  </a:lnTo>
                  <a:lnTo>
                    <a:pt x="984924" y="161700"/>
                  </a:lnTo>
                  <a:lnTo>
                    <a:pt x="991869" y="166481"/>
                  </a:lnTo>
                  <a:lnTo>
                    <a:pt x="998815" y="170951"/>
                  </a:lnTo>
                  <a:lnTo>
                    <a:pt x="1004569" y="176149"/>
                  </a:lnTo>
                  <a:lnTo>
                    <a:pt x="1017510" y="193760"/>
                  </a:lnTo>
                  <a:lnTo>
                    <a:pt x="1030557" y="212264"/>
                  </a:lnTo>
                  <a:lnTo>
                    <a:pt x="1044485" y="230173"/>
                  </a:lnTo>
                  <a:lnTo>
                    <a:pt x="1060068" y="245999"/>
                  </a:lnTo>
                  <a:lnTo>
                    <a:pt x="1081748" y="286019"/>
                  </a:lnTo>
                  <a:lnTo>
                    <a:pt x="1114440" y="319468"/>
                  </a:lnTo>
                  <a:lnTo>
                    <a:pt x="1152491" y="348726"/>
                  </a:lnTo>
                  <a:lnTo>
                    <a:pt x="1190243" y="376173"/>
                  </a:lnTo>
                  <a:lnTo>
                    <a:pt x="1207891" y="390026"/>
                  </a:lnTo>
                  <a:lnTo>
                    <a:pt x="1225216" y="404606"/>
                  </a:lnTo>
                  <a:lnTo>
                    <a:pt x="1242518" y="418875"/>
                  </a:lnTo>
                  <a:lnTo>
                    <a:pt x="1260093" y="431800"/>
                  </a:lnTo>
                  <a:lnTo>
                    <a:pt x="1264136" y="445805"/>
                  </a:lnTo>
                  <a:lnTo>
                    <a:pt x="1266237" y="447452"/>
                  </a:lnTo>
                  <a:lnTo>
                    <a:pt x="1272792" y="447623"/>
                  </a:lnTo>
                  <a:lnTo>
                    <a:pt x="1290192" y="457200"/>
                  </a:lnTo>
                  <a:lnTo>
                    <a:pt x="1306913" y="471112"/>
                  </a:lnTo>
                  <a:lnTo>
                    <a:pt x="1299940" y="471058"/>
                  </a:lnTo>
                  <a:lnTo>
                    <a:pt x="1294443" y="469219"/>
                  </a:lnTo>
                  <a:lnTo>
                    <a:pt x="1315592" y="477773"/>
                  </a:lnTo>
                  <a:lnTo>
                    <a:pt x="1322994" y="487556"/>
                  </a:lnTo>
                  <a:lnTo>
                    <a:pt x="1330706" y="497649"/>
                  </a:lnTo>
                  <a:lnTo>
                    <a:pt x="1338417" y="507742"/>
                  </a:lnTo>
                  <a:lnTo>
                    <a:pt x="1368357" y="540170"/>
                  </a:lnTo>
                  <a:lnTo>
                    <a:pt x="1371218" y="542797"/>
                  </a:lnTo>
                  <a:lnTo>
                    <a:pt x="1377493" y="573258"/>
                  </a:lnTo>
                  <a:lnTo>
                    <a:pt x="1385696" y="603122"/>
                  </a:lnTo>
                  <a:lnTo>
                    <a:pt x="1394186" y="632987"/>
                  </a:lnTo>
                  <a:lnTo>
                    <a:pt x="1401317" y="663447"/>
                  </a:lnTo>
                  <a:lnTo>
                    <a:pt x="1405362" y="685753"/>
                  </a:lnTo>
                  <a:lnTo>
                    <a:pt x="1409858" y="708512"/>
                  </a:lnTo>
                  <a:lnTo>
                    <a:pt x="1417641" y="729783"/>
                  </a:lnTo>
                  <a:lnTo>
                    <a:pt x="1431543" y="747623"/>
                  </a:lnTo>
                  <a:lnTo>
                    <a:pt x="1436070" y="762476"/>
                  </a:lnTo>
                  <a:lnTo>
                    <a:pt x="1438227" y="764087"/>
                  </a:lnTo>
                  <a:lnTo>
                    <a:pt x="1445742" y="766592"/>
                  </a:lnTo>
                  <a:lnTo>
                    <a:pt x="1466341" y="784123"/>
                  </a:lnTo>
                  <a:lnTo>
                    <a:pt x="1492200" y="818229"/>
                  </a:lnTo>
                  <a:lnTo>
                    <a:pt x="1509855" y="854567"/>
                  </a:lnTo>
                  <a:lnTo>
                    <a:pt x="1526010" y="890604"/>
                  </a:lnTo>
                  <a:lnTo>
                    <a:pt x="1547367" y="923810"/>
                  </a:lnTo>
                  <a:lnTo>
                    <a:pt x="1553144" y="942166"/>
                  </a:lnTo>
                  <a:lnTo>
                    <a:pt x="1555670" y="950401"/>
                  </a:lnTo>
                  <a:lnTo>
                    <a:pt x="1557601" y="956850"/>
                  </a:lnTo>
                  <a:lnTo>
                    <a:pt x="1561591" y="969848"/>
                  </a:lnTo>
                  <a:lnTo>
                    <a:pt x="1563254" y="993851"/>
                  </a:lnTo>
                  <a:lnTo>
                    <a:pt x="1565370" y="1013096"/>
                  </a:lnTo>
                  <a:lnTo>
                    <a:pt x="1570771" y="1030557"/>
                  </a:lnTo>
                  <a:lnTo>
                    <a:pt x="1582292" y="1049210"/>
                  </a:lnTo>
                  <a:lnTo>
                    <a:pt x="1588708" y="1073021"/>
                  </a:lnTo>
                  <a:lnTo>
                    <a:pt x="1594373" y="1096829"/>
                  </a:lnTo>
                  <a:lnTo>
                    <a:pt x="1600348" y="1120637"/>
                  </a:lnTo>
                  <a:lnTo>
                    <a:pt x="1607692" y="1144447"/>
                  </a:lnTo>
                  <a:lnTo>
                    <a:pt x="1604605" y="1159900"/>
                  </a:lnTo>
                  <a:lnTo>
                    <a:pt x="1605851" y="1174013"/>
                  </a:lnTo>
                  <a:lnTo>
                    <a:pt x="1609193" y="1188421"/>
                  </a:lnTo>
                  <a:lnTo>
                    <a:pt x="1612391" y="1204760"/>
                  </a:lnTo>
                  <a:lnTo>
                    <a:pt x="1610094" y="1220883"/>
                  </a:lnTo>
                  <a:lnTo>
                    <a:pt x="1611820" y="1234922"/>
                  </a:lnTo>
                  <a:lnTo>
                    <a:pt x="1616213" y="1248962"/>
                  </a:lnTo>
                  <a:lnTo>
                    <a:pt x="1621916" y="1265085"/>
                  </a:lnTo>
                  <a:lnTo>
                    <a:pt x="1624744" y="1273816"/>
                  </a:lnTo>
                  <a:lnTo>
                    <a:pt x="1627870" y="1283738"/>
                  </a:lnTo>
                  <a:lnTo>
                    <a:pt x="1630400" y="1291874"/>
                  </a:lnTo>
                  <a:lnTo>
                    <a:pt x="1631441" y="1295247"/>
                  </a:lnTo>
                  <a:lnTo>
                    <a:pt x="1630070" y="1347476"/>
                  </a:lnTo>
                  <a:lnTo>
                    <a:pt x="1628089" y="1376695"/>
                  </a:lnTo>
                  <a:lnTo>
                    <a:pt x="1617268" y="1388847"/>
                  </a:lnTo>
                  <a:lnTo>
                    <a:pt x="1589379" y="1389875"/>
                  </a:lnTo>
                  <a:lnTo>
                    <a:pt x="1536191" y="1385722"/>
                  </a:lnTo>
                  <a:lnTo>
                    <a:pt x="1523073" y="1378950"/>
                  </a:lnTo>
                  <a:lnTo>
                    <a:pt x="1509633" y="1374411"/>
                  </a:lnTo>
                  <a:lnTo>
                    <a:pt x="1495597" y="1370765"/>
                  </a:lnTo>
                  <a:lnTo>
                    <a:pt x="1480692" y="1366672"/>
                  </a:lnTo>
                  <a:lnTo>
                    <a:pt x="1473646" y="1358610"/>
                  </a:lnTo>
                  <a:lnTo>
                    <a:pt x="1464992" y="1349805"/>
                  </a:lnTo>
                  <a:lnTo>
                    <a:pt x="1424162" y="1329167"/>
                  </a:lnTo>
                  <a:lnTo>
                    <a:pt x="1410842" y="1325397"/>
                  </a:lnTo>
                  <a:lnTo>
                    <a:pt x="1388248" y="1330333"/>
                  </a:lnTo>
                  <a:lnTo>
                    <a:pt x="1365630" y="1333930"/>
                  </a:lnTo>
                  <a:lnTo>
                    <a:pt x="1343013" y="1337229"/>
                  </a:lnTo>
                  <a:lnTo>
                    <a:pt x="1320418" y="1341272"/>
                  </a:lnTo>
                  <a:lnTo>
                    <a:pt x="1308973" y="1349259"/>
                  </a:lnTo>
                  <a:lnTo>
                    <a:pt x="1299337" y="1356353"/>
                  </a:lnTo>
                  <a:lnTo>
                    <a:pt x="1289129" y="1362257"/>
                  </a:lnTo>
                  <a:lnTo>
                    <a:pt x="1275968" y="1366672"/>
                  </a:lnTo>
                  <a:lnTo>
                    <a:pt x="1261475" y="1382421"/>
                  </a:lnTo>
                  <a:lnTo>
                    <a:pt x="1249362" y="1399805"/>
                  </a:lnTo>
                  <a:lnTo>
                    <a:pt x="1236678" y="1416891"/>
                  </a:lnTo>
                  <a:lnTo>
                    <a:pt x="1220469" y="1431747"/>
                  </a:lnTo>
                  <a:lnTo>
                    <a:pt x="1209694" y="1448316"/>
                  </a:lnTo>
                  <a:lnTo>
                    <a:pt x="1199800" y="1464290"/>
                  </a:lnTo>
                  <a:lnTo>
                    <a:pt x="1188716" y="1479074"/>
                  </a:lnTo>
                  <a:lnTo>
                    <a:pt x="1174368" y="1492072"/>
                  </a:lnTo>
                  <a:lnTo>
                    <a:pt x="1163687" y="1518010"/>
                  </a:lnTo>
                  <a:lnTo>
                    <a:pt x="1149588" y="1538892"/>
                  </a:lnTo>
                  <a:lnTo>
                    <a:pt x="1130417" y="1555013"/>
                  </a:lnTo>
                  <a:lnTo>
                    <a:pt x="1104518" y="1566671"/>
                  </a:lnTo>
                  <a:lnTo>
                    <a:pt x="1089175" y="1565853"/>
                  </a:lnTo>
                  <a:lnTo>
                    <a:pt x="1070832" y="1564886"/>
                  </a:lnTo>
                  <a:lnTo>
                    <a:pt x="1051869" y="1562430"/>
                  </a:lnTo>
                  <a:lnTo>
                    <a:pt x="1034668" y="1557146"/>
                  </a:lnTo>
                  <a:lnTo>
                    <a:pt x="1023578" y="1550722"/>
                  </a:lnTo>
                  <a:lnTo>
                    <a:pt x="1014714" y="1543851"/>
                  </a:lnTo>
                  <a:lnTo>
                    <a:pt x="1005540" y="1537278"/>
                  </a:lnTo>
                  <a:lnTo>
                    <a:pt x="993520" y="1531746"/>
                  </a:lnTo>
                  <a:lnTo>
                    <a:pt x="985672" y="1527182"/>
                  </a:lnTo>
                  <a:lnTo>
                    <a:pt x="977217" y="1522618"/>
                  </a:lnTo>
                  <a:lnTo>
                    <a:pt x="969357" y="1517459"/>
                  </a:lnTo>
                  <a:lnTo>
                    <a:pt x="963294" y="1511109"/>
                  </a:lnTo>
                  <a:lnTo>
                    <a:pt x="960119" y="1506359"/>
                  </a:lnTo>
                  <a:lnTo>
                    <a:pt x="958595" y="1500009"/>
                  </a:lnTo>
                  <a:lnTo>
                    <a:pt x="953769" y="1496834"/>
                  </a:lnTo>
                  <a:lnTo>
                    <a:pt x="940921" y="1487582"/>
                  </a:lnTo>
                  <a:lnTo>
                    <a:pt x="927179" y="1479967"/>
                  </a:lnTo>
                  <a:lnTo>
                    <a:pt x="914032" y="1472054"/>
                  </a:lnTo>
                  <a:lnTo>
                    <a:pt x="902969" y="1461909"/>
                  </a:lnTo>
                  <a:lnTo>
                    <a:pt x="881995" y="1438024"/>
                  </a:lnTo>
                  <a:lnTo>
                    <a:pt x="857758" y="1412505"/>
                  </a:lnTo>
                  <a:lnTo>
                    <a:pt x="831139" y="1390259"/>
                  </a:lnTo>
                  <a:lnTo>
                    <a:pt x="803020" y="1376197"/>
                  </a:lnTo>
                  <a:lnTo>
                    <a:pt x="771034" y="1356502"/>
                  </a:lnTo>
                  <a:lnTo>
                    <a:pt x="738584" y="1340081"/>
                  </a:lnTo>
                  <a:lnTo>
                    <a:pt x="704633" y="1326637"/>
                  </a:lnTo>
                  <a:lnTo>
                    <a:pt x="668146" y="1315872"/>
                  </a:lnTo>
                  <a:lnTo>
                    <a:pt x="620108" y="1317510"/>
                  </a:lnTo>
                  <a:lnTo>
                    <a:pt x="572819" y="1318310"/>
                  </a:lnTo>
                  <a:lnTo>
                    <a:pt x="525902" y="1317815"/>
                  </a:lnTo>
                  <a:lnTo>
                    <a:pt x="478979" y="1315567"/>
                  </a:lnTo>
                  <a:lnTo>
                    <a:pt x="431672" y="1311109"/>
                  </a:lnTo>
                  <a:lnTo>
                    <a:pt x="383261" y="1313235"/>
                  </a:lnTo>
                  <a:lnTo>
                    <a:pt x="335299" y="1316236"/>
                  </a:lnTo>
                  <a:lnTo>
                    <a:pt x="287640" y="1319811"/>
                  </a:lnTo>
                  <a:lnTo>
                    <a:pt x="240142" y="1323661"/>
                  </a:lnTo>
                  <a:lnTo>
                    <a:pt x="192659" y="1327485"/>
                  </a:lnTo>
                  <a:lnTo>
                    <a:pt x="145048" y="1330983"/>
                  </a:lnTo>
                  <a:lnTo>
                    <a:pt x="97163" y="1333853"/>
                  </a:lnTo>
                  <a:lnTo>
                    <a:pt x="48862" y="1335795"/>
                  </a:lnTo>
                  <a:lnTo>
                    <a:pt x="0" y="1336509"/>
                  </a:lnTo>
                </a:path>
              </a:pathLst>
            </a:custGeom>
            <a:ln w="990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819" name="object 10"/>
          <p:cNvSpPr txBox="1"/>
          <p:nvPr/>
        </p:nvSpPr>
        <p:spPr>
          <a:xfrm>
            <a:off x="6137655" y="6504431"/>
            <a:ext cx="29762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Breadth-First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goes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level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by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lev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820" name="object 11"/>
          <p:cNvSpPr txBox="1"/>
          <p:nvPr/>
        </p:nvSpPr>
        <p:spPr>
          <a:xfrm>
            <a:off x="5749797" y="1859787"/>
            <a:ext cx="31743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 marR="5080" indent="-742950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This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also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proof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optimality…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object 2"/>
          <p:cNvSpPr txBox="1">
            <a:spLocks noGrp="1"/>
          </p:cNvSpPr>
          <p:nvPr>
            <p:ph type="title"/>
          </p:nvPr>
        </p:nvSpPr>
        <p:spPr>
          <a:xfrm>
            <a:off x="3601720" y="462533"/>
            <a:ext cx="19399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P</a:t>
            </a:r>
            <a:r>
              <a:rPr sz="4400" spc="-75" dirty="0"/>
              <a:t>r</a:t>
            </a:r>
            <a:r>
              <a:rPr sz="4400" spc="-10" dirty="0"/>
              <a:t>oblem</a:t>
            </a:r>
            <a:endParaRPr sz="4400"/>
          </a:p>
        </p:txBody>
      </p:sp>
      <p:sp>
        <p:nvSpPr>
          <p:cNvPr id="1048822" name="object 3"/>
          <p:cNvSpPr txBox="1"/>
          <p:nvPr/>
        </p:nvSpPr>
        <p:spPr>
          <a:xfrm>
            <a:off x="414781" y="1382013"/>
            <a:ext cx="5445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4493260" algn="l"/>
              </a:tabLst>
            </a:pPr>
            <a:r>
              <a:rPr sz="2800" dirty="0">
                <a:latin typeface="Calibri"/>
                <a:cs typeface="Calibri"/>
              </a:rPr>
              <a:t>All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thods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sl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w	</a:t>
            </a:r>
            <a:r>
              <a:rPr sz="2800" spc="-5" dirty="0">
                <a:latin typeface="Calibri"/>
                <a:cs typeface="Calibri"/>
              </a:rPr>
              <a:t>(blind)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48823" name="object 4"/>
          <p:cNvSpPr txBox="1"/>
          <p:nvPr/>
        </p:nvSpPr>
        <p:spPr>
          <a:xfrm>
            <a:off x="414781" y="5396026"/>
            <a:ext cx="738949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1840864" algn="l"/>
              </a:tabLst>
            </a:pPr>
            <a:r>
              <a:rPr sz="2800" spc="-5" dirty="0">
                <a:latin typeface="Calibri"/>
                <a:cs typeface="Calibri"/>
              </a:rPr>
              <a:t>Solution	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guidance</a:t>
            </a:r>
            <a:r>
              <a:rPr sz="2800" spc="-10" dirty="0">
                <a:latin typeface="Calibri"/>
                <a:cs typeface="Calibri"/>
              </a:rPr>
              <a:t> (“</a:t>
            </a:r>
            <a:r>
              <a:rPr sz="2800" spc="-10" dirty="0">
                <a:solidFill>
                  <a:srgbClr val="AD1A94"/>
                </a:solidFill>
                <a:latin typeface="Calibri"/>
                <a:cs typeface="Calibri"/>
              </a:rPr>
              <a:t>heuristic estimate</a:t>
            </a:r>
            <a:r>
              <a:rPr sz="2800" spc="-10" dirty="0">
                <a:latin typeface="Calibri"/>
                <a:cs typeface="Calibri"/>
              </a:rPr>
              <a:t>”)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“</a:t>
            </a:r>
            <a:r>
              <a:rPr sz="2800" spc="-15" dirty="0">
                <a:solidFill>
                  <a:srgbClr val="AD1A94"/>
                </a:solidFill>
                <a:latin typeface="Calibri"/>
                <a:cs typeface="Calibri"/>
              </a:rPr>
              <a:t>informed</a:t>
            </a:r>
            <a:r>
              <a:rPr sz="2800" spc="-25" dirty="0">
                <a:solidFill>
                  <a:srgbClr val="AD1A9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AD1A94"/>
                </a:solidFill>
                <a:latin typeface="Calibri"/>
                <a:cs typeface="Calibri"/>
              </a:rPr>
              <a:t>search</a:t>
            </a:r>
            <a:r>
              <a:rPr sz="2800" spc="-10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48824" name="object 5"/>
          <p:cNvSpPr txBox="1"/>
          <p:nvPr/>
        </p:nvSpPr>
        <p:spPr>
          <a:xfrm>
            <a:off x="8412480" y="6430771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88888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09717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2566" y="2081022"/>
            <a:ext cx="4789170" cy="3194304"/>
          </a:xfrm>
          <a:prstGeom prst="rect">
            <a:avLst/>
          </a:prstGeom>
        </p:spPr>
      </p:pic>
      <p:sp>
        <p:nvSpPr>
          <p:cNvPr id="1048825" name="object 7"/>
          <p:cNvSpPr txBox="1"/>
          <p:nvPr/>
        </p:nvSpPr>
        <p:spPr>
          <a:xfrm>
            <a:off x="7110983" y="4217670"/>
            <a:ext cx="895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A6A6A6"/>
                </a:solidFill>
                <a:latin typeface="Arial MT"/>
                <a:cs typeface="Arial MT"/>
              </a:rPr>
              <a:t>© </a:t>
            </a:r>
            <a:r>
              <a:rPr sz="1600" spc="-5" dirty="0">
                <a:solidFill>
                  <a:srgbClr val="A6A6A6"/>
                </a:solidFill>
                <a:latin typeface="Arial MT"/>
                <a:cs typeface="Arial MT"/>
              </a:rPr>
              <a:t>Jen </a:t>
            </a:r>
            <a:r>
              <a:rPr sz="1600" dirty="0">
                <a:solidFill>
                  <a:srgbClr val="A6A6A6"/>
                </a:solidFill>
                <a:latin typeface="Arial MT"/>
                <a:cs typeface="Arial MT"/>
              </a:rPr>
              <a:t> The</a:t>
            </a:r>
            <a:r>
              <a:rPr sz="1600" spc="-10" dirty="0">
                <a:solidFill>
                  <a:srgbClr val="A6A6A6"/>
                </a:solidFill>
                <a:latin typeface="Arial MT"/>
                <a:cs typeface="Arial MT"/>
              </a:rPr>
              <a:t>o</a:t>
            </a:r>
            <a:r>
              <a:rPr sz="1600" spc="-5" dirty="0">
                <a:solidFill>
                  <a:srgbClr val="A6A6A6"/>
                </a:solidFill>
                <a:latin typeface="Arial MT"/>
                <a:cs typeface="Arial MT"/>
              </a:rPr>
              <a:t>d</a:t>
            </a:r>
            <a:r>
              <a:rPr sz="1600" spc="-10" dirty="0">
                <a:solidFill>
                  <a:srgbClr val="A6A6A6"/>
                </a:solidFill>
                <a:latin typeface="Arial MT"/>
                <a:cs typeface="Arial MT"/>
              </a:rPr>
              <a:t>o</a:t>
            </a:r>
            <a:r>
              <a:rPr sz="1600" dirty="0">
                <a:solidFill>
                  <a:srgbClr val="A6A6A6"/>
                </a:solidFill>
                <a:latin typeface="Arial MT"/>
                <a:cs typeface="Arial MT"/>
              </a:rPr>
              <a:t>re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4"/>
          <p:cNvSpPr txBox="1"/>
          <p:nvPr/>
        </p:nvSpPr>
        <p:spPr>
          <a:xfrm>
            <a:off x="8497061" y="6445208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607" name="object 2"/>
          <p:cNvSpPr txBox="1">
            <a:spLocks noGrp="1"/>
          </p:cNvSpPr>
          <p:nvPr>
            <p:ph type="title"/>
          </p:nvPr>
        </p:nvSpPr>
        <p:spPr>
          <a:xfrm>
            <a:off x="2891282" y="231902"/>
            <a:ext cx="4826407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Atomic</a:t>
            </a:r>
            <a:r>
              <a:rPr sz="4400" spc="-50" dirty="0"/>
              <a:t> </a:t>
            </a:r>
            <a:r>
              <a:rPr sz="4400" spc="-20" dirty="0"/>
              <a:t>Agent</a:t>
            </a:r>
            <a:endParaRPr sz="4400"/>
          </a:p>
        </p:txBody>
      </p:sp>
      <p:sp>
        <p:nvSpPr>
          <p:cNvPr id="1048608" name="object 3"/>
          <p:cNvSpPr txBox="1"/>
          <p:nvPr/>
        </p:nvSpPr>
        <p:spPr>
          <a:xfrm>
            <a:off x="1070102" y="1318818"/>
            <a:ext cx="7402830" cy="41014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2800" b="1" spc="-5" dirty="0">
                <a:solidFill>
                  <a:srgbClr val="053CE8"/>
                </a:solidFill>
                <a:latin typeface="Comic Sans MS"/>
                <a:cs typeface="Comic Sans MS"/>
              </a:rPr>
              <a:t>Input:</a:t>
            </a:r>
            <a:endParaRPr sz="2800">
              <a:latin typeface="Comic Sans MS"/>
              <a:cs typeface="Comic Sans MS"/>
            </a:endParaRPr>
          </a:p>
          <a:p>
            <a:pPr marL="831215" indent="-287020">
              <a:lnSpc>
                <a:spcPct val="100000"/>
              </a:lnSpc>
              <a:spcBef>
                <a:spcPts val="200"/>
              </a:spcBef>
              <a:buFont typeface="Arial MT"/>
              <a:buChar char="–"/>
              <a:tabLst>
                <a:tab pos="831850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states</a:t>
            </a:r>
            <a:endParaRPr sz="2800">
              <a:latin typeface="Calibri"/>
              <a:cs typeface="Calibri"/>
            </a:endParaRPr>
          </a:p>
          <a:p>
            <a:pPr marL="831215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831850" algn="l"/>
              </a:tabLst>
            </a:pPr>
            <a:r>
              <a:rPr sz="2800" spc="-25" dirty="0">
                <a:latin typeface="Calibri"/>
                <a:cs typeface="Calibri"/>
              </a:rPr>
              <a:t>Operators </a:t>
            </a:r>
            <a:r>
              <a:rPr sz="2800" dirty="0">
                <a:latin typeface="Calibri"/>
                <a:cs typeface="Calibri"/>
              </a:rPr>
              <a:t>[and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costs]</a:t>
            </a:r>
            <a:endParaRPr sz="2800">
              <a:latin typeface="Calibri"/>
              <a:cs typeface="Calibri"/>
            </a:endParaRPr>
          </a:p>
          <a:p>
            <a:pPr marL="831215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831850" algn="l"/>
              </a:tabLst>
            </a:pPr>
            <a:r>
              <a:rPr sz="2800" spc="-10" dirty="0">
                <a:latin typeface="Calibri"/>
                <a:cs typeface="Calibri"/>
              </a:rPr>
              <a:t>Start</a:t>
            </a:r>
            <a:r>
              <a:rPr sz="2800" spc="-30" dirty="0">
                <a:latin typeface="Calibri"/>
                <a:cs typeface="Calibri"/>
              </a:rPr>
              <a:t> state</a:t>
            </a:r>
            <a:endParaRPr sz="2800">
              <a:latin typeface="Calibri"/>
              <a:cs typeface="Calibri"/>
            </a:endParaRPr>
          </a:p>
          <a:p>
            <a:pPr marL="831215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831850" algn="l"/>
              </a:tabLst>
            </a:pPr>
            <a:r>
              <a:rPr sz="2800" dirty="0">
                <a:latin typeface="Calibri"/>
                <a:cs typeface="Calibri"/>
              </a:rPr>
              <a:t>Goal</a:t>
            </a:r>
            <a:r>
              <a:rPr sz="2800" spc="-30" dirty="0">
                <a:latin typeface="Calibri"/>
                <a:cs typeface="Calibri"/>
              </a:rPr>
              <a:t> state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[test]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53CE8"/>
                </a:solidFill>
                <a:latin typeface="Comic Sans MS"/>
                <a:cs typeface="Comic Sans MS"/>
              </a:rPr>
              <a:t>Output:</a:t>
            </a:r>
            <a:endParaRPr sz="2800">
              <a:latin typeface="Comic Sans MS"/>
              <a:cs typeface="Comic Sans MS"/>
            </a:endParaRPr>
          </a:p>
          <a:p>
            <a:pPr marL="1082040" lvl="1" indent="-229235">
              <a:lnSpc>
                <a:spcPct val="100000"/>
              </a:lnSpc>
              <a:spcBef>
                <a:spcPts val="785"/>
              </a:spcBef>
              <a:buFont typeface="Comic Sans MS"/>
              <a:buChar char="•"/>
              <a:tabLst>
                <a:tab pos="1082675" algn="l"/>
                <a:tab pos="3311525" algn="l"/>
              </a:tabLst>
            </a:pP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Path:</a:t>
            </a:r>
            <a:r>
              <a:rPr sz="2400" b="1" spc="1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start</a:t>
            </a:r>
            <a:r>
              <a:rPr sz="2400" b="1" spc="-2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53CE8"/>
                </a:solidFill>
                <a:latin typeface="Symbol"/>
                <a:cs typeface="Symbol"/>
              </a:rPr>
              <a:t></a:t>
            </a:r>
            <a:r>
              <a:rPr sz="2400" dirty="0">
                <a:solidFill>
                  <a:srgbClr val="053CE8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a</a:t>
            </a:r>
            <a:r>
              <a:rPr sz="2400" b="1" spc="-2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state</a:t>
            </a:r>
            <a:r>
              <a:rPr sz="2400" b="1" spc="-4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satisfying</a:t>
            </a:r>
            <a:r>
              <a:rPr sz="2400" b="1" spc="-3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goal</a:t>
            </a:r>
            <a:r>
              <a:rPr sz="2400" b="1" spc="-1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test</a:t>
            </a:r>
            <a:endParaRPr sz="2400">
              <a:latin typeface="Comic Sans MS"/>
              <a:cs typeface="Comic Sans MS"/>
            </a:endParaRPr>
          </a:p>
          <a:p>
            <a:pPr marL="1082040" lvl="1" indent="-229235">
              <a:lnSpc>
                <a:spcPct val="100000"/>
              </a:lnSpc>
              <a:spcBef>
                <a:spcPts val="560"/>
              </a:spcBef>
              <a:buFont typeface="Comic Sans MS"/>
              <a:buChar char="•"/>
              <a:tabLst>
                <a:tab pos="1082675" algn="l"/>
              </a:tabLst>
            </a:pP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[May</a:t>
            </a:r>
            <a:r>
              <a:rPr sz="2400" b="1" spc="-25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require</a:t>
            </a:r>
            <a:r>
              <a:rPr sz="2400" b="1" spc="-3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53CE8"/>
                </a:solidFill>
                <a:latin typeface="Comic Sans MS"/>
                <a:cs typeface="Comic Sans MS"/>
              </a:rPr>
              <a:t>shortest</a:t>
            </a:r>
            <a:r>
              <a:rPr sz="2400" b="1" spc="-40" dirty="0">
                <a:solidFill>
                  <a:srgbClr val="053CE8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53CE8"/>
                </a:solidFill>
                <a:latin typeface="Comic Sans MS"/>
                <a:cs typeface="Comic Sans MS"/>
              </a:rPr>
              <a:t>path]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7</a:t>
            </a:r>
          </a:p>
        </p:txBody>
      </p:sp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127827" y="462533"/>
            <a:ext cx="7423592" cy="67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" dirty="0"/>
              <a:t>Why</a:t>
            </a:r>
            <a:r>
              <a:rPr sz="4400" spc="-20" dirty="0"/>
              <a:t> </a:t>
            </a:r>
            <a:r>
              <a:rPr sz="4400" spc="-5" dirty="0"/>
              <a:t>is</a:t>
            </a:r>
            <a:r>
              <a:rPr sz="4400" spc="5" dirty="0"/>
              <a:t> </a:t>
            </a:r>
            <a:r>
              <a:rPr sz="4400" spc="-15" dirty="0"/>
              <a:t>search</a:t>
            </a:r>
            <a:r>
              <a:rPr sz="4400" dirty="0"/>
              <a:t> </a:t>
            </a:r>
            <a:r>
              <a:rPr sz="4400" spc="-20" dirty="0"/>
              <a:t>interesting?</a:t>
            </a:r>
            <a:endParaRPr sz="4400"/>
          </a:p>
        </p:txBody>
      </p:sp>
      <p:sp>
        <p:nvSpPr>
          <p:cNvPr id="1048611" name="object 3"/>
          <p:cNvSpPr txBox="1"/>
          <p:nvPr/>
        </p:nvSpPr>
        <p:spPr>
          <a:xfrm>
            <a:off x="535940" y="1558797"/>
            <a:ext cx="7847330" cy="43021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Many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(all?)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problems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formulated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search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problems!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65"/>
              </a:spcBef>
              <a:buChar char="•"/>
              <a:tabLst>
                <a:tab pos="755650" algn="l"/>
              </a:tabLst>
            </a:pPr>
            <a:r>
              <a:rPr sz="2800" spc="-25" dirty="0">
                <a:latin typeface="Calibri"/>
                <a:cs typeface="Calibri"/>
              </a:rPr>
              <a:t>Path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planning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har char="•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Games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har char="•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Natural</a:t>
            </a:r>
            <a:r>
              <a:rPr sz="2800" spc="-10" dirty="0">
                <a:latin typeface="Calibri"/>
                <a:cs typeface="Calibri"/>
              </a:rPr>
              <a:t> Language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har char="•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har char="•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>
            <a:spLocks noGrp="1"/>
          </p:cNvSpPr>
          <p:nvPr>
            <p:ph type="title"/>
          </p:nvPr>
        </p:nvSpPr>
        <p:spPr>
          <a:xfrm>
            <a:off x="2030983" y="462533"/>
            <a:ext cx="5080000" cy="1332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Example:</a:t>
            </a:r>
            <a:r>
              <a:rPr sz="4400" spc="-35" dirty="0"/>
              <a:t> </a:t>
            </a:r>
            <a:r>
              <a:rPr sz="4400" spc="-5" dirty="0"/>
              <a:t>The</a:t>
            </a:r>
            <a:r>
              <a:rPr sz="4400" spc="-10" dirty="0"/>
              <a:t> </a:t>
            </a:r>
            <a:r>
              <a:rPr sz="4400" spc="-5" dirty="0"/>
              <a:t>8-puzzle</a:t>
            </a:r>
            <a:endParaRPr sz="4400"/>
          </a:p>
        </p:txBody>
      </p:sp>
      <p:sp>
        <p:nvSpPr>
          <p:cNvPr id="1048613" name="object 3"/>
          <p:cNvSpPr txBox="1"/>
          <p:nvPr/>
        </p:nvSpPr>
        <p:spPr>
          <a:xfrm>
            <a:off x="535940" y="4116781"/>
            <a:ext cx="1435735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heavy" spc="-2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states?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actions?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goal</a:t>
            </a:r>
            <a:r>
              <a:rPr sz="2000" u="heavy" spc="-3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test?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path</a:t>
            </a:r>
            <a:r>
              <a:rPr sz="2000" u="heavy" spc="-5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cost?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097153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1725" y="1685926"/>
            <a:ext cx="4248530" cy="2086342"/>
          </a:xfrm>
          <a:prstGeom prst="rect">
            <a:avLst/>
          </a:prstGeom>
        </p:spPr>
      </p:pic>
      <p:sp>
        <p:nvSpPr>
          <p:cNvPr id="1048614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>
            <a:spLocks noGrp="1"/>
          </p:cNvSpPr>
          <p:nvPr>
            <p:ph type="title"/>
          </p:nvPr>
        </p:nvSpPr>
        <p:spPr>
          <a:xfrm>
            <a:off x="2030983" y="462533"/>
            <a:ext cx="5080000" cy="1332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Example:</a:t>
            </a:r>
            <a:r>
              <a:rPr sz="4400" spc="-35" dirty="0"/>
              <a:t> </a:t>
            </a:r>
            <a:r>
              <a:rPr sz="4400" spc="-5" dirty="0"/>
              <a:t>The</a:t>
            </a:r>
            <a:r>
              <a:rPr sz="4400" spc="-10" dirty="0"/>
              <a:t> </a:t>
            </a:r>
            <a:r>
              <a:rPr sz="4400" spc="-5" dirty="0"/>
              <a:t>8-puzzle</a:t>
            </a:r>
            <a:endParaRPr sz="4400"/>
          </a:p>
        </p:txBody>
      </p:sp>
      <p:sp>
        <p:nvSpPr>
          <p:cNvPr id="1048616" name="object 3"/>
          <p:cNvSpPr txBox="1"/>
          <p:nvPr/>
        </p:nvSpPr>
        <p:spPr>
          <a:xfrm>
            <a:off x="535940" y="3695954"/>
            <a:ext cx="5293360" cy="2381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heavy" spc="-1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states?</a:t>
            </a:r>
            <a:r>
              <a:rPr sz="2000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locations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tiles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actions?</a:t>
            </a:r>
            <a:r>
              <a:rPr sz="2000" spc="5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blank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left,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up, </a:t>
            </a:r>
            <a:r>
              <a:rPr sz="2000" spc="-10" dirty="0">
                <a:latin typeface="Calibri"/>
                <a:cs typeface="Calibri"/>
              </a:rPr>
              <a:t>down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goal</a:t>
            </a:r>
            <a:r>
              <a:rPr sz="20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test?</a:t>
            </a:r>
            <a:r>
              <a:rPr sz="2000" spc="10" dirty="0">
                <a:solidFill>
                  <a:srgbClr val="CC009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 goal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(given)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u="heavy" spc="-10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path</a:t>
            </a:r>
            <a:r>
              <a:rPr sz="2000" u="heavy" spc="-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cost?</a:t>
            </a:r>
            <a:r>
              <a:rPr sz="2000" u="heavy" dirty="0">
                <a:solidFill>
                  <a:srgbClr val="CC0099"/>
                </a:solidFill>
                <a:uFill>
                  <a:solidFill>
                    <a:srgbClr val="CC0099"/>
                  </a:solidFill>
                </a:u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move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[Note: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optimal solution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i="1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-Puzzle</a:t>
            </a:r>
            <a:r>
              <a:rPr sz="1800" spc="-5" dirty="0">
                <a:latin typeface="Calibri"/>
                <a:cs typeface="Calibri"/>
              </a:rPr>
              <a:t> family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NP-hard]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97154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1725" y="1381126"/>
            <a:ext cx="4248530" cy="2086342"/>
          </a:xfrm>
          <a:prstGeom prst="rect">
            <a:avLst/>
          </a:prstGeom>
        </p:spPr>
      </p:pic>
      <p:sp>
        <p:nvSpPr>
          <p:cNvPr id="1048617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>
            <a:spLocks noGrp="1"/>
          </p:cNvSpPr>
          <p:nvPr>
            <p:ph type="title"/>
          </p:nvPr>
        </p:nvSpPr>
        <p:spPr>
          <a:xfrm>
            <a:off x="1835150" y="0"/>
            <a:ext cx="5472430" cy="130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37285">
              <a:lnSpc>
                <a:spcPct val="100000"/>
              </a:lnSpc>
              <a:spcBef>
                <a:spcPts val="95"/>
              </a:spcBef>
            </a:pPr>
            <a:r>
              <a:rPr sz="2900" spc="-15" dirty="0"/>
              <a:t>Search</a:t>
            </a:r>
            <a:r>
              <a:rPr sz="2900" dirty="0"/>
              <a:t> </a:t>
            </a:r>
            <a:r>
              <a:rPr sz="2900" spc="-60" dirty="0"/>
              <a:t>Tree</a:t>
            </a:r>
            <a:r>
              <a:rPr sz="2900" spc="-15" dirty="0"/>
              <a:t> </a:t>
            </a:r>
            <a:r>
              <a:rPr sz="2900" spc="-10" dirty="0"/>
              <a:t>Example: </a:t>
            </a:r>
            <a:r>
              <a:rPr sz="2900" spc="-5" dirty="0"/>
              <a:t> </a:t>
            </a:r>
            <a:r>
              <a:rPr sz="2900" spc="-15" dirty="0"/>
              <a:t>Fragment</a:t>
            </a:r>
            <a:r>
              <a:rPr sz="2900" dirty="0"/>
              <a:t> </a:t>
            </a:r>
            <a:r>
              <a:rPr sz="2900" spc="-5" dirty="0"/>
              <a:t>of 8-Puzzle</a:t>
            </a:r>
            <a:r>
              <a:rPr sz="2900" dirty="0"/>
              <a:t> </a:t>
            </a:r>
            <a:r>
              <a:rPr sz="2900" spc="-15" dirty="0"/>
              <a:t>Problem </a:t>
            </a:r>
            <a:r>
              <a:rPr sz="2900" spc="-10" dirty="0"/>
              <a:t>Space</a:t>
            </a:r>
            <a:endParaRPr sz="2900"/>
          </a:p>
        </p:txBody>
      </p:sp>
      <p:pic>
        <p:nvPicPr>
          <p:cNvPr id="2097155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304" y="1219200"/>
            <a:ext cx="7862542" cy="4821417"/>
          </a:xfrm>
          <a:prstGeom prst="rect">
            <a:avLst/>
          </a:prstGeom>
        </p:spPr>
      </p:pic>
      <p:sp>
        <p:nvSpPr>
          <p:cNvPr id="1048623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1739</Words>
  <Application>Microsoft Office PowerPoint</Application>
  <PresentationFormat>On-screen Show (4:3)</PresentationFormat>
  <Paragraphs>371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MT</vt:lpstr>
      <vt:lpstr>Calibri</vt:lpstr>
      <vt:lpstr>Comic Sans MS</vt:lpstr>
      <vt:lpstr>Courier New</vt:lpstr>
      <vt:lpstr>Symbol</vt:lpstr>
      <vt:lpstr>Times New Roman</vt:lpstr>
      <vt:lpstr>Wingdings</vt:lpstr>
      <vt:lpstr>Office Theme</vt:lpstr>
      <vt:lpstr>Uninformed Search</vt:lpstr>
      <vt:lpstr>What is a State?</vt:lpstr>
      <vt:lpstr>Agent’s Knowledge Representation</vt:lpstr>
      <vt:lpstr>Illustration with Vacuum World</vt:lpstr>
      <vt:lpstr>Atomic Agent</vt:lpstr>
      <vt:lpstr>Why is search interesting?</vt:lpstr>
      <vt:lpstr>Example: The 8-puzzle</vt:lpstr>
      <vt:lpstr>Example: The 8-puzzle</vt:lpstr>
      <vt:lpstr>Search Tree Example:  Fragment of 8-Puzzle Problem Space</vt:lpstr>
      <vt:lpstr>Example: robotic assembly</vt:lpstr>
      <vt:lpstr>Example: Romania</vt:lpstr>
      <vt:lpstr>Example: N Queens</vt:lpstr>
      <vt:lpstr>Implementation: states vs. nodes</vt:lpstr>
      <vt:lpstr>Search strategies</vt:lpstr>
      <vt:lpstr>Uninformed search strategies</vt:lpstr>
      <vt:lpstr>Depth First Search</vt:lpstr>
      <vt:lpstr>Breadth First Search: shortest first</vt:lpstr>
      <vt:lpstr>Uniform Cost Search: cheapest first</vt:lpstr>
      <vt:lpstr>DFS</vt:lpstr>
      <vt:lpstr>UCS</vt:lpstr>
      <vt:lpstr>Memory Limitation</vt:lpstr>
      <vt:lpstr>Time vs. Memory</vt:lpstr>
      <vt:lpstr>Repeated states</vt:lpstr>
      <vt:lpstr>Idea 1: Beam Search</vt:lpstr>
      <vt:lpstr>Idea 2: 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Iterative deepening search</vt:lpstr>
      <vt:lpstr>Iterative deepening search</vt:lpstr>
      <vt:lpstr>Cost of Iterative Deepening</vt:lpstr>
      <vt:lpstr>Forwards vs. Backwards</vt:lpstr>
      <vt:lpstr>vs. Bidirectional</vt:lpstr>
      <vt:lpstr>Bidirectional search</vt:lpstr>
      <vt:lpstr>Summary of algorithms</vt:lpstr>
      <vt:lpstr>A,B,G  A,B,C,D,G</vt:lpstr>
      <vt:lpstr>A,B,G  A,B,A,B,A,B,A,B,A,B</vt:lpstr>
      <vt:lpstr>Graph (instead of tree) Search:  Handling repeated nodes</vt:lpstr>
      <vt:lpstr>PowerPoint Presentation</vt:lpstr>
      <vt:lpstr>Visualizing Breadth-First &amp; Uniform Cost Search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573 lecture 2 - search I</dc:title>
  <dc:creator>Henry Kautz</dc:creator>
  <cp:lastModifiedBy>yelishala jahnavi</cp:lastModifiedBy>
  <cp:revision>1</cp:revision>
  <dcterms:created xsi:type="dcterms:W3CDTF">2024-07-19T07:48:02Z</dcterms:created>
  <dcterms:modified xsi:type="dcterms:W3CDTF">2025-02-10T11:36:02Z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2024-07-20T00:00:00Z</vt:filetime>
  </property>
</Properties>
</file>