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1" r:id="rId6"/>
    <p:sldId id="262" r:id="rId7"/>
    <p:sldId id="264" r:id="rId8"/>
    <p:sldId id="265" r:id="rId9"/>
    <p:sldId id="263" r:id="rId10"/>
    <p:sldId id="260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6_2">
  <dgm:title val=""/>
  <dgm:desc val=""/>
  <dgm:catLst>
    <dgm:cat type="accent6" pri="16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4542C25-127F-466E-8FE2-2A04CC164F4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615F1AC0-2F79-4FAD-9F93-FED22170CF46}">
      <dgm:prSet/>
      <dgm:spPr/>
      <dgm:t>
        <a:bodyPr/>
        <a:lstStyle/>
        <a:p>
          <a:r>
            <a:rPr lang="en-US" b="1" i="0" baseline="0"/>
            <a:t>Aim</a:t>
          </a:r>
          <a:r>
            <a:rPr lang="en-US" b="0" i="0" baseline="0"/>
            <a:t>: Predict movie box office revenue using machine learning (ML).</a:t>
          </a:r>
          <a:endParaRPr lang="en-US"/>
        </a:p>
      </dgm:t>
    </dgm:pt>
    <dgm:pt modelId="{D6A5A204-ED45-45D1-9692-3CD78E63422B}" type="parTrans" cxnId="{8E4E075D-B5A6-4EB5-A1EC-8AB09573B755}">
      <dgm:prSet/>
      <dgm:spPr/>
      <dgm:t>
        <a:bodyPr/>
        <a:lstStyle/>
        <a:p>
          <a:endParaRPr lang="en-US"/>
        </a:p>
      </dgm:t>
    </dgm:pt>
    <dgm:pt modelId="{BCAE4FF2-8C20-432A-8D76-98264EFA9BF0}" type="sibTrans" cxnId="{8E4E075D-B5A6-4EB5-A1EC-8AB09573B755}">
      <dgm:prSet/>
      <dgm:spPr/>
      <dgm:t>
        <a:bodyPr/>
        <a:lstStyle/>
        <a:p>
          <a:endParaRPr lang="en-US"/>
        </a:p>
      </dgm:t>
    </dgm:pt>
    <dgm:pt modelId="{E233AB22-E70A-4066-A074-5AD814591270}">
      <dgm:prSet/>
      <dgm:spPr/>
      <dgm:t>
        <a:bodyPr/>
        <a:lstStyle/>
        <a:p>
          <a:r>
            <a:rPr lang="en-US" b="1" i="0" baseline="0"/>
            <a:t>Dataset</a:t>
          </a:r>
          <a:r>
            <a:rPr lang="en-US" b="0" i="0" baseline="0"/>
            <a:t>: IMDb dataset from Kaggle.</a:t>
          </a:r>
          <a:endParaRPr lang="en-US"/>
        </a:p>
      </dgm:t>
    </dgm:pt>
    <dgm:pt modelId="{31AF0BE6-285F-4981-B8BF-CE56A44FD81F}" type="parTrans" cxnId="{8A36FC84-0817-4378-9A5F-A56FBBCDEDEF}">
      <dgm:prSet/>
      <dgm:spPr/>
      <dgm:t>
        <a:bodyPr/>
        <a:lstStyle/>
        <a:p>
          <a:endParaRPr lang="en-US"/>
        </a:p>
      </dgm:t>
    </dgm:pt>
    <dgm:pt modelId="{E26EF57E-206E-4500-9DE3-B52E7DE940F8}" type="sibTrans" cxnId="{8A36FC84-0817-4378-9A5F-A56FBBCDEDEF}">
      <dgm:prSet/>
      <dgm:spPr/>
      <dgm:t>
        <a:bodyPr/>
        <a:lstStyle/>
        <a:p>
          <a:endParaRPr lang="en-US"/>
        </a:p>
      </dgm:t>
    </dgm:pt>
    <dgm:pt modelId="{1868D7FB-9642-4238-89D6-338D21651FF2}">
      <dgm:prSet/>
      <dgm:spPr/>
      <dgm:t>
        <a:bodyPr/>
        <a:lstStyle/>
        <a:p>
          <a:r>
            <a:rPr lang="en-US" b="1" i="0" baseline="0"/>
            <a:t>Approach</a:t>
          </a:r>
          <a:r>
            <a:rPr lang="en-US" b="0" i="0" baseline="0"/>
            <a:t>: Applied regression models with feature engineering and evaluation metrics.</a:t>
          </a:r>
          <a:endParaRPr lang="en-US"/>
        </a:p>
      </dgm:t>
    </dgm:pt>
    <dgm:pt modelId="{C3301357-B37A-4C54-8007-3F1917D71AE7}" type="parTrans" cxnId="{7979DA1B-6555-4D02-AA71-A9ECF0ECAF5D}">
      <dgm:prSet/>
      <dgm:spPr/>
      <dgm:t>
        <a:bodyPr/>
        <a:lstStyle/>
        <a:p>
          <a:endParaRPr lang="en-US"/>
        </a:p>
      </dgm:t>
    </dgm:pt>
    <dgm:pt modelId="{A22E96BF-DCE6-4348-B4E3-1CB26B5A8B1D}" type="sibTrans" cxnId="{7979DA1B-6555-4D02-AA71-A9ECF0ECAF5D}">
      <dgm:prSet/>
      <dgm:spPr/>
      <dgm:t>
        <a:bodyPr/>
        <a:lstStyle/>
        <a:p>
          <a:endParaRPr lang="en-US"/>
        </a:p>
      </dgm:t>
    </dgm:pt>
    <dgm:pt modelId="{03339939-6A6C-4675-A9F6-D1C5D7FF9DCC}">
      <dgm:prSet/>
      <dgm:spPr/>
      <dgm:t>
        <a:bodyPr/>
        <a:lstStyle/>
        <a:p>
          <a:r>
            <a:rPr lang="en-US" b="1" i="0" baseline="0" dirty="0"/>
            <a:t>Best Model</a:t>
          </a:r>
          <a:r>
            <a:rPr lang="en-US" b="0" i="0" baseline="0" dirty="0"/>
            <a:t>: </a:t>
          </a:r>
          <a:r>
            <a:rPr lang="en-US" dirty="0"/>
            <a:t>XGBoost</a:t>
          </a:r>
          <a:r>
            <a:rPr lang="en-US" b="0" i="0" baseline="0" dirty="0"/>
            <a:t> with R² = 0.513.</a:t>
          </a:r>
          <a:endParaRPr lang="en-US" dirty="0"/>
        </a:p>
      </dgm:t>
    </dgm:pt>
    <dgm:pt modelId="{70873D09-42C4-4BAE-A144-B18F4778796F}" type="parTrans" cxnId="{310E957A-723A-4310-9C77-535479CE31D7}">
      <dgm:prSet/>
      <dgm:spPr/>
      <dgm:t>
        <a:bodyPr/>
        <a:lstStyle/>
        <a:p>
          <a:endParaRPr lang="en-US"/>
        </a:p>
      </dgm:t>
    </dgm:pt>
    <dgm:pt modelId="{6291DE37-B9E9-404C-887C-1D1C3A8CCF16}" type="sibTrans" cxnId="{310E957A-723A-4310-9C77-535479CE31D7}">
      <dgm:prSet/>
      <dgm:spPr/>
      <dgm:t>
        <a:bodyPr/>
        <a:lstStyle/>
        <a:p>
          <a:endParaRPr lang="en-US"/>
        </a:p>
      </dgm:t>
    </dgm:pt>
    <dgm:pt modelId="{558F1B71-FEE1-40E3-A718-53B9CB38FE9A}" type="pres">
      <dgm:prSet presAssocID="{B4542C25-127F-466E-8FE2-2A04CC164F47}" presName="root" presStyleCnt="0">
        <dgm:presLayoutVars>
          <dgm:dir/>
          <dgm:resizeHandles val="exact"/>
        </dgm:presLayoutVars>
      </dgm:prSet>
      <dgm:spPr/>
    </dgm:pt>
    <dgm:pt modelId="{E44F3AF2-31CA-4B1C-90CF-5D1E257516D9}" type="pres">
      <dgm:prSet presAssocID="{615F1AC0-2F79-4FAD-9F93-FED22170CF46}" presName="compNode" presStyleCnt="0"/>
      <dgm:spPr/>
    </dgm:pt>
    <dgm:pt modelId="{9B2EB2EB-EDB5-4474-BA9B-8D657E1E8993}" type="pres">
      <dgm:prSet presAssocID="{615F1AC0-2F79-4FAD-9F93-FED22170CF46}" presName="bgRect" presStyleLbl="bgShp" presStyleIdx="0" presStyleCnt="4"/>
      <dgm:spPr/>
    </dgm:pt>
    <dgm:pt modelId="{FCE40C97-E0CA-45DE-B652-A7BB285BA597}" type="pres">
      <dgm:prSet presAssocID="{615F1AC0-2F79-4FAD-9F93-FED22170CF46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EFCC802B-767B-4723-B76A-2EBCAC809A94}" type="pres">
      <dgm:prSet presAssocID="{615F1AC0-2F79-4FAD-9F93-FED22170CF46}" presName="spaceRect" presStyleCnt="0"/>
      <dgm:spPr/>
    </dgm:pt>
    <dgm:pt modelId="{7F71BEF5-ECF5-41D2-9209-34E277568D6B}" type="pres">
      <dgm:prSet presAssocID="{615F1AC0-2F79-4FAD-9F93-FED22170CF46}" presName="parTx" presStyleLbl="revTx" presStyleIdx="0" presStyleCnt="4">
        <dgm:presLayoutVars>
          <dgm:chMax val="0"/>
          <dgm:chPref val="0"/>
        </dgm:presLayoutVars>
      </dgm:prSet>
      <dgm:spPr/>
    </dgm:pt>
    <dgm:pt modelId="{AD196A08-FF2F-48E7-99B3-9C4FC281BBD5}" type="pres">
      <dgm:prSet presAssocID="{BCAE4FF2-8C20-432A-8D76-98264EFA9BF0}" presName="sibTrans" presStyleCnt="0"/>
      <dgm:spPr/>
    </dgm:pt>
    <dgm:pt modelId="{557A3FDD-1319-447F-8B2B-109600461023}" type="pres">
      <dgm:prSet presAssocID="{E233AB22-E70A-4066-A074-5AD814591270}" presName="compNode" presStyleCnt="0"/>
      <dgm:spPr/>
    </dgm:pt>
    <dgm:pt modelId="{FB92A7D6-DB2E-4319-9004-12F67A12A4F2}" type="pres">
      <dgm:prSet presAssocID="{E233AB22-E70A-4066-A074-5AD814591270}" presName="bgRect" presStyleLbl="bgShp" presStyleIdx="1" presStyleCnt="4"/>
      <dgm:spPr/>
    </dgm:pt>
    <dgm:pt modelId="{29985671-BE27-4AC1-92B6-C5986471307C}" type="pres">
      <dgm:prSet presAssocID="{E233AB22-E70A-4066-A074-5AD81459127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95B95AC2-27DB-4A20-B263-764ACC9A8DF6}" type="pres">
      <dgm:prSet presAssocID="{E233AB22-E70A-4066-A074-5AD814591270}" presName="spaceRect" presStyleCnt="0"/>
      <dgm:spPr/>
    </dgm:pt>
    <dgm:pt modelId="{CE5A57E1-87A5-4DEB-BD74-995CA1703D16}" type="pres">
      <dgm:prSet presAssocID="{E233AB22-E70A-4066-A074-5AD814591270}" presName="parTx" presStyleLbl="revTx" presStyleIdx="1" presStyleCnt="4">
        <dgm:presLayoutVars>
          <dgm:chMax val="0"/>
          <dgm:chPref val="0"/>
        </dgm:presLayoutVars>
      </dgm:prSet>
      <dgm:spPr/>
    </dgm:pt>
    <dgm:pt modelId="{AAD7752A-E5E8-40A2-8400-4EE33E822FEC}" type="pres">
      <dgm:prSet presAssocID="{E26EF57E-206E-4500-9DE3-B52E7DE940F8}" presName="sibTrans" presStyleCnt="0"/>
      <dgm:spPr/>
    </dgm:pt>
    <dgm:pt modelId="{A898D6A4-E8AC-4279-8534-A358AF9A5B44}" type="pres">
      <dgm:prSet presAssocID="{1868D7FB-9642-4238-89D6-338D21651FF2}" presName="compNode" presStyleCnt="0"/>
      <dgm:spPr/>
    </dgm:pt>
    <dgm:pt modelId="{220B2901-B934-4F50-AB30-DED3BB4E8629}" type="pres">
      <dgm:prSet presAssocID="{1868D7FB-9642-4238-89D6-338D21651FF2}" presName="bgRect" presStyleLbl="bgShp" presStyleIdx="2" presStyleCnt="4"/>
      <dgm:spPr/>
    </dgm:pt>
    <dgm:pt modelId="{3B7CB7E8-DBFD-4A04-B01F-337ECDE7752C}" type="pres">
      <dgm:prSet presAssocID="{1868D7FB-9642-4238-89D6-338D21651FF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idge scene"/>
        </a:ext>
      </dgm:extLst>
    </dgm:pt>
    <dgm:pt modelId="{93D52B2E-380B-427E-9591-D259AC3DC74C}" type="pres">
      <dgm:prSet presAssocID="{1868D7FB-9642-4238-89D6-338D21651FF2}" presName="spaceRect" presStyleCnt="0"/>
      <dgm:spPr/>
    </dgm:pt>
    <dgm:pt modelId="{6D5AAD45-7F40-4E9A-ADAA-AAD0BAB53C49}" type="pres">
      <dgm:prSet presAssocID="{1868D7FB-9642-4238-89D6-338D21651FF2}" presName="parTx" presStyleLbl="revTx" presStyleIdx="2" presStyleCnt="4">
        <dgm:presLayoutVars>
          <dgm:chMax val="0"/>
          <dgm:chPref val="0"/>
        </dgm:presLayoutVars>
      </dgm:prSet>
      <dgm:spPr/>
    </dgm:pt>
    <dgm:pt modelId="{F63D72FE-3CF4-4B86-AAEB-F957D3F658DE}" type="pres">
      <dgm:prSet presAssocID="{A22E96BF-DCE6-4348-B4E3-1CB26B5A8B1D}" presName="sibTrans" presStyleCnt="0"/>
      <dgm:spPr/>
    </dgm:pt>
    <dgm:pt modelId="{F43E096C-D34F-4723-85AB-F08186E2D50B}" type="pres">
      <dgm:prSet presAssocID="{03339939-6A6C-4675-A9F6-D1C5D7FF9DCC}" presName="compNode" presStyleCnt="0"/>
      <dgm:spPr/>
    </dgm:pt>
    <dgm:pt modelId="{1FAEF864-81A0-4BE0-89F5-2956B03992CE}" type="pres">
      <dgm:prSet presAssocID="{03339939-6A6C-4675-A9F6-D1C5D7FF9DCC}" presName="bgRect" presStyleLbl="bgShp" presStyleIdx="3" presStyleCnt="4"/>
      <dgm:spPr/>
    </dgm:pt>
    <dgm:pt modelId="{43D95744-9BE5-4A1D-9A98-9F056EEEF7D9}" type="pres">
      <dgm:prSet presAssocID="{03339939-6A6C-4675-A9F6-D1C5D7FF9DC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enn Diagram"/>
        </a:ext>
      </dgm:extLst>
    </dgm:pt>
    <dgm:pt modelId="{569A276A-E41E-443C-A335-9407F8E1EFED}" type="pres">
      <dgm:prSet presAssocID="{03339939-6A6C-4675-A9F6-D1C5D7FF9DCC}" presName="spaceRect" presStyleCnt="0"/>
      <dgm:spPr/>
    </dgm:pt>
    <dgm:pt modelId="{B9E3138D-7322-4BDC-9C7E-FEA9508523AF}" type="pres">
      <dgm:prSet presAssocID="{03339939-6A6C-4675-A9F6-D1C5D7FF9DCC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7979DA1B-6555-4D02-AA71-A9ECF0ECAF5D}" srcId="{B4542C25-127F-466E-8FE2-2A04CC164F47}" destId="{1868D7FB-9642-4238-89D6-338D21651FF2}" srcOrd="2" destOrd="0" parTransId="{C3301357-B37A-4C54-8007-3F1917D71AE7}" sibTransId="{A22E96BF-DCE6-4348-B4E3-1CB26B5A8B1D}"/>
    <dgm:cxn modelId="{EB793426-B1CD-4206-B88D-CA801D369F8A}" type="presOf" srcId="{615F1AC0-2F79-4FAD-9F93-FED22170CF46}" destId="{7F71BEF5-ECF5-41D2-9209-34E277568D6B}" srcOrd="0" destOrd="0" presId="urn:microsoft.com/office/officeart/2018/2/layout/IconVerticalSolidList"/>
    <dgm:cxn modelId="{8E4E075D-B5A6-4EB5-A1EC-8AB09573B755}" srcId="{B4542C25-127F-466E-8FE2-2A04CC164F47}" destId="{615F1AC0-2F79-4FAD-9F93-FED22170CF46}" srcOrd="0" destOrd="0" parTransId="{D6A5A204-ED45-45D1-9692-3CD78E63422B}" sibTransId="{BCAE4FF2-8C20-432A-8D76-98264EFA9BF0}"/>
    <dgm:cxn modelId="{39237F5E-E761-4A4B-9827-2131FE9634A6}" type="presOf" srcId="{E233AB22-E70A-4066-A074-5AD814591270}" destId="{CE5A57E1-87A5-4DEB-BD74-995CA1703D16}" srcOrd="0" destOrd="0" presId="urn:microsoft.com/office/officeart/2018/2/layout/IconVerticalSolidList"/>
    <dgm:cxn modelId="{AEFE3754-A58E-421F-982F-E59DED354902}" type="presOf" srcId="{B4542C25-127F-466E-8FE2-2A04CC164F47}" destId="{558F1B71-FEE1-40E3-A718-53B9CB38FE9A}" srcOrd="0" destOrd="0" presId="urn:microsoft.com/office/officeart/2018/2/layout/IconVerticalSolidList"/>
    <dgm:cxn modelId="{310E957A-723A-4310-9C77-535479CE31D7}" srcId="{B4542C25-127F-466E-8FE2-2A04CC164F47}" destId="{03339939-6A6C-4675-A9F6-D1C5D7FF9DCC}" srcOrd="3" destOrd="0" parTransId="{70873D09-42C4-4BAE-A144-B18F4778796F}" sibTransId="{6291DE37-B9E9-404C-887C-1D1C3A8CCF16}"/>
    <dgm:cxn modelId="{8A36FC84-0817-4378-9A5F-A56FBBCDEDEF}" srcId="{B4542C25-127F-466E-8FE2-2A04CC164F47}" destId="{E233AB22-E70A-4066-A074-5AD814591270}" srcOrd="1" destOrd="0" parTransId="{31AF0BE6-285F-4981-B8BF-CE56A44FD81F}" sibTransId="{E26EF57E-206E-4500-9DE3-B52E7DE940F8}"/>
    <dgm:cxn modelId="{89B753DA-A11C-4D7A-9968-7C443BDDDD41}" type="presOf" srcId="{1868D7FB-9642-4238-89D6-338D21651FF2}" destId="{6D5AAD45-7F40-4E9A-ADAA-AAD0BAB53C49}" srcOrd="0" destOrd="0" presId="urn:microsoft.com/office/officeart/2018/2/layout/IconVerticalSolidList"/>
    <dgm:cxn modelId="{6F597BE4-25F5-45C5-8013-56122184E591}" type="presOf" srcId="{03339939-6A6C-4675-A9F6-D1C5D7FF9DCC}" destId="{B9E3138D-7322-4BDC-9C7E-FEA9508523AF}" srcOrd="0" destOrd="0" presId="urn:microsoft.com/office/officeart/2018/2/layout/IconVerticalSolidList"/>
    <dgm:cxn modelId="{C578641E-F887-4CFC-984C-1CE05A4E0ED6}" type="presParOf" srcId="{558F1B71-FEE1-40E3-A718-53B9CB38FE9A}" destId="{E44F3AF2-31CA-4B1C-90CF-5D1E257516D9}" srcOrd="0" destOrd="0" presId="urn:microsoft.com/office/officeart/2018/2/layout/IconVerticalSolidList"/>
    <dgm:cxn modelId="{3A91CEBE-3893-4812-B502-A392889FDB15}" type="presParOf" srcId="{E44F3AF2-31CA-4B1C-90CF-5D1E257516D9}" destId="{9B2EB2EB-EDB5-4474-BA9B-8D657E1E8993}" srcOrd="0" destOrd="0" presId="urn:microsoft.com/office/officeart/2018/2/layout/IconVerticalSolidList"/>
    <dgm:cxn modelId="{AF64272F-84FA-4B9B-82DE-93AEA935AEEC}" type="presParOf" srcId="{E44F3AF2-31CA-4B1C-90CF-5D1E257516D9}" destId="{FCE40C97-E0CA-45DE-B652-A7BB285BA597}" srcOrd="1" destOrd="0" presId="urn:microsoft.com/office/officeart/2018/2/layout/IconVerticalSolidList"/>
    <dgm:cxn modelId="{7AF2E401-8483-4003-BB1F-EBE798058CE5}" type="presParOf" srcId="{E44F3AF2-31CA-4B1C-90CF-5D1E257516D9}" destId="{EFCC802B-767B-4723-B76A-2EBCAC809A94}" srcOrd="2" destOrd="0" presId="urn:microsoft.com/office/officeart/2018/2/layout/IconVerticalSolidList"/>
    <dgm:cxn modelId="{DDFAF9B3-ADD8-4E66-82DC-FCC754B798D6}" type="presParOf" srcId="{E44F3AF2-31CA-4B1C-90CF-5D1E257516D9}" destId="{7F71BEF5-ECF5-41D2-9209-34E277568D6B}" srcOrd="3" destOrd="0" presId="urn:microsoft.com/office/officeart/2018/2/layout/IconVerticalSolidList"/>
    <dgm:cxn modelId="{EA12B818-62BA-4093-A9BF-7F2D56EE4FEA}" type="presParOf" srcId="{558F1B71-FEE1-40E3-A718-53B9CB38FE9A}" destId="{AD196A08-FF2F-48E7-99B3-9C4FC281BBD5}" srcOrd="1" destOrd="0" presId="urn:microsoft.com/office/officeart/2018/2/layout/IconVerticalSolidList"/>
    <dgm:cxn modelId="{CC5FB690-847A-4BEB-8B92-82E3A4EAAAC8}" type="presParOf" srcId="{558F1B71-FEE1-40E3-A718-53B9CB38FE9A}" destId="{557A3FDD-1319-447F-8B2B-109600461023}" srcOrd="2" destOrd="0" presId="urn:microsoft.com/office/officeart/2018/2/layout/IconVerticalSolidList"/>
    <dgm:cxn modelId="{D6B275BE-7080-4831-8F1F-09F0CB315839}" type="presParOf" srcId="{557A3FDD-1319-447F-8B2B-109600461023}" destId="{FB92A7D6-DB2E-4319-9004-12F67A12A4F2}" srcOrd="0" destOrd="0" presId="urn:microsoft.com/office/officeart/2018/2/layout/IconVerticalSolidList"/>
    <dgm:cxn modelId="{BED6740D-C21B-4A7D-8002-DE0CE265843C}" type="presParOf" srcId="{557A3FDD-1319-447F-8B2B-109600461023}" destId="{29985671-BE27-4AC1-92B6-C5986471307C}" srcOrd="1" destOrd="0" presId="urn:microsoft.com/office/officeart/2018/2/layout/IconVerticalSolidList"/>
    <dgm:cxn modelId="{2773A111-2EEA-47A8-8DCA-D09EA30473DA}" type="presParOf" srcId="{557A3FDD-1319-447F-8B2B-109600461023}" destId="{95B95AC2-27DB-4A20-B263-764ACC9A8DF6}" srcOrd="2" destOrd="0" presId="urn:microsoft.com/office/officeart/2018/2/layout/IconVerticalSolidList"/>
    <dgm:cxn modelId="{167ADC4C-A8A6-443C-824B-75A4BAEC9174}" type="presParOf" srcId="{557A3FDD-1319-447F-8B2B-109600461023}" destId="{CE5A57E1-87A5-4DEB-BD74-995CA1703D16}" srcOrd="3" destOrd="0" presId="urn:microsoft.com/office/officeart/2018/2/layout/IconVerticalSolidList"/>
    <dgm:cxn modelId="{D926D711-22BA-4A09-84EA-E45730B25775}" type="presParOf" srcId="{558F1B71-FEE1-40E3-A718-53B9CB38FE9A}" destId="{AAD7752A-E5E8-40A2-8400-4EE33E822FEC}" srcOrd="3" destOrd="0" presId="urn:microsoft.com/office/officeart/2018/2/layout/IconVerticalSolidList"/>
    <dgm:cxn modelId="{E2DD2127-D5D5-47DB-AC57-7E970B3F9EE3}" type="presParOf" srcId="{558F1B71-FEE1-40E3-A718-53B9CB38FE9A}" destId="{A898D6A4-E8AC-4279-8534-A358AF9A5B44}" srcOrd="4" destOrd="0" presId="urn:microsoft.com/office/officeart/2018/2/layout/IconVerticalSolidList"/>
    <dgm:cxn modelId="{05EA9877-1D3C-4A58-9EF8-661155FB3B48}" type="presParOf" srcId="{A898D6A4-E8AC-4279-8534-A358AF9A5B44}" destId="{220B2901-B934-4F50-AB30-DED3BB4E8629}" srcOrd="0" destOrd="0" presId="urn:microsoft.com/office/officeart/2018/2/layout/IconVerticalSolidList"/>
    <dgm:cxn modelId="{E79B0411-BDCF-4B7F-8140-5EFC2308C833}" type="presParOf" srcId="{A898D6A4-E8AC-4279-8534-A358AF9A5B44}" destId="{3B7CB7E8-DBFD-4A04-B01F-337ECDE7752C}" srcOrd="1" destOrd="0" presId="urn:microsoft.com/office/officeart/2018/2/layout/IconVerticalSolidList"/>
    <dgm:cxn modelId="{A7AF6B7D-07BF-43A2-B8DE-C4C62D2D23AC}" type="presParOf" srcId="{A898D6A4-E8AC-4279-8534-A358AF9A5B44}" destId="{93D52B2E-380B-427E-9591-D259AC3DC74C}" srcOrd="2" destOrd="0" presId="urn:microsoft.com/office/officeart/2018/2/layout/IconVerticalSolidList"/>
    <dgm:cxn modelId="{4EB380D9-D8CB-4097-BCE7-1D0E5E1FDE4A}" type="presParOf" srcId="{A898D6A4-E8AC-4279-8534-A358AF9A5B44}" destId="{6D5AAD45-7F40-4E9A-ADAA-AAD0BAB53C49}" srcOrd="3" destOrd="0" presId="urn:microsoft.com/office/officeart/2018/2/layout/IconVerticalSolidList"/>
    <dgm:cxn modelId="{5B4355C9-9343-4D2D-BCDF-EA1FAC35B1F5}" type="presParOf" srcId="{558F1B71-FEE1-40E3-A718-53B9CB38FE9A}" destId="{F63D72FE-3CF4-4B86-AAEB-F957D3F658DE}" srcOrd="5" destOrd="0" presId="urn:microsoft.com/office/officeart/2018/2/layout/IconVerticalSolidList"/>
    <dgm:cxn modelId="{2A41E328-33B8-4A4C-A240-96259CFE311C}" type="presParOf" srcId="{558F1B71-FEE1-40E3-A718-53B9CB38FE9A}" destId="{F43E096C-D34F-4723-85AB-F08186E2D50B}" srcOrd="6" destOrd="0" presId="urn:microsoft.com/office/officeart/2018/2/layout/IconVerticalSolidList"/>
    <dgm:cxn modelId="{EEBF357B-CD80-4638-89F7-75FC695C2BFA}" type="presParOf" srcId="{F43E096C-D34F-4723-85AB-F08186E2D50B}" destId="{1FAEF864-81A0-4BE0-89F5-2956B03992CE}" srcOrd="0" destOrd="0" presId="urn:microsoft.com/office/officeart/2018/2/layout/IconVerticalSolidList"/>
    <dgm:cxn modelId="{6F22CFAD-797E-40CD-B47D-1EC4C88B9255}" type="presParOf" srcId="{F43E096C-D34F-4723-85AB-F08186E2D50B}" destId="{43D95744-9BE5-4A1D-9A98-9F056EEEF7D9}" srcOrd="1" destOrd="0" presId="urn:microsoft.com/office/officeart/2018/2/layout/IconVerticalSolidList"/>
    <dgm:cxn modelId="{A272F5B9-AB7C-40F3-A91A-854A0EFA3A36}" type="presParOf" srcId="{F43E096C-D34F-4723-85AB-F08186E2D50B}" destId="{569A276A-E41E-443C-A335-9407F8E1EFED}" srcOrd="2" destOrd="0" presId="urn:microsoft.com/office/officeart/2018/2/layout/IconVerticalSolidList"/>
    <dgm:cxn modelId="{567860D8-EC7D-4CDE-A882-4228D99471E9}" type="presParOf" srcId="{F43E096C-D34F-4723-85AB-F08186E2D50B}" destId="{B9E3138D-7322-4BDC-9C7E-FEA9508523A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1B84732-509B-4C64-8839-E62D07798E2E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accent6_2" csCatId="accent6" phldr="1"/>
      <dgm:spPr/>
      <dgm:t>
        <a:bodyPr/>
        <a:lstStyle/>
        <a:p>
          <a:endParaRPr lang="en-US"/>
        </a:p>
      </dgm:t>
    </dgm:pt>
    <dgm:pt modelId="{4553F4B3-8286-43CD-8C80-A2470CFF5405}">
      <dgm:prSet/>
      <dgm:spPr/>
      <dgm:t>
        <a:bodyPr/>
        <a:lstStyle/>
        <a:p>
          <a:r>
            <a:rPr lang="en-GB"/>
            <a:t>Ensemble models outperform linear ones (Li &amp; Liu, 2022).</a:t>
          </a:r>
          <a:endParaRPr lang="en-US"/>
        </a:p>
      </dgm:t>
    </dgm:pt>
    <dgm:pt modelId="{2C6F7F70-02D3-4D1E-AB68-245DB1BA8DC2}" type="parTrans" cxnId="{4E42D34C-EAB7-4DA2-8B36-4FF86CC7107E}">
      <dgm:prSet/>
      <dgm:spPr/>
      <dgm:t>
        <a:bodyPr/>
        <a:lstStyle/>
        <a:p>
          <a:endParaRPr lang="en-US"/>
        </a:p>
      </dgm:t>
    </dgm:pt>
    <dgm:pt modelId="{5E23A115-43BF-4D2A-8C19-68C8225F70DA}" type="sibTrans" cxnId="{4E42D34C-EAB7-4DA2-8B36-4FF86CC7107E}">
      <dgm:prSet/>
      <dgm:spPr/>
      <dgm:t>
        <a:bodyPr/>
        <a:lstStyle/>
        <a:p>
          <a:endParaRPr lang="en-US"/>
        </a:p>
      </dgm:t>
    </dgm:pt>
    <dgm:pt modelId="{1199095E-9A97-4DC3-8838-0B7D33C86009}">
      <dgm:prSet/>
      <dgm:spPr/>
      <dgm:t>
        <a:bodyPr/>
        <a:lstStyle/>
        <a:p>
          <a:r>
            <a:rPr lang="en-GB"/>
            <a:t>EDA improves feature selection (Murschetz et al., 2020).</a:t>
          </a:r>
          <a:endParaRPr lang="en-US"/>
        </a:p>
      </dgm:t>
    </dgm:pt>
    <dgm:pt modelId="{2F60F01C-26E9-42F9-958E-91A7FB785B81}" type="parTrans" cxnId="{29C093B0-4584-4D44-B614-CFE3EB9F81EF}">
      <dgm:prSet/>
      <dgm:spPr/>
      <dgm:t>
        <a:bodyPr/>
        <a:lstStyle/>
        <a:p>
          <a:endParaRPr lang="en-US"/>
        </a:p>
      </dgm:t>
    </dgm:pt>
    <dgm:pt modelId="{637CDB31-A581-48CA-B534-F790984155D9}" type="sibTrans" cxnId="{29C093B0-4584-4D44-B614-CFE3EB9F81EF}">
      <dgm:prSet/>
      <dgm:spPr/>
      <dgm:t>
        <a:bodyPr/>
        <a:lstStyle/>
        <a:p>
          <a:endParaRPr lang="en-US"/>
        </a:p>
      </dgm:t>
    </dgm:pt>
    <dgm:pt modelId="{4C9AA237-3DD3-42E2-A17A-2623C183793A}">
      <dgm:prSet/>
      <dgm:spPr/>
      <dgm:t>
        <a:bodyPr/>
        <a:lstStyle/>
        <a:p>
          <a:r>
            <a:rPr lang="en-GB"/>
            <a:t>Deep multimodal models like DMPCNN can enhance predictions (Madongo et al., 2024).</a:t>
          </a:r>
          <a:endParaRPr lang="en-US"/>
        </a:p>
      </dgm:t>
    </dgm:pt>
    <dgm:pt modelId="{8389C1D7-FFF2-489D-9E12-F2CA7DB7F3BA}" type="parTrans" cxnId="{8BD9D54B-3D18-434B-9510-99521167EEF6}">
      <dgm:prSet/>
      <dgm:spPr/>
      <dgm:t>
        <a:bodyPr/>
        <a:lstStyle/>
        <a:p>
          <a:endParaRPr lang="en-US"/>
        </a:p>
      </dgm:t>
    </dgm:pt>
    <dgm:pt modelId="{EF3A3D43-0953-49C8-A25B-5006713EE429}" type="sibTrans" cxnId="{8BD9D54B-3D18-434B-9510-99521167EEF6}">
      <dgm:prSet/>
      <dgm:spPr/>
      <dgm:t>
        <a:bodyPr/>
        <a:lstStyle/>
        <a:p>
          <a:endParaRPr lang="en-US"/>
        </a:p>
      </dgm:t>
    </dgm:pt>
    <dgm:pt modelId="{D9F9C8A5-2631-423B-8F75-300DE179F36A}">
      <dgm:prSet/>
      <dgm:spPr/>
      <dgm:t>
        <a:bodyPr/>
        <a:lstStyle/>
        <a:p>
          <a:r>
            <a:rPr lang="en-GB"/>
            <a:t>Common ML Models Used: Random Forest, Gradient Boosting, XGBoost, SVR.</a:t>
          </a:r>
          <a:endParaRPr lang="en-US"/>
        </a:p>
      </dgm:t>
    </dgm:pt>
    <dgm:pt modelId="{ABED0093-3658-45C0-A2B4-DEE963E6D828}" type="parTrans" cxnId="{4F248079-CB32-4F90-A6D7-FB78095023EA}">
      <dgm:prSet/>
      <dgm:spPr/>
      <dgm:t>
        <a:bodyPr/>
        <a:lstStyle/>
        <a:p>
          <a:endParaRPr lang="en-US"/>
        </a:p>
      </dgm:t>
    </dgm:pt>
    <dgm:pt modelId="{B8E71754-9E2B-4513-B696-CCAE2BB9B02C}" type="sibTrans" cxnId="{4F248079-CB32-4F90-A6D7-FB78095023EA}">
      <dgm:prSet/>
      <dgm:spPr/>
      <dgm:t>
        <a:bodyPr/>
        <a:lstStyle/>
        <a:p>
          <a:endParaRPr lang="en-US"/>
        </a:p>
      </dgm:t>
    </dgm:pt>
    <dgm:pt modelId="{91F7FF0B-9E7B-43E4-AA47-81F135BEADE9}" type="pres">
      <dgm:prSet presAssocID="{11B84732-509B-4C64-8839-E62D07798E2E}" presName="root" presStyleCnt="0">
        <dgm:presLayoutVars>
          <dgm:dir/>
          <dgm:resizeHandles val="exact"/>
        </dgm:presLayoutVars>
      </dgm:prSet>
      <dgm:spPr/>
    </dgm:pt>
    <dgm:pt modelId="{3477A3D9-5C1A-4ED3-8BED-8CE4B2E56A00}" type="pres">
      <dgm:prSet presAssocID="{11B84732-509B-4C64-8839-E62D07798E2E}" presName="container" presStyleCnt="0">
        <dgm:presLayoutVars>
          <dgm:dir/>
          <dgm:resizeHandles val="exact"/>
        </dgm:presLayoutVars>
      </dgm:prSet>
      <dgm:spPr/>
    </dgm:pt>
    <dgm:pt modelId="{02EFE6DB-A5BE-454C-A8C7-13BF7D1DDDCC}" type="pres">
      <dgm:prSet presAssocID="{4553F4B3-8286-43CD-8C80-A2470CFF5405}" presName="compNode" presStyleCnt="0"/>
      <dgm:spPr/>
    </dgm:pt>
    <dgm:pt modelId="{7C0F8998-A080-43D1-A7A8-D6D43BDCB6A6}" type="pres">
      <dgm:prSet presAssocID="{4553F4B3-8286-43CD-8C80-A2470CFF5405}" presName="iconBgRect" presStyleLbl="bgShp" presStyleIdx="0" presStyleCnt="4"/>
      <dgm:spPr/>
    </dgm:pt>
    <dgm:pt modelId="{D6732562-3F38-4E62-B475-3A28176AF7F1}" type="pres">
      <dgm:prSet presAssocID="{4553F4B3-8286-43CD-8C80-A2470CFF540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nching Diagram"/>
        </a:ext>
      </dgm:extLst>
    </dgm:pt>
    <dgm:pt modelId="{88B8CE58-83E1-469C-8B76-BBE3B93142BD}" type="pres">
      <dgm:prSet presAssocID="{4553F4B3-8286-43CD-8C80-A2470CFF5405}" presName="spaceRect" presStyleCnt="0"/>
      <dgm:spPr/>
    </dgm:pt>
    <dgm:pt modelId="{720176E7-E3F4-460B-A901-E5E4806A6D1C}" type="pres">
      <dgm:prSet presAssocID="{4553F4B3-8286-43CD-8C80-A2470CFF5405}" presName="textRect" presStyleLbl="revTx" presStyleIdx="0" presStyleCnt="4">
        <dgm:presLayoutVars>
          <dgm:chMax val="1"/>
          <dgm:chPref val="1"/>
        </dgm:presLayoutVars>
      </dgm:prSet>
      <dgm:spPr/>
    </dgm:pt>
    <dgm:pt modelId="{FB209569-F613-43E1-AE8F-09ACB50A3650}" type="pres">
      <dgm:prSet presAssocID="{5E23A115-43BF-4D2A-8C19-68C8225F70DA}" presName="sibTrans" presStyleLbl="sibTrans2D1" presStyleIdx="0" presStyleCnt="0"/>
      <dgm:spPr/>
    </dgm:pt>
    <dgm:pt modelId="{43AFFE27-118E-45D3-90E1-DE82609757F0}" type="pres">
      <dgm:prSet presAssocID="{1199095E-9A97-4DC3-8838-0B7D33C86009}" presName="compNode" presStyleCnt="0"/>
      <dgm:spPr/>
    </dgm:pt>
    <dgm:pt modelId="{D04C9D49-D22B-4838-B7D6-9699540CAAB5}" type="pres">
      <dgm:prSet presAssocID="{1199095E-9A97-4DC3-8838-0B7D33C86009}" presName="iconBgRect" presStyleLbl="bgShp" presStyleIdx="1" presStyleCnt="4"/>
      <dgm:spPr/>
    </dgm:pt>
    <dgm:pt modelId="{7E68C144-1712-40C8-9CCB-084BF7029327}" type="pres">
      <dgm:prSet presAssocID="{1199095E-9A97-4DC3-8838-0B7D33C8600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ading"/>
        </a:ext>
      </dgm:extLst>
    </dgm:pt>
    <dgm:pt modelId="{5C9168F8-8124-4EB0-B629-347C22E3C45B}" type="pres">
      <dgm:prSet presAssocID="{1199095E-9A97-4DC3-8838-0B7D33C86009}" presName="spaceRect" presStyleCnt="0"/>
      <dgm:spPr/>
    </dgm:pt>
    <dgm:pt modelId="{720C0B6B-3BAD-4DCC-A452-10FF206CC761}" type="pres">
      <dgm:prSet presAssocID="{1199095E-9A97-4DC3-8838-0B7D33C86009}" presName="textRect" presStyleLbl="revTx" presStyleIdx="1" presStyleCnt="4">
        <dgm:presLayoutVars>
          <dgm:chMax val="1"/>
          <dgm:chPref val="1"/>
        </dgm:presLayoutVars>
      </dgm:prSet>
      <dgm:spPr/>
    </dgm:pt>
    <dgm:pt modelId="{3D6711A1-AE9D-45CA-A0DD-9749E4BEE7CE}" type="pres">
      <dgm:prSet presAssocID="{637CDB31-A581-48CA-B534-F790984155D9}" presName="sibTrans" presStyleLbl="sibTrans2D1" presStyleIdx="0" presStyleCnt="0"/>
      <dgm:spPr/>
    </dgm:pt>
    <dgm:pt modelId="{31FE1384-8C47-4A74-91EF-6BAA80A10BB6}" type="pres">
      <dgm:prSet presAssocID="{4C9AA237-3DD3-42E2-A17A-2623C183793A}" presName="compNode" presStyleCnt="0"/>
      <dgm:spPr/>
    </dgm:pt>
    <dgm:pt modelId="{0E92BED2-D2BE-4627-A6D3-557FFE99877F}" type="pres">
      <dgm:prSet presAssocID="{4C9AA237-3DD3-42E2-A17A-2623C183793A}" presName="iconBgRect" presStyleLbl="bgShp" presStyleIdx="2" presStyleCnt="4"/>
      <dgm:spPr/>
    </dgm:pt>
    <dgm:pt modelId="{B224A40F-E9DA-4C83-854E-52AC5521F7B2}" type="pres">
      <dgm:prSet presAssocID="{4C9AA237-3DD3-42E2-A17A-2623C183793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ying Cards"/>
        </a:ext>
      </dgm:extLst>
    </dgm:pt>
    <dgm:pt modelId="{E337BE6C-44FF-42E8-8289-37FB359C338B}" type="pres">
      <dgm:prSet presAssocID="{4C9AA237-3DD3-42E2-A17A-2623C183793A}" presName="spaceRect" presStyleCnt="0"/>
      <dgm:spPr/>
    </dgm:pt>
    <dgm:pt modelId="{68C3DE6B-3402-400B-9ADC-F1899163175B}" type="pres">
      <dgm:prSet presAssocID="{4C9AA237-3DD3-42E2-A17A-2623C183793A}" presName="textRect" presStyleLbl="revTx" presStyleIdx="2" presStyleCnt="4">
        <dgm:presLayoutVars>
          <dgm:chMax val="1"/>
          <dgm:chPref val="1"/>
        </dgm:presLayoutVars>
      </dgm:prSet>
      <dgm:spPr/>
    </dgm:pt>
    <dgm:pt modelId="{7D77A39F-54B4-4785-ABAF-B2BCD26C58F0}" type="pres">
      <dgm:prSet presAssocID="{EF3A3D43-0953-49C8-A25B-5006713EE429}" presName="sibTrans" presStyleLbl="sibTrans2D1" presStyleIdx="0" presStyleCnt="0"/>
      <dgm:spPr/>
    </dgm:pt>
    <dgm:pt modelId="{8516C050-B745-460E-9D56-4487346313BC}" type="pres">
      <dgm:prSet presAssocID="{D9F9C8A5-2631-423B-8F75-300DE179F36A}" presName="compNode" presStyleCnt="0"/>
      <dgm:spPr/>
    </dgm:pt>
    <dgm:pt modelId="{D50735F4-A23B-4442-8838-0E48F323D0AE}" type="pres">
      <dgm:prSet presAssocID="{D9F9C8A5-2631-423B-8F75-300DE179F36A}" presName="iconBgRect" presStyleLbl="bgShp" presStyleIdx="3" presStyleCnt="4"/>
      <dgm:spPr/>
    </dgm:pt>
    <dgm:pt modelId="{0C0CFC63-A5E5-4AEC-82FC-364C6AE55C4B}" type="pres">
      <dgm:prSet presAssocID="{D9F9C8A5-2631-423B-8F75-300DE179F36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rrow Circle"/>
        </a:ext>
      </dgm:extLst>
    </dgm:pt>
    <dgm:pt modelId="{EB126A76-E106-4D65-93D1-0086C115AE8E}" type="pres">
      <dgm:prSet presAssocID="{D9F9C8A5-2631-423B-8F75-300DE179F36A}" presName="spaceRect" presStyleCnt="0"/>
      <dgm:spPr/>
    </dgm:pt>
    <dgm:pt modelId="{E6F04A6D-FCD3-4259-864D-4BF568E6A5FB}" type="pres">
      <dgm:prSet presAssocID="{D9F9C8A5-2631-423B-8F75-300DE179F36A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FA56A516-A265-458B-B1F0-06497FF1DD3E}" type="presOf" srcId="{EF3A3D43-0953-49C8-A25B-5006713EE429}" destId="{7D77A39F-54B4-4785-ABAF-B2BCD26C58F0}" srcOrd="0" destOrd="0" presId="urn:microsoft.com/office/officeart/2018/2/layout/IconCircleList"/>
    <dgm:cxn modelId="{6FE1773E-0356-45F0-A296-C87A3F4F4EFC}" type="presOf" srcId="{4553F4B3-8286-43CD-8C80-A2470CFF5405}" destId="{720176E7-E3F4-460B-A901-E5E4806A6D1C}" srcOrd="0" destOrd="0" presId="urn:microsoft.com/office/officeart/2018/2/layout/IconCircleList"/>
    <dgm:cxn modelId="{DD7DB747-2AE2-4807-BDF6-48AEEF2CFEC8}" type="presOf" srcId="{1199095E-9A97-4DC3-8838-0B7D33C86009}" destId="{720C0B6B-3BAD-4DCC-A452-10FF206CC761}" srcOrd="0" destOrd="0" presId="urn:microsoft.com/office/officeart/2018/2/layout/IconCircleList"/>
    <dgm:cxn modelId="{8BD9D54B-3D18-434B-9510-99521167EEF6}" srcId="{11B84732-509B-4C64-8839-E62D07798E2E}" destId="{4C9AA237-3DD3-42E2-A17A-2623C183793A}" srcOrd="2" destOrd="0" parTransId="{8389C1D7-FFF2-489D-9E12-F2CA7DB7F3BA}" sibTransId="{EF3A3D43-0953-49C8-A25B-5006713EE429}"/>
    <dgm:cxn modelId="{4E42D34C-EAB7-4DA2-8B36-4FF86CC7107E}" srcId="{11B84732-509B-4C64-8839-E62D07798E2E}" destId="{4553F4B3-8286-43CD-8C80-A2470CFF5405}" srcOrd="0" destOrd="0" parTransId="{2C6F7F70-02D3-4D1E-AB68-245DB1BA8DC2}" sibTransId="{5E23A115-43BF-4D2A-8C19-68C8225F70DA}"/>
    <dgm:cxn modelId="{4F248079-CB32-4F90-A6D7-FB78095023EA}" srcId="{11B84732-509B-4C64-8839-E62D07798E2E}" destId="{D9F9C8A5-2631-423B-8F75-300DE179F36A}" srcOrd="3" destOrd="0" parTransId="{ABED0093-3658-45C0-A2B4-DEE963E6D828}" sibTransId="{B8E71754-9E2B-4513-B696-CCAE2BB9B02C}"/>
    <dgm:cxn modelId="{F1D6868F-58ED-42A2-854F-A204E5E8DCD2}" type="presOf" srcId="{4C9AA237-3DD3-42E2-A17A-2623C183793A}" destId="{68C3DE6B-3402-400B-9ADC-F1899163175B}" srcOrd="0" destOrd="0" presId="urn:microsoft.com/office/officeart/2018/2/layout/IconCircleList"/>
    <dgm:cxn modelId="{44578FAC-7134-4F68-B4B9-C98FC024B949}" type="presOf" srcId="{637CDB31-A581-48CA-B534-F790984155D9}" destId="{3D6711A1-AE9D-45CA-A0DD-9749E4BEE7CE}" srcOrd="0" destOrd="0" presId="urn:microsoft.com/office/officeart/2018/2/layout/IconCircleList"/>
    <dgm:cxn modelId="{133E3AB0-9D15-45B1-BF1F-A98410C3EB9B}" type="presOf" srcId="{11B84732-509B-4C64-8839-E62D07798E2E}" destId="{91F7FF0B-9E7B-43E4-AA47-81F135BEADE9}" srcOrd="0" destOrd="0" presId="urn:microsoft.com/office/officeart/2018/2/layout/IconCircleList"/>
    <dgm:cxn modelId="{29C093B0-4584-4D44-B614-CFE3EB9F81EF}" srcId="{11B84732-509B-4C64-8839-E62D07798E2E}" destId="{1199095E-9A97-4DC3-8838-0B7D33C86009}" srcOrd="1" destOrd="0" parTransId="{2F60F01C-26E9-42F9-958E-91A7FB785B81}" sibTransId="{637CDB31-A581-48CA-B534-F790984155D9}"/>
    <dgm:cxn modelId="{8026BBDB-2E68-4006-BAB9-F8614B349DD2}" type="presOf" srcId="{D9F9C8A5-2631-423B-8F75-300DE179F36A}" destId="{E6F04A6D-FCD3-4259-864D-4BF568E6A5FB}" srcOrd="0" destOrd="0" presId="urn:microsoft.com/office/officeart/2018/2/layout/IconCircleList"/>
    <dgm:cxn modelId="{1199F3F5-B305-4628-8C61-BE4821316B1C}" type="presOf" srcId="{5E23A115-43BF-4D2A-8C19-68C8225F70DA}" destId="{FB209569-F613-43E1-AE8F-09ACB50A3650}" srcOrd="0" destOrd="0" presId="urn:microsoft.com/office/officeart/2018/2/layout/IconCircleList"/>
    <dgm:cxn modelId="{3630770C-E18C-45FC-89E2-D460A2D72C0C}" type="presParOf" srcId="{91F7FF0B-9E7B-43E4-AA47-81F135BEADE9}" destId="{3477A3D9-5C1A-4ED3-8BED-8CE4B2E56A00}" srcOrd="0" destOrd="0" presId="urn:microsoft.com/office/officeart/2018/2/layout/IconCircleList"/>
    <dgm:cxn modelId="{A7AB0F47-5309-4074-B97B-3C6DFAEB87EB}" type="presParOf" srcId="{3477A3D9-5C1A-4ED3-8BED-8CE4B2E56A00}" destId="{02EFE6DB-A5BE-454C-A8C7-13BF7D1DDDCC}" srcOrd="0" destOrd="0" presId="urn:microsoft.com/office/officeart/2018/2/layout/IconCircleList"/>
    <dgm:cxn modelId="{6BE08273-95DA-461A-9EF2-18231A758227}" type="presParOf" srcId="{02EFE6DB-A5BE-454C-A8C7-13BF7D1DDDCC}" destId="{7C0F8998-A080-43D1-A7A8-D6D43BDCB6A6}" srcOrd="0" destOrd="0" presId="urn:microsoft.com/office/officeart/2018/2/layout/IconCircleList"/>
    <dgm:cxn modelId="{182A797E-A745-4373-A621-C8AD61251B3D}" type="presParOf" srcId="{02EFE6DB-A5BE-454C-A8C7-13BF7D1DDDCC}" destId="{D6732562-3F38-4E62-B475-3A28176AF7F1}" srcOrd="1" destOrd="0" presId="urn:microsoft.com/office/officeart/2018/2/layout/IconCircleList"/>
    <dgm:cxn modelId="{2C2039C9-C408-4C23-BB9F-54E2ECE3008F}" type="presParOf" srcId="{02EFE6DB-A5BE-454C-A8C7-13BF7D1DDDCC}" destId="{88B8CE58-83E1-469C-8B76-BBE3B93142BD}" srcOrd="2" destOrd="0" presId="urn:microsoft.com/office/officeart/2018/2/layout/IconCircleList"/>
    <dgm:cxn modelId="{EA1C3052-5BC8-4B7F-BB54-D59E43D57490}" type="presParOf" srcId="{02EFE6DB-A5BE-454C-A8C7-13BF7D1DDDCC}" destId="{720176E7-E3F4-460B-A901-E5E4806A6D1C}" srcOrd="3" destOrd="0" presId="urn:microsoft.com/office/officeart/2018/2/layout/IconCircleList"/>
    <dgm:cxn modelId="{FABEDAA1-AFCA-460C-946C-616830852B94}" type="presParOf" srcId="{3477A3D9-5C1A-4ED3-8BED-8CE4B2E56A00}" destId="{FB209569-F613-43E1-AE8F-09ACB50A3650}" srcOrd="1" destOrd="0" presId="urn:microsoft.com/office/officeart/2018/2/layout/IconCircleList"/>
    <dgm:cxn modelId="{D3C79295-6B1B-441A-A1AB-5A16C91B126F}" type="presParOf" srcId="{3477A3D9-5C1A-4ED3-8BED-8CE4B2E56A00}" destId="{43AFFE27-118E-45D3-90E1-DE82609757F0}" srcOrd="2" destOrd="0" presId="urn:microsoft.com/office/officeart/2018/2/layout/IconCircleList"/>
    <dgm:cxn modelId="{FE91D318-45F0-425B-88EB-940B3CAAE044}" type="presParOf" srcId="{43AFFE27-118E-45D3-90E1-DE82609757F0}" destId="{D04C9D49-D22B-4838-B7D6-9699540CAAB5}" srcOrd="0" destOrd="0" presId="urn:microsoft.com/office/officeart/2018/2/layout/IconCircleList"/>
    <dgm:cxn modelId="{205F5428-E16F-42FF-82A5-CD7E9661365D}" type="presParOf" srcId="{43AFFE27-118E-45D3-90E1-DE82609757F0}" destId="{7E68C144-1712-40C8-9CCB-084BF7029327}" srcOrd="1" destOrd="0" presId="urn:microsoft.com/office/officeart/2018/2/layout/IconCircleList"/>
    <dgm:cxn modelId="{35D693F6-3310-494F-9A05-041AA15425AD}" type="presParOf" srcId="{43AFFE27-118E-45D3-90E1-DE82609757F0}" destId="{5C9168F8-8124-4EB0-B629-347C22E3C45B}" srcOrd="2" destOrd="0" presId="urn:microsoft.com/office/officeart/2018/2/layout/IconCircleList"/>
    <dgm:cxn modelId="{4AB42DFF-6C55-4C6C-B7D5-099412924806}" type="presParOf" srcId="{43AFFE27-118E-45D3-90E1-DE82609757F0}" destId="{720C0B6B-3BAD-4DCC-A452-10FF206CC761}" srcOrd="3" destOrd="0" presId="urn:microsoft.com/office/officeart/2018/2/layout/IconCircleList"/>
    <dgm:cxn modelId="{EABD0BB9-DBAC-41BF-B894-A9337755F1C9}" type="presParOf" srcId="{3477A3D9-5C1A-4ED3-8BED-8CE4B2E56A00}" destId="{3D6711A1-AE9D-45CA-A0DD-9749E4BEE7CE}" srcOrd="3" destOrd="0" presId="urn:microsoft.com/office/officeart/2018/2/layout/IconCircleList"/>
    <dgm:cxn modelId="{47F0B988-0980-4115-9516-9DFEC85435B8}" type="presParOf" srcId="{3477A3D9-5C1A-4ED3-8BED-8CE4B2E56A00}" destId="{31FE1384-8C47-4A74-91EF-6BAA80A10BB6}" srcOrd="4" destOrd="0" presId="urn:microsoft.com/office/officeart/2018/2/layout/IconCircleList"/>
    <dgm:cxn modelId="{3D07CE68-84B3-4DA2-A476-EA495E0E9C9A}" type="presParOf" srcId="{31FE1384-8C47-4A74-91EF-6BAA80A10BB6}" destId="{0E92BED2-D2BE-4627-A6D3-557FFE99877F}" srcOrd="0" destOrd="0" presId="urn:microsoft.com/office/officeart/2018/2/layout/IconCircleList"/>
    <dgm:cxn modelId="{D9704831-5B4C-46E2-BFED-AC4348B0E7FB}" type="presParOf" srcId="{31FE1384-8C47-4A74-91EF-6BAA80A10BB6}" destId="{B224A40F-E9DA-4C83-854E-52AC5521F7B2}" srcOrd="1" destOrd="0" presId="urn:microsoft.com/office/officeart/2018/2/layout/IconCircleList"/>
    <dgm:cxn modelId="{9D2F1447-F08B-47B6-B40D-14024447CB8F}" type="presParOf" srcId="{31FE1384-8C47-4A74-91EF-6BAA80A10BB6}" destId="{E337BE6C-44FF-42E8-8289-37FB359C338B}" srcOrd="2" destOrd="0" presId="urn:microsoft.com/office/officeart/2018/2/layout/IconCircleList"/>
    <dgm:cxn modelId="{26FE6AC8-5AF4-4072-8401-3E5BBE31BB1D}" type="presParOf" srcId="{31FE1384-8C47-4A74-91EF-6BAA80A10BB6}" destId="{68C3DE6B-3402-400B-9ADC-F1899163175B}" srcOrd="3" destOrd="0" presId="urn:microsoft.com/office/officeart/2018/2/layout/IconCircleList"/>
    <dgm:cxn modelId="{00F5663F-7E3E-46F3-9C4F-EAEEE1CB8CBC}" type="presParOf" srcId="{3477A3D9-5C1A-4ED3-8BED-8CE4B2E56A00}" destId="{7D77A39F-54B4-4785-ABAF-B2BCD26C58F0}" srcOrd="5" destOrd="0" presId="urn:microsoft.com/office/officeart/2018/2/layout/IconCircleList"/>
    <dgm:cxn modelId="{310B1732-A11B-4E0D-92C8-7A876E252440}" type="presParOf" srcId="{3477A3D9-5C1A-4ED3-8BED-8CE4B2E56A00}" destId="{8516C050-B745-460E-9D56-4487346313BC}" srcOrd="6" destOrd="0" presId="urn:microsoft.com/office/officeart/2018/2/layout/IconCircleList"/>
    <dgm:cxn modelId="{D1552E3C-CC13-4D9A-B9D0-D0223BE59256}" type="presParOf" srcId="{8516C050-B745-460E-9D56-4487346313BC}" destId="{D50735F4-A23B-4442-8838-0E48F323D0AE}" srcOrd="0" destOrd="0" presId="urn:microsoft.com/office/officeart/2018/2/layout/IconCircleList"/>
    <dgm:cxn modelId="{3EC843ED-F6EC-40DB-8F59-B56EDCAB0326}" type="presParOf" srcId="{8516C050-B745-460E-9D56-4487346313BC}" destId="{0C0CFC63-A5E5-4AEC-82FC-364C6AE55C4B}" srcOrd="1" destOrd="0" presId="urn:microsoft.com/office/officeart/2018/2/layout/IconCircleList"/>
    <dgm:cxn modelId="{8B63B36B-9866-4244-A58F-483D2213F45A}" type="presParOf" srcId="{8516C050-B745-460E-9D56-4487346313BC}" destId="{EB126A76-E106-4D65-93D1-0086C115AE8E}" srcOrd="2" destOrd="0" presId="urn:microsoft.com/office/officeart/2018/2/layout/IconCircleList"/>
    <dgm:cxn modelId="{D0D3A544-4F70-4402-AB0F-9EAEDCF012D4}" type="presParOf" srcId="{8516C050-B745-460E-9D56-4487346313BC}" destId="{E6F04A6D-FCD3-4259-864D-4BF568E6A5FB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04BABA5-6616-402A-A904-056D1A8FAC90}" type="doc">
      <dgm:prSet loTypeId="urn:microsoft.com/office/officeart/2008/layout/LinedList" loCatId="list" qsTypeId="urn:microsoft.com/office/officeart/2005/8/quickstyle/simple5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1FB400BF-50AE-4548-AD04-DDB473A40078}">
      <dgm:prSet/>
      <dgm:spPr/>
      <dgm:t>
        <a:bodyPr/>
        <a:lstStyle/>
        <a:p>
          <a:r>
            <a:rPr lang="en-US" dirty="0" err="1"/>
            <a:t>Murschetz</a:t>
          </a:r>
          <a:r>
            <a:rPr lang="en-US" dirty="0"/>
            <a:t>, P.C., Bruneel, C., Guy, J.-L., Haughton, D., Lemercier, N., McLaughlin, M.-D., Mentzer, K., </a:t>
          </a:r>
          <a:r>
            <a:rPr lang="en-US" dirty="0" err="1"/>
            <a:t>Vialle</a:t>
          </a:r>
          <a:r>
            <a:rPr lang="en-US" dirty="0"/>
            <a:t>, Q., Zhang, C., </a:t>
          </a:r>
          <a:r>
            <a:rPr lang="en-US" dirty="0" err="1"/>
            <a:t>Murschetz</a:t>
          </a:r>
          <a:r>
            <a:rPr lang="en-US" dirty="0"/>
            <a:t>, P.C. and Bakhtawar, B. (2020). ‘Movie Industry Economics: How Data Analytics Can Help Predict Movies’ Financial Success’. Nordic Journal of Media Management, 1(3), pp.339–359. (Available at: </a:t>
          </a:r>
          <a:r>
            <a:rPr lang="en-US" dirty="0" err="1"/>
            <a:t>doi:https</a:t>
          </a:r>
          <a:r>
            <a:rPr lang="en-US" dirty="0"/>
            <a:t>://doi.org/10.5278/njmm.2597-0445.5871)</a:t>
          </a:r>
        </a:p>
      </dgm:t>
    </dgm:pt>
    <dgm:pt modelId="{4FCF3F54-59C0-4BE4-8528-21C88901A8F3}" type="parTrans" cxnId="{1FEB518D-DDC2-4F27-A24E-2CD8B9EA236B}">
      <dgm:prSet/>
      <dgm:spPr/>
      <dgm:t>
        <a:bodyPr/>
        <a:lstStyle/>
        <a:p>
          <a:endParaRPr lang="en-US"/>
        </a:p>
      </dgm:t>
    </dgm:pt>
    <dgm:pt modelId="{33A547FB-F73E-4A13-A96C-D977BAE154BB}" type="sibTrans" cxnId="{1FEB518D-DDC2-4F27-A24E-2CD8B9EA236B}">
      <dgm:prSet/>
      <dgm:spPr/>
      <dgm:t>
        <a:bodyPr/>
        <a:lstStyle/>
        <a:p>
          <a:endParaRPr lang="en-US"/>
        </a:p>
      </dgm:t>
    </dgm:pt>
    <dgm:pt modelId="{65160D09-8BDC-494B-9E4A-A36EE5A204C1}">
      <dgm:prSet/>
      <dgm:spPr/>
      <dgm:t>
        <a:bodyPr/>
        <a:lstStyle/>
        <a:p>
          <a:r>
            <a:rPr lang="en-US"/>
            <a:t>Oyewola, D.O. and Dada, E.G., 2022. Machine learning methods for predicting the popularity of movies. Journal of Artificial Intelligence and Systems, 4(1), pp.65-82.</a:t>
          </a:r>
        </a:p>
      </dgm:t>
    </dgm:pt>
    <dgm:pt modelId="{E7EEC397-66EB-4149-8D64-5B7DF0D263CD}" type="parTrans" cxnId="{3C2D58BB-42A9-4AF5-9A91-E3BE54CBB356}">
      <dgm:prSet/>
      <dgm:spPr/>
      <dgm:t>
        <a:bodyPr/>
        <a:lstStyle/>
        <a:p>
          <a:endParaRPr lang="en-US"/>
        </a:p>
      </dgm:t>
    </dgm:pt>
    <dgm:pt modelId="{438CE839-4828-4167-B86F-94239CE4939C}" type="sibTrans" cxnId="{3C2D58BB-42A9-4AF5-9A91-E3BE54CBB356}">
      <dgm:prSet/>
      <dgm:spPr/>
      <dgm:t>
        <a:bodyPr/>
        <a:lstStyle/>
        <a:p>
          <a:endParaRPr lang="en-US"/>
        </a:p>
      </dgm:t>
    </dgm:pt>
    <dgm:pt modelId="{6F4DAB11-5BE2-407A-BD06-A09CD77A0367}">
      <dgm:prSet/>
      <dgm:spPr/>
      <dgm:t>
        <a:bodyPr/>
        <a:lstStyle/>
        <a:p>
          <a:r>
            <a:rPr lang="en-US" dirty="0"/>
            <a:t>Tang, S., 2024. The box office prediction model based on the optimized XGBoost algorithm in the context of film marketing and distribution. </a:t>
          </a:r>
          <a:r>
            <a:rPr lang="en-US" dirty="0" err="1"/>
            <a:t>Plos</a:t>
          </a:r>
          <a:r>
            <a:rPr lang="en-US" dirty="0"/>
            <a:t> one, 19(10), p.e0309227.</a:t>
          </a:r>
        </a:p>
      </dgm:t>
    </dgm:pt>
    <dgm:pt modelId="{286BC9A0-2A7B-4BBD-A9DB-510355124AEF}" type="parTrans" cxnId="{B4DF4B67-8BAC-468C-82E5-393F46047255}">
      <dgm:prSet/>
      <dgm:spPr/>
      <dgm:t>
        <a:bodyPr/>
        <a:lstStyle/>
        <a:p>
          <a:endParaRPr lang="en-US"/>
        </a:p>
      </dgm:t>
    </dgm:pt>
    <dgm:pt modelId="{4C996F95-7A04-4C6F-BA9F-9A1599B43859}" type="sibTrans" cxnId="{B4DF4B67-8BAC-468C-82E5-393F46047255}">
      <dgm:prSet/>
      <dgm:spPr/>
      <dgm:t>
        <a:bodyPr/>
        <a:lstStyle/>
        <a:p>
          <a:endParaRPr lang="en-US"/>
        </a:p>
      </dgm:t>
    </dgm:pt>
    <dgm:pt modelId="{1FBC6A55-EC62-45CB-9C3A-AF54C1836D72}">
      <dgm:prSet/>
      <dgm:spPr/>
      <dgm:t>
        <a:bodyPr/>
        <a:lstStyle/>
        <a:p>
          <a:r>
            <a:rPr lang="en-US"/>
            <a:t>Udandarao, V. and Gupta, P., 2024. Movie revenue prediction using machine learning models. arXiv preprint arXiv:2405.11651.</a:t>
          </a:r>
        </a:p>
      </dgm:t>
    </dgm:pt>
    <dgm:pt modelId="{54FF1D1C-BFA1-4497-A767-34D6DCF269E6}" type="parTrans" cxnId="{F30A24FF-46EC-4226-AAA8-DE61003E193C}">
      <dgm:prSet/>
      <dgm:spPr/>
      <dgm:t>
        <a:bodyPr/>
        <a:lstStyle/>
        <a:p>
          <a:endParaRPr lang="en-US"/>
        </a:p>
      </dgm:t>
    </dgm:pt>
    <dgm:pt modelId="{DECB98A0-8695-4E46-9BBF-C6BAEFB91304}" type="sibTrans" cxnId="{F30A24FF-46EC-4226-AAA8-DE61003E193C}">
      <dgm:prSet/>
      <dgm:spPr/>
      <dgm:t>
        <a:bodyPr/>
        <a:lstStyle/>
        <a:p>
          <a:endParaRPr lang="en-US"/>
        </a:p>
      </dgm:t>
    </dgm:pt>
    <dgm:pt modelId="{97F70B33-4AFF-405D-A62E-1B69B54CBC0B}">
      <dgm:prSet/>
      <dgm:spPr/>
      <dgm:t>
        <a:bodyPr/>
        <a:lstStyle/>
        <a:p>
          <a:r>
            <a:rPr lang="en-US" dirty="0"/>
            <a:t>Wang, D., Wu, Y., Gu, C., Wang, Y., Zhu, X., Zhou, W. and Lin, X.M., 2022. A movie box office revenues prediction algorithm based on human-machine collaboration feature processing. Journal of Engineering Research.</a:t>
          </a:r>
        </a:p>
      </dgm:t>
    </dgm:pt>
    <dgm:pt modelId="{D5EDA269-F144-43E6-BD1F-0BB1CEAD7A42}" type="parTrans" cxnId="{D70BB1E0-F192-437D-A383-A9B9B0F998DC}">
      <dgm:prSet/>
      <dgm:spPr/>
      <dgm:t>
        <a:bodyPr/>
        <a:lstStyle/>
        <a:p>
          <a:endParaRPr lang="en-US"/>
        </a:p>
      </dgm:t>
    </dgm:pt>
    <dgm:pt modelId="{B8BC1DF2-61F3-4A8D-A18F-233E758EDE95}" type="sibTrans" cxnId="{D70BB1E0-F192-437D-A383-A9B9B0F998DC}">
      <dgm:prSet/>
      <dgm:spPr/>
      <dgm:t>
        <a:bodyPr/>
        <a:lstStyle/>
        <a:p>
          <a:endParaRPr lang="en-US"/>
        </a:p>
      </dgm:t>
    </dgm:pt>
    <dgm:pt modelId="{2EEF5834-36C5-4005-B41F-4284E6131955}" type="pres">
      <dgm:prSet presAssocID="{004BABA5-6616-402A-A904-056D1A8FAC90}" presName="vert0" presStyleCnt="0">
        <dgm:presLayoutVars>
          <dgm:dir/>
          <dgm:animOne val="branch"/>
          <dgm:animLvl val="lvl"/>
        </dgm:presLayoutVars>
      </dgm:prSet>
      <dgm:spPr/>
    </dgm:pt>
    <dgm:pt modelId="{550E55AF-5D52-44DD-915D-0BE91AC9DEE2}" type="pres">
      <dgm:prSet presAssocID="{1FB400BF-50AE-4548-AD04-DDB473A40078}" presName="thickLine" presStyleLbl="alignNode1" presStyleIdx="0" presStyleCnt="5"/>
      <dgm:spPr/>
    </dgm:pt>
    <dgm:pt modelId="{54160F1A-3C3E-407D-AE3B-3FEAAC1C06AC}" type="pres">
      <dgm:prSet presAssocID="{1FB400BF-50AE-4548-AD04-DDB473A40078}" presName="horz1" presStyleCnt="0"/>
      <dgm:spPr/>
    </dgm:pt>
    <dgm:pt modelId="{18C49E85-5EF1-420D-BA86-915487BF06BA}" type="pres">
      <dgm:prSet presAssocID="{1FB400BF-50AE-4548-AD04-DDB473A40078}" presName="tx1" presStyleLbl="revTx" presStyleIdx="0" presStyleCnt="5"/>
      <dgm:spPr/>
    </dgm:pt>
    <dgm:pt modelId="{BD316895-AC96-4F83-8B9C-4EB7B2836D3F}" type="pres">
      <dgm:prSet presAssocID="{1FB400BF-50AE-4548-AD04-DDB473A40078}" presName="vert1" presStyleCnt="0"/>
      <dgm:spPr/>
    </dgm:pt>
    <dgm:pt modelId="{8EE751CB-B12F-4880-B003-F59412806A25}" type="pres">
      <dgm:prSet presAssocID="{65160D09-8BDC-494B-9E4A-A36EE5A204C1}" presName="thickLine" presStyleLbl="alignNode1" presStyleIdx="1" presStyleCnt="5"/>
      <dgm:spPr/>
    </dgm:pt>
    <dgm:pt modelId="{C5CB24B9-EFF1-4A38-BE0A-B2B92A0541DF}" type="pres">
      <dgm:prSet presAssocID="{65160D09-8BDC-494B-9E4A-A36EE5A204C1}" presName="horz1" presStyleCnt="0"/>
      <dgm:spPr/>
    </dgm:pt>
    <dgm:pt modelId="{47B7FDB4-8948-4F50-BB61-0F7857470D68}" type="pres">
      <dgm:prSet presAssocID="{65160D09-8BDC-494B-9E4A-A36EE5A204C1}" presName="tx1" presStyleLbl="revTx" presStyleIdx="1" presStyleCnt="5"/>
      <dgm:spPr/>
    </dgm:pt>
    <dgm:pt modelId="{F4A8511B-009C-4456-81F6-44B14572B4D2}" type="pres">
      <dgm:prSet presAssocID="{65160D09-8BDC-494B-9E4A-A36EE5A204C1}" presName="vert1" presStyleCnt="0"/>
      <dgm:spPr/>
    </dgm:pt>
    <dgm:pt modelId="{EEDE1FB1-5A70-4A50-9240-75D46B283EDC}" type="pres">
      <dgm:prSet presAssocID="{6F4DAB11-5BE2-407A-BD06-A09CD77A0367}" presName="thickLine" presStyleLbl="alignNode1" presStyleIdx="2" presStyleCnt="5"/>
      <dgm:spPr/>
    </dgm:pt>
    <dgm:pt modelId="{0948D914-1D8F-459D-9CBD-783C537DE65E}" type="pres">
      <dgm:prSet presAssocID="{6F4DAB11-5BE2-407A-BD06-A09CD77A0367}" presName="horz1" presStyleCnt="0"/>
      <dgm:spPr/>
    </dgm:pt>
    <dgm:pt modelId="{4686F67A-6B2B-4F39-B4BB-1283F5C9264B}" type="pres">
      <dgm:prSet presAssocID="{6F4DAB11-5BE2-407A-BD06-A09CD77A0367}" presName="tx1" presStyleLbl="revTx" presStyleIdx="2" presStyleCnt="5"/>
      <dgm:spPr/>
    </dgm:pt>
    <dgm:pt modelId="{64BD05C0-D217-419B-9775-A653C2F318B4}" type="pres">
      <dgm:prSet presAssocID="{6F4DAB11-5BE2-407A-BD06-A09CD77A0367}" presName="vert1" presStyleCnt="0"/>
      <dgm:spPr/>
    </dgm:pt>
    <dgm:pt modelId="{7F959564-CD37-43DB-A822-96178F4989DB}" type="pres">
      <dgm:prSet presAssocID="{1FBC6A55-EC62-45CB-9C3A-AF54C1836D72}" presName="thickLine" presStyleLbl="alignNode1" presStyleIdx="3" presStyleCnt="5"/>
      <dgm:spPr/>
    </dgm:pt>
    <dgm:pt modelId="{0B412916-5A68-4B0F-9FC3-8D8EB280D12A}" type="pres">
      <dgm:prSet presAssocID="{1FBC6A55-EC62-45CB-9C3A-AF54C1836D72}" presName="horz1" presStyleCnt="0"/>
      <dgm:spPr/>
    </dgm:pt>
    <dgm:pt modelId="{38D9B8D0-E3C7-4539-B14D-61C11974F8AC}" type="pres">
      <dgm:prSet presAssocID="{1FBC6A55-EC62-45CB-9C3A-AF54C1836D72}" presName="tx1" presStyleLbl="revTx" presStyleIdx="3" presStyleCnt="5"/>
      <dgm:spPr/>
    </dgm:pt>
    <dgm:pt modelId="{77C12A3A-8CF3-4663-BB22-5F360305A086}" type="pres">
      <dgm:prSet presAssocID="{1FBC6A55-EC62-45CB-9C3A-AF54C1836D72}" presName="vert1" presStyleCnt="0"/>
      <dgm:spPr/>
    </dgm:pt>
    <dgm:pt modelId="{3FC240D4-0C4C-45A3-A2E5-55A225785573}" type="pres">
      <dgm:prSet presAssocID="{97F70B33-4AFF-405D-A62E-1B69B54CBC0B}" presName="thickLine" presStyleLbl="alignNode1" presStyleIdx="4" presStyleCnt="5"/>
      <dgm:spPr/>
    </dgm:pt>
    <dgm:pt modelId="{6A826F52-231C-497C-8615-30AB529F2DFD}" type="pres">
      <dgm:prSet presAssocID="{97F70B33-4AFF-405D-A62E-1B69B54CBC0B}" presName="horz1" presStyleCnt="0"/>
      <dgm:spPr/>
    </dgm:pt>
    <dgm:pt modelId="{E94B1F1E-446B-4E38-A4D7-DE36599D3C71}" type="pres">
      <dgm:prSet presAssocID="{97F70B33-4AFF-405D-A62E-1B69B54CBC0B}" presName="tx1" presStyleLbl="revTx" presStyleIdx="4" presStyleCnt="5"/>
      <dgm:spPr/>
    </dgm:pt>
    <dgm:pt modelId="{6772DA02-2D0D-4CD3-8D17-6237ABBE0BEC}" type="pres">
      <dgm:prSet presAssocID="{97F70B33-4AFF-405D-A62E-1B69B54CBC0B}" presName="vert1" presStyleCnt="0"/>
      <dgm:spPr/>
    </dgm:pt>
  </dgm:ptLst>
  <dgm:cxnLst>
    <dgm:cxn modelId="{E296F606-1895-4C15-A12A-4FA3E76C0644}" type="presOf" srcId="{004BABA5-6616-402A-A904-056D1A8FAC90}" destId="{2EEF5834-36C5-4005-B41F-4284E6131955}" srcOrd="0" destOrd="0" presId="urn:microsoft.com/office/officeart/2008/layout/LinedList"/>
    <dgm:cxn modelId="{B4DF4B67-8BAC-468C-82E5-393F46047255}" srcId="{004BABA5-6616-402A-A904-056D1A8FAC90}" destId="{6F4DAB11-5BE2-407A-BD06-A09CD77A0367}" srcOrd="2" destOrd="0" parTransId="{286BC9A0-2A7B-4BBD-A9DB-510355124AEF}" sibTransId="{4C996F95-7A04-4C6F-BA9F-9A1599B43859}"/>
    <dgm:cxn modelId="{394F7067-F71B-47D1-B132-8F8931E01D3A}" type="presOf" srcId="{65160D09-8BDC-494B-9E4A-A36EE5A204C1}" destId="{47B7FDB4-8948-4F50-BB61-0F7857470D68}" srcOrd="0" destOrd="0" presId="urn:microsoft.com/office/officeart/2008/layout/LinedList"/>
    <dgm:cxn modelId="{6D9F0D7D-6105-442B-8F32-3C09B4037396}" type="presOf" srcId="{1FBC6A55-EC62-45CB-9C3A-AF54C1836D72}" destId="{38D9B8D0-E3C7-4539-B14D-61C11974F8AC}" srcOrd="0" destOrd="0" presId="urn:microsoft.com/office/officeart/2008/layout/LinedList"/>
    <dgm:cxn modelId="{1FEB518D-DDC2-4F27-A24E-2CD8B9EA236B}" srcId="{004BABA5-6616-402A-A904-056D1A8FAC90}" destId="{1FB400BF-50AE-4548-AD04-DDB473A40078}" srcOrd="0" destOrd="0" parTransId="{4FCF3F54-59C0-4BE4-8528-21C88901A8F3}" sibTransId="{33A547FB-F73E-4A13-A96C-D977BAE154BB}"/>
    <dgm:cxn modelId="{E93A3CAE-B4A3-4D7B-B730-81988F4414CC}" type="presOf" srcId="{1FB400BF-50AE-4548-AD04-DDB473A40078}" destId="{18C49E85-5EF1-420D-BA86-915487BF06BA}" srcOrd="0" destOrd="0" presId="urn:microsoft.com/office/officeart/2008/layout/LinedList"/>
    <dgm:cxn modelId="{3C2D58BB-42A9-4AF5-9A91-E3BE54CBB356}" srcId="{004BABA5-6616-402A-A904-056D1A8FAC90}" destId="{65160D09-8BDC-494B-9E4A-A36EE5A204C1}" srcOrd="1" destOrd="0" parTransId="{E7EEC397-66EB-4149-8D64-5B7DF0D263CD}" sibTransId="{438CE839-4828-4167-B86F-94239CE4939C}"/>
    <dgm:cxn modelId="{21E0DFD3-E78F-495C-93EA-9D4651635B17}" type="presOf" srcId="{6F4DAB11-5BE2-407A-BD06-A09CD77A0367}" destId="{4686F67A-6B2B-4F39-B4BB-1283F5C9264B}" srcOrd="0" destOrd="0" presId="urn:microsoft.com/office/officeart/2008/layout/LinedList"/>
    <dgm:cxn modelId="{0091A9E0-75B4-47BC-968D-1847F63F79DA}" type="presOf" srcId="{97F70B33-4AFF-405D-A62E-1B69B54CBC0B}" destId="{E94B1F1E-446B-4E38-A4D7-DE36599D3C71}" srcOrd="0" destOrd="0" presId="urn:microsoft.com/office/officeart/2008/layout/LinedList"/>
    <dgm:cxn modelId="{D70BB1E0-F192-437D-A383-A9B9B0F998DC}" srcId="{004BABA5-6616-402A-A904-056D1A8FAC90}" destId="{97F70B33-4AFF-405D-A62E-1B69B54CBC0B}" srcOrd="4" destOrd="0" parTransId="{D5EDA269-F144-43E6-BD1F-0BB1CEAD7A42}" sibTransId="{B8BC1DF2-61F3-4A8D-A18F-233E758EDE95}"/>
    <dgm:cxn modelId="{F30A24FF-46EC-4226-AAA8-DE61003E193C}" srcId="{004BABA5-6616-402A-A904-056D1A8FAC90}" destId="{1FBC6A55-EC62-45CB-9C3A-AF54C1836D72}" srcOrd="3" destOrd="0" parTransId="{54FF1D1C-BFA1-4497-A767-34D6DCF269E6}" sibTransId="{DECB98A0-8695-4E46-9BBF-C6BAEFB91304}"/>
    <dgm:cxn modelId="{A782AA73-7A3A-41DE-9EF0-2FA668F39A14}" type="presParOf" srcId="{2EEF5834-36C5-4005-B41F-4284E6131955}" destId="{550E55AF-5D52-44DD-915D-0BE91AC9DEE2}" srcOrd="0" destOrd="0" presId="urn:microsoft.com/office/officeart/2008/layout/LinedList"/>
    <dgm:cxn modelId="{4D9619D7-F669-43DE-B7C9-4D6DAD60E28C}" type="presParOf" srcId="{2EEF5834-36C5-4005-B41F-4284E6131955}" destId="{54160F1A-3C3E-407D-AE3B-3FEAAC1C06AC}" srcOrd="1" destOrd="0" presId="urn:microsoft.com/office/officeart/2008/layout/LinedList"/>
    <dgm:cxn modelId="{7FC09802-460C-47B3-8E88-B2F8391A1EFB}" type="presParOf" srcId="{54160F1A-3C3E-407D-AE3B-3FEAAC1C06AC}" destId="{18C49E85-5EF1-420D-BA86-915487BF06BA}" srcOrd="0" destOrd="0" presId="urn:microsoft.com/office/officeart/2008/layout/LinedList"/>
    <dgm:cxn modelId="{FE5A783C-CB8F-4069-BBCB-58E85BF4D9C0}" type="presParOf" srcId="{54160F1A-3C3E-407D-AE3B-3FEAAC1C06AC}" destId="{BD316895-AC96-4F83-8B9C-4EB7B2836D3F}" srcOrd="1" destOrd="0" presId="urn:microsoft.com/office/officeart/2008/layout/LinedList"/>
    <dgm:cxn modelId="{D30BE609-EFDE-438A-86BB-BF077FDF60A3}" type="presParOf" srcId="{2EEF5834-36C5-4005-B41F-4284E6131955}" destId="{8EE751CB-B12F-4880-B003-F59412806A25}" srcOrd="2" destOrd="0" presId="urn:microsoft.com/office/officeart/2008/layout/LinedList"/>
    <dgm:cxn modelId="{B4A10A6B-6434-45F4-9B5D-6B74E0DEB706}" type="presParOf" srcId="{2EEF5834-36C5-4005-B41F-4284E6131955}" destId="{C5CB24B9-EFF1-4A38-BE0A-B2B92A0541DF}" srcOrd="3" destOrd="0" presId="urn:microsoft.com/office/officeart/2008/layout/LinedList"/>
    <dgm:cxn modelId="{36E89751-1BDC-4B97-AA10-88B849D4219C}" type="presParOf" srcId="{C5CB24B9-EFF1-4A38-BE0A-B2B92A0541DF}" destId="{47B7FDB4-8948-4F50-BB61-0F7857470D68}" srcOrd="0" destOrd="0" presId="urn:microsoft.com/office/officeart/2008/layout/LinedList"/>
    <dgm:cxn modelId="{392ECFDF-41EA-4A64-BDD1-AF2C8FF995D6}" type="presParOf" srcId="{C5CB24B9-EFF1-4A38-BE0A-B2B92A0541DF}" destId="{F4A8511B-009C-4456-81F6-44B14572B4D2}" srcOrd="1" destOrd="0" presId="urn:microsoft.com/office/officeart/2008/layout/LinedList"/>
    <dgm:cxn modelId="{0CBF5DDA-CD74-4B17-9F3C-11F5C0CCAFD0}" type="presParOf" srcId="{2EEF5834-36C5-4005-B41F-4284E6131955}" destId="{EEDE1FB1-5A70-4A50-9240-75D46B283EDC}" srcOrd="4" destOrd="0" presId="urn:microsoft.com/office/officeart/2008/layout/LinedList"/>
    <dgm:cxn modelId="{3A5BC183-E140-4635-A12C-C410096C2E11}" type="presParOf" srcId="{2EEF5834-36C5-4005-B41F-4284E6131955}" destId="{0948D914-1D8F-459D-9CBD-783C537DE65E}" srcOrd="5" destOrd="0" presId="urn:microsoft.com/office/officeart/2008/layout/LinedList"/>
    <dgm:cxn modelId="{3523B2AD-F974-4ABE-8A6B-422BF489A95C}" type="presParOf" srcId="{0948D914-1D8F-459D-9CBD-783C537DE65E}" destId="{4686F67A-6B2B-4F39-B4BB-1283F5C9264B}" srcOrd="0" destOrd="0" presId="urn:microsoft.com/office/officeart/2008/layout/LinedList"/>
    <dgm:cxn modelId="{2CD6F964-26C7-41C5-B2C4-7F330621BF67}" type="presParOf" srcId="{0948D914-1D8F-459D-9CBD-783C537DE65E}" destId="{64BD05C0-D217-419B-9775-A653C2F318B4}" srcOrd="1" destOrd="0" presId="urn:microsoft.com/office/officeart/2008/layout/LinedList"/>
    <dgm:cxn modelId="{46E9428C-B5CF-4614-8EE0-B6BC2828549D}" type="presParOf" srcId="{2EEF5834-36C5-4005-B41F-4284E6131955}" destId="{7F959564-CD37-43DB-A822-96178F4989DB}" srcOrd="6" destOrd="0" presId="urn:microsoft.com/office/officeart/2008/layout/LinedList"/>
    <dgm:cxn modelId="{5EF0292C-7A1D-415E-AADE-18DA662E8B7A}" type="presParOf" srcId="{2EEF5834-36C5-4005-B41F-4284E6131955}" destId="{0B412916-5A68-4B0F-9FC3-8D8EB280D12A}" srcOrd="7" destOrd="0" presId="urn:microsoft.com/office/officeart/2008/layout/LinedList"/>
    <dgm:cxn modelId="{5456171D-A916-4DA5-9876-3123CD1FDC6E}" type="presParOf" srcId="{0B412916-5A68-4B0F-9FC3-8D8EB280D12A}" destId="{38D9B8D0-E3C7-4539-B14D-61C11974F8AC}" srcOrd="0" destOrd="0" presId="urn:microsoft.com/office/officeart/2008/layout/LinedList"/>
    <dgm:cxn modelId="{C2CD43A7-5B40-4826-88C6-0F94581C5408}" type="presParOf" srcId="{0B412916-5A68-4B0F-9FC3-8D8EB280D12A}" destId="{77C12A3A-8CF3-4663-BB22-5F360305A086}" srcOrd="1" destOrd="0" presId="urn:microsoft.com/office/officeart/2008/layout/LinedList"/>
    <dgm:cxn modelId="{D691960E-3196-4FC2-A2E3-5587BFCB786E}" type="presParOf" srcId="{2EEF5834-36C5-4005-B41F-4284E6131955}" destId="{3FC240D4-0C4C-45A3-A2E5-55A225785573}" srcOrd="8" destOrd="0" presId="urn:microsoft.com/office/officeart/2008/layout/LinedList"/>
    <dgm:cxn modelId="{17981E98-F9A8-42AD-88FE-13C681B653BB}" type="presParOf" srcId="{2EEF5834-36C5-4005-B41F-4284E6131955}" destId="{6A826F52-231C-497C-8615-30AB529F2DFD}" srcOrd="9" destOrd="0" presId="urn:microsoft.com/office/officeart/2008/layout/LinedList"/>
    <dgm:cxn modelId="{2040C33E-800F-4245-A890-FDEF81398440}" type="presParOf" srcId="{6A826F52-231C-497C-8615-30AB529F2DFD}" destId="{E94B1F1E-446B-4E38-A4D7-DE36599D3C71}" srcOrd="0" destOrd="0" presId="urn:microsoft.com/office/officeart/2008/layout/LinedList"/>
    <dgm:cxn modelId="{C633670C-064E-4361-AE60-8D24DF2A4597}" type="presParOf" srcId="{6A826F52-231C-497C-8615-30AB529F2DFD}" destId="{6772DA02-2D0D-4CD3-8D17-6237ABBE0BE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2EB2EB-EDB5-4474-BA9B-8D657E1E8993}">
      <dsp:nvSpPr>
        <dsp:cNvPr id="0" name=""/>
        <dsp:cNvSpPr/>
      </dsp:nvSpPr>
      <dsp:spPr>
        <a:xfrm>
          <a:off x="0" y="2042"/>
          <a:ext cx="6656769" cy="103518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E40C97-E0CA-45DE-B652-A7BB285BA597}">
      <dsp:nvSpPr>
        <dsp:cNvPr id="0" name=""/>
        <dsp:cNvSpPr/>
      </dsp:nvSpPr>
      <dsp:spPr>
        <a:xfrm>
          <a:off x="313143" y="234959"/>
          <a:ext cx="569351" cy="56935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71BEF5-ECF5-41D2-9209-34E277568D6B}">
      <dsp:nvSpPr>
        <dsp:cNvPr id="0" name=""/>
        <dsp:cNvSpPr/>
      </dsp:nvSpPr>
      <dsp:spPr>
        <a:xfrm>
          <a:off x="1195638" y="2042"/>
          <a:ext cx="5461130" cy="10351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557" tIns="109557" rIns="109557" bIns="109557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baseline="0"/>
            <a:t>Aim</a:t>
          </a:r>
          <a:r>
            <a:rPr lang="en-US" sz="2000" b="0" i="0" kern="1200" baseline="0"/>
            <a:t>: Predict movie box office revenue using machine learning (ML).</a:t>
          </a:r>
          <a:endParaRPr lang="en-US" sz="2000" kern="1200"/>
        </a:p>
      </dsp:txBody>
      <dsp:txXfrm>
        <a:off x="1195638" y="2042"/>
        <a:ext cx="5461130" cy="1035185"/>
      </dsp:txXfrm>
    </dsp:sp>
    <dsp:sp modelId="{FB92A7D6-DB2E-4319-9004-12F67A12A4F2}">
      <dsp:nvSpPr>
        <dsp:cNvPr id="0" name=""/>
        <dsp:cNvSpPr/>
      </dsp:nvSpPr>
      <dsp:spPr>
        <a:xfrm>
          <a:off x="0" y="1296024"/>
          <a:ext cx="6656769" cy="103518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985671-BE27-4AC1-92B6-C5986471307C}">
      <dsp:nvSpPr>
        <dsp:cNvPr id="0" name=""/>
        <dsp:cNvSpPr/>
      </dsp:nvSpPr>
      <dsp:spPr>
        <a:xfrm>
          <a:off x="313143" y="1528940"/>
          <a:ext cx="569351" cy="56935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5A57E1-87A5-4DEB-BD74-995CA1703D16}">
      <dsp:nvSpPr>
        <dsp:cNvPr id="0" name=""/>
        <dsp:cNvSpPr/>
      </dsp:nvSpPr>
      <dsp:spPr>
        <a:xfrm>
          <a:off x="1195638" y="1296024"/>
          <a:ext cx="5461130" cy="10351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557" tIns="109557" rIns="109557" bIns="109557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baseline="0"/>
            <a:t>Dataset</a:t>
          </a:r>
          <a:r>
            <a:rPr lang="en-US" sz="2000" b="0" i="0" kern="1200" baseline="0"/>
            <a:t>: IMDb dataset from Kaggle.</a:t>
          </a:r>
          <a:endParaRPr lang="en-US" sz="2000" kern="1200"/>
        </a:p>
      </dsp:txBody>
      <dsp:txXfrm>
        <a:off x="1195638" y="1296024"/>
        <a:ext cx="5461130" cy="1035185"/>
      </dsp:txXfrm>
    </dsp:sp>
    <dsp:sp modelId="{220B2901-B934-4F50-AB30-DED3BB4E8629}">
      <dsp:nvSpPr>
        <dsp:cNvPr id="0" name=""/>
        <dsp:cNvSpPr/>
      </dsp:nvSpPr>
      <dsp:spPr>
        <a:xfrm>
          <a:off x="0" y="2590005"/>
          <a:ext cx="6656769" cy="103518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7CB7E8-DBFD-4A04-B01F-337ECDE7752C}">
      <dsp:nvSpPr>
        <dsp:cNvPr id="0" name=""/>
        <dsp:cNvSpPr/>
      </dsp:nvSpPr>
      <dsp:spPr>
        <a:xfrm>
          <a:off x="313143" y="2822922"/>
          <a:ext cx="569351" cy="56935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5AAD45-7F40-4E9A-ADAA-AAD0BAB53C49}">
      <dsp:nvSpPr>
        <dsp:cNvPr id="0" name=""/>
        <dsp:cNvSpPr/>
      </dsp:nvSpPr>
      <dsp:spPr>
        <a:xfrm>
          <a:off x="1195638" y="2590005"/>
          <a:ext cx="5461130" cy="10351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557" tIns="109557" rIns="109557" bIns="109557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baseline="0"/>
            <a:t>Approach</a:t>
          </a:r>
          <a:r>
            <a:rPr lang="en-US" sz="2000" b="0" i="0" kern="1200" baseline="0"/>
            <a:t>: Applied regression models with feature engineering and evaluation metrics.</a:t>
          </a:r>
          <a:endParaRPr lang="en-US" sz="2000" kern="1200"/>
        </a:p>
      </dsp:txBody>
      <dsp:txXfrm>
        <a:off x="1195638" y="2590005"/>
        <a:ext cx="5461130" cy="1035185"/>
      </dsp:txXfrm>
    </dsp:sp>
    <dsp:sp modelId="{1FAEF864-81A0-4BE0-89F5-2956B03992CE}">
      <dsp:nvSpPr>
        <dsp:cNvPr id="0" name=""/>
        <dsp:cNvSpPr/>
      </dsp:nvSpPr>
      <dsp:spPr>
        <a:xfrm>
          <a:off x="0" y="3883987"/>
          <a:ext cx="6656769" cy="103518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D95744-9BE5-4A1D-9A98-9F056EEEF7D9}">
      <dsp:nvSpPr>
        <dsp:cNvPr id="0" name=""/>
        <dsp:cNvSpPr/>
      </dsp:nvSpPr>
      <dsp:spPr>
        <a:xfrm>
          <a:off x="313143" y="4116903"/>
          <a:ext cx="569351" cy="56935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E3138D-7322-4BDC-9C7E-FEA9508523AF}">
      <dsp:nvSpPr>
        <dsp:cNvPr id="0" name=""/>
        <dsp:cNvSpPr/>
      </dsp:nvSpPr>
      <dsp:spPr>
        <a:xfrm>
          <a:off x="1195638" y="3883987"/>
          <a:ext cx="5461130" cy="10351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557" tIns="109557" rIns="109557" bIns="109557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baseline="0" dirty="0"/>
            <a:t>Best Model</a:t>
          </a:r>
          <a:r>
            <a:rPr lang="en-US" sz="2000" b="0" i="0" kern="1200" baseline="0" dirty="0"/>
            <a:t>: </a:t>
          </a:r>
          <a:r>
            <a:rPr lang="en-US" sz="2000" kern="1200" dirty="0"/>
            <a:t>XGBoost</a:t>
          </a:r>
          <a:r>
            <a:rPr lang="en-US" sz="2000" b="0" i="0" kern="1200" baseline="0" dirty="0"/>
            <a:t> with R² = 0.513.</a:t>
          </a:r>
          <a:endParaRPr lang="en-US" sz="2000" kern="1200" dirty="0"/>
        </a:p>
      </dsp:txBody>
      <dsp:txXfrm>
        <a:off x="1195638" y="3883987"/>
        <a:ext cx="5461130" cy="103518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0F8998-A080-43D1-A7A8-D6D43BDCB6A6}">
      <dsp:nvSpPr>
        <dsp:cNvPr id="0" name=""/>
        <dsp:cNvSpPr/>
      </dsp:nvSpPr>
      <dsp:spPr>
        <a:xfrm>
          <a:off x="99656" y="499136"/>
          <a:ext cx="1111659" cy="1111659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732562-3F38-4E62-B475-3A28176AF7F1}">
      <dsp:nvSpPr>
        <dsp:cNvPr id="0" name=""/>
        <dsp:cNvSpPr/>
      </dsp:nvSpPr>
      <dsp:spPr>
        <a:xfrm>
          <a:off x="333104" y="732585"/>
          <a:ext cx="644762" cy="6447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0176E7-E3F4-460B-A901-E5E4806A6D1C}">
      <dsp:nvSpPr>
        <dsp:cNvPr id="0" name=""/>
        <dsp:cNvSpPr/>
      </dsp:nvSpPr>
      <dsp:spPr>
        <a:xfrm>
          <a:off x="1449528" y="499136"/>
          <a:ext cx="2620340" cy="11116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/>
            <a:t>Ensemble models outperform linear ones (Li &amp; Liu, 2022).</a:t>
          </a:r>
          <a:endParaRPr lang="en-US" sz="1800" kern="1200"/>
        </a:p>
      </dsp:txBody>
      <dsp:txXfrm>
        <a:off x="1449528" y="499136"/>
        <a:ext cx="2620340" cy="1111659"/>
      </dsp:txXfrm>
    </dsp:sp>
    <dsp:sp modelId="{D04C9D49-D22B-4838-B7D6-9699540CAAB5}">
      <dsp:nvSpPr>
        <dsp:cNvPr id="0" name=""/>
        <dsp:cNvSpPr/>
      </dsp:nvSpPr>
      <dsp:spPr>
        <a:xfrm>
          <a:off x="4526443" y="499136"/>
          <a:ext cx="1111659" cy="1111659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68C144-1712-40C8-9CCB-084BF7029327}">
      <dsp:nvSpPr>
        <dsp:cNvPr id="0" name=""/>
        <dsp:cNvSpPr/>
      </dsp:nvSpPr>
      <dsp:spPr>
        <a:xfrm>
          <a:off x="4759891" y="732585"/>
          <a:ext cx="644762" cy="6447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0C0B6B-3BAD-4DCC-A452-10FF206CC761}">
      <dsp:nvSpPr>
        <dsp:cNvPr id="0" name=""/>
        <dsp:cNvSpPr/>
      </dsp:nvSpPr>
      <dsp:spPr>
        <a:xfrm>
          <a:off x="5876315" y="499136"/>
          <a:ext cx="2620340" cy="11116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/>
            <a:t>EDA improves feature selection (Murschetz et al., 2020).</a:t>
          </a:r>
          <a:endParaRPr lang="en-US" sz="1800" kern="1200"/>
        </a:p>
      </dsp:txBody>
      <dsp:txXfrm>
        <a:off x="5876315" y="499136"/>
        <a:ext cx="2620340" cy="1111659"/>
      </dsp:txXfrm>
    </dsp:sp>
    <dsp:sp modelId="{0E92BED2-D2BE-4627-A6D3-557FFE99877F}">
      <dsp:nvSpPr>
        <dsp:cNvPr id="0" name=""/>
        <dsp:cNvSpPr/>
      </dsp:nvSpPr>
      <dsp:spPr>
        <a:xfrm>
          <a:off x="99656" y="2270640"/>
          <a:ext cx="1111659" cy="1111659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24A40F-E9DA-4C83-854E-52AC5521F7B2}">
      <dsp:nvSpPr>
        <dsp:cNvPr id="0" name=""/>
        <dsp:cNvSpPr/>
      </dsp:nvSpPr>
      <dsp:spPr>
        <a:xfrm>
          <a:off x="333104" y="2504089"/>
          <a:ext cx="644762" cy="6447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C3DE6B-3402-400B-9ADC-F1899163175B}">
      <dsp:nvSpPr>
        <dsp:cNvPr id="0" name=""/>
        <dsp:cNvSpPr/>
      </dsp:nvSpPr>
      <dsp:spPr>
        <a:xfrm>
          <a:off x="1449528" y="2270640"/>
          <a:ext cx="2620340" cy="11116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/>
            <a:t>Deep multimodal models like DMPCNN can enhance predictions (Madongo et al., 2024).</a:t>
          </a:r>
          <a:endParaRPr lang="en-US" sz="1800" kern="1200"/>
        </a:p>
      </dsp:txBody>
      <dsp:txXfrm>
        <a:off x="1449528" y="2270640"/>
        <a:ext cx="2620340" cy="1111659"/>
      </dsp:txXfrm>
    </dsp:sp>
    <dsp:sp modelId="{D50735F4-A23B-4442-8838-0E48F323D0AE}">
      <dsp:nvSpPr>
        <dsp:cNvPr id="0" name=""/>
        <dsp:cNvSpPr/>
      </dsp:nvSpPr>
      <dsp:spPr>
        <a:xfrm>
          <a:off x="4526443" y="2270640"/>
          <a:ext cx="1111659" cy="1111659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0CFC63-A5E5-4AEC-82FC-364C6AE55C4B}">
      <dsp:nvSpPr>
        <dsp:cNvPr id="0" name=""/>
        <dsp:cNvSpPr/>
      </dsp:nvSpPr>
      <dsp:spPr>
        <a:xfrm>
          <a:off x="4759891" y="2504089"/>
          <a:ext cx="644762" cy="64476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F04A6D-FCD3-4259-864D-4BF568E6A5FB}">
      <dsp:nvSpPr>
        <dsp:cNvPr id="0" name=""/>
        <dsp:cNvSpPr/>
      </dsp:nvSpPr>
      <dsp:spPr>
        <a:xfrm>
          <a:off x="5876315" y="2270640"/>
          <a:ext cx="2620340" cy="11116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/>
            <a:t>Common ML Models Used: Random Forest, Gradient Boosting, XGBoost, SVR.</a:t>
          </a:r>
          <a:endParaRPr lang="en-US" sz="1800" kern="1200"/>
        </a:p>
      </dsp:txBody>
      <dsp:txXfrm>
        <a:off x="5876315" y="2270640"/>
        <a:ext cx="2620340" cy="111165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0E55AF-5D52-44DD-915D-0BE91AC9DEE2}">
      <dsp:nvSpPr>
        <dsp:cNvPr id="0" name=""/>
        <dsp:cNvSpPr/>
      </dsp:nvSpPr>
      <dsp:spPr>
        <a:xfrm>
          <a:off x="0" y="572"/>
          <a:ext cx="8596668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dk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8C49E85-5EF1-420D-BA86-915487BF06BA}">
      <dsp:nvSpPr>
        <dsp:cNvPr id="0" name=""/>
        <dsp:cNvSpPr/>
      </dsp:nvSpPr>
      <dsp:spPr>
        <a:xfrm>
          <a:off x="0" y="572"/>
          <a:ext cx="8596668" cy="9382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 err="1"/>
            <a:t>Murschetz</a:t>
          </a:r>
          <a:r>
            <a:rPr lang="en-US" sz="1500" kern="1200" dirty="0"/>
            <a:t>, P.C., Bruneel, C., Guy, J.-L., Haughton, D., Lemercier, N., McLaughlin, M.-D., Mentzer, K., </a:t>
          </a:r>
          <a:r>
            <a:rPr lang="en-US" sz="1500" kern="1200" dirty="0" err="1"/>
            <a:t>Vialle</a:t>
          </a:r>
          <a:r>
            <a:rPr lang="en-US" sz="1500" kern="1200" dirty="0"/>
            <a:t>, Q., Zhang, C., </a:t>
          </a:r>
          <a:r>
            <a:rPr lang="en-US" sz="1500" kern="1200" dirty="0" err="1"/>
            <a:t>Murschetz</a:t>
          </a:r>
          <a:r>
            <a:rPr lang="en-US" sz="1500" kern="1200" dirty="0"/>
            <a:t>, P.C. and Bakhtawar, B. (2020). ‘Movie Industry Economics: How Data Analytics Can Help Predict Movies’ Financial Success’. Nordic Journal of Media Management, 1(3), pp.339–359. (Available at: </a:t>
          </a:r>
          <a:r>
            <a:rPr lang="en-US" sz="1500" kern="1200" dirty="0" err="1"/>
            <a:t>doi:https</a:t>
          </a:r>
          <a:r>
            <a:rPr lang="en-US" sz="1500" kern="1200" dirty="0"/>
            <a:t>://doi.org/10.5278/njmm.2597-0445.5871)</a:t>
          </a:r>
        </a:p>
      </dsp:txBody>
      <dsp:txXfrm>
        <a:off x="0" y="572"/>
        <a:ext cx="8596668" cy="938220"/>
      </dsp:txXfrm>
    </dsp:sp>
    <dsp:sp modelId="{8EE751CB-B12F-4880-B003-F59412806A25}">
      <dsp:nvSpPr>
        <dsp:cNvPr id="0" name=""/>
        <dsp:cNvSpPr/>
      </dsp:nvSpPr>
      <dsp:spPr>
        <a:xfrm>
          <a:off x="0" y="938793"/>
          <a:ext cx="8596668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dk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7B7FDB4-8948-4F50-BB61-0F7857470D68}">
      <dsp:nvSpPr>
        <dsp:cNvPr id="0" name=""/>
        <dsp:cNvSpPr/>
      </dsp:nvSpPr>
      <dsp:spPr>
        <a:xfrm>
          <a:off x="0" y="938793"/>
          <a:ext cx="8596668" cy="9382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Oyewola, D.O. and Dada, E.G., 2022. Machine learning methods for predicting the popularity of movies. Journal of Artificial Intelligence and Systems, 4(1), pp.65-82.</a:t>
          </a:r>
        </a:p>
      </dsp:txBody>
      <dsp:txXfrm>
        <a:off x="0" y="938793"/>
        <a:ext cx="8596668" cy="938220"/>
      </dsp:txXfrm>
    </dsp:sp>
    <dsp:sp modelId="{EEDE1FB1-5A70-4A50-9240-75D46B283EDC}">
      <dsp:nvSpPr>
        <dsp:cNvPr id="0" name=""/>
        <dsp:cNvSpPr/>
      </dsp:nvSpPr>
      <dsp:spPr>
        <a:xfrm>
          <a:off x="0" y="1877013"/>
          <a:ext cx="8596668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dk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686F67A-6B2B-4F39-B4BB-1283F5C9264B}">
      <dsp:nvSpPr>
        <dsp:cNvPr id="0" name=""/>
        <dsp:cNvSpPr/>
      </dsp:nvSpPr>
      <dsp:spPr>
        <a:xfrm>
          <a:off x="0" y="1877013"/>
          <a:ext cx="8596668" cy="9382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Tang, S., 2024. The box office prediction model based on the optimized XGBoost algorithm in the context of film marketing and distribution. </a:t>
          </a:r>
          <a:r>
            <a:rPr lang="en-US" sz="1500" kern="1200" dirty="0" err="1"/>
            <a:t>Plos</a:t>
          </a:r>
          <a:r>
            <a:rPr lang="en-US" sz="1500" kern="1200" dirty="0"/>
            <a:t> one, 19(10), p.e0309227.</a:t>
          </a:r>
        </a:p>
      </dsp:txBody>
      <dsp:txXfrm>
        <a:off x="0" y="1877013"/>
        <a:ext cx="8596668" cy="938220"/>
      </dsp:txXfrm>
    </dsp:sp>
    <dsp:sp modelId="{7F959564-CD37-43DB-A822-96178F4989DB}">
      <dsp:nvSpPr>
        <dsp:cNvPr id="0" name=""/>
        <dsp:cNvSpPr/>
      </dsp:nvSpPr>
      <dsp:spPr>
        <a:xfrm>
          <a:off x="0" y="2815233"/>
          <a:ext cx="8596668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dk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8D9B8D0-E3C7-4539-B14D-61C11974F8AC}">
      <dsp:nvSpPr>
        <dsp:cNvPr id="0" name=""/>
        <dsp:cNvSpPr/>
      </dsp:nvSpPr>
      <dsp:spPr>
        <a:xfrm>
          <a:off x="0" y="2815233"/>
          <a:ext cx="8596668" cy="9382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Udandarao, V. and Gupta, P., 2024. Movie revenue prediction using machine learning models. arXiv preprint arXiv:2405.11651.</a:t>
          </a:r>
        </a:p>
      </dsp:txBody>
      <dsp:txXfrm>
        <a:off x="0" y="2815233"/>
        <a:ext cx="8596668" cy="938220"/>
      </dsp:txXfrm>
    </dsp:sp>
    <dsp:sp modelId="{3FC240D4-0C4C-45A3-A2E5-55A225785573}">
      <dsp:nvSpPr>
        <dsp:cNvPr id="0" name=""/>
        <dsp:cNvSpPr/>
      </dsp:nvSpPr>
      <dsp:spPr>
        <a:xfrm>
          <a:off x="0" y="3753453"/>
          <a:ext cx="8596668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dk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94B1F1E-446B-4E38-A4D7-DE36599D3C71}">
      <dsp:nvSpPr>
        <dsp:cNvPr id="0" name=""/>
        <dsp:cNvSpPr/>
      </dsp:nvSpPr>
      <dsp:spPr>
        <a:xfrm>
          <a:off x="0" y="3753453"/>
          <a:ext cx="8596668" cy="9382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Wang, D., Wu, Y., Gu, C., Wang, Y., Zhu, X., Zhou, W. and Lin, X.M., 2022. A movie box office revenues prediction algorithm based on human-machine collaboration feature processing. Journal of Engineering Research.</a:t>
          </a:r>
        </a:p>
      </dsp:txBody>
      <dsp:txXfrm>
        <a:off x="0" y="3753453"/>
        <a:ext cx="8596668" cy="9382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737527-CCDC-425E-91A2-7A17AA4E34BB}" type="datetimeFigureOut">
              <a:rPr lang="en-GB" smtClean="0"/>
              <a:t>12/07/2025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1B23ED-492B-47EE-91DF-FBEB41BC5A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8059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1B23ED-492B-47EE-91DF-FBEB41BC5AB4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16271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768D73-3919-508C-65FC-38E6E0AE52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711AB71-F61A-2BF8-3B0F-1A94B651517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D19ED7F-F2E2-3FCA-7CCE-A75393E3D6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73FE10-AC87-CE43-B103-21625074F4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1B23ED-492B-47EE-91DF-FBEB41BC5AB4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92249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C66AE-09A5-4035-8620-87E7041B824F}" type="datetimeFigureOut">
              <a:rPr lang="en-GB" smtClean="0"/>
              <a:t>12/07/2025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15B4B-327B-4042-B69E-E6AEBE8DBD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5939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C66AE-09A5-4035-8620-87E7041B824F}" type="datetimeFigureOut">
              <a:rPr lang="en-GB" smtClean="0"/>
              <a:t>12/07/2025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15B4B-327B-4042-B69E-E6AEBE8DBD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8896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C66AE-09A5-4035-8620-87E7041B824F}" type="datetimeFigureOut">
              <a:rPr lang="en-GB" smtClean="0"/>
              <a:t>12/07/2025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15B4B-327B-4042-B69E-E6AEBE8DBDEA}" type="slidenum">
              <a:rPr lang="en-GB" smtClean="0"/>
              <a:t>‹#›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704810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C66AE-09A5-4035-8620-87E7041B824F}" type="datetimeFigureOut">
              <a:rPr lang="en-GB" smtClean="0"/>
              <a:t>12/07/2025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15B4B-327B-4042-B69E-E6AEBE8DBD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89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C66AE-09A5-4035-8620-87E7041B824F}" type="datetimeFigureOut">
              <a:rPr lang="en-GB" smtClean="0"/>
              <a:t>12/07/2025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15B4B-327B-4042-B69E-E6AEBE8DBDEA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279259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C66AE-09A5-4035-8620-87E7041B824F}" type="datetimeFigureOut">
              <a:rPr lang="en-GB" smtClean="0"/>
              <a:t>12/07/2025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15B4B-327B-4042-B69E-E6AEBE8DBD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54794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C66AE-09A5-4035-8620-87E7041B824F}" type="datetimeFigureOut">
              <a:rPr lang="en-GB" smtClean="0"/>
              <a:t>12/07/2025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15B4B-327B-4042-B69E-E6AEBE8DBD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89889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C66AE-09A5-4035-8620-87E7041B824F}" type="datetimeFigureOut">
              <a:rPr lang="en-GB" smtClean="0"/>
              <a:t>12/07/2025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15B4B-327B-4042-B69E-E6AEBE8DBD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3383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C66AE-09A5-4035-8620-87E7041B824F}" type="datetimeFigureOut">
              <a:rPr lang="en-GB" smtClean="0"/>
              <a:t>12/07/2025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15B4B-327B-4042-B69E-E6AEBE8DBD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3108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C66AE-09A5-4035-8620-87E7041B824F}" type="datetimeFigureOut">
              <a:rPr lang="en-GB" smtClean="0"/>
              <a:t>12/07/2025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15B4B-327B-4042-B69E-E6AEBE8DBD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576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C66AE-09A5-4035-8620-87E7041B824F}" type="datetimeFigureOut">
              <a:rPr lang="en-GB" smtClean="0"/>
              <a:t>12/07/2025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15B4B-327B-4042-B69E-E6AEBE8DBD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9213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C66AE-09A5-4035-8620-87E7041B824F}" type="datetimeFigureOut">
              <a:rPr lang="en-GB" smtClean="0"/>
              <a:t>12/07/2025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15B4B-327B-4042-B69E-E6AEBE8DBD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0093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C66AE-09A5-4035-8620-87E7041B824F}" type="datetimeFigureOut">
              <a:rPr lang="en-GB" smtClean="0"/>
              <a:t>12/07/2025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15B4B-327B-4042-B69E-E6AEBE8DBD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7529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C66AE-09A5-4035-8620-87E7041B824F}" type="datetimeFigureOut">
              <a:rPr lang="en-GB" smtClean="0"/>
              <a:t>12/07/2025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15B4B-327B-4042-B69E-E6AEBE8DBD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7531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C66AE-09A5-4035-8620-87E7041B824F}" type="datetimeFigureOut">
              <a:rPr lang="en-GB" smtClean="0"/>
              <a:t>12/07/2025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15B4B-327B-4042-B69E-E6AEBE8DBD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5331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C66AE-09A5-4035-8620-87E7041B824F}" type="datetimeFigureOut">
              <a:rPr lang="en-GB" smtClean="0"/>
              <a:t>12/07/2025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15B4B-327B-4042-B69E-E6AEBE8DBD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5847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EC66AE-09A5-4035-8620-87E7041B824F}" type="datetimeFigureOut">
              <a:rPr lang="en-GB" smtClean="0"/>
              <a:t>12/07/2025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0015B4B-327B-4042-B69E-E6AEBE8DBD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00907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yusufdelikkaya/imdb-movie-dataset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9179DE42-5613-4B35-A1E6-6CCBAA13C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B898B32-3891-4C3A-8F58-C5969D2E9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48300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4AE4806D-B8F9-4679-A68A-9BD21C01A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7175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Rectangle 23">
            <a:extLst>
              <a:ext uri="{FF2B5EF4-FFF2-40B4-BE49-F238E27FC236}">
                <a16:creationId xmlns:a16="http://schemas.microsoft.com/office/drawing/2014/main" id="{52FB45E9-914E-4471-AC87-E475CD5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58764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50" name="Rectangle 25">
            <a:extLst>
              <a:ext uri="{FF2B5EF4-FFF2-40B4-BE49-F238E27FC236}">
                <a16:creationId xmlns:a16="http://schemas.microsoft.com/office/drawing/2014/main" id="{C310626D-5743-49D4-8F7D-88C4F8F05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80730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51" name="Isosceles Triangle 50">
            <a:extLst>
              <a:ext uri="{FF2B5EF4-FFF2-40B4-BE49-F238E27FC236}">
                <a16:creationId xmlns:a16="http://schemas.microsoft.com/office/drawing/2014/main" id="{3C195FC1-B568-4C72-9902-34CB35DDD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9621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42" name="Rectangle 27">
            <a:extLst>
              <a:ext uri="{FF2B5EF4-FFF2-40B4-BE49-F238E27FC236}">
                <a16:creationId xmlns:a16="http://schemas.microsoft.com/office/drawing/2014/main" id="{EF2BDF77-362C-43F0-8CBB-A969EC2AE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1788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4BE96B01-3929-432D-B8C2-ADBCB74C2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48954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2A6FCDE6-CDE2-4C51-B18E-A95CFB67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16287" y="-8467"/>
            <a:ext cx="9175713" cy="6866467"/>
          </a:xfrm>
          <a:custGeom>
            <a:avLst/>
            <a:gdLst>
              <a:gd name="connsiteX0" fmla="*/ 0 w 9175713"/>
              <a:gd name="connsiteY0" fmla="*/ 0 h 6866467"/>
              <a:gd name="connsiteX1" fmla="*/ 1249825 w 9175713"/>
              <a:gd name="connsiteY1" fmla="*/ 0 h 6866467"/>
              <a:gd name="connsiteX2" fmla="*/ 1249825 w 9175713"/>
              <a:gd name="connsiteY2" fmla="*/ 8467 h 6866467"/>
              <a:gd name="connsiteX3" fmla="*/ 9175713 w 9175713"/>
              <a:gd name="connsiteY3" fmla="*/ 8467 h 6866467"/>
              <a:gd name="connsiteX4" fmla="*/ 9175713 w 9175713"/>
              <a:gd name="connsiteY4" fmla="*/ 6866467 h 6866467"/>
              <a:gd name="connsiteX5" fmla="*/ 1249825 w 9175713"/>
              <a:gd name="connsiteY5" fmla="*/ 6866467 h 6866467"/>
              <a:gd name="connsiteX6" fmla="*/ 1109382 w 9175713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75713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9175713" y="8467"/>
                </a:lnTo>
                <a:lnTo>
                  <a:pt x="9175713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5703AF-15EF-5272-6099-128DC4F185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19136" y="1020871"/>
            <a:ext cx="6960759" cy="2849671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4700">
                <a:solidFill>
                  <a:srgbClr val="FFFFFF"/>
                </a:solidFill>
              </a:rPr>
              <a:t>BOX OFFICE PREDICTOR – ESTIMATING MOVIE</a:t>
            </a:r>
            <a:br>
              <a:rPr lang="en-US" sz="4700">
                <a:solidFill>
                  <a:srgbClr val="FFFFFF"/>
                </a:solidFill>
              </a:rPr>
            </a:br>
            <a:r>
              <a:rPr lang="en-US" sz="4700">
                <a:solidFill>
                  <a:srgbClr val="FFFFFF"/>
                </a:solidFill>
              </a:rPr>
              <a:t>REVENUES USING MACHINE LEARNING</a:t>
            </a:r>
            <a:endParaRPr lang="en-GB" sz="4700">
              <a:solidFill>
                <a:srgbClr val="FFFFFF"/>
              </a:solidFill>
            </a:endParaRPr>
          </a:p>
        </p:txBody>
      </p:sp>
      <p:sp>
        <p:nvSpPr>
          <p:cNvPr id="48" name="Isosceles Triangle 47">
            <a:extLst>
              <a:ext uri="{FF2B5EF4-FFF2-40B4-BE49-F238E27FC236}">
                <a16:creationId xmlns:a16="http://schemas.microsoft.com/office/drawing/2014/main" id="{9D2E8756-2465-473A-BA2A-2DB1D6224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062562" y="3271487"/>
            <a:ext cx="220660" cy="186439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913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7EA51A9-21F3-61B1-6C8D-F15251A305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1313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290979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2568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30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534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3425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34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5592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2758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A5EC319D-0FEA-4B95-A3EA-01E35672C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7631" y="-8467"/>
            <a:ext cx="5994369" cy="6866467"/>
          </a:xfrm>
          <a:custGeom>
            <a:avLst/>
            <a:gdLst>
              <a:gd name="connsiteX0" fmla="*/ 0 w 5994369"/>
              <a:gd name="connsiteY0" fmla="*/ 0 h 6866467"/>
              <a:gd name="connsiteX1" fmla="*/ 1249825 w 5994369"/>
              <a:gd name="connsiteY1" fmla="*/ 0 h 6866467"/>
              <a:gd name="connsiteX2" fmla="*/ 1249825 w 5994369"/>
              <a:gd name="connsiteY2" fmla="*/ 8467 h 6866467"/>
              <a:gd name="connsiteX3" fmla="*/ 5994369 w 5994369"/>
              <a:gd name="connsiteY3" fmla="*/ 8467 h 6866467"/>
              <a:gd name="connsiteX4" fmla="*/ 5994369 w 5994369"/>
              <a:gd name="connsiteY4" fmla="*/ 6866467 h 6866467"/>
              <a:gd name="connsiteX5" fmla="*/ 1249825 w 5994369"/>
              <a:gd name="connsiteY5" fmla="*/ 6866467 h 6866467"/>
              <a:gd name="connsiteX6" fmla="*/ 1109382 w 5994369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467DDB-DFC8-F9A1-00B0-D366C8230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1723" y="609600"/>
            <a:ext cx="4512989" cy="2227730"/>
          </a:xfrm>
        </p:spPr>
        <p:txBody>
          <a:bodyPr anchor="ctr">
            <a:normAutofit/>
          </a:bodyPr>
          <a:lstStyle/>
          <a:p>
            <a:r>
              <a:rPr lang="en-IN">
                <a:solidFill>
                  <a:srgbClr val="FFFFFF"/>
                </a:solidFill>
              </a:rPr>
              <a:t>Analysis &amp; Discussion</a:t>
            </a:r>
            <a:endParaRPr lang="en-GB">
              <a:solidFill>
                <a:srgbClr val="FFFFFF"/>
              </a:solidFill>
            </a:endParaRPr>
          </a:p>
        </p:txBody>
      </p:sp>
      <p:pic>
        <p:nvPicPr>
          <p:cNvPr id="4" name="image1.png">
            <a:extLst>
              <a:ext uri="{FF2B5EF4-FFF2-40B4-BE49-F238E27FC236}">
                <a16:creationId xmlns:a16="http://schemas.microsoft.com/office/drawing/2014/main" id="{CA66CE04-84A7-D793-563E-263082ADA24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45106" y="1482872"/>
            <a:ext cx="4830364" cy="326813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16F11-E4E6-6026-E5FF-21EF4A812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1725" y="2125980"/>
            <a:ext cx="4512988" cy="4029287"/>
          </a:xfrm>
        </p:spPr>
        <p:txBody>
          <a:bodyPr anchor="t">
            <a:normAutofit fontScale="92500" lnSpcReduction="20000"/>
          </a:bodyPr>
          <a:lstStyle/>
          <a:p>
            <a:r>
              <a:rPr lang="en-US" b="1" dirty="0"/>
              <a:t>Ensemble models</a:t>
            </a:r>
            <a:r>
              <a:rPr lang="en-US" dirty="0"/>
              <a:t> like Random Forest and XGBoost combine multiple decision trees to improve prediction accuracy and reduce the risk of overfitting.</a:t>
            </a:r>
          </a:p>
          <a:p>
            <a:r>
              <a:rPr lang="en-US" dirty="0"/>
              <a:t>By aggregating the outcomes of diverse learners, these models achieve </a:t>
            </a:r>
            <a:r>
              <a:rPr lang="en-US" b="1" dirty="0"/>
              <a:t>strong generalization</a:t>
            </a:r>
            <a:r>
              <a:rPr lang="en-US" dirty="0"/>
              <a:t>, especially on noisy or complex datasets.</a:t>
            </a:r>
          </a:p>
          <a:p>
            <a:r>
              <a:rPr lang="en-US" dirty="0"/>
              <a:t>This makes them well-suited for tasks involving </a:t>
            </a:r>
            <a:r>
              <a:rPr lang="en-US" b="1" dirty="0"/>
              <a:t>movie metadata</a:t>
            </a:r>
            <a:r>
              <a:rPr lang="en-US" dirty="0"/>
              <a:t>, where relationships between features—such as genre, rating, and box office revenue—are often </a:t>
            </a:r>
            <a:r>
              <a:rPr lang="en-US" b="1" dirty="0"/>
              <a:t>non-linear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residual distribution supports the model’s robustness, with most errors clustering closely around zero.</a:t>
            </a:r>
            <a:endParaRPr lang="en-US" dirty="0">
              <a:solidFill>
                <a:srgbClr val="FFFFFF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GB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23966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2DE32A9-4036-B955-71F4-57E5D74456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28AC9-4291-1222-A184-A0340FEAA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734" y="609600"/>
            <a:ext cx="3737268" cy="1320800"/>
          </a:xfrm>
        </p:spPr>
        <p:txBody>
          <a:bodyPr>
            <a:normAutofit/>
          </a:bodyPr>
          <a:lstStyle/>
          <a:p>
            <a:r>
              <a:rPr lang="en-IN" sz="3300"/>
              <a:t>Conclusion &amp; Recommendations</a:t>
            </a:r>
            <a:endParaRPr lang="en-GB" sz="33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FCD23-DA1A-6F6F-680B-769C4B3F22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9563" y="2160589"/>
            <a:ext cx="4064439" cy="388077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500" dirty="0"/>
              <a:t>The findings suggest that </a:t>
            </a:r>
            <a:r>
              <a:rPr lang="en-US" sz="1500" b="1" dirty="0"/>
              <a:t>ensemble-based models</a:t>
            </a:r>
            <a:r>
              <a:rPr lang="en-US" sz="1500" dirty="0"/>
              <a:t>, particularly </a:t>
            </a:r>
            <a:r>
              <a:rPr lang="en-US" sz="1500" b="1" dirty="0"/>
              <a:t>Random Forest</a:t>
            </a:r>
            <a:r>
              <a:rPr lang="en-US" sz="1500" dirty="0"/>
              <a:t>, are well-suited for regression tasks involving a mix of </a:t>
            </a:r>
            <a:r>
              <a:rPr lang="en-US" sz="1500" b="1" dirty="0"/>
              <a:t>categorical and numerical variables</a:t>
            </a:r>
            <a:r>
              <a:rPr lang="en-US" sz="1500" dirty="0"/>
              <a:t>.</a:t>
            </a:r>
          </a:p>
          <a:p>
            <a:pPr>
              <a:lnSpc>
                <a:spcPct val="90000"/>
              </a:lnSpc>
            </a:pPr>
            <a:r>
              <a:rPr lang="en-US" sz="1500" dirty="0"/>
              <a:t>These models effectively capture </a:t>
            </a:r>
            <a:r>
              <a:rPr lang="en-US" sz="1500" b="1" dirty="0"/>
              <a:t>non-linear relationships</a:t>
            </a:r>
            <a:r>
              <a:rPr lang="en-US" sz="1500" dirty="0"/>
              <a:t> and </a:t>
            </a:r>
            <a:r>
              <a:rPr lang="en-US" sz="1500" b="1" dirty="0"/>
              <a:t>feature interactions</a:t>
            </a:r>
            <a:r>
              <a:rPr lang="en-US" sz="1500" dirty="0"/>
              <a:t>, such as those between </a:t>
            </a:r>
            <a:r>
              <a:rPr lang="en-US" sz="1500" b="1" dirty="0"/>
              <a:t>ratings, votes, meta score, and genre</a:t>
            </a:r>
            <a:r>
              <a:rPr lang="en-US" sz="1500" dirty="0"/>
              <a:t>.</a:t>
            </a:r>
          </a:p>
          <a:p>
            <a:pPr>
              <a:lnSpc>
                <a:spcPct val="90000"/>
              </a:lnSpc>
            </a:pPr>
            <a:r>
              <a:rPr lang="en-US" sz="1500" dirty="0"/>
              <a:t>For future work, incorporating additional predictive variables—such as </a:t>
            </a:r>
            <a:r>
              <a:rPr lang="en-US" sz="1500" b="1" dirty="0"/>
              <a:t>movie budget, release month, production studio</a:t>
            </a:r>
            <a:r>
              <a:rPr lang="en-US" sz="1500" dirty="0"/>
              <a:t>, and </a:t>
            </a:r>
            <a:r>
              <a:rPr lang="en-US" sz="1500" b="1" dirty="0"/>
              <a:t>social media sentiment</a:t>
            </a:r>
            <a:r>
              <a:rPr lang="en-US" sz="1500" dirty="0"/>
              <a:t>—could further enhance model performance.</a:t>
            </a:r>
          </a:p>
        </p:txBody>
      </p:sp>
      <p:pic>
        <p:nvPicPr>
          <p:cNvPr id="5" name="Picture 4" descr="3D rendering of game pieces tied together with a rope">
            <a:extLst>
              <a:ext uri="{FF2B5EF4-FFF2-40B4-BE49-F238E27FC236}">
                <a16:creationId xmlns:a16="http://schemas.microsoft.com/office/drawing/2014/main" id="{B331AB3D-4964-19A0-1165-4BADEE7220C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203" r="33798"/>
          <a:stretch>
            <a:fillRect/>
          </a:stretch>
        </p:blipFill>
        <p:spPr>
          <a:xfrm>
            <a:off x="20" y="-1"/>
            <a:ext cx="539494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3BCB5F6A-9EB0-40B0-9D13-3023E9A20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37386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8B1FFD7-F198-73A6-17F0-7B943AD217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31A7071-A1E3-4ABD-9E3C-984F3F9D15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7450C65-F562-4A93-8E4C-2B1A1D6D1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F0563B9-ECBE-4965-97D7-9882F6A74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7E91126-5A58-4664-9FA6-5EC835C635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3">
              <a:extLst>
                <a:ext uri="{FF2B5EF4-FFF2-40B4-BE49-F238E27FC236}">
                  <a16:creationId xmlns:a16="http://schemas.microsoft.com/office/drawing/2014/main" id="{EF18AD9C-F20A-40DA-85EC-AE24CBA4CA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6" name="Rectangle 25">
              <a:extLst>
                <a:ext uri="{FF2B5EF4-FFF2-40B4-BE49-F238E27FC236}">
                  <a16:creationId xmlns:a16="http://schemas.microsoft.com/office/drawing/2014/main" id="{5ED32872-350A-42F9-BACB-7E8FFE557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C409006C-800B-4ECA-9974-89CBD04989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id="{AA88B005-7B82-4ACE-B3D5-1BAD7E2A57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9" name="Rectangle 28">
              <a:extLst>
                <a:ext uri="{FF2B5EF4-FFF2-40B4-BE49-F238E27FC236}">
                  <a16:creationId xmlns:a16="http://schemas.microsoft.com/office/drawing/2014/main" id="{DC68DADB-A002-4B49-8932-F71D25B3F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20" name="Rectangle 29">
              <a:extLst>
                <a:ext uri="{FF2B5EF4-FFF2-40B4-BE49-F238E27FC236}">
                  <a16:creationId xmlns:a16="http://schemas.microsoft.com/office/drawing/2014/main" id="{63238F89-5D1B-4101-8493-5A72E178B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D4094520-ACA0-47DD-8EB5-084BD92E86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29E6287E-AD72-4AD3-981F-086045BCA5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6F31043-3BDC-5BBD-7C8D-D0DBFCE3A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en-IN"/>
              <a:t>Reference list </a:t>
            </a:r>
            <a:endParaRPr lang="en-GB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F295327-EF97-D697-7B9D-3F4C67543F4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225166"/>
              </p:ext>
            </p:extLst>
          </p:nvPr>
        </p:nvGraphicFramePr>
        <p:xfrm>
          <a:off x="677334" y="1349115"/>
          <a:ext cx="8596668" cy="46922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05675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84395DD-305A-385D-DFB3-D321C30385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F993C45-B237-4CD5-A232-CD2DFFF5A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BE9EA4F6-F0E3-4DB3-8F82-B91A1F693A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43A7345F-1794-4777-80F8-B67B01BE7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23">
              <a:extLst>
                <a:ext uri="{FF2B5EF4-FFF2-40B4-BE49-F238E27FC236}">
                  <a16:creationId xmlns:a16="http://schemas.microsoft.com/office/drawing/2014/main" id="{AEB4062E-9879-4D6E-8C9A-55D81D61C4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1" name="Rectangle 25">
              <a:extLst>
                <a:ext uri="{FF2B5EF4-FFF2-40B4-BE49-F238E27FC236}">
                  <a16:creationId xmlns:a16="http://schemas.microsoft.com/office/drawing/2014/main" id="{E0E1E50E-9B56-49FC-AC93-34C80F4385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2" name="Isosceles Triangle 11">
              <a:extLst>
                <a:ext uri="{FF2B5EF4-FFF2-40B4-BE49-F238E27FC236}">
                  <a16:creationId xmlns:a16="http://schemas.microsoft.com/office/drawing/2014/main" id="{786CF095-2697-4E6D-832B-E71B7C8D6D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3" name="Rectangle 27">
              <a:extLst>
                <a:ext uri="{FF2B5EF4-FFF2-40B4-BE49-F238E27FC236}">
                  <a16:creationId xmlns:a16="http://schemas.microsoft.com/office/drawing/2014/main" id="{A93A2EA0-D245-490B-A61D-8B32A8DF49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4" name="Rectangle 28">
              <a:extLst>
                <a:ext uri="{FF2B5EF4-FFF2-40B4-BE49-F238E27FC236}">
                  <a16:creationId xmlns:a16="http://schemas.microsoft.com/office/drawing/2014/main" id="{6BAC7BF2-009C-48C7-A7F2-2139B5079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5" name="Rectangle 29">
              <a:extLst>
                <a:ext uri="{FF2B5EF4-FFF2-40B4-BE49-F238E27FC236}">
                  <a16:creationId xmlns:a16="http://schemas.microsoft.com/office/drawing/2014/main" id="{7D60F62B-3828-4F12-B884-8A89253251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D8A41293-53F5-4380-B216-EB66A4353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A6DDE673-E05B-400B-B6E1-335E425D8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</p:grp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179DE42-5613-4B35-A1E6-6CCBAA13C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B898B32-3891-4C3A-8F58-C5969D2E9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48300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AE4806D-B8F9-4679-A68A-9BD21C01A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7175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3">
            <a:extLst>
              <a:ext uri="{FF2B5EF4-FFF2-40B4-BE49-F238E27FC236}">
                <a16:creationId xmlns:a16="http://schemas.microsoft.com/office/drawing/2014/main" id="{52FB45E9-914E-4471-AC87-E475CD5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58764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7" name="Rectangle 25">
            <a:extLst>
              <a:ext uri="{FF2B5EF4-FFF2-40B4-BE49-F238E27FC236}">
                <a16:creationId xmlns:a16="http://schemas.microsoft.com/office/drawing/2014/main" id="{C310626D-5743-49D4-8F7D-88C4F8F05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80730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3C195FC1-B568-4C72-9902-34CB35DDD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9621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31" name="Rectangle 27">
            <a:extLst>
              <a:ext uri="{FF2B5EF4-FFF2-40B4-BE49-F238E27FC236}">
                <a16:creationId xmlns:a16="http://schemas.microsoft.com/office/drawing/2014/main" id="{EF2BDF77-362C-43F0-8CBB-A969EC2AE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1788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4BE96B01-3929-432D-B8C2-ADBCB74C2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48954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2A6FCDE6-CDE2-4C51-B18E-A95CFB67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16287" y="-8467"/>
            <a:ext cx="9175713" cy="6866467"/>
          </a:xfrm>
          <a:custGeom>
            <a:avLst/>
            <a:gdLst>
              <a:gd name="connsiteX0" fmla="*/ 0 w 9175713"/>
              <a:gd name="connsiteY0" fmla="*/ 0 h 6866467"/>
              <a:gd name="connsiteX1" fmla="*/ 1249825 w 9175713"/>
              <a:gd name="connsiteY1" fmla="*/ 0 h 6866467"/>
              <a:gd name="connsiteX2" fmla="*/ 1249825 w 9175713"/>
              <a:gd name="connsiteY2" fmla="*/ 8467 h 6866467"/>
              <a:gd name="connsiteX3" fmla="*/ 9175713 w 9175713"/>
              <a:gd name="connsiteY3" fmla="*/ 8467 h 6866467"/>
              <a:gd name="connsiteX4" fmla="*/ 9175713 w 9175713"/>
              <a:gd name="connsiteY4" fmla="*/ 6866467 h 6866467"/>
              <a:gd name="connsiteX5" fmla="*/ 1249825 w 9175713"/>
              <a:gd name="connsiteY5" fmla="*/ 6866467 h 6866467"/>
              <a:gd name="connsiteX6" fmla="*/ 1109382 w 9175713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75713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9175713" y="8467"/>
                </a:lnTo>
                <a:lnTo>
                  <a:pt x="9175713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E7E20A-AD81-24EC-3D15-4EE9CADA1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9136" y="1020871"/>
            <a:ext cx="6960759" cy="284967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9D2E8756-2465-473A-BA2A-2DB1D6224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062562" y="3271487"/>
            <a:ext cx="220660" cy="186439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255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DA27254-207B-4B52-973B-03A6D7C253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A2F3F1-7968-BD12-2397-1582F8B8D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en-IN" sz="4400"/>
              <a:t>Project Overview</a:t>
            </a:r>
            <a:endParaRPr lang="en-GB" sz="44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E3358E8-FEB4-4E5C-903A-92C75E6BDD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5FE9BA5-5847-4FF3-960A-4E3AC28E37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6D98C19-CACB-4DEB-9AA7-5E1D776DBC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3">
              <a:extLst>
                <a:ext uri="{FF2B5EF4-FFF2-40B4-BE49-F238E27FC236}">
                  <a16:creationId xmlns:a16="http://schemas.microsoft.com/office/drawing/2014/main" id="{8EA0C28F-AA7D-46C7-8D8A-CE97E7EB07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6" name="Rectangle 25">
              <a:extLst>
                <a:ext uri="{FF2B5EF4-FFF2-40B4-BE49-F238E27FC236}">
                  <a16:creationId xmlns:a16="http://schemas.microsoft.com/office/drawing/2014/main" id="{50B7A449-3821-4275-97E9-6B1FF91DE1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D15285ED-C1E9-4539-9551-2D9D3B897D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id="{A57A772B-029C-402F-8961-04AD1B6112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9" name="Rectangle 28">
              <a:extLst>
                <a:ext uri="{FF2B5EF4-FFF2-40B4-BE49-F238E27FC236}">
                  <a16:creationId xmlns:a16="http://schemas.microsoft.com/office/drawing/2014/main" id="{43A98072-A351-47FB-8807-1EEDBF77E3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20" name="Rectangle 29">
              <a:extLst>
                <a:ext uri="{FF2B5EF4-FFF2-40B4-BE49-F238E27FC236}">
                  <a16:creationId xmlns:a16="http://schemas.microsoft.com/office/drawing/2014/main" id="{3BC2C561-1ADE-495B-A04A-92DE414F5D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FE633B79-4994-47EC-9479-56BA3E3A58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D6188152-70CA-4742-AA0D-863A7FDB47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07103297-DDE3-1C06-D8F7-81A8940596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0663465"/>
              </p:ext>
            </p:extLst>
          </p:nvPr>
        </p:nvGraphicFramePr>
        <p:xfrm>
          <a:off x="4876847" y="944563"/>
          <a:ext cx="6656769" cy="49212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9007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49EE068-D059-1F70-AE02-0F4C946699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A9334-8854-CFC9-E9BF-125197B09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734" y="609600"/>
            <a:ext cx="3737268" cy="1320800"/>
          </a:xfrm>
        </p:spPr>
        <p:txBody>
          <a:bodyPr>
            <a:normAutofit/>
          </a:bodyPr>
          <a:lstStyle/>
          <a:p>
            <a:r>
              <a:rPr lang="en-IN" sz="3300"/>
              <a:t>Industry Context &amp; Research Question</a:t>
            </a:r>
            <a:endParaRPr lang="en-GB" sz="33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5D97E-1A6A-2115-019F-1A1B15197C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9563" y="2160589"/>
            <a:ext cx="4483077" cy="3880773"/>
          </a:xfrm>
        </p:spPr>
        <p:txBody>
          <a:bodyPr>
            <a:normAutofit/>
          </a:bodyPr>
          <a:lstStyle/>
          <a:p>
            <a:r>
              <a:rPr lang="en-US" b="1" i="1" dirty="0"/>
              <a:t>Current Trends: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Rise in production costs and digital distribution.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Use of ML for performance forecasting.</a:t>
            </a:r>
          </a:p>
          <a:p>
            <a:r>
              <a:rPr lang="en-US" b="1" i="1" dirty="0"/>
              <a:t>Research Question: </a:t>
            </a:r>
            <a:r>
              <a:rPr lang="en-US" dirty="0"/>
              <a:t>What metadata most affects box office performance? How accurate are ML models in predicting revenue?</a:t>
            </a:r>
            <a:endParaRPr lang="en-GB" dirty="0"/>
          </a:p>
        </p:txBody>
      </p:sp>
      <p:pic>
        <p:nvPicPr>
          <p:cNvPr id="15" name="Picture 14" descr="Magnifying glass showing decling performance">
            <a:extLst>
              <a:ext uri="{FF2B5EF4-FFF2-40B4-BE49-F238E27FC236}">
                <a16:creationId xmlns:a16="http://schemas.microsoft.com/office/drawing/2014/main" id="{39D0AD3E-1A13-01CC-7E71-D4733E743C1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463" r="39026" b="-2"/>
          <a:stretch>
            <a:fillRect/>
          </a:stretch>
        </p:blipFill>
        <p:spPr>
          <a:xfrm>
            <a:off x="20" y="-1"/>
            <a:ext cx="539494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3BCB5F6A-9EB0-40B0-9D13-3023E9A20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6703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B25C009-5132-A8F0-1372-57C081B74C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Film reel and slate">
            <a:extLst>
              <a:ext uri="{FF2B5EF4-FFF2-40B4-BE49-F238E27FC236}">
                <a16:creationId xmlns:a16="http://schemas.microsoft.com/office/drawing/2014/main" id="{5E60C9F1-B6B9-72BB-6AFD-902678FF471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091" t="16640" b="6751"/>
          <a:stretch>
            <a:fillRect/>
          </a:stretch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637F63F2-649A-41EF-BE19-652586482C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45" name="Parallelogram 44">
            <a:extLst>
              <a:ext uri="{FF2B5EF4-FFF2-40B4-BE49-F238E27FC236}">
                <a16:creationId xmlns:a16="http://schemas.microsoft.com/office/drawing/2014/main" id="{054F7F79-F447-429D-8CB8-7459C972E4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24188" y="0"/>
            <a:ext cx="9372600" cy="6858000"/>
          </a:xfrm>
          <a:prstGeom prst="parallelogram">
            <a:avLst>
              <a:gd name="adj" fmla="val 14937"/>
            </a:avLst>
          </a:prstGeom>
          <a:solidFill>
            <a:schemeClr val="bg1">
              <a:alpha val="8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8C18954F-0B0F-44A8-91E0-847BF7010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C0A67AA-69E1-4F6D-A8A6-E7A2EAB7E1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ectangle 23">
            <a:extLst>
              <a:ext uri="{FF2B5EF4-FFF2-40B4-BE49-F238E27FC236}">
                <a16:creationId xmlns:a16="http://schemas.microsoft.com/office/drawing/2014/main" id="{1D6D9E94-9FEE-4E26-AE7D-4E3E03A065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8B1FAE-AE4A-66A1-6498-CEF896E91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6047" y="609600"/>
            <a:ext cx="6487955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Objectives</a:t>
            </a:r>
          </a:p>
        </p:txBody>
      </p:sp>
      <p:sp>
        <p:nvSpPr>
          <p:cNvPr id="53" name="Rectangle 25">
            <a:extLst>
              <a:ext uri="{FF2B5EF4-FFF2-40B4-BE49-F238E27FC236}">
                <a16:creationId xmlns:a16="http://schemas.microsoft.com/office/drawing/2014/main" id="{0CC2471B-F98C-4D94-8777-C8D8912A96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55" name="Isosceles Triangle 54">
            <a:extLst>
              <a:ext uri="{FF2B5EF4-FFF2-40B4-BE49-F238E27FC236}">
                <a16:creationId xmlns:a16="http://schemas.microsoft.com/office/drawing/2014/main" id="{E943A1EA-7FA0-4E82-9E41-7778E16595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BD1E7B4-51EB-12FC-6C7B-3C29A4E659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6784" y="1558977"/>
            <a:ext cx="7133483" cy="448238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/>
          <a:p>
            <a:pPr marL="0" marR="0" lvl="0" indent="0" fontAlgn="base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Feature Selection: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Filter and retain only the most significant features from the IMDb movie dataset.</a:t>
            </a:r>
          </a:p>
          <a:p>
            <a:pPr marL="0" marR="0" lvl="0" indent="0" fontAlgn="base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  <a:p>
            <a:pPr marL="0" marR="0" lvl="0" indent="0" fontAlgn="base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Exploratory Data Analysis (EDA):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Analyze relationships between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metadata features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(e.g., genre, rating, director) and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box office revenue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.</a:t>
            </a:r>
          </a:p>
          <a:p>
            <a:pPr marL="0" marR="0" lvl="0" indent="0" fontAlgn="base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  <a:p>
            <a:pPr marL="0" marR="0" lvl="0" indent="0" fontAlgn="base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Model Development: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Train and evaluate multiple machine learning models to predict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movie revenue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.</a:t>
            </a:r>
          </a:p>
          <a:p>
            <a:pPr marL="0" marR="0" lvl="0" indent="0" fontAlgn="base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  <a:p>
            <a:pPr marL="0" marR="0" lvl="0" indent="0" fontAlgn="base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Model Evaluation: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Compare models using standard performance metrics —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RMSE, MAE, and R² Score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— to identify the most effective one.</a:t>
            </a:r>
          </a:p>
          <a:p>
            <a:pPr marL="0" marR="0" lvl="0" indent="0" fontAlgn="base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  <a:p>
            <a:pPr marL="0" marR="0" lvl="0" indent="0" fontAlgn="base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Feature Importance Analysis: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Determine which metadata features contribute most to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accurate revenue prediction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.</a:t>
            </a:r>
          </a:p>
        </p:txBody>
      </p:sp>
      <p:sp>
        <p:nvSpPr>
          <p:cNvPr id="57" name="Rectangle 27">
            <a:extLst>
              <a:ext uri="{FF2B5EF4-FFF2-40B4-BE49-F238E27FC236}">
                <a16:creationId xmlns:a16="http://schemas.microsoft.com/office/drawing/2014/main" id="{AFAAF75F-1732-434D-983C-04B19185B3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59" name="Rectangle 28">
            <a:extLst>
              <a:ext uri="{FF2B5EF4-FFF2-40B4-BE49-F238E27FC236}">
                <a16:creationId xmlns:a16="http://schemas.microsoft.com/office/drawing/2014/main" id="{B5721446-F8B2-46D7-B9FA-197016D0D5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61" name="Rectangle 29">
            <a:extLst>
              <a:ext uri="{FF2B5EF4-FFF2-40B4-BE49-F238E27FC236}">
                <a16:creationId xmlns:a16="http://schemas.microsoft.com/office/drawing/2014/main" id="{AF09704D-A239-4559-A447-A072A7E86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63" name="Isosceles Triangle 62">
            <a:extLst>
              <a:ext uri="{FF2B5EF4-FFF2-40B4-BE49-F238E27FC236}">
                <a16:creationId xmlns:a16="http://schemas.microsoft.com/office/drawing/2014/main" id="{CDB22AD5-4F36-43F4-985C-AF8CC39B94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532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BA2A5DB-4C93-C44D-152F-85D2636F2C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EC6B7-DD70-262F-A54C-68A26A3E9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en-GB"/>
              <a:t>Literature Insights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1D9921E-9E39-8DAC-BEA3-7AFEEAD667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718954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18554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D101F21-9778-9FB6-3039-7CF486A84B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B5F7E3B-C5F1-40E0-A491-558BAFBC1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241804" y="1460500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60BC84A-9F62-7581-59E7-EAD09DA18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</p:spPr>
        <p:txBody>
          <a:bodyPr anchor="ctr">
            <a:normAutofit/>
          </a:bodyPr>
          <a:lstStyle/>
          <a:p>
            <a:r>
              <a:rPr lang="en-IN"/>
              <a:t>Dataset and Features</a:t>
            </a:r>
            <a:endParaRPr lang="en-GB" dirty="0"/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ACAC6A4E-7D4E-D4DF-56FE-F6642111CD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816638"/>
            <a:ext cx="4619706" cy="5224724"/>
          </a:xfrm>
        </p:spPr>
        <p:txBody>
          <a:bodyPr anchor="ctr">
            <a:normAutofit/>
          </a:bodyPr>
          <a:lstStyle/>
          <a:p>
            <a:r>
              <a:rPr lang="en-GB" dirty="0"/>
              <a:t>Source: IMDb Movie Dataset on Kaggle (</a:t>
            </a:r>
            <a:r>
              <a:rPr lang="en-GB" u="sng" dirty="0">
                <a:hlinkClick r:id="rId2"/>
              </a:rPr>
              <a:t>https://www.kaggle.com/datasets/yusufdelikkaya/imdb-movie-dataset</a:t>
            </a:r>
            <a:r>
              <a:rPr lang="en-GB" dirty="0"/>
              <a:t>)</a:t>
            </a:r>
          </a:p>
          <a:p>
            <a:pPr marL="0" indent="0">
              <a:buNone/>
            </a:pPr>
            <a:endParaRPr lang="en-GB" dirty="0"/>
          </a:p>
          <a:p>
            <a:r>
              <a:rPr lang="en-US" b="1" dirty="0"/>
              <a:t>Features Used:</a:t>
            </a:r>
            <a:br>
              <a:rPr lang="en-US" dirty="0"/>
            </a:br>
            <a:r>
              <a:rPr lang="en-US" i="1" dirty="0"/>
              <a:t>Title, Genre, Director, Year, Runtime, Rating, Votes, Meta score, Revenue</a:t>
            </a:r>
          </a:p>
          <a:p>
            <a:pPr marL="0" indent="0">
              <a:buNone/>
            </a:pPr>
            <a:endParaRPr lang="en-GB" dirty="0"/>
          </a:p>
          <a:p>
            <a:r>
              <a:rPr lang="en-US" b="1" dirty="0"/>
              <a:t>Data Cleaning Steps:</a:t>
            </a:r>
          </a:p>
          <a:p>
            <a:pPr marL="0" indent="0">
              <a:buNone/>
            </a:pPr>
            <a:r>
              <a:rPr lang="en-US" b="1" dirty="0"/>
              <a:t>	Dropped null values</a:t>
            </a:r>
            <a:r>
              <a:rPr lang="en-US" dirty="0"/>
              <a:t> for essential 	fields</a:t>
            </a:r>
          </a:p>
          <a:p>
            <a:pPr marL="0" indent="0">
              <a:buNone/>
            </a:pPr>
            <a:r>
              <a:rPr lang="en-US" b="1" dirty="0"/>
              <a:t>	Encoded categorical features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/>
              <a:t>Removed duplicates</a:t>
            </a:r>
            <a:r>
              <a:rPr lang="en-US" dirty="0"/>
              <a:t> to ensure data 	quality</a:t>
            </a:r>
          </a:p>
        </p:txBody>
      </p:sp>
    </p:spTree>
    <p:extLst>
      <p:ext uri="{BB962C8B-B14F-4D97-AF65-F5344CB8AC3E}">
        <p14:creationId xmlns:p14="http://schemas.microsoft.com/office/powerpoint/2010/main" val="2538037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6260C6B-AB2A-CB4C-FF64-18342CA842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10.png">
            <a:extLst>
              <a:ext uri="{FF2B5EF4-FFF2-40B4-BE49-F238E27FC236}">
                <a16:creationId xmlns:a16="http://schemas.microsoft.com/office/drawing/2014/main" id="{362045AF-E20E-E278-11F7-E6E63E06E4C4}"/>
              </a:ext>
            </a:extLst>
          </p:cNvPr>
          <p:cNvPicPr/>
          <p:nvPr/>
        </p:nvPicPr>
        <p:blipFill>
          <a:blip r:embed="rId2"/>
          <a:srcRect r="27514" b="1"/>
          <a:stretch>
            <a:fillRect/>
          </a:stretch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20E6269-5B7A-AFCA-50CC-309559709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3851123" cy="1320800"/>
          </a:xfrm>
        </p:spPr>
        <p:txBody>
          <a:bodyPr>
            <a:normAutofit/>
          </a:bodyPr>
          <a:lstStyle/>
          <a:p>
            <a:r>
              <a:rPr lang="en-GB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C80DD-49FF-68DE-CAD1-AB75744A0A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5487" y="1418618"/>
            <a:ext cx="5303520" cy="482978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🔧 Data Preprocessing</a:t>
            </a:r>
          </a:p>
          <a:p>
            <a:r>
              <a:rPr lang="en-US" dirty="0"/>
              <a:t>Handled missing values using </a:t>
            </a:r>
            <a:r>
              <a:rPr lang="en-US" b="1" dirty="0"/>
              <a:t>Simple Imputer</a:t>
            </a:r>
            <a:endParaRPr lang="en-US" dirty="0"/>
          </a:p>
          <a:p>
            <a:r>
              <a:rPr lang="en-US" dirty="0"/>
              <a:t>Applied </a:t>
            </a:r>
            <a:r>
              <a:rPr lang="en-US" b="1" dirty="0"/>
              <a:t>One-Hot Encoding</a:t>
            </a:r>
            <a:r>
              <a:rPr lang="en-US" dirty="0"/>
              <a:t> to categorical features</a:t>
            </a:r>
          </a:p>
          <a:p>
            <a:r>
              <a:rPr lang="en-US" dirty="0"/>
              <a:t>Performed </a:t>
            </a:r>
            <a:r>
              <a:rPr lang="en-US" b="1" dirty="0"/>
              <a:t>Normalization</a:t>
            </a:r>
            <a:r>
              <a:rPr lang="en-US" dirty="0"/>
              <a:t> on numerical data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🧠 Feature Engineering</a:t>
            </a:r>
          </a:p>
          <a:p>
            <a:r>
              <a:rPr lang="en-US" dirty="0"/>
              <a:t>Created a new feature: </a:t>
            </a:r>
            <a:r>
              <a:rPr lang="en-US" b="1" dirty="0"/>
              <a:t>Rating × Votes (</a:t>
            </a:r>
            <a:r>
              <a:rPr lang="en-US" b="1" dirty="0" err="1"/>
              <a:t>Rating_Votes</a:t>
            </a:r>
            <a:r>
              <a:rPr lang="en-US" b="1" dirty="0"/>
              <a:t>)</a:t>
            </a:r>
            <a:endParaRPr lang="en-US" dirty="0"/>
          </a:p>
          <a:p>
            <a:r>
              <a:rPr lang="en-US" dirty="0"/>
              <a:t>Simplified </a:t>
            </a:r>
            <a:r>
              <a:rPr lang="en-US" b="1" dirty="0"/>
              <a:t>genre categories</a:t>
            </a:r>
            <a:r>
              <a:rPr lang="en-US" dirty="0"/>
              <a:t> for clarity</a:t>
            </a:r>
          </a:p>
          <a:p>
            <a:r>
              <a:rPr lang="en-US" dirty="0"/>
              <a:t>Grouped infrequent </a:t>
            </a:r>
            <a:r>
              <a:rPr lang="en-US" b="1" dirty="0"/>
              <a:t>actors</a:t>
            </a:r>
            <a:r>
              <a:rPr lang="en-US" dirty="0"/>
              <a:t> and </a:t>
            </a:r>
            <a:r>
              <a:rPr lang="en-US" b="1" dirty="0"/>
              <a:t>directors</a:t>
            </a:r>
            <a:r>
              <a:rPr lang="en-US" dirty="0"/>
              <a:t> under "</a:t>
            </a:r>
            <a:r>
              <a:rPr lang="en-US" b="1" dirty="0"/>
              <a:t>Other</a:t>
            </a:r>
            <a:r>
              <a:rPr lang="en-US" dirty="0"/>
              <a:t>" to reduce noise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🤖 Models Trained</a:t>
            </a:r>
          </a:p>
          <a:p>
            <a:r>
              <a:rPr lang="en-US" b="1" dirty="0"/>
              <a:t>Linear Regression</a:t>
            </a:r>
            <a:endParaRPr lang="en-US" dirty="0"/>
          </a:p>
          <a:p>
            <a:r>
              <a:rPr lang="en-US" b="1" dirty="0"/>
              <a:t>Decision Tree</a:t>
            </a:r>
            <a:endParaRPr lang="en-US" dirty="0"/>
          </a:p>
          <a:p>
            <a:r>
              <a:rPr lang="en-US" b="1" dirty="0"/>
              <a:t>Random Forest</a:t>
            </a:r>
            <a:endParaRPr lang="en-US" dirty="0"/>
          </a:p>
          <a:p>
            <a:r>
              <a:rPr lang="en-US" b="1" dirty="0"/>
              <a:t>XGBoost</a:t>
            </a:r>
            <a:endParaRPr lang="en-US" dirty="0"/>
          </a:p>
          <a:p>
            <a:endParaRPr lang="en-GB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rgbClr val="40404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rgbClr val="40404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6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8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0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2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4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6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422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C5F91CC-181E-095E-4F72-BBF28EB8FD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A graph of a distribution of residuals&#10;&#10;AI-generated content may be incorrect.">
            <a:extLst>
              <a:ext uri="{FF2B5EF4-FFF2-40B4-BE49-F238E27FC236}">
                <a16:creationId xmlns:a16="http://schemas.microsoft.com/office/drawing/2014/main" id="{C418E9C4-30BC-B36D-F169-250DC6327E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42" r="3507" b="-2"/>
          <a:stretch>
            <a:fillRect/>
          </a:stretch>
        </p:blipFill>
        <p:spPr bwMode="auto"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3E47278-A63A-933C-03F2-13F179C37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3851123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Evaluation Metrics</a:t>
            </a:r>
          </a:p>
        </p:txBody>
      </p:sp>
      <p:sp>
        <p:nvSpPr>
          <p:cNvPr id="24" name="Rectangle 11">
            <a:extLst>
              <a:ext uri="{FF2B5EF4-FFF2-40B4-BE49-F238E27FC236}">
                <a16:creationId xmlns:a16="http://schemas.microsoft.com/office/drawing/2014/main" id="{8256D127-EBE4-E8B6-16F4-642EF04E0C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334" y="2160589"/>
            <a:ext cx="3851122" cy="388077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/>
          <a:p>
            <a:pPr marL="0" marR="0" lvl="0" indent="0" fontAlgn="base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MAE (Mean Absolute Error):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Measures the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average magnitude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of errors in predictions.</a:t>
            </a:r>
          </a:p>
          <a:p>
            <a:pPr marL="0" marR="0" lvl="0" indent="0" fontAlgn="base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  <a:p>
            <a:pPr marL="0" marR="0" lvl="0" indent="0" fontAlgn="base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RMSE (Root Mean Squared Error):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Similar to MAE but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penalizes larger errors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more heavily</a:t>
            </a:r>
          </a:p>
          <a:p>
            <a:pPr marL="0" marR="0" lvl="0" indent="0" fontAlgn="base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  <a:p>
            <a:pPr marL="0" marR="0" lvl="0" indent="0" fontAlgn="base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R² Score (Coefficient of Determination):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Indicates how well the model explains the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variance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in the target variable</a:t>
            </a:r>
          </a:p>
          <a:p>
            <a:pPr marL="0" marR="0" lvl="0" indent="0" fontAlgn="base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/>
            </a:pPr>
            <a:endParaRPr lang="en-US" alt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0" fontAlgn="base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Plots Used: </a:t>
            </a: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Actual vs Predicted Plot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  <a:p>
            <a:pPr lvl="0" fontAlgn="base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   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Residual Distribution Plot</a:t>
            </a:r>
            <a:endParaRPr lang="en-US" alt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marR="0" lvl="0" indent="0" fontAlgn="base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  <a:p>
            <a:pPr marL="0" marR="0" lvl="0" indent="0" fontAlgn="base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cxnSp>
        <p:nvCxnSpPr>
          <p:cNvPr id="1087" name="Straight Connector 1086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rgbClr val="40404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9" name="Straight Connector 1088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rgbClr val="40404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91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093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098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097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099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101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103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1074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A8E1F66-8652-95D7-8EE6-B20E9DBE47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2" name="Rectangle 2061">
            <a:extLst>
              <a:ext uri="{FF2B5EF4-FFF2-40B4-BE49-F238E27FC236}">
                <a16:creationId xmlns:a16="http://schemas.microsoft.com/office/drawing/2014/main" id="{8267EEE4-6354-4F1C-9484-951F0EB92F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6" y="0"/>
            <a:ext cx="121856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2438D4-7750-FBE3-B433-5C9093EE1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768" y="609600"/>
            <a:ext cx="5498361" cy="1320800"/>
          </a:xfrm>
        </p:spPr>
        <p:txBody>
          <a:bodyPr anchor="ctr">
            <a:normAutofit/>
          </a:bodyPr>
          <a:lstStyle/>
          <a:p>
            <a:r>
              <a:rPr lang="en-IN" dirty="0"/>
              <a:t>Results</a:t>
            </a:r>
            <a:endParaRPr lang="en-GB" dirty="0"/>
          </a:p>
        </p:txBody>
      </p:sp>
      <p:sp>
        <p:nvSpPr>
          <p:cNvPr id="2064" name="Isosceles Triangle 2063">
            <a:extLst>
              <a:ext uri="{FF2B5EF4-FFF2-40B4-BE49-F238E27FC236}">
                <a16:creationId xmlns:a16="http://schemas.microsoft.com/office/drawing/2014/main" id="{0E5A83F9-E6B8-40BD-9C0D-9A6F156507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rgbClr val="573843">
              <a:alpha val="8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AE55E-3ADD-1548-26A1-F99630514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9770" y="2160589"/>
            <a:ext cx="5549732" cy="388077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The evaluation results showed that </a:t>
            </a:r>
            <a:r>
              <a:rPr lang="en-US" b="1" dirty="0"/>
              <a:t>ensemble models</a:t>
            </a:r>
            <a:r>
              <a:rPr lang="en-US" dirty="0"/>
              <a:t>, particularly </a:t>
            </a:r>
            <a:r>
              <a:rPr lang="en-US" b="1" dirty="0"/>
              <a:t>Random Forest</a:t>
            </a:r>
            <a:r>
              <a:rPr lang="en-US" dirty="0"/>
              <a:t> and </a:t>
            </a:r>
            <a:r>
              <a:rPr lang="en-US" b="1" dirty="0"/>
              <a:t>XGBoost</a:t>
            </a:r>
            <a:r>
              <a:rPr lang="en-US" dirty="0"/>
              <a:t>, outperformed traditional models like </a:t>
            </a:r>
            <a:r>
              <a:rPr lang="en-US" b="1" dirty="0"/>
              <a:t>Linear Regression</a:t>
            </a:r>
            <a:r>
              <a:rPr lang="en-US" dirty="0"/>
              <a:t> and </a:t>
            </a:r>
            <a:r>
              <a:rPr lang="en-US" b="1" dirty="0"/>
              <a:t>Decision Tree</a:t>
            </a:r>
            <a:r>
              <a:rPr lang="en-US" dirty="0"/>
              <a:t> in predicting outcomes from the dataset.</a:t>
            </a:r>
            <a:endParaRPr lang="en-US"/>
          </a:p>
          <a:p>
            <a:pPr>
              <a:lnSpc>
                <a:spcPct val="90000"/>
              </a:lnSpc>
            </a:pPr>
            <a:r>
              <a:rPr lang="en-US" b="1" dirty="0"/>
              <a:t>XGBoost</a:t>
            </a:r>
            <a:r>
              <a:rPr lang="en-US" dirty="0"/>
              <a:t> achieved the highest </a:t>
            </a:r>
            <a:r>
              <a:rPr lang="en-US" b="1" dirty="0"/>
              <a:t>R² score of 0.513</a:t>
            </a:r>
            <a:r>
              <a:rPr lang="en-US" dirty="0"/>
              <a:t>, followed by </a:t>
            </a:r>
            <a:r>
              <a:rPr lang="en-US" b="1" dirty="0"/>
              <a:t>Random Forest</a:t>
            </a:r>
            <a:r>
              <a:rPr lang="en-US" dirty="0"/>
              <a:t> with </a:t>
            </a:r>
            <a:r>
              <a:rPr lang="en-US" b="1" dirty="0"/>
              <a:t>0.503</a:t>
            </a:r>
            <a:r>
              <a:rPr lang="en-US" dirty="0"/>
              <a:t>, indicating their superior ability to capture </a:t>
            </a:r>
            <a:r>
              <a:rPr lang="en-US" b="1" dirty="0"/>
              <a:t>non-linear and complex relationships</a:t>
            </a:r>
            <a:r>
              <a:rPr lang="en-US" dirty="0"/>
              <a:t> within the data.</a:t>
            </a:r>
            <a:endParaRPr lang="en-US"/>
          </a:p>
          <a:p>
            <a:pPr>
              <a:lnSpc>
                <a:spcPct val="90000"/>
              </a:lnSpc>
            </a:pPr>
            <a:r>
              <a:rPr lang="en-US" dirty="0"/>
              <a:t>In comparison, </a:t>
            </a:r>
            <a:r>
              <a:rPr lang="en-US" b="1" dirty="0"/>
              <a:t>Linear Regression</a:t>
            </a:r>
            <a:r>
              <a:rPr lang="en-US" dirty="0"/>
              <a:t> and </a:t>
            </a:r>
            <a:r>
              <a:rPr lang="en-US" b="1" dirty="0"/>
              <a:t>Decision Tree</a:t>
            </a:r>
            <a:r>
              <a:rPr lang="en-US" dirty="0"/>
              <a:t> delivered lower R² scores of </a:t>
            </a:r>
            <a:r>
              <a:rPr lang="en-US" b="1" dirty="0"/>
              <a:t>0.488</a:t>
            </a:r>
            <a:r>
              <a:rPr lang="en-US" dirty="0"/>
              <a:t> and </a:t>
            </a:r>
            <a:r>
              <a:rPr lang="en-US" b="1" dirty="0"/>
              <a:t>0.379</a:t>
            </a:r>
            <a:r>
              <a:rPr lang="en-US" dirty="0"/>
              <a:t>, respectively, highlighting their limitations with complex feature interactions.</a:t>
            </a:r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E78F3E3-3493-3F60-08F1-4EB7594682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6" r="-3" b="-3"/>
          <a:stretch>
            <a:fillRect/>
          </a:stretch>
        </p:blipFill>
        <p:spPr bwMode="auto">
          <a:xfrm>
            <a:off x="7531482" y="10"/>
            <a:ext cx="4657341" cy="3448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2.png">
            <a:extLst>
              <a:ext uri="{FF2B5EF4-FFF2-40B4-BE49-F238E27FC236}">
                <a16:creationId xmlns:a16="http://schemas.microsoft.com/office/drawing/2014/main" id="{27A2988C-B1F0-8C7F-005A-0313860049CD}"/>
              </a:ext>
            </a:extLst>
          </p:cNvPr>
          <p:cNvPicPr/>
          <p:nvPr/>
        </p:nvPicPr>
        <p:blipFill>
          <a:blip r:embed="rId3"/>
          <a:srcRect r="10020" b="3"/>
          <a:stretch>
            <a:fillRect/>
          </a:stretch>
        </p:blipFill>
        <p:spPr>
          <a:xfrm>
            <a:off x="7528308" y="3437472"/>
            <a:ext cx="4657341" cy="3428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09644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89</TotalTime>
  <Words>980</Words>
  <Application>Microsoft Office PowerPoint</Application>
  <PresentationFormat>Widescreen</PresentationFormat>
  <Paragraphs>82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Trebuchet MS</vt:lpstr>
      <vt:lpstr>Wingdings</vt:lpstr>
      <vt:lpstr>Wingdings 3</vt:lpstr>
      <vt:lpstr>Facet</vt:lpstr>
      <vt:lpstr>BOX OFFICE PREDICTOR – ESTIMATING MOVIE REVENUES USING MACHINE LEARNING</vt:lpstr>
      <vt:lpstr>Project Overview</vt:lpstr>
      <vt:lpstr>Industry Context &amp; Research Question</vt:lpstr>
      <vt:lpstr>Objectives</vt:lpstr>
      <vt:lpstr>Literature Insights</vt:lpstr>
      <vt:lpstr>Dataset and Features</vt:lpstr>
      <vt:lpstr>Methodology</vt:lpstr>
      <vt:lpstr>Evaluation Metrics</vt:lpstr>
      <vt:lpstr>Results</vt:lpstr>
      <vt:lpstr>Analysis &amp; Discussion</vt:lpstr>
      <vt:lpstr>Conclusion &amp; Recommendations</vt:lpstr>
      <vt:lpstr>Reference list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Aquib Azmi</dc:creator>
  <cp:lastModifiedBy>Jahnavi Ramakrishna [Student-PECS]</cp:lastModifiedBy>
  <cp:revision>14</cp:revision>
  <dcterms:created xsi:type="dcterms:W3CDTF">2025-07-09T15:43:26Z</dcterms:created>
  <dcterms:modified xsi:type="dcterms:W3CDTF">2025-07-12T17:22:54Z</dcterms:modified>
</cp:coreProperties>
</file>