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61" r:id="rId6"/>
    <p:sldId id="259"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73FDD5E-4759-4C20-AE5E-885673A91FF2}" type="datetimeFigureOut">
              <a:rPr lang="en-IN" smtClean="0"/>
              <a:t>04-11-2024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08238EC-B4A6-43A5-BAB3-B19B072DCAA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025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3FDD5E-4759-4C20-AE5E-885673A91FF2}"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238EC-B4A6-43A5-BAB3-B19B072DCAA6}" type="slidenum">
              <a:rPr lang="en-IN" smtClean="0"/>
              <a:t>‹#›</a:t>
            </a:fld>
            <a:endParaRPr lang="en-IN"/>
          </a:p>
        </p:txBody>
      </p:sp>
    </p:spTree>
    <p:extLst>
      <p:ext uri="{BB962C8B-B14F-4D97-AF65-F5344CB8AC3E}">
        <p14:creationId xmlns:p14="http://schemas.microsoft.com/office/powerpoint/2010/main" val="21935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3FDD5E-4759-4C20-AE5E-885673A91FF2}"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238EC-B4A6-43A5-BAB3-B19B072DCAA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376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3FDD5E-4759-4C20-AE5E-885673A91FF2}"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238EC-B4A6-43A5-BAB3-B19B072DCAA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8341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3FDD5E-4759-4C20-AE5E-885673A91FF2}"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238EC-B4A6-43A5-BAB3-B19B072DCAA6}" type="slidenum">
              <a:rPr lang="en-IN" smtClean="0"/>
              <a:t>‹#›</a:t>
            </a:fld>
            <a:endParaRPr lang="en-IN"/>
          </a:p>
        </p:txBody>
      </p:sp>
    </p:spTree>
    <p:extLst>
      <p:ext uri="{BB962C8B-B14F-4D97-AF65-F5344CB8AC3E}">
        <p14:creationId xmlns:p14="http://schemas.microsoft.com/office/powerpoint/2010/main" val="1730426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3FDD5E-4759-4C20-AE5E-885673A91FF2}"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238EC-B4A6-43A5-BAB3-B19B072DCAA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6882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3FDD5E-4759-4C20-AE5E-885673A91FF2}"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238EC-B4A6-43A5-BAB3-B19B072DCAA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025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3FDD5E-4759-4C20-AE5E-885673A91FF2}"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238EC-B4A6-43A5-BAB3-B19B072DCAA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2384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3FDD5E-4759-4C20-AE5E-885673A91FF2}"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238EC-B4A6-43A5-BAB3-B19B072DCAA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688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3FDD5E-4759-4C20-AE5E-885673A91FF2}"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238EC-B4A6-43A5-BAB3-B19B072DCAA6}" type="slidenum">
              <a:rPr lang="en-IN" smtClean="0"/>
              <a:t>‹#›</a:t>
            </a:fld>
            <a:endParaRPr lang="en-IN"/>
          </a:p>
        </p:txBody>
      </p:sp>
    </p:spTree>
    <p:extLst>
      <p:ext uri="{BB962C8B-B14F-4D97-AF65-F5344CB8AC3E}">
        <p14:creationId xmlns:p14="http://schemas.microsoft.com/office/powerpoint/2010/main" val="405531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3FDD5E-4759-4C20-AE5E-885673A91FF2}"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238EC-B4A6-43A5-BAB3-B19B072DCAA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568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3FDD5E-4759-4C20-AE5E-885673A91FF2}"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238EC-B4A6-43A5-BAB3-B19B072DCAA6}" type="slidenum">
              <a:rPr lang="en-IN" smtClean="0"/>
              <a:t>‹#›</a:t>
            </a:fld>
            <a:endParaRPr lang="en-IN"/>
          </a:p>
        </p:txBody>
      </p:sp>
    </p:spTree>
    <p:extLst>
      <p:ext uri="{BB962C8B-B14F-4D97-AF65-F5344CB8AC3E}">
        <p14:creationId xmlns:p14="http://schemas.microsoft.com/office/powerpoint/2010/main" val="6455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3FDD5E-4759-4C20-AE5E-885673A91FF2}" type="datetimeFigureOut">
              <a:rPr lang="en-IN" smtClean="0"/>
              <a:t>04-11-2024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8238EC-B4A6-43A5-BAB3-B19B072DCAA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143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3FDD5E-4759-4C20-AE5E-885673A91FF2}" type="datetimeFigureOut">
              <a:rPr lang="en-IN" smtClean="0"/>
              <a:t>04-11-2024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238EC-B4A6-43A5-BAB3-B19B072DCAA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55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FDD5E-4759-4C20-AE5E-885673A91FF2}" type="datetimeFigureOut">
              <a:rPr lang="en-IN" smtClean="0"/>
              <a:t>04-11-2024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8238EC-B4A6-43A5-BAB3-B19B072DCAA6}" type="slidenum">
              <a:rPr lang="en-IN" smtClean="0"/>
              <a:t>‹#›</a:t>
            </a:fld>
            <a:endParaRPr lang="en-IN"/>
          </a:p>
        </p:txBody>
      </p:sp>
    </p:spTree>
    <p:extLst>
      <p:ext uri="{BB962C8B-B14F-4D97-AF65-F5344CB8AC3E}">
        <p14:creationId xmlns:p14="http://schemas.microsoft.com/office/powerpoint/2010/main" val="20426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3FDD5E-4759-4C20-AE5E-885673A91FF2}"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238EC-B4A6-43A5-BAB3-B19B072DCAA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8403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3FDD5E-4759-4C20-AE5E-885673A91FF2}"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238EC-B4A6-43A5-BAB3-B19B072DCAA6}" type="slidenum">
              <a:rPr lang="en-IN" smtClean="0"/>
              <a:t>‹#›</a:t>
            </a:fld>
            <a:endParaRPr lang="en-IN"/>
          </a:p>
        </p:txBody>
      </p:sp>
    </p:spTree>
    <p:extLst>
      <p:ext uri="{BB962C8B-B14F-4D97-AF65-F5344CB8AC3E}">
        <p14:creationId xmlns:p14="http://schemas.microsoft.com/office/powerpoint/2010/main" val="117109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3FDD5E-4759-4C20-AE5E-885673A91FF2}" type="datetimeFigureOut">
              <a:rPr lang="en-IN" smtClean="0"/>
              <a:t>04-11-2024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8238EC-B4A6-43A5-BAB3-B19B072DCAA6}" type="slidenum">
              <a:rPr lang="en-IN" smtClean="0"/>
              <a:t>‹#›</a:t>
            </a:fld>
            <a:endParaRPr lang="en-IN"/>
          </a:p>
        </p:txBody>
      </p:sp>
    </p:spTree>
    <p:extLst>
      <p:ext uri="{BB962C8B-B14F-4D97-AF65-F5344CB8AC3E}">
        <p14:creationId xmlns:p14="http://schemas.microsoft.com/office/powerpoint/2010/main" val="2886847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3474-E58C-4BD2-A82F-3985FE8FF405}"/>
              </a:ext>
            </a:extLst>
          </p:cNvPr>
          <p:cNvSpPr>
            <a:spLocks noGrp="1"/>
          </p:cNvSpPr>
          <p:nvPr>
            <p:ph type="ctrTitle"/>
          </p:nvPr>
        </p:nvSpPr>
        <p:spPr>
          <a:xfrm>
            <a:off x="2585243" y="3091563"/>
            <a:ext cx="7021513" cy="2308324"/>
          </a:xfrm>
        </p:spPr>
        <p:txBody>
          <a:bodyPr>
            <a:normAutofit/>
          </a:bodyPr>
          <a:lstStyle/>
          <a:p>
            <a:pPr algn="l"/>
            <a:r>
              <a:rPr lang="en-US" sz="2500" b="1" dirty="0">
                <a:solidFill>
                  <a:schemeClr val="tx1"/>
                </a:solidFill>
                <a:latin typeface="Times New Roman" panose="02020603050405020304" pitchFamily="18" charset="0"/>
                <a:cs typeface="Times New Roman" panose="02020603050405020304" pitchFamily="18" charset="0"/>
              </a:rPr>
              <a:t>Movie Sales Visualizations</a:t>
            </a:r>
            <a:br>
              <a:rPr lang="en-US" sz="2500" b="1" dirty="0">
                <a:solidFill>
                  <a:schemeClr val="tx1"/>
                </a:solidFill>
                <a:latin typeface="Times New Roman" panose="02020603050405020304" pitchFamily="18" charset="0"/>
                <a:cs typeface="Times New Roman" panose="02020603050405020304" pitchFamily="18" charset="0"/>
              </a:rPr>
            </a:br>
            <a:r>
              <a:rPr lang="en-US" sz="2500" b="1"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 -Visualizing Insights from Movie Sales Data</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BD3E7B9-4BF8-421E-9340-6AF9607A1E7E}"/>
              </a:ext>
            </a:extLst>
          </p:cNvPr>
          <p:cNvSpPr>
            <a:spLocks noGrp="1"/>
          </p:cNvSpPr>
          <p:nvPr>
            <p:ph type="subTitle" idx="1"/>
          </p:nvPr>
        </p:nvSpPr>
        <p:spPr>
          <a:xfrm>
            <a:off x="6495074" y="5640788"/>
            <a:ext cx="7025753" cy="1012778"/>
          </a:xfrm>
        </p:spPr>
        <p:txBody>
          <a:bodyPr>
            <a:normAutofit fontScale="92500" lnSpcReduction="10000"/>
          </a:bodyPr>
          <a:lstStyle/>
          <a:p>
            <a:pPr algn="l"/>
            <a:r>
              <a:rPr lang="en-US" sz="1500" b="1" dirty="0">
                <a:latin typeface="Times New Roman" panose="02020603050405020304" pitchFamily="18" charset="0"/>
                <a:cs typeface="Times New Roman" panose="02020603050405020304" pitchFamily="18" charset="0"/>
              </a:rPr>
              <a:t>-Jahnavi Lolla</a:t>
            </a:r>
          </a:p>
          <a:p>
            <a:pPr algn="l"/>
            <a:r>
              <a:rPr lang="en-US" sz="1500" b="1" dirty="0">
                <a:latin typeface="Times New Roman" panose="02020603050405020304" pitchFamily="18" charset="0"/>
                <a:cs typeface="Times New Roman" panose="02020603050405020304" pitchFamily="18" charset="0"/>
              </a:rPr>
              <a:t>CMIS ID- AF0417260</a:t>
            </a:r>
          </a:p>
          <a:p>
            <a:pPr algn="l"/>
            <a:r>
              <a:rPr lang="en-US" sz="1500" b="1" dirty="0">
                <a:latin typeface="Times New Roman" panose="02020603050405020304" pitchFamily="18" charset="0"/>
                <a:cs typeface="Times New Roman" panose="02020603050405020304" pitchFamily="18" charset="0"/>
              </a:rPr>
              <a:t>Batch Code- ANP-C8713</a:t>
            </a:r>
          </a:p>
          <a:p>
            <a:pPr algn="l"/>
            <a:endParaRPr lang="en-IN" sz="15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0FD332-AE28-4A9B-A271-BE82ACBF2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548" y="1051132"/>
            <a:ext cx="7545936" cy="3562003"/>
          </a:xfrm>
          <a:prstGeom prst="rect">
            <a:avLst/>
          </a:prstGeom>
        </p:spPr>
      </p:pic>
    </p:spTree>
    <p:extLst>
      <p:ext uri="{BB962C8B-B14F-4D97-AF65-F5344CB8AC3E}">
        <p14:creationId xmlns:p14="http://schemas.microsoft.com/office/powerpoint/2010/main" val="334675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CFC41D-B079-4BC0-9B72-D91E888D0658}"/>
              </a:ext>
            </a:extLst>
          </p:cNvPr>
          <p:cNvSpPr>
            <a:spLocks noGrp="1"/>
          </p:cNvSpPr>
          <p:nvPr>
            <p:ph type="title"/>
          </p:nvPr>
        </p:nvSpPr>
        <p:spPr>
          <a:xfrm>
            <a:off x="972424" y="876854"/>
            <a:ext cx="10515600" cy="1325563"/>
          </a:xfrm>
        </p:spPr>
        <p:txBody>
          <a:bodyPr>
            <a:normAutofit fontScale="90000"/>
          </a:bodyPr>
          <a:lstStyle/>
          <a:p>
            <a:r>
              <a:rPr lang="en-US" sz="2200" b="1" dirty="0">
                <a:latin typeface="Times New Roman" panose="02020603050405020304" pitchFamily="18" charset="0"/>
                <a:cs typeface="Times New Roman" panose="02020603050405020304" pitchFamily="18" charset="0"/>
              </a:rPr>
              <a:t>5) CLUSTERED COLUMN CHART:</a:t>
            </a:r>
            <a:br>
              <a:rPr lang="en-US" sz="18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below clustered column chart represents data of the genre and the total count of the genre and the release years of movies.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X- AXIS:</a:t>
            </a:r>
            <a:r>
              <a:rPr lang="en-US" sz="2000" dirty="0">
                <a:latin typeface="Times New Roman" panose="02020603050405020304" pitchFamily="18" charset="0"/>
                <a:cs typeface="Times New Roman" panose="02020603050405020304" pitchFamily="18" charset="0"/>
              </a:rPr>
              <a:t> Release year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Y- AXIS:</a:t>
            </a:r>
            <a:r>
              <a:rPr lang="en-US" sz="2000" dirty="0">
                <a:latin typeface="Times New Roman" panose="02020603050405020304" pitchFamily="18" charset="0"/>
                <a:cs typeface="Times New Roman" panose="02020603050405020304" pitchFamily="18" charset="0"/>
              </a:rPr>
              <a:t> Count of Genre</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E44FDA-D50F-4857-B70C-ADB6AF316EB8}"/>
              </a:ext>
            </a:extLst>
          </p:cNvPr>
          <p:cNvPicPr>
            <a:picLocks noChangeAspect="1"/>
          </p:cNvPicPr>
          <p:nvPr/>
        </p:nvPicPr>
        <p:blipFill>
          <a:blip r:embed="rId2"/>
          <a:stretch>
            <a:fillRect/>
          </a:stretch>
        </p:blipFill>
        <p:spPr>
          <a:xfrm>
            <a:off x="2256638" y="2483141"/>
            <a:ext cx="7281643" cy="3615656"/>
          </a:xfrm>
          <a:prstGeom prst="rect">
            <a:avLst/>
          </a:prstGeom>
        </p:spPr>
      </p:pic>
    </p:spTree>
    <p:extLst>
      <p:ext uri="{BB962C8B-B14F-4D97-AF65-F5344CB8AC3E}">
        <p14:creationId xmlns:p14="http://schemas.microsoft.com/office/powerpoint/2010/main" val="175380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A826B1-0067-45F5-8CF0-6A30220A4A9E}"/>
              </a:ext>
            </a:extLst>
          </p:cNvPr>
          <p:cNvPicPr>
            <a:picLocks noChangeAspect="1"/>
          </p:cNvPicPr>
          <p:nvPr/>
        </p:nvPicPr>
        <p:blipFill>
          <a:blip r:embed="rId2"/>
          <a:stretch>
            <a:fillRect/>
          </a:stretch>
        </p:blipFill>
        <p:spPr>
          <a:xfrm>
            <a:off x="1845578" y="2432603"/>
            <a:ext cx="7894040" cy="3624044"/>
          </a:xfrm>
          <a:prstGeom prst="rect">
            <a:avLst/>
          </a:prstGeom>
        </p:spPr>
      </p:pic>
      <p:sp>
        <p:nvSpPr>
          <p:cNvPr id="3" name="Title 2">
            <a:extLst>
              <a:ext uri="{FF2B5EF4-FFF2-40B4-BE49-F238E27FC236}">
                <a16:creationId xmlns:a16="http://schemas.microsoft.com/office/drawing/2014/main" id="{BC184BD7-13E0-4193-8EFA-B575977D8A37}"/>
              </a:ext>
            </a:extLst>
          </p:cNvPr>
          <p:cNvSpPr>
            <a:spLocks noGrp="1"/>
          </p:cNvSpPr>
          <p:nvPr>
            <p:ph type="title"/>
          </p:nvPr>
        </p:nvSpPr>
        <p:spPr>
          <a:xfrm>
            <a:off x="980813" y="801353"/>
            <a:ext cx="10515600" cy="1325563"/>
          </a:xfrm>
        </p:spPr>
        <p:txBody>
          <a:bodyPr>
            <a:normAutofit/>
          </a:bodyPr>
          <a:lstStyle/>
          <a:p>
            <a:r>
              <a:rPr lang="en-US" sz="2000" b="1" dirty="0">
                <a:latin typeface="Times New Roman" panose="02020603050405020304" pitchFamily="18" charset="0"/>
                <a:cs typeface="Times New Roman" panose="02020603050405020304" pitchFamily="18" charset="0"/>
              </a:rPr>
              <a:t>6) AREA CHART:</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below area chart represents the data of genre and the total sum of earnings.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X- AXIS: </a:t>
            </a:r>
            <a:r>
              <a:rPr lang="en-US" sz="2000" dirty="0">
                <a:latin typeface="Times New Roman" panose="02020603050405020304" pitchFamily="18" charset="0"/>
                <a:cs typeface="Times New Roman" panose="02020603050405020304" pitchFamily="18" charset="0"/>
              </a:rPr>
              <a:t>Genre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Y- AXIS: </a:t>
            </a:r>
            <a:r>
              <a:rPr lang="en-US" sz="2000" dirty="0">
                <a:latin typeface="Times New Roman" panose="02020603050405020304" pitchFamily="18" charset="0"/>
                <a:cs typeface="Times New Roman" panose="02020603050405020304" pitchFamily="18" charset="0"/>
              </a:rPr>
              <a:t>Sum of earnings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471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4560F5-DEDE-4DD9-92F3-61D296C24128}"/>
              </a:ext>
            </a:extLst>
          </p:cNvPr>
          <p:cNvPicPr>
            <a:picLocks noChangeAspect="1"/>
          </p:cNvPicPr>
          <p:nvPr/>
        </p:nvPicPr>
        <p:blipFill>
          <a:blip r:embed="rId2"/>
          <a:stretch>
            <a:fillRect/>
          </a:stretch>
        </p:blipFill>
        <p:spPr>
          <a:xfrm>
            <a:off x="2860645" y="2466363"/>
            <a:ext cx="6677637" cy="3632433"/>
          </a:xfrm>
          <a:prstGeom prst="rect">
            <a:avLst/>
          </a:prstGeom>
        </p:spPr>
      </p:pic>
      <p:sp>
        <p:nvSpPr>
          <p:cNvPr id="3" name="Title 2">
            <a:extLst>
              <a:ext uri="{FF2B5EF4-FFF2-40B4-BE49-F238E27FC236}">
                <a16:creationId xmlns:a16="http://schemas.microsoft.com/office/drawing/2014/main" id="{0F1F4289-B452-4501-A4FD-7D67E0C31618}"/>
              </a:ext>
            </a:extLst>
          </p:cNvPr>
          <p:cNvSpPr>
            <a:spLocks noGrp="1"/>
          </p:cNvSpPr>
          <p:nvPr>
            <p:ph type="title"/>
          </p:nvPr>
        </p:nvSpPr>
        <p:spPr>
          <a:xfrm>
            <a:off x="1005980" y="927186"/>
            <a:ext cx="10515600" cy="1325563"/>
          </a:xfrm>
        </p:spPr>
        <p:txBody>
          <a:bodyPr>
            <a:normAutofit/>
          </a:bodyPr>
          <a:lstStyle/>
          <a:p>
            <a:r>
              <a:rPr lang="en-US" sz="2000" b="1" dirty="0">
                <a:latin typeface="Times New Roman" panose="02020603050405020304" pitchFamily="18" charset="0"/>
                <a:cs typeface="Times New Roman" panose="02020603050405020304" pitchFamily="18" charset="0"/>
              </a:rPr>
              <a:t>7) PIE CHART:</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below pie chart represents the data of the sum of budget by movie and IMDB score.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47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1FA395-5BBF-4666-A4F7-34A1A951B7EF}"/>
              </a:ext>
            </a:extLst>
          </p:cNvPr>
          <p:cNvSpPr>
            <a:spLocks noGrp="1"/>
          </p:cNvSpPr>
          <p:nvPr>
            <p:ph type="title"/>
          </p:nvPr>
        </p:nvSpPr>
        <p:spPr>
          <a:xfrm>
            <a:off x="838200" y="641555"/>
            <a:ext cx="10515600" cy="1631455"/>
          </a:xfrm>
        </p:spPr>
        <p:txBody>
          <a:bodyPr>
            <a:normAutofit fontScale="90000"/>
          </a:bodyPr>
          <a:lstStyle/>
          <a:p>
            <a:r>
              <a:rPr lang="en-US" sz="2000" b="1" dirty="0">
                <a:latin typeface="Times New Roman" panose="02020603050405020304" pitchFamily="18" charset="0"/>
                <a:cs typeface="Times New Roman" panose="02020603050405020304" pitchFamily="18" charset="0"/>
              </a:rPr>
              <a:t>8) LINE AND STACKED COLUMN CHART:</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The below line and stacked column chart represents the data of the budget and the sum of box office and the total sum of earnings.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X- AXIS: </a:t>
            </a:r>
            <a:r>
              <a:rPr lang="en-US" sz="2000" dirty="0">
                <a:latin typeface="Times New Roman" panose="02020603050405020304" pitchFamily="18" charset="0"/>
                <a:cs typeface="Times New Roman" panose="02020603050405020304" pitchFamily="18" charset="0"/>
              </a:rPr>
              <a:t>Budget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Y- AXIS: </a:t>
            </a:r>
            <a:r>
              <a:rPr lang="en-US" sz="2000" dirty="0">
                <a:latin typeface="Times New Roman" panose="02020603050405020304" pitchFamily="18" charset="0"/>
                <a:cs typeface="Times New Roman" panose="02020603050405020304" pitchFamily="18" charset="0"/>
              </a:rPr>
              <a:t>Sum of box office and sum of earnings.</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7015BB1-325B-4E2E-976F-8824AE0339B2}"/>
              </a:ext>
            </a:extLst>
          </p:cNvPr>
          <p:cNvPicPr>
            <a:picLocks noChangeAspect="1"/>
          </p:cNvPicPr>
          <p:nvPr/>
        </p:nvPicPr>
        <p:blipFill>
          <a:blip r:embed="rId2"/>
          <a:stretch>
            <a:fillRect/>
          </a:stretch>
        </p:blipFill>
        <p:spPr>
          <a:xfrm>
            <a:off x="1633057" y="2567235"/>
            <a:ext cx="8808440" cy="3649210"/>
          </a:xfrm>
          <a:prstGeom prst="rect">
            <a:avLst/>
          </a:prstGeom>
        </p:spPr>
      </p:pic>
    </p:spTree>
    <p:extLst>
      <p:ext uri="{BB962C8B-B14F-4D97-AF65-F5344CB8AC3E}">
        <p14:creationId xmlns:p14="http://schemas.microsoft.com/office/powerpoint/2010/main" val="907414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14F468-93CE-4E9B-9D05-81B4C6E1FD7D}"/>
              </a:ext>
            </a:extLst>
          </p:cNvPr>
          <p:cNvPicPr>
            <a:picLocks noChangeAspect="1"/>
          </p:cNvPicPr>
          <p:nvPr/>
        </p:nvPicPr>
        <p:blipFill>
          <a:blip r:embed="rId2"/>
          <a:stretch>
            <a:fillRect/>
          </a:stretch>
        </p:blipFill>
        <p:spPr>
          <a:xfrm>
            <a:off x="777380" y="948622"/>
            <a:ext cx="10637240" cy="5276009"/>
          </a:xfrm>
          <a:prstGeom prst="rect">
            <a:avLst/>
          </a:prstGeom>
        </p:spPr>
      </p:pic>
      <p:sp>
        <p:nvSpPr>
          <p:cNvPr id="3" name="Title 2">
            <a:extLst>
              <a:ext uri="{FF2B5EF4-FFF2-40B4-BE49-F238E27FC236}">
                <a16:creationId xmlns:a16="http://schemas.microsoft.com/office/drawing/2014/main" id="{CF3839DA-E7EE-4D67-AF7B-BC175061D622}"/>
              </a:ext>
            </a:extLst>
          </p:cNvPr>
          <p:cNvSpPr>
            <a:spLocks noGrp="1"/>
          </p:cNvSpPr>
          <p:nvPr>
            <p:ph type="title"/>
          </p:nvPr>
        </p:nvSpPr>
        <p:spPr>
          <a:xfrm>
            <a:off x="654342" y="142612"/>
            <a:ext cx="10515600" cy="1325563"/>
          </a:xfrm>
        </p:spPr>
        <p:txBody>
          <a:bodyPr>
            <a:normAutofit/>
          </a:bodyPr>
          <a:lstStyle/>
          <a:p>
            <a:r>
              <a:rPr lang="en-US" sz="2500" b="1" dirty="0">
                <a:solidFill>
                  <a:srgbClr val="7030A0"/>
                </a:solidFill>
                <a:latin typeface="Times New Roman" panose="02020603050405020304" pitchFamily="18" charset="0"/>
                <a:cs typeface="Times New Roman" panose="02020603050405020304" pitchFamily="18" charset="0"/>
              </a:rPr>
              <a:t>DASHBOARD:</a:t>
            </a:r>
            <a:endParaRPr lang="en-IN" sz="25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112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EB9EF0-4307-4199-A379-B45B5D65BC25}"/>
              </a:ext>
            </a:extLst>
          </p:cNvPr>
          <p:cNvPicPr>
            <a:picLocks noChangeAspect="1"/>
          </p:cNvPicPr>
          <p:nvPr/>
        </p:nvPicPr>
        <p:blipFill>
          <a:blip r:embed="rId2"/>
          <a:stretch>
            <a:fillRect/>
          </a:stretch>
        </p:blipFill>
        <p:spPr>
          <a:xfrm>
            <a:off x="3016454" y="1105249"/>
            <a:ext cx="6840610" cy="4647501"/>
          </a:xfrm>
          <a:prstGeom prst="rect">
            <a:avLst/>
          </a:prstGeom>
        </p:spPr>
      </p:pic>
    </p:spTree>
    <p:extLst>
      <p:ext uri="{BB962C8B-B14F-4D97-AF65-F5344CB8AC3E}">
        <p14:creationId xmlns:p14="http://schemas.microsoft.com/office/powerpoint/2010/main" val="132331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0011-D1E2-48EA-BAD8-0A47362E934B}"/>
              </a:ext>
            </a:extLst>
          </p:cNvPr>
          <p:cNvSpPr>
            <a:spLocks noGrp="1"/>
          </p:cNvSpPr>
          <p:nvPr>
            <p:ph type="title"/>
          </p:nvPr>
        </p:nvSpPr>
        <p:spPr>
          <a:xfrm>
            <a:off x="638903" y="322976"/>
            <a:ext cx="10515600" cy="998290"/>
          </a:xfrm>
        </p:spPr>
        <p:txBody>
          <a:bodyPr>
            <a:normAutofit/>
          </a:bodyPr>
          <a:lstStyle/>
          <a:p>
            <a:r>
              <a:rPr lang="en-US" sz="3000" b="1" dirty="0">
                <a:latin typeface="Times New Roman" panose="02020603050405020304" pitchFamily="18" charset="0"/>
                <a:cs typeface="Times New Roman" panose="02020603050405020304" pitchFamily="18" charset="0"/>
              </a:rPr>
              <a:t>Contents:</a:t>
            </a:r>
            <a:endParaRPr lang="en-IN" sz="3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1AF0CB2-C339-4DE0-BA49-3C8E45ED859C}"/>
              </a:ext>
            </a:extLst>
          </p:cNvPr>
          <p:cNvSpPr>
            <a:spLocks noGrp="1"/>
          </p:cNvSpPr>
          <p:nvPr>
            <p:ph type="body" idx="1"/>
          </p:nvPr>
        </p:nvSpPr>
        <p:spPr>
          <a:xfrm>
            <a:off x="838200" y="1321266"/>
            <a:ext cx="10515600" cy="3312966"/>
          </a:xfrm>
        </p:spPr>
        <p:txBody>
          <a:bodyPr>
            <a:normAutofit fontScale="25000" lnSpcReduction="20000"/>
          </a:bodyPr>
          <a:lstStyle/>
          <a:p>
            <a:pPr marL="457200" indent="-457200" algn="l">
              <a:buAutoNum type="arabicParenR"/>
            </a:pPr>
            <a:r>
              <a:rPr lang="en-US" sz="7200" dirty="0">
                <a:solidFill>
                  <a:schemeClr val="tx1"/>
                </a:solidFill>
                <a:latin typeface="Times New Roman" panose="02020603050405020304" pitchFamily="18" charset="0"/>
                <a:cs typeface="Times New Roman" panose="02020603050405020304" pitchFamily="18" charset="0"/>
              </a:rPr>
              <a:t>Project Objective</a:t>
            </a:r>
          </a:p>
          <a:p>
            <a:pPr algn="l"/>
            <a:r>
              <a:rPr lang="en-IN" sz="7200" dirty="0">
                <a:latin typeface="Times New Roman" panose="02020603050405020304" pitchFamily="18" charset="0"/>
                <a:cs typeface="Times New Roman" panose="02020603050405020304" pitchFamily="18" charset="0"/>
              </a:rPr>
              <a:t>       </a:t>
            </a:r>
            <a:r>
              <a:rPr lang="en-IN" sz="7200" dirty="0">
                <a:solidFill>
                  <a:schemeClr val="tx1"/>
                </a:solidFill>
                <a:latin typeface="Times New Roman" panose="02020603050405020304" pitchFamily="18" charset="0"/>
                <a:cs typeface="Times New Roman" panose="02020603050405020304" pitchFamily="18" charset="0"/>
              </a:rPr>
              <a:t>  Import and prepare data</a:t>
            </a:r>
          </a:p>
          <a:p>
            <a:pPr algn="l"/>
            <a:r>
              <a:rPr lang="en-IN" sz="7200" dirty="0">
                <a:solidFill>
                  <a:schemeClr val="tx1"/>
                </a:solidFill>
                <a:latin typeface="Times New Roman" panose="02020603050405020304" pitchFamily="18" charset="0"/>
                <a:cs typeface="Times New Roman" panose="02020603050405020304" pitchFamily="18" charset="0"/>
              </a:rPr>
              <a:t>         Data Import </a:t>
            </a:r>
          </a:p>
          <a:p>
            <a:pPr marL="457200" indent="-457200" algn="l">
              <a:buAutoNum type="arabicParenR" startAt="2"/>
            </a:pPr>
            <a:r>
              <a:rPr lang="en-IN" sz="7200" dirty="0">
                <a:solidFill>
                  <a:schemeClr val="tx1"/>
                </a:solidFill>
                <a:latin typeface="Times New Roman" panose="02020603050405020304" pitchFamily="18" charset="0"/>
                <a:cs typeface="Times New Roman" panose="02020603050405020304" pitchFamily="18" charset="0"/>
              </a:rPr>
              <a:t>Importing Data from Excel workbook</a:t>
            </a:r>
          </a:p>
          <a:p>
            <a:pPr marL="457200" indent="-457200" algn="l">
              <a:buAutoNum type="arabicParenR" startAt="2"/>
            </a:pPr>
            <a:r>
              <a:rPr lang="en-IN" sz="7200" dirty="0">
                <a:solidFill>
                  <a:schemeClr val="tx1"/>
                </a:solidFill>
                <a:latin typeface="Times New Roman" panose="02020603050405020304" pitchFamily="18" charset="0"/>
                <a:cs typeface="Times New Roman" panose="02020603050405020304" pitchFamily="18" charset="0"/>
              </a:rPr>
              <a:t>Visualizations</a:t>
            </a:r>
          </a:p>
          <a:p>
            <a:pPr marL="457200" indent="-457200" algn="l">
              <a:buAutoNum type="arabicParenR" startAt="2"/>
            </a:pPr>
            <a:r>
              <a:rPr lang="en-IN" sz="7200" dirty="0">
                <a:solidFill>
                  <a:schemeClr val="tx1"/>
                </a:solidFill>
                <a:latin typeface="Times New Roman" panose="02020603050405020304" pitchFamily="18" charset="0"/>
                <a:cs typeface="Times New Roman" panose="02020603050405020304" pitchFamily="18" charset="0"/>
              </a:rPr>
              <a:t>Waterfall Chart</a:t>
            </a:r>
          </a:p>
          <a:p>
            <a:pPr marL="457200" indent="-457200" algn="l">
              <a:buAutoNum type="arabicParenR" startAt="2"/>
            </a:pPr>
            <a:r>
              <a:rPr lang="en-IN" sz="7200" dirty="0">
                <a:solidFill>
                  <a:schemeClr val="tx1"/>
                </a:solidFill>
                <a:latin typeface="Times New Roman" panose="02020603050405020304" pitchFamily="18" charset="0"/>
                <a:cs typeface="Times New Roman" panose="02020603050405020304" pitchFamily="18" charset="0"/>
              </a:rPr>
              <a:t>Line Chart</a:t>
            </a:r>
          </a:p>
          <a:p>
            <a:pPr marL="457200" indent="-457200" algn="l">
              <a:buAutoNum type="arabicParenR" startAt="2"/>
            </a:pPr>
            <a:r>
              <a:rPr lang="en-IN" sz="7200" dirty="0">
                <a:solidFill>
                  <a:schemeClr val="tx1"/>
                </a:solidFill>
                <a:latin typeface="Times New Roman" panose="02020603050405020304" pitchFamily="18" charset="0"/>
                <a:cs typeface="Times New Roman" panose="02020603050405020304" pitchFamily="18" charset="0"/>
              </a:rPr>
              <a:t>Gauge</a:t>
            </a:r>
          </a:p>
          <a:p>
            <a:pPr marL="457200" indent="-457200" algn="l">
              <a:buAutoNum type="arabicParenR" startAt="2"/>
            </a:pPr>
            <a:r>
              <a:rPr lang="en-IN" sz="7200" dirty="0">
                <a:solidFill>
                  <a:schemeClr val="tx1"/>
                </a:solidFill>
                <a:latin typeface="Times New Roman" panose="02020603050405020304" pitchFamily="18" charset="0"/>
                <a:cs typeface="Times New Roman" panose="02020603050405020304" pitchFamily="18" charset="0"/>
              </a:rPr>
              <a:t>Funnel</a:t>
            </a:r>
          </a:p>
          <a:p>
            <a:pPr marL="457200" indent="-457200" algn="l">
              <a:buAutoNum type="arabicParenR" startAt="2"/>
            </a:pPr>
            <a:r>
              <a:rPr lang="en-IN" sz="7200" dirty="0">
                <a:solidFill>
                  <a:schemeClr val="tx1"/>
                </a:solidFill>
                <a:latin typeface="Times New Roman" panose="02020603050405020304" pitchFamily="18" charset="0"/>
                <a:cs typeface="Times New Roman" panose="02020603050405020304" pitchFamily="18" charset="0"/>
              </a:rPr>
              <a:t>Clustered Column Chart</a:t>
            </a:r>
          </a:p>
          <a:p>
            <a:pPr marL="457200" indent="-457200" algn="l">
              <a:buAutoNum type="arabicParenR" startAt="2"/>
            </a:pPr>
            <a:r>
              <a:rPr lang="en-IN" sz="7200" dirty="0">
                <a:solidFill>
                  <a:schemeClr val="tx1"/>
                </a:solidFill>
                <a:latin typeface="Times New Roman" panose="02020603050405020304" pitchFamily="18" charset="0"/>
                <a:cs typeface="Times New Roman" panose="02020603050405020304" pitchFamily="18" charset="0"/>
              </a:rPr>
              <a:t>Area Chart</a:t>
            </a:r>
          </a:p>
          <a:p>
            <a:pPr marL="457200" indent="-457200" algn="l">
              <a:buAutoNum type="arabicParenR" startAt="2"/>
            </a:pPr>
            <a:r>
              <a:rPr lang="en-IN" sz="7200" dirty="0">
                <a:solidFill>
                  <a:schemeClr val="tx1"/>
                </a:solidFill>
                <a:latin typeface="Times New Roman" panose="02020603050405020304" pitchFamily="18" charset="0"/>
                <a:cs typeface="Times New Roman" panose="02020603050405020304" pitchFamily="18" charset="0"/>
              </a:rPr>
              <a:t>Pie Chart</a:t>
            </a:r>
          </a:p>
          <a:p>
            <a:pPr marL="457200" indent="-457200" algn="l">
              <a:buAutoNum type="arabicParenR" startAt="2"/>
            </a:pPr>
            <a:r>
              <a:rPr lang="en-IN" sz="7200" dirty="0">
                <a:solidFill>
                  <a:schemeClr val="tx1"/>
                </a:solidFill>
                <a:latin typeface="Times New Roman" panose="02020603050405020304" pitchFamily="18" charset="0"/>
                <a:cs typeface="Times New Roman" panose="02020603050405020304" pitchFamily="18" charset="0"/>
              </a:rPr>
              <a:t>Line and Stacked Column Chart</a:t>
            </a:r>
          </a:p>
          <a:p>
            <a:pPr marL="457200" indent="-457200">
              <a:buAutoNum type="arabicParenR" startAt="2"/>
            </a:pPr>
            <a:endParaRPr lang="en-IN" dirty="0">
              <a:solidFill>
                <a:schemeClr val="tx1"/>
              </a:solidFill>
            </a:endParaRPr>
          </a:p>
        </p:txBody>
      </p:sp>
    </p:spTree>
    <p:extLst>
      <p:ext uri="{BB962C8B-B14F-4D97-AF65-F5344CB8AC3E}">
        <p14:creationId xmlns:p14="http://schemas.microsoft.com/office/powerpoint/2010/main" val="406469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15CD-4969-4EF5-93C9-DB43FF84FA2C}"/>
              </a:ext>
            </a:extLst>
          </p:cNvPr>
          <p:cNvSpPr>
            <a:spLocks noGrp="1"/>
          </p:cNvSpPr>
          <p:nvPr>
            <p:ph type="title"/>
          </p:nvPr>
        </p:nvSpPr>
        <p:spPr>
          <a:xfrm>
            <a:off x="224156" y="83381"/>
            <a:ext cx="10515600" cy="2651430"/>
          </a:xfrm>
        </p:spPr>
        <p:txBody>
          <a:bodyPr>
            <a:normAutofit fontScale="90000"/>
          </a:bodyPr>
          <a:lstStyle/>
          <a:p>
            <a:r>
              <a:rPr lang="en-US" sz="1500" b="1" dirty="0">
                <a:latin typeface="Times New Roman" panose="02020603050405020304" pitchFamily="18" charset="0"/>
                <a:cs typeface="Times New Roman" panose="02020603050405020304" pitchFamily="18" charset="0"/>
              </a:rPr>
              <a:t>Project Objective: </a:t>
            </a:r>
            <a:br>
              <a:rPr lang="en-US" sz="1500" b="1" dirty="0">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 analyze and visualize movie sales data to gain insights into trends, performance, and factors influencing revenue.</a:t>
            </a:r>
            <a:br>
              <a:rPr lang="en-US" sz="1600" dirty="0">
                <a:latin typeface="Times New Roman" panose="02020603050405020304" pitchFamily="18" charset="0"/>
                <a:cs typeface="Times New Roman" panose="02020603050405020304" pitchFamily="18" charset="0"/>
              </a:rPr>
            </a:b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My data says about  the movie, director, running time of the movie, actors, genre, budget, box office, actors box office, directors box office, earnings, Oscar and Golden Globes nominations, Oscar and Golden Globes awards, release year, and IMDB score of the movies. </a:t>
            </a:r>
            <a:br>
              <a:rPr lang="en-US" sz="1500" dirty="0">
                <a:latin typeface="Times New Roman" panose="02020603050405020304" pitchFamily="18" charset="0"/>
                <a:cs typeface="Times New Roman" panose="02020603050405020304" pitchFamily="18" charset="0"/>
              </a:rPr>
            </a:b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We should import our excel data into Power BI to add visualizations and to prepare a dashboard.</a:t>
            </a:r>
            <a:br>
              <a:rPr lang="en-US" sz="1500" dirty="0">
                <a:latin typeface="Times New Roman" panose="02020603050405020304" pitchFamily="18" charset="0"/>
                <a:cs typeface="Times New Roman" panose="02020603050405020304" pitchFamily="18" charset="0"/>
              </a:rPr>
            </a:br>
            <a:br>
              <a:rPr lang="en-US" sz="1500" dirty="0">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Import and Prepare Data:</a:t>
            </a:r>
            <a:br>
              <a:rPr lang="en-US" sz="1500" b="1" dirty="0">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Data Import</a:t>
            </a:r>
            <a:r>
              <a:rPr lang="en-US" sz="1600" dirty="0">
                <a:latin typeface="Times New Roman" panose="02020603050405020304" pitchFamily="18" charset="0"/>
                <a:cs typeface="Times New Roman" panose="02020603050405020304" pitchFamily="18" charset="0"/>
              </a:rPr>
              <a:t>: Use Power BI’s </a:t>
            </a:r>
            <a:r>
              <a:rPr lang="en-US" sz="1600" b="1" dirty="0">
                <a:latin typeface="Times New Roman" panose="02020603050405020304" pitchFamily="18" charset="0"/>
                <a:cs typeface="Times New Roman" panose="02020603050405020304" pitchFamily="18" charset="0"/>
              </a:rPr>
              <a:t>Get Data</a:t>
            </a:r>
            <a:r>
              <a:rPr lang="en-US" sz="1600" dirty="0">
                <a:latin typeface="Times New Roman" panose="02020603050405020304" pitchFamily="18" charset="0"/>
                <a:cs typeface="Times New Roman" panose="02020603050405020304" pitchFamily="18" charset="0"/>
              </a:rPr>
              <a:t> feature to connect to data sources.</a:t>
            </a:r>
            <a:br>
              <a:rPr lang="en-US" sz="1600" dirty="0">
                <a:latin typeface="Times New Roman" panose="02020603050405020304" pitchFamily="18" charset="0"/>
                <a:cs typeface="Times New Roman" panose="02020603050405020304" pitchFamily="18" charset="0"/>
              </a:rPr>
            </a:br>
            <a:endParaRPr lang="en-IN" sz="1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9C5A674-42CB-410F-8732-BB3125BA2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04" y="2505093"/>
            <a:ext cx="9776388" cy="3694371"/>
          </a:xfrm>
          <a:prstGeom prst="rect">
            <a:avLst/>
          </a:prstGeom>
        </p:spPr>
      </p:pic>
      <p:cxnSp>
        <p:nvCxnSpPr>
          <p:cNvPr id="14" name="Straight Arrow Connector 13">
            <a:extLst>
              <a:ext uri="{FF2B5EF4-FFF2-40B4-BE49-F238E27FC236}">
                <a16:creationId xmlns:a16="http://schemas.microsoft.com/office/drawing/2014/main" id="{DC1736C8-463E-4A2A-A4E3-4A4DD2E6A55F}"/>
              </a:ext>
            </a:extLst>
          </p:cNvPr>
          <p:cNvCxnSpPr/>
          <p:nvPr/>
        </p:nvCxnSpPr>
        <p:spPr>
          <a:xfrm flipH="1" flipV="1">
            <a:off x="2162400" y="2941321"/>
            <a:ext cx="435835" cy="77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76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A1B8-5C55-47A4-B208-2643D4534551}"/>
              </a:ext>
            </a:extLst>
          </p:cNvPr>
          <p:cNvSpPr>
            <a:spLocks noGrp="1"/>
          </p:cNvSpPr>
          <p:nvPr>
            <p:ph type="title"/>
          </p:nvPr>
        </p:nvSpPr>
        <p:spPr>
          <a:xfrm>
            <a:off x="7214950" y="628116"/>
            <a:ext cx="3932237" cy="1600200"/>
          </a:xfrm>
        </p:spPr>
        <p:txBody>
          <a:bodyPr/>
          <a:lstStyle/>
          <a:p>
            <a:endParaRPr lang="en-IN" dirty="0"/>
          </a:p>
        </p:txBody>
      </p:sp>
      <p:pic>
        <p:nvPicPr>
          <p:cNvPr id="10" name="Picture Placeholder 9">
            <a:extLst>
              <a:ext uri="{FF2B5EF4-FFF2-40B4-BE49-F238E27FC236}">
                <a16:creationId xmlns:a16="http://schemas.microsoft.com/office/drawing/2014/main" id="{AF3FE3A6-55C2-40B2-A250-3277E066042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545" r="4545"/>
          <a:stretch>
            <a:fillRect/>
          </a:stretch>
        </p:blipFill>
        <p:spPr>
          <a:xfrm>
            <a:off x="797719" y="868554"/>
            <a:ext cx="10596562" cy="4768553"/>
          </a:xfrm>
        </p:spPr>
      </p:pic>
      <p:sp>
        <p:nvSpPr>
          <p:cNvPr id="4" name="Text Placeholder 3">
            <a:extLst>
              <a:ext uri="{FF2B5EF4-FFF2-40B4-BE49-F238E27FC236}">
                <a16:creationId xmlns:a16="http://schemas.microsoft.com/office/drawing/2014/main" id="{D1B26A67-7525-4196-9865-F826DC177BA2}"/>
              </a:ext>
            </a:extLst>
          </p:cNvPr>
          <p:cNvSpPr>
            <a:spLocks noGrp="1"/>
          </p:cNvSpPr>
          <p:nvPr>
            <p:ph type="body" sz="half" idx="2"/>
          </p:nvPr>
        </p:nvSpPr>
        <p:spPr>
          <a:xfrm>
            <a:off x="3896004" y="5576131"/>
            <a:ext cx="5285064" cy="1307506"/>
          </a:xfrm>
        </p:spPr>
        <p:txBody>
          <a:bodyPr>
            <a:normAutofit/>
          </a:bodyPr>
          <a:lstStyle/>
          <a:p>
            <a:r>
              <a:rPr lang="en-US" sz="2500" b="1" dirty="0">
                <a:latin typeface="Times New Roman" panose="02020603050405020304" pitchFamily="18" charset="0"/>
                <a:cs typeface="Times New Roman" panose="02020603050405020304" pitchFamily="18" charset="0"/>
              </a:rPr>
              <a:t>Get data from Excel workbook.</a:t>
            </a:r>
          </a:p>
          <a:p>
            <a:endParaRPr lang="en-IN" sz="1400"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4F9FA49C-CFBD-4B3B-B74F-F84E6F5C8884}"/>
              </a:ext>
            </a:extLst>
          </p:cNvPr>
          <p:cNvCxnSpPr/>
          <p:nvPr/>
        </p:nvCxnSpPr>
        <p:spPr>
          <a:xfrm flipH="1">
            <a:off x="2407640" y="1853967"/>
            <a:ext cx="9563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463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602044-31EB-41D3-8813-64CBC9BF66EA}"/>
              </a:ext>
            </a:extLst>
          </p:cNvPr>
          <p:cNvPicPr>
            <a:picLocks noChangeAspect="1"/>
          </p:cNvPicPr>
          <p:nvPr/>
        </p:nvPicPr>
        <p:blipFill>
          <a:blip r:embed="rId2"/>
          <a:stretch>
            <a:fillRect/>
          </a:stretch>
        </p:blipFill>
        <p:spPr>
          <a:xfrm>
            <a:off x="1350628" y="956345"/>
            <a:ext cx="9529893" cy="4756558"/>
          </a:xfrm>
          <a:prstGeom prst="rect">
            <a:avLst/>
          </a:prstGeom>
        </p:spPr>
      </p:pic>
      <p:sp>
        <p:nvSpPr>
          <p:cNvPr id="3" name="Title 2">
            <a:extLst>
              <a:ext uri="{FF2B5EF4-FFF2-40B4-BE49-F238E27FC236}">
                <a16:creationId xmlns:a16="http://schemas.microsoft.com/office/drawing/2014/main" id="{4C930A2B-4D49-4CA7-82AA-4A5C6EE41EE2}"/>
              </a:ext>
            </a:extLst>
          </p:cNvPr>
          <p:cNvSpPr>
            <a:spLocks noGrp="1"/>
          </p:cNvSpPr>
          <p:nvPr>
            <p:ph type="title"/>
          </p:nvPr>
        </p:nvSpPr>
        <p:spPr>
          <a:xfrm>
            <a:off x="2583809" y="3087148"/>
            <a:ext cx="7867475" cy="989647"/>
          </a:xfrm>
        </p:spPr>
        <p:txBody>
          <a:bodyPr>
            <a:normAutofit fontScale="90000"/>
          </a:bodyPr>
          <a:lstStyle/>
          <a:p>
            <a:pPr algn="r"/>
            <a:r>
              <a:rPr lang="en-US" sz="2200" b="1" dirty="0">
                <a:solidFill>
                  <a:schemeClr val="accent4">
                    <a:lumMod val="50000"/>
                  </a:schemeClr>
                </a:solidFill>
                <a:latin typeface="Times New Roman" panose="02020603050405020304" pitchFamily="18" charset="0"/>
                <a:cs typeface="Times New Roman" panose="02020603050405020304" pitchFamily="18" charset="0"/>
              </a:rPr>
              <a:t>                              VISUALIZATIONS:</a:t>
            </a:r>
            <a:br>
              <a:rPr lang="en-US" sz="2200" b="1" dirty="0">
                <a:solidFill>
                  <a:schemeClr val="accent4">
                    <a:lumMod val="50000"/>
                  </a:schemeClr>
                </a:solidFill>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1) Waterfall chart</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2) Line Chart</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3) Gauge</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4) Funnel</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5) Clustered Column chart</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6) Area chart</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7) Pie chart</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8) Line and Stacked Column chart</a:t>
            </a:r>
            <a:br>
              <a:rPr lang="en-US" sz="1500" b="1" dirty="0">
                <a:latin typeface="Times New Roman" panose="02020603050405020304" pitchFamily="18" charset="0"/>
                <a:cs typeface="Times New Roman" panose="02020603050405020304" pitchFamily="18" charset="0"/>
              </a:rPr>
            </a:br>
            <a:br>
              <a:rPr lang="en-US" b="1" dirty="0">
                <a:solidFill>
                  <a:schemeClr val="accent4">
                    <a:lumMod val="50000"/>
                  </a:schemeClr>
                </a:solidFill>
                <a:latin typeface="Times New Roman" panose="02020603050405020304" pitchFamily="18" charset="0"/>
                <a:cs typeface="Times New Roman" panose="02020603050405020304" pitchFamily="18" charset="0"/>
              </a:rPr>
            </a:br>
            <a:endParaRPr lang="en-IN" b="1"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24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737ABD-2002-4AB7-A27D-6BF78B9FD032}"/>
              </a:ext>
            </a:extLst>
          </p:cNvPr>
          <p:cNvPicPr>
            <a:picLocks noChangeAspect="1"/>
          </p:cNvPicPr>
          <p:nvPr/>
        </p:nvPicPr>
        <p:blipFill>
          <a:blip r:embed="rId2"/>
          <a:stretch>
            <a:fillRect/>
          </a:stretch>
        </p:blipFill>
        <p:spPr>
          <a:xfrm>
            <a:off x="2870846" y="2550253"/>
            <a:ext cx="6986217" cy="3582100"/>
          </a:xfrm>
          <a:prstGeom prst="rect">
            <a:avLst/>
          </a:prstGeom>
        </p:spPr>
      </p:pic>
      <p:sp>
        <p:nvSpPr>
          <p:cNvPr id="3" name="Title 2">
            <a:extLst>
              <a:ext uri="{FF2B5EF4-FFF2-40B4-BE49-F238E27FC236}">
                <a16:creationId xmlns:a16="http://schemas.microsoft.com/office/drawing/2014/main" id="{EBEE86E9-84DC-4433-833D-A6B8830209D8}"/>
              </a:ext>
            </a:extLst>
          </p:cNvPr>
          <p:cNvSpPr>
            <a:spLocks noGrp="1"/>
          </p:cNvSpPr>
          <p:nvPr>
            <p:ph type="title"/>
          </p:nvPr>
        </p:nvSpPr>
        <p:spPr>
          <a:xfrm>
            <a:off x="947257" y="901816"/>
            <a:ext cx="10515600" cy="1325563"/>
          </a:xfrm>
        </p:spPr>
        <p:txBody>
          <a:bodyPr>
            <a:normAutofit fontScale="90000"/>
          </a:bodyPr>
          <a:lstStyle/>
          <a:p>
            <a:r>
              <a:rPr lang="en-US" sz="2200" b="1" dirty="0">
                <a:latin typeface="Times New Roman" panose="02020603050405020304" pitchFamily="18" charset="0"/>
                <a:cs typeface="Times New Roman" panose="02020603050405020304" pitchFamily="18" charset="0"/>
              </a:rPr>
              <a:t>1) WATERFALL CHART:</a:t>
            </a:r>
            <a:br>
              <a:rPr lang="en-US" sz="22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waterfall chart in the below picture represents the data of total sum of actors box office percentage and the total sum of directors box office percentage.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X- Axis: </a:t>
            </a:r>
            <a:r>
              <a:rPr lang="en-US" sz="2000" dirty="0">
                <a:latin typeface="Times New Roman" panose="02020603050405020304" pitchFamily="18" charset="0"/>
                <a:cs typeface="Times New Roman" panose="02020603050405020304" pitchFamily="18" charset="0"/>
              </a:rPr>
              <a:t>Sum of directors box office percentage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Y- Axis:</a:t>
            </a:r>
            <a:r>
              <a:rPr lang="en-US" sz="2000" dirty="0">
                <a:latin typeface="Times New Roman" panose="02020603050405020304" pitchFamily="18" charset="0"/>
                <a:cs typeface="Times New Roman" panose="02020603050405020304" pitchFamily="18" charset="0"/>
              </a:rPr>
              <a:t> Sum of actors box office percentage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92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3D28E-C6A9-4174-A192-8E196AB5B02F}"/>
              </a:ext>
            </a:extLst>
          </p:cNvPr>
          <p:cNvPicPr>
            <a:picLocks noChangeAspect="1"/>
          </p:cNvPicPr>
          <p:nvPr/>
        </p:nvPicPr>
        <p:blipFill>
          <a:blip r:embed="rId2"/>
          <a:stretch>
            <a:fillRect/>
          </a:stretch>
        </p:blipFill>
        <p:spPr>
          <a:xfrm>
            <a:off x="2189527" y="2466363"/>
            <a:ext cx="8237989" cy="3716119"/>
          </a:xfrm>
          <a:prstGeom prst="rect">
            <a:avLst/>
          </a:prstGeom>
        </p:spPr>
      </p:pic>
      <p:sp>
        <p:nvSpPr>
          <p:cNvPr id="3" name="Title 2">
            <a:extLst>
              <a:ext uri="{FF2B5EF4-FFF2-40B4-BE49-F238E27FC236}">
                <a16:creationId xmlns:a16="http://schemas.microsoft.com/office/drawing/2014/main" id="{15219244-72A8-4CF9-9D2C-E978210DB3EB}"/>
              </a:ext>
            </a:extLst>
          </p:cNvPr>
          <p:cNvSpPr>
            <a:spLocks noGrp="1"/>
          </p:cNvSpPr>
          <p:nvPr>
            <p:ph type="title"/>
          </p:nvPr>
        </p:nvSpPr>
        <p:spPr>
          <a:xfrm>
            <a:off x="947257" y="675518"/>
            <a:ext cx="10515600" cy="1325563"/>
          </a:xfrm>
        </p:spPr>
        <p:txBody>
          <a:bodyPr>
            <a:normAutofit fontScale="90000"/>
          </a:bodyPr>
          <a:lstStyle/>
          <a:p>
            <a:r>
              <a:rPr lang="en-US" sz="2000" b="1" dirty="0">
                <a:latin typeface="Times New Roman" panose="02020603050405020304" pitchFamily="18" charset="0"/>
                <a:cs typeface="Times New Roman" panose="02020603050405020304" pitchFamily="18" charset="0"/>
              </a:rPr>
              <a:t>2) LINE CHART:</a:t>
            </a:r>
            <a:br>
              <a:rPr lang="en-US" sz="20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line chart in the below picture represents the data of movie and the IMDB score of the movies.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X- AXIS: </a:t>
            </a:r>
            <a:r>
              <a:rPr lang="en-US" sz="1500" dirty="0">
                <a:latin typeface="Times New Roman" panose="02020603050405020304" pitchFamily="18" charset="0"/>
                <a:cs typeface="Times New Roman" panose="02020603050405020304" pitchFamily="18" charset="0"/>
              </a:rPr>
              <a:t>Movies</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Y- AXIS: </a:t>
            </a:r>
            <a:r>
              <a:rPr lang="en-US" sz="1500" dirty="0">
                <a:latin typeface="Times New Roman" panose="02020603050405020304" pitchFamily="18" charset="0"/>
                <a:cs typeface="Times New Roman" panose="02020603050405020304" pitchFamily="18" charset="0"/>
              </a:rPr>
              <a:t>IMDB Score</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93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2E1AEE-7A50-434D-B323-A9A364657C0E}"/>
              </a:ext>
            </a:extLst>
          </p:cNvPr>
          <p:cNvPicPr>
            <a:picLocks noChangeAspect="1"/>
          </p:cNvPicPr>
          <p:nvPr/>
        </p:nvPicPr>
        <p:blipFill>
          <a:blip r:embed="rId2"/>
          <a:stretch>
            <a:fillRect/>
          </a:stretch>
        </p:blipFill>
        <p:spPr>
          <a:xfrm>
            <a:off x="2852257" y="2499715"/>
            <a:ext cx="6316910" cy="3674379"/>
          </a:xfrm>
          <a:prstGeom prst="rect">
            <a:avLst/>
          </a:prstGeom>
        </p:spPr>
      </p:pic>
      <p:sp>
        <p:nvSpPr>
          <p:cNvPr id="3" name="Title 2">
            <a:extLst>
              <a:ext uri="{FF2B5EF4-FFF2-40B4-BE49-F238E27FC236}">
                <a16:creationId xmlns:a16="http://schemas.microsoft.com/office/drawing/2014/main" id="{84FEE4A5-370D-4B29-8989-5640343BFFA3}"/>
              </a:ext>
            </a:extLst>
          </p:cNvPr>
          <p:cNvSpPr>
            <a:spLocks noGrp="1"/>
          </p:cNvSpPr>
          <p:nvPr>
            <p:ph type="title"/>
          </p:nvPr>
        </p:nvSpPr>
        <p:spPr>
          <a:xfrm>
            <a:off x="838200" y="683906"/>
            <a:ext cx="10515600" cy="1325563"/>
          </a:xfrm>
        </p:spPr>
        <p:txBody>
          <a:bodyPr>
            <a:normAutofit/>
          </a:bodyPr>
          <a:lstStyle/>
          <a:p>
            <a:r>
              <a:rPr lang="en-US" sz="2000" b="1" dirty="0">
                <a:latin typeface="Times New Roman" panose="02020603050405020304" pitchFamily="18" charset="0"/>
                <a:cs typeface="Times New Roman" panose="02020603050405020304" pitchFamily="18" charset="0"/>
              </a:rPr>
              <a:t>3) GAUGE:</a:t>
            </a:r>
            <a:br>
              <a:rPr lang="en-US" sz="20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Gauge in the below picture represents data the total sum of IMDB score of the movies. </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67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40F24A-E43E-4000-9C4D-2CBCA42A298E}"/>
              </a:ext>
            </a:extLst>
          </p:cNvPr>
          <p:cNvPicPr>
            <a:picLocks noChangeAspect="1"/>
          </p:cNvPicPr>
          <p:nvPr/>
        </p:nvPicPr>
        <p:blipFill>
          <a:blip r:embed="rId2"/>
          <a:stretch>
            <a:fillRect/>
          </a:stretch>
        </p:blipFill>
        <p:spPr>
          <a:xfrm>
            <a:off x="2488734" y="2592199"/>
            <a:ext cx="7214532" cy="3590488"/>
          </a:xfrm>
          <a:prstGeom prst="rect">
            <a:avLst/>
          </a:prstGeom>
        </p:spPr>
      </p:pic>
      <p:sp>
        <p:nvSpPr>
          <p:cNvPr id="3" name="Title 2">
            <a:extLst>
              <a:ext uri="{FF2B5EF4-FFF2-40B4-BE49-F238E27FC236}">
                <a16:creationId xmlns:a16="http://schemas.microsoft.com/office/drawing/2014/main" id="{A62FF4C6-9F7A-4BBF-9440-B94FD8CFF206}"/>
              </a:ext>
            </a:extLst>
          </p:cNvPr>
          <p:cNvSpPr>
            <a:spLocks noGrp="1"/>
          </p:cNvSpPr>
          <p:nvPr>
            <p:ph type="title"/>
          </p:nvPr>
        </p:nvSpPr>
        <p:spPr>
          <a:xfrm>
            <a:off x="838200" y="767592"/>
            <a:ext cx="10515600" cy="1325563"/>
          </a:xfrm>
        </p:spPr>
        <p:txBody>
          <a:bodyPr>
            <a:normAutofit/>
          </a:bodyPr>
          <a:lstStyle/>
          <a:p>
            <a:r>
              <a:rPr lang="en-US" sz="2000" b="1" dirty="0">
                <a:latin typeface="Times New Roman" panose="02020603050405020304" pitchFamily="18" charset="0"/>
                <a:cs typeface="Times New Roman" panose="02020603050405020304" pitchFamily="18" charset="0"/>
              </a:rPr>
              <a:t>4) FUNNEL:</a:t>
            </a:r>
            <a:br>
              <a:rPr lang="en-US" sz="20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funnel in the below picture represents the data of total sum of budget by actor 1.</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6076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1565</TotalTime>
  <Words>104</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Times New Roman</vt:lpstr>
      <vt:lpstr>Organic</vt:lpstr>
      <vt:lpstr>Movie Sales Visualizations                    -Visualizing Insights from Movie Sales Data</vt:lpstr>
      <vt:lpstr>Contents:</vt:lpstr>
      <vt:lpstr>Project Objective:                        To analyze and visualize movie sales data to gain insights into trends, performance, and factors influencing revenue.              My data says about  the movie, director, running time of the movie, actors, genre, budget, box office, actors box office, directors box office, earnings, Oscar and Golden Globes nominations, Oscar and Golden Globes awards, release year, and IMDB score of the movies.   We should import our excel data into Power BI to add visualizations and to prepare a dashboard.  Import and Prepare Data:                        Data Import: Use Power BI’s Get Data feature to connect to data sources. </vt:lpstr>
      <vt:lpstr>PowerPoint Presentation</vt:lpstr>
      <vt:lpstr>                              VISUALIZATIONS: 1) Waterfall chart 2) Line Chart 3) Gauge 4) Funnel 5) Clustered Column chart 6) Area chart 7) Pie chart 8) Line and Stacked Column chart  </vt:lpstr>
      <vt:lpstr>1) WATERFALL CHART:                              This waterfall chart in the below picture represents the data of total sum of actors box office percentage and the total sum of directors box office percentage.                               X- Axis: Sum of directors box office percentage                               Y- Axis: Sum of actors box office percentage</vt:lpstr>
      <vt:lpstr>2) LINE CHART:                    The line chart in the below picture represents the data of movie and the IMDB score of the movies.                X- AXIS: Movies                  Y- AXIS: IMDB Score</vt:lpstr>
      <vt:lpstr>3) GAUGE:                 The Gauge in the below picture represents data the total sum of IMDB score of the movies. </vt:lpstr>
      <vt:lpstr>4) FUNNEL:                   The funnel in the below picture represents the data of total sum of budget by actor 1.</vt:lpstr>
      <vt:lpstr>5) CLUSTERED COLUMN CHART:                           The below clustered column chart represents data of the genre and the total count of the genre and the release years of movies.                  X- AXIS: Release year                 Y- AXIS: Count of Genre</vt:lpstr>
      <vt:lpstr>6) AREA CHART:                The below area chart represents the data of genre and the total sum of earnings.  X- AXIS: Genre             Y- AXIS: Sum of earnings</vt:lpstr>
      <vt:lpstr>7) PIE CHART:            The below pie chart represents the data of the sum of budget by movie and IMDB score.</vt:lpstr>
      <vt:lpstr>8) LINE AND STACKED COLUMN CHART:                       The below line and stacked column chart represents the data of the budget and the sum of box office and the total sum of earnings.                     X- AXIS: Budget                    Y- AXIS: Sum of box office and sum of earnings.</vt:lpstr>
      <vt:lpstr>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Sales Visualizations</dc:title>
  <dc:creator>user</dc:creator>
  <cp:lastModifiedBy>user</cp:lastModifiedBy>
  <cp:revision>22</cp:revision>
  <dcterms:created xsi:type="dcterms:W3CDTF">2024-11-04T15:57:44Z</dcterms:created>
  <dcterms:modified xsi:type="dcterms:W3CDTF">2024-11-05T18:03:09Z</dcterms:modified>
</cp:coreProperties>
</file>