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1" r:id="rId6"/>
    <p:sldId id="262" r:id="rId7"/>
    <p:sldId id="263" r:id="rId8"/>
    <p:sldId id="264" r:id="rId9"/>
    <p:sldId id="25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12/10/2015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31219" y="1014680"/>
            <a:ext cx="6336992" cy="132343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cap="none" spc="50" dirty="0" smtClean="0">
                <a:ln w="11430"/>
                <a:solidFill>
                  <a:srgbClr val="FF0000"/>
                </a:solidFill>
                <a:effectLst>
                  <a:outerShdw blurRad="76200" dist="50800" dir="5400000" algn="tl" rotWithShape="0">
                    <a:srgbClr val="000000">
                      <a:alpha val="65000"/>
                    </a:srgbClr>
                  </a:outerShdw>
                </a:effectLst>
              </a:rPr>
              <a:t>Healthy Beats</a:t>
            </a:r>
            <a:endParaRPr lang="en-US" sz="8000" b="1" cap="none" spc="50" dirty="0">
              <a:ln w="11430"/>
              <a:solidFill>
                <a:srgbClr val="FF0000"/>
              </a:solidFill>
              <a:effectLst>
                <a:outerShdw blurRad="76200" dist="50800" dir="5400000" algn="tl" rotWithShape="0">
                  <a:srgbClr val="000000">
                    <a:alpha val="65000"/>
                  </a:srgbClr>
                </a:outerShdw>
              </a:effectLst>
            </a:endParaRPr>
          </a:p>
        </p:txBody>
      </p:sp>
      <p:sp>
        <p:nvSpPr>
          <p:cNvPr id="7" name="Rectangle 6"/>
          <p:cNvSpPr/>
          <p:nvPr/>
        </p:nvSpPr>
        <p:spPr>
          <a:xfrm>
            <a:off x="4904652" y="3858161"/>
            <a:ext cx="3324949" cy="193899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cap="none" spc="50" dirty="0" smtClean="0">
                <a:ln w="11430"/>
                <a:solidFill>
                  <a:srgbClr val="FF0000"/>
                </a:solidFill>
                <a:effectLst>
                  <a:outerShdw blurRad="76200" dist="50800" dir="5400000" algn="tl" rotWithShape="0">
                    <a:srgbClr val="000000">
                      <a:alpha val="65000"/>
                    </a:srgbClr>
                  </a:outerShdw>
                </a:effectLst>
              </a:rPr>
              <a:t>Prepared By:</a:t>
            </a:r>
          </a:p>
          <a:p>
            <a:pPr algn="ctr"/>
            <a:r>
              <a:rPr lang="en-US" sz="4000" b="1" cap="none" spc="50" dirty="0" smtClean="0">
                <a:ln w="11430"/>
                <a:solidFill>
                  <a:srgbClr val="FF0000"/>
                </a:solidFill>
                <a:effectLst>
                  <a:outerShdw blurRad="76200" dist="50800" dir="5400000" algn="tl" rotWithShape="0">
                    <a:srgbClr val="000000">
                      <a:alpha val="65000"/>
                    </a:srgbClr>
                  </a:outerShdw>
                </a:effectLst>
              </a:rPr>
              <a:t>Jahnvi Gandhi</a:t>
            </a:r>
          </a:p>
          <a:p>
            <a:pPr algn="ctr"/>
            <a:r>
              <a:rPr lang="en-US" sz="4000" b="1" spc="50" dirty="0" smtClean="0">
                <a:ln w="11430"/>
                <a:solidFill>
                  <a:srgbClr val="FF0000"/>
                </a:solidFill>
                <a:effectLst>
                  <a:outerShdw blurRad="76200" dist="50800" dir="5400000" algn="tl" rotWithShape="0">
                    <a:srgbClr val="000000">
                      <a:alpha val="65000"/>
                    </a:srgbClr>
                  </a:outerShdw>
                </a:effectLst>
              </a:rPr>
              <a:t>(001665157)</a:t>
            </a:r>
          </a:p>
        </p:txBody>
      </p:sp>
    </p:spTree>
    <p:extLst>
      <p:ext uri="{BB962C8B-B14F-4D97-AF65-F5344CB8AC3E}">
        <p14:creationId xmlns:p14="http://schemas.microsoft.com/office/powerpoint/2010/main" val="2958200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3432" y="685800"/>
            <a:ext cx="5025735" cy="769441"/>
          </a:xfrm>
          <a:prstGeom prst="rect">
            <a:avLst/>
          </a:prstGeom>
        </p:spPr>
        <p:txBody>
          <a:bodyPr wrap="none">
            <a:spAutoFit/>
          </a:bodyPr>
          <a:lstStyle/>
          <a:p>
            <a:pPr algn="ctr"/>
            <a:r>
              <a:rPr lang="en-US" sz="4400" b="1" spc="50" dirty="0" smtClean="0">
                <a:ln w="11430"/>
                <a:solidFill>
                  <a:srgbClr val="FF0000"/>
                </a:solidFill>
                <a:effectLst>
                  <a:outerShdw blurRad="76200" dist="50800" dir="5400000" algn="tl" rotWithShape="0">
                    <a:srgbClr val="000000">
                      <a:alpha val="65000"/>
                    </a:srgbClr>
                  </a:outerShdw>
                </a:effectLst>
              </a:rPr>
              <a:t>Problem Statement</a:t>
            </a:r>
          </a:p>
        </p:txBody>
      </p:sp>
      <p:sp>
        <p:nvSpPr>
          <p:cNvPr id="5" name="Rectangle 4"/>
          <p:cNvSpPr/>
          <p:nvPr/>
        </p:nvSpPr>
        <p:spPr>
          <a:xfrm>
            <a:off x="533399" y="3048000"/>
            <a:ext cx="8305800" cy="2308324"/>
          </a:xfrm>
          <a:prstGeom prst="rect">
            <a:avLst/>
          </a:prstGeom>
        </p:spPr>
        <p:txBody>
          <a:bodyPr wrap="square">
            <a:spAutoFit/>
          </a:bodyPr>
          <a:lstStyle/>
          <a:p>
            <a:r>
              <a:rPr lang="en-US" sz="2400" dirty="0">
                <a:solidFill>
                  <a:srgbClr val="FF0000"/>
                </a:solidFill>
              </a:rPr>
              <a:t>To identify the causes for </a:t>
            </a:r>
            <a:r>
              <a:rPr lang="en-US" sz="2400" dirty="0" smtClean="0">
                <a:solidFill>
                  <a:srgbClr val="FF0000"/>
                </a:solidFill>
              </a:rPr>
              <a:t>different </a:t>
            </a:r>
            <a:r>
              <a:rPr lang="en-US" sz="2400" dirty="0">
                <a:solidFill>
                  <a:srgbClr val="FF0000"/>
                </a:solidFill>
              </a:rPr>
              <a:t>health issues, depending upon various nutrients consumed throughout the day, </a:t>
            </a:r>
          </a:p>
          <a:p>
            <a:r>
              <a:rPr lang="en-US" sz="2400" dirty="0">
                <a:solidFill>
                  <a:srgbClr val="FF0000"/>
                </a:solidFill>
              </a:rPr>
              <a:t>is a crucial task to keep the community healthy. This will help in learning how people's health gets affected </a:t>
            </a:r>
          </a:p>
          <a:p>
            <a:r>
              <a:rPr lang="en-US" sz="2400" dirty="0">
                <a:solidFill>
                  <a:srgbClr val="FF0000"/>
                </a:solidFill>
              </a:rPr>
              <a:t>and eventually finding solutions to improve their health quality.</a:t>
            </a:r>
          </a:p>
        </p:txBody>
      </p:sp>
    </p:spTree>
    <p:extLst>
      <p:ext uri="{BB962C8B-B14F-4D97-AF65-F5344CB8AC3E}">
        <p14:creationId xmlns:p14="http://schemas.microsoft.com/office/powerpoint/2010/main" val="1572592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3317" y="685800"/>
            <a:ext cx="4766049" cy="769441"/>
          </a:xfrm>
          <a:prstGeom prst="rect">
            <a:avLst/>
          </a:prstGeom>
        </p:spPr>
        <p:txBody>
          <a:bodyPr wrap="none">
            <a:spAutoFit/>
          </a:bodyPr>
          <a:lstStyle/>
          <a:p>
            <a:pPr algn="ctr"/>
            <a:r>
              <a:rPr lang="en-US" sz="4400" b="1" spc="50" dirty="0" smtClean="0">
                <a:ln w="11430"/>
                <a:solidFill>
                  <a:srgbClr val="FF0000"/>
                </a:solidFill>
                <a:effectLst>
                  <a:outerShdw blurRad="76200" dist="50800" dir="5400000" algn="tl" rotWithShape="0">
                    <a:srgbClr val="000000">
                      <a:alpha val="65000"/>
                    </a:srgbClr>
                  </a:outerShdw>
                </a:effectLst>
              </a:rPr>
              <a:t>Proposed Solution</a:t>
            </a:r>
          </a:p>
        </p:txBody>
      </p:sp>
      <p:sp>
        <p:nvSpPr>
          <p:cNvPr id="5" name="Content Placeholder 1"/>
          <p:cNvSpPr>
            <a:spLocks noGrp="1"/>
          </p:cNvSpPr>
          <p:nvPr>
            <p:ph idx="1"/>
          </p:nvPr>
        </p:nvSpPr>
        <p:spPr>
          <a:xfrm>
            <a:off x="838200" y="2819400"/>
            <a:ext cx="7408333" cy="3450696"/>
          </a:xfrm>
        </p:spPr>
        <p:txBody>
          <a:bodyPr>
            <a:normAutofit fontScale="92500" lnSpcReduction="10000"/>
          </a:bodyPr>
          <a:lstStyle/>
          <a:p>
            <a:pPr marR="0" lvl="0">
              <a:lnSpc>
                <a:spcPct val="107000"/>
              </a:lnSpc>
              <a:spcBef>
                <a:spcPts val="0"/>
              </a:spcBef>
              <a:spcAft>
                <a:spcPts val="800"/>
              </a:spcAft>
            </a:pPr>
            <a:r>
              <a:rPr lang="en-US" dirty="0">
                <a:solidFill>
                  <a:srgbClr val="FF0000"/>
                </a:solidFill>
                <a:ea typeface="Calibri" panose="020F0502020204030204" pitchFamily="34" charset="0"/>
                <a:cs typeface="Times New Roman" panose="02020603050405020304" pitchFamily="18" charset="0"/>
              </a:rPr>
              <a:t>Our bodies are complicated machines that don't always offer immediate signs when there's a problem. Unfortunately, humans don't have a dashboard that lights up when we need maintenance. This is where tracking vital signs comes into play. Keeping up with blood pressure and pulse, for example, can give us insight into how our "engine" is running.  </a:t>
            </a:r>
          </a:p>
          <a:p>
            <a:r>
              <a:rPr lang="en-US" dirty="0">
                <a:solidFill>
                  <a:srgbClr val="FF0000"/>
                </a:solidFill>
                <a:ea typeface="Calibri" panose="020F0502020204030204" pitchFamily="34" charset="0"/>
                <a:cs typeface="Times New Roman" panose="02020603050405020304" pitchFamily="18" charset="0"/>
              </a:rPr>
              <a:t>Monitoring vital signs is a simple habit that ultimately helps manage medical issues, point out potential health threats and avoid future health problems.</a:t>
            </a:r>
            <a:endParaRPr lang="en-US" dirty="0">
              <a:solidFill>
                <a:srgbClr val="FF0000"/>
              </a:solidFill>
            </a:endParaRPr>
          </a:p>
        </p:txBody>
      </p:sp>
    </p:spTree>
    <p:extLst>
      <p:ext uri="{BB962C8B-B14F-4D97-AF65-F5344CB8AC3E}">
        <p14:creationId xmlns:p14="http://schemas.microsoft.com/office/powerpoint/2010/main" val="2389529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7833" y="2895600"/>
            <a:ext cx="7408333" cy="3450696"/>
          </a:xfrm>
        </p:spPr>
        <p:txBody>
          <a:bodyPr>
            <a:normAutofit lnSpcReduction="10000"/>
          </a:bodyPr>
          <a:lstStyle/>
          <a:p>
            <a:r>
              <a:rPr lang="en-US" dirty="0" smtClean="0">
                <a:solidFill>
                  <a:srgbClr val="FF0000"/>
                </a:solidFill>
              </a:rPr>
              <a:t>Along with constantly monitoring the fluctuations in vital sign, to support the identification of the issues causing some of the basic health problems, nutrients consumed throughout the day are monitored using the concept of </a:t>
            </a:r>
            <a:r>
              <a:rPr lang="en-US" dirty="0" err="1" smtClean="0">
                <a:solidFill>
                  <a:srgbClr val="FF0000"/>
                </a:solidFill>
              </a:rPr>
              <a:t>IoT</a:t>
            </a:r>
            <a:r>
              <a:rPr lang="en-US" dirty="0" smtClean="0">
                <a:solidFill>
                  <a:srgbClr val="FF0000"/>
                </a:solidFill>
              </a:rPr>
              <a:t>.</a:t>
            </a:r>
          </a:p>
          <a:p>
            <a:r>
              <a:rPr lang="en-US" dirty="0" smtClean="0">
                <a:solidFill>
                  <a:srgbClr val="FF0000"/>
                </a:solidFill>
              </a:rPr>
              <a:t>The patterns analyzed in vital signs based on the nutrients consumed are the likely solutions to derive what changes can be done the food habits to improve the health on daily basis.</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FF0000"/>
                </a:solidFill>
                <a:latin typeface="+mn-lt"/>
              </a:rPr>
              <a:t>Solution (Conti.)</a:t>
            </a:r>
            <a:endParaRPr lang="en-US" dirty="0">
              <a:solidFill>
                <a:srgbClr val="FF0000"/>
              </a:solidFill>
              <a:latin typeface="+mn-lt"/>
            </a:endParaRPr>
          </a:p>
        </p:txBody>
      </p:sp>
    </p:spTree>
    <p:extLst>
      <p:ext uri="{BB962C8B-B14F-4D97-AF65-F5344CB8AC3E}">
        <p14:creationId xmlns:p14="http://schemas.microsoft.com/office/powerpoint/2010/main" val="70771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7600" y="381000"/>
            <a:ext cx="4707901" cy="6400800"/>
          </a:xfrm>
        </p:spPr>
      </p:pic>
      <p:sp>
        <p:nvSpPr>
          <p:cNvPr id="3" name="Title 2"/>
          <p:cNvSpPr>
            <a:spLocks noGrp="1"/>
          </p:cNvSpPr>
          <p:nvPr>
            <p:ph type="title"/>
          </p:nvPr>
        </p:nvSpPr>
        <p:spPr>
          <a:xfrm>
            <a:off x="-2244208" y="228600"/>
            <a:ext cx="8229600" cy="1252728"/>
          </a:xfrm>
        </p:spPr>
        <p:txBody>
          <a:bodyPr/>
          <a:lstStyle/>
          <a:p>
            <a:r>
              <a:rPr lang="en-US" dirty="0" smtClean="0">
                <a:solidFill>
                  <a:srgbClr val="FF0000"/>
                </a:solidFill>
              </a:rPr>
              <a:t>Object Model</a:t>
            </a:r>
            <a:endParaRPr lang="en-US" dirty="0">
              <a:solidFill>
                <a:srgbClr val="FF0000"/>
              </a:solidFill>
            </a:endParaRPr>
          </a:p>
        </p:txBody>
      </p:sp>
    </p:spTree>
    <p:extLst>
      <p:ext uri="{BB962C8B-B14F-4D97-AF65-F5344CB8AC3E}">
        <p14:creationId xmlns:p14="http://schemas.microsoft.com/office/powerpoint/2010/main" val="378955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7833" y="2743200"/>
            <a:ext cx="7408333" cy="3450696"/>
          </a:xfrm>
        </p:spPr>
        <p:txBody>
          <a:bodyPr>
            <a:normAutofit fontScale="85000" lnSpcReduction="20000"/>
          </a:bodyPr>
          <a:lstStyle/>
          <a:p>
            <a:r>
              <a:rPr lang="en-US" dirty="0" smtClean="0">
                <a:solidFill>
                  <a:srgbClr val="FF0000"/>
                </a:solidFill>
              </a:rPr>
              <a:t>System Admin – To monitor entire system</a:t>
            </a:r>
          </a:p>
          <a:p>
            <a:r>
              <a:rPr lang="en-US" dirty="0" smtClean="0">
                <a:solidFill>
                  <a:srgbClr val="FF0000"/>
                </a:solidFill>
              </a:rPr>
              <a:t>Network Admin – To monitor the communities which are part of the network</a:t>
            </a:r>
          </a:p>
          <a:p>
            <a:r>
              <a:rPr lang="en-US" dirty="0" smtClean="0">
                <a:solidFill>
                  <a:srgbClr val="FF0000"/>
                </a:solidFill>
              </a:rPr>
              <a:t>Enterprise Admin - </a:t>
            </a:r>
            <a:r>
              <a:rPr lang="en-US" dirty="0">
                <a:solidFill>
                  <a:srgbClr val="FF0000"/>
                </a:solidFill>
              </a:rPr>
              <a:t> </a:t>
            </a:r>
            <a:r>
              <a:rPr lang="en-US" dirty="0" smtClean="0">
                <a:solidFill>
                  <a:srgbClr val="FF0000"/>
                </a:solidFill>
              </a:rPr>
              <a:t>To monitor the community (enterprise) and  </a:t>
            </a:r>
            <a:r>
              <a:rPr lang="en-US" dirty="0">
                <a:solidFill>
                  <a:srgbClr val="FF0000"/>
                </a:solidFill>
              </a:rPr>
              <a:t>identify how the health of the community can be </a:t>
            </a:r>
            <a:r>
              <a:rPr lang="en-US" dirty="0" smtClean="0">
                <a:solidFill>
                  <a:srgbClr val="FF0000"/>
                </a:solidFill>
              </a:rPr>
              <a:t>improved as a whole</a:t>
            </a:r>
          </a:p>
          <a:p>
            <a:r>
              <a:rPr lang="en-US" dirty="0" smtClean="0">
                <a:solidFill>
                  <a:srgbClr val="FF0000"/>
                </a:solidFill>
              </a:rPr>
              <a:t>Health Analyst – Responsible to perform all the analysis to identify how the changes in food consumption affects vital signs and to determine the likely health problems based on the analysis</a:t>
            </a:r>
          </a:p>
          <a:p>
            <a:r>
              <a:rPr lang="en-US" dirty="0" smtClean="0">
                <a:solidFill>
                  <a:srgbClr val="FF0000"/>
                </a:solidFill>
              </a:rPr>
              <a:t>User Role – The main role performed by the person whose vital signs and nutrient consumptions are monitored using sensors.</a:t>
            </a:r>
            <a:endParaRPr lang="en-US" dirty="0">
              <a:solidFill>
                <a:srgbClr val="FF0000"/>
              </a:solidFill>
            </a:endParaRPr>
          </a:p>
        </p:txBody>
      </p:sp>
      <p:sp>
        <p:nvSpPr>
          <p:cNvPr id="3" name="Title 2"/>
          <p:cNvSpPr>
            <a:spLocks noGrp="1"/>
          </p:cNvSpPr>
          <p:nvPr>
            <p:ph type="title"/>
          </p:nvPr>
        </p:nvSpPr>
        <p:spPr/>
        <p:txBody>
          <a:bodyPr>
            <a:normAutofit/>
          </a:bodyPr>
          <a:lstStyle/>
          <a:p>
            <a:r>
              <a:rPr lang="en-US" dirty="0" smtClean="0">
                <a:solidFill>
                  <a:srgbClr val="FF0000"/>
                </a:solidFill>
              </a:rPr>
              <a:t>Key Roles</a:t>
            </a:r>
            <a:endParaRPr lang="en-US" dirty="0">
              <a:solidFill>
                <a:srgbClr val="FF0000"/>
              </a:solidFill>
            </a:endParaRPr>
          </a:p>
        </p:txBody>
      </p:sp>
    </p:spTree>
    <p:extLst>
      <p:ext uri="{BB962C8B-B14F-4D97-AF65-F5344CB8AC3E}">
        <p14:creationId xmlns:p14="http://schemas.microsoft.com/office/powerpoint/2010/main" val="199339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rPr>
              <a:t>House Hold Organization Admin – To manage the houses/house holds which makes the community</a:t>
            </a:r>
          </a:p>
          <a:p>
            <a:r>
              <a:rPr lang="en-US" dirty="0">
                <a:solidFill>
                  <a:srgbClr val="FF0000"/>
                </a:solidFill>
              </a:rPr>
              <a:t>Health Care Organization Admin – Responsible to monitor the relationships between the captured vital signs and consumed nutrients</a:t>
            </a:r>
          </a:p>
          <a:p>
            <a:r>
              <a:rPr lang="en-US" dirty="0">
                <a:solidFill>
                  <a:srgbClr val="FF0000"/>
                </a:solidFill>
              </a:rPr>
              <a:t>Store Organization Admin/Store Admin – Manages the product purchase and consumption cycle [enhancement]</a:t>
            </a:r>
          </a:p>
          <a:p>
            <a:endParaRPr lang="en-US" dirty="0"/>
          </a:p>
        </p:txBody>
      </p:sp>
      <p:sp>
        <p:nvSpPr>
          <p:cNvPr id="3" name="Title 2"/>
          <p:cNvSpPr>
            <a:spLocks noGrp="1"/>
          </p:cNvSpPr>
          <p:nvPr>
            <p:ph type="title"/>
          </p:nvPr>
        </p:nvSpPr>
        <p:spPr/>
        <p:txBody>
          <a:bodyPr/>
          <a:lstStyle/>
          <a:p>
            <a:r>
              <a:rPr lang="en-US" dirty="0" smtClean="0">
                <a:solidFill>
                  <a:srgbClr val="FF0000"/>
                </a:solidFill>
              </a:rPr>
              <a:t>Key Roles</a:t>
            </a:r>
            <a:endParaRPr lang="en-US" dirty="0">
              <a:solidFill>
                <a:srgbClr val="FF0000"/>
              </a:solidFill>
            </a:endParaRPr>
          </a:p>
        </p:txBody>
      </p:sp>
    </p:spTree>
    <p:extLst>
      <p:ext uri="{BB962C8B-B14F-4D97-AF65-F5344CB8AC3E}">
        <p14:creationId xmlns:p14="http://schemas.microsoft.com/office/powerpoint/2010/main" val="34024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7833" y="2895600"/>
            <a:ext cx="7408333" cy="3450696"/>
          </a:xfrm>
        </p:spPr>
        <p:txBody>
          <a:bodyPr>
            <a:normAutofit lnSpcReduction="10000"/>
          </a:bodyPr>
          <a:lstStyle/>
          <a:p>
            <a:r>
              <a:rPr lang="en-US" dirty="0" smtClean="0">
                <a:solidFill>
                  <a:srgbClr val="FF0000"/>
                </a:solidFill>
              </a:rPr>
              <a:t>Capture vital signs and nutrient consumption details using sensors</a:t>
            </a:r>
          </a:p>
          <a:p>
            <a:endParaRPr lang="en-US" dirty="0" smtClean="0">
              <a:solidFill>
                <a:srgbClr val="FF0000"/>
              </a:solidFill>
            </a:endParaRPr>
          </a:p>
          <a:p>
            <a:r>
              <a:rPr lang="en-US" dirty="0" smtClean="0">
                <a:solidFill>
                  <a:srgbClr val="FF0000"/>
                </a:solidFill>
              </a:rPr>
              <a:t>Request for health check every day</a:t>
            </a:r>
          </a:p>
          <a:p>
            <a:endParaRPr lang="en-US" dirty="0" smtClean="0">
              <a:solidFill>
                <a:srgbClr val="FF0000"/>
              </a:solidFill>
            </a:endParaRPr>
          </a:p>
          <a:p>
            <a:r>
              <a:rPr lang="en-US" dirty="0" smtClean="0">
                <a:solidFill>
                  <a:srgbClr val="FF0000"/>
                </a:solidFill>
              </a:rPr>
              <a:t>Analysis to study the variations in vital signs</a:t>
            </a:r>
            <a:endParaRPr lang="en-US" dirty="0">
              <a:solidFill>
                <a:srgbClr val="FF0000"/>
              </a:solidFill>
            </a:endParaRPr>
          </a:p>
          <a:p>
            <a:endParaRPr lang="en-US" dirty="0" smtClean="0">
              <a:solidFill>
                <a:srgbClr val="FF0000"/>
              </a:solidFill>
            </a:endParaRPr>
          </a:p>
          <a:p>
            <a:r>
              <a:rPr lang="en-US" dirty="0" smtClean="0">
                <a:solidFill>
                  <a:srgbClr val="FF0000"/>
                </a:solidFill>
              </a:rPr>
              <a:t>Major analytical logics</a:t>
            </a:r>
          </a:p>
        </p:txBody>
      </p:sp>
      <p:sp>
        <p:nvSpPr>
          <p:cNvPr id="3" name="Title 2"/>
          <p:cNvSpPr>
            <a:spLocks noGrp="1"/>
          </p:cNvSpPr>
          <p:nvPr>
            <p:ph type="title"/>
          </p:nvPr>
        </p:nvSpPr>
        <p:spPr/>
        <p:txBody>
          <a:bodyPr/>
          <a:lstStyle/>
          <a:p>
            <a:r>
              <a:rPr lang="en-US" dirty="0" smtClean="0">
                <a:solidFill>
                  <a:srgbClr val="FF0000"/>
                </a:solidFill>
              </a:rPr>
              <a:t>Features</a:t>
            </a:r>
            <a:endParaRPr lang="en-US" dirty="0">
              <a:solidFill>
                <a:srgbClr val="FF0000"/>
              </a:solidFill>
            </a:endParaRPr>
          </a:p>
        </p:txBody>
      </p:sp>
    </p:spTree>
    <p:extLst>
      <p:ext uri="{BB962C8B-B14F-4D97-AF65-F5344CB8AC3E}">
        <p14:creationId xmlns:p14="http://schemas.microsoft.com/office/powerpoint/2010/main" val="363084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33600" y="2590800"/>
            <a:ext cx="5090754" cy="132343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cap="none" spc="50" dirty="0" smtClean="0">
                <a:ln w="11430"/>
                <a:solidFill>
                  <a:srgbClr val="FF0000"/>
                </a:solidFill>
                <a:effectLst>
                  <a:outerShdw blurRad="76200" dist="50800" dir="5400000" algn="tl" rotWithShape="0">
                    <a:srgbClr val="000000">
                      <a:alpha val="65000"/>
                    </a:srgbClr>
                  </a:outerShdw>
                </a:effectLst>
              </a:rPr>
              <a:t>Thank You!</a:t>
            </a:r>
            <a:endParaRPr lang="en-US" sz="8000" b="1" cap="none" spc="50" dirty="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3890420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122</TotalTime>
  <Words>381</Words>
  <Application>Microsoft Office PowerPoint</Application>
  <PresentationFormat>On-screen Show (4:3)</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Candara</vt:lpstr>
      <vt:lpstr>Symbol</vt:lpstr>
      <vt:lpstr>Times New Roman</vt:lpstr>
      <vt:lpstr>Waveform</vt:lpstr>
      <vt:lpstr>PowerPoint Presentation</vt:lpstr>
      <vt:lpstr>PowerPoint Presentation</vt:lpstr>
      <vt:lpstr>PowerPoint Presentation</vt:lpstr>
      <vt:lpstr>Solution (Conti.)</vt:lpstr>
      <vt:lpstr>Object Model</vt:lpstr>
      <vt:lpstr>Key Roles</vt:lpstr>
      <vt:lpstr>Key Roles</vt:lpstr>
      <vt:lpstr>Features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rutul</dc:creator>
  <cp:lastModifiedBy>Jahnvi Gandhi</cp:lastModifiedBy>
  <cp:revision>13</cp:revision>
  <dcterms:created xsi:type="dcterms:W3CDTF">2015-12-11T02:05:25Z</dcterms:created>
  <dcterms:modified xsi:type="dcterms:W3CDTF">2015-12-11T04:48:28Z</dcterms:modified>
</cp:coreProperties>
</file>