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83" r:id="rId3"/>
    <p:sldId id="284" r:id="rId4"/>
    <p:sldId id="265" r:id="rId5"/>
    <p:sldId id="266" r:id="rId6"/>
    <p:sldId id="285" r:id="rId7"/>
    <p:sldId id="282" r:id="rId8"/>
    <p:sldId id="269" r:id="rId9"/>
    <p:sldId id="280" r:id="rId10"/>
    <p:sldId id="268" r:id="rId11"/>
    <p:sldId id="281" r:id="rId12"/>
    <p:sldId id="275" r:id="rId13"/>
    <p:sldId id="274" r:id="rId14"/>
    <p:sldId id="264" r:id="rId15"/>
    <p:sldId id="261" r:id="rId16"/>
    <p:sldId id="272" r:id="rId17"/>
    <p:sldId id="271" r:id="rId18"/>
    <p:sldId id="289" r:id="rId19"/>
    <p:sldId id="278" r:id="rId20"/>
    <p:sldId id="287" r:id="rId21"/>
    <p:sldId id="288" r:id="rId22"/>
    <p:sldId id="290" r:id="rId23"/>
    <p:sldId id="257" r:id="rId24"/>
    <p:sldId id="29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9F29F-31F6-4859-8236-C09C78D63490}"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596CA-AE5A-4891-826E-2AE5C8880D80}" type="slidenum">
              <a:rPr lang="en-IN" smtClean="0"/>
              <a:t>‹#›</a:t>
            </a:fld>
            <a:endParaRPr lang="en-IN"/>
          </a:p>
        </p:txBody>
      </p:sp>
    </p:spTree>
    <p:extLst>
      <p:ext uri="{BB962C8B-B14F-4D97-AF65-F5344CB8AC3E}">
        <p14:creationId xmlns:p14="http://schemas.microsoft.com/office/powerpoint/2010/main" val="45401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2596CA-AE5A-4891-826E-2AE5C8880D80}" type="slidenum">
              <a:rPr lang="en-IN" smtClean="0"/>
              <a:t>15</a:t>
            </a:fld>
            <a:endParaRPr lang="en-IN"/>
          </a:p>
        </p:txBody>
      </p:sp>
    </p:spTree>
    <p:extLst>
      <p:ext uri="{BB962C8B-B14F-4D97-AF65-F5344CB8AC3E}">
        <p14:creationId xmlns:p14="http://schemas.microsoft.com/office/powerpoint/2010/main" val="4024172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68C473-1EDA-4FD8-8F8C-40391E0E9AEF}" type="datetime6">
              <a:rPr lang="en-IN" smtClean="0"/>
              <a:t>January 25</a:t>
            </a:fld>
            <a:endParaRPr lang="en-IN"/>
          </a:p>
        </p:txBody>
      </p:sp>
      <p:sp>
        <p:nvSpPr>
          <p:cNvPr id="5" name="Footer Placeholder 4"/>
          <p:cNvSpPr>
            <a:spLocks noGrp="1"/>
          </p:cNvSpPr>
          <p:nvPr>
            <p:ph type="ftr" sz="quarter" idx="11"/>
          </p:nvPr>
        </p:nvSpPr>
        <p:spPr/>
        <p:txBody>
          <a:bodyPr/>
          <a:lstStyle/>
          <a:p>
            <a:r>
              <a:rPr lang="en-US"/>
              <a:t>Jahnvi Kadia | Fake News Detection using ML</a:t>
            </a:r>
            <a:endParaRPr lang="en-IN"/>
          </a:p>
        </p:txBody>
      </p:sp>
      <p:sp>
        <p:nvSpPr>
          <p:cNvPr id="6" name="Slide Number Placeholder 5"/>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56621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C736A-1BF0-4149-9333-F9060499F20E}" type="datetime6">
              <a:rPr lang="en-IN" smtClean="0"/>
              <a:t>January 25</a:t>
            </a:fld>
            <a:endParaRPr lang="en-IN"/>
          </a:p>
        </p:txBody>
      </p:sp>
      <p:sp>
        <p:nvSpPr>
          <p:cNvPr id="6" name="Footer Placeholder 5"/>
          <p:cNvSpPr>
            <a:spLocks noGrp="1"/>
          </p:cNvSpPr>
          <p:nvPr>
            <p:ph type="ftr" sz="quarter" idx="11"/>
          </p:nvPr>
        </p:nvSpPr>
        <p:spPr/>
        <p:txBody>
          <a:bodyPr/>
          <a:lstStyle/>
          <a:p>
            <a:r>
              <a:rPr lang="en-US"/>
              <a:t>Jahnvi Kadia | Fake News Detection using ML</a:t>
            </a:r>
            <a:endParaRPr lang="en-IN"/>
          </a:p>
        </p:txBody>
      </p:sp>
      <p:sp>
        <p:nvSpPr>
          <p:cNvPr id="7" name="Slide Number Placeholder 6"/>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413605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D04E4-6D71-4D28-B3DA-00F5F2BAE371}" type="datetime6">
              <a:rPr lang="en-IN" smtClean="0"/>
              <a:t>January 25</a:t>
            </a:fld>
            <a:endParaRPr lang="en-IN"/>
          </a:p>
        </p:txBody>
      </p:sp>
      <p:sp>
        <p:nvSpPr>
          <p:cNvPr id="6" name="Footer Placeholder 5"/>
          <p:cNvSpPr>
            <a:spLocks noGrp="1"/>
          </p:cNvSpPr>
          <p:nvPr>
            <p:ph type="ftr" sz="quarter" idx="11"/>
          </p:nvPr>
        </p:nvSpPr>
        <p:spPr/>
        <p:txBody>
          <a:bodyPr/>
          <a:lstStyle/>
          <a:p>
            <a:r>
              <a:rPr lang="en-US"/>
              <a:t>Jahnvi Kadia | Fake News Detection using ML</a:t>
            </a:r>
            <a:endParaRPr lang="en-IN"/>
          </a:p>
        </p:txBody>
      </p:sp>
      <p:sp>
        <p:nvSpPr>
          <p:cNvPr id="7" name="Slide Number Placeholder 6"/>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249640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C24210-5246-4B73-B15B-5FD9D87C6C78}" type="datetime6">
              <a:rPr lang="en-IN" smtClean="0"/>
              <a:t>January 25</a:t>
            </a:fld>
            <a:endParaRPr lang="en-IN"/>
          </a:p>
        </p:txBody>
      </p:sp>
      <p:sp>
        <p:nvSpPr>
          <p:cNvPr id="6" name="Footer Placeholder 5"/>
          <p:cNvSpPr>
            <a:spLocks noGrp="1"/>
          </p:cNvSpPr>
          <p:nvPr>
            <p:ph type="ftr" sz="quarter" idx="11"/>
          </p:nvPr>
        </p:nvSpPr>
        <p:spPr/>
        <p:txBody>
          <a:bodyPr/>
          <a:lstStyle/>
          <a:p>
            <a:r>
              <a:rPr lang="en-US"/>
              <a:t>Jahnvi Kadia | Fake News Detection using ML</a:t>
            </a:r>
            <a:endParaRPr lang="en-IN"/>
          </a:p>
        </p:txBody>
      </p:sp>
      <p:sp>
        <p:nvSpPr>
          <p:cNvPr id="7" name="Slide Number Placeholder 6"/>
          <p:cNvSpPr>
            <a:spLocks noGrp="1"/>
          </p:cNvSpPr>
          <p:nvPr>
            <p:ph type="sldNum" sz="quarter" idx="12"/>
          </p:nvPr>
        </p:nvSpPr>
        <p:spPr/>
        <p:txBody>
          <a:bodyPr/>
          <a:lstStyle/>
          <a:p>
            <a:fld id="{030FD1AF-C783-4E22-9785-3183FAF1747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834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D2D10-91F1-4F1B-A666-23F7607F36A3}" type="datetime6">
              <a:rPr lang="en-IN" smtClean="0"/>
              <a:t>January 25</a:t>
            </a:fld>
            <a:endParaRPr lang="en-IN"/>
          </a:p>
        </p:txBody>
      </p:sp>
      <p:sp>
        <p:nvSpPr>
          <p:cNvPr id="6" name="Footer Placeholder 5"/>
          <p:cNvSpPr>
            <a:spLocks noGrp="1"/>
          </p:cNvSpPr>
          <p:nvPr>
            <p:ph type="ftr" sz="quarter" idx="11"/>
          </p:nvPr>
        </p:nvSpPr>
        <p:spPr/>
        <p:txBody>
          <a:bodyPr/>
          <a:lstStyle/>
          <a:p>
            <a:r>
              <a:rPr lang="en-US"/>
              <a:t>Jahnvi Kadia | Fake News Detection using ML</a:t>
            </a:r>
            <a:endParaRPr lang="en-IN"/>
          </a:p>
        </p:txBody>
      </p:sp>
      <p:sp>
        <p:nvSpPr>
          <p:cNvPr id="7" name="Slide Number Placeholder 6"/>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980804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92A68E-BF26-4171-A83F-E2F1B67F8CAF}" type="datetime6">
              <a:rPr lang="en-IN" smtClean="0"/>
              <a:t>January 25</a:t>
            </a:fld>
            <a:endParaRPr lang="en-IN"/>
          </a:p>
        </p:txBody>
      </p:sp>
      <p:sp>
        <p:nvSpPr>
          <p:cNvPr id="4" name="Footer Placeholder 3"/>
          <p:cNvSpPr>
            <a:spLocks noGrp="1"/>
          </p:cNvSpPr>
          <p:nvPr>
            <p:ph type="ftr" sz="quarter" idx="11"/>
          </p:nvPr>
        </p:nvSpPr>
        <p:spPr/>
        <p:txBody>
          <a:bodyPr/>
          <a:lstStyle/>
          <a:p>
            <a:r>
              <a:rPr lang="en-US"/>
              <a:t>Jahnvi Kadia | Fake News Detection using ML</a:t>
            </a:r>
            <a:endParaRPr lang="en-IN"/>
          </a:p>
        </p:txBody>
      </p:sp>
      <p:sp>
        <p:nvSpPr>
          <p:cNvPr id="5" name="Slide Number Placeholder 4"/>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779631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6C354F-6F52-495F-AD40-C97F1848561E}" type="datetime6">
              <a:rPr lang="en-IN" smtClean="0"/>
              <a:t>January 25</a:t>
            </a:fld>
            <a:endParaRPr lang="en-IN"/>
          </a:p>
        </p:txBody>
      </p:sp>
      <p:sp>
        <p:nvSpPr>
          <p:cNvPr id="4" name="Footer Placeholder 3"/>
          <p:cNvSpPr>
            <a:spLocks noGrp="1"/>
          </p:cNvSpPr>
          <p:nvPr>
            <p:ph type="ftr" sz="quarter" idx="11"/>
          </p:nvPr>
        </p:nvSpPr>
        <p:spPr/>
        <p:txBody>
          <a:bodyPr/>
          <a:lstStyle/>
          <a:p>
            <a:r>
              <a:rPr lang="en-US"/>
              <a:t>Jahnvi Kadia | Fake News Detection using ML</a:t>
            </a:r>
            <a:endParaRPr lang="en-IN"/>
          </a:p>
        </p:txBody>
      </p:sp>
      <p:sp>
        <p:nvSpPr>
          <p:cNvPr id="5" name="Slide Number Placeholder 4"/>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565273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E6260-B890-4EFB-A25F-AFFB2938CBD4}" type="datetime6">
              <a:rPr lang="en-IN" smtClean="0"/>
              <a:t>January 25</a:t>
            </a:fld>
            <a:endParaRPr lang="en-IN"/>
          </a:p>
        </p:txBody>
      </p:sp>
      <p:sp>
        <p:nvSpPr>
          <p:cNvPr id="5" name="Footer Placeholder 4"/>
          <p:cNvSpPr>
            <a:spLocks noGrp="1"/>
          </p:cNvSpPr>
          <p:nvPr>
            <p:ph type="ftr" sz="quarter" idx="11"/>
          </p:nvPr>
        </p:nvSpPr>
        <p:spPr/>
        <p:txBody>
          <a:bodyPr/>
          <a:lstStyle/>
          <a:p>
            <a:r>
              <a:rPr lang="en-US"/>
              <a:t>Jahnvi Kadia | Fake News Detection using ML</a:t>
            </a:r>
            <a:endParaRPr lang="en-IN"/>
          </a:p>
        </p:txBody>
      </p:sp>
      <p:sp>
        <p:nvSpPr>
          <p:cNvPr id="6" name="Slide Number Placeholder 5"/>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2228770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9D20B-D6AB-4F12-A22D-94A0CC4BA5E5}" type="datetime6">
              <a:rPr lang="en-IN" smtClean="0"/>
              <a:t>January 25</a:t>
            </a:fld>
            <a:endParaRPr lang="en-IN"/>
          </a:p>
        </p:txBody>
      </p:sp>
      <p:sp>
        <p:nvSpPr>
          <p:cNvPr id="5" name="Footer Placeholder 4"/>
          <p:cNvSpPr>
            <a:spLocks noGrp="1"/>
          </p:cNvSpPr>
          <p:nvPr>
            <p:ph type="ftr" sz="quarter" idx="11"/>
          </p:nvPr>
        </p:nvSpPr>
        <p:spPr/>
        <p:txBody>
          <a:bodyPr/>
          <a:lstStyle/>
          <a:p>
            <a:r>
              <a:rPr lang="en-US"/>
              <a:t>Jahnvi Kadia | Fake News Detection using ML</a:t>
            </a:r>
            <a:endParaRPr lang="en-IN"/>
          </a:p>
        </p:txBody>
      </p:sp>
      <p:sp>
        <p:nvSpPr>
          <p:cNvPr id="6" name="Slide Number Placeholder 5"/>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388624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8956-2B17-B4E6-4D2E-41647D5597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23F586-45B7-C95A-1FB4-BAD10615F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A3C20-FBBE-7E2E-15B3-BB60C452C809}"/>
              </a:ext>
            </a:extLst>
          </p:cNvPr>
          <p:cNvSpPr>
            <a:spLocks noGrp="1"/>
          </p:cNvSpPr>
          <p:nvPr>
            <p:ph type="dt" sz="half" idx="10"/>
          </p:nvPr>
        </p:nvSpPr>
        <p:spPr/>
        <p:txBody>
          <a:bodyPr/>
          <a:lstStyle/>
          <a:p>
            <a:fld id="{F3365C34-8999-45A4-924E-0DD813F995A5}" type="datetime6">
              <a:rPr lang="en-IN" smtClean="0"/>
              <a:t>January 25</a:t>
            </a:fld>
            <a:endParaRPr lang="en-IN"/>
          </a:p>
        </p:txBody>
      </p:sp>
      <p:sp>
        <p:nvSpPr>
          <p:cNvPr id="5" name="Footer Placeholder 4">
            <a:extLst>
              <a:ext uri="{FF2B5EF4-FFF2-40B4-BE49-F238E27FC236}">
                <a16:creationId xmlns:a16="http://schemas.microsoft.com/office/drawing/2014/main" id="{F2BC8B1F-023A-BFF0-B58E-0387B20BD47C}"/>
              </a:ext>
            </a:extLst>
          </p:cNvPr>
          <p:cNvSpPr>
            <a:spLocks noGrp="1"/>
          </p:cNvSpPr>
          <p:nvPr>
            <p:ph type="ftr" sz="quarter" idx="11"/>
          </p:nvPr>
        </p:nvSpPr>
        <p:spPr/>
        <p:txBody>
          <a:bodyPr/>
          <a:lstStyle/>
          <a:p>
            <a:r>
              <a:rPr lang="en-US"/>
              <a:t>Jahnvi Kadia | Fake News Detection using ML</a:t>
            </a:r>
            <a:endParaRPr lang="en-IN"/>
          </a:p>
        </p:txBody>
      </p:sp>
      <p:sp>
        <p:nvSpPr>
          <p:cNvPr id="6" name="Slide Number Placeholder 5">
            <a:extLst>
              <a:ext uri="{FF2B5EF4-FFF2-40B4-BE49-F238E27FC236}">
                <a16:creationId xmlns:a16="http://schemas.microsoft.com/office/drawing/2014/main" id="{8CF25111-BBA4-E342-B486-D0CFE26A8714}"/>
              </a:ext>
            </a:extLst>
          </p:cNvPr>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27116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783EA-5FA8-4344-9D95-D08DE2CC1E2F}" type="datetime6">
              <a:rPr lang="en-IN" smtClean="0"/>
              <a:t>January 25</a:t>
            </a:fld>
            <a:endParaRPr lang="en-IN"/>
          </a:p>
        </p:txBody>
      </p:sp>
      <p:sp>
        <p:nvSpPr>
          <p:cNvPr id="5" name="Footer Placeholder 4"/>
          <p:cNvSpPr>
            <a:spLocks noGrp="1"/>
          </p:cNvSpPr>
          <p:nvPr>
            <p:ph type="ftr" sz="quarter" idx="11"/>
          </p:nvPr>
        </p:nvSpPr>
        <p:spPr/>
        <p:txBody>
          <a:bodyPr/>
          <a:lstStyle/>
          <a:p>
            <a:r>
              <a:rPr lang="en-US"/>
              <a:t>Jahnvi Kadia | Fake News Detection using ML</a:t>
            </a:r>
            <a:endParaRPr lang="en-IN"/>
          </a:p>
        </p:txBody>
      </p:sp>
      <p:sp>
        <p:nvSpPr>
          <p:cNvPr id="6" name="Slide Number Placeholder 5"/>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374081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826CA-9B7E-454F-B890-7CA24FF2DD1E}" type="datetime6">
              <a:rPr lang="en-IN" smtClean="0"/>
              <a:t>January 25</a:t>
            </a:fld>
            <a:endParaRPr lang="en-IN"/>
          </a:p>
        </p:txBody>
      </p:sp>
      <p:sp>
        <p:nvSpPr>
          <p:cNvPr id="5" name="Footer Placeholder 4"/>
          <p:cNvSpPr>
            <a:spLocks noGrp="1"/>
          </p:cNvSpPr>
          <p:nvPr>
            <p:ph type="ftr" sz="quarter" idx="11"/>
          </p:nvPr>
        </p:nvSpPr>
        <p:spPr/>
        <p:txBody>
          <a:bodyPr/>
          <a:lstStyle/>
          <a:p>
            <a:r>
              <a:rPr lang="en-US"/>
              <a:t>Jahnvi Kadia | Fake News Detection using ML</a:t>
            </a:r>
            <a:endParaRPr lang="en-IN"/>
          </a:p>
        </p:txBody>
      </p:sp>
      <p:sp>
        <p:nvSpPr>
          <p:cNvPr id="6" name="Slide Number Placeholder 5"/>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385291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1C916-F3CD-45AD-9495-B970F60FEB85}" type="datetime6">
              <a:rPr lang="en-IN" smtClean="0"/>
              <a:t>January 25</a:t>
            </a:fld>
            <a:endParaRPr lang="en-IN"/>
          </a:p>
        </p:txBody>
      </p:sp>
      <p:sp>
        <p:nvSpPr>
          <p:cNvPr id="6" name="Footer Placeholder 5"/>
          <p:cNvSpPr>
            <a:spLocks noGrp="1"/>
          </p:cNvSpPr>
          <p:nvPr>
            <p:ph type="ftr" sz="quarter" idx="11"/>
          </p:nvPr>
        </p:nvSpPr>
        <p:spPr/>
        <p:txBody>
          <a:bodyPr/>
          <a:lstStyle/>
          <a:p>
            <a:r>
              <a:rPr lang="en-US"/>
              <a:t>Jahnvi Kadia | Fake News Detection using ML</a:t>
            </a:r>
            <a:endParaRPr lang="en-IN"/>
          </a:p>
        </p:txBody>
      </p:sp>
      <p:sp>
        <p:nvSpPr>
          <p:cNvPr id="7" name="Slide Number Placeholder 6"/>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230473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011BD-2BF2-4E95-AF3A-E3BEA6D7F10B}" type="datetime6">
              <a:rPr lang="en-IN" smtClean="0"/>
              <a:t>January 25</a:t>
            </a:fld>
            <a:endParaRPr lang="en-IN"/>
          </a:p>
        </p:txBody>
      </p:sp>
      <p:sp>
        <p:nvSpPr>
          <p:cNvPr id="8" name="Footer Placeholder 7"/>
          <p:cNvSpPr>
            <a:spLocks noGrp="1"/>
          </p:cNvSpPr>
          <p:nvPr>
            <p:ph type="ftr" sz="quarter" idx="11"/>
          </p:nvPr>
        </p:nvSpPr>
        <p:spPr/>
        <p:txBody>
          <a:bodyPr/>
          <a:lstStyle/>
          <a:p>
            <a:r>
              <a:rPr lang="en-US"/>
              <a:t>Jahnvi Kadia | Fake News Detection using ML</a:t>
            </a:r>
            <a:endParaRPr lang="en-IN"/>
          </a:p>
        </p:txBody>
      </p:sp>
      <p:sp>
        <p:nvSpPr>
          <p:cNvPr id="9" name="Slide Number Placeholder 8"/>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22775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7A6A4-CDF8-47BF-9F29-7394EE76DD72}" type="datetime6">
              <a:rPr lang="en-IN" smtClean="0"/>
              <a:t>January 25</a:t>
            </a:fld>
            <a:endParaRPr lang="en-IN"/>
          </a:p>
        </p:txBody>
      </p:sp>
      <p:sp>
        <p:nvSpPr>
          <p:cNvPr id="4" name="Footer Placeholder 3"/>
          <p:cNvSpPr>
            <a:spLocks noGrp="1"/>
          </p:cNvSpPr>
          <p:nvPr>
            <p:ph type="ftr" sz="quarter" idx="11"/>
          </p:nvPr>
        </p:nvSpPr>
        <p:spPr/>
        <p:txBody>
          <a:bodyPr/>
          <a:lstStyle/>
          <a:p>
            <a:r>
              <a:rPr lang="en-US"/>
              <a:t>Jahnvi Kadia | Fake News Detection using ML</a:t>
            </a:r>
            <a:endParaRPr lang="en-IN"/>
          </a:p>
        </p:txBody>
      </p:sp>
      <p:sp>
        <p:nvSpPr>
          <p:cNvPr id="5" name="Slide Number Placeholder 4"/>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143829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D0F9A4D-B953-4184-8643-5BF75C2A76AF}" type="datetime6">
              <a:rPr lang="en-IN" smtClean="0"/>
              <a:t>January 25</a:t>
            </a:fld>
            <a:endParaRPr lang="en-IN"/>
          </a:p>
        </p:txBody>
      </p:sp>
      <p:sp>
        <p:nvSpPr>
          <p:cNvPr id="3" name="Footer Placeholder 2"/>
          <p:cNvSpPr>
            <a:spLocks noGrp="1"/>
          </p:cNvSpPr>
          <p:nvPr>
            <p:ph type="ftr" sz="quarter" idx="11"/>
          </p:nvPr>
        </p:nvSpPr>
        <p:spPr/>
        <p:txBody>
          <a:bodyPr/>
          <a:lstStyle/>
          <a:p>
            <a:r>
              <a:rPr lang="en-US"/>
              <a:t>Jahnvi Kadia | Fake News Detection using ML</a:t>
            </a:r>
            <a:endParaRPr lang="en-IN"/>
          </a:p>
        </p:txBody>
      </p:sp>
      <p:sp>
        <p:nvSpPr>
          <p:cNvPr id="4" name="Slide Number Placeholder 3"/>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360438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0AD72-A390-4FBB-A5C9-EF99A8F27E7A}" type="datetime6">
              <a:rPr lang="en-IN" smtClean="0"/>
              <a:t>January 25</a:t>
            </a:fld>
            <a:endParaRPr lang="en-IN"/>
          </a:p>
        </p:txBody>
      </p:sp>
      <p:sp>
        <p:nvSpPr>
          <p:cNvPr id="6" name="Footer Placeholder 5"/>
          <p:cNvSpPr>
            <a:spLocks noGrp="1"/>
          </p:cNvSpPr>
          <p:nvPr>
            <p:ph type="ftr" sz="quarter" idx="11"/>
          </p:nvPr>
        </p:nvSpPr>
        <p:spPr/>
        <p:txBody>
          <a:bodyPr/>
          <a:lstStyle/>
          <a:p>
            <a:r>
              <a:rPr lang="en-US"/>
              <a:t>Jahnvi Kadia | Fake News Detection using ML</a:t>
            </a:r>
            <a:endParaRPr lang="en-IN"/>
          </a:p>
        </p:txBody>
      </p:sp>
      <p:sp>
        <p:nvSpPr>
          <p:cNvPr id="7" name="Slide Number Placeholder 6"/>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275433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08A5D6-35E0-41B7-A284-3664A1A3607E}" type="datetime6">
              <a:rPr lang="en-IN" smtClean="0"/>
              <a:t>January 25</a:t>
            </a:fld>
            <a:endParaRPr lang="en-IN"/>
          </a:p>
        </p:txBody>
      </p:sp>
      <p:sp>
        <p:nvSpPr>
          <p:cNvPr id="6" name="Footer Placeholder 5"/>
          <p:cNvSpPr>
            <a:spLocks noGrp="1"/>
          </p:cNvSpPr>
          <p:nvPr>
            <p:ph type="ftr" sz="quarter" idx="11"/>
          </p:nvPr>
        </p:nvSpPr>
        <p:spPr/>
        <p:txBody>
          <a:bodyPr/>
          <a:lstStyle/>
          <a:p>
            <a:r>
              <a:rPr lang="en-US"/>
              <a:t>Jahnvi Kadia | Fake News Detection using ML</a:t>
            </a:r>
            <a:endParaRPr lang="en-IN"/>
          </a:p>
        </p:txBody>
      </p:sp>
      <p:sp>
        <p:nvSpPr>
          <p:cNvPr id="7" name="Slide Number Placeholder 6"/>
          <p:cNvSpPr>
            <a:spLocks noGrp="1"/>
          </p:cNvSpPr>
          <p:nvPr>
            <p:ph type="sldNum" sz="quarter" idx="12"/>
          </p:nvPr>
        </p:nvSpPr>
        <p:spPr/>
        <p:txBody>
          <a:bodyPr/>
          <a:lstStyle/>
          <a:p>
            <a:fld id="{030FD1AF-C783-4E22-9785-3183FAF17476}" type="slidenum">
              <a:rPr lang="en-IN" smtClean="0"/>
              <a:t>‹#›</a:t>
            </a:fld>
            <a:endParaRPr lang="en-IN"/>
          </a:p>
        </p:txBody>
      </p:sp>
    </p:spTree>
    <p:extLst>
      <p:ext uri="{BB962C8B-B14F-4D97-AF65-F5344CB8AC3E}">
        <p14:creationId xmlns:p14="http://schemas.microsoft.com/office/powerpoint/2010/main" val="397282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
              <a:schemeClr val="accent3">
                <a:lumMod val="63000"/>
                <a:lumOff val="37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4676108-CACF-47BA-8C42-BAB601F89D1D}" type="datetime6">
              <a:rPr lang="en-IN" smtClean="0"/>
              <a:t>January 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Jahnvi Kadia | Fake News Detection using ML</a:t>
            </a:r>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30FD1AF-C783-4E22-9785-3183FAF17476}" type="slidenum">
              <a:rPr lang="en-IN" smtClean="0"/>
              <a:t>‹#›</a:t>
            </a:fld>
            <a:endParaRPr lang="en-IN"/>
          </a:p>
        </p:txBody>
      </p:sp>
    </p:spTree>
    <p:extLst>
      <p:ext uri="{BB962C8B-B14F-4D97-AF65-F5344CB8AC3E}">
        <p14:creationId xmlns:p14="http://schemas.microsoft.com/office/powerpoint/2010/main" val="2803951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2109.09796" TargetMode="External"/><Relationship Id="rId2" Type="http://schemas.openxmlformats.org/officeDocument/2006/relationships/hyperlink" Target="https://www.researchgate.net/publication/384091988_a_detecting_fake_news_using_machine_learning_a_comparative_study_of_techniques" TargetMode="External"/><Relationship Id="rId1" Type="http://schemas.openxmlformats.org/officeDocument/2006/relationships/slideLayout" Target="../slideLayouts/slideLayout18.xml"/><Relationship Id="rId5" Type="http://schemas.openxmlformats.org/officeDocument/2006/relationships/hyperlink" Target="https://arxiv.org/pdf/2203.09936" TargetMode="External"/><Relationship Id="rId4" Type="http://schemas.openxmlformats.org/officeDocument/2006/relationships/hyperlink" Target="https://www.researchgate.net/profile/feyisola-quadri/publication/376522519_fake_news_classification_using_machine_learning_models_a_review/links/657c21d9ea5f7f0205736b69/fake-news-classification-using-machine-learning-models-a-review.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ZJVsjDuKxGXfGbZQ4ZcrVA5-C5FoHWNb/view?usp=sharing" TargetMode="External"/><Relationship Id="rId2" Type="http://schemas.openxmlformats.org/officeDocument/2006/relationships/hyperlink" Target="https://www.kaggle.com/Datasets/Emineyetm/Fake-news-detection-datasets" TargetMode="Externa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C121-61D4-4C56-CE8C-05FFB25D8E0D}"/>
              </a:ext>
            </a:extLst>
          </p:cNvPr>
          <p:cNvSpPr>
            <a:spLocks noGrp="1"/>
          </p:cNvSpPr>
          <p:nvPr>
            <p:ph type="ctrTitle"/>
          </p:nvPr>
        </p:nvSpPr>
        <p:spPr>
          <a:xfrm>
            <a:off x="1826426" y="2174393"/>
            <a:ext cx="8689976" cy="2509213"/>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Fake news detection using machine learning</a:t>
            </a:r>
          </a:p>
        </p:txBody>
      </p:sp>
      <p:sp>
        <p:nvSpPr>
          <p:cNvPr id="3" name="Subtitle 2">
            <a:extLst>
              <a:ext uri="{FF2B5EF4-FFF2-40B4-BE49-F238E27FC236}">
                <a16:creationId xmlns:a16="http://schemas.microsoft.com/office/drawing/2014/main" id="{F5A3683F-88C6-B5F4-F7F8-B5CA80AA4B2D}"/>
              </a:ext>
            </a:extLst>
          </p:cNvPr>
          <p:cNvSpPr>
            <a:spLocks noGrp="1"/>
          </p:cNvSpPr>
          <p:nvPr>
            <p:ph type="subTitle" idx="1"/>
          </p:nvPr>
        </p:nvSpPr>
        <p:spPr>
          <a:xfrm>
            <a:off x="1751012" y="3886200"/>
            <a:ext cx="10161588" cy="1371599"/>
          </a:xfrm>
        </p:spPr>
        <p:txBody>
          <a:bodyPr>
            <a:normAutofit/>
          </a:bodyPr>
          <a:lstStyle/>
          <a:p>
            <a:pPr algn="l"/>
            <a:r>
              <a:rPr lang="en-IN" sz="1400" cap="none"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3AC55ABC-A86C-EC04-B72F-A05374F8BA6F}"/>
              </a:ext>
            </a:extLst>
          </p:cNvPr>
          <p:cNvPicPr>
            <a:picLocks noChangeAspect="1"/>
          </p:cNvPicPr>
          <p:nvPr/>
        </p:nvPicPr>
        <p:blipFill>
          <a:blip r:embed="rId2">
            <a:extLst>
              <a:ext uri="{28A0092B-C50C-407E-A947-70E740481C1C}">
                <a14:useLocalDpi xmlns:a14="http://schemas.microsoft.com/office/drawing/2010/main" val="0"/>
              </a:ext>
            </a:extLst>
          </a:blip>
          <a:srcRect b="17508"/>
          <a:stretch/>
        </p:blipFill>
        <p:spPr>
          <a:xfrm>
            <a:off x="387516" y="1278669"/>
            <a:ext cx="2576164" cy="2701800"/>
          </a:xfrm>
          <a:prstGeom prst="ellipse">
            <a:avLst/>
          </a:prstGeom>
          <a:ln>
            <a:noFill/>
          </a:ln>
          <a:effectLst>
            <a:softEdge rad="112500"/>
          </a:effectLst>
        </p:spPr>
      </p:pic>
    </p:spTree>
    <p:extLst>
      <p:ext uri="{BB962C8B-B14F-4D97-AF65-F5344CB8AC3E}">
        <p14:creationId xmlns:p14="http://schemas.microsoft.com/office/powerpoint/2010/main" val="1097787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DDE1-4707-99F1-E355-33348E3F95FE}"/>
              </a:ext>
            </a:extLst>
          </p:cNvPr>
          <p:cNvSpPr>
            <a:spLocks noGrp="1"/>
          </p:cNvSpPr>
          <p:nvPr>
            <p:ph type="title"/>
          </p:nvPr>
        </p:nvSpPr>
        <p:spPr/>
        <p:txBody>
          <a:bodyPr>
            <a:normAutofit/>
          </a:bodyPr>
          <a:lstStyle/>
          <a:p>
            <a:pPr algn="l"/>
            <a:r>
              <a:rPr lang="en-IN" sz="3600" b="1" dirty="0">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4" name="Rectangle 3">
            <a:extLst>
              <a:ext uri="{FF2B5EF4-FFF2-40B4-BE49-F238E27FC236}">
                <a16:creationId xmlns:a16="http://schemas.microsoft.com/office/drawing/2014/main" id="{9D36D022-7D28-B6C3-ED2C-D8BA2518886F}"/>
              </a:ext>
            </a:extLst>
          </p:cNvPr>
          <p:cNvSpPr/>
          <p:nvPr/>
        </p:nvSpPr>
        <p:spPr>
          <a:xfrm>
            <a:off x="961534" y="1904728"/>
            <a:ext cx="1923068" cy="980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Calibri" panose="020F0502020204030204" pitchFamily="34" charset="0"/>
                <a:ea typeface="Calibri" panose="020F0502020204030204" pitchFamily="34" charset="0"/>
                <a:cs typeface="Calibri" panose="020F0502020204030204" pitchFamily="34" charset="0"/>
              </a:rPr>
              <a:t>TF-IDF</a:t>
            </a:r>
          </a:p>
          <a:p>
            <a:pPr algn="ct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b="1" dirty="0">
                <a:latin typeface="Calibri" panose="020F0502020204030204" pitchFamily="34" charset="0"/>
                <a:ea typeface="Calibri" panose="020F0502020204030204" pitchFamily="34" charset="0"/>
                <a:cs typeface="Calibri" panose="020F0502020204030204" pitchFamily="34" charset="0"/>
              </a:rPr>
              <a:t>TF-IDF=TF×IDF</a:t>
            </a:r>
            <a:r>
              <a:rPr lang="en-IN" sz="1600" dirty="0">
                <a:latin typeface="Calibri" panose="020F0502020204030204" pitchFamily="34" charset="0"/>
                <a:ea typeface="Calibri" panose="020F0502020204030204" pitchFamily="34" charset="0"/>
                <a:cs typeface="Calibri" panose="020F0502020204030204" pitchFamily="34" charset="0"/>
              </a:rPr>
              <a:t>)</a:t>
            </a:r>
          </a:p>
        </p:txBody>
      </p:sp>
      <p:cxnSp>
        <p:nvCxnSpPr>
          <p:cNvPr id="6" name="Straight Arrow Connector 5">
            <a:extLst>
              <a:ext uri="{FF2B5EF4-FFF2-40B4-BE49-F238E27FC236}">
                <a16:creationId xmlns:a16="http://schemas.microsoft.com/office/drawing/2014/main" id="{75B65521-91E2-72C4-6FD2-F790FC128868}"/>
              </a:ext>
            </a:extLst>
          </p:cNvPr>
          <p:cNvCxnSpPr>
            <a:stCxn id="4" idx="3"/>
          </p:cNvCxnSpPr>
          <p:nvPr/>
        </p:nvCxnSpPr>
        <p:spPr>
          <a:xfrm>
            <a:off x="2884602" y="2394922"/>
            <a:ext cx="3912123" cy="9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Multidocument 6">
            <a:extLst>
              <a:ext uri="{FF2B5EF4-FFF2-40B4-BE49-F238E27FC236}">
                <a16:creationId xmlns:a16="http://schemas.microsoft.com/office/drawing/2014/main" id="{90B1F02E-297D-6688-A2E0-E1EE50162DC9}"/>
              </a:ext>
            </a:extLst>
          </p:cNvPr>
          <p:cNvSpPr/>
          <p:nvPr/>
        </p:nvSpPr>
        <p:spPr>
          <a:xfrm>
            <a:off x="6796725" y="1317396"/>
            <a:ext cx="2762054" cy="2111604"/>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dirty="0">
                <a:latin typeface="Calibri" panose="020F0502020204030204" pitchFamily="34" charset="0"/>
                <a:ea typeface="Calibri" panose="020F0502020204030204" pitchFamily="34" charset="0"/>
                <a:cs typeface="Calibri" panose="020F0502020204030204" pitchFamily="34" charset="0"/>
              </a:rPr>
              <a:t>100010</a:t>
            </a:r>
          </a:p>
          <a:p>
            <a:pPr algn="ctr"/>
            <a:r>
              <a:rPr lang="en-IN" sz="1600" dirty="0">
                <a:latin typeface="Calibri" panose="020F0502020204030204" pitchFamily="34" charset="0"/>
                <a:ea typeface="Calibri" panose="020F0502020204030204" pitchFamily="34" charset="0"/>
                <a:cs typeface="Calibri" panose="020F0502020204030204" pitchFamily="34" charset="0"/>
              </a:rPr>
              <a:t>111000</a:t>
            </a:r>
          </a:p>
          <a:p>
            <a:pPr algn="ctr"/>
            <a:r>
              <a:rPr lang="en-IN" sz="1600" dirty="0">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DF72EA06-C214-8774-8FA6-4BD703A37B05}"/>
              </a:ext>
            </a:extLst>
          </p:cNvPr>
          <p:cNvSpPr txBox="1"/>
          <p:nvPr/>
        </p:nvSpPr>
        <p:spPr>
          <a:xfrm>
            <a:off x="753359" y="3769731"/>
            <a:ext cx="10392266" cy="1569660"/>
          </a:xfrm>
          <a:prstGeom prst="rect">
            <a:avLst/>
          </a:prstGeom>
          <a:noFill/>
        </p:spPr>
        <p:txBody>
          <a:bodyPr wrap="squar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Term Frequency (TF)</a:t>
            </a:r>
            <a:r>
              <a:rPr lang="en-US" sz="1600" dirty="0">
                <a:latin typeface="Calibri" panose="020F0502020204030204" pitchFamily="34" charset="0"/>
                <a:ea typeface="Calibri" panose="020F0502020204030204" pitchFamily="34" charset="0"/>
                <a:cs typeface="Calibri" panose="020F0502020204030204" pitchFamily="34" charset="0"/>
              </a:rPr>
              <a:t>: Measures how often a word appears in a document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Inverse Document Frequency (IDF)</a:t>
            </a:r>
            <a:r>
              <a:rPr lang="en-US" sz="1600" dirty="0">
                <a:latin typeface="Calibri" panose="020F0502020204030204" pitchFamily="34" charset="0"/>
                <a:ea typeface="Calibri" panose="020F0502020204030204" pitchFamily="34" charset="0"/>
                <a:cs typeface="Calibri" panose="020F0502020204030204" pitchFamily="34" charset="0"/>
              </a:rPr>
              <a:t>: Reduces the weight of common words across documents and emphasizes rare words.</a:t>
            </a: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754E70AC-9618-6A1B-D717-6CD573A23530}"/>
              </a:ext>
            </a:extLst>
          </p:cNvPr>
          <p:cNvPicPr>
            <a:picLocks noChangeAspect="1"/>
          </p:cNvPicPr>
          <p:nvPr/>
        </p:nvPicPr>
        <p:blipFill>
          <a:blip r:embed="rId2"/>
          <a:stretch>
            <a:fillRect/>
          </a:stretch>
        </p:blipFill>
        <p:spPr>
          <a:xfrm>
            <a:off x="2564090" y="4094941"/>
            <a:ext cx="3828243" cy="425360"/>
          </a:xfrm>
          <a:prstGeom prst="rect">
            <a:avLst/>
          </a:prstGeom>
        </p:spPr>
      </p:pic>
      <p:pic>
        <p:nvPicPr>
          <p:cNvPr id="12" name="Picture 11">
            <a:extLst>
              <a:ext uri="{FF2B5EF4-FFF2-40B4-BE49-F238E27FC236}">
                <a16:creationId xmlns:a16="http://schemas.microsoft.com/office/drawing/2014/main" id="{0EAFA591-F004-C24E-2476-99B162E73748}"/>
              </a:ext>
            </a:extLst>
          </p:cNvPr>
          <p:cNvPicPr>
            <a:picLocks noChangeAspect="1"/>
          </p:cNvPicPr>
          <p:nvPr/>
        </p:nvPicPr>
        <p:blipFill>
          <a:blip r:embed="rId3"/>
          <a:stretch>
            <a:fillRect/>
          </a:stretch>
        </p:blipFill>
        <p:spPr>
          <a:xfrm>
            <a:off x="2564090" y="5091293"/>
            <a:ext cx="3828243" cy="520039"/>
          </a:xfrm>
          <a:prstGeom prst="rect">
            <a:avLst/>
          </a:prstGeom>
        </p:spPr>
      </p:pic>
      <p:sp>
        <p:nvSpPr>
          <p:cNvPr id="3" name="Slide Number Placeholder 2">
            <a:extLst>
              <a:ext uri="{FF2B5EF4-FFF2-40B4-BE49-F238E27FC236}">
                <a16:creationId xmlns:a16="http://schemas.microsoft.com/office/drawing/2014/main" id="{E5204124-1CF1-9838-C135-C851FECEDB78}"/>
              </a:ext>
            </a:extLst>
          </p:cNvPr>
          <p:cNvSpPr>
            <a:spLocks noGrp="1"/>
          </p:cNvSpPr>
          <p:nvPr>
            <p:ph type="sldNum" sz="quarter" idx="12"/>
          </p:nvPr>
        </p:nvSpPr>
        <p:spPr/>
        <p:txBody>
          <a:bodyPr/>
          <a:lstStyle/>
          <a:p>
            <a:fld id="{030FD1AF-C783-4E22-9785-3183FAF17476}" type="slidenum">
              <a:rPr lang="en-IN" smtClean="0"/>
              <a:t>10</a:t>
            </a:fld>
            <a:endParaRPr lang="en-IN"/>
          </a:p>
        </p:txBody>
      </p:sp>
      <p:sp>
        <p:nvSpPr>
          <p:cNvPr id="9" name="Footer Placeholder 8">
            <a:extLst>
              <a:ext uri="{FF2B5EF4-FFF2-40B4-BE49-F238E27FC236}">
                <a16:creationId xmlns:a16="http://schemas.microsoft.com/office/drawing/2014/main" id="{5EFF9A07-DA02-2148-0263-0293DF1F0CE0}"/>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243277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A51B1-BE4E-EC3E-8C59-71170F4E9F6E}"/>
              </a:ext>
            </a:extLst>
          </p:cNvPr>
          <p:cNvSpPr>
            <a:spLocks noGrp="1"/>
          </p:cNvSpPr>
          <p:nvPr>
            <p:ph idx="1"/>
          </p:nvPr>
        </p:nvSpPr>
        <p:spPr>
          <a:xfrm>
            <a:off x="761374" y="1716946"/>
            <a:ext cx="10490825" cy="3574721"/>
          </a:xfrm>
        </p:spPr>
        <p:txBody>
          <a:bodyPr>
            <a:normAutofit/>
          </a:bodyPr>
          <a:lstStyle/>
          <a:p>
            <a:r>
              <a:rPr lang="en-IN" sz="1600" b="1" cap="none" dirty="0">
                <a:latin typeface="Calibri" panose="020F0502020204030204" pitchFamily="34" charset="0"/>
                <a:ea typeface="Calibri" panose="020F0502020204030204" pitchFamily="34" charset="0"/>
                <a:cs typeface="Calibri" panose="020F0502020204030204" pitchFamily="34" charset="0"/>
              </a:rPr>
              <a:t>Machine Learning Models</a:t>
            </a:r>
            <a:r>
              <a:rPr lang="en-IN" sz="1600" cap="none" dirty="0">
                <a:latin typeface="Calibri" panose="020F0502020204030204" pitchFamily="34" charset="0"/>
                <a:ea typeface="Calibri" panose="020F0502020204030204" pitchFamily="34" charset="0"/>
                <a:cs typeface="Calibri" panose="020F0502020204030204" pitchFamily="34" charset="0"/>
              </a:rPr>
              <a:t> that are being trained on this dataset are:</a:t>
            </a:r>
          </a:p>
          <a:p>
            <a:pPr lvl="1"/>
            <a:r>
              <a:rPr lang="en-US" sz="1600" cap="none" dirty="0">
                <a:latin typeface="Calibri" panose="020F0502020204030204" pitchFamily="34" charset="0"/>
                <a:ea typeface="Calibri" panose="020F0502020204030204" pitchFamily="34" charset="0"/>
                <a:cs typeface="Calibri" panose="020F0502020204030204" pitchFamily="34" charset="0"/>
              </a:rPr>
              <a:t>Logistic Regression</a:t>
            </a:r>
          </a:p>
          <a:p>
            <a:pPr lvl="1"/>
            <a:r>
              <a:rPr lang="en-US" sz="1600" cap="none" dirty="0">
                <a:latin typeface="Calibri" panose="020F0502020204030204" pitchFamily="34" charset="0"/>
                <a:ea typeface="Calibri" panose="020F0502020204030204" pitchFamily="34" charset="0"/>
                <a:cs typeface="Calibri" panose="020F0502020204030204" pitchFamily="34" charset="0"/>
              </a:rPr>
              <a:t>Naive Bayes</a:t>
            </a:r>
          </a:p>
          <a:p>
            <a:pPr lvl="1"/>
            <a:r>
              <a:rPr lang="en-US" sz="1600" cap="none" dirty="0">
                <a:latin typeface="Calibri" panose="020F0502020204030204" pitchFamily="34" charset="0"/>
                <a:ea typeface="Calibri" panose="020F0502020204030204" pitchFamily="34" charset="0"/>
                <a:cs typeface="Calibri" panose="020F0502020204030204" pitchFamily="34" charset="0"/>
              </a:rPr>
              <a:t>Random Forest</a:t>
            </a:r>
          </a:p>
          <a:p>
            <a:pPr lvl="1"/>
            <a:r>
              <a:rPr lang="en-US" sz="1600" cap="none" dirty="0">
                <a:latin typeface="Calibri" panose="020F0502020204030204" pitchFamily="34" charset="0"/>
                <a:ea typeface="Calibri" panose="020F0502020204030204" pitchFamily="34" charset="0"/>
                <a:cs typeface="Calibri" panose="020F0502020204030204" pitchFamily="34" charset="0"/>
              </a:rPr>
              <a:t>Decision Tree</a:t>
            </a:r>
          </a:p>
          <a:p>
            <a:pPr lvl="1"/>
            <a:r>
              <a:rPr lang="en-US" sz="1600" cap="none" dirty="0">
                <a:latin typeface="Calibri" panose="020F0502020204030204" pitchFamily="34" charset="0"/>
                <a:ea typeface="Calibri" panose="020F0502020204030204" pitchFamily="34" charset="0"/>
                <a:cs typeface="Calibri" panose="020F0502020204030204" pitchFamily="34" charset="0"/>
              </a:rPr>
              <a:t>SVM</a:t>
            </a:r>
          </a:p>
          <a:p>
            <a:pPr lvl="1"/>
            <a:r>
              <a:rPr lang="en-US" sz="1600" cap="none" dirty="0">
                <a:latin typeface="Calibri" panose="020F0502020204030204" pitchFamily="34" charset="0"/>
                <a:ea typeface="Calibri" panose="020F0502020204030204" pitchFamily="34" charset="0"/>
                <a:cs typeface="Calibri" panose="020F0502020204030204" pitchFamily="34" charset="0"/>
              </a:rPr>
              <a:t>Voting Classifier</a:t>
            </a:r>
          </a:p>
          <a:p>
            <a:pPr lvl="1"/>
            <a:r>
              <a:rPr lang="en-IN" sz="1600" b="0" i="0" u="none" strike="noStrike" cap="none" dirty="0">
                <a:solidFill>
                  <a:srgbClr val="000000"/>
                </a:solidFill>
                <a:effectLst/>
                <a:latin typeface="Calibri" panose="020F0502020204030204" pitchFamily="34" charset="0"/>
              </a:rPr>
              <a:t>Gradient Boosting </a:t>
            </a:r>
            <a:r>
              <a:rPr lang="en-US" sz="1600" cap="none" dirty="0">
                <a:latin typeface="Calibri" panose="020F0502020204030204" pitchFamily="34" charset="0"/>
                <a:ea typeface="Calibri" panose="020F0502020204030204" pitchFamily="34" charset="0"/>
                <a:cs typeface="Calibri" panose="020F0502020204030204" pitchFamily="34" charset="0"/>
              </a:rPr>
              <a:t>Classifier</a:t>
            </a:r>
            <a:endParaRPr lang="en-US" sz="16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r>
              <a:rPr lang="en-IN" sz="1600" b="0" i="0" u="none" strike="noStrike" cap="none" dirty="0" err="1">
                <a:solidFill>
                  <a:srgbClr val="000000"/>
                </a:solidFill>
                <a:effectLst/>
                <a:latin typeface="Calibri" panose="020F0502020204030204" pitchFamily="34" charset="0"/>
              </a:rPr>
              <a:t>XGBoost</a:t>
            </a:r>
            <a:r>
              <a:rPr lang="en-IN" sz="1600" b="0" i="0" u="none" strike="noStrike" cap="none" dirty="0">
                <a:solidFill>
                  <a:srgbClr val="000000"/>
                </a:solidFill>
                <a:effectLst/>
                <a:latin typeface="Calibri" panose="020F0502020204030204" pitchFamily="34" charset="0"/>
              </a:rPr>
              <a:t> </a:t>
            </a:r>
            <a:r>
              <a:rPr lang="en-US" sz="1600" cap="none" dirty="0">
                <a:latin typeface="Calibri" panose="020F0502020204030204" pitchFamily="34" charset="0"/>
                <a:ea typeface="Calibri" panose="020F0502020204030204" pitchFamily="34" charset="0"/>
                <a:cs typeface="Calibri" panose="020F0502020204030204" pitchFamily="34" charset="0"/>
              </a:rPr>
              <a:t>Classifier</a:t>
            </a:r>
            <a:endParaRPr lang="en-US" sz="1600" cap="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1"/>
            <a:r>
              <a:rPr lang="en-IN" sz="1600" b="0" i="0" u="none" strike="noStrike" cap="none" dirty="0">
                <a:solidFill>
                  <a:srgbClr val="000000"/>
                </a:solidFill>
                <a:effectLst/>
                <a:latin typeface="Calibri" panose="020F0502020204030204" pitchFamily="34" charset="0"/>
              </a:rPr>
              <a:t>AdaBoost </a:t>
            </a:r>
            <a:r>
              <a:rPr lang="en-US" sz="1600" cap="none" dirty="0">
                <a:latin typeface="Calibri" panose="020F0502020204030204" pitchFamily="34" charset="0"/>
                <a:ea typeface="Calibri" panose="020F0502020204030204" pitchFamily="34" charset="0"/>
                <a:cs typeface="Calibri" panose="020F0502020204030204" pitchFamily="34" charset="0"/>
              </a:rPr>
              <a:t>Classifier</a:t>
            </a:r>
            <a:endParaRPr lang="en-IN" sz="1600" cap="none"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FFD3C56-47B4-FD42-132B-F04CB1B06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186" y="2543492"/>
            <a:ext cx="1921627" cy="1921627"/>
          </a:xfrm>
          <a:prstGeom prst="rect">
            <a:avLst/>
          </a:prstGeom>
        </p:spPr>
      </p:pic>
      <p:sp>
        <p:nvSpPr>
          <p:cNvPr id="6" name="Slide Number Placeholder 5">
            <a:extLst>
              <a:ext uri="{FF2B5EF4-FFF2-40B4-BE49-F238E27FC236}">
                <a16:creationId xmlns:a16="http://schemas.microsoft.com/office/drawing/2014/main" id="{8F5E4729-8ECA-5F76-34E4-E0B3D1C213F5}"/>
              </a:ext>
            </a:extLst>
          </p:cNvPr>
          <p:cNvSpPr>
            <a:spLocks noGrp="1"/>
          </p:cNvSpPr>
          <p:nvPr>
            <p:ph type="sldNum" sz="quarter" idx="12"/>
          </p:nvPr>
        </p:nvSpPr>
        <p:spPr/>
        <p:txBody>
          <a:bodyPr/>
          <a:lstStyle/>
          <a:p>
            <a:fld id="{030FD1AF-C783-4E22-9785-3183FAF17476}" type="slidenum">
              <a:rPr lang="en-IN" smtClean="0"/>
              <a:t>11</a:t>
            </a:fld>
            <a:endParaRPr lang="en-IN"/>
          </a:p>
        </p:txBody>
      </p:sp>
      <p:sp>
        <p:nvSpPr>
          <p:cNvPr id="8" name="Footer Placeholder 7">
            <a:extLst>
              <a:ext uri="{FF2B5EF4-FFF2-40B4-BE49-F238E27FC236}">
                <a16:creationId xmlns:a16="http://schemas.microsoft.com/office/drawing/2014/main" id="{2E1ECE45-AD26-605D-4E59-E8A257862561}"/>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282087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31CF-FEAF-3BE0-0071-C37BB09BB25D}"/>
              </a:ext>
            </a:extLst>
          </p:cNvPr>
          <p:cNvSpPr>
            <a:spLocks noGrp="1"/>
          </p:cNvSpPr>
          <p:nvPr>
            <p:ph type="title"/>
          </p:nvPr>
        </p:nvSpPr>
        <p:spPr>
          <a:xfrm>
            <a:off x="838200" y="2766218"/>
            <a:ext cx="10515600" cy="1325563"/>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Evaluation Matrices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64B25788-3525-C2E6-7761-4BF94F48E768}"/>
              </a:ext>
            </a:extLst>
          </p:cNvPr>
          <p:cNvSpPr>
            <a:spLocks noGrp="1"/>
          </p:cNvSpPr>
          <p:nvPr>
            <p:ph type="sldNum" sz="quarter" idx="12"/>
          </p:nvPr>
        </p:nvSpPr>
        <p:spPr/>
        <p:txBody>
          <a:bodyPr/>
          <a:lstStyle/>
          <a:p>
            <a:fld id="{030FD1AF-C783-4E22-9785-3183FAF17476}" type="slidenum">
              <a:rPr lang="en-IN" smtClean="0"/>
              <a:t>12</a:t>
            </a:fld>
            <a:endParaRPr lang="en-IN"/>
          </a:p>
        </p:txBody>
      </p:sp>
      <p:sp>
        <p:nvSpPr>
          <p:cNvPr id="5" name="Footer Placeholder 4">
            <a:extLst>
              <a:ext uri="{FF2B5EF4-FFF2-40B4-BE49-F238E27FC236}">
                <a16:creationId xmlns:a16="http://schemas.microsoft.com/office/drawing/2014/main" id="{506DAA88-5811-CA7B-339C-3D0917DAC2C7}"/>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71028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BB861-27CC-6AF0-6ABD-7D6FEF60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364" y="2055092"/>
            <a:ext cx="8096250" cy="2276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67E3FB03-1D19-2B72-6002-04AF42136D50}"/>
              </a:ext>
            </a:extLst>
          </p:cNvPr>
          <p:cNvSpPr>
            <a:spLocks noGrp="1"/>
          </p:cNvSpPr>
          <p:nvPr>
            <p:ph type="sldNum" sz="quarter" idx="12"/>
          </p:nvPr>
        </p:nvSpPr>
        <p:spPr/>
        <p:txBody>
          <a:bodyPr/>
          <a:lstStyle/>
          <a:p>
            <a:fld id="{030FD1AF-C783-4E22-9785-3183FAF17476}" type="slidenum">
              <a:rPr lang="en-IN" smtClean="0"/>
              <a:t>13</a:t>
            </a:fld>
            <a:endParaRPr lang="en-IN"/>
          </a:p>
        </p:txBody>
      </p:sp>
      <p:sp>
        <p:nvSpPr>
          <p:cNvPr id="5" name="Footer Placeholder 4">
            <a:extLst>
              <a:ext uri="{FF2B5EF4-FFF2-40B4-BE49-F238E27FC236}">
                <a16:creationId xmlns:a16="http://schemas.microsoft.com/office/drawing/2014/main" id="{8958EBB9-9151-764A-1449-A4DC868B7DE4}"/>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41014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F8AF-7CE0-C6B4-5E4D-D391FD3FBF26}"/>
              </a:ext>
            </a:extLst>
          </p:cNvPr>
          <p:cNvSpPr>
            <a:spLocks noGrp="1"/>
          </p:cNvSpPr>
          <p:nvPr>
            <p:ph type="title"/>
          </p:nvPr>
        </p:nvSpPr>
        <p:spPr>
          <a:xfrm>
            <a:off x="621385" y="2766218"/>
            <a:ext cx="10515600" cy="1325563"/>
          </a:xfrm>
        </p:spPr>
        <p:txBody>
          <a:bodyPr/>
          <a:lstStyle/>
          <a:p>
            <a:pPr algn="ctr"/>
            <a:r>
              <a:rPr lang="en-US"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Results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315C9D57-B97F-7E9E-CF72-478108E34072}"/>
              </a:ext>
            </a:extLst>
          </p:cNvPr>
          <p:cNvSpPr>
            <a:spLocks noGrp="1"/>
          </p:cNvSpPr>
          <p:nvPr>
            <p:ph type="sldNum" sz="quarter" idx="12"/>
          </p:nvPr>
        </p:nvSpPr>
        <p:spPr/>
        <p:txBody>
          <a:bodyPr/>
          <a:lstStyle/>
          <a:p>
            <a:fld id="{030FD1AF-C783-4E22-9785-3183FAF17476}" type="slidenum">
              <a:rPr lang="en-IN" smtClean="0"/>
              <a:t>14</a:t>
            </a:fld>
            <a:endParaRPr lang="en-IN"/>
          </a:p>
        </p:txBody>
      </p:sp>
      <p:sp>
        <p:nvSpPr>
          <p:cNvPr id="5" name="Footer Placeholder 4">
            <a:extLst>
              <a:ext uri="{FF2B5EF4-FFF2-40B4-BE49-F238E27FC236}">
                <a16:creationId xmlns:a16="http://schemas.microsoft.com/office/drawing/2014/main" id="{A696CE29-F940-BA38-B59F-AE4B978FD303}"/>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422067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C4B267-5869-86F9-8463-2A4B503FDD3D}"/>
              </a:ext>
            </a:extLst>
          </p:cNvPr>
          <p:cNvPicPr>
            <a:picLocks noChangeAspect="1"/>
          </p:cNvPicPr>
          <p:nvPr/>
        </p:nvPicPr>
        <p:blipFill>
          <a:blip r:embed="rId3"/>
          <a:stretch>
            <a:fillRect/>
          </a:stretch>
        </p:blipFill>
        <p:spPr>
          <a:xfrm>
            <a:off x="500295" y="1143375"/>
            <a:ext cx="6332305" cy="45712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3" name="Table 2">
            <a:extLst>
              <a:ext uri="{FF2B5EF4-FFF2-40B4-BE49-F238E27FC236}">
                <a16:creationId xmlns:a16="http://schemas.microsoft.com/office/drawing/2014/main" id="{A2AFF957-26B7-CD13-8143-3590ACF49A00}"/>
              </a:ext>
            </a:extLst>
          </p:cNvPr>
          <p:cNvGraphicFramePr>
            <a:graphicFrameLocks noGrp="1"/>
          </p:cNvGraphicFramePr>
          <p:nvPr>
            <p:extLst>
              <p:ext uri="{D42A27DB-BD31-4B8C-83A1-F6EECF244321}">
                <p14:modId xmlns:p14="http://schemas.microsoft.com/office/powerpoint/2010/main" val="976753390"/>
              </p:ext>
            </p:extLst>
          </p:nvPr>
        </p:nvGraphicFramePr>
        <p:xfrm>
          <a:off x="8398934" y="1967095"/>
          <a:ext cx="2760133" cy="2923807"/>
        </p:xfrm>
        <a:graphic>
          <a:graphicData uri="http://schemas.openxmlformats.org/drawingml/2006/table">
            <a:tbl>
              <a:tblPr firstRow="1" bandRow="1">
                <a:tableStyleId>{F5AB1C69-6EDB-4FF4-983F-18BD219EF322}</a:tableStyleId>
              </a:tblPr>
              <a:tblGrid>
                <a:gridCol w="1634066">
                  <a:extLst>
                    <a:ext uri="{9D8B030D-6E8A-4147-A177-3AD203B41FA5}">
                      <a16:colId xmlns:a16="http://schemas.microsoft.com/office/drawing/2014/main" val="501577911"/>
                    </a:ext>
                  </a:extLst>
                </a:gridCol>
                <a:gridCol w="1126067">
                  <a:extLst>
                    <a:ext uri="{9D8B030D-6E8A-4147-A177-3AD203B41FA5}">
                      <a16:colId xmlns:a16="http://schemas.microsoft.com/office/drawing/2014/main" val="3481650792"/>
                    </a:ext>
                  </a:extLst>
                </a:gridCol>
              </a:tblGrid>
              <a:tr h="370840">
                <a:tc>
                  <a:txBody>
                    <a:bodyPr/>
                    <a:lstStyle/>
                    <a:p>
                      <a:pPr algn="l"/>
                      <a:r>
                        <a:rPr lang="en-IN" sz="1400" b="1" dirty="0">
                          <a:solidFill>
                            <a:schemeClr val="tx1"/>
                          </a:solidFill>
                          <a:latin typeface="Calibri" panose="020F0502020204030204" pitchFamily="34" charset="0"/>
                          <a:ea typeface="Calibri" panose="020F0502020204030204" pitchFamily="34" charset="0"/>
                          <a:cs typeface="Calibri" panose="020F0502020204030204"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Accuracy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49083"/>
                  </a:ext>
                </a:extLst>
              </a:tr>
              <a:tr h="370840">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Naïve Bayes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0.9362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452829"/>
                  </a:ext>
                </a:extLst>
              </a:tr>
              <a:tr h="370840">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Logistic Regression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0.9849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5224274"/>
                  </a:ext>
                </a:extLst>
              </a:tr>
              <a:tr h="333007">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Random Forest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0.9887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7515007"/>
                  </a:ext>
                </a:extLst>
              </a:tr>
              <a:tr h="370840">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0.9929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9825712"/>
                  </a:ext>
                </a:extLst>
              </a:tr>
              <a:tr h="365760">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Gradient Boosting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0.9937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6160762"/>
                  </a:ext>
                </a:extLst>
              </a:tr>
              <a:tr h="370840">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200" b="0"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endPar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0.9939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5332196"/>
                  </a:ext>
                </a:extLst>
              </a:tr>
              <a:tr h="370840">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AdaBoost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0.9925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400325"/>
                  </a:ext>
                </a:extLst>
              </a:tr>
            </a:tbl>
          </a:graphicData>
        </a:graphic>
      </p:graphicFrame>
      <p:sp>
        <p:nvSpPr>
          <p:cNvPr id="5" name="Slide Number Placeholder 4">
            <a:extLst>
              <a:ext uri="{FF2B5EF4-FFF2-40B4-BE49-F238E27FC236}">
                <a16:creationId xmlns:a16="http://schemas.microsoft.com/office/drawing/2014/main" id="{000F6A68-D51A-45A5-FEDF-5447D1FBA763}"/>
              </a:ext>
            </a:extLst>
          </p:cNvPr>
          <p:cNvSpPr>
            <a:spLocks noGrp="1"/>
          </p:cNvSpPr>
          <p:nvPr>
            <p:ph type="sldNum" sz="quarter" idx="12"/>
          </p:nvPr>
        </p:nvSpPr>
        <p:spPr/>
        <p:txBody>
          <a:bodyPr/>
          <a:lstStyle/>
          <a:p>
            <a:fld id="{030FD1AF-C783-4E22-9785-3183FAF17476}" type="slidenum">
              <a:rPr lang="en-IN" smtClean="0"/>
              <a:t>15</a:t>
            </a:fld>
            <a:endParaRPr lang="en-IN"/>
          </a:p>
        </p:txBody>
      </p:sp>
      <p:sp>
        <p:nvSpPr>
          <p:cNvPr id="7" name="Footer Placeholder 6">
            <a:extLst>
              <a:ext uri="{FF2B5EF4-FFF2-40B4-BE49-F238E27FC236}">
                <a16:creationId xmlns:a16="http://schemas.microsoft.com/office/drawing/2014/main" id="{C13AC66D-7460-4FC4-8E94-2CE836A4A439}"/>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56379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8D4D34-2D24-9652-6741-FBBF1CACD0FA}"/>
              </a:ext>
            </a:extLst>
          </p:cNvPr>
          <p:cNvPicPr>
            <a:picLocks noChangeAspect="1"/>
          </p:cNvPicPr>
          <p:nvPr/>
        </p:nvPicPr>
        <p:blipFill>
          <a:blip r:embed="rId2"/>
          <a:stretch>
            <a:fillRect/>
          </a:stretch>
        </p:blipFill>
        <p:spPr>
          <a:xfrm>
            <a:off x="338667" y="1396423"/>
            <a:ext cx="6845551" cy="4065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4" name="Table 3">
            <a:extLst>
              <a:ext uri="{FF2B5EF4-FFF2-40B4-BE49-F238E27FC236}">
                <a16:creationId xmlns:a16="http://schemas.microsoft.com/office/drawing/2014/main" id="{8116E60A-15F5-AC43-2E2C-EE396A5C9E81}"/>
              </a:ext>
            </a:extLst>
          </p:cNvPr>
          <p:cNvGraphicFramePr>
            <a:graphicFrameLocks noGrp="1"/>
          </p:cNvGraphicFramePr>
          <p:nvPr>
            <p:extLst>
              <p:ext uri="{D42A27DB-BD31-4B8C-83A1-F6EECF244321}">
                <p14:modId xmlns:p14="http://schemas.microsoft.com/office/powerpoint/2010/main" val="840426260"/>
              </p:ext>
            </p:extLst>
          </p:nvPr>
        </p:nvGraphicFramePr>
        <p:xfrm>
          <a:off x="7577666" y="2302933"/>
          <a:ext cx="4275667" cy="2444417"/>
        </p:xfrm>
        <a:graphic>
          <a:graphicData uri="http://schemas.openxmlformats.org/drawingml/2006/table">
            <a:tbl>
              <a:tblPr firstRow="1" bandRow="1">
                <a:tableStyleId>{F5AB1C69-6EDB-4FF4-983F-18BD219EF322}</a:tableStyleId>
              </a:tblPr>
              <a:tblGrid>
                <a:gridCol w="1265529">
                  <a:extLst>
                    <a:ext uri="{9D8B030D-6E8A-4147-A177-3AD203B41FA5}">
                      <a16:colId xmlns:a16="http://schemas.microsoft.com/office/drawing/2014/main" val="1105403194"/>
                    </a:ext>
                  </a:extLst>
                </a:gridCol>
                <a:gridCol w="786043">
                  <a:extLst>
                    <a:ext uri="{9D8B030D-6E8A-4147-A177-3AD203B41FA5}">
                      <a16:colId xmlns:a16="http://schemas.microsoft.com/office/drawing/2014/main" val="4189356376"/>
                    </a:ext>
                  </a:extLst>
                </a:gridCol>
                <a:gridCol w="786043">
                  <a:extLst>
                    <a:ext uri="{9D8B030D-6E8A-4147-A177-3AD203B41FA5}">
                      <a16:colId xmlns:a16="http://schemas.microsoft.com/office/drawing/2014/main" val="251720828"/>
                    </a:ext>
                  </a:extLst>
                </a:gridCol>
                <a:gridCol w="699578">
                  <a:extLst>
                    <a:ext uri="{9D8B030D-6E8A-4147-A177-3AD203B41FA5}">
                      <a16:colId xmlns:a16="http://schemas.microsoft.com/office/drawing/2014/main" val="3415114884"/>
                    </a:ext>
                  </a:extLst>
                </a:gridCol>
                <a:gridCol w="738474">
                  <a:extLst>
                    <a:ext uri="{9D8B030D-6E8A-4147-A177-3AD203B41FA5}">
                      <a16:colId xmlns:a16="http://schemas.microsoft.com/office/drawing/2014/main" val="320716720"/>
                    </a:ext>
                  </a:extLst>
                </a:gridCol>
              </a:tblGrid>
              <a:tr h="248846">
                <a:tc rowSpan="2">
                  <a:txBody>
                    <a:bodyPr/>
                    <a:lstStyle/>
                    <a:p>
                      <a:pPr algn="ctr" fontAlgn="ctr"/>
                      <a:r>
                        <a:rPr lang="en-IN" sz="14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Models</a:t>
                      </a:r>
                      <a:endParaRPr lang="en-IN"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ctr"/>
                      <a:r>
                        <a:rPr lang="en-IN" sz="140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Evaluation Metrics</a:t>
                      </a:r>
                      <a:endParaRPr lang="en-IN"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2007477"/>
                  </a:ext>
                </a:extLst>
              </a:tr>
              <a:tr h="309045">
                <a:tc vMerge="1">
                  <a:txBody>
                    <a:bodyPr/>
                    <a:lstStyle/>
                    <a:p>
                      <a:endParaRPr lang="en-IN"/>
                    </a:p>
                  </a:txBody>
                  <a:tcPr/>
                </a:tc>
                <a:tc>
                  <a:txBody>
                    <a:bodyPr/>
                    <a:lstStyle/>
                    <a:p>
                      <a:pPr algn="l" fontAlgn="ctr"/>
                      <a:r>
                        <a:rPr lang="en-IN"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Accuracy</a:t>
                      </a:r>
                      <a:endParaRPr lang="en-IN"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Precision</a:t>
                      </a:r>
                      <a:endParaRPr lang="en-IN"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Recall</a:t>
                      </a:r>
                      <a:endParaRPr lang="en-IN"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F-score</a:t>
                      </a:r>
                      <a:endParaRPr lang="en-IN" sz="1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0024396"/>
                  </a:ext>
                </a:extLst>
              </a:tr>
              <a:tr h="263376">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Naïve Bayes</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0.9362</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0.936379</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0.936229</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0.936185</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4920587"/>
                  </a:ext>
                </a:extLst>
              </a:tr>
              <a:tr h="276064">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Logistic Regression</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0.9849</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0.984954</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0.984929</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0.984932</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14438"/>
                  </a:ext>
                </a:extLst>
              </a:tr>
              <a:tr h="262467">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Random Forest</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0.9887</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0.988717</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0.988716</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0.988715</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309376"/>
                  </a:ext>
                </a:extLst>
              </a:tr>
              <a:tr h="259108">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SVM</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0.9929</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0.992952</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0.992947</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0.992948</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4700780"/>
                  </a:ext>
                </a:extLst>
              </a:tr>
              <a:tr h="270933">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Gradient Boosting</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0.9937</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0.99373</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0.99369</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0.993691</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6471869"/>
                  </a:ext>
                </a:extLst>
              </a:tr>
              <a:tr h="245533">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a:t>
                      </a:r>
                      <a:r>
                        <a:rPr lang="en-IN" sz="1200" u="none" strike="noStrike" dirty="0" err="1">
                          <a:effectLst/>
                          <a:latin typeface="Calibri" panose="020F0502020204030204" pitchFamily="34" charset="0"/>
                          <a:ea typeface="Calibri" panose="020F0502020204030204" pitchFamily="34" charset="0"/>
                          <a:cs typeface="Calibri" panose="020F0502020204030204" pitchFamily="34" charset="0"/>
                        </a:rPr>
                        <a:t>XGBoost</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0.9939</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0.993947</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0.993912</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0.993913</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714022"/>
                  </a:ext>
                </a:extLst>
              </a:tr>
              <a:tr h="309045">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AdaBoost</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0.9925</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0.992567</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0.992502</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200" u="none" strike="noStrike" dirty="0">
                          <a:effectLst/>
                          <a:latin typeface="Calibri" panose="020F0502020204030204" pitchFamily="34" charset="0"/>
                          <a:ea typeface="Calibri" panose="020F0502020204030204" pitchFamily="34" charset="0"/>
                          <a:cs typeface="Calibri" panose="020F0502020204030204" pitchFamily="34" charset="0"/>
                        </a:rPr>
                        <a:t>  0.992504</a:t>
                      </a:r>
                      <a:endParaRPr lang="en-IN"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317107"/>
                  </a:ext>
                </a:extLst>
              </a:tr>
            </a:tbl>
          </a:graphicData>
        </a:graphic>
      </p:graphicFrame>
      <p:sp>
        <p:nvSpPr>
          <p:cNvPr id="5" name="Slide Number Placeholder 4">
            <a:extLst>
              <a:ext uri="{FF2B5EF4-FFF2-40B4-BE49-F238E27FC236}">
                <a16:creationId xmlns:a16="http://schemas.microsoft.com/office/drawing/2014/main" id="{70335FF5-18E4-E303-CFE4-C5D3AF594F25}"/>
              </a:ext>
            </a:extLst>
          </p:cNvPr>
          <p:cNvSpPr>
            <a:spLocks noGrp="1"/>
          </p:cNvSpPr>
          <p:nvPr>
            <p:ph type="sldNum" sz="quarter" idx="12"/>
          </p:nvPr>
        </p:nvSpPr>
        <p:spPr/>
        <p:txBody>
          <a:bodyPr/>
          <a:lstStyle/>
          <a:p>
            <a:fld id="{030FD1AF-C783-4E22-9785-3183FAF17476}" type="slidenum">
              <a:rPr lang="en-IN" smtClean="0"/>
              <a:t>16</a:t>
            </a:fld>
            <a:endParaRPr lang="en-IN"/>
          </a:p>
        </p:txBody>
      </p:sp>
      <p:sp>
        <p:nvSpPr>
          <p:cNvPr id="7" name="Footer Placeholder 6">
            <a:extLst>
              <a:ext uri="{FF2B5EF4-FFF2-40B4-BE49-F238E27FC236}">
                <a16:creationId xmlns:a16="http://schemas.microsoft.com/office/drawing/2014/main" id="{10AB8712-2273-60B6-5871-31E8D2A2453E}"/>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77419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1F454A-ABB9-9645-0F7D-9524D36C6418}"/>
              </a:ext>
            </a:extLst>
          </p:cNvPr>
          <p:cNvPicPr>
            <a:picLocks noChangeAspect="1"/>
          </p:cNvPicPr>
          <p:nvPr/>
        </p:nvPicPr>
        <p:blipFill>
          <a:blip r:embed="rId2"/>
          <a:stretch>
            <a:fillRect/>
          </a:stretch>
        </p:blipFill>
        <p:spPr>
          <a:xfrm>
            <a:off x="463070" y="1143807"/>
            <a:ext cx="9267724" cy="4570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42E2C2E7-D6EC-8574-2F86-E3C126C574AF}"/>
              </a:ext>
            </a:extLst>
          </p:cNvPr>
          <p:cNvSpPr>
            <a:spLocks noGrp="1"/>
          </p:cNvSpPr>
          <p:nvPr>
            <p:ph type="sldNum" sz="quarter" idx="12"/>
          </p:nvPr>
        </p:nvSpPr>
        <p:spPr/>
        <p:txBody>
          <a:bodyPr/>
          <a:lstStyle/>
          <a:p>
            <a:fld id="{030FD1AF-C783-4E22-9785-3183FAF17476}" type="slidenum">
              <a:rPr lang="en-IN" smtClean="0"/>
              <a:t>17</a:t>
            </a:fld>
            <a:endParaRPr lang="en-IN"/>
          </a:p>
        </p:txBody>
      </p:sp>
      <p:sp>
        <p:nvSpPr>
          <p:cNvPr id="5" name="Footer Placeholder 4">
            <a:extLst>
              <a:ext uri="{FF2B5EF4-FFF2-40B4-BE49-F238E27FC236}">
                <a16:creationId xmlns:a16="http://schemas.microsoft.com/office/drawing/2014/main" id="{927030B4-CCA6-68A2-2C8B-7D37C751489A}"/>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103154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58E9-6AA4-D3C2-9450-01663D022EF7}"/>
              </a:ext>
            </a:extLst>
          </p:cNvPr>
          <p:cNvSpPr>
            <a:spLocks noGrp="1"/>
          </p:cNvSpPr>
          <p:nvPr>
            <p:ph type="title"/>
          </p:nvPr>
        </p:nvSpPr>
        <p:spPr>
          <a:xfrm>
            <a:off x="973042" y="2630911"/>
            <a:ext cx="10364451" cy="1596177"/>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Inference</a:t>
            </a:r>
            <a:endParaRPr lang="en-IN" dirty="0"/>
          </a:p>
        </p:txBody>
      </p:sp>
      <p:sp>
        <p:nvSpPr>
          <p:cNvPr id="3" name="Slide Number Placeholder 2">
            <a:extLst>
              <a:ext uri="{FF2B5EF4-FFF2-40B4-BE49-F238E27FC236}">
                <a16:creationId xmlns:a16="http://schemas.microsoft.com/office/drawing/2014/main" id="{6BA238C5-A517-DEA1-0495-9DDEAA7494A6}"/>
              </a:ext>
            </a:extLst>
          </p:cNvPr>
          <p:cNvSpPr>
            <a:spLocks noGrp="1"/>
          </p:cNvSpPr>
          <p:nvPr>
            <p:ph type="sldNum" sz="quarter" idx="12"/>
          </p:nvPr>
        </p:nvSpPr>
        <p:spPr/>
        <p:txBody>
          <a:bodyPr/>
          <a:lstStyle/>
          <a:p>
            <a:fld id="{030FD1AF-C783-4E22-9785-3183FAF17476}" type="slidenum">
              <a:rPr lang="en-IN" smtClean="0"/>
              <a:t>18</a:t>
            </a:fld>
            <a:endParaRPr lang="en-IN"/>
          </a:p>
        </p:txBody>
      </p:sp>
      <p:sp>
        <p:nvSpPr>
          <p:cNvPr id="5" name="Footer Placeholder 4">
            <a:extLst>
              <a:ext uri="{FF2B5EF4-FFF2-40B4-BE49-F238E27FC236}">
                <a16:creationId xmlns:a16="http://schemas.microsoft.com/office/drawing/2014/main" id="{F78BA0DD-128C-EACB-FFDE-97C924E65B73}"/>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28151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88AB0-CFA8-7609-63C5-24422E9C955F}"/>
              </a:ext>
            </a:extLst>
          </p:cNvPr>
          <p:cNvSpPr>
            <a:spLocks noGrp="1"/>
          </p:cNvSpPr>
          <p:nvPr>
            <p:ph idx="1"/>
          </p:nvPr>
        </p:nvSpPr>
        <p:spPr>
          <a:xfrm>
            <a:off x="913774" y="1716946"/>
            <a:ext cx="10364452" cy="3424107"/>
          </a:xfrm>
        </p:spPr>
        <p:txBody>
          <a:bodyPr>
            <a:normAutofit/>
          </a:bodyPr>
          <a:lstStyle/>
          <a:p>
            <a:r>
              <a:rPr lang="en-US" sz="1600" cap="none" dirty="0">
                <a:latin typeface="Calibri" panose="020F0502020204030204" pitchFamily="34" charset="0"/>
                <a:ea typeface="Calibri" panose="020F0502020204030204" pitchFamily="34" charset="0"/>
                <a:cs typeface="Calibri" panose="020F0502020204030204" pitchFamily="34" charset="0"/>
              </a:rPr>
              <a:t>The top-performing classifiers include </a:t>
            </a:r>
            <a:r>
              <a:rPr lang="en-US" sz="1600" b="1" cap="none" dirty="0">
                <a:latin typeface="Calibri" panose="020F0502020204030204" pitchFamily="34" charset="0"/>
                <a:ea typeface="Calibri" panose="020F0502020204030204" pitchFamily="34" charset="0"/>
                <a:cs typeface="Calibri" panose="020F0502020204030204" pitchFamily="34" charset="0"/>
              </a:rPr>
              <a:t>XGBOOST</a:t>
            </a:r>
            <a:r>
              <a:rPr lang="en-US" sz="1600" cap="none" dirty="0">
                <a:latin typeface="Calibri" panose="020F0502020204030204" pitchFamily="34" charset="0"/>
                <a:ea typeface="Calibri" panose="020F0502020204030204" pitchFamily="34" charset="0"/>
                <a:cs typeface="Calibri" panose="020F0502020204030204" pitchFamily="34" charset="0"/>
              </a:rPr>
              <a:t>, </a:t>
            </a:r>
            <a:r>
              <a:rPr lang="en-US" sz="1600" b="1" cap="none" dirty="0">
                <a:latin typeface="Calibri" panose="020F0502020204030204" pitchFamily="34" charset="0"/>
                <a:ea typeface="Calibri" panose="020F0502020204030204" pitchFamily="34" charset="0"/>
                <a:cs typeface="Calibri" panose="020F0502020204030204" pitchFamily="34" charset="0"/>
              </a:rPr>
              <a:t>RANDOM FOREST</a:t>
            </a:r>
            <a:r>
              <a:rPr lang="en-US" sz="1600" cap="none" dirty="0">
                <a:latin typeface="Calibri" panose="020F0502020204030204" pitchFamily="34" charset="0"/>
                <a:ea typeface="Calibri" panose="020F0502020204030204" pitchFamily="34" charset="0"/>
                <a:cs typeface="Calibri" panose="020F0502020204030204" pitchFamily="34" charset="0"/>
              </a:rPr>
              <a:t>, and </a:t>
            </a:r>
            <a:r>
              <a:rPr lang="en-US" sz="1600" b="1" cap="none" dirty="0">
                <a:latin typeface="Calibri" panose="020F0502020204030204" pitchFamily="34" charset="0"/>
                <a:ea typeface="Calibri" panose="020F0502020204030204" pitchFamily="34" charset="0"/>
                <a:cs typeface="Calibri" panose="020F0502020204030204" pitchFamily="34" charset="0"/>
              </a:rPr>
              <a:t>GRADIENT BOOSTING</a:t>
            </a:r>
            <a:r>
              <a:rPr lang="en-US" sz="1600" cap="none" dirty="0">
                <a:latin typeface="Calibri" panose="020F0502020204030204" pitchFamily="34" charset="0"/>
                <a:ea typeface="Calibri" panose="020F0502020204030204" pitchFamily="34" charset="0"/>
                <a:cs typeface="Calibri" panose="020F0502020204030204" pitchFamily="34" charset="0"/>
              </a:rPr>
              <a:t>, each achieving an accuracy close to   0.99. </a:t>
            </a:r>
          </a:p>
          <a:p>
            <a:r>
              <a:rPr lang="en-US" sz="1600" b="1" cap="none" dirty="0">
                <a:latin typeface="Calibri" panose="020F0502020204030204" pitchFamily="34" charset="0"/>
                <a:ea typeface="Calibri" panose="020F0502020204030204" pitchFamily="34" charset="0"/>
                <a:cs typeface="Calibri" panose="020F0502020204030204" pitchFamily="34" charset="0"/>
              </a:rPr>
              <a:t>SUPPORT VECTOR MACHINE (SVM)</a:t>
            </a:r>
            <a:r>
              <a:rPr lang="en-US" sz="1600" cap="none" dirty="0">
                <a:latin typeface="Calibri" panose="020F0502020204030204" pitchFamily="34" charset="0"/>
                <a:ea typeface="Calibri" panose="020F0502020204030204" pitchFamily="34" charset="0"/>
                <a:cs typeface="Calibri" panose="020F0502020204030204" pitchFamily="34" charset="0"/>
              </a:rPr>
              <a:t> stands out with an accuracy of   0.992 and consistently strong performance across other evaluation metrics. </a:t>
            </a:r>
            <a:r>
              <a:rPr lang="en-US" sz="1600" b="1" cap="none" dirty="0">
                <a:latin typeface="Calibri" panose="020F0502020204030204" pitchFamily="34" charset="0"/>
                <a:ea typeface="Calibri" panose="020F0502020204030204" pitchFamily="34" charset="0"/>
                <a:cs typeface="Calibri" panose="020F0502020204030204" pitchFamily="34" charset="0"/>
              </a:rPr>
              <a:t>SVM’s</a:t>
            </a:r>
            <a:r>
              <a:rPr lang="en-US" sz="1600" cap="none" dirty="0">
                <a:latin typeface="Calibri" panose="020F0502020204030204" pitchFamily="34" charset="0"/>
                <a:ea typeface="Calibri" panose="020F0502020204030204" pitchFamily="34" charset="0"/>
                <a:cs typeface="Calibri" panose="020F0502020204030204" pitchFamily="34" charset="0"/>
              </a:rPr>
              <a:t> ability to handle high-dimensional feature spaces and effectively determine decision boundaries likely contributes to its success in identifying fake news.</a:t>
            </a:r>
          </a:p>
          <a:p>
            <a:r>
              <a:rPr lang="en-US" sz="1600" b="1" cap="none" dirty="0">
                <a:latin typeface="Calibri" panose="020F0502020204030204" pitchFamily="34" charset="0"/>
                <a:ea typeface="Calibri" panose="020F0502020204030204" pitchFamily="34" charset="0"/>
                <a:cs typeface="Calibri" panose="020F0502020204030204" pitchFamily="34" charset="0"/>
              </a:rPr>
              <a:t>LOGISTIC REGRESSION </a:t>
            </a:r>
            <a:r>
              <a:rPr lang="en-US" sz="1600" cap="none" dirty="0">
                <a:latin typeface="Calibri" panose="020F0502020204030204" pitchFamily="34" charset="0"/>
                <a:ea typeface="Calibri" panose="020F0502020204030204" pitchFamily="34" charset="0"/>
                <a:cs typeface="Calibri" panose="020F0502020204030204" pitchFamily="34" charset="0"/>
              </a:rPr>
              <a:t>and </a:t>
            </a:r>
            <a:r>
              <a:rPr lang="en-US" sz="1600" b="1" cap="none" dirty="0">
                <a:latin typeface="Calibri" panose="020F0502020204030204" pitchFamily="34" charset="0"/>
                <a:ea typeface="Calibri" panose="020F0502020204030204" pitchFamily="34" charset="0"/>
                <a:cs typeface="Calibri" panose="020F0502020204030204" pitchFamily="34" charset="0"/>
              </a:rPr>
              <a:t>DECISION TREE CLASSIFIERS </a:t>
            </a:r>
            <a:r>
              <a:rPr lang="en-US" sz="1600" cap="none" dirty="0">
                <a:latin typeface="Calibri" panose="020F0502020204030204" pitchFamily="34" charset="0"/>
                <a:ea typeface="Calibri" panose="020F0502020204030204" pitchFamily="34" charset="0"/>
                <a:cs typeface="Calibri" panose="020F0502020204030204" pitchFamily="34" charset="0"/>
              </a:rPr>
              <a:t>also deliver solid results, with accuracy ratings exceeding   0.98 and   0.99, respectively. </a:t>
            </a:r>
          </a:p>
          <a:p>
            <a:r>
              <a:rPr lang="en-US" sz="1600" cap="none" dirty="0">
                <a:latin typeface="Calibri" panose="020F0502020204030204" pitchFamily="34" charset="0"/>
                <a:ea typeface="Calibri" panose="020F0502020204030204" pitchFamily="34" charset="0"/>
                <a:cs typeface="Calibri" panose="020F0502020204030204" pitchFamily="34" charset="0"/>
              </a:rPr>
              <a:t>On the other hand, </a:t>
            </a:r>
            <a:r>
              <a:rPr lang="en-US" sz="1600" b="1" cap="none" dirty="0">
                <a:latin typeface="Calibri" panose="020F0502020204030204" pitchFamily="34" charset="0"/>
                <a:ea typeface="Calibri" panose="020F0502020204030204" pitchFamily="34" charset="0"/>
                <a:cs typeface="Calibri" panose="020F0502020204030204" pitchFamily="34" charset="0"/>
              </a:rPr>
              <a:t>NAIVE BAYES</a:t>
            </a:r>
            <a:r>
              <a:rPr lang="en-US" sz="1600" cap="none" dirty="0">
                <a:latin typeface="Calibri" panose="020F0502020204030204" pitchFamily="34" charset="0"/>
                <a:ea typeface="Calibri" panose="020F0502020204030204" pitchFamily="34" charset="0"/>
                <a:cs typeface="Calibri" panose="020F0502020204030204" pitchFamily="34" charset="0"/>
              </a:rPr>
              <a:t> exhibits the weakest performance among the classifiers tested. Its assumption of feature independence appears inadequate for capturing the complex relationships in fake news data, leading to its comparatively lower effectiveness.</a:t>
            </a:r>
          </a:p>
        </p:txBody>
      </p:sp>
      <p:sp>
        <p:nvSpPr>
          <p:cNvPr id="4" name="Slide Number Placeholder 3">
            <a:extLst>
              <a:ext uri="{FF2B5EF4-FFF2-40B4-BE49-F238E27FC236}">
                <a16:creationId xmlns:a16="http://schemas.microsoft.com/office/drawing/2014/main" id="{88166CF1-C809-727B-1D5B-D00610D092BA}"/>
              </a:ext>
            </a:extLst>
          </p:cNvPr>
          <p:cNvSpPr>
            <a:spLocks noGrp="1"/>
          </p:cNvSpPr>
          <p:nvPr>
            <p:ph type="sldNum" sz="quarter" idx="12"/>
          </p:nvPr>
        </p:nvSpPr>
        <p:spPr/>
        <p:txBody>
          <a:bodyPr/>
          <a:lstStyle/>
          <a:p>
            <a:fld id="{030FD1AF-C783-4E22-9785-3183FAF17476}" type="slidenum">
              <a:rPr lang="en-IN" smtClean="0"/>
              <a:t>19</a:t>
            </a:fld>
            <a:endParaRPr lang="en-IN"/>
          </a:p>
        </p:txBody>
      </p:sp>
      <p:sp>
        <p:nvSpPr>
          <p:cNvPr id="6" name="Footer Placeholder 5">
            <a:extLst>
              <a:ext uri="{FF2B5EF4-FFF2-40B4-BE49-F238E27FC236}">
                <a16:creationId xmlns:a16="http://schemas.microsoft.com/office/drawing/2014/main" id="{EAD1C858-0ABA-165A-F165-201CE32DBA66}"/>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155874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9C89-0A9A-CA85-6E0D-AB3C4A041D76}"/>
              </a:ext>
            </a:extLst>
          </p:cNvPr>
          <p:cNvSpPr>
            <a:spLocks noGrp="1"/>
          </p:cNvSpPr>
          <p:nvPr>
            <p:ph type="title"/>
          </p:nvPr>
        </p:nvSpPr>
        <p:spPr>
          <a:xfrm>
            <a:off x="837575" y="2630911"/>
            <a:ext cx="10364451" cy="1596177"/>
          </a:xfrm>
        </p:spPr>
        <p:txBody>
          <a:bodyPr/>
          <a:lstStyle/>
          <a:p>
            <a:r>
              <a:rPr lang="en-US" sz="44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Objective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D2C7353-3980-1174-8B44-620256C6AD1F}"/>
              </a:ext>
            </a:extLst>
          </p:cNvPr>
          <p:cNvSpPr>
            <a:spLocks noGrp="1"/>
          </p:cNvSpPr>
          <p:nvPr>
            <p:ph type="sldNum" sz="quarter" idx="12"/>
          </p:nvPr>
        </p:nvSpPr>
        <p:spPr/>
        <p:txBody>
          <a:bodyPr/>
          <a:lstStyle/>
          <a:p>
            <a:fld id="{030FD1AF-C783-4E22-9785-3183FAF17476}" type="slidenum">
              <a:rPr lang="en-IN" smtClean="0"/>
              <a:t>2</a:t>
            </a:fld>
            <a:endParaRPr lang="en-IN"/>
          </a:p>
        </p:txBody>
      </p:sp>
      <p:sp>
        <p:nvSpPr>
          <p:cNvPr id="5" name="Footer Placeholder 4">
            <a:extLst>
              <a:ext uri="{FF2B5EF4-FFF2-40B4-BE49-F238E27FC236}">
                <a16:creationId xmlns:a16="http://schemas.microsoft.com/office/drawing/2014/main" id="{FCAC88C8-495E-2B6D-CC25-41B8EA35012F}"/>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420882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8277-13F4-0ABE-1566-3E41B3CA35EC}"/>
              </a:ext>
            </a:extLst>
          </p:cNvPr>
          <p:cNvSpPr>
            <a:spLocks noGrp="1"/>
          </p:cNvSpPr>
          <p:nvPr>
            <p:ph type="title"/>
          </p:nvPr>
        </p:nvSpPr>
        <p:spPr>
          <a:xfrm>
            <a:off x="913774" y="2639378"/>
            <a:ext cx="10364451" cy="1596177"/>
          </a:xfrm>
        </p:spPr>
        <p:txBody>
          <a:bodyPr>
            <a:normAutofit/>
          </a:bodyPr>
          <a:lstStyle/>
          <a:p>
            <a:r>
              <a:rPr lang="en-IN" sz="4400" b="1" dirty="0">
                <a:latin typeface="Calibri" panose="020F0502020204030204" pitchFamily="34" charset="0"/>
                <a:ea typeface="Calibri" panose="020F0502020204030204" pitchFamily="34" charset="0"/>
                <a:cs typeface="Calibri" panose="020F0502020204030204" pitchFamily="34" charset="0"/>
              </a:rPr>
              <a:t>Future works</a:t>
            </a:r>
          </a:p>
        </p:txBody>
      </p:sp>
      <p:sp>
        <p:nvSpPr>
          <p:cNvPr id="3" name="Slide Number Placeholder 2">
            <a:extLst>
              <a:ext uri="{FF2B5EF4-FFF2-40B4-BE49-F238E27FC236}">
                <a16:creationId xmlns:a16="http://schemas.microsoft.com/office/drawing/2014/main" id="{6C574D9F-15C3-23F7-39A7-034A56A64A5C}"/>
              </a:ext>
            </a:extLst>
          </p:cNvPr>
          <p:cNvSpPr>
            <a:spLocks noGrp="1"/>
          </p:cNvSpPr>
          <p:nvPr>
            <p:ph type="sldNum" sz="quarter" idx="12"/>
          </p:nvPr>
        </p:nvSpPr>
        <p:spPr/>
        <p:txBody>
          <a:bodyPr/>
          <a:lstStyle/>
          <a:p>
            <a:fld id="{030FD1AF-C783-4E22-9785-3183FAF17476}" type="slidenum">
              <a:rPr lang="en-IN" smtClean="0"/>
              <a:t>20</a:t>
            </a:fld>
            <a:endParaRPr lang="en-IN"/>
          </a:p>
        </p:txBody>
      </p:sp>
      <p:sp>
        <p:nvSpPr>
          <p:cNvPr id="5" name="Footer Placeholder 4">
            <a:extLst>
              <a:ext uri="{FF2B5EF4-FFF2-40B4-BE49-F238E27FC236}">
                <a16:creationId xmlns:a16="http://schemas.microsoft.com/office/drawing/2014/main" id="{30FE593F-DC34-B10B-30BE-646B7609DD23}"/>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2042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8BA54-CD47-E684-6753-717A0A0912CB}"/>
              </a:ext>
            </a:extLst>
          </p:cNvPr>
          <p:cNvSpPr>
            <a:spLocks noGrp="1"/>
          </p:cNvSpPr>
          <p:nvPr>
            <p:ph sz="quarter" idx="13"/>
          </p:nvPr>
        </p:nvSpPr>
        <p:spPr>
          <a:xfrm>
            <a:off x="914087" y="1782892"/>
            <a:ext cx="10363826" cy="3424107"/>
          </a:xfrm>
        </p:spPr>
        <p:txBody>
          <a:bodyPr>
            <a:normAutofit/>
          </a:bodyPr>
          <a:lstStyle/>
          <a:p>
            <a:r>
              <a:rPr lang="en-US" sz="1600" cap="none" dirty="0">
                <a:latin typeface="Calibri" panose="020F0502020204030204" pitchFamily="34" charset="0"/>
                <a:ea typeface="Calibri" panose="020F0502020204030204" pitchFamily="34" charset="0"/>
                <a:cs typeface="Calibri" panose="020F0502020204030204" pitchFamily="34" charset="0"/>
              </a:rPr>
              <a:t>Automated fake news detection offers an efficient solution to handle the vast online content and helps curb the rapid spread of misinformation on the internet and social media platforms.</a:t>
            </a:r>
          </a:p>
          <a:p>
            <a:r>
              <a:rPr lang="en-US" sz="1600" cap="none" dirty="0">
                <a:latin typeface="Calibri" panose="020F0502020204030204" pitchFamily="34" charset="0"/>
                <a:ea typeface="Calibri" panose="020F0502020204030204" pitchFamily="34" charset="0"/>
                <a:cs typeface="Calibri" panose="020F0502020204030204" pitchFamily="34" charset="0"/>
              </a:rPr>
              <a:t>A significant contribution is its emphasis on efficiently identifying fake news within the overwhelming volume of online content.</a:t>
            </a:r>
          </a:p>
          <a:p>
            <a:r>
              <a:rPr lang="en-US" sz="1600" cap="none" dirty="0">
                <a:latin typeface="Calibri" panose="020F0502020204030204" pitchFamily="34" charset="0"/>
                <a:ea typeface="Calibri" panose="020F0502020204030204" pitchFamily="34" charset="0"/>
                <a:cs typeface="Calibri" panose="020F0502020204030204" pitchFamily="34" charset="0"/>
              </a:rPr>
              <a:t>The study examines the integration of extra data sources, including user engagement metrics, social network analysis, and multimodal content (text, images, videos). It also looks into the advancement of more sophisticated machine learning models, such as deep learning and cutting-edge natural language processing methods. Furthermore, it tackles issues related to scalability, real-time detection, and the interpretability of fake news detection systems.</a:t>
            </a:r>
            <a:endParaRPr lang="en-IN" sz="1600" cap="none"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7B2661E-5155-C9F4-868E-9B73E805E642}"/>
              </a:ext>
            </a:extLst>
          </p:cNvPr>
          <p:cNvSpPr>
            <a:spLocks noGrp="1"/>
          </p:cNvSpPr>
          <p:nvPr>
            <p:ph type="sldNum" sz="quarter" idx="12"/>
          </p:nvPr>
        </p:nvSpPr>
        <p:spPr/>
        <p:txBody>
          <a:bodyPr/>
          <a:lstStyle/>
          <a:p>
            <a:fld id="{030FD1AF-C783-4E22-9785-3183FAF17476}" type="slidenum">
              <a:rPr lang="en-IN" smtClean="0"/>
              <a:t>21</a:t>
            </a:fld>
            <a:endParaRPr lang="en-IN"/>
          </a:p>
        </p:txBody>
      </p:sp>
      <p:sp>
        <p:nvSpPr>
          <p:cNvPr id="6" name="Footer Placeholder 5">
            <a:extLst>
              <a:ext uri="{FF2B5EF4-FFF2-40B4-BE49-F238E27FC236}">
                <a16:creationId xmlns:a16="http://schemas.microsoft.com/office/drawing/2014/main" id="{BA1C587B-3AC4-3D65-01E2-437CEBCF3B14}"/>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764321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8854-E833-A930-813C-D20AA41FF1E1}"/>
              </a:ext>
            </a:extLst>
          </p:cNvPr>
          <p:cNvSpPr>
            <a:spLocks noGrp="1"/>
          </p:cNvSpPr>
          <p:nvPr>
            <p:ph type="title"/>
          </p:nvPr>
        </p:nvSpPr>
        <p:spPr>
          <a:xfrm>
            <a:off x="913774" y="2630911"/>
            <a:ext cx="10364451" cy="1596177"/>
          </a:xfrm>
        </p:spPr>
        <p:txBody>
          <a:bodyPr/>
          <a:lstStyle/>
          <a:p>
            <a:r>
              <a:rPr lang="en-US"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References</a:t>
            </a:r>
            <a:endParaRPr lang="en-IN" b="1" dirty="0"/>
          </a:p>
        </p:txBody>
      </p:sp>
      <p:sp>
        <p:nvSpPr>
          <p:cNvPr id="3" name="Slide Number Placeholder 2">
            <a:extLst>
              <a:ext uri="{FF2B5EF4-FFF2-40B4-BE49-F238E27FC236}">
                <a16:creationId xmlns:a16="http://schemas.microsoft.com/office/drawing/2014/main" id="{27A508C1-7962-72F1-A274-44C14C56E219}"/>
              </a:ext>
            </a:extLst>
          </p:cNvPr>
          <p:cNvSpPr>
            <a:spLocks noGrp="1"/>
          </p:cNvSpPr>
          <p:nvPr>
            <p:ph type="sldNum" sz="quarter" idx="12"/>
          </p:nvPr>
        </p:nvSpPr>
        <p:spPr/>
        <p:txBody>
          <a:bodyPr/>
          <a:lstStyle/>
          <a:p>
            <a:fld id="{030FD1AF-C783-4E22-9785-3183FAF17476}" type="slidenum">
              <a:rPr lang="en-IN" smtClean="0"/>
              <a:t>22</a:t>
            </a:fld>
            <a:endParaRPr lang="en-IN"/>
          </a:p>
        </p:txBody>
      </p:sp>
      <p:sp>
        <p:nvSpPr>
          <p:cNvPr id="5" name="Footer Placeholder 4">
            <a:extLst>
              <a:ext uri="{FF2B5EF4-FFF2-40B4-BE49-F238E27FC236}">
                <a16:creationId xmlns:a16="http://schemas.microsoft.com/office/drawing/2014/main" id="{B9454513-A183-F7E9-A157-9BE577B91486}"/>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464079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D9A86-E203-671B-23D5-B9D4643F296D}"/>
              </a:ext>
            </a:extLst>
          </p:cNvPr>
          <p:cNvSpPr>
            <a:spLocks noGrp="1"/>
          </p:cNvSpPr>
          <p:nvPr>
            <p:ph idx="1"/>
          </p:nvPr>
        </p:nvSpPr>
        <p:spPr>
          <a:xfrm>
            <a:off x="762001" y="1429973"/>
            <a:ext cx="10287626" cy="3998053"/>
          </a:xfrm>
        </p:spPr>
        <p:txBody>
          <a:bodyPr>
            <a:noAutofit/>
          </a:bodyPr>
          <a:lstStyle/>
          <a:p>
            <a:r>
              <a:rPr lang="en-IN" sz="1600" cap="none"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https://www.researchgate.net/publication/384091988_a_detecting_fake_news_using_machine_learning_a_comparative_study_of_techniques</a:t>
            </a:r>
            <a:endParaRPr lang="en-IN" sz="1600" cap="none"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r>
              <a:rPr lang="en-IN" sz="1600" cap="none" dirty="0">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https://www.researchgate.net/profile/feyisola-quadri/publication/376522519_fake_news_classification_using_machine_learning_models_a_review/links/657c21d9ea5f7f0205736b69/fake-news-classification-using-machine-learning-models-a-review.pdf</a:t>
            </a:r>
            <a:endParaRPr lang="en-IN" sz="1600" cap="none" dirty="0">
              <a:latin typeface="Calibri" panose="020F0502020204030204" pitchFamily="34" charset="0"/>
              <a:ea typeface="Calibri" panose="020F0502020204030204" pitchFamily="34" charset="0"/>
              <a:cs typeface="Calibri" panose="020F0502020204030204" pitchFamily="34" charset="0"/>
            </a:endParaRPr>
          </a:p>
          <a:p>
            <a:r>
              <a:rPr lang="en-IN" sz="1600" cap="none" dirty="0">
                <a:latin typeface="Calibri" panose="020F0502020204030204" pitchFamily="34" charset="0"/>
                <a:ea typeface="Calibri" panose="020F0502020204030204" pitchFamily="34" charset="0"/>
                <a:cs typeface="Calibri" panose="020F0502020204030204" pitchFamily="34" charset="0"/>
              </a:rPr>
              <a:t>https://www.researchgate.net/profile/muhamamd-fayaz-2/publication/358214526_machine_learning_for_fake_news_classification_with_optimal_feature_selection/links/627dd2c13a23744a727b4c50/machine-learning-for-fake-news-classification-with-optimal-feature-selection.pdf?_sg%5b0%5d=started_experiment_milestone&amp;_sg%5b1%5d=started_experiment_milestone&amp;origin=journaldetail</a:t>
            </a:r>
          </a:p>
          <a:p>
            <a:r>
              <a:rPr lang="en-IN" sz="1600" cap="none" dirty="0">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https://arxiv.org/pdf/2203.09936</a:t>
            </a:r>
            <a:endParaRPr lang="en-IN" sz="1600" cap="none"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5ED2F4B-5E5F-254D-9E1F-7B19848D23D2}"/>
              </a:ext>
            </a:extLst>
          </p:cNvPr>
          <p:cNvSpPr>
            <a:spLocks noGrp="1"/>
          </p:cNvSpPr>
          <p:nvPr>
            <p:ph type="sldNum" sz="quarter" idx="12"/>
          </p:nvPr>
        </p:nvSpPr>
        <p:spPr/>
        <p:txBody>
          <a:bodyPr/>
          <a:lstStyle/>
          <a:p>
            <a:fld id="{030FD1AF-C783-4E22-9785-3183FAF17476}" type="slidenum">
              <a:rPr lang="en-IN" smtClean="0"/>
              <a:t>23</a:t>
            </a:fld>
            <a:endParaRPr lang="en-IN"/>
          </a:p>
        </p:txBody>
      </p:sp>
      <p:sp>
        <p:nvSpPr>
          <p:cNvPr id="6" name="Footer Placeholder 5">
            <a:extLst>
              <a:ext uri="{FF2B5EF4-FFF2-40B4-BE49-F238E27FC236}">
                <a16:creationId xmlns:a16="http://schemas.microsoft.com/office/drawing/2014/main" id="{5F39313D-715F-CD92-5D24-521DE4A91F8B}"/>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560511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EB04-78D3-2C1F-7660-8BEEACBCA1C8}"/>
              </a:ext>
            </a:extLst>
          </p:cNvPr>
          <p:cNvSpPr>
            <a:spLocks noGrp="1"/>
          </p:cNvSpPr>
          <p:nvPr>
            <p:ph type="title"/>
          </p:nvPr>
        </p:nvSpPr>
        <p:spPr>
          <a:xfrm>
            <a:off x="913775" y="2630911"/>
            <a:ext cx="10364451" cy="1596177"/>
          </a:xfrm>
        </p:spPr>
        <p:txBody>
          <a:bodyPr>
            <a:normAutofit/>
          </a:bodyPr>
          <a:lstStyle/>
          <a:p>
            <a:r>
              <a:rPr lang="en-IN" sz="4400" b="1" dirty="0">
                <a:latin typeface="Calibri" panose="020F0502020204030204" pitchFamily="34" charset="0"/>
                <a:ea typeface="Calibri" panose="020F0502020204030204" pitchFamily="34" charset="0"/>
                <a:cs typeface="Calibri" panose="020F0502020204030204" pitchFamily="34" charset="0"/>
              </a:rPr>
              <a:t>Thank you</a:t>
            </a:r>
          </a:p>
        </p:txBody>
      </p:sp>
      <p:sp>
        <p:nvSpPr>
          <p:cNvPr id="3" name="Footer Placeholder 2">
            <a:extLst>
              <a:ext uri="{FF2B5EF4-FFF2-40B4-BE49-F238E27FC236}">
                <a16:creationId xmlns:a16="http://schemas.microsoft.com/office/drawing/2014/main" id="{B7C91A6F-9E63-A219-B8A3-690AD3471DE5}"/>
              </a:ext>
            </a:extLst>
          </p:cNvPr>
          <p:cNvSpPr>
            <a:spLocks noGrp="1"/>
          </p:cNvSpPr>
          <p:nvPr>
            <p:ph type="ftr" sz="quarter" idx="11"/>
          </p:nvPr>
        </p:nvSpPr>
        <p:spPr/>
        <p:txBody>
          <a:bodyPr/>
          <a:lstStyle/>
          <a:p>
            <a:r>
              <a:rPr lang="en-US"/>
              <a:t>Jahnvi Kadia | Fake News Detection using ML</a:t>
            </a:r>
            <a:endParaRPr lang="en-IN"/>
          </a:p>
        </p:txBody>
      </p:sp>
      <p:sp>
        <p:nvSpPr>
          <p:cNvPr id="4" name="Slide Number Placeholder 3">
            <a:extLst>
              <a:ext uri="{FF2B5EF4-FFF2-40B4-BE49-F238E27FC236}">
                <a16:creationId xmlns:a16="http://schemas.microsoft.com/office/drawing/2014/main" id="{2C773614-DB1F-ACE6-7791-FC38F2352328}"/>
              </a:ext>
            </a:extLst>
          </p:cNvPr>
          <p:cNvSpPr>
            <a:spLocks noGrp="1"/>
          </p:cNvSpPr>
          <p:nvPr>
            <p:ph type="sldNum" sz="quarter" idx="12"/>
          </p:nvPr>
        </p:nvSpPr>
        <p:spPr/>
        <p:txBody>
          <a:bodyPr/>
          <a:lstStyle/>
          <a:p>
            <a:fld id="{030FD1AF-C783-4E22-9785-3183FAF17476}" type="slidenum">
              <a:rPr lang="en-IN" smtClean="0"/>
              <a:t>24</a:t>
            </a:fld>
            <a:endParaRPr lang="en-IN"/>
          </a:p>
        </p:txBody>
      </p:sp>
    </p:spTree>
    <p:extLst>
      <p:ext uri="{BB962C8B-B14F-4D97-AF65-F5344CB8AC3E}">
        <p14:creationId xmlns:p14="http://schemas.microsoft.com/office/powerpoint/2010/main" val="298143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60DAA-C796-FB01-E6FC-90A8472B36FB}"/>
              </a:ext>
            </a:extLst>
          </p:cNvPr>
          <p:cNvSpPr>
            <a:spLocks noGrp="1"/>
          </p:cNvSpPr>
          <p:nvPr>
            <p:ph sz="quarter" idx="13"/>
          </p:nvPr>
        </p:nvSpPr>
        <p:spPr>
          <a:xfrm>
            <a:off x="914087" y="1716946"/>
            <a:ext cx="10363826" cy="3424107"/>
          </a:xfrm>
        </p:spPr>
        <p:txBody>
          <a:bodyPr>
            <a:noAutofit/>
          </a:bodyPr>
          <a:lstStyle/>
          <a:p>
            <a:r>
              <a:rPr lang="en-US" sz="1600" cap="none" dirty="0">
                <a:latin typeface="Calibri" panose="020F0502020204030204" pitchFamily="34" charset="0"/>
                <a:ea typeface="Calibri" panose="020F0502020204030204" pitchFamily="34" charset="0"/>
                <a:cs typeface="Calibri" panose="020F0502020204030204" pitchFamily="34" charset="0"/>
              </a:rPr>
              <a:t>The rapid rise of internet use and social media has fueled the spread of fake news, profoundly affecting politics, economics, and public opinion. Often circulated for profit or entertainment, fake news influenced events like the 2016 US presidential election and caused social media disruptions during the COVID-19 pandemic. This issue has undermined trust and intensified societal concerns. </a:t>
            </a:r>
          </a:p>
          <a:p>
            <a:r>
              <a:rPr lang="en-US" sz="1600" cap="none" dirty="0">
                <a:latin typeface="Calibri" panose="020F0502020204030204" pitchFamily="34" charset="0"/>
                <a:ea typeface="Calibri" panose="020F0502020204030204" pitchFamily="34" charset="0"/>
                <a:cs typeface="Calibri" panose="020F0502020204030204" pitchFamily="34" charset="0"/>
              </a:rPr>
              <a:t>Researchers are exploring the phenomenon using terms such as "rumors" and "misinformation" to understand its impact. Efforts to address fake news include methods like binary classification (real vs. Fake), multiclass classification, regression, and clustering, highlighting its complexity and significance.</a:t>
            </a:r>
          </a:p>
          <a:p>
            <a:r>
              <a:rPr lang="en-US" sz="1600" cap="none" dirty="0">
                <a:latin typeface="Calibri" panose="020F0502020204030204" pitchFamily="34" charset="0"/>
                <a:ea typeface="Calibri" panose="020F0502020204030204" pitchFamily="34" charset="0"/>
                <a:cs typeface="Calibri" panose="020F0502020204030204" pitchFamily="34" charset="0"/>
              </a:rPr>
              <a:t>Researchers employ diverse methods to classify fake news: </a:t>
            </a:r>
            <a:r>
              <a:rPr lang="en-US" sz="1600" b="1" cap="none" dirty="0">
                <a:latin typeface="Calibri" panose="020F0502020204030204" pitchFamily="34" charset="0"/>
                <a:ea typeface="Calibri" panose="020F0502020204030204" pitchFamily="34" charset="0"/>
                <a:cs typeface="Calibri" panose="020F0502020204030204" pitchFamily="34" charset="0"/>
              </a:rPr>
              <a:t>propagation-based</a:t>
            </a:r>
            <a:r>
              <a:rPr lang="en-US" sz="1600" cap="none" dirty="0">
                <a:latin typeface="Calibri" panose="020F0502020204030204" pitchFamily="34" charset="0"/>
                <a:ea typeface="Calibri" panose="020F0502020204030204" pitchFamily="34" charset="0"/>
                <a:cs typeface="Calibri" panose="020F0502020204030204" pitchFamily="34" charset="0"/>
              </a:rPr>
              <a:t> approaches track sharing trends and audience responses, </a:t>
            </a:r>
            <a:r>
              <a:rPr lang="en-US" sz="1600" b="1" cap="none" dirty="0">
                <a:latin typeface="Calibri" panose="020F0502020204030204" pitchFamily="34" charset="0"/>
                <a:ea typeface="Calibri" panose="020F0502020204030204" pitchFamily="34" charset="0"/>
                <a:cs typeface="Calibri" panose="020F0502020204030204" pitchFamily="34" charset="0"/>
              </a:rPr>
              <a:t>user profile-based </a:t>
            </a:r>
            <a:r>
              <a:rPr lang="en-US" sz="1600" cap="none" dirty="0">
                <a:latin typeface="Calibri" panose="020F0502020204030204" pitchFamily="34" charset="0"/>
                <a:ea typeface="Calibri" panose="020F0502020204030204" pitchFamily="34" charset="0"/>
                <a:cs typeface="Calibri" panose="020F0502020204030204" pitchFamily="34" charset="0"/>
              </a:rPr>
              <a:t>techniques analyze user behavior and metadata like location or followers, and </a:t>
            </a:r>
            <a:r>
              <a:rPr lang="en-US" sz="1600" b="1" cap="none" dirty="0">
                <a:latin typeface="Calibri" panose="020F0502020204030204" pitchFamily="34" charset="0"/>
                <a:ea typeface="Calibri" panose="020F0502020204030204" pitchFamily="34" charset="0"/>
                <a:cs typeface="Calibri" panose="020F0502020204030204" pitchFamily="34" charset="0"/>
              </a:rPr>
              <a:t>content-based</a:t>
            </a:r>
            <a:r>
              <a:rPr lang="en-US" sz="1600" cap="none" dirty="0">
                <a:latin typeface="Calibri" panose="020F0502020204030204" pitchFamily="34" charset="0"/>
                <a:ea typeface="Calibri" panose="020F0502020204030204" pitchFamily="34" charset="0"/>
                <a:cs typeface="Calibri" panose="020F0502020204030204" pitchFamily="34" charset="0"/>
              </a:rPr>
              <a:t> strategies focus on linguistic features (</a:t>
            </a:r>
            <a:r>
              <a:rPr lang="en-US" sz="1600" b="1" cap="none" dirty="0">
                <a:latin typeface="Calibri" panose="020F0502020204030204" pitchFamily="34" charset="0"/>
                <a:ea typeface="Calibri" panose="020F0502020204030204" pitchFamily="34" charset="0"/>
                <a:cs typeface="Calibri" panose="020F0502020204030204" pitchFamily="34" charset="0"/>
              </a:rPr>
              <a:t>syntactic</a:t>
            </a:r>
            <a:r>
              <a:rPr lang="en-US" sz="1600" cap="none" dirty="0">
                <a:latin typeface="Calibri" panose="020F0502020204030204" pitchFamily="34" charset="0"/>
                <a:ea typeface="Calibri" panose="020F0502020204030204" pitchFamily="34" charset="0"/>
                <a:cs typeface="Calibri" panose="020F0502020204030204" pitchFamily="34" charset="0"/>
              </a:rPr>
              <a:t>) or the text's structure and meaning (</a:t>
            </a:r>
            <a:r>
              <a:rPr lang="en-US" sz="1600" b="1" cap="none" dirty="0">
                <a:latin typeface="Calibri" panose="020F0502020204030204" pitchFamily="34" charset="0"/>
                <a:ea typeface="Calibri" panose="020F0502020204030204" pitchFamily="34" charset="0"/>
                <a:cs typeface="Calibri" panose="020F0502020204030204" pitchFamily="34" charset="0"/>
              </a:rPr>
              <a:t>semantic</a:t>
            </a:r>
            <a:r>
              <a:rPr lang="en-US" sz="1600" cap="none" dirty="0">
                <a:latin typeface="Calibri" panose="020F0502020204030204" pitchFamily="34" charset="0"/>
                <a:ea typeface="Calibri" panose="020F0502020204030204" pitchFamily="34" charset="0"/>
                <a:cs typeface="Calibri" panose="020F0502020204030204" pitchFamily="34" charset="0"/>
              </a:rPr>
              <a:t>).</a:t>
            </a:r>
            <a:endParaRPr lang="en-IN" sz="1600" cap="none"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49B03FD-C899-C60A-0DF8-318F020CB533}"/>
              </a:ext>
            </a:extLst>
          </p:cNvPr>
          <p:cNvSpPr>
            <a:spLocks noGrp="1"/>
          </p:cNvSpPr>
          <p:nvPr>
            <p:ph type="sldNum" sz="quarter" idx="12"/>
          </p:nvPr>
        </p:nvSpPr>
        <p:spPr/>
        <p:txBody>
          <a:bodyPr/>
          <a:lstStyle/>
          <a:p>
            <a:fld id="{030FD1AF-C783-4E22-9785-3183FAF17476}" type="slidenum">
              <a:rPr lang="en-IN" smtClean="0"/>
              <a:t>3</a:t>
            </a:fld>
            <a:endParaRPr lang="en-IN"/>
          </a:p>
        </p:txBody>
      </p:sp>
      <p:sp>
        <p:nvSpPr>
          <p:cNvPr id="6" name="Footer Placeholder 5">
            <a:extLst>
              <a:ext uri="{FF2B5EF4-FFF2-40B4-BE49-F238E27FC236}">
                <a16:creationId xmlns:a16="http://schemas.microsoft.com/office/drawing/2014/main" id="{C22BFD05-225E-E2BA-520C-6C6B3A29DE07}"/>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95792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50DD-FD5A-1C6C-4B58-2ED50FF72CF2}"/>
              </a:ext>
            </a:extLst>
          </p:cNvPr>
          <p:cNvSpPr>
            <a:spLocks noGrp="1"/>
          </p:cNvSpPr>
          <p:nvPr>
            <p:ph type="title"/>
          </p:nvPr>
        </p:nvSpPr>
        <p:spPr>
          <a:xfrm>
            <a:off x="687372" y="2766218"/>
            <a:ext cx="10515600" cy="1325563"/>
          </a:xfrm>
        </p:spPr>
        <p:txBody>
          <a:bodyPr/>
          <a:lstStyle/>
          <a:p>
            <a:pPr algn="ctr"/>
            <a:r>
              <a:rPr lang="en-US" b="1" i="0" dirty="0">
                <a:solidFill>
                  <a:srgbClr val="222222"/>
                </a:solidFill>
                <a:effectLst/>
                <a:latin typeface="Arial" panose="020B0604020202020204" pitchFamily="34" charset="0"/>
              </a:rPr>
              <a:t>Model summary</a:t>
            </a:r>
            <a:endParaRPr lang="en-IN" b="1" dirty="0"/>
          </a:p>
        </p:txBody>
      </p:sp>
      <p:sp>
        <p:nvSpPr>
          <p:cNvPr id="3" name="Slide Number Placeholder 2">
            <a:extLst>
              <a:ext uri="{FF2B5EF4-FFF2-40B4-BE49-F238E27FC236}">
                <a16:creationId xmlns:a16="http://schemas.microsoft.com/office/drawing/2014/main" id="{AD827473-870D-0757-445F-2C69A140A598}"/>
              </a:ext>
            </a:extLst>
          </p:cNvPr>
          <p:cNvSpPr>
            <a:spLocks noGrp="1"/>
          </p:cNvSpPr>
          <p:nvPr>
            <p:ph type="sldNum" sz="quarter" idx="12"/>
          </p:nvPr>
        </p:nvSpPr>
        <p:spPr/>
        <p:txBody>
          <a:bodyPr/>
          <a:lstStyle/>
          <a:p>
            <a:fld id="{030FD1AF-C783-4E22-9785-3183FAF17476}" type="slidenum">
              <a:rPr lang="en-IN" smtClean="0"/>
              <a:t>4</a:t>
            </a:fld>
            <a:endParaRPr lang="en-IN"/>
          </a:p>
        </p:txBody>
      </p:sp>
      <p:sp>
        <p:nvSpPr>
          <p:cNvPr id="5" name="Footer Placeholder 4">
            <a:extLst>
              <a:ext uri="{FF2B5EF4-FFF2-40B4-BE49-F238E27FC236}">
                <a16:creationId xmlns:a16="http://schemas.microsoft.com/office/drawing/2014/main" id="{B531F1B6-FB81-858D-CD94-B3516440B1EB}"/>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46679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8C90E-2B04-AB43-412E-079538675178}"/>
              </a:ext>
            </a:extLst>
          </p:cNvPr>
          <p:cNvSpPr>
            <a:spLocks noGrp="1"/>
          </p:cNvSpPr>
          <p:nvPr>
            <p:ph idx="1"/>
          </p:nvPr>
        </p:nvSpPr>
        <p:spPr>
          <a:xfrm>
            <a:off x="473508" y="1014212"/>
            <a:ext cx="10364452" cy="3424107"/>
          </a:xfrm>
        </p:spPr>
        <p:txBody>
          <a:bodyPr>
            <a:normAutofit/>
          </a:bodyPr>
          <a:lstStyle/>
          <a:p>
            <a:r>
              <a:rPr lang="en-IN" sz="1600" cap="none" dirty="0">
                <a:latin typeface="Calibri" panose="020F0502020204030204" pitchFamily="34" charset="0"/>
                <a:ea typeface="Calibri" panose="020F0502020204030204" pitchFamily="34" charset="0"/>
                <a:cs typeface="Calibri" panose="020F0502020204030204" pitchFamily="34" charset="0"/>
              </a:rPr>
              <a:t>ISOT Fake News Dataset: </a:t>
            </a:r>
            <a:r>
              <a:rPr lang="en-IN" sz="1600" cap="none" dirty="0">
                <a:latin typeface="Calibri" panose="020F0502020204030204" pitchFamily="34" charset="0"/>
                <a:ea typeface="Calibri" panose="020F0502020204030204" pitchFamily="34" charset="0"/>
                <a:cs typeface="Calibri" panose="020F0502020204030204" pitchFamily="34" charset="0"/>
                <a:hlinkClick r:id="rId2"/>
              </a:rPr>
              <a:t>https://www.kaggle.com/Datasets/Emineyetm/Fake-news-detection-datasets</a:t>
            </a:r>
            <a:endParaRPr lang="en-IN" sz="1600" cap="none" dirty="0">
              <a:latin typeface="Calibri" panose="020F0502020204030204" pitchFamily="34" charset="0"/>
              <a:ea typeface="Calibri" panose="020F0502020204030204" pitchFamily="34" charset="0"/>
              <a:cs typeface="Calibri" panose="020F0502020204030204" pitchFamily="34" charset="0"/>
            </a:endParaRPr>
          </a:p>
          <a:p>
            <a:r>
              <a:rPr lang="en-IN" sz="1600" cap="none" dirty="0">
                <a:latin typeface="Calibri" panose="020F0502020204030204" pitchFamily="34" charset="0"/>
                <a:ea typeface="Calibri" panose="020F0502020204030204" pitchFamily="34" charset="0"/>
                <a:cs typeface="Calibri" panose="020F0502020204030204" pitchFamily="34" charset="0"/>
              </a:rPr>
              <a:t>Code Link: </a:t>
            </a:r>
            <a:r>
              <a:rPr lang="en-IN" sz="1600" cap="none" dirty="0">
                <a:latin typeface="Calibri" panose="020F0502020204030204" pitchFamily="34" charset="0"/>
                <a:ea typeface="Calibri" panose="020F0502020204030204" pitchFamily="34" charset="0"/>
                <a:cs typeface="Calibri" panose="020F0502020204030204" pitchFamily="34" charset="0"/>
                <a:hlinkClick r:id="rId3"/>
              </a:rPr>
              <a:t>https://drive.google.com/file/d/1ZJVsjDuKxGXfGbZQ4ZcrVA5-C5FoHWNb/view?usp=sharing</a:t>
            </a:r>
            <a:endParaRPr lang="en-IN" sz="1600" cap="none"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cap="none"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9C04C68-D35D-3FFB-C6BD-EED9D21B5AC6}"/>
              </a:ext>
            </a:extLst>
          </p:cNvPr>
          <p:cNvPicPr>
            <a:picLocks noChangeAspect="1"/>
          </p:cNvPicPr>
          <p:nvPr/>
        </p:nvPicPr>
        <p:blipFill>
          <a:blip r:embed="rId4"/>
          <a:srcRect l="12215" t="3323" r="9482" b="-1"/>
          <a:stretch/>
        </p:blipFill>
        <p:spPr>
          <a:xfrm>
            <a:off x="800652" y="2437328"/>
            <a:ext cx="3886200" cy="2471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28A9AE76-CDF4-FBCE-4C0E-74BD34B3C697}"/>
              </a:ext>
            </a:extLst>
          </p:cNvPr>
          <p:cNvPicPr>
            <a:picLocks noChangeAspect="1"/>
          </p:cNvPicPr>
          <p:nvPr/>
        </p:nvPicPr>
        <p:blipFill>
          <a:blip r:embed="rId5"/>
          <a:srcRect l="10449" r="15567"/>
          <a:stretch/>
        </p:blipFill>
        <p:spPr>
          <a:xfrm>
            <a:off x="5655734" y="2937415"/>
            <a:ext cx="6005163" cy="9831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D569572A-F48C-FC92-9C85-DCF4FBB73F7F}"/>
              </a:ext>
            </a:extLst>
          </p:cNvPr>
          <p:cNvSpPr>
            <a:spLocks noGrp="1"/>
          </p:cNvSpPr>
          <p:nvPr>
            <p:ph type="sldNum" sz="quarter" idx="12"/>
          </p:nvPr>
        </p:nvSpPr>
        <p:spPr/>
        <p:txBody>
          <a:bodyPr/>
          <a:lstStyle/>
          <a:p>
            <a:fld id="{030FD1AF-C783-4E22-9785-3183FAF17476}" type="slidenum">
              <a:rPr lang="en-IN" smtClean="0"/>
              <a:t>5</a:t>
            </a:fld>
            <a:endParaRPr lang="en-IN"/>
          </a:p>
        </p:txBody>
      </p:sp>
      <p:sp>
        <p:nvSpPr>
          <p:cNvPr id="6" name="Footer Placeholder 5">
            <a:extLst>
              <a:ext uri="{FF2B5EF4-FFF2-40B4-BE49-F238E27FC236}">
                <a16:creationId xmlns:a16="http://schemas.microsoft.com/office/drawing/2014/main" id="{13886FF8-1259-FE33-1904-2074920EFA44}"/>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28315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F0976-B527-643F-9685-EAF72863F042}"/>
              </a:ext>
            </a:extLst>
          </p:cNvPr>
          <p:cNvPicPr>
            <a:picLocks noChangeAspect="1"/>
          </p:cNvPicPr>
          <p:nvPr/>
        </p:nvPicPr>
        <p:blipFill>
          <a:blip r:embed="rId2"/>
          <a:srcRect t="12026"/>
          <a:stretch/>
        </p:blipFill>
        <p:spPr>
          <a:xfrm>
            <a:off x="783232" y="2833495"/>
            <a:ext cx="6307534" cy="1191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D7BC9800-03E2-98B5-80B1-8C9C44A2B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07" y="2291364"/>
            <a:ext cx="542131" cy="5421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CB534239-2B9A-2A0C-1A6D-AE39D2BAF0DB}"/>
              </a:ext>
            </a:extLst>
          </p:cNvPr>
          <p:cNvSpPr txBox="1"/>
          <p:nvPr/>
        </p:nvSpPr>
        <p:spPr>
          <a:xfrm>
            <a:off x="2336800" y="4112789"/>
            <a:ext cx="3505200" cy="307777"/>
          </a:xfrm>
          <a:prstGeom prst="rect">
            <a:avLst/>
          </a:prstGeom>
          <a:noFill/>
        </p:spPr>
        <p:txBody>
          <a:bodyPr wrap="square" rtlCol="0">
            <a:sp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A part of the dataset is uncleaned</a:t>
            </a:r>
          </a:p>
        </p:txBody>
      </p:sp>
      <p:sp>
        <p:nvSpPr>
          <p:cNvPr id="12" name="Slide Number Placeholder 11">
            <a:extLst>
              <a:ext uri="{FF2B5EF4-FFF2-40B4-BE49-F238E27FC236}">
                <a16:creationId xmlns:a16="http://schemas.microsoft.com/office/drawing/2014/main" id="{A9D372A4-04A2-C97F-F3BA-FE7E6F8EA5B1}"/>
              </a:ext>
            </a:extLst>
          </p:cNvPr>
          <p:cNvSpPr>
            <a:spLocks noGrp="1"/>
          </p:cNvSpPr>
          <p:nvPr>
            <p:ph type="sldNum" sz="quarter" idx="12"/>
          </p:nvPr>
        </p:nvSpPr>
        <p:spPr/>
        <p:txBody>
          <a:bodyPr/>
          <a:lstStyle/>
          <a:p>
            <a:fld id="{030FD1AF-C783-4E22-9785-3183FAF17476}" type="slidenum">
              <a:rPr lang="en-IN" smtClean="0"/>
              <a:t>6</a:t>
            </a:fld>
            <a:endParaRPr lang="en-IN"/>
          </a:p>
        </p:txBody>
      </p:sp>
      <p:sp>
        <p:nvSpPr>
          <p:cNvPr id="14" name="Footer Placeholder 13">
            <a:extLst>
              <a:ext uri="{FF2B5EF4-FFF2-40B4-BE49-F238E27FC236}">
                <a16:creationId xmlns:a16="http://schemas.microsoft.com/office/drawing/2014/main" id="{19564E92-B1EF-B77C-4444-D1341D86395B}"/>
              </a:ext>
            </a:extLst>
          </p:cNvPr>
          <p:cNvSpPr>
            <a:spLocks noGrp="1"/>
          </p:cNvSpPr>
          <p:nvPr>
            <p:ph type="ftr" sz="quarter" idx="11"/>
          </p:nvPr>
        </p:nvSpPr>
        <p:spPr/>
        <p:txBody>
          <a:bodyPr/>
          <a:lstStyle/>
          <a:p>
            <a:r>
              <a:rPr lang="en-US"/>
              <a:t>Jahnvi Kadia | Fake News Detection using ML</a:t>
            </a:r>
            <a:endParaRPr lang="en-IN"/>
          </a:p>
        </p:txBody>
      </p:sp>
      <p:pic>
        <p:nvPicPr>
          <p:cNvPr id="15" name="Picture 14">
            <a:extLst>
              <a:ext uri="{FF2B5EF4-FFF2-40B4-BE49-F238E27FC236}">
                <a16:creationId xmlns:a16="http://schemas.microsoft.com/office/drawing/2014/main" id="{4BFFADAB-77ED-5DE7-3FF7-CC7D57E1660F}"/>
              </a:ext>
            </a:extLst>
          </p:cNvPr>
          <p:cNvPicPr>
            <a:picLocks noChangeAspect="1"/>
          </p:cNvPicPr>
          <p:nvPr/>
        </p:nvPicPr>
        <p:blipFill>
          <a:blip r:embed="rId4"/>
          <a:srcRect t="7072"/>
          <a:stretch/>
        </p:blipFill>
        <p:spPr>
          <a:xfrm>
            <a:off x="7953387" y="2740435"/>
            <a:ext cx="3803626" cy="13771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0D7D185D-C1AF-8776-2457-224F86B7F9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4266" y="2291363"/>
            <a:ext cx="542131" cy="5421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580082F3-69E1-FCE0-AA1B-800036FB7DF5}"/>
              </a:ext>
            </a:extLst>
          </p:cNvPr>
          <p:cNvSpPr txBox="1"/>
          <p:nvPr/>
        </p:nvSpPr>
        <p:spPr>
          <a:xfrm>
            <a:off x="8407400" y="4112789"/>
            <a:ext cx="6096000" cy="307777"/>
          </a:xfrm>
          <a:prstGeom prst="rect">
            <a:avLst/>
          </a:prstGeom>
          <a:noFill/>
        </p:spPr>
        <p:txBody>
          <a:bodyPr wrap="square">
            <a:sp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A part of the dataset is cleaned</a:t>
            </a:r>
          </a:p>
        </p:txBody>
      </p:sp>
    </p:spTree>
    <p:extLst>
      <p:ext uri="{BB962C8B-B14F-4D97-AF65-F5344CB8AC3E}">
        <p14:creationId xmlns:p14="http://schemas.microsoft.com/office/powerpoint/2010/main" val="141855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337D-7BC1-E07A-342B-1CCB02DC7C47}"/>
              </a:ext>
            </a:extLst>
          </p:cNvPr>
          <p:cNvSpPr>
            <a:spLocks noGrp="1"/>
          </p:cNvSpPr>
          <p:nvPr>
            <p:ph type="title"/>
          </p:nvPr>
        </p:nvSpPr>
        <p:spPr>
          <a:xfrm>
            <a:off x="812175" y="2630911"/>
            <a:ext cx="10364451" cy="1596177"/>
          </a:xfrm>
        </p:spPr>
        <p:txBody>
          <a:bodyPr>
            <a:normAutofit/>
          </a:bodyPr>
          <a:lstStyle/>
          <a:p>
            <a:r>
              <a:rPr lang="en-US" sz="44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Approach</a:t>
            </a:r>
            <a:br>
              <a:rPr lang="en-US" sz="44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br>
            <a:endParaRPr lang="en-IN" sz="4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5C8096C-F234-5C45-6198-90E665A4EBB0}"/>
              </a:ext>
            </a:extLst>
          </p:cNvPr>
          <p:cNvSpPr>
            <a:spLocks noGrp="1"/>
          </p:cNvSpPr>
          <p:nvPr>
            <p:ph type="sldNum" sz="quarter" idx="12"/>
          </p:nvPr>
        </p:nvSpPr>
        <p:spPr/>
        <p:txBody>
          <a:bodyPr/>
          <a:lstStyle/>
          <a:p>
            <a:fld id="{030FD1AF-C783-4E22-9785-3183FAF17476}" type="slidenum">
              <a:rPr lang="en-IN" smtClean="0"/>
              <a:t>7</a:t>
            </a:fld>
            <a:endParaRPr lang="en-IN"/>
          </a:p>
        </p:txBody>
      </p:sp>
      <p:sp>
        <p:nvSpPr>
          <p:cNvPr id="5" name="Footer Placeholder 4">
            <a:extLst>
              <a:ext uri="{FF2B5EF4-FFF2-40B4-BE49-F238E27FC236}">
                <a16:creationId xmlns:a16="http://schemas.microsoft.com/office/drawing/2014/main" id="{43148046-F68D-2567-E3AE-E900DFB885A1}"/>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78506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2004-49CC-B22D-A3AC-0BDD1CB29D79}"/>
              </a:ext>
            </a:extLst>
          </p:cNvPr>
          <p:cNvSpPr>
            <a:spLocks noGrp="1"/>
          </p:cNvSpPr>
          <p:nvPr>
            <p:ph type="title"/>
          </p:nvPr>
        </p:nvSpPr>
        <p:spPr/>
        <p:txBody>
          <a:bodyPr>
            <a:normAutofit/>
          </a:bodyPr>
          <a:lstStyle/>
          <a:p>
            <a:pPr algn="l"/>
            <a:r>
              <a:rPr lang="en-IN" sz="3600" b="1" dirty="0">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4" name="Flowchart: Magnetic Disk 3">
            <a:extLst>
              <a:ext uri="{FF2B5EF4-FFF2-40B4-BE49-F238E27FC236}">
                <a16:creationId xmlns:a16="http://schemas.microsoft.com/office/drawing/2014/main" id="{4D9593EA-F05B-5CF7-EFCD-28A97370B5F5}"/>
              </a:ext>
            </a:extLst>
          </p:cNvPr>
          <p:cNvSpPr/>
          <p:nvPr/>
        </p:nvSpPr>
        <p:spPr>
          <a:xfrm>
            <a:off x="838200" y="2858678"/>
            <a:ext cx="1405378" cy="132556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Calibri" panose="020F0502020204030204" pitchFamily="34" charset="0"/>
                <a:ea typeface="Calibri" panose="020F0502020204030204" pitchFamily="34" charset="0"/>
                <a:cs typeface="Calibri" panose="020F0502020204030204" pitchFamily="34" charset="0"/>
              </a:rPr>
              <a:t>ISOT Fake News Dataset</a:t>
            </a:r>
          </a:p>
        </p:txBody>
      </p:sp>
      <p:cxnSp>
        <p:nvCxnSpPr>
          <p:cNvPr id="8" name="Straight Arrow Connector 7">
            <a:extLst>
              <a:ext uri="{FF2B5EF4-FFF2-40B4-BE49-F238E27FC236}">
                <a16:creationId xmlns:a16="http://schemas.microsoft.com/office/drawing/2014/main" id="{593CB60F-05D2-9B17-C1D6-685DEC463123}"/>
              </a:ext>
            </a:extLst>
          </p:cNvPr>
          <p:cNvCxnSpPr>
            <a:cxnSpLocks/>
            <a:stCxn id="4" idx="4"/>
          </p:cNvCxnSpPr>
          <p:nvPr/>
        </p:nvCxnSpPr>
        <p:spPr>
          <a:xfrm>
            <a:off x="2243578" y="3521460"/>
            <a:ext cx="29600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360109F-9187-DB2C-FD65-D8AC271414D2}"/>
              </a:ext>
            </a:extLst>
          </p:cNvPr>
          <p:cNvSpPr txBox="1"/>
          <p:nvPr/>
        </p:nvSpPr>
        <p:spPr>
          <a:xfrm>
            <a:off x="2724346" y="3053333"/>
            <a:ext cx="2337848"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11" name="Rectangle: Rounded Corners 10">
            <a:extLst>
              <a:ext uri="{FF2B5EF4-FFF2-40B4-BE49-F238E27FC236}">
                <a16:creationId xmlns:a16="http://schemas.microsoft.com/office/drawing/2014/main" id="{EDCC0D88-D282-98A6-813A-FE17A2D5752A}"/>
              </a:ext>
            </a:extLst>
          </p:cNvPr>
          <p:cNvSpPr/>
          <p:nvPr/>
        </p:nvSpPr>
        <p:spPr>
          <a:xfrm>
            <a:off x="5203596" y="2240046"/>
            <a:ext cx="5297864" cy="24415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Lowercase</a:t>
            </a: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Removal of unwanted </a:t>
            </a:r>
            <a:r>
              <a:rPr lang="en-US" sz="1600" dirty="0">
                <a:latin typeface="Calibri" panose="020F0502020204030204" pitchFamily="34" charset="0"/>
                <a:ea typeface="Calibri" panose="020F0502020204030204" pitchFamily="34" charset="0"/>
                <a:cs typeface="Calibri" panose="020F0502020204030204" pitchFamily="34" charset="0"/>
              </a:rPr>
              <a:t>non-alphabetic characters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Removal of:</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brackets, </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HTML Tags, </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Punctuations, </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Extra whitespaces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826198A-E692-D2D4-4320-DE8212A48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704" y="3300354"/>
            <a:ext cx="1071563" cy="1071563"/>
          </a:xfrm>
          <a:prstGeom prst="rect">
            <a:avLst/>
          </a:prstGeom>
          <a:ln>
            <a:noFill/>
          </a:ln>
          <a:effectLst>
            <a:softEdge rad="112500"/>
          </a:effectLst>
        </p:spPr>
      </p:pic>
      <p:sp>
        <p:nvSpPr>
          <p:cNvPr id="7" name="Slide Number Placeholder 6">
            <a:extLst>
              <a:ext uri="{FF2B5EF4-FFF2-40B4-BE49-F238E27FC236}">
                <a16:creationId xmlns:a16="http://schemas.microsoft.com/office/drawing/2014/main" id="{F15544D3-9A75-1D99-E299-9DB597656A73}"/>
              </a:ext>
            </a:extLst>
          </p:cNvPr>
          <p:cNvSpPr>
            <a:spLocks noGrp="1"/>
          </p:cNvSpPr>
          <p:nvPr>
            <p:ph type="sldNum" sz="quarter" idx="12"/>
          </p:nvPr>
        </p:nvSpPr>
        <p:spPr/>
        <p:txBody>
          <a:bodyPr/>
          <a:lstStyle/>
          <a:p>
            <a:fld id="{030FD1AF-C783-4E22-9785-3183FAF17476}" type="slidenum">
              <a:rPr lang="en-IN" smtClean="0"/>
              <a:t>8</a:t>
            </a:fld>
            <a:endParaRPr lang="en-IN"/>
          </a:p>
        </p:txBody>
      </p:sp>
      <p:sp>
        <p:nvSpPr>
          <p:cNvPr id="12" name="Footer Placeholder 11">
            <a:extLst>
              <a:ext uri="{FF2B5EF4-FFF2-40B4-BE49-F238E27FC236}">
                <a16:creationId xmlns:a16="http://schemas.microsoft.com/office/drawing/2014/main" id="{5A110823-37EF-F9E7-6AF4-DADA7909DE8B}"/>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124839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1BF6-B6E3-65C1-2CF8-EE4DDCC247AE}"/>
              </a:ext>
            </a:extLst>
          </p:cNvPr>
          <p:cNvSpPr>
            <a:spLocks noGrp="1"/>
          </p:cNvSpPr>
          <p:nvPr>
            <p:ph type="title"/>
          </p:nvPr>
        </p:nvSpPr>
        <p:spPr/>
        <p:txBody>
          <a:bodyPr>
            <a:normAutofit/>
          </a:bodyPr>
          <a:lstStyle/>
          <a:p>
            <a:pPr algn="l"/>
            <a:r>
              <a:rPr lang="en-IN" sz="3600" b="1" dirty="0">
                <a:latin typeface="Calibri" panose="020F0502020204030204" pitchFamily="34" charset="0"/>
                <a:ea typeface="Calibri" panose="020F0502020204030204" pitchFamily="34" charset="0"/>
                <a:cs typeface="Calibri" panose="020F0502020204030204" pitchFamily="34" charset="0"/>
              </a:rPr>
              <a:t>Data Partition</a:t>
            </a:r>
          </a:p>
        </p:txBody>
      </p:sp>
      <p:sp>
        <p:nvSpPr>
          <p:cNvPr id="6" name="Cylinder 5">
            <a:extLst>
              <a:ext uri="{FF2B5EF4-FFF2-40B4-BE49-F238E27FC236}">
                <a16:creationId xmlns:a16="http://schemas.microsoft.com/office/drawing/2014/main" id="{E26F52CF-1701-3E1A-120E-B2C6611D88D6}"/>
              </a:ext>
            </a:extLst>
          </p:cNvPr>
          <p:cNvSpPr/>
          <p:nvPr/>
        </p:nvSpPr>
        <p:spPr>
          <a:xfrm>
            <a:off x="2521277" y="2599352"/>
            <a:ext cx="1565635" cy="13951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Calibri" panose="020F0502020204030204" pitchFamily="34" charset="0"/>
                <a:ea typeface="Calibri" panose="020F0502020204030204" pitchFamily="34" charset="0"/>
                <a:cs typeface="Calibri" panose="020F0502020204030204" pitchFamily="34" charset="0"/>
              </a:rPr>
              <a:t>Dataset</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AB29AC7-A9FC-E6E3-2849-32B09A179D3D}"/>
              </a:ext>
            </a:extLst>
          </p:cNvPr>
          <p:cNvCxnSpPr>
            <a:cxnSpLocks/>
          </p:cNvCxnSpPr>
          <p:nvPr/>
        </p:nvCxnSpPr>
        <p:spPr>
          <a:xfrm flipV="1">
            <a:off x="4093197" y="2217566"/>
            <a:ext cx="2658358" cy="1079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Alternate Process 12">
            <a:extLst>
              <a:ext uri="{FF2B5EF4-FFF2-40B4-BE49-F238E27FC236}">
                <a16:creationId xmlns:a16="http://schemas.microsoft.com/office/drawing/2014/main" id="{AF29C187-AF39-AFBF-2B96-5CED1CAA9F80}"/>
              </a:ext>
            </a:extLst>
          </p:cNvPr>
          <p:cNvSpPr/>
          <p:nvPr/>
        </p:nvSpPr>
        <p:spPr>
          <a:xfrm>
            <a:off x="6757840" y="1643874"/>
            <a:ext cx="1960777" cy="1079369"/>
          </a:xfrm>
          <a:prstGeom prst="flowChartAlternateProces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600" dirty="0">
                <a:latin typeface="Calibri" panose="020F0502020204030204" pitchFamily="34" charset="0"/>
                <a:ea typeface="Calibri" panose="020F0502020204030204" pitchFamily="34" charset="0"/>
                <a:cs typeface="Calibri" panose="020F0502020204030204" pitchFamily="34" charset="0"/>
              </a:rPr>
              <a:t>Training Set</a:t>
            </a:r>
          </a:p>
          <a:p>
            <a:pPr algn="ctr"/>
            <a:r>
              <a:rPr lang="en-IN" sz="1600" dirty="0">
                <a:latin typeface="Calibri" panose="020F0502020204030204" pitchFamily="34" charset="0"/>
                <a:ea typeface="Calibri" panose="020F0502020204030204" pitchFamily="34" charset="0"/>
                <a:cs typeface="Calibri" panose="020F0502020204030204" pitchFamily="34" charset="0"/>
              </a:rPr>
              <a:t>70%</a:t>
            </a:r>
          </a:p>
        </p:txBody>
      </p:sp>
      <p:sp>
        <p:nvSpPr>
          <p:cNvPr id="16" name="Flowchart: Alternate Process 15">
            <a:extLst>
              <a:ext uri="{FF2B5EF4-FFF2-40B4-BE49-F238E27FC236}">
                <a16:creationId xmlns:a16="http://schemas.microsoft.com/office/drawing/2014/main" id="{367A1B3D-F040-6B68-BF4F-249EAE53146D}"/>
              </a:ext>
            </a:extLst>
          </p:cNvPr>
          <p:cNvSpPr/>
          <p:nvPr/>
        </p:nvSpPr>
        <p:spPr>
          <a:xfrm>
            <a:off x="6757840" y="3742990"/>
            <a:ext cx="1960777" cy="1079369"/>
          </a:xfrm>
          <a:prstGeom prst="flowChartAlternate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600" dirty="0">
                <a:latin typeface="Calibri" panose="020F0502020204030204" pitchFamily="34" charset="0"/>
                <a:ea typeface="Calibri" panose="020F0502020204030204" pitchFamily="34" charset="0"/>
                <a:cs typeface="Calibri" panose="020F0502020204030204" pitchFamily="34" charset="0"/>
              </a:rPr>
              <a:t>Testing Set</a:t>
            </a:r>
          </a:p>
          <a:p>
            <a:pPr algn="ctr"/>
            <a:r>
              <a:rPr lang="en-IN" sz="1600" dirty="0">
                <a:latin typeface="Calibri" panose="020F0502020204030204" pitchFamily="34" charset="0"/>
                <a:ea typeface="Calibri" panose="020F0502020204030204" pitchFamily="34" charset="0"/>
                <a:cs typeface="Calibri" panose="020F0502020204030204" pitchFamily="34" charset="0"/>
              </a:rPr>
              <a:t>30%</a:t>
            </a:r>
          </a:p>
        </p:txBody>
      </p:sp>
      <p:cxnSp>
        <p:nvCxnSpPr>
          <p:cNvPr id="17" name="Straight Arrow Connector 16">
            <a:extLst>
              <a:ext uri="{FF2B5EF4-FFF2-40B4-BE49-F238E27FC236}">
                <a16:creationId xmlns:a16="http://schemas.microsoft.com/office/drawing/2014/main" id="{60F297CB-B21C-D433-82B7-47D9DFA50863}"/>
              </a:ext>
            </a:extLst>
          </p:cNvPr>
          <p:cNvCxnSpPr>
            <a:cxnSpLocks/>
          </p:cNvCxnSpPr>
          <p:nvPr/>
        </p:nvCxnSpPr>
        <p:spPr>
          <a:xfrm>
            <a:off x="4086912" y="3296935"/>
            <a:ext cx="2658358" cy="985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10D22F15-1C45-86B2-6C42-8A088EBDF44A}"/>
              </a:ext>
            </a:extLst>
          </p:cNvPr>
          <p:cNvSpPr>
            <a:spLocks noGrp="1"/>
          </p:cNvSpPr>
          <p:nvPr>
            <p:ph type="sldNum" sz="quarter" idx="12"/>
          </p:nvPr>
        </p:nvSpPr>
        <p:spPr/>
        <p:txBody>
          <a:bodyPr/>
          <a:lstStyle/>
          <a:p>
            <a:fld id="{030FD1AF-C783-4E22-9785-3183FAF17476}" type="slidenum">
              <a:rPr lang="en-IN" smtClean="0"/>
              <a:t>9</a:t>
            </a:fld>
            <a:endParaRPr lang="en-IN"/>
          </a:p>
        </p:txBody>
      </p:sp>
      <p:sp>
        <p:nvSpPr>
          <p:cNvPr id="5" name="Footer Placeholder 4">
            <a:extLst>
              <a:ext uri="{FF2B5EF4-FFF2-40B4-BE49-F238E27FC236}">
                <a16:creationId xmlns:a16="http://schemas.microsoft.com/office/drawing/2014/main" id="{C0F26AC9-295C-A4ED-B7E9-9EA6E3AFD0D1}"/>
              </a:ext>
            </a:extLst>
          </p:cNvPr>
          <p:cNvSpPr>
            <a:spLocks noGrp="1"/>
          </p:cNvSpPr>
          <p:nvPr>
            <p:ph type="ftr" sz="quarter" idx="11"/>
          </p:nvPr>
        </p:nvSpPr>
        <p:spPr/>
        <p:txBody>
          <a:bodyPr/>
          <a:lstStyle/>
          <a:p>
            <a:r>
              <a:rPr lang="en-US"/>
              <a:t>Jahnvi Kadia | Fake News Detection using ML</a:t>
            </a:r>
            <a:endParaRPr lang="en-IN"/>
          </a:p>
        </p:txBody>
      </p:sp>
    </p:spTree>
    <p:extLst>
      <p:ext uri="{BB962C8B-B14F-4D97-AF65-F5344CB8AC3E}">
        <p14:creationId xmlns:p14="http://schemas.microsoft.com/office/powerpoint/2010/main" val="3642225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5182</TotalTime>
  <Words>1090</Words>
  <Application>Microsoft Office PowerPoint</Application>
  <PresentationFormat>Widescreen</PresentationFormat>
  <Paragraphs>170</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Tw Cen MT</vt:lpstr>
      <vt:lpstr>Droplet</vt:lpstr>
      <vt:lpstr>Fake news detection using machine learning</vt:lpstr>
      <vt:lpstr>Objective</vt:lpstr>
      <vt:lpstr>PowerPoint Presentation</vt:lpstr>
      <vt:lpstr>Model summary</vt:lpstr>
      <vt:lpstr>PowerPoint Presentation</vt:lpstr>
      <vt:lpstr>PowerPoint Presentation</vt:lpstr>
      <vt:lpstr>Approach </vt:lpstr>
      <vt:lpstr>Data Preprocessing</vt:lpstr>
      <vt:lpstr>Data Partition</vt:lpstr>
      <vt:lpstr>Feature Engineering</vt:lpstr>
      <vt:lpstr>PowerPoint Presentation</vt:lpstr>
      <vt:lpstr>Evaluation Matrices</vt:lpstr>
      <vt:lpstr>PowerPoint Presentation</vt:lpstr>
      <vt:lpstr>Results</vt:lpstr>
      <vt:lpstr>PowerPoint Presentation</vt:lpstr>
      <vt:lpstr>PowerPoint Presentation</vt:lpstr>
      <vt:lpstr>PowerPoint Presentation</vt:lpstr>
      <vt:lpstr>Inference</vt:lpstr>
      <vt:lpstr>PowerPoint Presentation</vt:lpstr>
      <vt:lpstr>Future works</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Jahnvi Kadia</dc:creator>
  <cp:lastModifiedBy>Jahnvi Kadia</cp:lastModifiedBy>
  <cp:revision>19</cp:revision>
  <dcterms:created xsi:type="dcterms:W3CDTF">2025-01-12T16:44:08Z</dcterms:created>
  <dcterms:modified xsi:type="dcterms:W3CDTF">2025-01-20T17:03:27Z</dcterms:modified>
</cp:coreProperties>
</file>