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83" r:id="rId2"/>
    <p:sldId id="397" r:id="rId3"/>
    <p:sldId id="398" r:id="rId4"/>
    <p:sldId id="384" r:id="rId5"/>
    <p:sldId id="385" r:id="rId6"/>
    <p:sldId id="386" r:id="rId7"/>
    <p:sldId id="387" r:id="rId8"/>
    <p:sldId id="388" r:id="rId9"/>
    <p:sldId id="389" r:id="rId10"/>
    <p:sldId id="390" r:id="rId11"/>
    <p:sldId id="391" r:id="rId12"/>
    <p:sldId id="399" r:id="rId13"/>
    <p:sldId id="392" r:id="rId14"/>
    <p:sldId id="393" r:id="rId15"/>
    <p:sldId id="394" r:id="rId16"/>
    <p:sldId id="395" r:id="rId17"/>
    <p:sldId id="396" r:id="rId18"/>
    <p:sldId id="379" r:id="rId19"/>
    <p:sldId id="371" r:id="rId20"/>
    <p:sldId id="369"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74" r:id="rId35"/>
    <p:sldId id="352" r:id="rId36"/>
    <p:sldId id="353" r:id="rId37"/>
    <p:sldId id="354" r:id="rId38"/>
    <p:sldId id="355" r:id="rId39"/>
    <p:sldId id="356" r:id="rId40"/>
    <p:sldId id="357" r:id="rId41"/>
    <p:sldId id="380" r:id="rId42"/>
    <p:sldId id="358" r:id="rId43"/>
    <p:sldId id="359" r:id="rId44"/>
    <p:sldId id="360" r:id="rId45"/>
    <p:sldId id="361" r:id="rId46"/>
    <p:sldId id="381" r:id="rId47"/>
    <p:sldId id="363" r:id="rId48"/>
    <p:sldId id="364" r:id="rId49"/>
    <p:sldId id="365" r:id="rId50"/>
    <p:sldId id="366" r:id="rId51"/>
    <p:sldId id="367" r:id="rId52"/>
    <p:sldId id="382" r:id="rId53"/>
    <p:sldId id="372" r:id="rId54"/>
    <p:sldId id="368" r:id="rId55"/>
    <p:sldId id="403" r:id="rId56"/>
    <p:sldId id="400" r:id="rId57"/>
    <p:sldId id="401" r:id="rId58"/>
    <p:sldId id="402" r:id="rId59"/>
  </p:sldIdLst>
  <p:sldSz cx="6858000" cy="9144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91" autoAdjust="0"/>
    <p:restoredTop sz="94434" autoAdjust="0"/>
  </p:normalViewPr>
  <p:slideViewPr>
    <p:cSldViewPr>
      <p:cViewPr>
        <p:scale>
          <a:sx n="112" d="100"/>
          <a:sy n="112" d="100"/>
        </p:scale>
        <p:origin x="-1020" y="312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43354-2ECC-4E83-9457-EDCED77B2BD2}" type="datetimeFigureOut">
              <a:rPr lang="ko-KR" altLang="en-US" smtClean="0"/>
              <a:pPr/>
              <a:t>2018-12-30</a:t>
            </a:fld>
            <a:endParaRPr lang="ko-KR" altLang="en-US" dirty="0"/>
          </a:p>
        </p:txBody>
      </p:sp>
      <p:sp>
        <p:nvSpPr>
          <p:cNvPr id="4" name="슬라이드 이미지 개체 틀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BDA5B-644C-4632-831F-9D92AD58587F}" type="slidenum">
              <a:rPr lang="ko-KR" altLang="en-US" smtClean="0"/>
              <a:pPr/>
              <a:t>‹#›</a:t>
            </a:fld>
            <a:endParaRPr lang="ko-KR" altLang="en-US" dirty="0"/>
          </a:p>
        </p:txBody>
      </p:sp>
    </p:spTree>
    <p:extLst>
      <p:ext uri="{BB962C8B-B14F-4D97-AF65-F5344CB8AC3E}">
        <p14:creationId xmlns:p14="http://schemas.microsoft.com/office/powerpoint/2010/main" xmlns="" val="36636741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ABDA5B-644C-4632-831F-9D92AD58587F}" type="slidenum">
              <a:rPr lang="ko-KR" altLang="en-US" smtClean="0"/>
              <a:pPr/>
              <a:t>27</a:t>
            </a:fld>
            <a:endParaRPr lang="ko-KR" altLang="en-US" dirty="0"/>
          </a:p>
        </p:txBody>
      </p:sp>
    </p:spTree>
    <p:extLst>
      <p:ext uri="{BB962C8B-B14F-4D97-AF65-F5344CB8AC3E}">
        <p14:creationId xmlns:p14="http://schemas.microsoft.com/office/powerpoint/2010/main" xmlns="" val="3393976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직사각형 6"/>
          <p:cNvSpPr/>
          <p:nvPr userDrawn="1"/>
        </p:nvSpPr>
        <p:spPr>
          <a:xfrm>
            <a:off x="127612" y="716774"/>
            <a:ext cx="6572296" cy="69012"/>
          </a:xfrm>
          <a:prstGeom prst="rect">
            <a:avLst/>
          </a:prstGeom>
          <a:solidFill>
            <a:srgbClr val="FFA3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dirty="0"/>
          </a:p>
        </p:txBody>
      </p:sp>
      <p:sp>
        <p:nvSpPr>
          <p:cNvPr id="8" name="직사각형 7"/>
          <p:cNvSpPr/>
          <p:nvPr userDrawn="1"/>
        </p:nvSpPr>
        <p:spPr>
          <a:xfrm>
            <a:off x="115570" y="8506721"/>
            <a:ext cx="6598800" cy="73042"/>
          </a:xfrm>
          <a:prstGeom prst="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dirty="0">
              <a:solidFill>
                <a:srgbClr val="FFE07D"/>
              </a:solidFill>
            </a:endParaRPr>
          </a:p>
        </p:txBody>
      </p:sp>
      <p:pic>
        <p:nvPicPr>
          <p:cNvPr id="9" name="Picture 1" descr="ci-3"/>
          <p:cNvPicPr>
            <a:picLocks noChangeAspect="1" noChangeArrowheads="1"/>
          </p:cNvPicPr>
          <p:nvPr userDrawn="1"/>
        </p:nvPicPr>
        <p:blipFill>
          <a:blip r:embed="rId2"/>
          <a:srcRect/>
          <a:stretch>
            <a:fillRect/>
          </a:stretch>
        </p:blipFill>
        <p:spPr bwMode="auto">
          <a:xfrm>
            <a:off x="20009" y="8640223"/>
            <a:ext cx="1033463" cy="468312"/>
          </a:xfrm>
          <a:prstGeom prst="rect">
            <a:avLst/>
          </a:prstGeom>
          <a:noFill/>
          <a:ln w="9525">
            <a:noFill/>
            <a:miter lim="800000"/>
            <a:headEnd/>
            <a:tailEnd/>
          </a:ln>
        </p:spPr>
      </p:pic>
      <p:sp>
        <p:nvSpPr>
          <p:cNvPr id="10" name="슬라이드 번호 개체 틀 5"/>
          <p:cNvSpPr>
            <a:spLocks noGrp="1"/>
          </p:cNvSpPr>
          <p:nvPr>
            <p:ph type="sldNum" sz="quarter" idx="12"/>
          </p:nvPr>
        </p:nvSpPr>
        <p:spPr>
          <a:xfrm>
            <a:off x="5219700" y="8612717"/>
            <a:ext cx="1600200" cy="486833"/>
          </a:xfrm>
        </p:spPr>
        <p:txBody>
          <a:bodyPr/>
          <a:lstStyle/>
          <a:p>
            <a:fld id="{EAFAC9AB-1CAA-404C-9047-B35B7A70BC1C}" type="slidenum">
              <a:rPr lang="ko-KR" altLang="en-US" smtClean="0"/>
              <a:pPr/>
              <a:t>‹#›</a:t>
            </a:fld>
            <a:endParaRPr lang="ko-KR" altLang="en-US" dirty="0"/>
          </a:p>
        </p:txBody>
      </p:sp>
      <p:sp>
        <p:nvSpPr>
          <p:cNvPr id="11" name="양쪽 모서리가 둥근 사각형 10"/>
          <p:cNvSpPr/>
          <p:nvPr userDrawn="1"/>
        </p:nvSpPr>
        <p:spPr>
          <a:xfrm>
            <a:off x="119993" y="71406"/>
            <a:ext cx="6572296" cy="571504"/>
          </a:xfrm>
          <a:prstGeom prst="round2SameRect">
            <a:avLst>
              <a:gd name="adj1" fmla="val 0"/>
              <a:gd name="adj2" fmla="val 0"/>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043056" eaLnBrk="1" fontAlgn="auto" latinLnBrk="1" hangingPunct="1">
              <a:spcBef>
                <a:spcPts val="0"/>
              </a:spcBef>
              <a:spcAft>
                <a:spcPts val="0"/>
              </a:spcAft>
              <a:defRPr/>
            </a:pPr>
            <a:endParaRPr kumimoji="0" lang="ko-KR" altLang="en-US" sz="1800" b="1" dirty="0">
              <a:solidFill>
                <a:schemeClr val="tx1"/>
              </a:solidFill>
            </a:endParaRPr>
          </a:p>
        </p:txBody>
      </p:sp>
      <p:sp>
        <p:nvSpPr>
          <p:cNvPr id="12" name="직사각형 11"/>
          <p:cNvSpPr/>
          <p:nvPr userDrawn="1"/>
        </p:nvSpPr>
        <p:spPr>
          <a:xfrm>
            <a:off x="118581" y="1857357"/>
            <a:ext cx="6590131" cy="326043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userDrawn="1"/>
        </p:nvSpPr>
        <p:spPr>
          <a:xfrm>
            <a:off x="114300" y="885382"/>
            <a:ext cx="6590131" cy="900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p:cNvSpPr/>
          <p:nvPr userDrawn="1"/>
        </p:nvSpPr>
        <p:spPr>
          <a:xfrm>
            <a:off x="114277" y="5195173"/>
            <a:ext cx="6590131" cy="3234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8" name="직선 연결선 17"/>
          <p:cNvCxnSpPr>
            <a:stCxn id="15" idx="1"/>
            <a:endCxn id="15" idx="3"/>
          </p:cNvCxnSpPr>
          <p:nvPr userDrawn="1"/>
        </p:nvCxnSpPr>
        <p:spPr>
          <a:xfrm rot="10800000" flipH="1">
            <a:off x="114299" y="1335650"/>
            <a:ext cx="6590131" cy="1588"/>
          </a:xfrm>
          <a:prstGeom prst="line">
            <a:avLst/>
          </a:prstGeom>
          <a:ln w="3175">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80971" y="1438254"/>
            <a:ext cx="804846" cy="253916"/>
          </a:xfrm>
          <a:prstGeom prst="rect">
            <a:avLst/>
          </a:prstGeom>
          <a:noFill/>
        </p:spPr>
        <p:txBody>
          <a:bodyPr wrap="square" rtlCol="0">
            <a:spAutoFit/>
          </a:bodyPr>
          <a:lstStyle/>
          <a:p>
            <a:pPr algn="ctr"/>
            <a:r>
              <a:rPr lang="en-US" altLang="ko-KR" sz="1050" b="1" dirty="0" smtClean="0"/>
              <a:t>VIETNAM</a:t>
            </a:r>
            <a:endParaRPr lang="ko-KR" altLang="en-US" sz="1050" b="1" dirty="0"/>
          </a:p>
        </p:txBody>
      </p:sp>
      <p:cxnSp>
        <p:nvCxnSpPr>
          <p:cNvPr id="25" name="직선 연결선 24"/>
          <p:cNvCxnSpPr>
            <a:stCxn id="16" idx="0"/>
            <a:endCxn id="16" idx="2"/>
          </p:cNvCxnSpPr>
          <p:nvPr userDrawn="1"/>
        </p:nvCxnSpPr>
        <p:spPr>
          <a:xfrm rot="16200000" flipH="1">
            <a:off x="1792103" y="6812412"/>
            <a:ext cx="3234479" cy="1588"/>
          </a:xfrm>
          <a:prstGeom prst="line">
            <a:avLst/>
          </a:prstGeom>
          <a:ln w="3175">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userDrawn="1"/>
        </p:nvCxnSpPr>
        <p:spPr>
          <a:xfrm rot="10800000" flipH="1">
            <a:off x="114276" y="5499105"/>
            <a:ext cx="6590131" cy="1588"/>
          </a:xfrm>
          <a:prstGeom prst="line">
            <a:avLst/>
          </a:prstGeom>
          <a:ln w="3175">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214290" y="5160967"/>
            <a:ext cx="3071834" cy="369332"/>
          </a:xfrm>
          <a:prstGeom prst="rect">
            <a:avLst/>
          </a:prstGeom>
          <a:noFill/>
        </p:spPr>
        <p:txBody>
          <a:bodyPr wrap="square" rtlCol="0">
            <a:spAutoFit/>
          </a:bodyPr>
          <a:lstStyle/>
          <a:p>
            <a:pPr algn="ctr"/>
            <a:r>
              <a:rPr lang="en-US" altLang="ko-KR" dirty="0" smtClean="0"/>
              <a:t>KOREA</a:t>
            </a:r>
            <a:endParaRPr lang="ko-KR" altLang="en-US" dirty="0"/>
          </a:p>
        </p:txBody>
      </p:sp>
      <p:sp>
        <p:nvSpPr>
          <p:cNvPr id="32" name="TextBox 31"/>
          <p:cNvSpPr txBox="1"/>
          <p:nvPr userDrawn="1"/>
        </p:nvSpPr>
        <p:spPr>
          <a:xfrm>
            <a:off x="3514725" y="5162554"/>
            <a:ext cx="3071834" cy="369332"/>
          </a:xfrm>
          <a:prstGeom prst="rect">
            <a:avLst/>
          </a:prstGeom>
          <a:noFill/>
        </p:spPr>
        <p:txBody>
          <a:bodyPr wrap="square" rtlCol="0">
            <a:spAutoFit/>
          </a:bodyPr>
          <a:lstStyle/>
          <a:p>
            <a:pPr algn="ctr"/>
            <a:r>
              <a:rPr lang="en-US" altLang="ko-KR" dirty="0" smtClean="0"/>
              <a:t>VIETNAM</a:t>
            </a:r>
            <a:endParaRPr lang="ko-KR" altLang="en-US" dirty="0"/>
          </a:p>
        </p:txBody>
      </p:sp>
      <p:sp>
        <p:nvSpPr>
          <p:cNvPr id="33" name="TextBox 32"/>
          <p:cNvSpPr txBox="1"/>
          <p:nvPr userDrawn="1"/>
        </p:nvSpPr>
        <p:spPr>
          <a:xfrm>
            <a:off x="77764" y="974700"/>
            <a:ext cx="804846" cy="253916"/>
          </a:xfrm>
          <a:prstGeom prst="rect">
            <a:avLst/>
          </a:prstGeom>
          <a:noFill/>
        </p:spPr>
        <p:txBody>
          <a:bodyPr wrap="square" rtlCol="0">
            <a:spAutoFit/>
          </a:bodyPr>
          <a:lstStyle/>
          <a:p>
            <a:pPr algn="ctr"/>
            <a:r>
              <a:rPr lang="en-US" altLang="ko-KR" sz="1050" b="1" dirty="0" smtClean="0"/>
              <a:t>KOREA</a:t>
            </a:r>
            <a:endParaRPr lang="ko-KR" altLang="en-US" sz="1050" b="1" dirty="0"/>
          </a:p>
        </p:txBody>
      </p:sp>
      <p:cxnSp>
        <p:nvCxnSpPr>
          <p:cNvPr id="53" name="직선 연결선 52"/>
          <p:cNvCxnSpPr/>
          <p:nvPr userDrawn="1"/>
        </p:nvCxnSpPr>
        <p:spPr>
          <a:xfrm rot="16200000" flipH="1">
            <a:off x="408890" y="1343270"/>
            <a:ext cx="900536" cy="1588"/>
          </a:xfrm>
          <a:prstGeom prst="line">
            <a:avLst/>
          </a:prstGeom>
          <a:ln w="3175">
            <a:prstDash val="solid"/>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userDrawn="1"/>
        </p:nvCxnSpPr>
        <p:spPr>
          <a:xfrm rot="16200000" flipH="1">
            <a:off x="579657" y="354706"/>
            <a:ext cx="568800" cy="1588"/>
          </a:xfrm>
          <a:prstGeom prst="line">
            <a:avLst/>
          </a:prstGeom>
          <a:ln w="3175">
            <a:prstDash val="solid"/>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userDrawn="1"/>
        </p:nvCxnSpPr>
        <p:spPr>
          <a:xfrm>
            <a:off x="862312" y="357158"/>
            <a:ext cx="5835057" cy="1588"/>
          </a:xfrm>
          <a:prstGeom prst="line">
            <a:avLst/>
          </a:prstGeom>
          <a:ln w="3175">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97132" y="214282"/>
            <a:ext cx="804846" cy="253916"/>
          </a:xfrm>
          <a:prstGeom prst="rect">
            <a:avLst/>
          </a:prstGeom>
          <a:noFill/>
        </p:spPr>
        <p:txBody>
          <a:bodyPr wrap="square" rtlCol="0">
            <a:spAutoFit/>
          </a:bodyPr>
          <a:lstStyle/>
          <a:p>
            <a:pPr algn="ctr"/>
            <a:r>
              <a:rPr lang="en-US" altLang="ko-KR" sz="1050" b="1" dirty="0" smtClean="0"/>
              <a:t>MENU</a:t>
            </a:r>
            <a:endParaRPr lang="ko-KR" altLang="en-US" sz="1050" b="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EAFAC9AB-1CAA-404C-9047-B35B7A70BC1C}" type="slidenum">
              <a:rPr lang="ko-KR" altLang="en-US" smtClean="0"/>
              <a:pPr/>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2" name="직사각형 1"/>
          <p:cNvSpPr/>
          <p:nvPr userDrawn="1"/>
        </p:nvSpPr>
        <p:spPr>
          <a:xfrm>
            <a:off x="0" y="827434"/>
            <a:ext cx="6856982" cy="113267"/>
          </a:xfrm>
          <a:prstGeom prst="rect">
            <a:avLst/>
          </a:prstGeom>
          <a:solidFill>
            <a:srgbClr val="FFA3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8326" fontAlgn="base">
              <a:spcBef>
                <a:spcPct val="0"/>
              </a:spcBef>
              <a:spcAft>
                <a:spcPct val="0"/>
              </a:spcAft>
              <a:defRPr/>
            </a:pPr>
            <a:endParaRPr kumimoji="1" lang="ko-KR" altLang="en-US" sz="1283">
              <a:solidFill>
                <a:prstClr val="white"/>
              </a:solidFill>
            </a:endParaRPr>
          </a:p>
        </p:txBody>
      </p:sp>
      <p:sp>
        <p:nvSpPr>
          <p:cNvPr id="3" name="직사각형 2"/>
          <p:cNvSpPr/>
          <p:nvPr userDrawn="1"/>
        </p:nvSpPr>
        <p:spPr>
          <a:xfrm>
            <a:off x="2037" y="8464392"/>
            <a:ext cx="6856982" cy="113267"/>
          </a:xfrm>
          <a:prstGeom prst="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8326" fontAlgn="base">
              <a:spcBef>
                <a:spcPct val="0"/>
              </a:spcBef>
              <a:spcAft>
                <a:spcPct val="0"/>
              </a:spcAft>
              <a:defRPr/>
            </a:pPr>
            <a:endParaRPr kumimoji="1" lang="ko-KR" altLang="en-US" sz="1283">
              <a:solidFill>
                <a:srgbClr val="FFE07D"/>
              </a:solidFill>
            </a:endParaRPr>
          </a:p>
        </p:txBody>
      </p:sp>
      <p:pic>
        <p:nvPicPr>
          <p:cNvPr id="4" name="Picture 1" descr="ci-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34391" y="8571900"/>
            <a:ext cx="662791" cy="566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날짜 개체 틀 2"/>
          <p:cNvSpPr>
            <a:spLocks noGrp="1"/>
          </p:cNvSpPr>
          <p:nvPr>
            <p:ph type="dt" sz="half" idx="10"/>
          </p:nvPr>
        </p:nvSpPr>
        <p:spPr>
          <a:xfrm>
            <a:off x="2627747" y="8550782"/>
            <a:ext cx="1600471" cy="389720"/>
          </a:xfrm>
        </p:spPr>
        <p:txBody>
          <a:bodyPr/>
          <a:lstStyle>
            <a:lvl1pPr algn="ctr">
              <a:defRPr/>
            </a:lvl1pPr>
          </a:lstStyle>
          <a:p>
            <a:pPr>
              <a:defRPr/>
            </a:pPr>
            <a:fld id="{EFDC778D-7A7D-4211-BFCE-610123B571D5}" type="datetime1">
              <a:rPr lang="ko-KR" altLang="en-US">
                <a:solidFill>
                  <a:prstClr val="black">
                    <a:tint val="75000"/>
                  </a:prstClr>
                </a:solidFill>
              </a:rPr>
              <a:pPr>
                <a:defRPr/>
              </a:pPr>
              <a:t>2018-12-30</a:t>
            </a:fld>
            <a:endParaRPr lang="ko-KR" altLang="en-US" dirty="0">
              <a:solidFill>
                <a:prstClr val="black">
                  <a:tint val="75000"/>
                </a:prstClr>
              </a:solidFill>
            </a:endParaRPr>
          </a:p>
        </p:txBody>
      </p:sp>
      <p:sp>
        <p:nvSpPr>
          <p:cNvPr id="6" name="슬라이드 번호 개체 틀 4"/>
          <p:cNvSpPr>
            <a:spLocks noGrp="1"/>
          </p:cNvSpPr>
          <p:nvPr>
            <p:ph type="sldNum" sz="quarter" idx="11"/>
          </p:nvPr>
        </p:nvSpPr>
        <p:spPr>
          <a:xfrm>
            <a:off x="5045762" y="8571900"/>
            <a:ext cx="1600471" cy="389718"/>
          </a:xfrm>
        </p:spPr>
        <p:txBody>
          <a:bodyPr/>
          <a:lstStyle>
            <a:lvl1pPr>
              <a:defRPr/>
            </a:lvl1pPr>
          </a:lstStyle>
          <a:p>
            <a:pPr>
              <a:defRPr/>
            </a:pPr>
            <a:fld id="{1332E8DD-5F1D-49A3-B133-916A991C7269}" type="slidenum">
              <a:rPr lang="ko-KR" altLang="en-US"/>
              <a:pPr>
                <a:defRPr/>
              </a:pPr>
              <a:t>‹#›</a:t>
            </a:fld>
            <a:endParaRPr lang="ko-KR" altLang="en-US" dirty="0"/>
          </a:p>
        </p:txBody>
      </p:sp>
    </p:spTree>
    <p:extLst>
      <p:ext uri="{BB962C8B-B14F-4D97-AF65-F5344CB8AC3E}">
        <p14:creationId xmlns:p14="http://schemas.microsoft.com/office/powerpoint/2010/main" xmlns="" val="3708823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AFAC9AB-1CAA-404C-9047-B35B7A70BC1C}"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41.xml"/><Relationship Id="rId7" Type="http://schemas.openxmlformats.org/officeDocument/2006/relationships/slide" Target="slide3.xml"/><Relationship Id="rId2" Type="http://schemas.openxmlformats.org/officeDocument/2006/relationships/slide" Target="slide12.xml"/><Relationship Id="rId1" Type="http://schemas.openxmlformats.org/officeDocument/2006/relationships/slideLayout" Target="../slideLayouts/slideLayout3.xml"/><Relationship Id="rId6" Type="http://schemas.openxmlformats.org/officeDocument/2006/relationships/slide" Target="slide4.xml"/><Relationship Id="rId5" Type="http://schemas.openxmlformats.org/officeDocument/2006/relationships/slide" Target="slide52.xml"/><Relationship Id="rId4" Type="http://schemas.openxmlformats.org/officeDocument/2006/relationships/slide" Target="slide46.xml"/><Relationship Id="rId9" Type="http://schemas.openxmlformats.org/officeDocument/2006/relationships/slide" Target="slide5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0" y="1808356"/>
            <a:ext cx="6858000" cy="1630263"/>
          </a:xfrm>
          <a:prstGeom prst="round2SameRect">
            <a:avLst>
              <a:gd name="adj1" fmla="val 0"/>
              <a:gd name="adj2" fmla="val 0"/>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6600" b="1" dirty="0" smtClean="0">
                <a:solidFill>
                  <a:prstClr val="black"/>
                </a:solidFill>
              </a:rPr>
              <a:t>ERP Manual</a:t>
            </a:r>
            <a:endParaRPr lang="ko-KR" altLang="en-US" sz="6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1</a:t>
            </a:fld>
            <a:endParaRPr lang="ko-KR" altLang="en-US" smtClean="0"/>
          </a:p>
        </p:txBody>
      </p:sp>
      <p:sp>
        <p:nvSpPr>
          <p:cNvPr id="9" name="Rectangle 98"/>
          <p:cNvSpPr>
            <a:spLocks noChangeArrowheads="1"/>
          </p:cNvSpPr>
          <p:nvPr/>
        </p:nvSpPr>
        <p:spPr bwMode="auto">
          <a:xfrm>
            <a:off x="4447842" y="8016670"/>
            <a:ext cx="2395644" cy="424553"/>
          </a:xfrm>
          <a:prstGeom prst="rect">
            <a:avLst/>
          </a:prstGeom>
          <a:noFill/>
          <a:ln w="12700">
            <a:no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r" latinLnBrk="0">
              <a:lnSpc>
                <a:spcPct val="85000"/>
              </a:lnSpc>
            </a:pPr>
            <a:r>
              <a:rPr lang="en-US" altLang="ko-KR" sz="1400" dirty="0" smtClean="0">
                <a:latin typeface="Arial" panose="020B0604020202020204" pitchFamily="34" charset="0"/>
                <a:ea typeface="돋움체" panose="020B0609000101010101" pitchFamily="49" charset="-127"/>
              </a:rPr>
              <a:t>2018/ 12/ 27 Update </a:t>
            </a:r>
            <a:r>
              <a:rPr lang="en-US" altLang="ko-KR" sz="1400" dirty="0" err="1" smtClean="0">
                <a:latin typeface="Arial" panose="020B0604020202020204" pitchFamily="34" charset="0"/>
                <a:ea typeface="돋움체" panose="020B0609000101010101" pitchFamily="49" charset="-127"/>
              </a:rPr>
              <a:t>Hoa</a:t>
            </a:r>
            <a:endParaRPr lang="ko-KR" altLang="en-US" sz="1400" dirty="0">
              <a:latin typeface="Arial" panose="020B0604020202020204" pitchFamily="34" charset="0"/>
              <a:ea typeface="돋움체" panose="020B0609000101010101" pitchFamily="49" charset="-127"/>
            </a:endParaRPr>
          </a:p>
        </p:txBody>
      </p:sp>
    </p:spTree>
    <p:extLst>
      <p:ext uri="{BB962C8B-B14F-4D97-AF65-F5344CB8AC3E}">
        <p14:creationId xmlns:p14="http://schemas.microsoft.com/office/powerpoint/2010/main" xmlns="" val="2772512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10</a:t>
            </a:fld>
            <a:endParaRPr lang="ko-KR" altLang="en-US" dirty="0"/>
          </a:p>
        </p:txBody>
      </p:sp>
      <p:grpSp>
        <p:nvGrpSpPr>
          <p:cNvPr id="3" name="Group 11"/>
          <p:cNvGrpSpPr/>
          <p:nvPr/>
        </p:nvGrpSpPr>
        <p:grpSpPr>
          <a:xfrm>
            <a:off x="893384" y="18438"/>
            <a:ext cx="5806648" cy="934143"/>
            <a:chOff x="893384" y="18438"/>
            <a:chExt cx="5806648" cy="934143"/>
          </a:xfrm>
        </p:grpSpPr>
        <p:sp>
          <p:nvSpPr>
            <p:cNvPr id="13" name="TextBox 12"/>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4" name="TextBox 13"/>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5" name="Group 14"/>
          <p:cNvGrpSpPr/>
          <p:nvPr/>
        </p:nvGrpSpPr>
        <p:grpSpPr>
          <a:xfrm>
            <a:off x="924056" y="966373"/>
            <a:ext cx="5766570" cy="1141231"/>
            <a:chOff x="914651" y="984931"/>
            <a:chExt cx="5766570" cy="1141231"/>
          </a:xfrm>
        </p:grpSpPr>
        <p:sp>
          <p:nvSpPr>
            <p:cNvPr id="16" name="TextBox 15"/>
            <p:cNvSpPr txBox="1"/>
            <p:nvPr/>
          </p:nvSpPr>
          <p:spPr>
            <a:xfrm>
              <a:off x="914651" y="1325943"/>
              <a:ext cx="5760640" cy="800219"/>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Nhập số lượng, đơn giá</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Chọn ngày giao hàng theo từng mặt hàng (nếu có)</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Lưu trữ</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수량</a:t>
              </a:r>
              <a:r>
                <a:rPr lang="en-US" altLang="ko-KR" sz="1400" dirty="0" smtClean="0"/>
                <a:t>, </a:t>
              </a:r>
              <a:r>
                <a:rPr lang="ko-KR" altLang="en-US" sz="1400" dirty="0" smtClean="0"/>
                <a:t>단가 입력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 </a:t>
              </a:r>
              <a:r>
                <a:rPr lang="ko-KR" altLang="en-US" sz="1400" dirty="0"/>
                <a:t>품목별 납기 </a:t>
              </a:r>
              <a:r>
                <a:rPr lang="ko-KR" altLang="en-US" sz="1400" dirty="0" smtClean="0"/>
                <a:t>일자 입력</a:t>
              </a:r>
              <a:r>
                <a:rPr lang="en-US" altLang="ko-KR" sz="1400" dirty="0" smtClean="0"/>
                <a:t> </a:t>
              </a:r>
              <a:r>
                <a:rPr lang="en-US" altLang="ko-KR" sz="1400" dirty="0" smtClean="0">
                  <a:sym typeface="Wingdings 3" panose="05040102010807070707" pitchFamily="18" charset="2"/>
                </a:rPr>
                <a:t> </a:t>
              </a:r>
              <a:r>
                <a:rPr lang="ko-KR" altLang="en-US" sz="1400" dirty="0" smtClean="0"/>
                <a:t>③ 저장 </a:t>
              </a:r>
              <a:r>
                <a:rPr lang="vi-VN" altLang="ko-KR" sz="1400" dirty="0" smtClean="0"/>
                <a:t>(F8)</a:t>
              </a:r>
              <a:endParaRPr lang="en-US" sz="1400" dirty="0"/>
            </a:p>
          </p:txBody>
        </p:sp>
      </p:grpSp>
      <p:grpSp>
        <p:nvGrpSpPr>
          <p:cNvPr id="12" name="Group 18"/>
          <p:cNvGrpSpPr/>
          <p:nvPr/>
        </p:nvGrpSpPr>
        <p:grpSpPr>
          <a:xfrm>
            <a:off x="134738" y="1871492"/>
            <a:ext cx="6659791" cy="3266501"/>
            <a:chOff x="134738" y="1871492"/>
            <a:chExt cx="6659791" cy="3266501"/>
          </a:xfrm>
        </p:grpSpPr>
        <p:pic>
          <p:nvPicPr>
            <p:cNvPr id="4" name="Picture 3"/>
            <p:cNvPicPr>
              <a:picLocks/>
            </p:cNvPicPr>
            <p:nvPr/>
          </p:nvPicPr>
          <p:blipFill>
            <a:blip r:embed="rId2"/>
            <a:stretch>
              <a:fillRect/>
            </a:stretch>
          </p:blipFill>
          <p:spPr>
            <a:xfrm>
              <a:off x="134738" y="1871492"/>
              <a:ext cx="6552000" cy="3240000"/>
            </a:xfrm>
            <a:prstGeom prst="rect">
              <a:avLst/>
            </a:prstGeom>
          </p:spPr>
        </p:pic>
        <p:sp>
          <p:nvSpPr>
            <p:cNvPr id="6" name="Rectangle 5"/>
            <p:cNvSpPr/>
            <p:nvPr/>
          </p:nvSpPr>
          <p:spPr>
            <a:xfrm>
              <a:off x="6379031" y="3409322"/>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7" name="Rectangle 6"/>
            <p:cNvSpPr/>
            <p:nvPr/>
          </p:nvSpPr>
          <p:spPr>
            <a:xfrm>
              <a:off x="761340" y="4646210"/>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8" name="Rectangle 7"/>
            <p:cNvSpPr/>
            <p:nvPr/>
          </p:nvSpPr>
          <p:spPr>
            <a:xfrm>
              <a:off x="928212" y="3116021"/>
              <a:ext cx="266420" cy="369332"/>
            </a:xfrm>
            <a:prstGeom prst="rect">
              <a:avLst/>
            </a:prstGeom>
          </p:spPr>
          <p:txBody>
            <a:bodyPr wrap="none">
              <a:spAutoFit/>
            </a:bodyPr>
            <a:lstStyle/>
            <a:p>
              <a:r>
                <a:rPr lang="en-US" altLang="ko-KR" b="1" dirty="0" smtClean="0">
                  <a:solidFill>
                    <a:srgbClr val="FF0000"/>
                  </a:solidFill>
                </a:rPr>
                <a:t> </a:t>
              </a:r>
              <a:endParaRPr lang="en-US" b="1" dirty="0">
                <a:solidFill>
                  <a:srgbClr val="FF0000"/>
                </a:solidFill>
              </a:endParaRPr>
            </a:p>
          </p:txBody>
        </p:sp>
        <p:sp>
          <p:nvSpPr>
            <p:cNvPr id="9" name="Rectangle 8"/>
            <p:cNvSpPr/>
            <p:nvPr/>
          </p:nvSpPr>
          <p:spPr>
            <a:xfrm>
              <a:off x="5805264" y="3779912"/>
              <a:ext cx="802531" cy="294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49080" y="3779911"/>
              <a:ext cx="864096" cy="936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60648" y="4932040"/>
              <a:ext cx="576064" cy="205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373379" y="339643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grpSp>
      <p:grpSp>
        <p:nvGrpSpPr>
          <p:cNvPr id="15" name="Group 19"/>
          <p:cNvGrpSpPr/>
          <p:nvPr/>
        </p:nvGrpSpPr>
        <p:grpSpPr>
          <a:xfrm>
            <a:off x="139492" y="5508104"/>
            <a:ext cx="6540987" cy="738664"/>
            <a:chOff x="139492" y="5508104"/>
            <a:chExt cx="6540987" cy="738664"/>
          </a:xfrm>
        </p:grpSpPr>
        <p:sp>
          <p:nvSpPr>
            <p:cNvPr id="21" name="TextBox 20"/>
            <p:cNvSpPr txBox="1"/>
            <p:nvPr/>
          </p:nvSpPr>
          <p:spPr>
            <a:xfrm>
              <a:off x="139492" y="5508104"/>
              <a:ext cx="3289508" cy="738664"/>
            </a:xfrm>
            <a:prstGeom prst="rect">
              <a:avLst/>
            </a:prstGeom>
            <a:noFill/>
          </p:spPr>
          <p:txBody>
            <a:bodyPr wrap="square" rtlCol="0">
              <a:spAutoFit/>
            </a:bodyPr>
            <a:lstStyle/>
            <a:p>
              <a:r>
                <a:rPr lang="ko-KR" altLang="en-US" sz="1400" dirty="0" smtClean="0"/>
                <a:t>판매 제품 수량</a:t>
              </a:r>
              <a:r>
                <a:rPr lang="en-US" altLang="ko-KR" sz="1400" dirty="0" smtClean="0"/>
                <a:t>, </a:t>
              </a:r>
              <a:r>
                <a:rPr lang="ko-KR" altLang="en-US" sz="1400" dirty="0" smtClean="0"/>
                <a:t>단가 금액을 입력하는 화면으로 </a:t>
              </a:r>
              <a:r>
                <a:rPr lang="ko-KR" altLang="en-US" sz="1400" dirty="0" err="1" smtClean="0"/>
                <a:t>월마감시</a:t>
              </a:r>
              <a:r>
                <a:rPr lang="ko-KR" altLang="en-US" sz="1400" dirty="0" smtClean="0"/>
                <a:t> </a:t>
              </a:r>
              <a:r>
                <a:rPr lang="vi-VN" altLang="ko-KR" sz="1400" dirty="0" smtClean="0"/>
                <a:t>Debit </a:t>
              </a:r>
              <a:r>
                <a:rPr lang="ko-KR" altLang="en-US" sz="1400" dirty="0" smtClean="0"/>
                <a:t>기초가 되는 자료이다</a:t>
              </a:r>
              <a:r>
                <a:rPr lang="en-US" altLang="ko-KR" sz="1400" dirty="0" smtClean="0"/>
                <a:t>.</a:t>
              </a:r>
              <a:endParaRPr lang="en-US" sz="1400" dirty="0"/>
            </a:p>
          </p:txBody>
        </p:sp>
        <p:sp>
          <p:nvSpPr>
            <p:cNvPr id="22" name="TextBox 21"/>
            <p:cNvSpPr txBox="1"/>
            <p:nvPr/>
          </p:nvSpPr>
          <p:spPr>
            <a:xfrm>
              <a:off x="3429000" y="5508104"/>
              <a:ext cx="3251479" cy="523220"/>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Nhập số lượng, đơn giá hàng hóa: Đây là cơ sở để tính toán công nợ</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cuối tháng.</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3530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11</a:t>
            </a:fld>
            <a:endParaRPr lang="ko-KR" altLang="en-US" dirty="0"/>
          </a:p>
        </p:txBody>
      </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sp>
        <p:nvSpPr>
          <p:cNvPr id="24" name="TextBox 23"/>
          <p:cNvSpPr txBox="1"/>
          <p:nvPr/>
        </p:nvSpPr>
        <p:spPr>
          <a:xfrm>
            <a:off x="928645" y="859183"/>
            <a:ext cx="5760640" cy="954107"/>
          </a:xfrm>
          <a:prstGeom prst="rect">
            <a:avLst/>
          </a:prstGeom>
          <a:noFill/>
        </p:spPr>
        <p:txBody>
          <a:bodyPr wrap="square" rtlCol="0">
            <a:spAutoFit/>
          </a:bodyPr>
          <a:lstStyle/>
          <a:p>
            <a:r>
              <a:rPr lang="ko-KR" altLang="en-US" sz="1400" dirty="0" smtClean="0"/>
              <a:t>① </a:t>
            </a:r>
            <a:r>
              <a:rPr lang="ko-KR" altLang="en-US" sz="1400" dirty="0"/>
              <a:t>영업관리</a:t>
            </a:r>
            <a:r>
              <a:rPr lang="ko-KR" altLang="en-US" sz="1400" dirty="0" smtClean="0"/>
              <a:t> </a:t>
            </a:r>
            <a:r>
              <a:rPr lang="en-US" altLang="ko-KR" sz="1400" dirty="0" smtClean="0"/>
              <a:t> </a:t>
            </a:r>
            <a:r>
              <a:rPr lang="en-US" altLang="ko-KR" sz="1400" dirty="0">
                <a:sym typeface="Wingdings 3" panose="05040102010807070707" pitchFamily="18" charset="2"/>
              </a:rPr>
              <a:t> </a:t>
            </a:r>
            <a:r>
              <a:rPr lang="ko-KR" altLang="en-US" sz="1400" dirty="0"/>
              <a:t>② 주문서</a:t>
            </a:r>
            <a:r>
              <a:rPr lang="vi-VN" altLang="ko-KR" sz="1400" dirty="0" smtClean="0"/>
              <a:t> </a:t>
            </a:r>
            <a:r>
              <a:rPr lang="en-US" altLang="ko-KR" sz="1400" dirty="0" smtClean="0">
                <a:sym typeface="Wingdings 3" panose="05040102010807070707" pitchFamily="18" charset="2"/>
              </a:rPr>
              <a:t> </a:t>
            </a:r>
            <a:r>
              <a:rPr lang="ko-KR" altLang="en-US" sz="1400" dirty="0"/>
              <a:t>③</a:t>
            </a:r>
            <a:r>
              <a:rPr lang="vi-VN" altLang="ko-KR" sz="1400" dirty="0" smtClean="0"/>
              <a:t> </a:t>
            </a:r>
            <a:r>
              <a:rPr lang="ko-KR" altLang="en-US" sz="1400" dirty="0" smtClean="0"/>
              <a:t>주문서조회 </a:t>
            </a:r>
            <a:r>
              <a:rPr lang="en-US" altLang="ko-KR" sz="1400" dirty="0" smtClean="0">
                <a:sym typeface="Wingdings 3" panose="05040102010807070707" pitchFamily="18" charset="2"/>
              </a:rPr>
              <a:t> </a:t>
            </a:r>
            <a:r>
              <a:rPr lang="ko-KR" altLang="en-US" sz="1400" dirty="0" smtClean="0"/>
              <a:t>④ 주문서 선택 </a:t>
            </a:r>
            <a:r>
              <a:rPr lang="en-US" altLang="ko-KR" sz="1400" dirty="0" smtClean="0">
                <a:sym typeface="Wingdings 3" panose="05040102010807070707" pitchFamily="18" charset="2"/>
              </a:rPr>
              <a:t> </a:t>
            </a:r>
            <a:r>
              <a:rPr lang="ko-KR" altLang="en-US" sz="1400" dirty="0" smtClean="0"/>
              <a:t>⑤ 수정 </a:t>
            </a:r>
            <a:r>
              <a:rPr lang="en-US" altLang="ko-KR" sz="1400" dirty="0" smtClean="0">
                <a:sym typeface="Wingdings 3" panose="05040102010807070707" pitchFamily="18" charset="2"/>
              </a:rPr>
              <a:t> </a:t>
            </a:r>
            <a:r>
              <a:rPr lang="ko-KR" altLang="en-US" sz="1400" dirty="0" smtClean="0"/>
              <a:t>⑥ 저장 </a:t>
            </a:r>
            <a:r>
              <a:rPr lang="vi-VN" altLang="ko-KR" sz="1400" dirty="0" smtClean="0"/>
              <a:t>(F8)</a:t>
            </a:r>
            <a:endParaRPr lang="en-US" sz="1400" dirty="0"/>
          </a:p>
          <a:p>
            <a:endParaRPr lang="ko-KR" altLang="en-US" sz="1400" dirty="0"/>
          </a:p>
          <a:p>
            <a:r>
              <a:rPr lang="en-US" altLang="ko-KR" sz="1400" dirty="0" smtClean="0">
                <a:sym typeface="Wingdings 3" panose="05040102010807070707" pitchFamily="18" charset="2"/>
              </a:rPr>
              <a:t> </a:t>
            </a:r>
            <a:r>
              <a:rPr lang="ko-KR" altLang="en-US" sz="1400" dirty="0" smtClean="0"/>
              <a:t> </a:t>
            </a:r>
            <a:r>
              <a:rPr lang="en-US" altLang="ko-KR" sz="1400" dirty="0" smtClean="0">
                <a:sym typeface="Wingdings 3" panose="05040102010807070707" pitchFamily="18" charset="2"/>
              </a:rPr>
              <a:t> </a:t>
            </a:r>
            <a:endParaRPr lang="en-US" sz="1400" dirty="0"/>
          </a:p>
        </p:txBody>
      </p:sp>
      <p:grpSp>
        <p:nvGrpSpPr>
          <p:cNvPr id="16" name="Group 26"/>
          <p:cNvGrpSpPr/>
          <p:nvPr/>
        </p:nvGrpSpPr>
        <p:grpSpPr>
          <a:xfrm>
            <a:off x="143791" y="1821608"/>
            <a:ext cx="6552000" cy="3283745"/>
            <a:chOff x="143791" y="1821608"/>
            <a:chExt cx="6552000" cy="3283745"/>
          </a:xfrm>
        </p:grpSpPr>
        <p:grpSp>
          <p:nvGrpSpPr>
            <p:cNvPr id="17" name="Group 20"/>
            <p:cNvGrpSpPr/>
            <p:nvPr/>
          </p:nvGrpSpPr>
          <p:grpSpPr>
            <a:xfrm>
              <a:off x="143791" y="1821608"/>
              <a:ext cx="6552000" cy="3283745"/>
              <a:chOff x="143791" y="1821608"/>
              <a:chExt cx="6552000" cy="3283745"/>
            </a:xfrm>
          </p:grpSpPr>
          <p:pic>
            <p:nvPicPr>
              <p:cNvPr id="3" name="Picture 2"/>
              <p:cNvPicPr>
                <a:picLocks/>
              </p:cNvPicPr>
              <p:nvPr/>
            </p:nvPicPr>
            <p:blipFill>
              <a:blip r:embed="rId2"/>
              <a:stretch>
                <a:fillRect/>
              </a:stretch>
            </p:blipFill>
            <p:spPr>
              <a:xfrm>
                <a:off x="143791" y="1865353"/>
                <a:ext cx="6552000" cy="3240000"/>
              </a:xfrm>
              <a:prstGeom prst="rect">
                <a:avLst/>
              </a:prstGeom>
            </p:spPr>
          </p:pic>
          <p:sp>
            <p:nvSpPr>
              <p:cNvPr id="4" name="Rectangle 3"/>
              <p:cNvSpPr/>
              <p:nvPr/>
            </p:nvSpPr>
            <p:spPr>
              <a:xfrm>
                <a:off x="1153483" y="1821608"/>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434224" y="1924068"/>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6" name="Rectangle 5"/>
              <p:cNvSpPr/>
              <p:nvPr/>
            </p:nvSpPr>
            <p:spPr>
              <a:xfrm>
                <a:off x="861029" y="2507479"/>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7" name="Rectangle 6"/>
              <p:cNvSpPr/>
              <p:nvPr/>
            </p:nvSpPr>
            <p:spPr>
              <a:xfrm>
                <a:off x="1693270" y="2590910"/>
                <a:ext cx="497252" cy="369332"/>
              </a:xfrm>
              <a:prstGeom prst="rect">
                <a:avLst/>
              </a:prstGeom>
            </p:spPr>
            <p:txBody>
              <a:bodyPr wrap="none">
                <a:spAutoFit/>
              </a:bodyPr>
              <a:lstStyle/>
              <a:p>
                <a:r>
                  <a:rPr lang="ko-KR" altLang="en-US" b="1" dirty="0">
                    <a:solidFill>
                      <a:srgbClr val="FF0000"/>
                    </a:solidFill>
                  </a:rPr>
                  <a:t>④</a:t>
                </a:r>
                <a:r>
                  <a:rPr lang="en-US" altLang="ko-KR" b="1" dirty="0">
                    <a:solidFill>
                      <a:srgbClr val="FF0000"/>
                    </a:solidFill>
                  </a:rPr>
                  <a:t> </a:t>
                </a:r>
                <a:endParaRPr lang="en-US" b="1" dirty="0">
                  <a:solidFill>
                    <a:srgbClr val="FF0000"/>
                  </a:solidFill>
                </a:endParaRPr>
              </a:p>
            </p:txBody>
          </p:sp>
          <p:sp>
            <p:nvSpPr>
              <p:cNvPr id="8" name="Rectangle 7"/>
              <p:cNvSpPr/>
              <p:nvPr/>
            </p:nvSpPr>
            <p:spPr>
              <a:xfrm>
                <a:off x="836712" y="1835280"/>
                <a:ext cx="449957"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43791" y="2221461"/>
                <a:ext cx="999370" cy="190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43791" y="2412992"/>
                <a:ext cx="999370" cy="184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89751" y="2908839"/>
                <a:ext cx="542558" cy="214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525069" y="2428716"/>
                <a:ext cx="3928267" cy="228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708920" y="4888282"/>
                <a:ext cx="542558" cy="214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512777" y="2127943"/>
                <a:ext cx="415498" cy="369332"/>
              </a:xfrm>
              <a:prstGeom prst="rect">
                <a:avLst/>
              </a:prstGeom>
            </p:spPr>
            <p:txBody>
              <a:bodyPr wrap="none">
                <a:spAutoFit/>
              </a:bodyPr>
              <a:lstStyle/>
              <a:p>
                <a:r>
                  <a:rPr lang="ko-KR" altLang="en-US" b="1" dirty="0">
                    <a:solidFill>
                      <a:srgbClr val="FF0000"/>
                    </a:solidFill>
                  </a:rPr>
                  <a:t>⑤</a:t>
                </a:r>
              </a:p>
            </p:txBody>
          </p:sp>
        </p:grpSp>
        <p:sp>
          <p:nvSpPr>
            <p:cNvPr id="25" name="Rectangle 24"/>
            <p:cNvSpPr/>
            <p:nvPr/>
          </p:nvSpPr>
          <p:spPr>
            <a:xfrm>
              <a:off x="3212042" y="4733540"/>
              <a:ext cx="415498" cy="369332"/>
            </a:xfrm>
            <a:prstGeom prst="rect">
              <a:avLst/>
            </a:prstGeom>
          </p:spPr>
          <p:txBody>
            <a:bodyPr wrap="none">
              <a:spAutoFit/>
            </a:bodyPr>
            <a:lstStyle/>
            <a:p>
              <a:r>
                <a:rPr lang="ko-KR" altLang="en-US" b="1" dirty="0">
                  <a:solidFill>
                    <a:srgbClr val="FF0000"/>
                  </a:solidFill>
                </a:rPr>
                <a:t>⑥</a:t>
              </a:r>
              <a:endParaRPr lang="en-US" b="1" dirty="0">
                <a:solidFill>
                  <a:srgbClr val="FF0000"/>
                </a:solidFill>
              </a:endParaRPr>
            </a:p>
          </p:txBody>
        </p:sp>
      </p:grpSp>
      <p:sp>
        <p:nvSpPr>
          <p:cNvPr id="26" name="TextBox 25"/>
          <p:cNvSpPr txBox="1"/>
          <p:nvPr/>
        </p:nvSpPr>
        <p:spPr>
          <a:xfrm>
            <a:off x="932032" y="1293682"/>
            <a:ext cx="5745304" cy="738664"/>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Bán hàng</a:t>
            </a:r>
            <a:r>
              <a:rPr lang="ko-KR" altLang="en-US" sz="1400" dirty="0" smtClean="0">
                <a:latin typeface="Times New Roman" panose="02020603050405020304" pitchFamily="18" charset="0"/>
                <a:cs typeface="Times New Roman" panose="02020603050405020304" pitchFamily="18" charset="0"/>
              </a:rPr>
              <a:t> </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Đơn bán hàng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③</a:t>
            </a:r>
            <a:r>
              <a:rPr lang="vi-VN" altLang="ko-KR" sz="1400" dirty="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Danh sách đơn bán hàng</a:t>
            </a:r>
            <a:r>
              <a:rPr lang="ko-KR" altLang="en-US"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④ </a:t>
            </a:r>
            <a:r>
              <a:rPr lang="vi-VN" altLang="ko-KR" sz="1400" dirty="0" smtClean="0">
                <a:latin typeface="Times New Roman" panose="02020603050405020304" pitchFamily="18" charset="0"/>
                <a:cs typeface="Times New Roman" panose="02020603050405020304" pitchFamily="18" charset="0"/>
              </a:rPr>
              <a:t>Chọn đơn bán hàng</a:t>
            </a:r>
            <a:r>
              <a:rPr lang="ko-KR" altLang="en-US"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⑤ </a:t>
            </a:r>
            <a:r>
              <a:rPr lang="vi-VN" altLang="ko-KR" sz="1400" dirty="0" smtClean="0">
                <a:latin typeface="Times New Roman" panose="02020603050405020304" pitchFamily="18" charset="0"/>
                <a:cs typeface="Times New Roman" panose="02020603050405020304" pitchFamily="18" charset="0"/>
              </a:rPr>
              <a:t>Sửa chữa</a:t>
            </a:r>
            <a:r>
              <a:rPr lang="ko-KR" altLang="en-US"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⑥ </a:t>
            </a:r>
            <a:r>
              <a:rPr lang="vi-VN" altLang="ko-KR" sz="1400" dirty="0" smtClean="0">
                <a:latin typeface="Times New Roman" panose="02020603050405020304" pitchFamily="18" charset="0"/>
                <a:cs typeface="Times New Roman" panose="02020603050405020304" pitchFamily="18" charset="0"/>
              </a:rPr>
              <a:t>Lưu trữ</a:t>
            </a:r>
            <a:r>
              <a:rPr lang="ko-KR" altLang="en-US" sz="1400" dirty="0" smtClean="0">
                <a:latin typeface="Times New Roman" panose="02020603050405020304" pitchFamily="18" charset="0"/>
                <a:cs typeface="Times New Roman" panose="02020603050405020304" pitchFamily="18" charset="0"/>
              </a:rPr>
              <a:t> </a:t>
            </a:r>
            <a:r>
              <a:rPr lang="vi-VN" altLang="ko-KR" sz="1400" dirty="0">
                <a:latin typeface="Times New Roman" panose="02020603050405020304" pitchFamily="18" charset="0"/>
                <a:cs typeface="Times New Roman" panose="02020603050405020304" pitchFamily="18" charset="0"/>
              </a:rPr>
              <a:t>(F8)</a:t>
            </a:r>
            <a:endParaRPr lang="en-US" sz="1400" dirty="0">
              <a:latin typeface="Times New Roman" panose="02020603050405020304" pitchFamily="18" charset="0"/>
              <a:cs typeface="Times New Roman" panose="02020603050405020304" pitchFamily="18" charset="0"/>
            </a:endParaRPr>
          </a:p>
          <a:p>
            <a:endParaRPr lang="en-US" sz="1400" dirty="0"/>
          </a:p>
        </p:txBody>
      </p:sp>
      <p:grpSp>
        <p:nvGrpSpPr>
          <p:cNvPr id="18" name="Group 22"/>
          <p:cNvGrpSpPr/>
          <p:nvPr/>
        </p:nvGrpSpPr>
        <p:grpSpPr>
          <a:xfrm>
            <a:off x="139492" y="5508104"/>
            <a:ext cx="6540987" cy="738664"/>
            <a:chOff x="139492" y="5508104"/>
            <a:chExt cx="6540987" cy="738664"/>
          </a:xfrm>
        </p:grpSpPr>
        <p:sp>
          <p:nvSpPr>
            <p:cNvPr id="28" name="TextBox 27"/>
            <p:cNvSpPr txBox="1"/>
            <p:nvPr/>
          </p:nvSpPr>
          <p:spPr>
            <a:xfrm>
              <a:off x="139492" y="5508104"/>
              <a:ext cx="3289508" cy="738664"/>
            </a:xfrm>
            <a:prstGeom prst="rect">
              <a:avLst/>
            </a:prstGeom>
            <a:noFill/>
          </p:spPr>
          <p:txBody>
            <a:bodyPr wrap="square" rtlCol="0">
              <a:spAutoFit/>
            </a:bodyPr>
            <a:lstStyle/>
            <a:p>
              <a:r>
                <a:rPr lang="ko-KR" altLang="en-US" sz="1400" dirty="0" smtClean="0"/>
                <a:t>주문서 처리 현황을 조회하여 오류 없이 정상적으로 처리되었는지 확인하는 화면</a:t>
              </a:r>
              <a:r>
                <a:rPr lang="en-US" altLang="ko-KR" sz="1400" dirty="0" smtClean="0"/>
                <a:t>.</a:t>
              </a:r>
              <a:endParaRPr lang="en-US" sz="1400" dirty="0"/>
            </a:p>
          </p:txBody>
        </p:sp>
        <p:sp>
          <p:nvSpPr>
            <p:cNvPr id="29" name="TextBox 28"/>
            <p:cNvSpPr txBox="1"/>
            <p:nvPr/>
          </p:nvSpPr>
          <p:spPr>
            <a:xfrm>
              <a:off x="3429000" y="5508104"/>
              <a:ext cx="3251479" cy="523220"/>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Danh sách đơn bán hàng là nơi xác nhận lại các thông tin về đơn bán hàng đã nhập</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67524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12</a:t>
            </a:fld>
            <a:endParaRPr lang="ko-KR" altLang="en-US" smtClean="0"/>
          </a:p>
        </p:txBody>
      </p:sp>
      <p:grpSp>
        <p:nvGrpSpPr>
          <p:cNvPr id="2" name="그룹 1"/>
          <p:cNvGrpSpPr/>
          <p:nvPr/>
        </p:nvGrpSpPr>
        <p:grpSpPr>
          <a:xfrm>
            <a:off x="1124744"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2. Job Order</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2772512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13</a:t>
            </a:fld>
            <a:endParaRPr lang="ko-KR" altLang="en-US" dirty="0"/>
          </a:p>
        </p:txBody>
      </p:sp>
      <p:grpSp>
        <p:nvGrpSpPr>
          <p:cNvPr id="4" name="Group 3"/>
          <p:cNvGrpSpPr/>
          <p:nvPr/>
        </p:nvGrpSpPr>
        <p:grpSpPr>
          <a:xfrm>
            <a:off x="893384" y="18438"/>
            <a:ext cx="5806648" cy="934143"/>
            <a:chOff x="893384" y="18438"/>
            <a:chExt cx="5806648" cy="934143"/>
          </a:xfrm>
        </p:grpSpPr>
        <p:sp>
          <p:nvSpPr>
            <p:cNvPr id="5" name="TextBox 4"/>
            <p:cNvSpPr txBox="1"/>
            <p:nvPr/>
          </p:nvSpPr>
          <p:spPr>
            <a:xfrm>
              <a:off x="908720" y="337028"/>
              <a:ext cx="5791312" cy="615553"/>
            </a:xfrm>
            <a:prstGeom prst="rect">
              <a:avLst/>
            </a:prstGeom>
            <a:noFill/>
          </p:spPr>
          <p:txBody>
            <a:bodyPr wrap="square" rtlCol="0">
              <a:spAutoFit/>
            </a:bodyPr>
            <a:lstStyle/>
            <a:p>
              <a:r>
                <a:rPr lang="vi-VN" sz="1600" b="1" dirty="0" smtClean="0"/>
                <a:t>Sản xuất – Đơn hàng sản xuất</a:t>
              </a:r>
              <a:endParaRPr lang="en-US" sz="1600" b="1" dirty="0"/>
            </a:p>
            <a:p>
              <a:endParaRPr lang="en-US" dirty="0"/>
            </a:p>
          </p:txBody>
        </p:sp>
        <p:sp>
          <p:nvSpPr>
            <p:cNvPr id="6" name="TextBox 5"/>
            <p:cNvSpPr txBox="1"/>
            <p:nvPr/>
          </p:nvSpPr>
          <p:spPr>
            <a:xfrm>
              <a:off x="893384" y="18438"/>
              <a:ext cx="5760640" cy="338554"/>
            </a:xfrm>
            <a:prstGeom prst="rect">
              <a:avLst/>
            </a:prstGeom>
            <a:noFill/>
          </p:spPr>
          <p:txBody>
            <a:bodyPr wrap="square" rtlCol="0">
              <a:spAutoFit/>
            </a:bodyPr>
            <a:lstStyle/>
            <a:p>
              <a:r>
                <a:rPr lang="ko-KR" altLang="en-US" sz="1600" b="1" dirty="0" smtClean="0"/>
                <a:t>생산</a:t>
              </a:r>
              <a:r>
                <a:rPr lang="en-US" altLang="ko-KR" sz="1600" b="1" dirty="0" smtClean="0"/>
                <a:t>/</a:t>
              </a:r>
              <a:r>
                <a:rPr lang="ko-KR" altLang="en-US" sz="1600" b="1" dirty="0" smtClean="0"/>
                <a:t>외주 </a:t>
              </a:r>
              <a:r>
                <a:rPr lang="en-US" altLang="ko-KR" sz="1600" b="1" dirty="0" smtClean="0"/>
                <a:t>- </a:t>
              </a:r>
              <a:r>
                <a:rPr lang="ko-KR" altLang="en-US" sz="1600" b="1" dirty="0" smtClean="0"/>
                <a:t>작업지시서</a:t>
              </a:r>
              <a:endParaRPr lang="en-US" sz="1600" b="1" dirty="0"/>
            </a:p>
          </p:txBody>
        </p:sp>
      </p:grpSp>
      <p:grpSp>
        <p:nvGrpSpPr>
          <p:cNvPr id="7" name="Group 6"/>
          <p:cNvGrpSpPr/>
          <p:nvPr/>
        </p:nvGrpSpPr>
        <p:grpSpPr>
          <a:xfrm>
            <a:off x="919839" y="966373"/>
            <a:ext cx="5770787" cy="1148372"/>
            <a:chOff x="910434" y="984931"/>
            <a:chExt cx="5770787" cy="1148372"/>
          </a:xfrm>
        </p:grpSpPr>
        <p:sp>
          <p:nvSpPr>
            <p:cNvPr id="8" name="TextBox 7"/>
            <p:cNvSpPr txBox="1"/>
            <p:nvPr/>
          </p:nvSpPr>
          <p:spPr>
            <a:xfrm>
              <a:off x="910434" y="1333084"/>
              <a:ext cx="5760640" cy="800219"/>
            </a:xfrm>
            <a:prstGeom prst="rect">
              <a:avLst/>
            </a:prstGeom>
            <a:noFill/>
          </p:spPr>
          <p:txBody>
            <a:bodyPr wrap="square" rtlCol="0">
              <a:spAutoFit/>
            </a:bodyPr>
            <a:lstStyle/>
            <a:p>
              <a:r>
                <a:rPr lang="ko-KR" altLang="en-US" sz="1400" dirty="0"/>
                <a:t>① </a:t>
              </a:r>
              <a:r>
                <a:rPr lang="vi-VN" altLang="ko-KR" sz="1400" dirty="0" smtClean="0"/>
                <a:t>Kiểm kê I</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Sản xuất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Đơn hàng sản xuất</a:t>
              </a:r>
              <a:r>
                <a:rPr lang="en-US" altLang="ko-KR" sz="1400" dirty="0" smtClean="0"/>
                <a:t> </a:t>
              </a:r>
              <a:r>
                <a:rPr lang="en-US" altLang="ko-KR" sz="1400" dirty="0">
                  <a:sym typeface="Wingdings 3" panose="05040102010807070707" pitchFamily="18" charset="2"/>
                </a:rPr>
                <a:t> </a:t>
              </a:r>
              <a:r>
                <a:rPr lang="ko-KR" altLang="en-US" sz="1400" dirty="0" smtClean="0"/>
                <a:t>④</a:t>
              </a:r>
              <a:r>
                <a:rPr lang="en-US" altLang="ko-KR" sz="1400" dirty="0" smtClean="0"/>
                <a:t> </a:t>
              </a:r>
              <a:r>
                <a:rPr lang="vi-VN" altLang="ko-KR" sz="1400" dirty="0" smtClean="0"/>
                <a:t>Đơn hàng SX mới</a:t>
              </a:r>
              <a:endParaRPr lang="en-US" sz="1400" dirty="0"/>
            </a:p>
            <a:p>
              <a:endParaRPr lang="en-US" dirty="0"/>
            </a:p>
          </p:txBody>
        </p:sp>
        <p:sp>
          <p:nvSpPr>
            <p:cNvPr id="9" name="TextBox 8"/>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재고 </a:t>
              </a:r>
              <a:r>
                <a:rPr lang="vi-VN" altLang="ko-KR" sz="1400" dirty="0" smtClean="0"/>
                <a:t>I</a:t>
              </a:r>
              <a:r>
                <a:rPr lang="ko-KR" altLang="en-US" sz="1400" dirty="0" smtClean="0"/>
                <a:t>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 </a:t>
              </a:r>
              <a:r>
                <a:rPr lang="ko-KR" altLang="en-US" sz="1400" dirty="0"/>
                <a:t>생산</a:t>
              </a:r>
              <a:r>
                <a:rPr lang="en-US" altLang="ko-KR" sz="1400" dirty="0"/>
                <a:t>/</a:t>
              </a:r>
              <a:r>
                <a:rPr lang="ko-KR" altLang="en-US" sz="1400" dirty="0"/>
                <a:t>외주</a:t>
              </a:r>
              <a:r>
                <a:rPr lang="ko-KR" altLang="en-US" sz="1400" dirty="0" smtClean="0"/>
                <a:t>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smtClean="0"/>
                <a:t>작업지시서</a:t>
              </a:r>
              <a:r>
                <a:rPr lang="vi-VN" altLang="ko-KR" sz="1400" dirty="0" smtClean="0"/>
                <a:t> </a:t>
              </a:r>
              <a:r>
                <a:rPr lang="en-US" altLang="ko-KR" sz="1400" dirty="0" smtClean="0">
                  <a:sym typeface="Wingdings 3" panose="05040102010807070707" pitchFamily="18" charset="2"/>
                </a:rPr>
                <a:t> </a:t>
              </a:r>
              <a:r>
                <a:rPr lang="ko-KR" altLang="en-US" sz="1400" dirty="0" smtClean="0"/>
                <a:t>④</a:t>
              </a:r>
              <a:r>
                <a:rPr lang="vi-VN" altLang="ko-KR" sz="1400" dirty="0" smtClean="0"/>
                <a:t> </a:t>
              </a:r>
              <a:r>
                <a:rPr lang="ko-KR" altLang="en-US" sz="1400" dirty="0" smtClean="0"/>
                <a:t>작업지시서입력</a:t>
              </a:r>
              <a:endParaRPr lang="en-US" sz="1400" dirty="0"/>
            </a:p>
          </p:txBody>
        </p:sp>
      </p:grpSp>
      <p:grpSp>
        <p:nvGrpSpPr>
          <p:cNvPr id="18" name="Group 17"/>
          <p:cNvGrpSpPr/>
          <p:nvPr/>
        </p:nvGrpSpPr>
        <p:grpSpPr>
          <a:xfrm>
            <a:off x="139492" y="1821608"/>
            <a:ext cx="6552728" cy="3280736"/>
            <a:chOff x="139492" y="1821608"/>
            <a:chExt cx="6552728" cy="3280736"/>
          </a:xfrm>
        </p:grpSpPr>
        <p:pic>
          <p:nvPicPr>
            <p:cNvPr id="3" name="Picture 2"/>
            <p:cNvPicPr>
              <a:picLocks noChangeAspect="1"/>
            </p:cNvPicPr>
            <p:nvPr/>
          </p:nvPicPr>
          <p:blipFill>
            <a:blip r:embed="rId2"/>
            <a:stretch>
              <a:fillRect/>
            </a:stretch>
          </p:blipFill>
          <p:spPr>
            <a:xfrm>
              <a:off x="139492" y="1861984"/>
              <a:ext cx="6552728" cy="3240360"/>
            </a:xfrm>
            <a:prstGeom prst="rect">
              <a:avLst/>
            </a:prstGeom>
          </p:spPr>
        </p:pic>
        <p:sp>
          <p:nvSpPr>
            <p:cNvPr id="10" name="Rectangle 9"/>
            <p:cNvSpPr/>
            <p:nvPr/>
          </p:nvSpPr>
          <p:spPr>
            <a:xfrm>
              <a:off x="1153483" y="1821608"/>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1" name="Rectangle 10"/>
            <p:cNvSpPr/>
            <p:nvPr/>
          </p:nvSpPr>
          <p:spPr>
            <a:xfrm>
              <a:off x="1975656" y="2192878"/>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2" name="Rectangle 11"/>
            <p:cNvSpPr/>
            <p:nvPr/>
          </p:nvSpPr>
          <p:spPr>
            <a:xfrm>
              <a:off x="727663" y="2332469"/>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13" name="Rectangle 12"/>
            <p:cNvSpPr/>
            <p:nvPr/>
          </p:nvSpPr>
          <p:spPr>
            <a:xfrm>
              <a:off x="928212" y="3116021"/>
              <a:ext cx="497252" cy="369332"/>
            </a:xfrm>
            <a:prstGeom prst="rect">
              <a:avLst/>
            </a:prstGeom>
          </p:spPr>
          <p:txBody>
            <a:bodyPr wrap="none">
              <a:spAutoFit/>
            </a:bodyPr>
            <a:lstStyle/>
            <a:p>
              <a:r>
                <a:rPr lang="ko-KR" altLang="en-US" b="1" dirty="0">
                  <a:solidFill>
                    <a:srgbClr val="FF0000"/>
                  </a:solidFill>
                </a:rPr>
                <a:t>④</a:t>
              </a:r>
              <a:r>
                <a:rPr lang="en-US" altLang="ko-KR" b="1" dirty="0">
                  <a:solidFill>
                    <a:srgbClr val="FF0000"/>
                  </a:solidFill>
                </a:rPr>
                <a:t> </a:t>
              </a:r>
              <a:endParaRPr lang="en-US" b="1" dirty="0">
                <a:solidFill>
                  <a:srgbClr val="FF0000"/>
                </a:solidFill>
              </a:endParaRPr>
            </a:p>
          </p:txBody>
        </p:sp>
        <p:sp>
          <p:nvSpPr>
            <p:cNvPr id="14" name="Rectangle 13"/>
            <p:cNvSpPr/>
            <p:nvPr/>
          </p:nvSpPr>
          <p:spPr>
            <a:xfrm>
              <a:off x="1483968" y="1979712"/>
              <a:ext cx="504872" cy="21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85146" y="2201415"/>
              <a:ext cx="449957"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39492" y="2674149"/>
              <a:ext cx="1037346" cy="2381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39492" y="2995718"/>
              <a:ext cx="1037346" cy="221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22"/>
          <p:cNvGrpSpPr/>
          <p:nvPr/>
        </p:nvGrpSpPr>
        <p:grpSpPr>
          <a:xfrm>
            <a:off x="139492" y="5508104"/>
            <a:ext cx="6540987" cy="523220"/>
            <a:chOff x="139492" y="5508104"/>
            <a:chExt cx="6540987" cy="523220"/>
          </a:xfrm>
        </p:grpSpPr>
        <p:sp>
          <p:nvSpPr>
            <p:cNvPr id="21" name="TextBox 20"/>
            <p:cNvSpPr txBox="1"/>
            <p:nvPr/>
          </p:nvSpPr>
          <p:spPr>
            <a:xfrm>
              <a:off x="139492" y="5508104"/>
              <a:ext cx="3289508" cy="523220"/>
            </a:xfrm>
            <a:prstGeom prst="rect">
              <a:avLst/>
            </a:prstGeom>
            <a:noFill/>
          </p:spPr>
          <p:txBody>
            <a:bodyPr wrap="square" rtlCol="0">
              <a:spAutoFit/>
            </a:bodyPr>
            <a:lstStyle/>
            <a:p>
              <a:r>
                <a:rPr lang="ko-KR" altLang="en-US" sz="1400" dirty="0" smtClean="0"/>
                <a:t>작성된 주문서를 제품을 생산하라고 생산공정에 작업지시서 내리는 화면</a:t>
              </a:r>
              <a:endParaRPr lang="en-US" sz="1400" dirty="0"/>
            </a:p>
          </p:txBody>
        </p:sp>
        <p:sp>
          <p:nvSpPr>
            <p:cNvPr id="22" name="TextBox 21"/>
            <p:cNvSpPr txBox="1"/>
            <p:nvPr/>
          </p:nvSpPr>
          <p:spPr>
            <a:xfrm>
              <a:off x="3429000" y="5508104"/>
              <a:ext cx="3251479" cy="523220"/>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sản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để</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sản xuất hàng hóa theo đơn bán hàng đã soạn</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687961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14</a:t>
            </a:fld>
            <a:endParaRPr lang="ko-KR" altLang="en-US" dirty="0"/>
          </a:p>
        </p:txBody>
      </p:sp>
      <p:grpSp>
        <p:nvGrpSpPr>
          <p:cNvPr id="7" name="Group 11"/>
          <p:cNvGrpSpPr/>
          <p:nvPr/>
        </p:nvGrpSpPr>
        <p:grpSpPr>
          <a:xfrm>
            <a:off x="143791" y="1862439"/>
            <a:ext cx="6552728" cy="3240360"/>
            <a:chOff x="143791" y="1862439"/>
            <a:chExt cx="6552728" cy="3240360"/>
          </a:xfrm>
        </p:grpSpPr>
        <p:pic>
          <p:nvPicPr>
            <p:cNvPr id="3" name="Picture 2"/>
            <p:cNvPicPr>
              <a:picLocks noChangeAspect="1"/>
            </p:cNvPicPr>
            <p:nvPr/>
          </p:nvPicPr>
          <p:blipFill>
            <a:blip r:embed="rId2"/>
            <a:stretch>
              <a:fillRect/>
            </a:stretch>
          </p:blipFill>
          <p:spPr>
            <a:xfrm>
              <a:off x="143791" y="1862439"/>
              <a:ext cx="6552728" cy="3240360"/>
            </a:xfrm>
            <a:prstGeom prst="rect">
              <a:avLst/>
            </a:prstGeom>
          </p:spPr>
        </p:pic>
        <p:sp>
          <p:nvSpPr>
            <p:cNvPr id="4" name="Rectangle 3"/>
            <p:cNvSpPr/>
            <p:nvPr/>
          </p:nvSpPr>
          <p:spPr>
            <a:xfrm>
              <a:off x="2357156" y="296223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2924944" y="2597805"/>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6" name="Rectangle 5"/>
            <p:cNvSpPr/>
            <p:nvPr/>
          </p:nvSpPr>
          <p:spPr>
            <a:xfrm>
              <a:off x="3106054" y="3392820"/>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8" name="Rectangle 7"/>
            <p:cNvSpPr/>
            <p:nvPr/>
          </p:nvSpPr>
          <p:spPr>
            <a:xfrm>
              <a:off x="2924944" y="2899159"/>
              <a:ext cx="144016" cy="252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29000" y="3296745"/>
              <a:ext cx="64807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204864" y="3264158"/>
              <a:ext cx="504057" cy="23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Sản xuất – Đơn hàng sản xuất</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생산</a:t>
              </a:r>
              <a:r>
                <a:rPr lang="en-US" altLang="ko-KR" sz="1600" b="1" dirty="0" smtClean="0"/>
                <a:t>/</a:t>
              </a:r>
              <a:r>
                <a:rPr lang="ko-KR" altLang="en-US" sz="1600" b="1" dirty="0" smtClean="0"/>
                <a:t>외주 </a:t>
              </a:r>
              <a:r>
                <a:rPr lang="en-US" altLang="ko-KR" sz="1600" b="1" dirty="0" smtClean="0"/>
                <a:t>- </a:t>
              </a:r>
              <a:r>
                <a:rPr lang="ko-KR" altLang="en-US" sz="1600" b="1" dirty="0" smtClean="0"/>
                <a:t>작업지시서</a:t>
              </a:r>
              <a:endParaRPr lang="en-US" sz="1600" b="1" dirty="0"/>
            </a:p>
          </p:txBody>
        </p:sp>
      </p:grpSp>
      <p:grpSp>
        <p:nvGrpSpPr>
          <p:cNvPr id="12" name="Group 15"/>
          <p:cNvGrpSpPr/>
          <p:nvPr/>
        </p:nvGrpSpPr>
        <p:grpSpPr>
          <a:xfrm>
            <a:off x="929986" y="966373"/>
            <a:ext cx="5770046" cy="747135"/>
            <a:chOff x="920581" y="984931"/>
            <a:chExt cx="5770046" cy="747135"/>
          </a:xfrm>
        </p:grpSpPr>
        <p:sp>
          <p:nvSpPr>
            <p:cNvPr id="17" name="TextBox 16"/>
            <p:cNvSpPr txBox="1"/>
            <p:nvPr/>
          </p:nvSpPr>
          <p:spPr>
            <a:xfrm>
              <a:off x="929987" y="1424289"/>
              <a:ext cx="5760640" cy="307777"/>
            </a:xfrm>
            <a:prstGeom prst="rect">
              <a:avLst/>
            </a:prstGeom>
            <a:noFill/>
          </p:spPr>
          <p:txBody>
            <a:bodyPr wrap="square" rtlCol="0">
              <a:spAutoFit/>
            </a:bodyPr>
            <a:lstStyle/>
            <a:p>
              <a:r>
                <a:rPr lang="ko-KR" altLang="en-US" sz="1400" dirty="0"/>
                <a:t>① </a:t>
              </a:r>
              <a:r>
                <a:rPr lang="vi-VN" altLang="ko-KR" sz="1400" dirty="0" smtClean="0"/>
                <a:t>Đơn bán hàng</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Chọn đơn bán hàng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Áp dụng tất cả (F8)</a:t>
              </a:r>
              <a:endParaRPr lang="en-US" dirty="0"/>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주문 </a:t>
              </a:r>
              <a:r>
                <a:rPr lang="en-US" altLang="ko-KR" sz="1400" dirty="0" smtClean="0">
                  <a:sym typeface="Wingdings 3" panose="05040102010807070707" pitchFamily="18" charset="2"/>
                </a:rPr>
                <a:t> </a:t>
              </a:r>
              <a:r>
                <a:rPr lang="ko-KR" altLang="en-US" sz="1400" dirty="0" smtClean="0"/>
                <a:t>② 주문서 클릭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smtClean="0"/>
                <a:t>전체적용</a:t>
              </a:r>
              <a:endParaRPr lang="en-US" sz="1400" dirty="0"/>
            </a:p>
          </p:txBody>
        </p:sp>
      </p:grpSp>
      <p:grpSp>
        <p:nvGrpSpPr>
          <p:cNvPr id="13" name="Group 20"/>
          <p:cNvGrpSpPr/>
          <p:nvPr/>
        </p:nvGrpSpPr>
        <p:grpSpPr>
          <a:xfrm>
            <a:off x="139492" y="5508104"/>
            <a:ext cx="6540987" cy="954107"/>
            <a:chOff x="139492" y="5508104"/>
            <a:chExt cx="6540987" cy="954107"/>
          </a:xfrm>
        </p:grpSpPr>
        <p:sp>
          <p:nvSpPr>
            <p:cNvPr id="22" name="TextBox 21"/>
            <p:cNvSpPr txBox="1"/>
            <p:nvPr/>
          </p:nvSpPr>
          <p:spPr>
            <a:xfrm>
              <a:off x="139492" y="5508104"/>
              <a:ext cx="3289508" cy="738664"/>
            </a:xfrm>
            <a:prstGeom prst="rect">
              <a:avLst/>
            </a:prstGeom>
            <a:noFill/>
          </p:spPr>
          <p:txBody>
            <a:bodyPr wrap="square" rtlCol="0">
              <a:spAutoFit/>
            </a:bodyPr>
            <a:lstStyle/>
            <a:p>
              <a:r>
                <a:rPr lang="ko-KR" altLang="en-US" sz="1400" dirty="0" smtClean="0"/>
                <a:t>작업지시를 하는 경우에는 주문서를 클릭하고 </a:t>
              </a:r>
              <a:r>
                <a:rPr lang="ko-KR" altLang="en-US" sz="1400" dirty="0" err="1" smtClean="0"/>
                <a:t>팝업되는</a:t>
              </a:r>
              <a:r>
                <a:rPr lang="ko-KR" altLang="en-US" sz="1400" dirty="0" smtClean="0"/>
                <a:t> 창에서 해당제품을 선택하고 전체적용을 선택하면 된다</a:t>
              </a:r>
              <a:endParaRPr lang="en-US" sz="1400" dirty="0"/>
            </a:p>
          </p:txBody>
        </p:sp>
        <p:sp>
          <p:nvSpPr>
            <p:cNvPr id="23" name="TextBox 22"/>
            <p:cNvSpPr txBox="1"/>
            <p:nvPr/>
          </p:nvSpPr>
          <p:spPr>
            <a:xfrm>
              <a:off x="3429000" y="5508104"/>
              <a:ext cx="3251479" cy="954107"/>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sản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vi-VN" altLang="ko-KR" sz="1400" dirty="0" smtClean="0">
                  <a:latin typeface="Times New Roman" panose="02020603050405020304" pitchFamily="18" charset="0"/>
                  <a:cs typeface="Times New Roman" panose="02020603050405020304" pitchFamily="18" charset="0"/>
                </a:rPr>
                <a:t>: Nhấn vào đơn bán hàng rồi chọn đơn bán hàng trong hộp thoại danh sách đơn bán hàng, sau đó nhấn Áp dụng tất cả (F8).</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049315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15</a:t>
            </a:fld>
            <a:endParaRPr lang="ko-KR" altLang="en-US" dirty="0"/>
          </a:p>
        </p:txBody>
      </p:sp>
      <p:grpSp>
        <p:nvGrpSpPr>
          <p:cNvPr id="5"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Sản xuất – Đơn hàng sản xuất</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생산</a:t>
              </a:r>
              <a:r>
                <a:rPr lang="en-US" altLang="ko-KR" sz="1600" b="1" dirty="0" smtClean="0"/>
                <a:t>/</a:t>
              </a:r>
              <a:r>
                <a:rPr lang="ko-KR" altLang="en-US" sz="1600" b="1" dirty="0" smtClean="0"/>
                <a:t>외주 </a:t>
              </a:r>
              <a:r>
                <a:rPr lang="en-US" altLang="ko-KR" sz="1600" b="1" dirty="0" smtClean="0"/>
                <a:t>- </a:t>
              </a:r>
              <a:r>
                <a:rPr lang="ko-KR" altLang="en-US" sz="1600" b="1" dirty="0" smtClean="0"/>
                <a:t>작업지시서</a:t>
              </a:r>
              <a:endParaRPr lang="en-US" sz="1600" b="1" dirty="0"/>
            </a:p>
          </p:txBody>
        </p:sp>
      </p:grpSp>
      <p:grpSp>
        <p:nvGrpSpPr>
          <p:cNvPr id="6" name="Group 15"/>
          <p:cNvGrpSpPr/>
          <p:nvPr/>
        </p:nvGrpSpPr>
        <p:grpSpPr>
          <a:xfrm>
            <a:off x="929986" y="966373"/>
            <a:ext cx="5770046" cy="1022050"/>
            <a:chOff x="920581" y="984931"/>
            <a:chExt cx="5770046" cy="1022050"/>
          </a:xfrm>
        </p:grpSpPr>
        <p:sp>
          <p:nvSpPr>
            <p:cNvPr id="17" name="TextBox 16"/>
            <p:cNvSpPr txBox="1"/>
            <p:nvPr/>
          </p:nvSpPr>
          <p:spPr>
            <a:xfrm>
              <a:off x="929987" y="1422206"/>
              <a:ext cx="5760640" cy="584775"/>
            </a:xfrm>
            <a:prstGeom prst="rect">
              <a:avLst/>
            </a:prstGeom>
            <a:noFill/>
          </p:spPr>
          <p:txBody>
            <a:bodyPr wrap="square" rtlCol="0">
              <a:spAutoFit/>
            </a:bodyPr>
            <a:lstStyle/>
            <a:p>
              <a:r>
                <a:rPr lang="ko-KR" altLang="en-US" sz="1400" dirty="0" smtClean="0"/>
                <a:t>①</a:t>
              </a:r>
              <a:r>
                <a:rPr lang="vi-VN" altLang="ko-KR" sz="1400" dirty="0" smtClean="0"/>
                <a:t> </a:t>
              </a:r>
              <a:r>
                <a:rPr lang="vi-VN" altLang="ko-KR" sz="1400" dirty="0" smtClean="0">
                  <a:sym typeface="Wingdings 3" panose="05040102010807070707" pitchFamily="18" charset="2"/>
                </a:rPr>
                <a:t>Xác nhận lại thông tin đơn hàng</a:t>
              </a:r>
              <a:r>
                <a:rPr lang="ko-KR" altLang="en-US" sz="1400" dirty="0" smtClean="0"/>
                <a:t>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a:t>②</a:t>
              </a:r>
              <a:r>
                <a:rPr lang="en-US" altLang="ko-KR" sz="1400" dirty="0" smtClean="0">
                  <a:sym typeface="Wingdings 3" panose="05040102010807070707" pitchFamily="18" charset="2"/>
                </a:rPr>
                <a:t> </a:t>
              </a:r>
              <a:r>
                <a:rPr lang="vi-VN" altLang="ko-KR" sz="1400" dirty="0" smtClean="0"/>
                <a:t>Lưu trữ (F8)</a:t>
              </a:r>
              <a:r>
                <a:rPr lang="ko-KR" altLang="en-US" sz="1400" dirty="0" smtClean="0"/>
                <a:t> </a:t>
              </a:r>
              <a:endParaRPr lang="en-US" sz="1400" dirty="0"/>
            </a:p>
            <a:p>
              <a:endParaRPr lang="en-US" dirty="0"/>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err="1" smtClean="0"/>
                <a:t>오더정보</a:t>
              </a:r>
              <a:r>
                <a:rPr lang="ko-KR" altLang="en-US" sz="1400" dirty="0" smtClean="0"/>
                <a:t> 확인 </a:t>
              </a:r>
              <a:r>
                <a:rPr lang="en-US" altLang="ko-KR" sz="1400" dirty="0" smtClean="0">
                  <a:sym typeface="Wingdings 3" panose="05040102010807070707" pitchFamily="18" charset="2"/>
                </a:rPr>
                <a:t> </a:t>
              </a:r>
              <a:r>
                <a:rPr lang="ko-KR" altLang="en-US" sz="1400" dirty="0"/>
                <a:t>②</a:t>
              </a:r>
              <a:r>
                <a:rPr lang="ko-KR" altLang="en-US" sz="1400" dirty="0" smtClean="0"/>
                <a:t> 저장</a:t>
              </a:r>
              <a:r>
                <a:rPr lang="vi-VN" altLang="ko-KR" sz="1400" dirty="0" smtClean="0"/>
                <a:t> (F8)</a:t>
              </a:r>
              <a:endParaRPr lang="en-US" sz="1400" dirty="0"/>
            </a:p>
          </p:txBody>
        </p:sp>
      </p:grpSp>
      <p:grpSp>
        <p:nvGrpSpPr>
          <p:cNvPr id="7" name="Group 18"/>
          <p:cNvGrpSpPr/>
          <p:nvPr/>
        </p:nvGrpSpPr>
        <p:grpSpPr>
          <a:xfrm>
            <a:off x="139492" y="5508104"/>
            <a:ext cx="6540987" cy="1169551"/>
            <a:chOff x="139492" y="5508104"/>
            <a:chExt cx="6540987" cy="1169551"/>
          </a:xfrm>
        </p:grpSpPr>
        <p:sp>
          <p:nvSpPr>
            <p:cNvPr id="20" name="TextBox 19"/>
            <p:cNvSpPr txBox="1"/>
            <p:nvPr/>
          </p:nvSpPr>
          <p:spPr>
            <a:xfrm>
              <a:off x="139492" y="5508104"/>
              <a:ext cx="3289508" cy="738664"/>
            </a:xfrm>
            <a:prstGeom prst="rect">
              <a:avLst/>
            </a:prstGeom>
            <a:noFill/>
          </p:spPr>
          <p:txBody>
            <a:bodyPr wrap="square" rtlCol="0">
              <a:spAutoFit/>
            </a:bodyPr>
            <a:lstStyle/>
            <a:p>
              <a:r>
                <a:rPr lang="ko-KR" altLang="en-US" sz="1400" dirty="0" smtClean="0"/>
                <a:t>주문서를 선택하고 제품을 선택하면 ①</a:t>
              </a:r>
              <a:r>
                <a:rPr lang="ko-KR" altLang="en-US" sz="1400" dirty="0"/>
                <a:t> </a:t>
              </a:r>
              <a:r>
                <a:rPr lang="ko-KR" altLang="en-US" sz="1400" dirty="0" smtClean="0"/>
                <a:t>② 화면이 된다</a:t>
              </a:r>
              <a:r>
                <a:rPr lang="en-US" altLang="ko-KR" sz="1400" dirty="0" smtClean="0"/>
                <a:t>.</a:t>
              </a:r>
            </a:p>
            <a:p>
              <a:r>
                <a:rPr lang="ko-KR" altLang="en-US" sz="1400" dirty="0" smtClean="0"/>
                <a:t>확인하고 이상이 없으면 저장한다</a:t>
              </a:r>
              <a:endParaRPr lang="en-US" sz="1400" dirty="0"/>
            </a:p>
          </p:txBody>
        </p:sp>
        <p:sp>
          <p:nvSpPr>
            <p:cNvPr id="21" name="TextBox 20"/>
            <p:cNvSpPr txBox="1"/>
            <p:nvPr/>
          </p:nvSpPr>
          <p:spPr>
            <a:xfrm>
              <a:off x="3429000" y="5508104"/>
              <a:ext cx="3251479" cy="1169551"/>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sản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vi-VN" altLang="ko-KR" sz="1400" dirty="0" smtClean="0">
                  <a:latin typeface="Times New Roman" panose="02020603050405020304" pitchFamily="18" charset="0"/>
                  <a:cs typeface="Times New Roman" panose="02020603050405020304" pitchFamily="18" charset="0"/>
                </a:rPr>
                <a:t>: Sau khi chọn đơn bán hàng thì các thông tin của đơn bán hàng sẽ xuất hiện như số </a:t>
              </a:r>
              <a:r>
                <a:rPr lang="ko-KR" altLang="en-US" sz="1400" dirty="0">
                  <a:latin typeface="Times New Roman" panose="02020603050405020304" pitchFamily="18" charset="0"/>
                  <a:cs typeface="Times New Roman" panose="02020603050405020304" pitchFamily="18" charset="0"/>
                </a:rPr>
                <a:t>①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Kiểm tra lại nếu không có gì sai sót  thì nhấn Lưu trữ (F8)</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grpSp>
        <p:nvGrpSpPr>
          <p:cNvPr id="9" name="Group 28"/>
          <p:cNvGrpSpPr/>
          <p:nvPr/>
        </p:nvGrpSpPr>
        <p:grpSpPr>
          <a:xfrm>
            <a:off x="139492" y="1862855"/>
            <a:ext cx="6556299" cy="3240000"/>
            <a:chOff x="139492" y="1862855"/>
            <a:chExt cx="6556299" cy="3240000"/>
          </a:xfrm>
        </p:grpSpPr>
        <p:grpSp>
          <p:nvGrpSpPr>
            <p:cNvPr id="10" name="Group 25"/>
            <p:cNvGrpSpPr/>
            <p:nvPr/>
          </p:nvGrpSpPr>
          <p:grpSpPr>
            <a:xfrm>
              <a:off x="139492" y="1862855"/>
              <a:ext cx="6556299" cy="3240000"/>
              <a:chOff x="139492" y="1862855"/>
              <a:chExt cx="6556299" cy="3240000"/>
            </a:xfrm>
          </p:grpSpPr>
          <p:grpSp>
            <p:nvGrpSpPr>
              <p:cNvPr id="11" name="Group 11"/>
              <p:cNvGrpSpPr/>
              <p:nvPr/>
            </p:nvGrpSpPr>
            <p:grpSpPr>
              <a:xfrm>
                <a:off x="143791" y="1862855"/>
                <a:ext cx="6552000" cy="3240000"/>
                <a:chOff x="143791" y="1862855"/>
                <a:chExt cx="6552000" cy="3240000"/>
              </a:xfrm>
            </p:grpSpPr>
            <p:pic>
              <p:nvPicPr>
                <p:cNvPr id="3" name="Picture 2"/>
                <p:cNvPicPr>
                  <a:picLocks/>
                </p:cNvPicPr>
                <p:nvPr/>
              </p:nvPicPr>
              <p:blipFill>
                <a:blip r:embed="rId2"/>
                <a:stretch>
                  <a:fillRect/>
                </a:stretch>
              </p:blipFill>
              <p:spPr>
                <a:xfrm>
                  <a:off x="143791" y="1862855"/>
                  <a:ext cx="6552000" cy="3240000"/>
                </a:xfrm>
                <a:prstGeom prst="rect">
                  <a:avLst/>
                </a:prstGeom>
              </p:spPr>
            </p:pic>
            <p:sp>
              <p:nvSpPr>
                <p:cNvPr id="4" name="Rectangle 3"/>
                <p:cNvSpPr/>
                <p:nvPr/>
              </p:nvSpPr>
              <p:spPr>
                <a:xfrm>
                  <a:off x="5025496" y="2943075"/>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8" name="Rectangle 7"/>
                <p:cNvSpPr/>
                <p:nvPr/>
              </p:nvSpPr>
              <p:spPr>
                <a:xfrm>
                  <a:off x="332655" y="4860032"/>
                  <a:ext cx="720081" cy="213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p:cNvSpPr/>
              <p:nvPr/>
            </p:nvSpPr>
            <p:spPr>
              <a:xfrm>
                <a:off x="915090" y="2324538"/>
                <a:ext cx="3882062" cy="6935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9492" y="3606759"/>
                <a:ext cx="6457860" cy="321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p:nvSpPr>
          <p:spPr>
            <a:xfrm>
              <a:off x="985192" y="4559892"/>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grpSp>
    </p:spTree>
    <p:extLst>
      <p:ext uri="{BB962C8B-B14F-4D97-AF65-F5344CB8AC3E}">
        <p14:creationId xmlns:p14="http://schemas.microsoft.com/office/powerpoint/2010/main" xmlns="" val="508907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16</a:t>
            </a:fld>
            <a:endParaRPr lang="ko-KR" altLang="en-US" dirty="0"/>
          </a:p>
        </p:txBody>
      </p:sp>
      <p:grpSp>
        <p:nvGrpSpPr>
          <p:cNvPr id="7" name="Group 6"/>
          <p:cNvGrpSpPr/>
          <p:nvPr/>
        </p:nvGrpSpPr>
        <p:grpSpPr>
          <a:xfrm>
            <a:off x="143791" y="1862855"/>
            <a:ext cx="6552000" cy="3240000"/>
            <a:chOff x="143791" y="1862855"/>
            <a:chExt cx="6552000" cy="3240000"/>
          </a:xfrm>
        </p:grpSpPr>
        <p:pic>
          <p:nvPicPr>
            <p:cNvPr id="3" name="Picture 2"/>
            <p:cNvPicPr>
              <a:picLocks/>
            </p:cNvPicPr>
            <p:nvPr/>
          </p:nvPicPr>
          <p:blipFill>
            <a:blip r:embed="rId2"/>
            <a:stretch>
              <a:fillRect/>
            </a:stretch>
          </p:blipFill>
          <p:spPr>
            <a:xfrm>
              <a:off x="143791" y="1862855"/>
              <a:ext cx="6552000" cy="3240000"/>
            </a:xfrm>
            <a:prstGeom prst="rect">
              <a:avLst/>
            </a:prstGeom>
          </p:spPr>
        </p:pic>
        <p:sp>
          <p:nvSpPr>
            <p:cNvPr id="4" name="Rectangle 3"/>
            <p:cNvSpPr/>
            <p:nvPr/>
          </p:nvSpPr>
          <p:spPr>
            <a:xfrm>
              <a:off x="1335602" y="1862855"/>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920104" y="231212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6" name="Rectangle 5"/>
            <p:cNvSpPr/>
            <p:nvPr/>
          </p:nvSpPr>
          <p:spPr>
            <a:xfrm>
              <a:off x="934591" y="2946065"/>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8" name="Rectangle 7"/>
            <p:cNvSpPr/>
            <p:nvPr/>
          </p:nvSpPr>
          <p:spPr>
            <a:xfrm>
              <a:off x="1727101" y="1862855"/>
              <a:ext cx="42184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43791" y="2627784"/>
              <a:ext cx="1124969" cy="2210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43791" y="2848829"/>
              <a:ext cx="1124969" cy="2059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1"/>
          <p:cNvGrpSpPr/>
          <p:nvPr/>
        </p:nvGrpSpPr>
        <p:grpSpPr>
          <a:xfrm>
            <a:off x="893384" y="18438"/>
            <a:ext cx="5806648" cy="934143"/>
            <a:chOff x="893384" y="18438"/>
            <a:chExt cx="5806648" cy="934143"/>
          </a:xfrm>
        </p:grpSpPr>
        <p:sp>
          <p:nvSpPr>
            <p:cNvPr id="13" name="TextBox 12"/>
            <p:cNvSpPr txBox="1"/>
            <p:nvPr/>
          </p:nvSpPr>
          <p:spPr>
            <a:xfrm>
              <a:off x="908720" y="337028"/>
              <a:ext cx="5791312" cy="615553"/>
            </a:xfrm>
            <a:prstGeom prst="rect">
              <a:avLst/>
            </a:prstGeom>
            <a:noFill/>
          </p:spPr>
          <p:txBody>
            <a:bodyPr wrap="square" rtlCol="0">
              <a:spAutoFit/>
            </a:bodyPr>
            <a:lstStyle/>
            <a:p>
              <a:r>
                <a:rPr lang="vi-VN" sz="1600" b="1" dirty="0" smtClean="0"/>
                <a:t>Sản xuất – Danh sách đơn hàng sản xuất</a:t>
              </a:r>
              <a:endParaRPr lang="en-US" sz="1600" b="1" dirty="0"/>
            </a:p>
            <a:p>
              <a:endParaRPr lang="en-US" dirty="0"/>
            </a:p>
          </p:txBody>
        </p:sp>
        <p:sp>
          <p:nvSpPr>
            <p:cNvPr id="14" name="TextBox 13"/>
            <p:cNvSpPr txBox="1"/>
            <p:nvPr/>
          </p:nvSpPr>
          <p:spPr>
            <a:xfrm>
              <a:off x="893384" y="18438"/>
              <a:ext cx="5760640" cy="338554"/>
            </a:xfrm>
            <a:prstGeom prst="rect">
              <a:avLst/>
            </a:prstGeom>
            <a:noFill/>
          </p:spPr>
          <p:txBody>
            <a:bodyPr wrap="square" rtlCol="0">
              <a:spAutoFit/>
            </a:bodyPr>
            <a:lstStyle/>
            <a:p>
              <a:r>
                <a:rPr lang="ko-KR" altLang="en-US" sz="1600" b="1" dirty="0" smtClean="0"/>
                <a:t>생산</a:t>
              </a:r>
              <a:r>
                <a:rPr lang="en-US" altLang="ko-KR" sz="1600" b="1" dirty="0" smtClean="0"/>
                <a:t>/</a:t>
              </a:r>
              <a:r>
                <a:rPr lang="ko-KR" altLang="en-US" sz="1600" b="1" dirty="0" smtClean="0"/>
                <a:t>외주 </a:t>
              </a:r>
              <a:r>
                <a:rPr lang="en-US" altLang="ko-KR" sz="1600" b="1" dirty="0" smtClean="0"/>
                <a:t>– </a:t>
              </a:r>
              <a:r>
                <a:rPr lang="ko-KR" altLang="en-US" sz="1600" b="1" dirty="0" smtClean="0"/>
                <a:t>작업지시서</a:t>
              </a:r>
              <a:r>
                <a:rPr lang="vi-VN" altLang="ko-KR" sz="1600" b="1" dirty="0" smtClean="0"/>
                <a:t> </a:t>
              </a:r>
              <a:r>
                <a:rPr lang="ko-KR" altLang="en-US" sz="1600" b="1" dirty="0" smtClean="0"/>
                <a:t>조회</a:t>
              </a:r>
              <a:endParaRPr lang="en-US" sz="1600" b="1" dirty="0"/>
            </a:p>
          </p:txBody>
        </p:sp>
      </p:grpSp>
      <p:grpSp>
        <p:nvGrpSpPr>
          <p:cNvPr id="12" name="Group 17"/>
          <p:cNvGrpSpPr/>
          <p:nvPr/>
        </p:nvGrpSpPr>
        <p:grpSpPr>
          <a:xfrm>
            <a:off x="908720" y="947526"/>
            <a:ext cx="5782171" cy="1030932"/>
            <a:chOff x="899050" y="984931"/>
            <a:chExt cx="5782171" cy="1030932"/>
          </a:xfrm>
        </p:grpSpPr>
        <p:sp>
          <p:nvSpPr>
            <p:cNvPr id="19" name="TextBox 18"/>
            <p:cNvSpPr txBox="1"/>
            <p:nvPr/>
          </p:nvSpPr>
          <p:spPr>
            <a:xfrm>
              <a:off x="899050" y="1431088"/>
              <a:ext cx="5760640" cy="584775"/>
            </a:xfrm>
            <a:prstGeom prst="rect">
              <a:avLst/>
            </a:prstGeom>
            <a:noFill/>
          </p:spPr>
          <p:txBody>
            <a:bodyPr wrap="square" rtlCol="0">
              <a:spAutoFit/>
            </a:bodyPr>
            <a:lstStyle/>
            <a:p>
              <a:r>
                <a:rPr lang="ko-KR" altLang="en-US" sz="1400" dirty="0"/>
                <a:t>① </a:t>
              </a:r>
              <a:r>
                <a:rPr lang="vi-VN" altLang="ko-KR" sz="1400" dirty="0" smtClean="0"/>
                <a:t>Sản xuất </a:t>
              </a:r>
              <a:r>
                <a:rPr lang="en-US" altLang="ko-KR" sz="1400" dirty="0" smtClean="0">
                  <a:sym typeface="Wingdings 3" panose="05040102010807070707" pitchFamily="18" charset="2"/>
                </a:rPr>
                <a:t> </a:t>
              </a:r>
              <a:r>
                <a:rPr lang="ko-KR" altLang="en-US" sz="1400" dirty="0" smtClean="0"/>
                <a:t>② </a:t>
              </a:r>
              <a:r>
                <a:rPr lang="vi-VN" altLang="ko-KR" sz="1400" dirty="0" smtClean="0"/>
                <a:t>Đơn hàng sản xuất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Danh sách đơn hàng SX</a:t>
              </a:r>
              <a:r>
                <a:rPr lang="en-US" altLang="ko-KR" sz="1400" dirty="0" smtClean="0"/>
                <a:t> </a:t>
              </a:r>
              <a:endParaRPr lang="en-US" sz="1400" dirty="0"/>
            </a:p>
            <a:p>
              <a:endParaRPr lang="en-US" dirty="0"/>
            </a:p>
          </p:txBody>
        </p:sp>
        <p:sp>
          <p:nvSpPr>
            <p:cNvPr id="20" name="TextBox 19"/>
            <p:cNvSpPr txBox="1"/>
            <p:nvPr/>
          </p:nvSpPr>
          <p:spPr>
            <a:xfrm>
              <a:off x="920581" y="984931"/>
              <a:ext cx="5760640" cy="307777"/>
            </a:xfrm>
            <a:prstGeom prst="rect">
              <a:avLst/>
            </a:prstGeom>
            <a:noFill/>
          </p:spPr>
          <p:txBody>
            <a:bodyPr wrap="square" rtlCol="0">
              <a:spAutoFit/>
            </a:bodyPr>
            <a:lstStyle/>
            <a:p>
              <a:r>
                <a:rPr lang="ko-KR" altLang="en-US" sz="1400" dirty="0" smtClean="0"/>
                <a:t>① </a:t>
              </a:r>
              <a:r>
                <a:rPr lang="ko-KR" altLang="en-US" sz="1400" dirty="0"/>
                <a:t>생산</a:t>
              </a:r>
              <a:r>
                <a:rPr lang="en-US" altLang="ko-KR" sz="1400" dirty="0"/>
                <a:t>/</a:t>
              </a:r>
              <a:r>
                <a:rPr lang="ko-KR" altLang="en-US" sz="1400" dirty="0"/>
                <a:t>외주</a:t>
              </a:r>
              <a:r>
                <a:rPr lang="ko-KR" altLang="en-US" sz="1400" dirty="0" smtClean="0"/>
                <a:t> </a:t>
              </a:r>
              <a:r>
                <a:rPr lang="en-US" altLang="ko-KR" sz="1400" dirty="0" smtClean="0"/>
                <a:t> </a:t>
              </a:r>
              <a:r>
                <a:rPr lang="en-US" altLang="ko-KR" sz="1400" dirty="0">
                  <a:sym typeface="Wingdings 3" panose="05040102010807070707" pitchFamily="18" charset="2"/>
                </a:rPr>
                <a:t> </a:t>
              </a:r>
              <a:r>
                <a:rPr lang="ko-KR" altLang="en-US" sz="1400" dirty="0"/>
                <a:t>② </a:t>
              </a:r>
              <a:r>
                <a:rPr lang="ko-KR" altLang="en-US" sz="1400" dirty="0" smtClean="0"/>
                <a:t>작업지시서</a:t>
              </a:r>
              <a:r>
                <a:rPr lang="vi-VN" altLang="ko-KR" sz="1400" dirty="0" smtClean="0"/>
                <a:t> </a:t>
              </a:r>
              <a:r>
                <a:rPr lang="en-US" altLang="ko-KR" sz="1400" dirty="0" smtClean="0">
                  <a:sym typeface="Wingdings 3" panose="05040102010807070707" pitchFamily="18" charset="2"/>
                </a:rPr>
                <a:t> </a:t>
              </a:r>
              <a:r>
                <a:rPr lang="ko-KR" altLang="en-US" sz="1400" dirty="0"/>
                <a:t>③ </a:t>
              </a:r>
              <a:r>
                <a:rPr lang="ko-KR" altLang="en-US" sz="1400" dirty="0" smtClean="0"/>
                <a:t>작업지시서조회</a:t>
              </a:r>
              <a:endParaRPr lang="en-US" sz="1400" dirty="0"/>
            </a:p>
          </p:txBody>
        </p:sp>
      </p:grpSp>
      <p:grpSp>
        <p:nvGrpSpPr>
          <p:cNvPr id="15" name="Group 26"/>
          <p:cNvGrpSpPr/>
          <p:nvPr/>
        </p:nvGrpSpPr>
        <p:grpSpPr>
          <a:xfrm>
            <a:off x="139492" y="5508104"/>
            <a:ext cx="6540987" cy="954107"/>
            <a:chOff x="139492" y="5508104"/>
            <a:chExt cx="6540987" cy="954107"/>
          </a:xfrm>
        </p:grpSpPr>
        <p:sp>
          <p:nvSpPr>
            <p:cNvPr id="28" name="TextBox 27"/>
            <p:cNvSpPr txBox="1"/>
            <p:nvPr/>
          </p:nvSpPr>
          <p:spPr>
            <a:xfrm>
              <a:off x="139492" y="5508104"/>
              <a:ext cx="3289508" cy="738664"/>
            </a:xfrm>
            <a:prstGeom prst="rect">
              <a:avLst/>
            </a:prstGeom>
            <a:noFill/>
          </p:spPr>
          <p:txBody>
            <a:bodyPr wrap="square" rtlCol="0">
              <a:spAutoFit/>
            </a:bodyPr>
            <a:lstStyle/>
            <a:p>
              <a:r>
                <a:rPr lang="ko-KR" altLang="en-US" sz="1400" dirty="0" smtClean="0"/>
                <a:t>작업지시서를 처리한 내용을 조회하고 </a:t>
              </a:r>
              <a:r>
                <a:rPr lang="ko-KR" altLang="en-US" sz="1400" dirty="0" err="1" smtClean="0"/>
                <a:t>수정할때</a:t>
              </a:r>
              <a:r>
                <a:rPr lang="ko-KR" altLang="en-US" sz="1400" dirty="0" smtClean="0"/>
                <a:t> 사용하는 화면</a:t>
              </a:r>
              <a:r>
                <a:rPr lang="vi-VN" altLang="ko-KR" sz="1400" dirty="0" smtClean="0"/>
                <a:t> </a:t>
              </a:r>
              <a:r>
                <a:rPr lang="en-US" altLang="ko-KR" sz="1400" dirty="0" smtClean="0"/>
                <a:t>(</a:t>
              </a:r>
              <a:r>
                <a:rPr lang="ko-KR" altLang="en-US" sz="1400" dirty="0" smtClean="0"/>
                <a:t>관리자만 수정 후 저장 가능</a:t>
              </a:r>
              <a:r>
                <a:rPr lang="en-US" altLang="ko-KR" sz="1400" dirty="0" smtClean="0"/>
                <a:t>)</a:t>
              </a:r>
              <a:endParaRPr lang="en-US" sz="1400" dirty="0"/>
            </a:p>
          </p:txBody>
        </p:sp>
        <p:sp>
          <p:nvSpPr>
            <p:cNvPr id="29" name="TextBox 28"/>
            <p:cNvSpPr txBox="1"/>
            <p:nvPr/>
          </p:nvSpPr>
          <p:spPr>
            <a:xfrm>
              <a:off x="3429000" y="5508104"/>
              <a:ext cx="3251479" cy="954107"/>
            </a:xfrm>
            <a:prstGeom prst="rect">
              <a:avLst/>
            </a:prstGeom>
            <a:noFill/>
          </p:spPr>
          <p:txBody>
            <a:bodyPr wrap="square" rtlCol="0">
              <a:spAutoFit/>
            </a:bodyPr>
            <a:lstStyle/>
            <a:p>
              <a:r>
                <a:rPr lang="vi-VN" altLang="ko-KR" sz="1400" dirty="0" smtClean="0">
                  <a:latin typeface="+mj-lt"/>
                </a:rPr>
                <a:t>Sửa chữa và xem lại danh sách nội dung đơn hàng sản xuất đã nhập (Chỉ quản lý xưởng mới có quyền sửa chữa và lưu lại thông tin sửa chữa)</a:t>
              </a:r>
              <a:r>
                <a:rPr lang="en-US" altLang="ko-KR" sz="1400" dirty="0" smtClean="0">
                  <a:latin typeface="+mj-lt"/>
                </a:rPr>
                <a:t> </a:t>
              </a:r>
              <a:endParaRPr lang="en-US" sz="1400" dirty="0">
                <a:latin typeface="+mj-lt"/>
              </a:endParaRPr>
            </a:p>
          </p:txBody>
        </p:sp>
      </p:grpSp>
    </p:spTree>
    <p:extLst>
      <p:ext uri="{BB962C8B-B14F-4D97-AF65-F5344CB8AC3E}">
        <p14:creationId xmlns:p14="http://schemas.microsoft.com/office/powerpoint/2010/main" xmlns="" val="1192039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17</a:t>
            </a:fld>
            <a:endParaRPr lang="ko-KR" altLang="en-US" dirty="0"/>
          </a:p>
        </p:txBody>
      </p:sp>
      <p:pic>
        <p:nvPicPr>
          <p:cNvPr id="3" name="Picture 2"/>
          <p:cNvPicPr>
            <a:picLocks/>
          </p:cNvPicPr>
          <p:nvPr/>
        </p:nvPicPr>
        <p:blipFill>
          <a:blip r:embed="rId2"/>
          <a:stretch>
            <a:fillRect/>
          </a:stretch>
        </p:blipFill>
        <p:spPr>
          <a:xfrm>
            <a:off x="134738" y="1862439"/>
            <a:ext cx="6552000" cy="3240000"/>
          </a:xfrm>
          <a:prstGeom prst="rect">
            <a:avLst/>
          </a:prstGeom>
        </p:spPr>
      </p:pic>
      <p:sp>
        <p:nvSpPr>
          <p:cNvPr id="4" name="Rectangle 3"/>
          <p:cNvSpPr/>
          <p:nvPr/>
        </p:nvSpPr>
        <p:spPr>
          <a:xfrm>
            <a:off x="907150" y="2869889"/>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3410738" y="1940490"/>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6" name="Rectangle 5"/>
          <p:cNvSpPr/>
          <p:nvPr/>
        </p:nvSpPr>
        <p:spPr>
          <a:xfrm>
            <a:off x="2591490" y="4349610"/>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8" name="Rectangle 7"/>
          <p:cNvSpPr/>
          <p:nvPr/>
        </p:nvSpPr>
        <p:spPr>
          <a:xfrm>
            <a:off x="836711" y="3209950"/>
            <a:ext cx="737989" cy="171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258037" y="4716015"/>
            <a:ext cx="666907" cy="2046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095060" y="2305126"/>
            <a:ext cx="4214260" cy="1834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11"/>
          <p:cNvGrpSpPr/>
          <p:nvPr/>
        </p:nvGrpSpPr>
        <p:grpSpPr>
          <a:xfrm>
            <a:off x="893384" y="18438"/>
            <a:ext cx="5806648" cy="934143"/>
            <a:chOff x="893384" y="18438"/>
            <a:chExt cx="5806648" cy="934143"/>
          </a:xfrm>
        </p:grpSpPr>
        <p:sp>
          <p:nvSpPr>
            <p:cNvPr id="13" name="TextBox 12"/>
            <p:cNvSpPr txBox="1"/>
            <p:nvPr/>
          </p:nvSpPr>
          <p:spPr>
            <a:xfrm>
              <a:off x="908720" y="337028"/>
              <a:ext cx="5791312" cy="615553"/>
            </a:xfrm>
            <a:prstGeom prst="rect">
              <a:avLst/>
            </a:prstGeom>
            <a:noFill/>
          </p:spPr>
          <p:txBody>
            <a:bodyPr wrap="square" rtlCol="0">
              <a:spAutoFit/>
            </a:bodyPr>
            <a:lstStyle/>
            <a:p>
              <a:r>
                <a:rPr lang="vi-VN" sz="1600" b="1" dirty="0" smtClean="0"/>
                <a:t>Sản xuất – Danh sách đơn hàng sản xuất</a:t>
              </a:r>
              <a:endParaRPr lang="en-US" sz="1600" b="1" dirty="0"/>
            </a:p>
            <a:p>
              <a:endParaRPr lang="en-US" dirty="0"/>
            </a:p>
          </p:txBody>
        </p:sp>
        <p:sp>
          <p:nvSpPr>
            <p:cNvPr id="14" name="TextBox 13"/>
            <p:cNvSpPr txBox="1"/>
            <p:nvPr/>
          </p:nvSpPr>
          <p:spPr>
            <a:xfrm>
              <a:off x="893384" y="18438"/>
              <a:ext cx="5760640" cy="338554"/>
            </a:xfrm>
            <a:prstGeom prst="rect">
              <a:avLst/>
            </a:prstGeom>
            <a:noFill/>
          </p:spPr>
          <p:txBody>
            <a:bodyPr wrap="square" rtlCol="0">
              <a:spAutoFit/>
            </a:bodyPr>
            <a:lstStyle/>
            <a:p>
              <a:r>
                <a:rPr lang="ko-KR" altLang="en-US" sz="1600" b="1" dirty="0" smtClean="0"/>
                <a:t>생산</a:t>
              </a:r>
              <a:r>
                <a:rPr lang="en-US" altLang="ko-KR" sz="1600" b="1" dirty="0" smtClean="0"/>
                <a:t>/</a:t>
              </a:r>
              <a:r>
                <a:rPr lang="ko-KR" altLang="en-US" sz="1600" b="1" dirty="0" smtClean="0"/>
                <a:t>외주 </a:t>
              </a:r>
              <a:r>
                <a:rPr lang="en-US" altLang="ko-KR" sz="1600" b="1" dirty="0" smtClean="0"/>
                <a:t>– </a:t>
              </a:r>
              <a:r>
                <a:rPr lang="ko-KR" altLang="en-US" sz="1600" b="1" dirty="0" smtClean="0"/>
                <a:t>작업지시서</a:t>
              </a:r>
              <a:r>
                <a:rPr lang="vi-VN" altLang="ko-KR" sz="1600" b="1" dirty="0" smtClean="0"/>
                <a:t> </a:t>
              </a:r>
              <a:r>
                <a:rPr lang="ko-KR" altLang="en-US" sz="1600" b="1" dirty="0" smtClean="0"/>
                <a:t>조회</a:t>
              </a:r>
              <a:endParaRPr lang="en-US" sz="1600" b="1" dirty="0"/>
            </a:p>
          </p:txBody>
        </p:sp>
      </p:grpSp>
      <p:grpSp>
        <p:nvGrpSpPr>
          <p:cNvPr id="11" name="Group 14"/>
          <p:cNvGrpSpPr/>
          <p:nvPr/>
        </p:nvGrpSpPr>
        <p:grpSpPr>
          <a:xfrm>
            <a:off x="930251" y="947526"/>
            <a:ext cx="5769781" cy="979887"/>
            <a:chOff x="920581" y="984931"/>
            <a:chExt cx="5769781" cy="979887"/>
          </a:xfrm>
        </p:grpSpPr>
        <p:sp>
          <p:nvSpPr>
            <p:cNvPr id="16" name="TextBox 15"/>
            <p:cNvSpPr txBox="1"/>
            <p:nvPr/>
          </p:nvSpPr>
          <p:spPr>
            <a:xfrm>
              <a:off x="929722" y="1380043"/>
              <a:ext cx="5760640" cy="584775"/>
            </a:xfrm>
            <a:prstGeom prst="rect">
              <a:avLst/>
            </a:prstGeom>
            <a:noFill/>
          </p:spPr>
          <p:txBody>
            <a:bodyPr wrap="square" rtlCol="0">
              <a:spAutoFit/>
            </a:bodyPr>
            <a:lstStyle/>
            <a:p>
              <a:r>
                <a:rPr lang="ko-KR" altLang="en-US" sz="1400" dirty="0" smtClean="0"/>
                <a:t>①</a:t>
              </a:r>
              <a:r>
                <a:rPr lang="vi-VN" altLang="ko-KR" sz="1400" dirty="0" smtClean="0"/>
                <a:t> Chọn đơn hàng sản xuất</a:t>
              </a:r>
              <a:r>
                <a:rPr lang="ko-KR" altLang="en-US" sz="1400" dirty="0" smtClean="0"/>
                <a:t> </a:t>
              </a:r>
              <a:r>
                <a:rPr lang="vi-VN" altLang="ko-KR" sz="1400" dirty="0" smtClean="0"/>
                <a:t> </a:t>
              </a:r>
              <a:r>
                <a:rPr lang="en-US" altLang="ko-KR" sz="1400" dirty="0" smtClean="0">
                  <a:sym typeface="Wingdings 3" panose="05040102010807070707" pitchFamily="18" charset="2"/>
                </a:rPr>
                <a:t> </a:t>
              </a:r>
              <a:r>
                <a:rPr lang="ko-KR" altLang="en-US" sz="1400" dirty="0" smtClean="0"/>
                <a:t>② </a:t>
              </a:r>
              <a:r>
                <a:rPr lang="vi-VN" altLang="ko-KR" sz="1400" dirty="0" smtClean="0"/>
                <a:t>Sửa chữa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Lưu trữ (F8)</a:t>
              </a:r>
              <a:endParaRPr lang="en-US" sz="1400" dirty="0"/>
            </a:p>
            <a:p>
              <a:endParaRPr lang="en-US" dirty="0"/>
            </a:p>
          </p:txBody>
        </p:sp>
        <p:sp>
          <p:nvSpPr>
            <p:cNvPr id="17" name="TextBox 16"/>
            <p:cNvSpPr txBox="1"/>
            <p:nvPr/>
          </p:nvSpPr>
          <p:spPr>
            <a:xfrm>
              <a:off x="920581" y="984931"/>
              <a:ext cx="5760640" cy="307777"/>
            </a:xfrm>
            <a:prstGeom prst="rect">
              <a:avLst/>
            </a:prstGeom>
            <a:noFill/>
          </p:spPr>
          <p:txBody>
            <a:bodyPr wrap="square" rtlCol="0">
              <a:spAutoFit/>
            </a:bodyPr>
            <a:lstStyle/>
            <a:p>
              <a:r>
                <a:rPr lang="ko-KR" altLang="en-US" sz="1400" dirty="0" smtClean="0"/>
                <a:t>① </a:t>
              </a:r>
              <a:r>
                <a:rPr lang="ko-KR" altLang="en-US" sz="1400" dirty="0"/>
                <a:t>작업지시서 </a:t>
              </a:r>
              <a:r>
                <a:rPr lang="en-US" altLang="ko-KR" sz="1400" dirty="0" smtClean="0">
                  <a:sym typeface="Wingdings 3" panose="05040102010807070707" pitchFamily="18" charset="2"/>
                </a:rPr>
                <a:t> </a:t>
              </a:r>
              <a:r>
                <a:rPr lang="ko-KR" altLang="en-US" sz="1400" dirty="0"/>
                <a:t>② </a:t>
              </a:r>
              <a:r>
                <a:rPr lang="ko-KR" altLang="en-US" sz="1400" dirty="0" smtClean="0"/>
                <a:t>수정</a:t>
              </a:r>
              <a:r>
                <a:rPr lang="vi-VN" altLang="ko-KR" sz="1400" dirty="0" smtClean="0"/>
                <a:t> </a:t>
              </a:r>
              <a:r>
                <a:rPr lang="en-US" altLang="ko-KR" sz="1400" dirty="0" smtClean="0">
                  <a:sym typeface="Wingdings 3" panose="05040102010807070707" pitchFamily="18" charset="2"/>
                </a:rPr>
                <a:t> </a:t>
              </a:r>
              <a:r>
                <a:rPr lang="ko-KR" altLang="en-US" sz="1400" dirty="0"/>
                <a:t>③ </a:t>
              </a:r>
              <a:r>
                <a:rPr lang="ko-KR" altLang="en-US" sz="1400" dirty="0" smtClean="0"/>
                <a:t>저장</a:t>
              </a:r>
              <a:r>
                <a:rPr lang="vi-VN" altLang="ko-KR" sz="1400" dirty="0" smtClean="0"/>
                <a:t> (F8)</a:t>
              </a:r>
              <a:endParaRPr lang="en-US" sz="1400" dirty="0"/>
            </a:p>
          </p:txBody>
        </p:sp>
      </p:grpSp>
      <p:grpSp>
        <p:nvGrpSpPr>
          <p:cNvPr id="12" name="Group 17"/>
          <p:cNvGrpSpPr/>
          <p:nvPr/>
        </p:nvGrpSpPr>
        <p:grpSpPr>
          <a:xfrm>
            <a:off x="139492" y="5508104"/>
            <a:ext cx="6540987" cy="954107"/>
            <a:chOff x="139492" y="5508104"/>
            <a:chExt cx="6540987" cy="954107"/>
          </a:xfrm>
        </p:grpSpPr>
        <p:sp>
          <p:nvSpPr>
            <p:cNvPr id="19" name="TextBox 18"/>
            <p:cNvSpPr txBox="1"/>
            <p:nvPr/>
          </p:nvSpPr>
          <p:spPr>
            <a:xfrm>
              <a:off x="139492" y="5508104"/>
              <a:ext cx="3289508" cy="738664"/>
            </a:xfrm>
            <a:prstGeom prst="rect">
              <a:avLst/>
            </a:prstGeom>
            <a:noFill/>
          </p:spPr>
          <p:txBody>
            <a:bodyPr wrap="square" rtlCol="0">
              <a:spAutoFit/>
            </a:bodyPr>
            <a:lstStyle/>
            <a:p>
              <a:r>
                <a:rPr lang="ko-KR" altLang="en-US" sz="1400" dirty="0" smtClean="0"/>
                <a:t>작업지시서를 처리한 내용을 조회하고 </a:t>
              </a:r>
              <a:r>
                <a:rPr lang="ko-KR" altLang="en-US" sz="1400" dirty="0" err="1" smtClean="0"/>
                <a:t>수정할때</a:t>
              </a:r>
              <a:r>
                <a:rPr lang="ko-KR" altLang="en-US" sz="1400" dirty="0" smtClean="0"/>
                <a:t> 사용하는 화면</a:t>
              </a:r>
              <a:r>
                <a:rPr lang="en-US" altLang="ko-KR" sz="1400" dirty="0" smtClean="0"/>
                <a:t>(</a:t>
              </a:r>
              <a:r>
                <a:rPr lang="ko-KR" altLang="en-US" sz="1400" dirty="0" smtClean="0"/>
                <a:t>관리자만 수정 후 저장 가능</a:t>
              </a:r>
              <a:r>
                <a:rPr lang="en-US" altLang="ko-KR" sz="1400" dirty="0" smtClean="0"/>
                <a:t>)</a:t>
              </a:r>
              <a:endParaRPr lang="en-US" sz="1400" dirty="0"/>
            </a:p>
          </p:txBody>
        </p:sp>
        <p:sp>
          <p:nvSpPr>
            <p:cNvPr id="20" name="TextBox 19"/>
            <p:cNvSpPr txBox="1"/>
            <p:nvPr/>
          </p:nvSpPr>
          <p:spPr>
            <a:xfrm>
              <a:off x="3429000" y="5508104"/>
              <a:ext cx="3251479" cy="954107"/>
            </a:xfrm>
            <a:prstGeom prst="rect">
              <a:avLst/>
            </a:prstGeom>
            <a:noFill/>
          </p:spPr>
          <p:txBody>
            <a:bodyPr wrap="square" rtlCol="0">
              <a:spAutoFit/>
            </a:bodyPr>
            <a:lstStyle/>
            <a:p>
              <a:r>
                <a:rPr lang="vi-VN" altLang="ko-KR" sz="1400" dirty="0" smtClean="0">
                  <a:latin typeface="+mj-lt"/>
                </a:rPr>
                <a:t>Sửa chữa và xem lại danh sách nội dung đơn hàng sản xuất đã nhập (Chỉ quản lý xưởng mới có quyền sửa chữa và lưu lại thông tin sửa chữa)</a:t>
              </a:r>
              <a:r>
                <a:rPr lang="en-US" altLang="ko-KR" sz="1400" dirty="0" smtClean="0">
                  <a:latin typeface="+mj-lt"/>
                </a:rPr>
                <a:t> </a:t>
              </a:r>
              <a:endParaRPr lang="en-US" sz="1400" dirty="0">
                <a:latin typeface="+mj-lt"/>
              </a:endParaRPr>
            </a:p>
          </p:txBody>
        </p:sp>
      </p:grpSp>
    </p:spTree>
    <p:extLst>
      <p:ext uri="{BB962C8B-B14F-4D97-AF65-F5344CB8AC3E}">
        <p14:creationId xmlns:p14="http://schemas.microsoft.com/office/powerpoint/2010/main" xmlns="" val="169666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18</a:t>
            </a:fld>
            <a:endParaRPr lang="ko-KR" altLang="en-US" smtClean="0"/>
          </a:p>
        </p:txBody>
      </p:sp>
      <p:grpSp>
        <p:nvGrpSpPr>
          <p:cNvPr id="2" name="그룹 1"/>
          <p:cNvGrpSpPr/>
          <p:nvPr/>
        </p:nvGrpSpPr>
        <p:grpSpPr>
          <a:xfrm>
            <a:off x="1124744"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3. Production</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2772512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19</a:t>
            </a:fld>
            <a:endParaRPr lang="ko-KR" altLang="en-US" dirty="0"/>
          </a:p>
        </p:txBody>
      </p:sp>
      <p:grpSp>
        <p:nvGrpSpPr>
          <p:cNvPr id="4" name="Group 3"/>
          <p:cNvGrpSpPr/>
          <p:nvPr/>
        </p:nvGrpSpPr>
        <p:grpSpPr>
          <a:xfrm>
            <a:off x="903506" y="23869"/>
            <a:ext cx="5796526" cy="651713"/>
            <a:chOff x="903506" y="23869"/>
            <a:chExt cx="5796526" cy="651713"/>
          </a:xfrm>
        </p:grpSpPr>
        <p:sp>
          <p:nvSpPr>
            <p:cNvPr id="5" name="TextBox 4"/>
            <p:cNvSpPr txBox="1"/>
            <p:nvPr/>
          </p:nvSpPr>
          <p:spPr>
            <a:xfrm>
              <a:off x="908720" y="337028"/>
              <a:ext cx="5791312" cy="338554"/>
            </a:xfrm>
            <a:prstGeom prst="rect">
              <a:avLst/>
            </a:prstGeom>
            <a:noFill/>
          </p:spPr>
          <p:txBody>
            <a:bodyPr wrap="square" rtlCol="0">
              <a:spAutoFit/>
            </a:bodyPr>
            <a:lstStyle/>
            <a:p>
              <a:r>
                <a:rPr lang="vi-VN" sz="1600" b="1" dirty="0" smtClean="0"/>
                <a:t>DANH SÁCH ĐƠN HÀNG SẢN XUẤT</a:t>
              </a:r>
              <a:endParaRPr lang="en-US" dirty="0"/>
            </a:p>
          </p:txBody>
        </p:sp>
        <p:sp>
          <p:nvSpPr>
            <p:cNvPr id="6" name="TextBox 5"/>
            <p:cNvSpPr txBox="1"/>
            <p:nvPr/>
          </p:nvSpPr>
          <p:spPr>
            <a:xfrm>
              <a:off x="903506" y="23869"/>
              <a:ext cx="5760640" cy="338554"/>
            </a:xfrm>
            <a:prstGeom prst="rect">
              <a:avLst/>
            </a:prstGeom>
            <a:noFill/>
          </p:spPr>
          <p:txBody>
            <a:bodyPr wrap="square" rtlCol="0">
              <a:spAutoFit/>
            </a:bodyPr>
            <a:lstStyle/>
            <a:p>
              <a:r>
                <a:rPr lang="ko-KR" altLang="en-US" sz="1600" b="1" dirty="0" smtClean="0"/>
                <a:t>작업지시서조회</a:t>
              </a:r>
              <a:endParaRPr lang="en-US" sz="1600" b="1" dirty="0"/>
            </a:p>
          </p:txBody>
        </p:sp>
      </p:grpSp>
      <p:grpSp>
        <p:nvGrpSpPr>
          <p:cNvPr id="7" name="Group 6"/>
          <p:cNvGrpSpPr/>
          <p:nvPr/>
        </p:nvGrpSpPr>
        <p:grpSpPr>
          <a:xfrm>
            <a:off x="924056" y="966373"/>
            <a:ext cx="5766570" cy="1022050"/>
            <a:chOff x="914651" y="984931"/>
            <a:chExt cx="5766570" cy="1022050"/>
          </a:xfrm>
        </p:grpSpPr>
        <p:sp>
          <p:nvSpPr>
            <p:cNvPr id="8" name="TextBox 7"/>
            <p:cNvSpPr txBox="1"/>
            <p:nvPr/>
          </p:nvSpPr>
          <p:spPr>
            <a:xfrm>
              <a:off x="914651" y="1422206"/>
              <a:ext cx="5760640" cy="584775"/>
            </a:xfrm>
            <a:prstGeom prst="rect">
              <a:avLst/>
            </a:prstGeom>
            <a:noFill/>
          </p:spPr>
          <p:txBody>
            <a:bodyPr wrap="square" rtlCol="0">
              <a:spAutoFit/>
            </a:bodyPr>
            <a:lstStyle/>
            <a:p>
              <a:r>
                <a:rPr lang="ko-KR" altLang="en-US" sz="1400" dirty="0"/>
                <a:t>① </a:t>
              </a:r>
              <a:r>
                <a:rPr lang="vi-VN" altLang="ko-KR" sz="1400" dirty="0" smtClean="0"/>
                <a:t>PROCESS</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Danh sách đơn hàng sản xuất</a:t>
              </a:r>
              <a:endParaRPr lang="en-US" sz="1400" dirty="0"/>
            </a:p>
            <a:p>
              <a:endParaRPr lang="en-US" dirty="0"/>
            </a:p>
          </p:txBody>
        </p:sp>
        <p:sp>
          <p:nvSpPr>
            <p:cNvPr id="9" name="TextBox 8"/>
            <p:cNvSpPr txBox="1"/>
            <p:nvPr/>
          </p:nvSpPr>
          <p:spPr>
            <a:xfrm>
              <a:off x="920581" y="984931"/>
              <a:ext cx="5760640" cy="307777"/>
            </a:xfrm>
            <a:prstGeom prst="rect">
              <a:avLst/>
            </a:prstGeom>
            <a:noFill/>
          </p:spPr>
          <p:txBody>
            <a:bodyPr wrap="square" rtlCol="0">
              <a:spAutoFit/>
            </a:bodyPr>
            <a:lstStyle/>
            <a:p>
              <a:r>
                <a:rPr lang="ko-KR" altLang="en-US" sz="1400" dirty="0"/>
                <a:t>① </a:t>
              </a:r>
              <a:r>
                <a:rPr lang="vi-VN" altLang="ko-KR" sz="1400" dirty="0" smtClean="0"/>
                <a:t>PROCESS</a:t>
              </a:r>
              <a:r>
                <a:rPr lang="ko-KR" altLang="en-US" sz="1400" dirty="0" smtClean="0"/>
                <a:t> </a:t>
              </a:r>
              <a:r>
                <a:rPr lang="en-US" altLang="ko-KR" sz="1400" dirty="0" smtClean="0">
                  <a:sym typeface="Wingdings 3" panose="05040102010807070707" pitchFamily="18" charset="2"/>
                </a:rPr>
                <a:t> </a:t>
              </a:r>
              <a:r>
                <a:rPr lang="ko-KR" altLang="en-US" sz="1400" dirty="0" smtClean="0"/>
                <a:t>② 작업지시서조회</a:t>
              </a:r>
              <a:endParaRPr lang="en-US" sz="1400" dirty="0"/>
            </a:p>
          </p:txBody>
        </p:sp>
      </p:grpSp>
      <p:sp>
        <p:nvSpPr>
          <p:cNvPr id="10" name="TextBox 9"/>
          <p:cNvSpPr txBox="1"/>
          <p:nvPr/>
        </p:nvSpPr>
        <p:spPr>
          <a:xfrm>
            <a:off x="136088" y="5508104"/>
            <a:ext cx="3220904"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작업지시서를 조회해서 </a:t>
            </a:r>
            <a:r>
              <a:rPr lang="en-US" altLang="ko-KR" sz="1200" dirty="0" smtClean="0"/>
              <a:t>Data</a:t>
            </a:r>
            <a:r>
              <a:rPr lang="ko-KR" altLang="en-US" sz="1200" dirty="0" smtClean="0"/>
              <a:t>가 있으면 생산할 제품이 있고</a:t>
            </a:r>
            <a:r>
              <a:rPr lang="en-US" altLang="ko-KR" sz="1200" dirty="0" smtClean="0"/>
              <a:t>, Data</a:t>
            </a:r>
            <a:r>
              <a:rPr lang="ko-KR" altLang="en-US" sz="1200" dirty="0" smtClean="0"/>
              <a:t>가 없으면 생산할 제품이 없는 것이다</a:t>
            </a:r>
            <a:r>
              <a:rPr lang="en-US" altLang="ko-KR" sz="1200" dirty="0" smtClean="0"/>
              <a:t>.</a:t>
            </a:r>
          </a:p>
        </p:txBody>
      </p:sp>
      <p:grpSp>
        <p:nvGrpSpPr>
          <p:cNvPr id="12" name="Group 11"/>
          <p:cNvGrpSpPr/>
          <p:nvPr/>
        </p:nvGrpSpPr>
        <p:grpSpPr>
          <a:xfrm>
            <a:off x="136088" y="1497804"/>
            <a:ext cx="6552001" cy="3597348"/>
            <a:chOff x="136088" y="1497804"/>
            <a:chExt cx="6552001" cy="3597348"/>
          </a:xfrm>
        </p:grpSpPr>
        <p:pic>
          <p:nvPicPr>
            <p:cNvPr id="3" name="Picture 2"/>
            <p:cNvPicPr>
              <a:picLocks noChangeAspect="1"/>
            </p:cNvPicPr>
            <p:nvPr/>
          </p:nvPicPr>
          <p:blipFill>
            <a:blip r:embed="rId2"/>
            <a:stretch>
              <a:fillRect/>
            </a:stretch>
          </p:blipFill>
          <p:spPr>
            <a:xfrm>
              <a:off x="136088" y="1855152"/>
              <a:ext cx="6552001" cy="3240000"/>
            </a:xfrm>
            <a:prstGeom prst="rect">
              <a:avLst/>
            </a:prstGeom>
          </p:spPr>
        </p:pic>
        <p:sp>
          <p:nvSpPr>
            <p:cNvPr id="13" name="Rectangle 12"/>
            <p:cNvSpPr/>
            <p:nvPr/>
          </p:nvSpPr>
          <p:spPr>
            <a:xfrm>
              <a:off x="136088" y="1839677"/>
              <a:ext cx="394436" cy="2550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6088" y="2089017"/>
              <a:ext cx="1129140" cy="2550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65228" y="2987825"/>
              <a:ext cx="5260116" cy="288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8"/>
            <p:cNvSpPr/>
            <p:nvPr/>
          </p:nvSpPr>
          <p:spPr>
            <a:xfrm>
              <a:off x="138416" y="149780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7" name="Rectangle 39"/>
            <p:cNvSpPr/>
            <p:nvPr/>
          </p:nvSpPr>
          <p:spPr>
            <a:xfrm>
              <a:off x="1183198" y="208901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8" name="Rectangle 40"/>
            <p:cNvSpPr/>
            <p:nvPr/>
          </p:nvSpPr>
          <p:spPr>
            <a:xfrm>
              <a:off x="1241492" y="2596683"/>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grpSp>
      <p:sp>
        <p:nvSpPr>
          <p:cNvPr id="11" name="TextBox 10"/>
          <p:cNvSpPr txBox="1"/>
          <p:nvPr/>
        </p:nvSpPr>
        <p:spPr>
          <a:xfrm>
            <a:off x="3412088" y="5546656"/>
            <a:ext cx="3287944"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Danh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SX</a:t>
            </a:r>
          </a:p>
          <a:p>
            <a:pPr marL="285750" indent="-285750">
              <a:buFont typeface="Wingdings" panose="05000000000000000000" pitchFamily="2" charset="2"/>
              <a:buChar char="Ø"/>
            </a:pPr>
            <a:r>
              <a:rPr lang="en-US" sz="1400" dirty="0" err="1" smtClean="0">
                <a:latin typeface="Times New Roman" panose="02020603050405020304" pitchFamily="18" charset="0"/>
                <a:cs typeface="Times New Roman" panose="02020603050405020304" pitchFamily="18" charset="0"/>
              </a:rPr>
              <a:t>Nếu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danh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thì</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nghĩa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cần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lại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3222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2</a:t>
            </a:fld>
            <a:endParaRPr lang="ko-KR" altLang="en-US" smtClean="0"/>
          </a:p>
        </p:txBody>
      </p:sp>
      <p:grpSp>
        <p:nvGrpSpPr>
          <p:cNvPr id="3" name="Group 9"/>
          <p:cNvGrpSpPr>
            <a:grpSpLocks/>
          </p:cNvGrpSpPr>
          <p:nvPr/>
        </p:nvGrpSpPr>
        <p:grpSpPr bwMode="auto">
          <a:xfrm>
            <a:off x="469104" y="2795915"/>
            <a:ext cx="4743270" cy="532881"/>
            <a:chOff x="565" y="1737"/>
            <a:chExt cx="5656" cy="546"/>
          </a:xfrm>
        </p:grpSpPr>
        <p:sp>
          <p:nvSpPr>
            <p:cNvPr id="6186"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Job Order</a:t>
              </a:r>
            </a:p>
          </p:txBody>
        </p:sp>
        <p:sp>
          <p:nvSpPr>
            <p:cNvPr id="6187"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2</a:t>
              </a:r>
            </a:p>
          </p:txBody>
        </p:sp>
      </p:grpSp>
      <p:sp>
        <p:nvSpPr>
          <p:cNvPr id="6185" name="AutoShape 10">
            <a:hlinkClick r:id="rId2" action="ppaction://hlinksldjump"/>
          </p:cNvPr>
          <p:cNvSpPr>
            <a:spLocks noChangeArrowheads="1"/>
          </p:cNvSpPr>
          <p:nvPr/>
        </p:nvSpPr>
        <p:spPr bwMode="auto">
          <a:xfrm flipV="1">
            <a:off x="5423707" y="2800045"/>
            <a:ext cx="997544" cy="532881"/>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12 </a:t>
            </a:r>
            <a:r>
              <a:rPr kumimoji="1" lang="en-US" altLang="ja-JP" sz="1200" b="1" dirty="0">
                <a:solidFill>
                  <a:prstClr val="black"/>
                </a:solidFill>
                <a:latin typeface="Arial" pitchFamily="34" charset="0"/>
                <a:ea typeface="새굴림" panose="02030600000101010101" pitchFamily="18" charset="-127"/>
                <a:cs typeface="Arial" pitchFamily="34" charset="0"/>
              </a:rPr>
              <a:t>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5" name="Group 9"/>
          <p:cNvGrpSpPr>
            <a:grpSpLocks/>
          </p:cNvGrpSpPr>
          <p:nvPr/>
        </p:nvGrpSpPr>
        <p:grpSpPr bwMode="auto">
          <a:xfrm>
            <a:off x="471141" y="4463099"/>
            <a:ext cx="4744122" cy="532883"/>
            <a:chOff x="565" y="1737"/>
            <a:chExt cx="5656" cy="546"/>
          </a:xfrm>
        </p:grpSpPr>
        <p:sp>
          <p:nvSpPr>
            <p:cNvPr id="6178"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Sales</a:t>
              </a:r>
              <a:endParaRPr kumimoji="1" lang="ja-JP" altLang="en-US" b="1" dirty="0">
                <a:solidFill>
                  <a:prstClr val="black"/>
                </a:solidFill>
                <a:latin typeface="새굴림" panose="02030600000101010101" pitchFamily="18" charset="-127"/>
                <a:ea typeface="새굴림" panose="02030600000101010101" pitchFamily="18" charset="-127"/>
              </a:endParaRPr>
            </a:p>
          </p:txBody>
        </p:sp>
        <p:sp>
          <p:nvSpPr>
            <p:cNvPr id="6179"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4</a:t>
              </a:r>
            </a:p>
          </p:txBody>
        </p:sp>
      </p:grpSp>
      <p:sp>
        <p:nvSpPr>
          <p:cNvPr id="6177" name="AutoShape 10">
            <a:hlinkClick r:id="rId3" action="ppaction://hlinksldjump"/>
          </p:cNvPr>
          <p:cNvSpPr>
            <a:spLocks noChangeArrowheads="1"/>
          </p:cNvSpPr>
          <p:nvPr/>
        </p:nvSpPr>
        <p:spPr bwMode="auto">
          <a:xfrm flipV="1">
            <a:off x="5426243" y="4466585"/>
            <a:ext cx="997723" cy="532883"/>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41 </a:t>
            </a:r>
            <a:r>
              <a:rPr kumimoji="1" lang="en-US" altLang="ja-JP" sz="1200" b="1" dirty="0">
                <a:solidFill>
                  <a:prstClr val="black"/>
                </a:solidFill>
                <a:latin typeface="Arial" pitchFamily="34" charset="0"/>
                <a:ea typeface="새굴림" panose="02030600000101010101" pitchFamily="18" charset="-127"/>
                <a:cs typeface="Arial" pitchFamily="34" charset="0"/>
              </a:rPr>
              <a:t>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7" name="Group 9"/>
          <p:cNvGrpSpPr>
            <a:grpSpLocks/>
          </p:cNvGrpSpPr>
          <p:nvPr/>
        </p:nvGrpSpPr>
        <p:grpSpPr bwMode="auto">
          <a:xfrm>
            <a:off x="472159" y="5292238"/>
            <a:ext cx="4744122" cy="532883"/>
            <a:chOff x="565" y="1737"/>
            <a:chExt cx="5656" cy="546"/>
          </a:xfrm>
        </p:grpSpPr>
        <p:sp>
          <p:nvSpPr>
            <p:cNvPr id="6174"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Shipment</a:t>
              </a:r>
              <a:endParaRPr kumimoji="1" lang="ja-JP" altLang="en-US" b="1" dirty="0">
                <a:solidFill>
                  <a:prstClr val="black"/>
                </a:solidFill>
                <a:latin typeface="새굴림" panose="02030600000101010101" pitchFamily="18" charset="-127"/>
                <a:ea typeface="새굴림" panose="02030600000101010101" pitchFamily="18" charset="-127"/>
              </a:endParaRPr>
            </a:p>
          </p:txBody>
        </p:sp>
        <p:sp>
          <p:nvSpPr>
            <p:cNvPr id="6175"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5</a:t>
              </a:r>
            </a:p>
          </p:txBody>
        </p:sp>
      </p:grpSp>
      <p:sp>
        <p:nvSpPr>
          <p:cNvPr id="6173" name="AutoShape 10">
            <a:hlinkClick r:id="rId4" action="ppaction://hlinksldjump"/>
          </p:cNvPr>
          <p:cNvSpPr>
            <a:spLocks noChangeArrowheads="1"/>
          </p:cNvSpPr>
          <p:nvPr/>
        </p:nvSpPr>
        <p:spPr bwMode="auto">
          <a:xfrm flipV="1">
            <a:off x="5427690" y="5299856"/>
            <a:ext cx="997723" cy="532883"/>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46 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9" name="Group 9"/>
          <p:cNvGrpSpPr>
            <a:grpSpLocks/>
          </p:cNvGrpSpPr>
          <p:nvPr/>
        </p:nvGrpSpPr>
        <p:grpSpPr bwMode="auto">
          <a:xfrm>
            <a:off x="477249" y="6121377"/>
            <a:ext cx="4743270" cy="534563"/>
            <a:chOff x="565" y="1737"/>
            <a:chExt cx="5656" cy="546"/>
          </a:xfrm>
        </p:grpSpPr>
        <p:sp>
          <p:nvSpPr>
            <p:cNvPr id="6170"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Report</a:t>
              </a:r>
              <a:endParaRPr kumimoji="1" lang="ja-JP" altLang="en-US" b="1" dirty="0">
                <a:solidFill>
                  <a:prstClr val="black"/>
                </a:solidFill>
                <a:latin typeface="새굴림" panose="02030600000101010101" pitchFamily="18" charset="-127"/>
                <a:ea typeface="새굴림" panose="02030600000101010101" pitchFamily="18" charset="-127"/>
              </a:endParaRPr>
            </a:p>
          </p:txBody>
        </p:sp>
        <p:sp>
          <p:nvSpPr>
            <p:cNvPr id="6171"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6</a:t>
              </a:r>
            </a:p>
          </p:txBody>
        </p:sp>
      </p:grpSp>
      <p:sp>
        <p:nvSpPr>
          <p:cNvPr id="6169" name="AutoShape 10">
            <a:hlinkClick r:id="rId5" action="ppaction://hlinksldjump"/>
          </p:cNvPr>
          <p:cNvSpPr>
            <a:spLocks noChangeArrowheads="1"/>
          </p:cNvSpPr>
          <p:nvPr/>
        </p:nvSpPr>
        <p:spPr bwMode="auto">
          <a:xfrm flipV="1">
            <a:off x="5431852" y="6133127"/>
            <a:ext cx="997544" cy="534563"/>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52 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14" name="Group 9"/>
          <p:cNvGrpSpPr>
            <a:grpSpLocks/>
          </p:cNvGrpSpPr>
          <p:nvPr/>
        </p:nvGrpSpPr>
        <p:grpSpPr bwMode="auto">
          <a:xfrm>
            <a:off x="469104" y="1966778"/>
            <a:ext cx="4743270" cy="532881"/>
            <a:chOff x="565" y="1737"/>
            <a:chExt cx="5656" cy="546"/>
          </a:xfrm>
        </p:grpSpPr>
        <p:sp>
          <p:nvSpPr>
            <p:cNvPr id="6158" name="AutoShape 10">
              <a:hlinkClick r:id="rId6" action="ppaction://hlinksldjump"/>
            </p:cNvPr>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Sales Order</a:t>
              </a:r>
              <a:endParaRPr kumimoji="1" lang="ja-JP" altLang="en-US" sz="2400" b="1" dirty="0">
                <a:solidFill>
                  <a:prstClr val="black"/>
                </a:solidFill>
                <a:latin typeface="새굴림" panose="02030600000101010101" pitchFamily="18" charset="-127"/>
                <a:ea typeface="새굴림" panose="02030600000101010101" pitchFamily="18" charset="-127"/>
              </a:endParaRPr>
            </a:p>
          </p:txBody>
        </p:sp>
        <p:sp>
          <p:nvSpPr>
            <p:cNvPr id="6159"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dirty="0">
                  <a:solidFill>
                    <a:prstClr val="white"/>
                  </a:solidFill>
                  <a:latin typeface="새굴림" panose="02030600000101010101" pitchFamily="18" charset="-127"/>
                  <a:ea typeface="새굴림" panose="02030600000101010101" pitchFamily="18" charset="-127"/>
                </a:rPr>
                <a:t>1</a:t>
              </a:r>
            </a:p>
          </p:txBody>
        </p:sp>
      </p:grpSp>
      <p:sp>
        <p:nvSpPr>
          <p:cNvPr id="6157" name="AutoShape 10">
            <a:hlinkClick r:id="rId7" action="ppaction://hlinksldjump"/>
          </p:cNvPr>
          <p:cNvSpPr>
            <a:spLocks noChangeArrowheads="1"/>
          </p:cNvSpPr>
          <p:nvPr/>
        </p:nvSpPr>
        <p:spPr bwMode="auto">
          <a:xfrm flipV="1">
            <a:off x="5424975" y="1966776"/>
            <a:ext cx="997544" cy="532881"/>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3  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16" name="Group 9"/>
          <p:cNvGrpSpPr>
            <a:grpSpLocks/>
          </p:cNvGrpSpPr>
          <p:nvPr/>
        </p:nvGrpSpPr>
        <p:grpSpPr bwMode="auto">
          <a:xfrm>
            <a:off x="470123" y="3625050"/>
            <a:ext cx="4744122" cy="532883"/>
            <a:chOff x="565" y="1737"/>
            <a:chExt cx="5656" cy="546"/>
          </a:xfrm>
        </p:grpSpPr>
        <p:sp>
          <p:nvSpPr>
            <p:cNvPr id="6182"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Production</a:t>
              </a:r>
            </a:p>
          </p:txBody>
        </p:sp>
        <p:sp>
          <p:nvSpPr>
            <p:cNvPr id="6183"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3</a:t>
              </a:r>
            </a:p>
          </p:txBody>
        </p:sp>
      </p:grpSp>
      <p:sp>
        <p:nvSpPr>
          <p:cNvPr id="47" name="AutoShape 10">
            <a:hlinkClick r:id="rId8" action="ppaction://hlinksldjump"/>
          </p:cNvPr>
          <p:cNvSpPr>
            <a:spLocks noChangeArrowheads="1"/>
          </p:cNvSpPr>
          <p:nvPr/>
        </p:nvSpPr>
        <p:spPr bwMode="auto">
          <a:xfrm flipV="1">
            <a:off x="5429137" y="3633314"/>
            <a:ext cx="997723" cy="532883"/>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18 </a:t>
            </a:r>
            <a:r>
              <a:rPr kumimoji="1" lang="en-US" altLang="ja-JP" sz="1200" b="1" dirty="0">
                <a:solidFill>
                  <a:prstClr val="black"/>
                </a:solidFill>
                <a:latin typeface="Arial" pitchFamily="34" charset="0"/>
                <a:ea typeface="새굴림" panose="02030600000101010101" pitchFamily="18" charset="-127"/>
                <a:cs typeface="Arial" pitchFamily="34" charset="0"/>
              </a:rPr>
              <a:t>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grpSp>
        <p:nvGrpSpPr>
          <p:cNvPr id="18" name="Group 9"/>
          <p:cNvGrpSpPr>
            <a:grpSpLocks/>
          </p:cNvGrpSpPr>
          <p:nvPr/>
        </p:nvGrpSpPr>
        <p:grpSpPr bwMode="auto">
          <a:xfrm>
            <a:off x="476232" y="6952191"/>
            <a:ext cx="4743269" cy="532881"/>
            <a:chOff x="565" y="1737"/>
            <a:chExt cx="5656" cy="546"/>
          </a:xfrm>
        </p:grpSpPr>
        <p:sp>
          <p:nvSpPr>
            <p:cNvPr id="6166" name="AutoShape 10"/>
            <p:cNvSpPr>
              <a:spLocks noChangeArrowheads="1"/>
            </p:cNvSpPr>
            <p:nvPr/>
          </p:nvSpPr>
          <p:spPr bwMode="auto">
            <a:xfrm flipV="1">
              <a:off x="1632" y="1737"/>
              <a:ext cx="4589" cy="546"/>
            </a:xfrm>
            <a:prstGeom prst="flowChartProcess">
              <a:avLst/>
            </a:prstGeom>
            <a:gradFill rotWithShape="0">
              <a:gsLst>
                <a:gs pos="0">
                  <a:srgbClr val="E4DF00"/>
                </a:gs>
                <a:gs pos="50000">
                  <a:srgbClr val="FCFCE5"/>
                </a:gs>
                <a:gs pos="100000">
                  <a:srgbClr val="E4DF00"/>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defTabSz="638326" fontAlgn="base">
                <a:spcBef>
                  <a:spcPct val="0"/>
                </a:spcBef>
                <a:spcAft>
                  <a:spcPct val="0"/>
                </a:spcAft>
              </a:pPr>
              <a:r>
                <a:rPr kumimoji="1" lang="en-US" altLang="ja-JP" sz="2400" b="1" dirty="0" smtClean="0">
                  <a:solidFill>
                    <a:prstClr val="black"/>
                  </a:solidFill>
                  <a:latin typeface="새굴림" panose="02030600000101010101" pitchFamily="18" charset="-127"/>
                  <a:ea typeface="새굴림" panose="02030600000101010101" pitchFamily="18" charset="-127"/>
                </a:rPr>
                <a:t>Etc</a:t>
              </a:r>
              <a:r>
                <a:rPr kumimoji="1" lang="en-US" altLang="ja-JP" b="1" dirty="0" smtClean="0">
                  <a:solidFill>
                    <a:prstClr val="black"/>
                  </a:solidFill>
                  <a:latin typeface="새굴림" panose="02030600000101010101" pitchFamily="18" charset="-127"/>
                  <a:ea typeface="새굴림" panose="02030600000101010101" pitchFamily="18" charset="-127"/>
                </a:rPr>
                <a:t>.</a:t>
              </a:r>
              <a:endParaRPr kumimoji="1" lang="ja-JP" altLang="en-US" b="1" dirty="0">
                <a:solidFill>
                  <a:prstClr val="black"/>
                </a:solidFill>
                <a:latin typeface="새굴림" panose="02030600000101010101" pitchFamily="18" charset="-127"/>
                <a:ea typeface="새굴림" panose="02030600000101010101" pitchFamily="18" charset="-127"/>
              </a:endParaRPr>
            </a:p>
          </p:txBody>
        </p:sp>
        <p:sp>
          <p:nvSpPr>
            <p:cNvPr id="6167" name="AutoShape 11"/>
            <p:cNvSpPr>
              <a:spLocks noChangeArrowheads="1"/>
            </p:cNvSpPr>
            <p:nvPr/>
          </p:nvSpPr>
          <p:spPr bwMode="auto">
            <a:xfrm flipV="1">
              <a:off x="565" y="1737"/>
              <a:ext cx="815" cy="546"/>
            </a:xfrm>
            <a:prstGeom prst="bevel">
              <a:avLst>
                <a:gd name="adj" fmla="val 3630"/>
              </a:avLst>
            </a:prstGeom>
            <a:solidFill>
              <a:srgbClr val="003EB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defTabSz="638326" fontAlgn="base">
                <a:spcBef>
                  <a:spcPct val="0"/>
                </a:spcBef>
                <a:spcAft>
                  <a:spcPct val="0"/>
                </a:spcAft>
              </a:pPr>
              <a:r>
                <a:rPr kumimoji="1" lang="en-US" altLang="ko-KR" b="1">
                  <a:solidFill>
                    <a:prstClr val="white"/>
                  </a:solidFill>
                  <a:latin typeface="새굴림" panose="02030600000101010101" pitchFamily="18" charset="-127"/>
                  <a:ea typeface="새굴림" panose="02030600000101010101" pitchFamily="18" charset="-127"/>
                </a:rPr>
                <a:t>7</a:t>
              </a:r>
            </a:p>
          </p:txBody>
        </p:sp>
      </p:grpSp>
      <p:sp>
        <p:nvSpPr>
          <p:cNvPr id="52" name="AutoShape 10">
            <a:hlinkClick r:id="rId9" action="ppaction://hlinksldjump" highlightClick="1"/>
          </p:cNvPr>
          <p:cNvSpPr>
            <a:spLocks noChangeArrowheads="1"/>
          </p:cNvSpPr>
          <p:nvPr/>
        </p:nvSpPr>
        <p:spPr bwMode="auto">
          <a:xfrm flipV="1">
            <a:off x="5430584" y="6968077"/>
            <a:ext cx="997544" cy="532881"/>
          </a:xfrm>
          <a:prstGeom prst="bevel">
            <a:avLst/>
          </a:prstGeom>
          <a:solidFill>
            <a:srgbClr val="92D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lIns="115439" anchor="ctr"/>
          <a:lstStyle/>
          <a:p>
            <a:pPr algn="ctr" defTabSz="638326" fontAlgn="base">
              <a:spcBef>
                <a:spcPct val="0"/>
              </a:spcBef>
              <a:spcAft>
                <a:spcPct val="0"/>
              </a:spcAft>
            </a:pPr>
            <a:r>
              <a:rPr kumimoji="1" lang="en-US" altLang="ja-JP" sz="1200" b="1" dirty="0" smtClean="0">
                <a:solidFill>
                  <a:prstClr val="black"/>
                </a:solidFill>
                <a:latin typeface="Arial" pitchFamily="34" charset="0"/>
                <a:ea typeface="새굴림" panose="02030600000101010101" pitchFamily="18" charset="-127"/>
                <a:cs typeface="Arial" pitchFamily="34" charset="0"/>
              </a:rPr>
              <a:t>55 Page</a:t>
            </a:r>
            <a:endParaRPr kumimoji="1" lang="ja-JP" altLang="en-US" sz="1200" b="1" dirty="0">
              <a:solidFill>
                <a:prstClr val="black"/>
              </a:solidFill>
              <a:latin typeface="Arial" pitchFamily="34" charset="0"/>
              <a:ea typeface="새굴림" panose="02030600000101010101" pitchFamily="18" charset="-127"/>
              <a:cs typeface="Arial" pitchFamily="34" charset="0"/>
            </a:endParaRPr>
          </a:p>
        </p:txBody>
      </p:sp>
    </p:spTree>
    <p:extLst>
      <p:ext uri="{BB962C8B-B14F-4D97-AF65-F5344CB8AC3E}">
        <p14:creationId xmlns:p14="http://schemas.microsoft.com/office/powerpoint/2010/main" xmlns="" val="3971642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20</a:t>
            </a:fld>
            <a:endParaRPr lang="ko-KR" altLang="en-US" dirty="0"/>
          </a:p>
        </p:txBody>
      </p:sp>
      <p:grpSp>
        <p:nvGrpSpPr>
          <p:cNvPr id="7" name="Group 6"/>
          <p:cNvGrpSpPr/>
          <p:nvPr/>
        </p:nvGrpSpPr>
        <p:grpSpPr>
          <a:xfrm>
            <a:off x="893384" y="18438"/>
            <a:ext cx="5806648" cy="657144"/>
            <a:chOff x="893384" y="18438"/>
            <a:chExt cx="5806648" cy="657144"/>
          </a:xfrm>
        </p:grpSpPr>
        <p:sp>
          <p:nvSpPr>
            <p:cNvPr id="8" name="TextBox 7"/>
            <p:cNvSpPr txBox="1"/>
            <p:nvPr/>
          </p:nvSpPr>
          <p:spPr>
            <a:xfrm>
              <a:off x="908720" y="337028"/>
              <a:ext cx="5791312" cy="338554"/>
            </a:xfrm>
            <a:prstGeom prst="rect">
              <a:avLst/>
            </a:prstGeom>
            <a:noFill/>
          </p:spPr>
          <p:txBody>
            <a:bodyPr wrap="square" rtlCol="0">
              <a:spAutoFit/>
            </a:bodyPr>
            <a:lstStyle/>
            <a:p>
              <a:r>
                <a:rPr lang="vi-VN" sz="1600" b="1" dirty="0" smtClean="0"/>
                <a:t>XUẤT KHO NVL VÀ NHẬP KHO</a:t>
              </a:r>
              <a:endParaRPr lang="en-US" dirty="0"/>
            </a:p>
          </p:txBody>
        </p:sp>
        <p:sp>
          <p:nvSpPr>
            <p:cNvPr id="9" name="TextBox 8"/>
            <p:cNvSpPr txBox="1"/>
            <p:nvPr/>
          </p:nvSpPr>
          <p:spPr>
            <a:xfrm>
              <a:off x="893384" y="18438"/>
              <a:ext cx="5760640" cy="338554"/>
            </a:xfrm>
            <a:prstGeom prst="rect">
              <a:avLst/>
            </a:prstGeom>
            <a:noFill/>
          </p:spPr>
          <p:txBody>
            <a:bodyPr wrap="square" rtlCol="0">
              <a:spAutoFit/>
            </a:bodyPr>
            <a:lstStyle/>
            <a:p>
              <a:r>
                <a:rPr lang="ko-KR" altLang="en-US" sz="1600" b="1" dirty="0" smtClean="0"/>
                <a:t>생산불출</a:t>
              </a:r>
              <a:r>
                <a:rPr lang="en-US" altLang="ko-KR" sz="1600" b="1" dirty="0"/>
                <a:t> </a:t>
              </a:r>
              <a:r>
                <a:rPr lang="en-US" altLang="ko-KR" sz="1600" b="1" dirty="0" smtClean="0"/>
                <a:t>&amp; </a:t>
              </a:r>
              <a:r>
                <a:rPr lang="ko-KR" altLang="en-US" sz="1600" b="1" dirty="0" smtClean="0"/>
                <a:t>생산입고</a:t>
              </a:r>
              <a:endParaRPr lang="en-US" sz="1600" b="1" dirty="0"/>
            </a:p>
          </p:txBody>
        </p:sp>
      </p:grpSp>
      <p:sp>
        <p:nvSpPr>
          <p:cNvPr id="12" name="TextBox 11"/>
          <p:cNvSpPr txBox="1"/>
          <p:nvPr/>
        </p:nvSpPr>
        <p:spPr>
          <a:xfrm>
            <a:off x="136088" y="5508104"/>
            <a:ext cx="3220904" cy="2585323"/>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생산불출 사용 공정</a:t>
            </a:r>
            <a:endParaRPr lang="en-US" altLang="ko-KR" sz="1200" dirty="0" smtClean="0"/>
          </a:p>
          <a:p>
            <a:pPr>
              <a:lnSpc>
                <a:spcPct val="150000"/>
              </a:lnSpc>
            </a:pPr>
            <a:r>
              <a:rPr lang="en-US" altLang="ko-KR" sz="1200" dirty="0"/>
              <a:t> </a:t>
            </a:r>
            <a:r>
              <a:rPr lang="en-US" altLang="ko-KR" sz="1200" dirty="0" smtClean="0"/>
              <a:t>   Grinding, </a:t>
            </a:r>
            <a:r>
              <a:rPr lang="en-US" altLang="ko-KR" sz="1200" dirty="0" err="1" smtClean="0"/>
              <a:t>Semi_Ass’y</a:t>
            </a:r>
            <a:r>
              <a:rPr lang="en-US" altLang="ko-KR" sz="1200" dirty="0" smtClean="0"/>
              <a:t>, </a:t>
            </a:r>
            <a:r>
              <a:rPr lang="en-US" altLang="ko-KR" sz="1200" dirty="0" err="1" smtClean="0"/>
              <a:t>Semi_Wh</a:t>
            </a:r>
            <a:endParaRPr lang="en-US" altLang="ko-KR" sz="1200" dirty="0" smtClean="0"/>
          </a:p>
          <a:p>
            <a:pPr>
              <a:lnSpc>
                <a:spcPct val="150000"/>
              </a:lnSpc>
            </a:pPr>
            <a:r>
              <a:rPr lang="en-US" altLang="ko-KR" sz="1200" dirty="0" smtClean="0"/>
              <a:t>    </a:t>
            </a:r>
            <a:r>
              <a:rPr lang="ko-KR" altLang="en-US" sz="1200" dirty="0" smtClean="0"/>
              <a:t>원재료가 투입되지 않고 단순하게 제품만</a:t>
            </a:r>
            <a:endParaRPr lang="en-US" altLang="ko-KR" sz="1200" dirty="0" smtClean="0"/>
          </a:p>
          <a:p>
            <a:pPr>
              <a:lnSpc>
                <a:spcPct val="150000"/>
              </a:lnSpc>
            </a:pPr>
            <a:r>
              <a:rPr lang="en-US" altLang="ko-KR" sz="1200" dirty="0"/>
              <a:t> </a:t>
            </a:r>
            <a:r>
              <a:rPr lang="en-US" altLang="ko-KR" sz="1200" dirty="0" smtClean="0"/>
              <a:t>  </a:t>
            </a:r>
            <a:r>
              <a:rPr lang="ko-KR" altLang="en-US" sz="1200" dirty="0" smtClean="0"/>
              <a:t> 이동하는 공정간의 사용화면</a:t>
            </a:r>
            <a:endParaRPr lang="en-US" altLang="ko-KR" sz="1200" dirty="0" smtClean="0"/>
          </a:p>
          <a:p>
            <a:pPr marL="285750" indent="-285750">
              <a:lnSpc>
                <a:spcPct val="150000"/>
              </a:lnSpc>
              <a:buFont typeface="Wingdings" panose="05000000000000000000" pitchFamily="2" charset="2"/>
              <a:buChar char="v"/>
            </a:pPr>
            <a:r>
              <a:rPr lang="ko-KR" altLang="en-US" sz="1200" dirty="0" smtClean="0"/>
              <a:t>생산입고 사용 공정</a:t>
            </a:r>
            <a:endParaRPr lang="en-US" altLang="ko-KR" sz="1200" dirty="0" smtClean="0"/>
          </a:p>
          <a:p>
            <a:pPr>
              <a:lnSpc>
                <a:spcPct val="150000"/>
              </a:lnSpc>
            </a:pPr>
            <a:r>
              <a:rPr lang="en-US" altLang="ko-KR" sz="1200" dirty="0" smtClean="0"/>
              <a:t>    Casting, Metal,</a:t>
            </a:r>
            <a:r>
              <a:rPr lang="vi-VN" altLang="ko-KR" sz="1200" dirty="0" smtClean="0"/>
              <a:t> Plating, Coating, </a:t>
            </a:r>
          </a:p>
          <a:p>
            <a:pPr>
              <a:lnSpc>
                <a:spcPct val="150000"/>
              </a:lnSpc>
            </a:pPr>
            <a:r>
              <a:rPr lang="vi-VN" altLang="ko-KR" sz="1200" dirty="0" smtClean="0"/>
              <a:t>     </a:t>
            </a:r>
            <a:r>
              <a:rPr lang="en-US" altLang="ko-KR" sz="1200" dirty="0" err="1" smtClean="0"/>
              <a:t>Final_Ass’y</a:t>
            </a:r>
            <a:endParaRPr lang="en-US" altLang="ko-KR" sz="1200" dirty="0" smtClean="0"/>
          </a:p>
          <a:p>
            <a:pPr>
              <a:lnSpc>
                <a:spcPct val="150000"/>
              </a:lnSpc>
            </a:pPr>
            <a:r>
              <a:rPr lang="en-US" altLang="ko-KR" sz="1200" dirty="0" smtClean="0"/>
              <a:t>    </a:t>
            </a:r>
            <a:r>
              <a:rPr lang="ko-KR" altLang="en-US" sz="1200" dirty="0" smtClean="0"/>
              <a:t>원자재</a:t>
            </a:r>
            <a:r>
              <a:rPr lang="en-US" altLang="ko-KR" sz="1200" dirty="0"/>
              <a:t> </a:t>
            </a:r>
            <a:r>
              <a:rPr lang="ko-KR" altLang="en-US" sz="1200" dirty="0" smtClean="0"/>
              <a:t>또는 반제품을 소모하여 반제품</a:t>
            </a:r>
            <a:r>
              <a:rPr lang="en-US" altLang="ko-KR" sz="1200" dirty="0" smtClean="0"/>
              <a:t>, </a:t>
            </a:r>
          </a:p>
          <a:p>
            <a:pPr>
              <a:lnSpc>
                <a:spcPct val="150000"/>
              </a:lnSpc>
            </a:pPr>
            <a:r>
              <a:rPr lang="en-US" altLang="ko-KR" sz="1200" dirty="0" smtClean="0"/>
              <a:t>    </a:t>
            </a:r>
            <a:r>
              <a:rPr lang="ko-KR" altLang="en-US" sz="1200" dirty="0" smtClean="0"/>
              <a:t>제품이 만들어지는데 사용하는 화면</a:t>
            </a:r>
            <a:endParaRPr lang="ko-KR" altLang="en-US" sz="1200" dirty="0"/>
          </a:p>
        </p:txBody>
      </p:sp>
      <p:sp>
        <p:nvSpPr>
          <p:cNvPr id="4" name="TextBox 3"/>
          <p:cNvSpPr txBox="1"/>
          <p:nvPr/>
        </p:nvSpPr>
        <p:spPr>
          <a:xfrm>
            <a:off x="3501008" y="5508104"/>
            <a:ext cx="3199024" cy="3308598"/>
          </a:xfrm>
          <a:prstGeom prst="rect">
            <a:avLst/>
          </a:prstGeom>
          <a:noFill/>
        </p:spPr>
        <p:txBody>
          <a:bodyPr wrap="square" rtlCol="0">
            <a:spAutoFit/>
          </a:bodyPr>
          <a:lstStyle/>
          <a:p>
            <a:pPr marL="285750" indent="-285750">
              <a:buFont typeface="Wingdings" panose="05000000000000000000" pitchFamily="2" charset="2"/>
              <a:buChar char="v"/>
            </a:pPr>
            <a:r>
              <a:rPr lang="en-US" sz="1350" dirty="0" err="1" smtClean="0">
                <a:latin typeface="Times New Roman" panose="02020603050405020304" pitchFamily="18" charset="0"/>
                <a:cs typeface="Times New Roman" panose="02020603050405020304" pitchFamily="18" charset="0"/>
              </a:rPr>
              <a:t>Các</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công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đoạn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cần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sử</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dụng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lệnh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xuất</a:t>
            </a:r>
            <a:r>
              <a:rPr lang="en-US" sz="1350" dirty="0" smtClean="0">
                <a:latin typeface="Times New Roman" panose="02020603050405020304" pitchFamily="18" charset="0"/>
                <a:cs typeface="Times New Roman" panose="02020603050405020304" pitchFamily="18" charset="0"/>
              </a:rPr>
              <a:t> </a:t>
            </a:r>
          </a:p>
          <a:p>
            <a:r>
              <a:rPr lang="en-US" sz="1350" dirty="0" err="1" smtClean="0">
                <a:latin typeface="Times New Roman" panose="02020603050405020304" pitchFamily="18" charset="0"/>
                <a:cs typeface="Times New Roman" panose="02020603050405020304" pitchFamily="18" charset="0"/>
              </a:rPr>
              <a:t>kho</a:t>
            </a:r>
            <a:r>
              <a:rPr lang="en-US" sz="135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350" dirty="0" smtClean="0">
                <a:latin typeface="Times New Roman" panose="02020603050405020304" pitchFamily="18" charset="0"/>
                <a:cs typeface="Times New Roman" panose="02020603050405020304" pitchFamily="18" charset="0"/>
              </a:rPr>
              <a:t>Grinding, Semi </a:t>
            </a:r>
            <a:r>
              <a:rPr lang="en-US" sz="1350" dirty="0" err="1" smtClean="0">
                <a:latin typeface="Times New Roman" panose="02020603050405020304" pitchFamily="18" charset="0"/>
                <a:cs typeface="Times New Roman" panose="02020603050405020304" pitchFamily="18" charset="0"/>
              </a:rPr>
              <a:t>Ass’y</a:t>
            </a:r>
            <a:r>
              <a:rPr lang="en-US" sz="1350" dirty="0" smtClean="0">
                <a:latin typeface="Times New Roman" panose="02020603050405020304" pitchFamily="18" charset="0"/>
                <a:cs typeface="Times New Roman" panose="02020603050405020304" pitchFamily="18" charset="0"/>
              </a:rPr>
              <a:t>, Semi </a:t>
            </a:r>
            <a:r>
              <a:rPr lang="vi-VN" sz="1350" dirty="0" smtClean="0">
                <a:latin typeface="Times New Roman" panose="02020603050405020304" pitchFamily="18" charset="0"/>
                <a:cs typeface="Times New Roman" panose="02020603050405020304" pitchFamily="18" charset="0"/>
              </a:rPr>
              <a:t> </a:t>
            </a:r>
            <a:r>
              <a:rPr lang="en-US" sz="1350" dirty="0" smtClean="0">
                <a:latin typeface="Times New Roman" panose="02020603050405020304" pitchFamily="18" charset="0"/>
                <a:cs typeface="Times New Roman" panose="02020603050405020304" pitchFamily="18" charset="0"/>
              </a:rPr>
              <a:t>WH</a:t>
            </a:r>
          </a:p>
          <a:p>
            <a:pPr marL="285750" indent="-285750">
              <a:buFont typeface="Wingdings" panose="05000000000000000000" pitchFamily="2" charset="2"/>
              <a:buChar char="Ø"/>
            </a:pPr>
            <a:r>
              <a:rPr lang="en-US" sz="1350" dirty="0" err="1" smtClean="0">
                <a:latin typeface="Times New Roman" panose="02020603050405020304" pitchFamily="18" charset="0"/>
                <a:cs typeface="Times New Roman" panose="02020603050405020304" pitchFamily="18" charset="0"/>
              </a:rPr>
              <a:t>Là</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lệnh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sử</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dụng</a:t>
            </a:r>
            <a:r>
              <a:rPr lang="en-US" sz="1350" dirty="0" smtClean="0">
                <a:latin typeface="Times New Roman" panose="02020603050405020304" pitchFamily="18" charset="0"/>
                <a:cs typeface="Times New Roman" panose="02020603050405020304" pitchFamily="18" charset="0"/>
              </a:rPr>
              <a:t> ở </a:t>
            </a:r>
            <a:r>
              <a:rPr lang="en-US" sz="1350" dirty="0" err="1" smtClean="0">
                <a:latin typeface="Times New Roman" panose="02020603050405020304" pitchFamily="18" charset="0"/>
                <a:cs typeface="Times New Roman" panose="02020603050405020304" pitchFamily="18" charset="0"/>
              </a:rPr>
              <a:t>những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công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đoạn</a:t>
            </a:r>
            <a:r>
              <a:rPr lang="en-US" sz="1350" dirty="0" smtClean="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không</a:t>
            </a:r>
            <a:r>
              <a:rPr lang="en-US" sz="1350" dirty="0" smtClean="0">
                <a:latin typeface="Times New Roman" panose="02020603050405020304" pitchFamily="18" charset="0"/>
                <a:cs typeface="Times New Roman" panose="02020603050405020304" pitchFamily="18" charset="0"/>
              </a:rPr>
              <a:t> </a:t>
            </a:r>
            <a:r>
              <a:rPr lang="vi-VN" sz="1350" dirty="0" smtClean="0">
                <a:latin typeface="Times New Roman" panose="02020603050405020304" pitchFamily="18" charset="0"/>
                <a:cs typeface="Times New Roman" panose="02020603050405020304" pitchFamily="18" charset="0"/>
              </a:rPr>
              <a:t>làm tiêu hao</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nguyên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vật</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liệu</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mà</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chỉ</a:t>
            </a:r>
            <a:r>
              <a:rPr lang="en-US" sz="1350" dirty="0" smtClean="0">
                <a:latin typeface="Times New Roman" panose="02020603050405020304" pitchFamily="18" charset="0"/>
                <a:cs typeface="Times New Roman" panose="02020603050405020304" pitchFamily="18" charset="0"/>
              </a:rPr>
              <a:t> di </a:t>
            </a:r>
            <a:r>
              <a:rPr lang="en-US" sz="1350" dirty="0" err="1" smtClean="0">
                <a:latin typeface="Times New Roman" panose="02020603050405020304" pitchFamily="18" charset="0"/>
                <a:cs typeface="Times New Roman" panose="02020603050405020304" pitchFamily="18" charset="0"/>
              </a:rPr>
              <a:t>chuyển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sản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phẩm</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giữa</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các</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công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đoạn</a:t>
            </a:r>
            <a:endParaRPr lang="en-US" sz="13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350" dirty="0" err="1" smtClean="0">
                <a:latin typeface="Times New Roman" panose="02020603050405020304" pitchFamily="18" charset="0"/>
                <a:cs typeface="Times New Roman" panose="02020603050405020304" pitchFamily="18" charset="0"/>
              </a:rPr>
              <a:t>Các</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công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đoạn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sử</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dụng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lệnh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nhập</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kho</a:t>
            </a:r>
            <a:endParaRPr lang="en-US" sz="13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50" dirty="0" smtClean="0">
                <a:latin typeface="Times New Roman" panose="02020603050405020304" pitchFamily="18" charset="0"/>
                <a:cs typeface="Times New Roman" panose="02020603050405020304" pitchFamily="18" charset="0"/>
              </a:rPr>
              <a:t>Casting, Metal,</a:t>
            </a:r>
            <a:r>
              <a:rPr lang="vi-VN" sz="1350" dirty="0" smtClean="0">
                <a:latin typeface="Times New Roman" panose="02020603050405020304" pitchFamily="18" charset="0"/>
                <a:cs typeface="Times New Roman" panose="02020603050405020304" pitchFamily="18" charset="0"/>
              </a:rPr>
              <a:t> Plating, Coating, </a:t>
            </a:r>
            <a:r>
              <a:rPr lang="en-US" sz="1350" dirty="0" smtClean="0">
                <a:latin typeface="Times New Roman" panose="02020603050405020304" pitchFamily="18" charset="0"/>
                <a:cs typeface="Times New Roman" panose="02020603050405020304" pitchFamily="18" charset="0"/>
              </a:rPr>
              <a:t> </a:t>
            </a:r>
            <a:r>
              <a:rPr lang="vi-VN" sz="1350" dirty="0" smtClean="0">
                <a:latin typeface="Times New Roman" panose="02020603050405020304" pitchFamily="18" charset="0"/>
                <a:cs typeface="Times New Roman" panose="02020603050405020304" pitchFamily="18" charset="0"/>
              </a:rPr>
              <a:t>               </a:t>
            </a:r>
            <a:r>
              <a:rPr lang="en-US" sz="1350" dirty="0" smtClean="0">
                <a:latin typeface="Times New Roman" panose="02020603050405020304" pitchFamily="18" charset="0"/>
                <a:cs typeface="Times New Roman" panose="02020603050405020304" pitchFamily="18" charset="0"/>
              </a:rPr>
              <a:t>Final </a:t>
            </a:r>
            <a:r>
              <a:rPr lang="en-US" sz="1350" dirty="0" err="1" smtClean="0">
                <a:latin typeface="Times New Roman" panose="02020603050405020304" pitchFamily="18" charset="0"/>
                <a:cs typeface="Times New Roman" panose="02020603050405020304" pitchFamily="18" charset="0"/>
              </a:rPr>
              <a:t>Ass’y</a:t>
            </a:r>
            <a:endParaRPr lang="en-US" sz="13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50" dirty="0" err="1" smtClean="0">
                <a:latin typeface="Times New Roman" panose="02020603050405020304" pitchFamily="18" charset="0"/>
                <a:cs typeface="Times New Roman" panose="02020603050405020304" pitchFamily="18" charset="0"/>
              </a:rPr>
              <a:t>Là</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lệnh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sử</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dụng</a:t>
            </a:r>
            <a:r>
              <a:rPr lang="en-US" sz="1350" dirty="0" smtClean="0">
                <a:latin typeface="Times New Roman" panose="02020603050405020304" pitchFamily="18" charset="0"/>
                <a:cs typeface="Times New Roman" panose="02020603050405020304" pitchFamily="18" charset="0"/>
              </a:rPr>
              <a:t> ở </a:t>
            </a:r>
            <a:r>
              <a:rPr lang="en-US" sz="1350" dirty="0" err="1" smtClean="0">
                <a:latin typeface="Times New Roman" panose="02020603050405020304" pitchFamily="18" charset="0"/>
                <a:cs typeface="Times New Roman" panose="02020603050405020304" pitchFamily="18" charset="0"/>
              </a:rPr>
              <a:t>các</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công</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đoạn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có</a:t>
            </a:r>
            <a:r>
              <a:rPr lang="en-US" sz="1350" dirty="0" smtClean="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smtClean="0">
                <a:latin typeface="Times New Roman" panose="02020603050405020304" pitchFamily="18" charset="0"/>
                <a:cs typeface="Times New Roman" panose="02020603050405020304" pitchFamily="18" charset="0"/>
              </a:rPr>
              <a:t>   </a:t>
            </a:r>
            <a:r>
              <a:rPr lang="vi-VN" sz="1350" dirty="0" smtClean="0">
                <a:latin typeface="Times New Roman" panose="02020603050405020304" pitchFamily="18" charset="0"/>
                <a:cs typeface="Times New Roman" panose="02020603050405020304" pitchFamily="18" charset="0"/>
              </a:rPr>
              <a:t>làm tiêu hao</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nguyên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vật</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liệu</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hoặc</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bán</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thành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phẩm</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để</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tạo</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ra</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thành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phẩm</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hoặc</a:t>
            </a:r>
            <a:r>
              <a:rPr lang="en-US" sz="1350" dirty="0" smtClean="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bán</a:t>
            </a:r>
            <a:r>
              <a:rPr lang="en-US" sz="1350" dirty="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thành</a:t>
            </a:r>
            <a:r>
              <a:rPr lang="en-US" sz="1350" dirty="0" smtClean="0">
                <a:latin typeface="Times New Roman" panose="02020603050405020304" pitchFamily="18" charset="0"/>
                <a:cs typeface="Times New Roman" panose="02020603050405020304" pitchFamily="18" charset="0"/>
              </a:rPr>
              <a:t> </a:t>
            </a:r>
            <a:r>
              <a:rPr lang="en-US" sz="1350" dirty="0" err="1" smtClean="0">
                <a:latin typeface="Times New Roman" panose="02020603050405020304" pitchFamily="18" charset="0"/>
                <a:cs typeface="Times New Roman" panose="02020603050405020304" pitchFamily="18" charset="0"/>
              </a:rPr>
              <a:t>phẩm</a:t>
            </a:r>
            <a:r>
              <a:rPr lang="vi-VN" sz="1350" dirty="0" smtClean="0">
                <a:latin typeface="Times New Roman" panose="02020603050405020304" pitchFamily="18" charset="0"/>
                <a:cs typeface="Times New Roman" panose="02020603050405020304" pitchFamily="18" charset="0"/>
              </a:rPr>
              <a:t> khác</a:t>
            </a:r>
            <a:r>
              <a:rPr lang="en-US" sz="1350" dirty="0" smtClean="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924056" y="966373"/>
            <a:ext cx="5766570" cy="1022050"/>
            <a:chOff x="914651" y="984931"/>
            <a:chExt cx="5766570" cy="1022050"/>
          </a:xfrm>
        </p:grpSpPr>
        <p:sp>
          <p:nvSpPr>
            <p:cNvPr id="15" name="TextBox 14"/>
            <p:cNvSpPr txBox="1"/>
            <p:nvPr/>
          </p:nvSpPr>
          <p:spPr>
            <a:xfrm>
              <a:off x="914651" y="1422206"/>
              <a:ext cx="5760640" cy="584775"/>
            </a:xfrm>
            <a:prstGeom prst="rect">
              <a:avLst/>
            </a:prstGeom>
            <a:noFill/>
          </p:spPr>
          <p:txBody>
            <a:bodyPr wrap="square" rtlCol="0">
              <a:spAutoFit/>
            </a:bodyPr>
            <a:lstStyle/>
            <a:p>
              <a:r>
                <a:rPr lang="ko-KR" altLang="en-US" sz="1400" dirty="0"/>
                <a:t>① </a:t>
              </a:r>
              <a:r>
                <a:rPr lang="vi-VN" altLang="ko-KR" sz="1400" dirty="0" smtClean="0"/>
                <a:t>PROCESS</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Xuất kho NVL mới/ Nhập kho II</a:t>
              </a:r>
              <a:endParaRPr lang="en-US" sz="1400" dirty="0"/>
            </a:p>
            <a:p>
              <a:endParaRPr lang="en-US" dirty="0"/>
            </a:p>
          </p:txBody>
        </p:sp>
        <p:sp>
          <p:nvSpPr>
            <p:cNvPr id="16" name="TextBox 15"/>
            <p:cNvSpPr txBox="1"/>
            <p:nvPr/>
          </p:nvSpPr>
          <p:spPr>
            <a:xfrm>
              <a:off x="920581" y="984931"/>
              <a:ext cx="5760640" cy="307777"/>
            </a:xfrm>
            <a:prstGeom prst="rect">
              <a:avLst/>
            </a:prstGeom>
            <a:noFill/>
          </p:spPr>
          <p:txBody>
            <a:bodyPr wrap="square" rtlCol="0">
              <a:spAutoFit/>
            </a:bodyPr>
            <a:lstStyle/>
            <a:p>
              <a:r>
                <a:rPr lang="ko-KR" altLang="en-US" sz="1400" dirty="0"/>
                <a:t>① </a:t>
              </a:r>
              <a:r>
                <a:rPr lang="vi-VN" altLang="ko-KR" sz="1400" dirty="0" smtClean="0"/>
                <a:t>PROCESS</a:t>
              </a:r>
              <a:r>
                <a:rPr lang="ko-KR" altLang="en-US" sz="1400" dirty="0" smtClean="0"/>
                <a:t> </a:t>
              </a:r>
              <a:r>
                <a:rPr lang="en-US" altLang="ko-KR" sz="1400" dirty="0" smtClean="0">
                  <a:sym typeface="Wingdings 3" panose="05040102010807070707" pitchFamily="18" charset="2"/>
                </a:rPr>
                <a:t> </a:t>
              </a:r>
              <a:r>
                <a:rPr lang="ko-KR" altLang="en-US" sz="1400" dirty="0" smtClean="0"/>
                <a:t>② 생산불출</a:t>
              </a:r>
              <a:r>
                <a:rPr lang="en-US" altLang="ko-KR" sz="1400" dirty="0" smtClean="0"/>
                <a:t>/ </a:t>
              </a:r>
              <a:r>
                <a:rPr lang="ko-KR" altLang="en-US" sz="1400" dirty="0" smtClean="0"/>
                <a:t>생산입고 </a:t>
              </a:r>
              <a:r>
                <a:rPr lang="vi-VN" altLang="ko-KR" sz="1400" dirty="0" smtClean="0"/>
                <a:t>II</a:t>
              </a:r>
              <a:endParaRPr lang="en-US" sz="1400" dirty="0"/>
            </a:p>
          </p:txBody>
        </p:sp>
      </p:grpSp>
      <p:grpSp>
        <p:nvGrpSpPr>
          <p:cNvPr id="19" name="Group 18"/>
          <p:cNvGrpSpPr/>
          <p:nvPr/>
        </p:nvGrpSpPr>
        <p:grpSpPr>
          <a:xfrm>
            <a:off x="139620" y="1709370"/>
            <a:ext cx="6550684" cy="3366054"/>
            <a:chOff x="139620" y="1744278"/>
            <a:chExt cx="6550684" cy="3366054"/>
          </a:xfrm>
        </p:grpSpPr>
        <p:pic>
          <p:nvPicPr>
            <p:cNvPr id="6" name="Picture 5"/>
            <p:cNvPicPr>
              <a:picLocks noChangeAspect="1"/>
            </p:cNvPicPr>
            <p:nvPr/>
          </p:nvPicPr>
          <p:blipFill>
            <a:blip r:embed="rId2"/>
            <a:stretch>
              <a:fillRect/>
            </a:stretch>
          </p:blipFill>
          <p:spPr>
            <a:xfrm>
              <a:off x="139620" y="1907704"/>
              <a:ext cx="6550684" cy="3202628"/>
            </a:xfrm>
            <a:prstGeom prst="rect">
              <a:avLst/>
            </a:prstGeom>
          </p:spPr>
        </p:pic>
        <p:grpSp>
          <p:nvGrpSpPr>
            <p:cNvPr id="3" name="그룹 2"/>
            <p:cNvGrpSpPr/>
            <p:nvPr/>
          </p:nvGrpSpPr>
          <p:grpSpPr>
            <a:xfrm>
              <a:off x="162390" y="2608130"/>
              <a:ext cx="1178378" cy="1397416"/>
              <a:chOff x="162390" y="1835696"/>
              <a:chExt cx="1178378" cy="1828800"/>
            </a:xfrm>
          </p:grpSpPr>
          <p:sp>
            <p:nvSpPr>
              <p:cNvPr id="10" name="Rectangle 9"/>
              <p:cNvSpPr/>
              <p:nvPr/>
            </p:nvSpPr>
            <p:spPr>
              <a:xfrm>
                <a:off x="162390" y="1835696"/>
                <a:ext cx="1178378"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2390" y="2750096"/>
                <a:ext cx="1178378"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162390" y="1979712"/>
              <a:ext cx="530306" cy="230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3692" y="1744278"/>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8" name="Rectangle 17"/>
            <p:cNvSpPr/>
            <p:nvPr/>
          </p:nvSpPr>
          <p:spPr>
            <a:xfrm>
              <a:off x="976533" y="2289303"/>
              <a:ext cx="497252" cy="369332"/>
            </a:xfrm>
            <a:prstGeom prst="rect">
              <a:avLst/>
            </a:prstGeom>
          </p:spPr>
          <p:txBody>
            <a:bodyPr wrap="none">
              <a:spAutoFit/>
            </a:bodyPr>
            <a:lstStyle/>
            <a:p>
              <a:r>
                <a:rPr lang="ko-KR" altLang="en-US" b="1" dirty="0">
                  <a:solidFill>
                    <a:srgbClr val="FF0000"/>
                  </a:solidFill>
                </a:rPr>
                <a:t>②</a:t>
              </a:r>
              <a:r>
                <a:rPr lang="ko-KR" altLang="en-US" dirty="0"/>
                <a:t> </a:t>
              </a:r>
              <a:endParaRPr lang="en-US" dirty="0"/>
            </a:p>
          </p:txBody>
        </p:sp>
      </p:grpSp>
    </p:spTree>
    <p:extLst>
      <p:ext uri="{BB962C8B-B14F-4D97-AF65-F5344CB8AC3E}">
        <p14:creationId xmlns:p14="http://schemas.microsoft.com/office/powerpoint/2010/main" xmlns="" val="1899050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21</a:t>
            </a:fld>
            <a:endParaRPr lang="ko-KR" altLang="en-US" dirty="0"/>
          </a:p>
        </p:txBody>
      </p:sp>
      <p:grpSp>
        <p:nvGrpSpPr>
          <p:cNvPr id="9" name="Group 8"/>
          <p:cNvGrpSpPr/>
          <p:nvPr/>
        </p:nvGrpSpPr>
        <p:grpSpPr>
          <a:xfrm>
            <a:off x="893384" y="18438"/>
            <a:ext cx="5806648" cy="934143"/>
            <a:chOff x="893384" y="18438"/>
            <a:chExt cx="5806648" cy="934143"/>
          </a:xfrm>
        </p:grpSpPr>
        <p:sp>
          <p:nvSpPr>
            <p:cNvPr id="10" name="TextBox 9"/>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11" name="TextBox 10"/>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grpSp>
        <p:nvGrpSpPr>
          <p:cNvPr id="12" name="Group 11"/>
          <p:cNvGrpSpPr/>
          <p:nvPr/>
        </p:nvGrpSpPr>
        <p:grpSpPr>
          <a:xfrm>
            <a:off x="920460" y="966373"/>
            <a:ext cx="5770166" cy="1147507"/>
            <a:chOff x="911055" y="984931"/>
            <a:chExt cx="5770166" cy="1147507"/>
          </a:xfrm>
        </p:grpSpPr>
        <p:sp>
          <p:nvSpPr>
            <p:cNvPr id="13" name="TextBox 12"/>
            <p:cNvSpPr txBox="1"/>
            <p:nvPr/>
          </p:nvSpPr>
          <p:spPr>
            <a:xfrm>
              <a:off x="911055" y="1332219"/>
              <a:ext cx="5760640" cy="800219"/>
            </a:xfrm>
            <a:prstGeom prst="rect">
              <a:avLst/>
            </a:prstGeom>
            <a:noFill/>
          </p:spPr>
          <p:txBody>
            <a:bodyPr wrap="square" rtlCol="0">
              <a:spAutoFit/>
            </a:bodyPr>
            <a:lstStyle/>
            <a:p>
              <a:r>
                <a:rPr lang="ko-KR" altLang="en-US" sz="1400" dirty="0"/>
                <a:t>① </a:t>
              </a:r>
              <a:r>
                <a:rPr lang="vi-VN" altLang="ko-KR" sz="1400" dirty="0" smtClean="0"/>
                <a:t>PROCESS</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Xuất kho NVL mới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Kho xuất HH/NVL</a:t>
              </a:r>
              <a:r>
                <a:rPr lang="en-US" altLang="ko-KR" sz="1400" dirty="0" smtClean="0"/>
                <a:t> </a:t>
              </a:r>
              <a:r>
                <a:rPr lang="en-US" altLang="ko-KR" sz="1400" dirty="0" smtClean="0">
                  <a:sym typeface="Wingdings 3" panose="05040102010807070707" pitchFamily="18" charset="2"/>
                </a:rPr>
                <a:t> </a:t>
              </a:r>
              <a:r>
                <a:rPr lang="ko-KR" altLang="en-US" sz="1400" dirty="0" smtClean="0"/>
                <a:t>④</a:t>
              </a:r>
              <a:r>
                <a:rPr lang="en-US" altLang="ko-KR" sz="1400" dirty="0" smtClean="0"/>
                <a:t> </a:t>
              </a:r>
              <a:r>
                <a:rPr lang="vi-VN" altLang="ko-KR" sz="1400" dirty="0" smtClean="0"/>
                <a:t>Nhà máy</a:t>
              </a:r>
              <a:endParaRPr lang="en-US" sz="1400" dirty="0"/>
            </a:p>
            <a:p>
              <a:endParaRPr lang="en-US" dirty="0"/>
            </a:p>
          </p:txBody>
        </p:sp>
        <p:sp>
          <p:nvSpPr>
            <p:cNvPr id="14" name="TextBox 13"/>
            <p:cNvSpPr txBox="1"/>
            <p:nvPr/>
          </p:nvSpPr>
          <p:spPr>
            <a:xfrm>
              <a:off x="920581" y="984931"/>
              <a:ext cx="5760640" cy="307777"/>
            </a:xfrm>
            <a:prstGeom prst="rect">
              <a:avLst/>
            </a:prstGeom>
            <a:noFill/>
          </p:spPr>
          <p:txBody>
            <a:bodyPr wrap="square" rtlCol="0">
              <a:spAutoFit/>
            </a:bodyPr>
            <a:lstStyle/>
            <a:p>
              <a:r>
                <a:rPr lang="ko-KR" altLang="en-US" sz="1400" dirty="0"/>
                <a:t>① </a:t>
              </a:r>
              <a:r>
                <a:rPr lang="vi-VN" altLang="ko-KR" sz="1400" dirty="0" smtClean="0"/>
                <a:t>PROCESS</a:t>
              </a:r>
              <a:r>
                <a:rPr lang="ko-KR" altLang="en-US" sz="1400" dirty="0" smtClean="0"/>
                <a:t> </a:t>
              </a:r>
              <a:r>
                <a:rPr lang="en-US" altLang="ko-KR" sz="1400" dirty="0" smtClean="0">
                  <a:sym typeface="Wingdings 3" panose="05040102010807070707" pitchFamily="18" charset="2"/>
                </a:rPr>
                <a:t> </a:t>
              </a:r>
              <a:r>
                <a:rPr lang="ko-KR" altLang="en-US" sz="1400" dirty="0" smtClean="0"/>
                <a:t>② 생산불출입력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err="1" smtClean="0"/>
                <a:t>보내는창고</a:t>
              </a:r>
              <a:r>
                <a:rPr lang="en-US" altLang="ko-KR" sz="1400" dirty="0" smtClean="0"/>
                <a:t>  </a:t>
              </a:r>
              <a:r>
                <a:rPr lang="en-US" altLang="ko-KR" sz="1400" dirty="0">
                  <a:sym typeface="Wingdings 3" panose="05040102010807070707" pitchFamily="18" charset="2"/>
                </a:rPr>
                <a:t> </a:t>
              </a:r>
              <a:r>
                <a:rPr lang="ko-KR" altLang="en-US" sz="1400" dirty="0" smtClean="0"/>
                <a:t>④ </a:t>
              </a:r>
              <a:r>
                <a:rPr lang="ko-KR" altLang="en-US" sz="1400" dirty="0" err="1" smtClean="0"/>
                <a:t>받는공장</a:t>
              </a:r>
              <a:endParaRPr lang="en-US" sz="1400" dirty="0"/>
            </a:p>
          </p:txBody>
        </p:sp>
      </p:grpSp>
      <p:grpSp>
        <p:nvGrpSpPr>
          <p:cNvPr id="5" name="Group 4"/>
          <p:cNvGrpSpPr/>
          <p:nvPr/>
        </p:nvGrpSpPr>
        <p:grpSpPr>
          <a:xfrm>
            <a:off x="135123" y="1861168"/>
            <a:ext cx="6564908" cy="3205364"/>
            <a:chOff x="135123" y="1861168"/>
            <a:chExt cx="6564908" cy="3205364"/>
          </a:xfrm>
        </p:grpSpPr>
        <p:pic>
          <p:nvPicPr>
            <p:cNvPr id="31" name="Picture 30"/>
            <p:cNvPicPr>
              <a:picLocks noChangeAspect="1"/>
            </p:cNvPicPr>
            <p:nvPr/>
          </p:nvPicPr>
          <p:blipFill>
            <a:blip r:embed="rId2"/>
            <a:stretch>
              <a:fillRect/>
            </a:stretch>
          </p:blipFill>
          <p:spPr>
            <a:xfrm>
              <a:off x="145206" y="1861168"/>
              <a:ext cx="6554825" cy="3205364"/>
            </a:xfrm>
            <a:prstGeom prst="rect">
              <a:avLst/>
            </a:prstGeom>
          </p:spPr>
        </p:pic>
        <p:sp>
          <p:nvSpPr>
            <p:cNvPr id="32" name="Rectangle 31"/>
            <p:cNvSpPr/>
            <p:nvPr/>
          </p:nvSpPr>
          <p:spPr>
            <a:xfrm>
              <a:off x="1422301" y="2737734"/>
              <a:ext cx="1944216" cy="21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510533" y="2744302"/>
              <a:ext cx="1944216" cy="21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45206" y="1861168"/>
              <a:ext cx="485007" cy="186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35123" y="2865920"/>
              <a:ext cx="1143162" cy="220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89837" y="192921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40" name="Rectangle 39"/>
            <p:cNvSpPr/>
            <p:nvPr/>
          </p:nvSpPr>
          <p:spPr>
            <a:xfrm>
              <a:off x="761340" y="252982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41" name="Rectangle 40"/>
            <p:cNvSpPr/>
            <p:nvPr/>
          </p:nvSpPr>
          <p:spPr>
            <a:xfrm>
              <a:off x="1746540" y="2394926"/>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42" name="Rectangle 41"/>
            <p:cNvSpPr/>
            <p:nvPr/>
          </p:nvSpPr>
          <p:spPr>
            <a:xfrm>
              <a:off x="3985389" y="2394926"/>
              <a:ext cx="497252" cy="369332"/>
            </a:xfrm>
            <a:prstGeom prst="rect">
              <a:avLst/>
            </a:prstGeom>
          </p:spPr>
          <p:txBody>
            <a:bodyPr wrap="none">
              <a:spAutoFit/>
            </a:bodyPr>
            <a:lstStyle/>
            <a:p>
              <a:r>
                <a:rPr lang="ko-KR" altLang="en-US" b="1" dirty="0">
                  <a:solidFill>
                    <a:srgbClr val="FF0000"/>
                  </a:solidFill>
                </a:rPr>
                <a:t>④</a:t>
              </a:r>
              <a:r>
                <a:rPr lang="en-US" altLang="ko-KR" b="1" dirty="0">
                  <a:solidFill>
                    <a:srgbClr val="FF0000"/>
                  </a:solidFill>
                </a:rPr>
                <a:t> </a:t>
              </a:r>
              <a:endParaRPr lang="en-US" b="1" dirty="0">
                <a:solidFill>
                  <a:srgbClr val="FF0000"/>
                </a:solidFill>
              </a:endParaRPr>
            </a:p>
          </p:txBody>
        </p:sp>
      </p:grpSp>
      <p:sp>
        <p:nvSpPr>
          <p:cNvPr id="20" name="TextBox 19"/>
          <p:cNvSpPr txBox="1"/>
          <p:nvPr/>
        </p:nvSpPr>
        <p:spPr>
          <a:xfrm>
            <a:off x="136088" y="5508104"/>
            <a:ext cx="322090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a:p>
            <a:pPr>
              <a:lnSpc>
                <a:spcPct val="150000"/>
              </a:lnSpc>
            </a:pPr>
            <a:endParaRPr lang="en-US" altLang="ko-KR" sz="1200" dirty="0"/>
          </a:p>
        </p:txBody>
      </p:sp>
      <p:sp>
        <p:nvSpPr>
          <p:cNvPr id="4" name="TextBox 3"/>
          <p:cNvSpPr txBox="1"/>
          <p:nvPr/>
        </p:nvSpPr>
        <p:spPr>
          <a:xfrm>
            <a:off x="3510533" y="5508104"/>
            <a:ext cx="3143491"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18033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22</a:t>
            </a:fld>
            <a:endParaRPr lang="ko-KR" altLang="en-US" dirty="0"/>
          </a:p>
        </p:txBody>
      </p:sp>
      <p:grpSp>
        <p:nvGrpSpPr>
          <p:cNvPr id="7" name="Group 6"/>
          <p:cNvGrpSpPr/>
          <p:nvPr/>
        </p:nvGrpSpPr>
        <p:grpSpPr>
          <a:xfrm>
            <a:off x="893384" y="18438"/>
            <a:ext cx="5806648" cy="934143"/>
            <a:chOff x="893384" y="18438"/>
            <a:chExt cx="5806648" cy="934143"/>
          </a:xfrm>
        </p:grpSpPr>
        <p:sp>
          <p:nvSpPr>
            <p:cNvPr id="8" name="TextBox 7"/>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9" name="TextBox 8"/>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grpSp>
        <p:nvGrpSpPr>
          <p:cNvPr id="10" name="Group 9"/>
          <p:cNvGrpSpPr/>
          <p:nvPr/>
        </p:nvGrpSpPr>
        <p:grpSpPr>
          <a:xfrm>
            <a:off x="927682" y="966373"/>
            <a:ext cx="5762944" cy="1004051"/>
            <a:chOff x="918277" y="984931"/>
            <a:chExt cx="5762944" cy="1004051"/>
          </a:xfrm>
        </p:grpSpPr>
        <p:sp>
          <p:nvSpPr>
            <p:cNvPr id="11" name="TextBox 10"/>
            <p:cNvSpPr txBox="1"/>
            <p:nvPr/>
          </p:nvSpPr>
          <p:spPr>
            <a:xfrm>
              <a:off x="918277" y="1404207"/>
              <a:ext cx="5760640" cy="584775"/>
            </a:xfrm>
            <a:prstGeom prst="rect">
              <a:avLst/>
            </a:prstGeom>
            <a:noFill/>
          </p:spPr>
          <p:txBody>
            <a:bodyPr wrap="square" rtlCol="0">
              <a:spAutoFit/>
            </a:bodyPr>
            <a:lstStyle/>
            <a:p>
              <a:r>
                <a:rPr lang="ko-KR" altLang="en-US" sz="1400" dirty="0" smtClean="0"/>
                <a:t>① </a:t>
              </a:r>
              <a:r>
                <a:rPr lang="vi-VN" altLang="ko-KR" sz="1400" dirty="0" smtClean="0"/>
                <a:t>Đơn </a:t>
              </a:r>
              <a:r>
                <a:rPr lang="vi-VN" altLang="ko-KR" sz="1400" dirty="0"/>
                <a:t>SX</a:t>
              </a:r>
              <a:r>
                <a:rPr lang="ko-KR" altLang="en-US" sz="1400" dirty="0"/>
                <a:t>  </a:t>
              </a:r>
              <a:r>
                <a:rPr lang="en-US" altLang="ko-KR" sz="1400" dirty="0" smtClean="0">
                  <a:sym typeface="Wingdings 3" panose="05040102010807070707" pitchFamily="18" charset="2"/>
                </a:rPr>
                <a:t> </a:t>
              </a:r>
              <a:r>
                <a:rPr lang="ko-KR" altLang="en-US" sz="1400" dirty="0" smtClean="0"/>
                <a:t>② </a:t>
              </a:r>
              <a:r>
                <a:rPr lang="vi-VN" altLang="ko-KR" sz="1400" dirty="0" smtClean="0"/>
                <a:t>Chọn </a:t>
              </a:r>
              <a:r>
                <a:rPr lang="vi-VN" altLang="ko-KR" sz="1400" dirty="0"/>
                <a:t>đơn sản xuất</a:t>
              </a:r>
              <a:r>
                <a:rPr lang="ko-KR" altLang="en-US" sz="1400" dirty="0"/>
                <a:t> </a:t>
              </a:r>
              <a:r>
                <a:rPr lang="en-US" altLang="ko-KR" sz="1400" dirty="0"/>
                <a:t> </a:t>
              </a:r>
              <a:r>
                <a:rPr lang="en-US" altLang="ko-KR" sz="1400" dirty="0">
                  <a:sym typeface="Wingdings 3" panose="05040102010807070707" pitchFamily="18" charset="2"/>
                </a:rPr>
                <a:t> </a:t>
              </a:r>
              <a:r>
                <a:rPr lang="ko-KR" altLang="en-US" sz="1400" dirty="0" smtClean="0"/>
                <a:t>③ </a:t>
              </a:r>
              <a:r>
                <a:rPr lang="vi-VN" altLang="ko-KR" sz="1400" dirty="0" smtClean="0"/>
                <a:t>Áp </a:t>
              </a:r>
              <a:r>
                <a:rPr lang="vi-VN" altLang="ko-KR" sz="1400" dirty="0"/>
                <a:t>dụng số lượng </a:t>
              </a:r>
              <a:r>
                <a:rPr lang="vi-VN" altLang="ko-KR" sz="1400" dirty="0" smtClean="0"/>
                <a:t>c</a:t>
              </a:r>
              <a:r>
                <a:rPr lang="en-US" altLang="ko-KR" sz="1400" dirty="0" smtClean="0"/>
                <a:t>ò</a:t>
              </a:r>
              <a:r>
                <a:rPr lang="vi-VN" altLang="ko-KR" sz="1400" dirty="0" smtClean="0"/>
                <a:t>n </a:t>
              </a:r>
              <a:r>
                <a:rPr lang="vi-VN" altLang="ko-KR" sz="1400" dirty="0"/>
                <a:t>lại</a:t>
              </a:r>
              <a:r>
                <a:rPr lang="en-US" altLang="ko-KR" sz="1400" dirty="0"/>
                <a:t>  </a:t>
              </a:r>
              <a:endParaRPr lang="en-US" sz="1400" dirty="0"/>
            </a:p>
            <a:p>
              <a:endParaRPr lang="en-US" dirty="0"/>
            </a:p>
          </p:txBody>
        </p:sp>
        <p:sp>
          <p:nvSpPr>
            <p:cNvPr id="12" name="TextBox 11"/>
            <p:cNvSpPr txBox="1"/>
            <p:nvPr/>
          </p:nvSpPr>
          <p:spPr>
            <a:xfrm>
              <a:off x="920581" y="984931"/>
              <a:ext cx="5760640" cy="307777"/>
            </a:xfrm>
            <a:prstGeom prst="rect">
              <a:avLst/>
            </a:prstGeom>
            <a:noFill/>
          </p:spPr>
          <p:txBody>
            <a:bodyPr wrap="square" rtlCol="0">
              <a:spAutoFit/>
            </a:bodyPr>
            <a:lstStyle/>
            <a:p>
              <a:r>
                <a:rPr lang="ko-KR" altLang="en-US" sz="1400" dirty="0" smtClean="0"/>
                <a:t>① 작업지시 </a:t>
              </a:r>
              <a:r>
                <a:rPr lang="en-US" altLang="ko-KR" sz="1400" dirty="0" smtClean="0">
                  <a:sym typeface="Wingdings 3" panose="05040102010807070707" pitchFamily="18" charset="2"/>
                </a:rPr>
                <a:t> </a:t>
              </a:r>
              <a:r>
                <a:rPr lang="ko-KR" altLang="en-US" sz="1400" dirty="0" smtClean="0"/>
                <a:t>② 작업지시 클릭 </a:t>
              </a:r>
              <a:r>
                <a:rPr lang="en-US" altLang="ko-KR" sz="1400" dirty="0" smtClean="0"/>
                <a:t> </a:t>
              </a:r>
              <a:r>
                <a:rPr lang="en-US" altLang="ko-KR" sz="1400" dirty="0">
                  <a:sym typeface="Wingdings 3" panose="05040102010807070707" pitchFamily="18" charset="2"/>
                </a:rPr>
                <a:t> </a:t>
              </a:r>
              <a:r>
                <a:rPr lang="ko-KR" altLang="en-US" sz="1400" dirty="0" smtClean="0"/>
                <a:t>③ 잔량적용</a:t>
              </a:r>
              <a:r>
                <a:rPr lang="en-US" altLang="ko-KR" sz="1400" dirty="0" smtClean="0"/>
                <a:t>  </a:t>
              </a:r>
              <a:endParaRPr lang="en-US" sz="1400" dirty="0"/>
            </a:p>
          </p:txBody>
        </p:sp>
      </p:grpSp>
      <p:grpSp>
        <p:nvGrpSpPr>
          <p:cNvPr id="5" name="Group 4"/>
          <p:cNvGrpSpPr/>
          <p:nvPr/>
        </p:nvGrpSpPr>
        <p:grpSpPr>
          <a:xfrm>
            <a:off x="143347" y="1888248"/>
            <a:ext cx="6552728" cy="3199631"/>
            <a:chOff x="143347" y="1888248"/>
            <a:chExt cx="6552728" cy="3199631"/>
          </a:xfrm>
        </p:grpSpPr>
        <p:sp>
          <p:nvSpPr>
            <p:cNvPr id="13" name="Rectangle 12"/>
            <p:cNvSpPr/>
            <p:nvPr/>
          </p:nvSpPr>
          <p:spPr>
            <a:xfrm>
              <a:off x="1772816" y="3059832"/>
              <a:ext cx="504056" cy="18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20888" y="3563888"/>
              <a:ext cx="216024" cy="162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4620" y="4572000"/>
              <a:ext cx="1318476" cy="21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43347" y="1888248"/>
              <a:ext cx="6552728" cy="3199631"/>
            </a:xfrm>
            <a:prstGeom prst="rect">
              <a:avLst/>
            </a:prstGeom>
          </p:spPr>
        </p:pic>
        <p:sp>
          <p:nvSpPr>
            <p:cNvPr id="16" name="Rectangle 15"/>
            <p:cNvSpPr/>
            <p:nvPr/>
          </p:nvSpPr>
          <p:spPr>
            <a:xfrm>
              <a:off x="2005390" y="2706607"/>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7" name="Rectangle 16"/>
            <p:cNvSpPr/>
            <p:nvPr/>
          </p:nvSpPr>
          <p:spPr>
            <a:xfrm>
              <a:off x="2321151" y="3197173"/>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8" name="Rectangle 17"/>
            <p:cNvSpPr/>
            <p:nvPr/>
          </p:nvSpPr>
          <p:spPr>
            <a:xfrm>
              <a:off x="3633858" y="4185670"/>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22" name="Rectangle 21"/>
            <p:cNvSpPr/>
            <p:nvPr/>
          </p:nvSpPr>
          <p:spPr>
            <a:xfrm>
              <a:off x="1748306" y="3067529"/>
              <a:ext cx="485007" cy="18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344765" y="3563665"/>
              <a:ext cx="278508" cy="172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924944" y="4583139"/>
              <a:ext cx="1383784" cy="18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p:cNvSpPr txBox="1"/>
          <p:nvPr/>
        </p:nvSpPr>
        <p:spPr>
          <a:xfrm>
            <a:off x="136088" y="5508104"/>
            <a:ext cx="3220904"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p:txBody>
      </p:sp>
      <p:sp>
        <p:nvSpPr>
          <p:cNvPr id="25" name="TextBox 24"/>
          <p:cNvSpPr txBox="1"/>
          <p:nvPr/>
        </p:nvSpPr>
        <p:spPr>
          <a:xfrm>
            <a:off x="3510533" y="5508104"/>
            <a:ext cx="3143491"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026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23</a:t>
            </a:fld>
            <a:endParaRPr lang="ko-KR" altLang="en-US" dirty="0"/>
          </a:p>
        </p:txBody>
      </p:sp>
      <p:sp>
        <p:nvSpPr>
          <p:cNvPr id="12" name="TextBox 11"/>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grpSp>
        <p:nvGrpSpPr>
          <p:cNvPr id="23" name="Group 22"/>
          <p:cNvGrpSpPr/>
          <p:nvPr/>
        </p:nvGrpSpPr>
        <p:grpSpPr>
          <a:xfrm>
            <a:off x="893384" y="966373"/>
            <a:ext cx="5797242" cy="1017695"/>
            <a:chOff x="883979" y="984931"/>
            <a:chExt cx="5797242" cy="1017695"/>
          </a:xfrm>
        </p:grpSpPr>
        <p:sp>
          <p:nvSpPr>
            <p:cNvPr id="24" name="TextBox 23"/>
            <p:cNvSpPr txBox="1"/>
            <p:nvPr/>
          </p:nvSpPr>
          <p:spPr>
            <a:xfrm>
              <a:off x="883979" y="1417851"/>
              <a:ext cx="5760640" cy="584775"/>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Bước</a:t>
              </a:r>
              <a:r>
                <a:rPr lang="en-US" altLang="ko-KR" sz="1400" dirty="0" smtClean="0">
                  <a:latin typeface="Times New Roman" panose="02020603050405020304" pitchFamily="18" charset="0"/>
                  <a:cs typeface="Times New Roman" panose="02020603050405020304" pitchFamily="18" charset="0"/>
                </a:rPr>
                <a:t> 1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BOM</a:t>
              </a:r>
              <a:r>
                <a:rPr lang="vi-VN" altLang="ko-KR" sz="1400" dirty="0" smtClean="0">
                  <a:latin typeface="Times New Roman" panose="02020603050405020304" pitchFamily="18" charset="0"/>
                  <a:cs typeface="Times New Roman" panose="02020603050405020304" pitchFamily="18" charset="0"/>
                </a:rPr>
                <a:t> </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dirty="0"/>
            </a:p>
          </p:txBody>
        </p:sp>
        <p:sp>
          <p:nvSpPr>
            <p:cNvPr id="25" name="TextBox 24"/>
            <p:cNvSpPr txBox="1"/>
            <p:nvPr/>
          </p:nvSpPr>
          <p:spPr>
            <a:xfrm>
              <a:off x="920581" y="984931"/>
              <a:ext cx="5760640" cy="307777"/>
            </a:xfrm>
            <a:prstGeom prst="rect">
              <a:avLst/>
            </a:prstGeom>
            <a:noFill/>
          </p:spPr>
          <p:txBody>
            <a:bodyPr wrap="square" rtlCol="0">
              <a:spAutoFit/>
            </a:bodyPr>
            <a:lstStyle/>
            <a:p>
              <a:r>
                <a:rPr lang="ko-KR" altLang="en-US" sz="1400" dirty="0" smtClean="0"/>
                <a:t>① </a:t>
              </a:r>
              <a:r>
                <a:rPr lang="en-US" altLang="ko-KR" sz="1400" dirty="0"/>
                <a:t>1</a:t>
              </a:r>
              <a:r>
                <a:rPr lang="ko-KR" altLang="en-US" sz="1400" dirty="0"/>
                <a:t>단계 선택  </a:t>
              </a:r>
              <a:r>
                <a:rPr lang="en-US" altLang="ko-KR" sz="1400" dirty="0" smtClean="0">
                  <a:sym typeface="Wingdings 3" panose="05040102010807070707" pitchFamily="18" charset="2"/>
                </a:rPr>
                <a:t> </a:t>
              </a:r>
              <a:r>
                <a:rPr lang="ko-KR" altLang="en-US" sz="1400" dirty="0" smtClean="0"/>
                <a:t>②</a:t>
              </a:r>
              <a:r>
                <a:rPr lang="en-US" altLang="ko-KR" sz="1400" dirty="0" smtClean="0"/>
                <a:t> </a:t>
              </a:r>
              <a:r>
                <a:rPr lang="en-US" altLang="ko-KR" sz="1400" dirty="0"/>
                <a:t>BOM </a:t>
              </a:r>
              <a:r>
                <a:rPr lang="ko-KR" altLang="en-US" sz="1400" dirty="0"/>
                <a:t>풀기 클릭 </a:t>
              </a:r>
              <a:endParaRPr lang="en-US" sz="1400" dirty="0"/>
            </a:p>
          </p:txBody>
        </p:sp>
      </p:grpSp>
      <p:grpSp>
        <p:nvGrpSpPr>
          <p:cNvPr id="8" name="Group 7"/>
          <p:cNvGrpSpPr/>
          <p:nvPr/>
        </p:nvGrpSpPr>
        <p:grpSpPr>
          <a:xfrm>
            <a:off x="149145" y="1889598"/>
            <a:ext cx="6539145" cy="3168353"/>
            <a:chOff x="149145" y="1889598"/>
            <a:chExt cx="6539145" cy="3168353"/>
          </a:xfrm>
        </p:grpSpPr>
        <p:pic>
          <p:nvPicPr>
            <p:cNvPr id="19" name="Picture 18"/>
            <p:cNvPicPr>
              <a:picLocks noChangeAspect="1"/>
            </p:cNvPicPr>
            <p:nvPr/>
          </p:nvPicPr>
          <p:blipFill>
            <a:blip r:embed="rId2"/>
            <a:stretch>
              <a:fillRect/>
            </a:stretch>
          </p:blipFill>
          <p:spPr>
            <a:xfrm>
              <a:off x="149145" y="1889598"/>
              <a:ext cx="6539145" cy="3168353"/>
            </a:xfrm>
            <a:prstGeom prst="rect">
              <a:avLst/>
            </a:prstGeom>
          </p:spPr>
        </p:pic>
        <p:sp>
          <p:nvSpPr>
            <p:cNvPr id="3" name="Rectangle 2"/>
            <p:cNvSpPr/>
            <p:nvPr/>
          </p:nvSpPr>
          <p:spPr>
            <a:xfrm>
              <a:off x="980728" y="2699792"/>
              <a:ext cx="576064" cy="721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56792" y="2699792"/>
              <a:ext cx="576064" cy="207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72979" y="238048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2032192" y="250809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grpSp>
      <p:sp>
        <p:nvSpPr>
          <p:cNvPr id="18" name="TextBox 17"/>
          <p:cNvSpPr txBox="1"/>
          <p:nvPr/>
        </p:nvSpPr>
        <p:spPr>
          <a:xfrm>
            <a:off x="136088" y="5508104"/>
            <a:ext cx="3220904"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a:p>
            <a:pPr marL="285750" indent="-285750">
              <a:lnSpc>
                <a:spcPct val="150000"/>
              </a:lnSpc>
              <a:buFont typeface="Wingdings" panose="05000000000000000000" pitchFamily="2" charset="2"/>
              <a:buChar char="Ø"/>
            </a:pPr>
            <a:endParaRPr lang="en-US" altLang="ko-KR" sz="1200" dirty="0"/>
          </a:p>
          <a:p>
            <a:pPr>
              <a:lnSpc>
                <a:spcPct val="150000"/>
              </a:lnSpc>
            </a:pPr>
            <a:r>
              <a:rPr lang="ko-KR" altLang="en-US" sz="1200" dirty="0" smtClean="0"/>
              <a:t>① </a:t>
            </a:r>
            <a:r>
              <a:rPr lang="en-US" altLang="ko-KR" sz="1200" dirty="0" smtClean="0"/>
              <a:t>1</a:t>
            </a:r>
            <a:r>
              <a:rPr lang="ko-KR" altLang="en-US" sz="1200" dirty="0" smtClean="0"/>
              <a:t>단계 선택</a:t>
            </a:r>
            <a:endParaRPr lang="en-US" altLang="ko-KR" sz="1200" dirty="0" smtClean="0"/>
          </a:p>
          <a:p>
            <a:pPr>
              <a:lnSpc>
                <a:spcPct val="150000"/>
              </a:lnSpc>
            </a:pPr>
            <a:r>
              <a:rPr lang="ko-KR" altLang="en-US" sz="1200" dirty="0" smtClean="0"/>
              <a:t>② </a:t>
            </a:r>
            <a:r>
              <a:rPr lang="en-US" altLang="ko-KR" sz="1200" dirty="0" smtClean="0"/>
              <a:t>BOM </a:t>
            </a:r>
            <a:r>
              <a:rPr lang="ko-KR" altLang="en-US" sz="1200" dirty="0" smtClean="0"/>
              <a:t>풀기 클릭 </a:t>
            </a:r>
            <a:endParaRPr lang="en-US" altLang="ko-KR" sz="1200" dirty="0" smtClean="0"/>
          </a:p>
          <a:p>
            <a:pPr>
              <a:lnSpc>
                <a:spcPct val="150000"/>
              </a:lnSpc>
            </a:pPr>
            <a:r>
              <a:rPr lang="en-US" altLang="ko-KR" sz="1200" dirty="0"/>
              <a:t> </a:t>
            </a:r>
            <a:r>
              <a:rPr lang="en-US" altLang="ko-KR" sz="1200" dirty="0" smtClean="0"/>
              <a:t>  (BOM</a:t>
            </a:r>
            <a:r>
              <a:rPr lang="ko-KR" altLang="en-US" sz="1200" dirty="0" smtClean="0"/>
              <a:t>을 풀면 하단에 </a:t>
            </a:r>
            <a:r>
              <a:rPr lang="en-US" altLang="ko-KR" sz="1200" dirty="0" smtClean="0"/>
              <a:t>Data</a:t>
            </a:r>
            <a:r>
              <a:rPr lang="ko-KR" altLang="en-US" sz="1200" dirty="0" smtClean="0"/>
              <a:t>가 발생한다</a:t>
            </a:r>
            <a:r>
              <a:rPr lang="en-US" altLang="ko-KR" sz="1200" dirty="0" smtClean="0"/>
              <a:t>.)</a:t>
            </a:r>
            <a:endParaRPr lang="ko-KR" altLang="en-US" sz="1200" dirty="0"/>
          </a:p>
        </p:txBody>
      </p:sp>
      <p:sp>
        <p:nvSpPr>
          <p:cNvPr id="17" name="TextBox 16"/>
          <p:cNvSpPr txBox="1"/>
          <p:nvPr/>
        </p:nvSpPr>
        <p:spPr>
          <a:xfrm>
            <a:off x="3510533" y="5508104"/>
            <a:ext cx="3143491" cy="2462213"/>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vi-VN"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r>
              <a:rPr lang="ko-KR" altLang="en-US" sz="1400" dirty="0" smtClean="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Bước</a:t>
            </a:r>
            <a:r>
              <a:rPr lang="en-US" altLang="ko-KR" sz="1400" dirty="0" smtClean="0">
                <a:latin typeface="Times New Roman" panose="02020603050405020304" pitchFamily="18" charset="0"/>
                <a:cs typeface="Times New Roman" panose="02020603050405020304" pitchFamily="18" charset="0"/>
              </a:rPr>
              <a:t> 1 </a:t>
            </a:r>
          </a:p>
          <a:p>
            <a:r>
              <a:rPr lang="ko-KR" altLang="en-US" sz="1400" dirty="0" smtClean="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BOM </a:t>
            </a:r>
            <a:endParaRPr lang="vi-VN" altLang="ko-KR" sz="1400" dirty="0" smtClean="0">
              <a:latin typeface="Times New Roman" panose="02020603050405020304" pitchFamily="18" charset="0"/>
              <a:cs typeface="Times New Roman" panose="02020603050405020304" pitchFamily="18" charset="0"/>
            </a:endParaRPr>
          </a:p>
          <a:p>
            <a:r>
              <a:rPr lang="vi-VN" altLang="ko-KR" sz="1400" dirty="0" smtClean="0">
                <a:latin typeface="Times New Roman" panose="02020603050405020304" pitchFamily="18" charset="0"/>
                <a:cs typeface="Times New Roman" panose="02020603050405020304" pitchFamily="18" charset="0"/>
              </a:rPr>
              <a:t>(</a:t>
            </a:r>
            <a:r>
              <a:rPr lang="vi-VN" altLang="ko-KR" sz="1400" dirty="0">
                <a:latin typeface="Times New Roman" panose="02020603050405020304" pitchFamily="18" charset="0"/>
                <a:cs typeface="Times New Roman" panose="02020603050405020304" pitchFamily="18" charset="0"/>
              </a:rPr>
              <a:t>D</a:t>
            </a:r>
            <a:r>
              <a:rPr lang="en-US" altLang="ko-KR" sz="1400" dirty="0" smtClean="0">
                <a:latin typeface="Times New Roman" panose="02020603050405020304" pitchFamily="18" charset="0"/>
                <a:cs typeface="Times New Roman" panose="02020603050405020304" pitchFamily="18" charset="0"/>
              </a:rPr>
              <a:t>ữ </a:t>
            </a:r>
            <a:r>
              <a:rPr lang="en-US" altLang="ko-KR" sz="1400" dirty="0" err="1" smtClean="0">
                <a:latin typeface="Times New Roman" panose="02020603050405020304" pitchFamily="18" charset="0"/>
                <a:cs typeface="Times New Roman" panose="02020603050405020304" pitchFamily="18" charset="0"/>
              </a:rPr>
              <a:t>liệu</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trong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sẽ</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hiện</a:t>
            </a:r>
            <a:r>
              <a:rPr lang="en-US" altLang="ko-KR" sz="1400" dirty="0" smtClean="0">
                <a:latin typeface="Times New Roman" panose="02020603050405020304" pitchFamily="18" charset="0"/>
                <a:cs typeface="Times New Roman" panose="02020603050405020304" pitchFamily="18" charset="0"/>
              </a:rPr>
              <a:t> ở </a:t>
            </a:r>
            <a:r>
              <a:rPr lang="en-US" altLang="ko-KR" sz="1400" dirty="0" err="1" smtClean="0">
                <a:latin typeface="Times New Roman" panose="02020603050405020304" pitchFamily="18" charset="0"/>
                <a:cs typeface="Times New Roman" panose="02020603050405020304" pitchFamily="18" charset="0"/>
              </a:rPr>
              <a:t>phần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khung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phía</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dưới</a:t>
            </a:r>
            <a:r>
              <a:rPr lang="vi-VN" altLang="ko-KR"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9244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24</a:t>
            </a:fld>
            <a:endParaRPr lang="ko-KR" altLang="en-US" dirty="0"/>
          </a:p>
        </p:txBody>
      </p:sp>
      <p:sp>
        <p:nvSpPr>
          <p:cNvPr id="7" name="TextBox 6"/>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8" name="Group 7"/>
          <p:cNvGrpSpPr/>
          <p:nvPr/>
        </p:nvGrpSpPr>
        <p:grpSpPr>
          <a:xfrm>
            <a:off x="893384" y="18438"/>
            <a:ext cx="5806648" cy="934143"/>
            <a:chOff x="893384" y="18438"/>
            <a:chExt cx="5806648" cy="934143"/>
          </a:xfrm>
        </p:grpSpPr>
        <p:sp>
          <p:nvSpPr>
            <p:cNvPr id="9" name="TextBox 8"/>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10" name="TextBox 9"/>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sp>
        <p:nvSpPr>
          <p:cNvPr id="16" name="TextBox 15"/>
          <p:cNvSpPr txBox="1"/>
          <p:nvPr/>
        </p:nvSpPr>
        <p:spPr>
          <a:xfrm>
            <a:off x="136088" y="5508104"/>
            <a:ext cx="3220904" cy="88761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p:txBody>
      </p:sp>
      <p:grpSp>
        <p:nvGrpSpPr>
          <p:cNvPr id="6" name="Group 5"/>
          <p:cNvGrpSpPr/>
          <p:nvPr/>
        </p:nvGrpSpPr>
        <p:grpSpPr>
          <a:xfrm>
            <a:off x="130079" y="1862591"/>
            <a:ext cx="6552728" cy="3240360"/>
            <a:chOff x="130079" y="1862591"/>
            <a:chExt cx="6552728" cy="3240360"/>
          </a:xfrm>
        </p:grpSpPr>
        <p:pic>
          <p:nvPicPr>
            <p:cNvPr id="4" name="Picture 3"/>
            <p:cNvPicPr>
              <a:picLocks noChangeAspect="1"/>
            </p:cNvPicPr>
            <p:nvPr/>
          </p:nvPicPr>
          <p:blipFill>
            <a:blip r:embed="rId2"/>
            <a:stretch>
              <a:fillRect/>
            </a:stretch>
          </p:blipFill>
          <p:spPr>
            <a:xfrm>
              <a:off x="130079" y="1862591"/>
              <a:ext cx="6552728" cy="3240360"/>
            </a:xfrm>
            <a:prstGeom prst="rect">
              <a:avLst/>
            </a:prstGeom>
          </p:spPr>
        </p:pic>
        <p:grpSp>
          <p:nvGrpSpPr>
            <p:cNvPr id="5" name="Group 4"/>
            <p:cNvGrpSpPr/>
            <p:nvPr/>
          </p:nvGrpSpPr>
          <p:grpSpPr>
            <a:xfrm>
              <a:off x="373626" y="4581724"/>
              <a:ext cx="679109" cy="514947"/>
              <a:chOff x="373626" y="4581724"/>
              <a:chExt cx="679109" cy="514947"/>
            </a:xfrm>
          </p:grpSpPr>
          <p:sp>
            <p:nvSpPr>
              <p:cNvPr id="14" name="Rectangle 13"/>
              <p:cNvSpPr/>
              <p:nvPr/>
            </p:nvSpPr>
            <p:spPr>
              <a:xfrm>
                <a:off x="373626" y="4932040"/>
                <a:ext cx="679109"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5"/>
              <p:cNvSpPr/>
              <p:nvPr/>
            </p:nvSpPr>
            <p:spPr>
              <a:xfrm>
                <a:off x="460094" y="458172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grpSp>
      </p:grpSp>
      <p:sp>
        <p:nvSpPr>
          <p:cNvPr id="15" name="TextBox 14"/>
          <p:cNvSpPr txBox="1"/>
          <p:nvPr/>
        </p:nvSpPr>
        <p:spPr>
          <a:xfrm>
            <a:off x="3510533" y="5508104"/>
            <a:ext cx="3143491"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929986" y="966373"/>
            <a:ext cx="5760640" cy="974502"/>
            <a:chOff x="920581" y="984931"/>
            <a:chExt cx="5760640" cy="974502"/>
          </a:xfrm>
        </p:grpSpPr>
        <p:sp>
          <p:nvSpPr>
            <p:cNvPr id="19" name="TextBox 18"/>
            <p:cNvSpPr txBox="1"/>
            <p:nvPr/>
          </p:nvSpPr>
          <p:spPr>
            <a:xfrm>
              <a:off x="920581" y="1374658"/>
              <a:ext cx="5760640" cy="584775"/>
            </a:xfrm>
            <a:prstGeom prst="rect">
              <a:avLst/>
            </a:prstGeom>
            <a:noFill/>
          </p:spPr>
          <p:txBody>
            <a:bodyPr wrap="square" rtlCol="0">
              <a:spAutoFit/>
            </a:bodyPr>
            <a:lstStyle/>
            <a:p>
              <a:r>
                <a:rPr lang="ko-KR" altLang="en-US" sz="1400" dirty="0" smtClean="0"/>
                <a:t>①</a:t>
              </a:r>
              <a:r>
                <a:rPr lang="en-US" altLang="ko-KR" sz="1400" dirty="0" smtClean="0"/>
                <a:t> </a:t>
              </a:r>
              <a:r>
                <a:rPr lang="vi-VN" altLang="ko-KR" sz="1400" dirty="0" smtClean="0">
                  <a:sym typeface="Wingdings 3" panose="05040102010807070707" pitchFamily="18" charset="2"/>
                </a:rPr>
                <a:t>Lưu trữ (F8)</a:t>
              </a:r>
              <a:r>
                <a:rPr lang="en-US" altLang="ko-KR" sz="1400" dirty="0" smtClean="0"/>
                <a:t> </a:t>
              </a:r>
              <a:endParaRPr lang="en-US" sz="1400" dirty="0"/>
            </a:p>
            <a:p>
              <a:endParaRPr lang="en-US" dirty="0"/>
            </a:p>
          </p:txBody>
        </p:sp>
        <p:sp>
          <p:nvSpPr>
            <p:cNvPr id="20" name="TextBox 19"/>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저장 </a:t>
              </a:r>
              <a:r>
                <a:rPr lang="vi-VN" altLang="ko-KR" sz="1400" dirty="0" smtClean="0"/>
                <a:t>(F8)</a:t>
              </a:r>
              <a:r>
                <a:rPr lang="en-US" altLang="ko-KR" sz="1400" dirty="0" smtClean="0"/>
                <a:t> </a:t>
              </a:r>
              <a:endParaRPr lang="en-US" sz="1400" dirty="0"/>
            </a:p>
          </p:txBody>
        </p:sp>
      </p:grpSp>
    </p:spTree>
    <p:extLst>
      <p:ext uri="{BB962C8B-B14F-4D97-AF65-F5344CB8AC3E}">
        <p14:creationId xmlns:p14="http://schemas.microsoft.com/office/powerpoint/2010/main" xmlns="" val="79404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25</a:t>
            </a:fld>
            <a:endParaRPr lang="ko-KR" altLang="en-US" dirty="0"/>
          </a:p>
        </p:txBody>
      </p:sp>
      <p:sp>
        <p:nvSpPr>
          <p:cNvPr id="8" name="TextBox 7"/>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9" name="Group 8"/>
          <p:cNvGrpSpPr/>
          <p:nvPr/>
        </p:nvGrpSpPr>
        <p:grpSpPr>
          <a:xfrm>
            <a:off x="893384" y="18438"/>
            <a:ext cx="5806648" cy="934143"/>
            <a:chOff x="893384" y="18438"/>
            <a:chExt cx="5806648" cy="934143"/>
          </a:xfrm>
        </p:grpSpPr>
        <p:sp>
          <p:nvSpPr>
            <p:cNvPr id="10" name="TextBox 9"/>
            <p:cNvSpPr txBox="1"/>
            <p:nvPr/>
          </p:nvSpPr>
          <p:spPr>
            <a:xfrm>
              <a:off x="908720" y="337028"/>
              <a:ext cx="5791312" cy="615553"/>
            </a:xfrm>
            <a:prstGeom prst="rect">
              <a:avLst/>
            </a:prstGeom>
            <a:noFill/>
          </p:spPr>
          <p:txBody>
            <a:bodyPr wrap="square" rtlCol="0">
              <a:spAutoFit/>
            </a:bodyPr>
            <a:lstStyle/>
            <a:p>
              <a:r>
                <a:rPr lang="vi-VN" sz="1600" b="1" dirty="0" smtClean="0"/>
                <a:t>PROCESS – Danh sách xuất kho NVL </a:t>
              </a:r>
              <a:endParaRPr lang="en-US" sz="1600" b="1" dirty="0"/>
            </a:p>
            <a:p>
              <a:endParaRPr lang="en-US" dirty="0"/>
            </a:p>
          </p:txBody>
        </p:sp>
        <p:sp>
          <p:nvSpPr>
            <p:cNvPr id="11" name="TextBox 10"/>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생산불출조회</a:t>
              </a:r>
              <a:endParaRPr lang="en-US" sz="1600" b="1" dirty="0"/>
            </a:p>
          </p:txBody>
        </p:sp>
      </p:grpSp>
      <p:sp>
        <p:nvSpPr>
          <p:cNvPr id="24" name="TextBox 23"/>
          <p:cNvSpPr txBox="1"/>
          <p:nvPr/>
        </p:nvSpPr>
        <p:spPr>
          <a:xfrm>
            <a:off x="136088" y="5508104"/>
            <a:ext cx="3220904"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생산불출 처리한 내용을 확인</a:t>
            </a:r>
            <a:r>
              <a:rPr lang="vi-VN" altLang="ko-KR" sz="1200" dirty="0" smtClean="0"/>
              <a:t>(</a:t>
            </a:r>
            <a:r>
              <a:rPr lang="ko-KR" altLang="en-US" sz="1200" dirty="0" smtClean="0"/>
              <a:t>승인</a:t>
            </a:r>
            <a:r>
              <a:rPr lang="en-US" altLang="ko-KR" sz="1200" dirty="0" smtClean="0"/>
              <a:t>)</a:t>
            </a:r>
            <a:r>
              <a:rPr lang="ko-KR" altLang="en-US" sz="1200" dirty="0" smtClean="0"/>
              <a:t>하는 화면</a:t>
            </a:r>
            <a:endParaRPr lang="en-US" altLang="ko-KR" sz="1200" dirty="0" smtClean="0"/>
          </a:p>
          <a:p>
            <a:pPr marL="285750" indent="-285750">
              <a:lnSpc>
                <a:spcPct val="150000"/>
              </a:lnSpc>
              <a:buFont typeface="Wingdings" panose="05000000000000000000" pitchFamily="2" charset="2"/>
              <a:buChar char="v"/>
            </a:pPr>
            <a:endParaRPr lang="en-US" altLang="ko-KR" sz="1200" dirty="0"/>
          </a:p>
          <a:p>
            <a:pPr>
              <a:lnSpc>
                <a:spcPct val="150000"/>
              </a:lnSpc>
            </a:pPr>
            <a:r>
              <a:rPr lang="ko-KR" altLang="en-US" sz="1200" dirty="0" smtClean="0"/>
              <a:t>① 생산불출 조회 클릭</a:t>
            </a:r>
            <a:endParaRPr lang="en-US" altLang="ko-KR" sz="1200" dirty="0" smtClean="0"/>
          </a:p>
          <a:p>
            <a:pPr>
              <a:lnSpc>
                <a:spcPct val="150000"/>
              </a:lnSpc>
            </a:pPr>
            <a:r>
              <a:rPr lang="ko-KR" altLang="en-US" sz="1200" dirty="0" smtClean="0"/>
              <a:t>② 미확인 클릭</a:t>
            </a:r>
            <a:endParaRPr lang="en-US" altLang="ko-KR" sz="1200" dirty="0" smtClean="0"/>
          </a:p>
          <a:p>
            <a:pPr>
              <a:lnSpc>
                <a:spcPct val="150000"/>
              </a:lnSpc>
            </a:pPr>
            <a:r>
              <a:rPr lang="ko-KR" altLang="en-US" sz="1200" dirty="0" smtClean="0"/>
              <a:t>③ 해당 품목 체크</a:t>
            </a:r>
            <a:endParaRPr lang="en-US" altLang="ko-KR" sz="1200" dirty="0" smtClean="0"/>
          </a:p>
          <a:p>
            <a:pPr>
              <a:lnSpc>
                <a:spcPct val="150000"/>
              </a:lnSpc>
            </a:pPr>
            <a:r>
              <a:rPr lang="ko-KR" altLang="en-US" sz="1200" dirty="0">
                <a:latin typeface="Times New Roman" panose="02020603050405020304" pitchFamily="18" charset="0"/>
                <a:cs typeface="Times New Roman" panose="02020603050405020304" pitchFamily="18" charset="0"/>
              </a:rPr>
              <a:t>④</a:t>
            </a:r>
            <a:r>
              <a:rPr lang="vi-VN" altLang="ko-KR" sz="1200" dirty="0">
                <a:latin typeface="Times New Roman" panose="02020603050405020304" pitchFamily="18" charset="0"/>
                <a:cs typeface="Times New Roman" panose="02020603050405020304" pitchFamily="18" charset="0"/>
              </a:rPr>
              <a:t> </a:t>
            </a:r>
            <a:r>
              <a:rPr lang="ko-KR" altLang="en-US" sz="1200" dirty="0" smtClean="0">
                <a:latin typeface="Times New Roman" panose="02020603050405020304" pitchFamily="18" charset="0"/>
                <a:cs typeface="Times New Roman" panose="02020603050405020304" pitchFamily="18" charset="0"/>
              </a:rPr>
              <a:t>확인 </a:t>
            </a:r>
            <a:r>
              <a:rPr lang="en-US" altLang="ko-KR" sz="1200" dirty="0"/>
              <a:t>( System</a:t>
            </a:r>
            <a:r>
              <a:rPr lang="ko-KR" altLang="en-US" sz="1200" dirty="0"/>
              <a:t>에 </a:t>
            </a:r>
            <a:r>
              <a:rPr lang="ko-KR" altLang="en-US" sz="1200" dirty="0" smtClean="0"/>
              <a:t>적용됨</a:t>
            </a:r>
            <a:r>
              <a:rPr lang="en-US" altLang="ko-KR" sz="1200" dirty="0" smtClean="0"/>
              <a:t>)</a:t>
            </a:r>
          </a:p>
          <a:p>
            <a:pPr>
              <a:lnSpc>
                <a:spcPct val="150000"/>
              </a:lnSpc>
            </a:pPr>
            <a:endParaRPr lang="en-US" altLang="ko-KR" sz="1200" dirty="0"/>
          </a:p>
          <a:p>
            <a:pPr marL="171450" indent="-171450">
              <a:lnSpc>
                <a:spcPct val="150000"/>
              </a:lnSpc>
              <a:buFont typeface="Wingdings" panose="05000000000000000000" pitchFamily="2" charset="2"/>
              <a:buChar char="v"/>
            </a:pPr>
            <a:r>
              <a:rPr lang="ko-KR" altLang="en-US" sz="1200" dirty="0">
                <a:latin typeface="Times New Roman" panose="02020603050405020304" pitchFamily="18" charset="0"/>
                <a:cs typeface="Times New Roman" panose="02020603050405020304" pitchFamily="18" charset="0"/>
              </a:rPr>
              <a:t>④</a:t>
            </a:r>
            <a:r>
              <a:rPr lang="ko-KR" altLang="en-US" sz="1200" dirty="0" smtClean="0"/>
              <a:t> 확인 기능은 관리자만 가능함</a:t>
            </a:r>
            <a:endParaRPr lang="ko-KR" altLang="en-US" sz="1200" dirty="0"/>
          </a:p>
        </p:txBody>
      </p:sp>
      <p:sp>
        <p:nvSpPr>
          <p:cNvPr id="5" name="TextBox 4"/>
          <p:cNvSpPr txBox="1"/>
          <p:nvPr/>
        </p:nvSpPr>
        <p:spPr>
          <a:xfrm>
            <a:off x="3419826" y="5525636"/>
            <a:ext cx="3225024" cy="2246769"/>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nhận</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phê duyệt)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nội</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dung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NVL</a:t>
            </a:r>
          </a:p>
          <a:p>
            <a:endParaRPr lang="vi-VN" altLang="ko-KR" sz="1400" dirty="0" smtClean="0">
              <a:latin typeface="Times New Roman" panose="02020603050405020304" pitchFamily="18" charset="0"/>
              <a:cs typeface="Times New Roman" panose="02020603050405020304" pitchFamily="18" charset="0"/>
            </a:endParaRPr>
          </a:p>
          <a:p>
            <a:r>
              <a:rPr lang="vi-VN" altLang="ko-KR" sz="1400" dirty="0" smtClean="0">
                <a:latin typeface="Times New Roman" panose="02020603050405020304" pitchFamily="18" charset="0"/>
                <a:cs typeface="Times New Roman" panose="02020603050405020304" pitchFamily="18" charset="0"/>
              </a:rPr>
              <a:t> </a:t>
            </a:r>
            <a:endParaRPr lang="vi-VN" altLang="ko-KR" sz="1400" dirty="0">
              <a:latin typeface="Times New Roman" panose="02020603050405020304" pitchFamily="18" charset="0"/>
              <a:cs typeface="Times New Roman" panose="02020603050405020304" pitchFamily="18" charset="0"/>
            </a:endParaRPr>
          </a:p>
          <a:p>
            <a:r>
              <a:rPr lang="ko-KR" altLang="en-US" sz="1400" dirty="0" smtClean="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danh</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sách</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r>
              <a:rPr lang="en-US" altLang="ko-KR" sz="1400" dirty="0" smtClean="0">
                <a:latin typeface="Times New Roman" panose="02020603050405020304" pitchFamily="18" charset="0"/>
                <a:cs typeface="Times New Roman" panose="02020603050405020304" pitchFamily="18" charset="0"/>
              </a:rPr>
              <a:t> NVL</a:t>
            </a:r>
            <a:r>
              <a:rPr lang="ko-KR" altLang="en-US" sz="1400" dirty="0" smtClean="0">
                <a:latin typeface="Times New Roman" panose="02020603050405020304" pitchFamily="18" charset="0"/>
                <a:cs typeface="Times New Roman" panose="02020603050405020304" pitchFamily="18" charset="0"/>
              </a:rPr>
              <a:t> </a:t>
            </a:r>
            <a:endParaRPr lang="en-US" altLang="ko-KR" sz="1400" dirty="0" smtClean="0">
              <a:latin typeface="Times New Roman" panose="02020603050405020304" pitchFamily="18" charset="0"/>
              <a:cs typeface="Times New Roman" panose="02020603050405020304" pitchFamily="18" charset="0"/>
            </a:endParaRPr>
          </a:p>
          <a:p>
            <a:r>
              <a:rPr lang="ko-KR" altLang="en-US" sz="1400" dirty="0" smtClean="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thẻ</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Chưa</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xác</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nhận</a:t>
            </a:r>
            <a:endParaRPr lang="en-US" altLang="ko-KR" sz="1400" dirty="0" smtClean="0">
              <a:latin typeface="Times New Roman" panose="02020603050405020304" pitchFamily="18" charset="0"/>
              <a:cs typeface="Times New Roman" panose="02020603050405020304" pitchFamily="18" charset="0"/>
            </a:endParaRPr>
          </a:p>
          <a:p>
            <a:r>
              <a:rPr lang="ko-KR" altLang="en-US" sz="1400" dirty="0" smtClean="0">
                <a:latin typeface="Times New Roman" panose="02020603050405020304" pitchFamily="18" charset="0"/>
                <a:cs typeface="Times New Roman" panose="02020603050405020304" pitchFamily="18" charset="0"/>
              </a:rPr>
              <a:t>③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phiếu</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endParaRPr lang="en-US" altLang="ko-KR" sz="1400" dirty="0" smtClean="0">
              <a:latin typeface="Times New Roman" panose="02020603050405020304" pitchFamily="18" charset="0"/>
              <a:cs typeface="Times New Roman" panose="02020603050405020304" pitchFamily="18" charset="0"/>
            </a:endParaRPr>
          </a:p>
          <a:p>
            <a:r>
              <a:rPr lang="ko-KR" altLang="en-US" sz="1400" dirty="0" smtClean="0">
                <a:latin typeface="Times New Roman" panose="02020603050405020304" pitchFamily="18" charset="0"/>
                <a:cs typeface="Times New Roman" panose="02020603050405020304" pitchFamily="18" charset="0"/>
              </a:rPr>
              <a:t>④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xác</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nhận</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Thông tin xuất kho sẽ được đưa vào hệ thống</a:t>
            </a:r>
            <a:r>
              <a:rPr lang="en-US" altLang="ko-KR" sz="1400" dirty="0" smtClean="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918125" y="966373"/>
            <a:ext cx="5772501" cy="1119942"/>
            <a:chOff x="908720" y="984931"/>
            <a:chExt cx="5772501" cy="1119942"/>
          </a:xfrm>
        </p:grpSpPr>
        <p:sp>
          <p:nvSpPr>
            <p:cNvPr id="25" name="TextBox 24"/>
            <p:cNvSpPr txBox="1"/>
            <p:nvPr/>
          </p:nvSpPr>
          <p:spPr>
            <a:xfrm>
              <a:off x="908720" y="1304654"/>
              <a:ext cx="5760640" cy="800219"/>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Danh sách xuất kho NVL</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en-US" altLang="ko-KR" sz="1400" dirty="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Vào thẻ chưa xác nhận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 </a:t>
              </a:r>
              <a:r>
                <a:rPr lang="vi-VN" altLang="ko-KR" sz="1400" dirty="0" smtClean="0">
                  <a:latin typeface="Times New Roman" panose="02020603050405020304" pitchFamily="18" charset="0"/>
                  <a:cs typeface="Times New Roman" panose="02020603050405020304" pitchFamily="18" charset="0"/>
                </a:rPr>
                <a:t>Chọn phiếu xuất kho</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a:t>
              </a:r>
              <a:r>
                <a:rPr lang="ko-KR" altLang="en-US" sz="1400" dirty="0">
                  <a:latin typeface="Times New Roman" panose="02020603050405020304" pitchFamily="18" charset="0"/>
                  <a:cs typeface="Times New Roman" panose="02020603050405020304" pitchFamily="18" charset="0"/>
                </a:rPr>
                <a:t> </a:t>
              </a:r>
              <a:r>
                <a:rPr lang="ko-KR" altLang="en-US" sz="1400" dirty="0" smtClean="0">
                  <a:latin typeface="Times New Roman" panose="02020603050405020304" pitchFamily="18" charset="0"/>
                  <a:cs typeface="Times New Roman" panose="02020603050405020304" pitchFamily="18" charset="0"/>
                </a:rPr>
                <a:t>④</a:t>
              </a:r>
              <a:r>
                <a:rPr lang="vi-VN" altLang="ko-KR" sz="1400" dirty="0" smtClean="0">
                  <a:latin typeface="Times New Roman" panose="02020603050405020304" pitchFamily="18" charset="0"/>
                  <a:cs typeface="Times New Roman" panose="02020603050405020304" pitchFamily="18" charset="0"/>
                </a:rPr>
                <a:t> Xác nhận</a:t>
              </a:r>
              <a:endParaRPr lang="en-US" sz="1400" dirty="0">
                <a:latin typeface="Times New Roman" panose="02020603050405020304" pitchFamily="18" charset="0"/>
                <a:cs typeface="Times New Roman" panose="02020603050405020304" pitchFamily="18" charset="0"/>
              </a:endParaRPr>
            </a:p>
            <a:p>
              <a:endParaRPr lang="en-US" dirty="0"/>
            </a:p>
          </p:txBody>
        </p:sp>
        <p:sp>
          <p:nvSpPr>
            <p:cNvPr id="26" name="TextBox 25"/>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생산불출조회  </a:t>
              </a:r>
              <a:r>
                <a:rPr lang="en-US" altLang="ko-KR" sz="1400" dirty="0" smtClean="0">
                  <a:sym typeface="Wingdings 3" panose="05040102010807070707" pitchFamily="18" charset="2"/>
                </a:rPr>
                <a:t> </a:t>
              </a:r>
              <a:r>
                <a:rPr lang="ko-KR" altLang="en-US" sz="1400" dirty="0" smtClean="0"/>
                <a:t>② 미확인 </a:t>
              </a:r>
              <a:r>
                <a:rPr lang="en-US" altLang="ko-KR" sz="1400" dirty="0" smtClean="0"/>
                <a:t> </a:t>
              </a:r>
              <a:r>
                <a:rPr lang="en-US" altLang="ko-KR" sz="1400" dirty="0" smtClean="0">
                  <a:sym typeface="Wingdings 3" panose="05040102010807070707" pitchFamily="18" charset="2"/>
                </a:rPr>
                <a:t> </a:t>
              </a:r>
              <a:r>
                <a:rPr lang="ko-KR" altLang="en-US" sz="1400" dirty="0" smtClean="0"/>
                <a:t>③ 생산불출 클릭</a:t>
              </a:r>
              <a:r>
                <a:rPr lang="en-US" altLang="ko-KR" sz="1400" dirty="0" smtClean="0">
                  <a:sym typeface="Wingdings 3" panose="05040102010807070707" pitchFamily="18" charset="2"/>
                </a:rPr>
                <a:t> </a:t>
              </a:r>
              <a:r>
                <a:rPr lang="ko-KR" altLang="en-US" sz="1400" dirty="0" smtClean="0"/>
                <a:t> </a:t>
              </a:r>
              <a:r>
                <a:rPr lang="ko-KR" altLang="en-US" sz="1400" dirty="0" smtClean="0">
                  <a:latin typeface="Times New Roman" panose="02020603050405020304" pitchFamily="18" charset="0"/>
                  <a:cs typeface="Times New Roman" panose="02020603050405020304" pitchFamily="18" charset="0"/>
                </a:rPr>
                <a:t>④</a:t>
              </a:r>
              <a:r>
                <a:rPr lang="vi-VN" altLang="ko-KR" sz="1400" dirty="0" smtClean="0">
                  <a:latin typeface="Times New Roman" panose="02020603050405020304" pitchFamily="18" charset="0"/>
                  <a:cs typeface="Times New Roman" panose="02020603050405020304" pitchFamily="18" charset="0"/>
                </a:rPr>
                <a:t> </a:t>
              </a:r>
              <a:r>
                <a:rPr lang="ko-KR" altLang="en-US" sz="1400" dirty="0" smtClean="0">
                  <a:latin typeface="Times New Roman" panose="02020603050405020304" pitchFamily="18" charset="0"/>
                  <a:cs typeface="Times New Roman" panose="02020603050405020304" pitchFamily="18" charset="0"/>
                </a:rPr>
                <a:t>확인</a:t>
              </a:r>
              <a:r>
                <a:rPr lang="en-US" altLang="ko-KR" sz="1400" dirty="0" smtClean="0"/>
                <a:t>   </a:t>
              </a:r>
              <a:endParaRPr lang="en-US" sz="1400" dirty="0"/>
            </a:p>
          </p:txBody>
        </p:sp>
      </p:grpSp>
      <p:grpSp>
        <p:nvGrpSpPr>
          <p:cNvPr id="15" name="Group 14"/>
          <p:cNvGrpSpPr/>
          <p:nvPr/>
        </p:nvGrpSpPr>
        <p:grpSpPr>
          <a:xfrm>
            <a:off x="139620" y="1864711"/>
            <a:ext cx="6560412" cy="3212695"/>
            <a:chOff x="139620" y="1882817"/>
            <a:chExt cx="6560412" cy="3212695"/>
          </a:xfrm>
        </p:grpSpPr>
        <p:pic>
          <p:nvPicPr>
            <p:cNvPr id="3" name="Picture 2"/>
            <p:cNvPicPr>
              <a:picLocks noChangeAspect="1"/>
            </p:cNvPicPr>
            <p:nvPr/>
          </p:nvPicPr>
          <p:blipFill>
            <a:blip r:embed="rId2"/>
            <a:stretch>
              <a:fillRect/>
            </a:stretch>
          </p:blipFill>
          <p:spPr>
            <a:xfrm>
              <a:off x="139620" y="1882817"/>
              <a:ext cx="6560412" cy="3212695"/>
            </a:xfrm>
            <a:prstGeom prst="rect">
              <a:avLst/>
            </a:prstGeom>
          </p:spPr>
        </p:pic>
        <p:sp>
          <p:nvSpPr>
            <p:cNvPr id="17" name="Rectangle 16"/>
            <p:cNvSpPr/>
            <p:nvPr/>
          </p:nvSpPr>
          <p:spPr>
            <a:xfrm>
              <a:off x="139620" y="2529191"/>
              <a:ext cx="1255216" cy="268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16832" y="2283463"/>
              <a:ext cx="936104" cy="194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10307" y="3275856"/>
              <a:ext cx="410782" cy="203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28926" y="2238326"/>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20" name="Rectangle 19"/>
            <p:cNvSpPr/>
            <p:nvPr/>
          </p:nvSpPr>
          <p:spPr>
            <a:xfrm>
              <a:off x="2490980" y="195981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21" name="Rectangle 20"/>
            <p:cNvSpPr/>
            <p:nvPr/>
          </p:nvSpPr>
          <p:spPr>
            <a:xfrm>
              <a:off x="1444424" y="2572426"/>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27" name="Rectangle 26"/>
            <p:cNvSpPr/>
            <p:nvPr/>
          </p:nvSpPr>
          <p:spPr>
            <a:xfrm>
              <a:off x="1394836" y="2906525"/>
              <a:ext cx="233964" cy="218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7936" y="2940115"/>
              <a:ext cx="415498" cy="369332"/>
            </a:xfrm>
            <a:prstGeom prst="rect">
              <a:avLst/>
            </a:prstGeom>
          </p:spPr>
          <p:txBody>
            <a:bodyPr wrap="none">
              <a:spAutoFit/>
            </a:bodyPr>
            <a:lstStyle/>
            <a:p>
              <a:r>
                <a:rPr lang="ko-KR" altLang="en-US" b="1" dirty="0">
                  <a:solidFill>
                    <a:srgbClr val="FF0000"/>
                  </a:solidFill>
                  <a:latin typeface="Times New Roman" panose="02020603050405020304" pitchFamily="18" charset="0"/>
                  <a:cs typeface="Times New Roman" panose="02020603050405020304" pitchFamily="18" charset="0"/>
                </a:rPr>
                <a:t>④</a:t>
              </a:r>
              <a:endParaRPr lang="en-US" b="1" dirty="0">
                <a:solidFill>
                  <a:srgbClr val="FF0000"/>
                </a:solidFill>
              </a:endParaRPr>
            </a:p>
          </p:txBody>
        </p:sp>
      </p:grpSp>
      <p:sp>
        <p:nvSpPr>
          <p:cNvPr id="7" name="TextBox 6"/>
          <p:cNvSpPr txBox="1"/>
          <p:nvPr/>
        </p:nvSpPr>
        <p:spPr>
          <a:xfrm>
            <a:off x="3419826" y="7693962"/>
            <a:ext cx="3105518" cy="523220"/>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Lưu ý: </a:t>
            </a:r>
            <a:r>
              <a:rPr lang="ko-KR" altLang="en-US" sz="1400" dirty="0">
                <a:latin typeface="Times New Roman" panose="02020603050405020304" pitchFamily="18" charset="0"/>
                <a:cs typeface="Times New Roman" panose="02020603050405020304" pitchFamily="18" charset="0"/>
              </a:rPr>
              <a:t>④ </a:t>
            </a:r>
            <a:r>
              <a:rPr lang="vi-VN" sz="1400" dirty="0" smtClean="0">
                <a:latin typeface="+mj-lt"/>
              </a:rPr>
              <a:t>Chỉ quản lý mới thực hiện  được lệnh xác nhận xuất kho</a:t>
            </a:r>
            <a:endParaRPr lang="en-US" sz="1400" dirty="0">
              <a:latin typeface="+mj-lt"/>
            </a:endParaRPr>
          </a:p>
        </p:txBody>
      </p:sp>
    </p:spTree>
    <p:extLst>
      <p:ext uri="{BB962C8B-B14F-4D97-AF65-F5344CB8AC3E}">
        <p14:creationId xmlns:p14="http://schemas.microsoft.com/office/powerpoint/2010/main" xmlns="" val="3439461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26</a:t>
            </a:fld>
            <a:endParaRPr lang="ko-KR" altLang="en-US"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7" name="Group 6"/>
          <p:cNvGrpSpPr/>
          <p:nvPr/>
        </p:nvGrpSpPr>
        <p:grpSpPr>
          <a:xfrm>
            <a:off x="893384" y="18438"/>
            <a:ext cx="5806648" cy="934143"/>
            <a:chOff x="893384" y="18438"/>
            <a:chExt cx="5806648" cy="934143"/>
          </a:xfrm>
        </p:grpSpPr>
        <p:sp>
          <p:nvSpPr>
            <p:cNvPr id="8" name="TextBox 7"/>
            <p:cNvSpPr txBox="1"/>
            <p:nvPr/>
          </p:nvSpPr>
          <p:spPr>
            <a:xfrm>
              <a:off x="908720" y="337028"/>
              <a:ext cx="5791312" cy="615553"/>
            </a:xfrm>
            <a:prstGeom prst="rect">
              <a:avLst/>
            </a:prstGeom>
            <a:noFill/>
          </p:spPr>
          <p:txBody>
            <a:bodyPr wrap="square" rtlCol="0">
              <a:spAutoFit/>
            </a:bodyPr>
            <a:lstStyle/>
            <a:p>
              <a:r>
                <a:rPr lang="vi-VN" sz="1600" b="1" dirty="0" smtClean="0"/>
                <a:t>PROCESS – Danh sách xuất kho NVL </a:t>
              </a:r>
              <a:endParaRPr lang="en-US" sz="1600" b="1" dirty="0"/>
            </a:p>
            <a:p>
              <a:endParaRPr lang="en-US" dirty="0"/>
            </a:p>
          </p:txBody>
        </p:sp>
        <p:sp>
          <p:nvSpPr>
            <p:cNvPr id="9" name="TextBox 8"/>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생산불출조회</a:t>
              </a:r>
              <a:endParaRPr lang="en-US" sz="1600" b="1" dirty="0"/>
            </a:p>
          </p:txBody>
        </p:sp>
      </p:grpSp>
      <p:sp>
        <p:nvSpPr>
          <p:cNvPr id="18" name="TextBox 17"/>
          <p:cNvSpPr txBox="1"/>
          <p:nvPr/>
        </p:nvSpPr>
        <p:spPr>
          <a:xfrm>
            <a:off x="136088" y="5508104"/>
            <a:ext cx="322090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생산불출 처리한 내용을 수정</a:t>
            </a:r>
            <a:r>
              <a:rPr lang="vi-VN" altLang="ko-KR" sz="1200" dirty="0" smtClean="0"/>
              <a:t> </a:t>
            </a:r>
            <a:r>
              <a:rPr lang="ko-KR" altLang="en-US" sz="1200" dirty="0" smtClean="0"/>
              <a:t>할 때 사용하는 화면</a:t>
            </a:r>
            <a:r>
              <a:rPr lang="vi-VN" altLang="ko-KR" sz="1200" dirty="0" smtClean="0"/>
              <a:t> (</a:t>
            </a:r>
            <a:r>
              <a:rPr lang="ko-KR" altLang="en-US" sz="1200" dirty="0"/>
              <a:t>관리자만 </a:t>
            </a:r>
            <a:r>
              <a:rPr lang="ko-KR" altLang="en-US" sz="1200" dirty="0" smtClean="0"/>
              <a:t>수정 후</a:t>
            </a:r>
            <a:r>
              <a:rPr lang="en-US" altLang="ko-KR" sz="1200" dirty="0" smtClean="0"/>
              <a:t>,</a:t>
            </a:r>
            <a:r>
              <a:rPr lang="ko-KR" altLang="en-US" sz="1200" dirty="0" smtClean="0"/>
              <a:t> 저장 가능함</a:t>
            </a:r>
            <a:r>
              <a:rPr lang="vi-VN" altLang="ko-KR" sz="1200" dirty="0" smtClean="0"/>
              <a:t>)</a:t>
            </a:r>
            <a:endParaRPr lang="en-US" altLang="ko-KR" sz="1200" dirty="0" smtClean="0"/>
          </a:p>
          <a:p>
            <a:pPr marL="285750" indent="-285750">
              <a:lnSpc>
                <a:spcPct val="150000"/>
              </a:lnSpc>
              <a:buFont typeface="Wingdings" panose="05000000000000000000" pitchFamily="2" charset="2"/>
              <a:buChar char="v"/>
            </a:pPr>
            <a:endParaRPr lang="en-US" altLang="ko-KR" sz="1200" dirty="0"/>
          </a:p>
        </p:txBody>
      </p:sp>
      <p:grpSp>
        <p:nvGrpSpPr>
          <p:cNvPr id="20" name="Group 19"/>
          <p:cNvGrpSpPr/>
          <p:nvPr/>
        </p:nvGrpSpPr>
        <p:grpSpPr>
          <a:xfrm>
            <a:off x="918125" y="966373"/>
            <a:ext cx="5772501" cy="1119942"/>
            <a:chOff x="908720" y="984931"/>
            <a:chExt cx="5772501" cy="1119942"/>
          </a:xfrm>
        </p:grpSpPr>
        <p:sp>
          <p:nvSpPr>
            <p:cNvPr id="21" name="TextBox 20"/>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Vào thẻ chưa xác nhận</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Chọn phiếu xuất kho </a:t>
              </a:r>
              <a:r>
                <a:rPr lang="en-US" altLang="ko-KR" sz="1400" dirty="0" smtClean="0">
                  <a:sym typeface="Wingdings 3" panose="05040102010807070707" pitchFamily="18" charset="2"/>
                </a:rPr>
                <a:t> </a:t>
              </a:r>
              <a:r>
                <a:rPr lang="ko-KR" altLang="en-US" sz="1400" dirty="0" smtClean="0"/>
                <a:t>③</a:t>
              </a:r>
              <a:r>
                <a:rPr lang="en-US" altLang="ko-KR" sz="1400" dirty="0"/>
                <a:t> </a:t>
              </a:r>
              <a:r>
                <a:rPr lang="en-US" altLang="ko-KR" sz="1400" dirty="0" err="1" smtClean="0"/>
                <a:t>Sử</a:t>
              </a:r>
              <a:r>
                <a:rPr lang="vi-VN" altLang="ko-KR" sz="1400" dirty="0" smtClean="0"/>
                <a:t>a chữa</a:t>
              </a:r>
              <a:r>
                <a:rPr lang="en-US" altLang="ko-KR" sz="1400" dirty="0" smtClean="0"/>
                <a:t> </a:t>
              </a:r>
              <a:r>
                <a:rPr lang="en-US" altLang="ko-KR" sz="1400" dirty="0">
                  <a:sym typeface="Wingdings 3" panose="05040102010807070707" pitchFamily="18" charset="2"/>
                </a:rPr>
                <a:t> </a:t>
              </a:r>
              <a:r>
                <a:rPr lang="ko-KR" altLang="en-US" sz="1400" dirty="0" smtClean="0"/>
                <a:t>④</a:t>
              </a:r>
              <a:r>
                <a:rPr lang="en-US" altLang="ko-KR" sz="1400" dirty="0" smtClean="0"/>
                <a:t> </a:t>
              </a:r>
              <a:r>
                <a:rPr lang="vi-VN" altLang="ko-KR" sz="1400" dirty="0" smtClean="0"/>
                <a:t>Lưu trữ (F8)</a:t>
              </a:r>
              <a:endParaRPr lang="en-US" sz="1400" dirty="0"/>
            </a:p>
            <a:p>
              <a:endParaRPr lang="en-US" dirty="0"/>
            </a:p>
          </p:txBody>
        </p:sp>
        <p:sp>
          <p:nvSpPr>
            <p:cNvPr id="22" name="TextBox 21"/>
            <p:cNvSpPr txBox="1"/>
            <p:nvPr/>
          </p:nvSpPr>
          <p:spPr>
            <a:xfrm>
              <a:off x="920581" y="984931"/>
              <a:ext cx="5760640" cy="307777"/>
            </a:xfrm>
            <a:prstGeom prst="rect">
              <a:avLst/>
            </a:prstGeom>
            <a:noFill/>
          </p:spPr>
          <p:txBody>
            <a:bodyPr wrap="square" rtlCol="0">
              <a:spAutoFit/>
            </a:bodyPr>
            <a:lstStyle/>
            <a:p>
              <a:r>
                <a:rPr lang="ko-KR" altLang="en-US" sz="1400" dirty="0"/>
                <a:t>① 미확인  </a:t>
              </a:r>
              <a:r>
                <a:rPr lang="en-US" altLang="ko-KR" sz="1400" dirty="0" smtClean="0">
                  <a:sym typeface="Wingdings 3" panose="05040102010807070707" pitchFamily="18" charset="2"/>
                </a:rPr>
                <a:t> </a:t>
              </a:r>
              <a:r>
                <a:rPr lang="ko-KR" altLang="en-US" sz="1400" dirty="0" smtClean="0"/>
                <a:t>② </a:t>
              </a:r>
              <a:r>
                <a:rPr lang="ko-KR" altLang="en-US" sz="1400" dirty="0"/>
                <a:t>생산불출 클릭 </a:t>
              </a:r>
              <a:r>
                <a:rPr lang="en-US" altLang="ko-KR" sz="1400" dirty="0" smtClean="0"/>
                <a:t> </a:t>
              </a:r>
              <a:r>
                <a:rPr lang="en-US" altLang="ko-KR" sz="1400" dirty="0">
                  <a:sym typeface="Wingdings 3" panose="05040102010807070707" pitchFamily="18" charset="2"/>
                </a:rPr>
                <a:t> </a:t>
              </a:r>
              <a:r>
                <a:rPr lang="ko-KR" altLang="en-US" sz="1400" dirty="0" smtClean="0"/>
                <a:t>③</a:t>
              </a:r>
              <a:r>
                <a:rPr lang="vi-VN" altLang="ko-KR" sz="1400" dirty="0" smtClean="0"/>
                <a:t> </a:t>
              </a:r>
              <a:r>
                <a:rPr lang="ko-KR" altLang="en-US" sz="1400" dirty="0" smtClean="0"/>
                <a:t>수정</a:t>
              </a:r>
              <a:r>
                <a:rPr lang="en-US" altLang="ko-KR" sz="1400" dirty="0" smtClean="0"/>
                <a:t>  </a:t>
              </a:r>
              <a:r>
                <a:rPr lang="en-US" altLang="ko-KR" sz="1400" dirty="0">
                  <a:sym typeface="Wingdings 3" panose="05040102010807070707" pitchFamily="18" charset="2"/>
                </a:rPr>
                <a:t> </a:t>
              </a:r>
              <a:r>
                <a:rPr lang="ko-KR" altLang="en-US" sz="1400" dirty="0" smtClean="0"/>
                <a:t>④ 저장 </a:t>
              </a:r>
              <a:r>
                <a:rPr lang="vi-VN" altLang="ko-KR" sz="1400" dirty="0" smtClean="0"/>
                <a:t>(F8)</a:t>
              </a:r>
              <a:r>
                <a:rPr lang="en-US" altLang="ko-KR" sz="1400" dirty="0" smtClean="0"/>
                <a:t> </a:t>
              </a:r>
              <a:endParaRPr lang="en-US" sz="1400" dirty="0"/>
            </a:p>
          </p:txBody>
        </p:sp>
      </p:grpSp>
      <p:grpSp>
        <p:nvGrpSpPr>
          <p:cNvPr id="23" name="Group 22"/>
          <p:cNvGrpSpPr/>
          <p:nvPr/>
        </p:nvGrpSpPr>
        <p:grpSpPr>
          <a:xfrm>
            <a:off x="132631" y="1869801"/>
            <a:ext cx="6552728" cy="3240361"/>
            <a:chOff x="141684" y="1860748"/>
            <a:chExt cx="6552728" cy="3240361"/>
          </a:xfrm>
        </p:grpSpPr>
        <p:pic>
          <p:nvPicPr>
            <p:cNvPr id="3" name="Picture 2"/>
            <p:cNvPicPr>
              <a:picLocks noChangeAspect="1"/>
            </p:cNvPicPr>
            <p:nvPr/>
          </p:nvPicPr>
          <p:blipFill>
            <a:blip r:embed="rId2"/>
            <a:stretch>
              <a:fillRect/>
            </a:stretch>
          </p:blipFill>
          <p:spPr>
            <a:xfrm>
              <a:off x="141684" y="1860748"/>
              <a:ext cx="6552728" cy="3240361"/>
            </a:xfrm>
            <a:prstGeom prst="rect">
              <a:avLst/>
            </a:prstGeom>
          </p:spPr>
        </p:pic>
        <p:sp>
          <p:nvSpPr>
            <p:cNvPr id="13" name="Rectangle 12"/>
            <p:cNvSpPr/>
            <p:nvPr/>
          </p:nvSpPr>
          <p:spPr>
            <a:xfrm>
              <a:off x="317410" y="2947638"/>
              <a:ext cx="679109"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88840" y="4695401"/>
              <a:ext cx="751117"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61832" y="1986681"/>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6" name="Rectangle 15"/>
            <p:cNvSpPr/>
            <p:nvPr/>
          </p:nvSpPr>
          <p:spPr>
            <a:xfrm>
              <a:off x="656964" y="2593240"/>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7" name="Rectangle 16"/>
            <p:cNvSpPr/>
            <p:nvPr/>
          </p:nvSpPr>
          <p:spPr>
            <a:xfrm>
              <a:off x="3145511" y="2003113"/>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19" name="Rectangle 13"/>
            <p:cNvSpPr/>
            <p:nvPr/>
          </p:nvSpPr>
          <p:spPr>
            <a:xfrm>
              <a:off x="1817614" y="2339751"/>
              <a:ext cx="4779738" cy="192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30478" y="2277035"/>
              <a:ext cx="998322" cy="190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24459" y="4341666"/>
              <a:ext cx="415498" cy="369332"/>
            </a:xfrm>
            <a:prstGeom prst="rect">
              <a:avLst/>
            </a:prstGeom>
          </p:spPr>
          <p:txBody>
            <a:bodyPr wrap="none">
              <a:spAutoFit/>
            </a:bodyPr>
            <a:lstStyle/>
            <a:p>
              <a:r>
                <a:rPr lang="ko-KR" altLang="en-US" b="1" dirty="0">
                  <a:solidFill>
                    <a:srgbClr val="FF0000"/>
                  </a:solidFill>
                </a:rPr>
                <a:t>④</a:t>
              </a:r>
              <a:endParaRPr lang="en-US" b="1" dirty="0">
                <a:solidFill>
                  <a:srgbClr val="FF0000"/>
                </a:solidFill>
              </a:endParaRPr>
            </a:p>
          </p:txBody>
        </p:sp>
      </p:grpSp>
      <p:sp>
        <p:nvSpPr>
          <p:cNvPr id="24" name="TextBox 23"/>
          <p:cNvSpPr txBox="1"/>
          <p:nvPr/>
        </p:nvSpPr>
        <p:spPr>
          <a:xfrm>
            <a:off x="3356992" y="5508104"/>
            <a:ext cx="3240360" cy="738664"/>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nội</a:t>
            </a:r>
            <a:r>
              <a:rPr lang="en-US" sz="1400" dirty="0" smtClean="0">
                <a:latin typeface="Times New Roman" panose="02020603050405020304" pitchFamily="18" charset="0"/>
                <a:cs typeface="Times New Roman" panose="02020603050405020304" pitchFamily="18" charset="0"/>
              </a:rPr>
              <a:t> dung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NVL</a:t>
            </a:r>
            <a:r>
              <a:rPr lang="vi-VN" sz="1400" dirty="0" smtClean="0">
                <a:latin typeface="Times New Roman" panose="02020603050405020304" pitchFamily="18" charset="0"/>
                <a:cs typeface="Times New Roman" panose="02020603050405020304" pitchFamily="18" charset="0"/>
              </a:rPr>
              <a:t> (Chỉ có quản lý xưởng mới  thực hiện được   lệnh sửa đổi xuất kho)</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5505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27</a:t>
            </a:fld>
            <a:endParaRPr lang="ko-KR" altLang="en-US" dirty="0"/>
          </a:p>
        </p:txBody>
      </p:sp>
      <p:grpSp>
        <p:nvGrpSpPr>
          <p:cNvPr id="7" name="Group 6"/>
          <p:cNvGrpSpPr/>
          <p:nvPr/>
        </p:nvGrpSpPr>
        <p:grpSpPr>
          <a:xfrm>
            <a:off x="893384" y="18438"/>
            <a:ext cx="5806648" cy="934143"/>
            <a:chOff x="893384" y="18438"/>
            <a:chExt cx="5806648" cy="934143"/>
          </a:xfrm>
        </p:grpSpPr>
        <p:sp>
          <p:nvSpPr>
            <p:cNvPr id="8" name="TextBox 7"/>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9" name="TextBox 8"/>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sp>
        <p:nvSpPr>
          <p:cNvPr id="13" name="Rectangle 12"/>
          <p:cNvSpPr/>
          <p:nvPr/>
        </p:nvSpPr>
        <p:spPr>
          <a:xfrm>
            <a:off x="139621" y="1870126"/>
            <a:ext cx="409060"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6088" y="5508104"/>
            <a:ext cx="3220904" cy="2308324"/>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a:lnSpc>
                <a:spcPct val="150000"/>
              </a:lnSpc>
            </a:pPr>
            <a:endParaRPr lang="vi-VN" altLang="ko-KR" sz="1200" dirty="0" smtClean="0"/>
          </a:p>
          <a:p>
            <a:pPr>
              <a:lnSpc>
                <a:spcPct val="150000"/>
              </a:lnSpc>
            </a:pPr>
            <a:endParaRPr lang="en-US" altLang="ko-KR" sz="1200" dirty="0"/>
          </a:p>
          <a:p>
            <a:pPr>
              <a:lnSpc>
                <a:spcPct val="150000"/>
              </a:lnSpc>
            </a:pPr>
            <a:r>
              <a:rPr lang="ko-KR" altLang="en-US" sz="1200" dirty="0" smtClean="0"/>
              <a:t>① 생산 클릭</a:t>
            </a:r>
            <a:endParaRPr lang="en-US" altLang="ko-KR" sz="1200" dirty="0" smtClean="0"/>
          </a:p>
          <a:p>
            <a:pPr>
              <a:lnSpc>
                <a:spcPct val="150000"/>
              </a:lnSpc>
            </a:pPr>
            <a:r>
              <a:rPr lang="ko-KR" altLang="en-US" sz="1200" dirty="0" smtClean="0"/>
              <a:t>② 생산입고 </a:t>
            </a:r>
            <a:r>
              <a:rPr lang="en-US" altLang="ko-KR" sz="1200" dirty="0" smtClean="0"/>
              <a:t>Ⅱ </a:t>
            </a:r>
            <a:r>
              <a:rPr lang="ko-KR" altLang="en-US" sz="1200" dirty="0" smtClean="0"/>
              <a:t>클릭</a:t>
            </a:r>
            <a:endParaRPr lang="en-US" altLang="ko-KR" sz="1200" dirty="0" smtClean="0"/>
          </a:p>
          <a:p>
            <a:pPr>
              <a:lnSpc>
                <a:spcPct val="150000"/>
              </a:lnSpc>
            </a:pPr>
            <a:r>
              <a:rPr lang="ko-KR" altLang="en-US" sz="1200" dirty="0" smtClean="0"/>
              <a:t>③ 생산된 공장 선택 </a:t>
            </a:r>
            <a:r>
              <a:rPr lang="en-US" altLang="ko-KR" sz="1200" dirty="0" smtClean="0"/>
              <a:t>(</a:t>
            </a:r>
            <a:r>
              <a:rPr lang="ko-KR" altLang="en-US" sz="1200" dirty="0"/>
              <a:t> </a:t>
            </a:r>
            <a:r>
              <a:rPr lang="ko-KR" altLang="en-US" sz="1200" dirty="0" smtClean="0"/>
              <a:t>본인이 속한 공정</a:t>
            </a:r>
            <a:r>
              <a:rPr lang="en-US" altLang="ko-KR" sz="1200" dirty="0"/>
              <a:t> </a:t>
            </a:r>
            <a:r>
              <a:rPr lang="en-US" altLang="ko-KR" sz="1200" dirty="0" smtClean="0"/>
              <a:t>)</a:t>
            </a:r>
          </a:p>
          <a:p>
            <a:pPr>
              <a:lnSpc>
                <a:spcPct val="150000"/>
              </a:lnSpc>
            </a:pPr>
            <a:r>
              <a:rPr lang="en-US" altLang="ko-KR" sz="1200" dirty="0" smtClean="0"/>
              <a:t>④ </a:t>
            </a:r>
            <a:r>
              <a:rPr lang="ko-KR" altLang="en-US" sz="1200" dirty="0" smtClean="0"/>
              <a:t>받는 공정 </a:t>
            </a:r>
            <a:r>
              <a:rPr lang="en-US" altLang="ko-KR" sz="1200" dirty="0" smtClean="0"/>
              <a:t>(</a:t>
            </a:r>
            <a:r>
              <a:rPr lang="ko-KR" altLang="en-US" sz="1200" dirty="0" smtClean="0"/>
              <a:t>창고</a:t>
            </a:r>
            <a:r>
              <a:rPr lang="en-US" altLang="ko-KR" sz="1200" dirty="0" smtClean="0"/>
              <a:t>) </a:t>
            </a:r>
            <a:r>
              <a:rPr lang="ko-KR" altLang="en-US" sz="1200" dirty="0" smtClean="0"/>
              <a:t>선택</a:t>
            </a:r>
            <a:endParaRPr lang="en-US" altLang="ko-KR" sz="1200" dirty="0" smtClean="0"/>
          </a:p>
        </p:txBody>
      </p:sp>
      <p:grpSp>
        <p:nvGrpSpPr>
          <p:cNvPr id="28" name="Group 27"/>
          <p:cNvGrpSpPr/>
          <p:nvPr/>
        </p:nvGrpSpPr>
        <p:grpSpPr>
          <a:xfrm>
            <a:off x="0" y="1870126"/>
            <a:ext cx="6694413" cy="3240360"/>
            <a:chOff x="0" y="1870126"/>
            <a:chExt cx="6694413" cy="3240360"/>
          </a:xfrm>
        </p:grpSpPr>
        <p:pic>
          <p:nvPicPr>
            <p:cNvPr id="3" name="Picture 2"/>
            <p:cNvPicPr>
              <a:picLocks noChangeAspect="1"/>
            </p:cNvPicPr>
            <p:nvPr/>
          </p:nvPicPr>
          <p:blipFill>
            <a:blip r:embed="rId3"/>
            <a:stretch>
              <a:fillRect/>
            </a:stretch>
          </p:blipFill>
          <p:spPr>
            <a:xfrm>
              <a:off x="141684" y="1870126"/>
              <a:ext cx="6552729" cy="3240360"/>
            </a:xfrm>
            <a:prstGeom prst="rect">
              <a:avLst/>
            </a:prstGeom>
          </p:spPr>
        </p:pic>
        <p:sp>
          <p:nvSpPr>
            <p:cNvPr id="14" name="Rectangle 13"/>
            <p:cNvSpPr/>
            <p:nvPr/>
          </p:nvSpPr>
          <p:spPr>
            <a:xfrm>
              <a:off x="139620" y="3647312"/>
              <a:ext cx="105713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2976" y="2751406"/>
              <a:ext cx="1732659" cy="202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3328" y="2741672"/>
              <a:ext cx="1615126" cy="240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8"/>
            <p:cNvSpPr/>
            <p:nvPr/>
          </p:nvSpPr>
          <p:spPr>
            <a:xfrm>
              <a:off x="460437" y="1903160"/>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9" name="Rectangle 39"/>
            <p:cNvSpPr/>
            <p:nvPr/>
          </p:nvSpPr>
          <p:spPr>
            <a:xfrm flipH="1">
              <a:off x="0" y="3291636"/>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20" name="Rectangle 40"/>
            <p:cNvSpPr/>
            <p:nvPr/>
          </p:nvSpPr>
          <p:spPr>
            <a:xfrm>
              <a:off x="853262" y="2667232"/>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sp>
          <p:nvSpPr>
            <p:cNvPr id="21" name="Rectangle 41"/>
            <p:cNvSpPr/>
            <p:nvPr/>
          </p:nvSpPr>
          <p:spPr>
            <a:xfrm>
              <a:off x="2814144" y="2649821"/>
              <a:ext cx="497252"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④</a:t>
              </a:r>
              <a:r>
                <a:rPr lang="en-US" altLang="ko-KR" sz="1800" b="1" dirty="0">
                  <a:solidFill>
                    <a:srgbClr val="FF0000"/>
                  </a:solidFill>
                </a:rPr>
                <a:t> </a:t>
              </a:r>
              <a:endParaRPr lang="en-US" sz="1800" b="1" dirty="0">
                <a:solidFill>
                  <a:srgbClr val="FF0000"/>
                </a:solidFill>
              </a:endParaRPr>
            </a:p>
          </p:txBody>
        </p:sp>
      </p:grpSp>
      <p:sp>
        <p:nvSpPr>
          <p:cNvPr id="4" name="TextBox 3"/>
          <p:cNvSpPr txBox="1"/>
          <p:nvPr/>
        </p:nvSpPr>
        <p:spPr>
          <a:xfrm>
            <a:off x="3429000" y="5508104"/>
            <a:ext cx="3225024" cy="3647152"/>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ở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tạo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50000"/>
              </a:lnSpc>
            </a:pPr>
            <a:r>
              <a:rPr lang="ko-KR" altLang="en-US" sz="1400" dirty="0"/>
              <a:t>①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PROCESS</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r>
              <a:rPr lang="en-US" altLang="ko-KR" sz="1400" dirty="0" smtClean="0">
                <a:latin typeface="Times New Roman" panose="02020603050405020304" pitchFamily="18" charset="0"/>
                <a:cs typeface="Times New Roman" panose="02020603050405020304" pitchFamily="18" charset="0"/>
              </a:rPr>
              <a:t> II</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③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nhà</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máy</a:t>
            </a:r>
            <a:r>
              <a:rPr lang="vi-VN" altLang="ko-KR" sz="1400" dirty="0" smtClean="0">
                <a:latin typeface="Times New Roman" panose="02020603050405020304" pitchFamily="18" charset="0"/>
                <a:cs typeface="Times New Roman" panose="02020603050405020304" pitchFamily="18" charset="0"/>
              </a:rPr>
              <a:t> (Công đoạn bản thân phụ trách)</a:t>
            </a:r>
            <a:r>
              <a:rPr lang="en-US" altLang="ko-KR" sz="1400" dirty="0" smtClean="0">
                <a:latin typeface="Times New Roman" panose="02020603050405020304" pitchFamily="18" charset="0"/>
                <a:cs typeface="Times New Roman" panose="02020603050405020304" pitchFamily="18" charset="0"/>
              </a:rPr>
              <a:t> </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en-US" altLang="ko-KR" sz="1400" dirty="0">
                <a:latin typeface="Times New Roman" panose="02020603050405020304" pitchFamily="18" charset="0"/>
                <a:cs typeface="Times New Roman" panose="02020603050405020304" pitchFamily="18" charset="0"/>
              </a:rPr>
              <a:t>④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HH/NVL</a:t>
            </a: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902477" y="860826"/>
            <a:ext cx="5779098" cy="1224818"/>
            <a:chOff x="902477" y="860826"/>
            <a:chExt cx="5779098" cy="1224818"/>
          </a:xfrm>
        </p:grpSpPr>
        <p:sp>
          <p:nvSpPr>
            <p:cNvPr id="25" name="TextBox 24"/>
            <p:cNvSpPr txBox="1"/>
            <p:nvPr/>
          </p:nvSpPr>
          <p:spPr>
            <a:xfrm>
              <a:off x="902477" y="860826"/>
              <a:ext cx="5760640" cy="707886"/>
            </a:xfrm>
            <a:prstGeom prst="rect">
              <a:avLst/>
            </a:prstGeom>
            <a:noFill/>
          </p:spPr>
          <p:txBody>
            <a:bodyPr wrap="square" rtlCol="0">
              <a:spAutoFit/>
            </a:bodyPr>
            <a:lstStyle/>
            <a:p>
              <a:r>
                <a:rPr lang="ko-KR" altLang="en-US" sz="1400" dirty="0"/>
                <a:t>① </a:t>
              </a:r>
              <a:r>
                <a:rPr lang="ko-KR" altLang="en-US" sz="1400" dirty="0" smtClean="0">
                  <a:cs typeface="Times New Roman" panose="02020603050405020304" pitchFamily="18" charset="0"/>
                </a:rPr>
                <a:t>생산 </a:t>
              </a:r>
              <a:r>
                <a:rPr lang="ko-KR" altLang="en-US" sz="1400" dirty="0">
                  <a:cs typeface="Times New Roman" panose="02020603050405020304" pitchFamily="18" charset="0"/>
                </a:rPr>
                <a:t>클릭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cs typeface="Times New Roman" panose="02020603050405020304" pitchFamily="18" charset="0"/>
                </a:rPr>
                <a:t>② </a:t>
              </a:r>
              <a:r>
                <a:rPr lang="ko-KR" altLang="en-US" sz="1400" dirty="0">
                  <a:cs typeface="Times New Roman" panose="02020603050405020304" pitchFamily="18" charset="0"/>
                </a:rPr>
                <a:t>생산입고 </a:t>
              </a:r>
              <a:r>
                <a:rPr lang="en-US" altLang="ko-KR" sz="1400" dirty="0">
                  <a:cs typeface="Times New Roman" panose="02020603050405020304" pitchFamily="18" charset="0"/>
                </a:rPr>
                <a:t>Ⅱ </a:t>
              </a:r>
              <a:r>
                <a:rPr lang="ko-KR" altLang="en-US" sz="1400" dirty="0" smtClean="0">
                  <a:cs typeface="Times New Roman" panose="02020603050405020304" pitchFamily="18" charset="0"/>
                </a:rPr>
                <a:t>클릭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a:t>
              </a:r>
              <a:r>
                <a:rPr lang="ko-KR" altLang="en-US" sz="1400" dirty="0" smtClean="0">
                  <a:cs typeface="Times New Roman" panose="02020603050405020304" pitchFamily="18" charset="0"/>
                </a:rPr>
                <a:t> </a:t>
              </a:r>
              <a:r>
                <a:rPr lang="ko-KR" altLang="en-US" sz="1400" dirty="0">
                  <a:cs typeface="Times New Roman" panose="02020603050405020304" pitchFamily="18" charset="0"/>
                </a:rPr>
                <a:t>③ 생산된 공장 </a:t>
              </a:r>
              <a:r>
                <a:rPr lang="ko-KR" altLang="en-US" sz="1400" dirty="0" smtClean="0">
                  <a:cs typeface="Times New Roman" panose="02020603050405020304" pitchFamily="18" charset="0"/>
                </a:rPr>
                <a:t>선택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a:t>
              </a:r>
              <a:r>
                <a:rPr lang="ko-KR" altLang="en-US" sz="1400" dirty="0" smtClean="0">
                  <a:cs typeface="Times New Roman" panose="02020603050405020304" pitchFamily="18" charset="0"/>
                </a:rPr>
                <a:t> </a:t>
              </a:r>
              <a:r>
                <a:rPr lang="en-US" altLang="ko-KR" sz="1400" dirty="0" smtClean="0">
                  <a:cs typeface="Times New Roman" panose="02020603050405020304" pitchFamily="18" charset="0"/>
                </a:rPr>
                <a:t>④ </a:t>
              </a:r>
              <a:r>
                <a:rPr lang="ko-KR" altLang="en-US" sz="1400" dirty="0">
                  <a:cs typeface="Times New Roman" panose="02020603050405020304" pitchFamily="18" charset="0"/>
                </a:rPr>
                <a:t>받는 공정 </a:t>
              </a:r>
              <a:r>
                <a:rPr lang="en-US" altLang="ko-KR" sz="1400" dirty="0">
                  <a:cs typeface="Times New Roman" panose="02020603050405020304" pitchFamily="18" charset="0"/>
                </a:rPr>
                <a:t>(</a:t>
              </a:r>
              <a:r>
                <a:rPr lang="ko-KR" altLang="en-US" sz="1400" dirty="0">
                  <a:cs typeface="Times New Roman" panose="02020603050405020304" pitchFamily="18" charset="0"/>
                </a:rPr>
                <a:t>창고</a:t>
              </a:r>
              <a:r>
                <a:rPr lang="en-US" altLang="ko-KR" sz="1400" dirty="0">
                  <a:cs typeface="Times New Roman" panose="02020603050405020304" pitchFamily="18" charset="0"/>
                </a:rPr>
                <a:t>) </a:t>
              </a:r>
              <a:r>
                <a:rPr lang="ko-KR" altLang="en-US" sz="1400" dirty="0">
                  <a:cs typeface="Times New Roman" panose="02020603050405020304" pitchFamily="18" charset="0"/>
                </a:rPr>
                <a:t>선택 </a:t>
              </a:r>
              <a:r>
                <a:rPr lang="en-US" altLang="ko-KR" sz="1400" dirty="0">
                  <a:cs typeface="Times New Roman" panose="02020603050405020304" pitchFamily="18" charset="0"/>
                </a:rPr>
                <a:t>(</a:t>
              </a:r>
              <a:r>
                <a:rPr lang="ko-KR" altLang="en-US" sz="1400" dirty="0">
                  <a:cs typeface="Times New Roman" panose="02020603050405020304" pitchFamily="18" charset="0"/>
                </a:rPr>
                <a:t> 본인이 속한 공정</a:t>
              </a:r>
              <a:r>
                <a:rPr lang="en-US" altLang="ko-KR" sz="1400" dirty="0">
                  <a:cs typeface="Times New Roman" panose="02020603050405020304" pitchFamily="18" charset="0"/>
                </a:rPr>
                <a:t> </a:t>
              </a:r>
              <a:r>
                <a:rPr lang="en-US" altLang="ko-KR" sz="1400" dirty="0" smtClean="0">
                  <a:cs typeface="Times New Roman" panose="02020603050405020304" pitchFamily="18" charset="0"/>
                </a:rPr>
                <a:t>)</a:t>
              </a:r>
              <a:r>
                <a:rPr lang="ko-KR" altLang="en-US" sz="1400" dirty="0" smtClean="0">
                  <a:cs typeface="Times New Roman" panose="02020603050405020304" pitchFamily="18" charset="0"/>
                </a:rPr>
                <a:t> </a:t>
              </a:r>
              <a:endParaRPr lang="en-US" altLang="ko-KR" sz="1400" dirty="0">
                <a:latin typeface="Times New Roman" panose="02020603050405020304" pitchFamily="18" charset="0"/>
                <a:cs typeface="Times New Roman" panose="02020603050405020304" pitchFamily="18" charset="0"/>
              </a:endParaRPr>
            </a:p>
            <a:p>
              <a:endParaRPr lang="en-US" sz="1200" dirty="0"/>
            </a:p>
          </p:txBody>
        </p:sp>
        <p:sp>
          <p:nvSpPr>
            <p:cNvPr id="26" name="TextBox 25"/>
            <p:cNvSpPr txBox="1"/>
            <p:nvPr/>
          </p:nvSpPr>
          <p:spPr>
            <a:xfrm>
              <a:off x="920935" y="1285425"/>
              <a:ext cx="5760640" cy="800219"/>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PROCESS</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Nhập kho II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Chọn nhà máy</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④</a:t>
              </a:r>
              <a:r>
                <a:rPr lang="vi-VN" altLang="ko-KR" sz="1400" dirty="0" smtClean="0">
                  <a:latin typeface="Times New Roman" panose="02020603050405020304" pitchFamily="18" charset="0"/>
                  <a:cs typeface="Times New Roman" panose="02020603050405020304" pitchFamily="18" charset="0"/>
                </a:rPr>
                <a:t> Chọn kho nhập HH/NVL</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dirty="0"/>
            </a:p>
          </p:txBody>
        </p:sp>
      </p:grpSp>
    </p:spTree>
    <p:extLst>
      <p:ext uri="{BB962C8B-B14F-4D97-AF65-F5344CB8AC3E}">
        <p14:creationId xmlns:p14="http://schemas.microsoft.com/office/powerpoint/2010/main" xmlns="" val="3151855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28</a:t>
            </a:fld>
            <a:endParaRPr lang="ko-KR" altLang="en-US" dirty="0"/>
          </a:p>
        </p:txBody>
      </p:sp>
      <p:grpSp>
        <p:nvGrpSpPr>
          <p:cNvPr id="10" name="Group 9"/>
          <p:cNvGrpSpPr/>
          <p:nvPr/>
        </p:nvGrpSpPr>
        <p:grpSpPr>
          <a:xfrm>
            <a:off x="893384" y="18438"/>
            <a:ext cx="5806648" cy="934143"/>
            <a:chOff x="893384" y="18438"/>
            <a:chExt cx="5806648" cy="934143"/>
          </a:xfrm>
        </p:grpSpPr>
        <p:sp>
          <p:nvSpPr>
            <p:cNvPr id="11" name="TextBox 1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2" name="TextBox 1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sp>
        <p:nvSpPr>
          <p:cNvPr id="16" name="TextBox 15"/>
          <p:cNvSpPr txBox="1"/>
          <p:nvPr/>
        </p:nvSpPr>
        <p:spPr>
          <a:xfrm>
            <a:off x="136088" y="5508104"/>
            <a:ext cx="322090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marL="285750" indent="-285750">
              <a:lnSpc>
                <a:spcPct val="150000"/>
              </a:lnSpc>
              <a:buFont typeface="Wingdings" panose="05000000000000000000" pitchFamily="2" charset="2"/>
              <a:buChar char="v"/>
            </a:pPr>
            <a:endParaRPr lang="en-US" altLang="ko-KR" sz="1200" dirty="0" smtClean="0"/>
          </a:p>
          <a:p>
            <a:pPr marL="285750" indent="-285750">
              <a:lnSpc>
                <a:spcPct val="150000"/>
              </a:lnSpc>
              <a:buFont typeface="Wingdings" panose="05000000000000000000" pitchFamily="2" charset="2"/>
              <a:buChar char="v"/>
            </a:pPr>
            <a:endParaRPr lang="en-US" altLang="ko-KR" sz="1200" dirty="0"/>
          </a:p>
          <a:p>
            <a:pPr>
              <a:lnSpc>
                <a:spcPct val="150000"/>
              </a:lnSpc>
            </a:pPr>
            <a:r>
              <a:rPr lang="ko-KR" altLang="en-US" sz="1200" dirty="0" smtClean="0"/>
              <a:t>① 작업지시서 클릭</a:t>
            </a:r>
            <a:endParaRPr lang="en-US" altLang="ko-KR" sz="1200" dirty="0" smtClean="0"/>
          </a:p>
          <a:p>
            <a:pPr>
              <a:lnSpc>
                <a:spcPct val="150000"/>
              </a:lnSpc>
            </a:pPr>
            <a:r>
              <a:rPr lang="ko-KR" altLang="en-US" sz="1200" dirty="0"/>
              <a:t>② </a:t>
            </a:r>
            <a:r>
              <a:rPr lang="ko-KR" altLang="en-US" sz="1200" dirty="0" smtClean="0"/>
              <a:t>생산할 제품 체크</a:t>
            </a:r>
            <a:endParaRPr lang="en-US" altLang="ko-KR" sz="1200" dirty="0" smtClean="0"/>
          </a:p>
          <a:p>
            <a:pPr>
              <a:lnSpc>
                <a:spcPct val="150000"/>
              </a:lnSpc>
            </a:pPr>
            <a:r>
              <a:rPr lang="ko-KR" altLang="en-US" sz="1200" dirty="0"/>
              <a:t>③</a:t>
            </a:r>
            <a:r>
              <a:rPr lang="en-US" altLang="ko-KR" sz="1200" dirty="0" smtClean="0"/>
              <a:t> </a:t>
            </a:r>
            <a:r>
              <a:rPr lang="ko-KR" altLang="en-US" sz="1200" dirty="0" smtClean="0"/>
              <a:t>전량적용 클릭</a:t>
            </a:r>
            <a:endParaRPr lang="en-US" altLang="ko-KR" sz="1200" dirty="0"/>
          </a:p>
        </p:txBody>
      </p:sp>
      <p:grpSp>
        <p:nvGrpSpPr>
          <p:cNvPr id="5" name="Group 4"/>
          <p:cNvGrpSpPr/>
          <p:nvPr/>
        </p:nvGrpSpPr>
        <p:grpSpPr>
          <a:xfrm>
            <a:off x="141684" y="1860749"/>
            <a:ext cx="6552729" cy="3240360"/>
            <a:chOff x="141684" y="1860749"/>
            <a:chExt cx="6552729" cy="3240360"/>
          </a:xfrm>
        </p:grpSpPr>
        <p:pic>
          <p:nvPicPr>
            <p:cNvPr id="3" name="Picture 2"/>
            <p:cNvPicPr>
              <a:picLocks noChangeAspect="1"/>
            </p:cNvPicPr>
            <p:nvPr/>
          </p:nvPicPr>
          <p:blipFill>
            <a:blip r:embed="rId2"/>
            <a:stretch>
              <a:fillRect/>
            </a:stretch>
          </p:blipFill>
          <p:spPr>
            <a:xfrm>
              <a:off x="141684" y="1860749"/>
              <a:ext cx="6552729" cy="3240360"/>
            </a:xfrm>
            <a:prstGeom prst="rect">
              <a:avLst/>
            </a:prstGeom>
          </p:spPr>
        </p:pic>
        <p:sp>
          <p:nvSpPr>
            <p:cNvPr id="13" name="Rectangle 12"/>
            <p:cNvSpPr/>
            <p:nvPr/>
          </p:nvSpPr>
          <p:spPr>
            <a:xfrm>
              <a:off x="2564903" y="3131840"/>
              <a:ext cx="360041" cy="2796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24944" y="3411461"/>
              <a:ext cx="216024" cy="169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29000" y="4572000"/>
              <a:ext cx="1050230" cy="21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8"/>
            <p:cNvSpPr/>
            <p:nvPr/>
          </p:nvSpPr>
          <p:spPr>
            <a:xfrm>
              <a:off x="2263325" y="286917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8" name="Rectangle 39"/>
            <p:cNvSpPr/>
            <p:nvPr/>
          </p:nvSpPr>
          <p:spPr>
            <a:xfrm flipH="1">
              <a:off x="3126122" y="3214172"/>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9" name="Rectangle 40"/>
            <p:cNvSpPr/>
            <p:nvPr/>
          </p:nvSpPr>
          <p:spPr>
            <a:xfrm>
              <a:off x="3380113" y="4253540"/>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sp>
        <p:nvSpPr>
          <p:cNvPr id="20" name="Rectangle 41"/>
          <p:cNvSpPr/>
          <p:nvPr/>
        </p:nvSpPr>
        <p:spPr>
          <a:xfrm>
            <a:off x="3032956" y="4413317"/>
            <a:ext cx="497252"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800" b="1" dirty="0" smtClean="0">
                <a:solidFill>
                  <a:srgbClr val="FF0000"/>
                </a:solidFill>
              </a:rPr>
              <a:t> </a:t>
            </a:r>
            <a:endParaRPr lang="en-US" sz="1800" b="1" dirty="0">
              <a:solidFill>
                <a:srgbClr val="FF0000"/>
              </a:solidFill>
            </a:endParaRPr>
          </a:p>
        </p:txBody>
      </p:sp>
      <p:grpSp>
        <p:nvGrpSpPr>
          <p:cNvPr id="22" name="Group 21"/>
          <p:cNvGrpSpPr/>
          <p:nvPr/>
        </p:nvGrpSpPr>
        <p:grpSpPr>
          <a:xfrm>
            <a:off x="929986" y="1003206"/>
            <a:ext cx="5770046" cy="957802"/>
            <a:chOff x="920581" y="984931"/>
            <a:chExt cx="5770046" cy="957802"/>
          </a:xfrm>
        </p:grpSpPr>
        <p:sp>
          <p:nvSpPr>
            <p:cNvPr id="23" name="TextBox 22"/>
            <p:cNvSpPr txBox="1"/>
            <p:nvPr/>
          </p:nvSpPr>
          <p:spPr>
            <a:xfrm>
              <a:off x="929987" y="1357958"/>
              <a:ext cx="5760640" cy="584775"/>
            </a:xfrm>
            <a:prstGeom prst="rect">
              <a:avLst/>
            </a:prstGeom>
            <a:noFill/>
          </p:spPr>
          <p:txBody>
            <a:bodyPr wrap="square" rtlCol="0">
              <a:spAutoFit/>
            </a:bodyPr>
            <a:lstStyle/>
            <a:p>
              <a:r>
                <a:rPr lang="ko-KR" altLang="en-US" sz="1400" dirty="0" smtClean="0"/>
                <a:t>①</a:t>
              </a:r>
              <a:r>
                <a:rPr lang="vi-VN" altLang="ko-KR" sz="1400" dirty="0" smtClean="0"/>
                <a:t> Đơn SX</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a:t> </a:t>
              </a:r>
              <a:r>
                <a:rPr lang="vi-VN" altLang="ko-KR" sz="1400" dirty="0" smtClean="0"/>
                <a:t>Chọn Đơn SX </a:t>
              </a:r>
              <a:r>
                <a:rPr lang="en-US" altLang="ko-KR" sz="1400" dirty="0" smtClean="0">
                  <a:sym typeface="Wingdings 3" panose="05040102010807070707" pitchFamily="18" charset="2"/>
                </a:rPr>
                <a:t> </a:t>
              </a:r>
              <a:r>
                <a:rPr lang="ko-KR" altLang="en-US" sz="1400" dirty="0" smtClean="0"/>
                <a:t>③</a:t>
              </a:r>
              <a:r>
                <a:rPr lang="vi-VN" altLang="ko-KR" sz="1400" dirty="0" smtClean="0"/>
                <a:t> Áp dụng số lượng còn lại (F8)</a:t>
              </a:r>
              <a:r>
                <a:rPr lang="en-US" altLang="ko-KR" sz="1400" dirty="0" smtClean="0"/>
                <a:t>  </a:t>
              </a:r>
              <a:endParaRPr lang="en-US" sz="1400" dirty="0"/>
            </a:p>
            <a:p>
              <a:endParaRPr lang="en-US" dirty="0"/>
            </a:p>
          </p:txBody>
        </p:sp>
        <p:sp>
          <p:nvSpPr>
            <p:cNvPr id="24" name="TextBox 23"/>
            <p:cNvSpPr txBox="1"/>
            <p:nvPr/>
          </p:nvSpPr>
          <p:spPr>
            <a:xfrm>
              <a:off x="920581" y="984931"/>
              <a:ext cx="5760640" cy="523220"/>
            </a:xfrm>
            <a:prstGeom prst="rect">
              <a:avLst/>
            </a:prstGeom>
            <a:noFill/>
          </p:spPr>
          <p:txBody>
            <a:bodyPr wrap="square" rtlCol="0">
              <a:spAutoFit/>
            </a:bodyPr>
            <a:lstStyle/>
            <a:p>
              <a:r>
                <a:rPr lang="ko-KR" altLang="en-US" sz="1400" dirty="0"/>
                <a:t>① 작업지시서 </a:t>
              </a:r>
              <a:r>
                <a:rPr lang="ko-KR" altLang="en-US" sz="1400" dirty="0" smtClean="0"/>
                <a:t>클릭</a:t>
              </a:r>
              <a:r>
                <a:rPr lang="en-US" altLang="ko-KR" sz="1400" dirty="0" smtClean="0"/>
                <a:t> </a:t>
              </a:r>
              <a:r>
                <a:rPr lang="en-US" altLang="ko-KR" sz="1400" dirty="0" smtClean="0">
                  <a:sym typeface="Wingdings 3" panose="05040102010807070707" pitchFamily="18" charset="2"/>
                </a:rPr>
                <a:t> </a:t>
              </a:r>
              <a:r>
                <a:rPr lang="ko-KR" altLang="en-US" sz="1400" dirty="0" smtClean="0"/>
                <a:t>② </a:t>
              </a:r>
              <a:r>
                <a:rPr lang="ko-KR" altLang="en-US" sz="1400" dirty="0"/>
                <a:t>생산할 제품 체크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smtClean="0"/>
                <a:t>잔량적용 </a:t>
              </a:r>
              <a:r>
                <a:rPr lang="ko-KR" altLang="en-US" sz="1400" dirty="0"/>
                <a:t>클릭</a:t>
              </a:r>
              <a:endParaRPr lang="en-US" altLang="ko-KR" sz="1400" dirty="0"/>
            </a:p>
            <a:p>
              <a:r>
                <a:rPr lang="en-US" altLang="ko-KR" sz="1400" dirty="0" smtClean="0"/>
                <a:t>   </a:t>
              </a:r>
              <a:endParaRPr lang="en-US" sz="1400" dirty="0"/>
            </a:p>
          </p:txBody>
        </p:sp>
      </p:grpSp>
      <p:sp>
        <p:nvSpPr>
          <p:cNvPr id="28" name="TextBox 27"/>
          <p:cNvSpPr txBox="1"/>
          <p:nvPr/>
        </p:nvSpPr>
        <p:spPr>
          <a:xfrm>
            <a:off x="3429000" y="5508104"/>
            <a:ext cx="3225024" cy="2785378"/>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ở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tạo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p>
          <a:p>
            <a:pPr>
              <a:lnSpc>
                <a:spcPct val="150000"/>
              </a:lnSpc>
            </a:pPr>
            <a:r>
              <a:rPr lang="ko-KR" altLang="en-US" sz="1400" dirty="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SX</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SX</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③</a:t>
            </a:r>
            <a:r>
              <a:rPr lang="en-US" altLang="ko-KR" sz="1400" dirty="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cả</a:t>
            </a: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1332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29</a:t>
            </a:fld>
            <a:endParaRPr lang="ko-KR" altLang="en-US"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10" name="Group 9"/>
          <p:cNvGrpSpPr/>
          <p:nvPr/>
        </p:nvGrpSpPr>
        <p:grpSpPr>
          <a:xfrm>
            <a:off x="893384" y="18438"/>
            <a:ext cx="5806648" cy="934143"/>
            <a:chOff x="893384" y="18438"/>
            <a:chExt cx="5806648" cy="934143"/>
          </a:xfrm>
        </p:grpSpPr>
        <p:sp>
          <p:nvSpPr>
            <p:cNvPr id="11" name="TextBox 1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2" name="TextBox 1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grpSp>
        <p:nvGrpSpPr>
          <p:cNvPr id="25" name="Group 24"/>
          <p:cNvGrpSpPr/>
          <p:nvPr/>
        </p:nvGrpSpPr>
        <p:grpSpPr>
          <a:xfrm>
            <a:off x="141683" y="1878904"/>
            <a:ext cx="6552729" cy="3222204"/>
            <a:chOff x="141683" y="1878904"/>
            <a:chExt cx="6552729" cy="3222204"/>
          </a:xfrm>
        </p:grpSpPr>
        <p:pic>
          <p:nvPicPr>
            <p:cNvPr id="3" name="Picture 2"/>
            <p:cNvPicPr>
              <a:picLocks noChangeAspect="1"/>
            </p:cNvPicPr>
            <p:nvPr/>
          </p:nvPicPr>
          <p:blipFill>
            <a:blip r:embed="rId2"/>
            <a:stretch>
              <a:fillRect/>
            </a:stretch>
          </p:blipFill>
          <p:spPr>
            <a:xfrm>
              <a:off x="141683" y="1878904"/>
              <a:ext cx="6552729" cy="3222204"/>
            </a:xfrm>
            <a:prstGeom prst="rect">
              <a:avLst/>
            </a:prstGeom>
          </p:spPr>
        </p:pic>
        <p:sp>
          <p:nvSpPr>
            <p:cNvPr id="13" name="Rectangle 12"/>
            <p:cNvSpPr/>
            <p:nvPr/>
          </p:nvSpPr>
          <p:spPr>
            <a:xfrm>
              <a:off x="1593979" y="2796062"/>
              <a:ext cx="538878" cy="2338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73215" y="3392783"/>
              <a:ext cx="504057" cy="2431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80727" y="2796062"/>
              <a:ext cx="613251" cy="2338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8"/>
            <p:cNvSpPr/>
            <p:nvPr/>
          </p:nvSpPr>
          <p:spPr>
            <a:xfrm>
              <a:off x="565229" y="2660623"/>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a:solidFill>
                    <a:srgbClr val="FF0000"/>
                  </a:solidFill>
                </a:rPr>
                <a:t>①</a:t>
              </a:r>
              <a:endParaRPr lang="en-US" sz="1800" b="1">
                <a:solidFill>
                  <a:srgbClr val="FF0000"/>
                </a:solidFill>
              </a:endParaRPr>
            </a:p>
          </p:txBody>
        </p:sp>
        <p:sp>
          <p:nvSpPr>
            <p:cNvPr id="17" name="Rectangle 39"/>
            <p:cNvSpPr/>
            <p:nvPr/>
          </p:nvSpPr>
          <p:spPr>
            <a:xfrm>
              <a:off x="5022676" y="3330768"/>
              <a:ext cx="3505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8" name="Rectangle 40"/>
            <p:cNvSpPr/>
            <p:nvPr/>
          </p:nvSpPr>
          <p:spPr>
            <a:xfrm>
              <a:off x="2132857" y="271775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sp>
        <p:nvSpPr>
          <p:cNvPr id="19" name="TextBox 18"/>
          <p:cNvSpPr txBox="1"/>
          <p:nvPr/>
        </p:nvSpPr>
        <p:spPr>
          <a:xfrm>
            <a:off x="136088" y="5508104"/>
            <a:ext cx="3220904" cy="2308324"/>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marL="285750" indent="-285750">
              <a:lnSpc>
                <a:spcPct val="150000"/>
              </a:lnSpc>
              <a:buFont typeface="Wingdings" panose="05000000000000000000" pitchFamily="2" charset="2"/>
              <a:buChar char="v"/>
            </a:pPr>
            <a:endParaRPr lang="en-US" altLang="ko-KR" sz="1200" dirty="0" smtClean="0"/>
          </a:p>
          <a:p>
            <a:pPr marL="285750" indent="-285750">
              <a:lnSpc>
                <a:spcPct val="150000"/>
              </a:lnSpc>
              <a:buFont typeface="Wingdings" panose="05000000000000000000" pitchFamily="2" charset="2"/>
              <a:buChar char="v"/>
            </a:pPr>
            <a:endParaRPr lang="en-US" altLang="ko-KR" sz="1200" dirty="0"/>
          </a:p>
          <a:p>
            <a:pPr>
              <a:lnSpc>
                <a:spcPct val="150000"/>
              </a:lnSpc>
            </a:pPr>
            <a:r>
              <a:rPr lang="ko-KR" altLang="en-US" sz="1200" dirty="0" smtClean="0"/>
              <a:t>① 생산공정</a:t>
            </a:r>
            <a:endParaRPr lang="en-US" altLang="ko-KR" sz="1200" dirty="0" smtClean="0"/>
          </a:p>
          <a:p>
            <a:pPr>
              <a:lnSpc>
                <a:spcPct val="150000"/>
              </a:lnSpc>
            </a:pPr>
            <a:r>
              <a:rPr lang="ko-KR" altLang="en-US" sz="1200" dirty="0" smtClean="0"/>
              <a:t>② 적용수량 입력 </a:t>
            </a:r>
            <a:endParaRPr lang="en-US" altLang="ko-KR" sz="1200" dirty="0" smtClean="0"/>
          </a:p>
          <a:p>
            <a:pPr>
              <a:lnSpc>
                <a:spcPct val="150000"/>
              </a:lnSpc>
            </a:pPr>
            <a:r>
              <a:rPr lang="en-US" altLang="ko-KR" sz="1200" dirty="0"/>
              <a:t> </a:t>
            </a:r>
            <a:r>
              <a:rPr lang="en-US" altLang="ko-KR" sz="1200" dirty="0" smtClean="0"/>
              <a:t>  (</a:t>
            </a:r>
            <a:r>
              <a:rPr lang="ko-KR" altLang="en-US" sz="1200" dirty="0" smtClean="0"/>
              <a:t>수량을 입력해야 </a:t>
            </a:r>
            <a:r>
              <a:rPr lang="en-US" altLang="ko-KR" sz="1200" dirty="0" smtClean="0"/>
              <a:t>Data</a:t>
            </a:r>
            <a:r>
              <a:rPr lang="ko-KR" altLang="en-US" sz="1200" dirty="0" smtClean="0"/>
              <a:t>가 연결된다</a:t>
            </a:r>
            <a:r>
              <a:rPr lang="en-US" altLang="ko-KR" sz="1200" dirty="0" smtClean="0"/>
              <a:t>)</a:t>
            </a:r>
          </a:p>
          <a:p>
            <a:pPr>
              <a:lnSpc>
                <a:spcPct val="150000"/>
              </a:lnSpc>
            </a:pPr>
            <a:r>
              <a:rPr lang="ko-KR" altLang="en-US" sz="1200" dirty="0" smtClean="0"/>
              <a:t>③ </a:t>
            </a:r>
            <a:r>
              <a:rPr lang="en-US" altLang="ko-KR" sz="1200" dirty="0"/>
              <a:t>BOM </a:t>
            </a:r>
            <a:r>
              <a:rPr lang="ko-KR" altLang="en-US" sz="1200" dirty="0" smtClean="0"/>
              <a:t>풀기</a:t>
            </a:r>
            <a:endParaRPr lang="en-US" altLang="ko-KR" sz="1200" dirty="0"/>
          </a:p>
        </p:txBody>
      </p:sp>
      <p:grpSp>
        <p:nvGrpSpPr>
          <p:cNvPr id="21" name="Group 20"/>
          <p:cNvGrpSpPr/>
          <p:nvPr/>
        </p:nvGrpSpPr>
        <p:grpSpPr>
          <a:xfrm>
            <a:off x="918125" y="966373"/>
            <a:ext cx="5772501" cy="1119942"/>
            <a:chOff x="908720" y="984931"/>
            <a:chExt cx="5772501" cy="1119942"/>
          </a:xfrm>
        </p:grpSpPr>
        <p:sp>
          <p:nvSpPr>
            <p:cNvPr id="22" name="TextBox 21"/>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 Chọn Quy trình</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a:t> Nhập số lượng áp dụng đơn SX </a:t>
              </a:r>
              <a:r>
                <a:rPr lang="en-US" altLang="ko-KR" sz="1400" dirty="0" smtClean="0">
                  <a:sym typeface="Wingdings 3" panose="05040102010807070707" pitchFamily="18" charset="2"/>
                </a:rPr>
                <a:t> </a:t>
              </a:r>
              <a:r>
                <a:rPr lang="ko-KR" altLang="en-US" sz="1400" dirty="0" smtClean="0"/>
                <a:t>③</a:t>
              </a:r>
              <a:r>
                <a:rPr lang="vi-VN" altLang="ko-KR" sz="1400" dirty="0"/>
                <a:t> Áp dụng </a:t>
              </a:r>
              <a:r>
                <a:rPr lang="vi-VN" altLang="ko-KR" sz="1400" dirty="0" smtClean="0"/>
                <a:t>BOM</a:t>
              </a:r>
              <a:endParaRPr lang="en-US" sz="1400" dirty="0"/>
            </a:p>
            <a:p>
              <a:endParaRPr lang="en-US" dirty="0"/>
            </a:p>
          </p:txBody>
        </p:sp>
        <p:sp>
          <p:nvSpPr>
            <p:cNvPr id="23" name="TextBox 22"/>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생산공정 </a:t>
              </a:r>
              <a:r>
                <a:rPr lang="en-US" altLang="ko-KR" sz="1400" dirty="0" smtClean="0">
                  <a:sym typeface="Wingdings 3" panose="05040102010807070707" pitchFamily="18" charset="2"/>
                </a:rPr>
                <a:t> </a:t>
              </a:r>
              <a:r>
                <a:rPr lang="ko-KR" altLang="en-US" sz="1400" dirty="0" smtClean="0"/>
                <a:t>② </a:t>
              </a:r>
              <a:r>
                <a:rPr lang="ko-KR" altLang="en-US" sz="1400" dirty="0" err="1" smtClean="0"/>
                <a:t>작지적용</a:t>
              </a:r>
              <a:r>
                <a:rPr lang="ko-KR" altLang="en-US" sz="1400" dirty="0" smtClean="0"/>
                <a:t> 수량 </a:t>
              </a:r>
              <a:r>
                <a:rPr lang="en-US" altLang="ko-KR" sz="1400" dirty="0" smtClean="0"/>
                <a:t> </a:t>
              </a:r>
              <a:r>
                <a:rPr lang="en-US" altLang="ko-KR" sz="1400" dirty="0">
                  <a:sym typeface="Wingdings 3" panose="05040102010807070707" pitchFamily="18" charset="2"/>
                </a:rPr>
                <a:t> </a:t>
              </a:r>
              <a:r>
                <a:rPr lang="ko-KR" altLang="en-US" sz="1400" dirty="0" smtClean="0"/>
                <a:t>③ </a:t>
              </a:r>
              <a:r>
                <a:rPr lang="vi-VN" altLang="ko-KR" sz="1400" dirty="0" smtClean="0"/>
                <a:t>BOM</a:t>
              </a:r>
              <a:r>
                <a:rPr lang="ko-KR" altLang="en-US" sz="1400" dirty="0" smtClean="0"/>
                <a:t>풀기</a:t>
              </a:r>
              <a:r>
                <a:rPr lang="en-US" altLang="ko-KR" sz="1400" dirty="0" smtClean="0"/>
                <a:t>   </a:t>
              </a:r>
              <a:endParaRPr lang="en-US" sz="1400" dirty="0"/>
            </a:p>
          </p:txBody>
        </p:sp>
      </p:grpSp>
      <p:sp>
        <p:nvSpPr>
          <p:cNvPr id="24" name="TextBox 23"/>
          <p:cNvSpPr txBox="1"/>
          <p:nvPr/>
        </p:nvSpPr>
        <p:spPr>
          <a:xfrm>
            <a:off x="3429000" y="5508104"/>
            <a:ext cx="3225024" cy="3431709"/>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a:latin typeface="Times New Roman" panose="02020603050405020304" pitchFamily="18" charset="0"/>
                <a:cs typeface="Times New Roman" panose="02020603050405020304" pitchFamily="18" charset="0"/>
              </a:rPr>
              <a:t>Màn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ở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hao</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p>
          <a:p>
            <a:pPr>
              <a:lnSpc>
                <a:spcPct val="150000"/>
              </a:lnSpc>
            </a:pPr>
            <a:r>
              <a:rPr lang="ko-KR" altLang="en-US" sz="1400" dirty="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Quy</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trình</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② </a:t>
            </a:r>
            <a:r>
              <a:rPr lang="vi-VN" altLang="ko-KR" sz="1400" dirty="0">
                <a:latin typeface="Times New Roman" panose="02020603050405020304" pitchFamily="18" charset="0"/>
                <a:cs typeface="Times New Roman" panose="02020603050405020304" pitchFamily="18" charset="0"/>
              </a:rPr>
              <a:t>Nhập số lượng áp dụng đơn SX</a:t>
            </a:r>
            <a:r>
              <a:rPr lang="ko-KR" altLang="en-US" sz="1400" dirty="0" smtClean="0">
                <a:latin typeface="Times New Roman" panose="02020603050405020304" pitchFamily="18" charset="0"/>
                <a:cs typeface="Times New Roman" panose="02020603050405020304" pitchFamily="18" charset="0"/>
              </a:rPr>
              <a:t> </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en-US" altLang="ko-KR" sz="1400" dirty="0">
                <a:latin typeface="Times New Roman" panose="02020603050405020304" pitchFamily="18" charset="0"/>
                <a:cs typeface="Times New Roman" panose="02020603050405020304" pitchFamily="18" charset="0"/>
              </a:rPr>
              <a:t>   </a:t>
            </a:r>
            <a:r>
              <a:rPr lang="en-US" altLang="ko-KR" sz="1400" dirty="0" smtClean="0">
                <a:latin typeface="Times New Roman" panose="02020603050405020304" pitchFamily="18" charset="0"/>
                <a:cs typeface="Times New Roman" panose="02020603050405020304" pitchFamily="18" charset="0"/>
              </a:rPr>
              <a:t>(</a:t>
            </a:r>
            <a:r>
              <a:rPr lang="en-US" altLang="ko-KR" sz="1400" dirty="0" err="1" smtClean="0">
                <a:latin typeface="Times New Roman" panose="02020603050405020304" pitchFamily="18" charset="0"/>
                <a:cs typeface="Times New Roman" panose="02020603050405020304" pitchFamily="18" charset="0"/>
              </a:rPr>
              <a:t>Phải</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số</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lượng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thì</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liên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kết</a:t>
            </a:r>
            <a:r>
              <a:rPr lang="vi-VN" altLang="ko-KR" sz="1400" dirty="0" smtClean="0">
                <a:latin typeface="Times New Roman" panose="02020603050405020304" pitchFamily="18" charset="0"/>
                <a:cs typeface="Times New Roman" panose="02020603050405020304" pitchFamily="18" charset="0"/>
              </a:rPr>
              <a:t> các dữ liệu mới được liên kết với nhau</a:t>
            </a:r>
            <a:r>
              <a:rPr lang="en-US" altLang="ko-KR" sz="1400" dirty="0" smtClean="0">
                <a:latin typeface="Times New Roman" panose="02020603050405020304" pitchFamily="18" charset="0"/>
                <a:cs typeface="Times New Roman" panose="02020603050405020304" pitchFamily="18" charset="0"/>
              </a:rPr>
              <a:t>)</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③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BOM</a:t>
            </a: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xmlns="" val="858499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3</a:t>
            </a:fld>
            <a:endParaRPr lang="ko-KR" altLang="en-US" smtClean="0"/>
          </a:p>
        </p:txBody>
      </p:sp>
      <p:grpSp>
        <p:nvGrpSpPr>
          <p:cNvPr id="2" name="그룹 1"/>
          <p:cNvGrpSpPr/>
          <p:nvPr/>
        </p:nvGrpSpPr>
        <p:grpSpPr>
          <a:xfrm>
            <a:off x="1124744"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1. Sales Order</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1" name="그룹 10"/>
          <p:cNvGrpSpPr/>
          <p:nvPr/>
        </p:nvGrpSpPr>
        <p:grpSpPr>
          <a:xfrm>
            <a:off x="6215082" y="7815282"/>
            <a:ext cx="500066" cy="500066"/>
            <a:chOff x="6215082" y="7815282"/>
            <a:chExt cx="500066" cy="500066"/>
          </a:xfrm>
        </p:grpSpPr>
        <p:sp>
          <p:nvSpPr>
            <p:cNvPr id="7" name="빗면 6">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8" name="U자형 화살표 7">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2772512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30</a:t>
            </a:fld>
            <a:endParaRPr lang="ko-KR" altLang="en-US" dirty="0"/>
          </a:p>
        </p:txBody>
      </p:sp>
      <p:pic>
        <p:nvPicPr>
          <p:cNvPr id="3" name="Picture 2"/>
          <p:cNvPicPr>
            <a:picLocks noChangeAspect="1"/>
          </p:cNvPicPr>
          <p:nvPr/>
        </p:nvPicPr>
        <p:blipFill>
          <a:blip r:embed="rId2"/>
          <a:stretch>
            <a:fillRect/>
          </a:stretch>
        </p:blipFill>
        <p:spPr>
          <a:xfrm>
            <a:off x="141684" y="1860748"/>
            <a:ext cx="6552728" cy="3240360"/>
          </a:xfrm>
          <a:prstGeom prst="rect">
            <a:avLst/>
          </a:prstGeom>
        </p:spPr>
      </p:pic>
      <p:grpSp>
        <p:nvGrpSpPr>
          <p:cNvPr id="4" name="Group 3"/>
          <p:cNvGrpSpPr/>
          <p:nvPr/>
        </p:nvGrpSpPr>
        <p:grpSpPr>
          <a:xfrm>
            <a:off x="139620" y="5508104"/>
            <a:ext cx="6529740" cy="1384995"/>
            <a:chOff x="139620" y="5508104"/>
            <a:chExt cx="6529740" cy="1384995"/>
          </a:xfrm>
        </p:grpSpPr>
        <p:sp>
          <p:nvSpPr>
            <p:cNvPr id="5" name="TextBox 4"/>
            <p:cNvSpPr txBox="1"/>
            <p:nvPr/>
          </p:nvSpPr>
          <p:spPr>
            <a:xfrm>
              <a:off x="3419826" y="5508104"/>
              <a:ext cx="3249534" cy="1384995"/>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a:latin typeface="Times New Roman" panose="02020603050405020304" pitchFamily="18" charset="0"/>
                  <a:cs typeface="Times New Roman" panose="02020603050405020304" pitchFamily="18" charset="0"/>
                </a:rPr>
                <a:t>Màn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grpSp>
        <p:nvGrpSpPr>
          <p:cNvPr id="10" name="Group 9"/>
          <p:cNvGrpSpPr/>
          <p:nvPr/>
        </p:nvGrpSpPr>
        <p:grpSpPr>
          <a:xfrm>
            <a:off x="893384" y="18438"/>
            <a:ext cx="5806648" cy="934143"/>
            <a:chOff x="893384" y="18438"/>
            <a:chExt cx="5806648" cy="934143"/>
          </a:xfrm>
        </p:grpSpPr>
        <p:sp>
          <p:nvSpPr>
            <p:cNvPr id="11" name="TextBox 1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2" name="TextBox 1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sp>
        <p:nvSpPr>
          <p:cNvPr id="14" name="Rectangle 13"/>
          <p:cNvSpPr/>
          <p:nvPr/>
        </p:nvSpPr>
        <p:spPr>
          <a:xfrm>
            <a:off x="359575" y="4865709"/>
            <a:ext cx="684017" cy="2434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6088" y="5508104"/>
            <a:ext cx="3220904" cy="923330"/>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marL="285750" indent="-285750">
              <a:lnSpc>
                <a:spcPct val="150000"/>
              </a:lnSpc>
              <a:buFont typeface="Wingdings" panose="05000000000000000000" pitchFamily="2" charset="2"/>
              <a:buChar char="v"/>
            </a:pPr>
            <a:endParaRPr lang="en-US" altLang="ko-KR" sz="1200" dirty="0"/>
          </a:p>
        </p:txBody>
      </p:sp>
      <p:grpSp>
        <p:nvGrpSpPr>
          <p:cNvPr id="15" name="Group 14"/>
          <p:cNvGrpSpPr/>
          <p:nvPr/>
        </p:nvGrpSpPr>
        <p:grpSpPr>
          <a:xfrm>
            <a:off x="929986" y="966373"/>
            <a:ext cx="5770046" cy="1007160"/>
            <a:chOff x="920581" y="984931"/>
            <a:chExt cx="5770046" cy="1007160"/>
          </a:xfrm>
        </p:grpSpPr>
        <p:sp>
          <p:nvSpPr>
            <p:cNvPr id="17" name="TextBox 16"/>
            <p:cNvSpPr txBox="1"/>
            <p:nvPr/>
          </p:nvSpPr>
          <p:spPr>
            <a:xfrm>
              <a:off x="929987" y="1407316"/>
              <a:ext cx="5760640" cy="584775"/>
            </a:xfrm>
            <a:prstGeom prst="rect">
              <a:avLst/>
            </a:prstGeom>
            <a:noFill/>
          </p:spPr>
          <p:txBody>
            <a:bodyPr wrap="square" rtlCol="0">
              <a:spAutoFit/>
            </a:bodyPr>
            <a:lstStyle/>
            <a:p>
              <a:r>
                <a:rPr lang="ko-KR" altLang="en-US" sz="1400" dirty="0" smtClean="0"/>
                <a:t>①</a:t>
              </a:r>
              <a:r>
                <a:rPr lang="vi-VN" altLang="ko-KR" sz="1400" dirty="0" smtClean="0"/>
                <a:t>  Nhấn lưu trữ (F8)</a:t>
              </a:r>
              <a:r>
                <a:rPr lang="en-US" altLang="ko-KR" sz="1400" dirty="0" smtClean="0"/>
                <a:t>  </a:t>
              </a:r>
              <a:endParaRPr lang="en-US" sz="1400" dirty="0"/>
            </a:p>
            <a:p>
              <a:endParaRPr lang="en-US" dirty="0"/>
            </a:p>
          </p:txBody>
        </p:sp>
        <p:sp>
          <p:nvSpPr>
            <p:cNvPr id="18" name="TextBox 17"/>
            <p:cNvSpPr txBox="1"/>
            <p:nvPr/>
          </p:nvSpPr>
          <p:spPr>
            <a:xfrm>
              <a:off x="920581" y="984931"/>
              <a:ext cx="5760640" cy="523220"/>
            </a:xfrm>
            <a:prstGeom prst="rect">
              <a:avLst/>
            </a:prstGeom>
            <a:noFill/>
          </p:spPr>
          <p:txBody>
            <a:bodyPr wrap="square" rtlCol="0">
              <a:spAutoFit/>
            </a:bodyPr>
            <a:lstStyle/>
            <a:p>
              <a:r>
                <a:rPr lang="ko-KR" altLang="en-US" sz="1400" dirty="0"/>
                <a:t>① 저장 클릭</a:t>
              </a:r>
              <a:endParaRPr lang="en-US" altLang="ko-KR" sz="1400" dirty="0"/>
            </a:p>
            <a:p>
              <a:r>
                <a:rPr lang="ko-KR" altLang="en-US" sz="1400" dirty="0" smtClean="0"/>
                <a:t>  </a:t>
              </a:r>
              <a:r>
                <a:rPr lang="en-US" altLang="ko-KR" sz="1400" dirty="0" smtClean="0"/>
                <a:t> </a:t>
              </a:r>
              <a:endParaRPr lang="en-US" sz="1400" dirty="0"/>
            </a:p>
          </p:txBody>
        </p:sp>
      </p:grpSp>
    </p:spTree>
    <p:extLst>
      <p:ext uri="{BB962C8B-B14F-4D97-AF65-F5344CB8AC3E}">
        <p14:creationId xmlns:p14="http://schemas.microsoft.com/office/powerpoint/2010/main" xmlns="" val="2920538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31</a:t>
            </a:fld>
            <a:endParaRPr lang="ko-KR" altLang="en-US" dirty="0"/>
          </a:p>
        </p:txBody>
      </p:sp>
      <p:sp>
        <p:nvSpPr>
          <p:cNvPr id="7" name="TextBox 6"/>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11" name="Group 10"/>
          <p:cNvGrpSpPr/>
          <p:nvPr/>
        </p:nvGrpSpPr>
        <p:grpSpPr>
          <a:xfrm>
            <a:off x="893384" y="18438"/>
            <a:ext cx="5806648" cy="934143"/>
            <a:chOff x="893384" y="18438"/>
            <a:chExt cx="5806648" cy="934143"/>
          </a:xfrm>
        </p:grpSpPr>
        <p:sp>
          <p:nvSpPr>
            <p:cNvPr id="12" name="TextBox 11"/>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3" name="TextBox 12"/>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생산입고조회</a:t>
              </a:r>
              <a:endParaRPr lang="en-US" sz="1600" b="1" dirty="0"/>
            </a:p>
          </p:txBody>
        </p:sp>
      </p:grpSp>
      <p:grpSp>
        <p:nvGrpSpPr>
          <p:cNvPr id="6" name="Group 5"/>
          <p:cNvGrpSpPr/>
          <p:nvPr/>
        </p:nvGrpSpPr>
        <p:grpSpPr>
          <a:xfrm>
            <a:off x="84219" y="1860749"/>
            <a:ext cx="6607045" cy="3240360"/>
            <a:chOff x="84219" y="1860749"/>
            <a:chExt cx="6607045" cy="3240360"/>
          </a:xfrm>
        </p:grpSpPr>
        <p:pic>
          <p:nvPicPr>
            <p:cNvPr id="4" name="Picture 3"/>
            <p:cNvPicPr>
              <a:picLocks noChangeAspect="1"/>
            </p:cNvPicPr>
            <p:nvPr/>
          </p:nvPicPr>
          <p:blipFill>
            <a:blip r:embed="rId2"/>
            <a:stretch>
              <a:fillRect/>
            </a:stretch>
          </p:blipFill>
          <p:spPr>
            <a:xfrm>
              <a:off x="138536" y="1860749"/>
              <a:ext cx="6552728" cy="3240360"/>
            </a:xfrm>
            <a:prstGeom prst="rect">
              <a:avLst/>
            </a:prstGeom>
          </p:spPr>
        </p:pic>
        <p:sp>
          <p:nvSpPr>
            <p:cNvPr id="15" name="Rectangle 14"/>
            <p:cNvSpPr/>
            <p:nvPr/>
          </p:nvSpPr>
          <p:spPr>
            <a:xfrm>
              <a:off x="2476725" y="3946075"/>
              <a:ext cx="319069" cy="18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6381" y="2915816"/>
              <a:ext cx="227245" cy="155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075" y="2129904"/>
              <a:ext cx="1113749" cy="1802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8"/>
            <p:cNvSpPr/>
            <p:nvPr/>
          </p:nvSpPr>
          <p:spPr>
            <a:xfrm>
              <a:off x="373626" y="2006083"/>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21" name="Rectangle 39"/>
            <p:cNvSpPr/>
            <p:nvPr/>
          </p:nvSpPr>
          <p:spPr>
            <a:xfrm flipH="1">
              <a:off x="84219" y="2549604"/>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22" name="Rectangle 40"/>
            <p:cNvSpPr/>
            <p:nvPr/>
          </p:nvSpPr>
          <p:spPr>
            <a:xfrm>
              <a:off x="2050240" y="3863318"/>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19" name="Group 18"/>
          <p:cNvGrpSpPr/>
          <p:nvPr/>
        </p:nvGrpSpPr>
        <p:grpSpPr>
          <a:xfrm>
            <a:off x="918125" y="966373"/>
            <a:ext cx="5772501" cy="904498"/>
            <a:chOff x="908720" y="984931"/>
            <a:chExt cx="5772501" cy="904498"/>
          </a:xfrm>
        </p:grpSpPr>
        <p:sp>
          <p:nvSpPr>
            <p:cNvPr id="23" name="TextBox 22"/>
            <p:cNvSpPr txBox="1"/>
            <p:nvPr/>
          </p:nvSpPr>
          <p:spPr>
            <a:xfrm>
              <a:off x="908720" y="1304654"/>
              <a:ext cx="5760640" cy="584775"/>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Vào thẻ chưa xác nhận</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Chọn phiếu nhập kho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Xác nhận/OK</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920581" y="984931"/>
              <a:ext cx="5760640" cy="307777"/>
            </a:xfrm>
            <a:prstGeom prst="rect">
              <a:avLst/>
            </a:prstGeom>
            <a:noFill/>
          </p:spPr>
          <p:txBody>
            <a:bodyPr wrap="square" rtlCol="0">
              <a:spAutoFit/>
            </a:bodyPr>
            <a:lstStyle/>
            <a:p>
              <a:r>
                <a:rPr lang="ko-KR" altLang="en-US" sz="1400" dirty="0" smtClean="0"/>
                <a:t>① 미확인  </a:t>
              </a:r>
              <a:r>
                <a:rPr lang="en-US" altLang="ko-KR" sz="1400" dirty="0" smtClean="0">
                  <a:sym typeface="Wingdings 3" panose="05040102010807070707" pitchFamily="18" charset="2"/>
                </a:rPr>
                <a:t> </a:t>
              </a:r>
              <a:r>
                <a:rPr lang="ko-KR" altLang="en-US" sz="1400" dirty="0" smtClean="0"/>
                <a:t>② 생산입고 클릭  </a:t>
              </a:r>
              <a:r>
                <a:rPr lang="en-US" altLang="ko-KR" sz="1400" dirty="0" smtClean="0">
                  <a:sym typeface="Wingdings 3" panose="05040102010807070707" pitchFamily="18" charset="2"/>
                </a:rPr>
                <a:t> </a:t>
              </a:r>
              <a:r>
                <a:rPr lang="ko-KR" altLang="en-US" sz="1400" dirty="0" smtClean="0"/>
                <a:t>③ 확인</a:t>
              </a:r>
              <a:r>
                <a:rPr lang="en-US" altLang="ko-KR" sz="1400" dirty="0" smtClean="0"/>
                <a:t>  </a:t>
              </a:r>
              <a:endParaRPr lang="en-US" sz="1400" dirty="0"/>
            </a:p>
          </p:txBody>
        </p:sp>
      </p:grpSp>
      <p:grpSp>
        <p:nvGrpSpPr>
          <p:cNvPr id="5" name="Group 4"/>
          <p:cNvGrpSpPr/>
          <p:nvPr/>
        </p:nvGrpSpPr>
        <p:grpSpPr>
          <a:xfrm>
            <a:off x="136088" y="5508104"/>
            <a:ext cx="6542677" cy="1200329"/>
            <a:chOff x="136088" y="5508104"/>
            <a:chExt cx="6542677" cy="1200329"/>
          </a:xfrm>
        </p:grpSpPr>
        <p:sp>
          <p:nvSpPr>
            <p:cNvPr id="18" name="TextBox 17"/>
            <p:cNvSpPr txBox="1"/>
            <p:nvPr/>
          </p:nvSpPr>
          <p:spPr>
            <a:xfrm>
              <a:off x="136088" y="5508104"/>
              <a:ext cx="3220904" cy="1200329"/>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생산입고</a:t>
              </a:r>
              <a:r>
                <a:rPr lang="en-US" altLang="ko-KR" sz="1200" dirty="0" smtClean="0"/>
                <a:t>Ⅱ</a:t>
              </a:r>
              <a:r>
                <a:rPr lang="ko-KR" altLang="en-US" sz="1200" dirty="0" smtClean="0"/>
                <a:t>에서 처리한 </a:t>
              </a:r>
              <a:r>
                <a:rPr lang="en-US" altLang="ko-KR" sz="1200" dirty="0" smtClean="0"/>
                <a:t>Data</a:t>
              </a:r>
              <a:r>
                <a:rPr lang="ko-KR" altLang="en-US" sz="1200" dirty="0" smtClean="0"/>
                <a:t>를</a:t>
              </a:r>
              <a:r>
                <a:rPr lang="en-US" altLang="ko-KR" sz="1200" dirty="0" smtClean="0"/>
                <a:t> </a:t>
              </a:r>
              <a:r>
                <a:rPr lang="ko-KR" altLang="en-US" sz="1200" dirty="0" smtClean="0"/>
                <a:t>확인</a:t>
              </a:r>
              <a:r>
                <a:rPr lang="vi-VN" altLang="ko-KR" sz="1200" dirty="0" smtClean="0"/>
                <a:t>(</a:t>
              </a:r>
              <a:r>
                <a:rPr lang="ko-KR" altLang="en-US" sz="1200" dirty="0" smtClean="0"/>
                <a:t>승인</a:t>
              </a:r>
              <a:r>
                <a:rPr lang="en-US" altLang="ko-KR" sz="1200" dirty="0" smtClean="0"/>
                <a:t>)</a:t>
              </a:r>
              <a:r>
                <a:rPr lang="ko-KR" altLang="en-US" sz="1200" dirty="0" smtClean="0"/>
                <a:t>하는 화면</a:t>
              </a:r>
              <a:r>
                <a:rPr lang="vi-VN" altLang="ko-KR" sz="1200" dirty="0" smtClean="0"/>
                <a:t> (</a:t>
              </a:r>
              <a:r>
                <a:rPr lang="ko-KR" altLang="en-US" sz="1200" dirty="0"/>
                <a:t>관리자만 </a:t>
              </a:r>
              <a:r>
                <a:rPr lang="ko-KR" altLang="en-US" sz="1200" dirty="0" smtClean="0"/>
                <a:t>가능함</a:t>
              </a:r>
              <a:r>
                <a:rPr lang="vi-VN" altLang="ko-KR" sz="1200" dirty="0" smtClean="0"/>
                <a:t>)</a:t>
              </a:r>
              <a:endParaRPr lang="en-US" altLang="ko-KR" sz="1200" dirty="0" smtClean="0"/>
            </a:p>
            <a:p>
              <a:pPr>
                <a:lnSpc>
                  <a:spcPct val="150000"/>
                </a:lnSpc>
              </a:pPr>
              <a:endParaRPr lang="en-US" altLang="ko-KR" sz="1200" dirty="0"/>
            </a:p>
            <a:p>
              <a:pPr>
                <a:lnSpc>
                  <a:spcPct val="150000"/>
                </a:lnSpc>
              </a:pPr>
              <a:endParaRPr lang="en-US" altLang="ko-KR" sz="1200" dirty="0"/>
            </a:p>
          </p:txBody>
        </p:sp>
        <p:sp>
          <p:nvSpPr>
            <p:cNvPr id="3" name="TextBox 2"/>
            <p:cNvSpPr txBox="1"/>
            <p:nvPr/>
          </p:nvSpPr>
          <p:spPr>
            <a:xfrm>
              <a:off x="3429000" y="5508104"/>
              <a:ext cx="3249765"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nhận</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phê duyệt)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thông</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tin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(Chỉ có quản lý xưởng </a:t>
              </a:r>
              <a:r>
                <a:rPr lang="vi-VN" sz="1400" dirty="0" smtClean="0">
                  <a:latin typeface="Times New Roman" panose="02020603050405020304" pitchFamily="18" charset="0"/>
                  <a:cs typeface="Times New Roman" panose="02020603050405020304" pitchFamily="18" charset="0"/>
                </a:rPr>
                <a:t>  mới </a:t>
              </a:r>
              <a:r>
                <a:rPr lang="vi-VN" sz="1400" dirty="0">
                  <a:latin typeface="Times New Roman" panose="02020603050405020304" pitchFamily="18" charset="0"/>
                  <a:cs typeface="Times New Roman" panose="02020603050405020304" pitchFamily="18" charset="0"/>
                </a:rPr>
                <a:t>thực hiện </a:t>
              </a:r>
              <a:r>
                <a:rPr lang="vi-VN" sz="1400" dirty="0" smtClean="0">
                  <a:latin typeface="Times New Roman" panose="02020603050405020304" pitchFamily="18" charset="0"/>
                  <a:cs typeface="Times New Roman" panose="02020603050405020304" pitchFamily="18" charset="0"/>
                </a:rPr>
                <a:t> được </a:t>
              </a:r>
              <a:r>
                <a:rPr lang="vi-VN" sz="1400" dirty="0">
                  <a:latin typeface="Times New Roman" panose="02020603050405020304" pitchFamily="18" charset="0"/>
                  <a:cs typeface="Times New Roman" panose="02020603050405020304" pitchFamily="18" charset="0"/>
                </a:rPr>
                <a:t>lệnh này)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616776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32</a:t>
            </a:fld>
            <a:endParaRPr lang="ko-KR" altLang="en-US"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10" name="Group 9"/>
          <p:cNvGrpSpPr/>
          <p:nvPr/>
        </p:nvGrpSpPr>
        <p:grpSpPr>
          <a:xfrm>
            <a:off x="893384" y="18438"/>
            <a:ext cx="5806648" cy="934143"/>
            <a:chOff x="893384" y="18438"/>
            <a:chExt cx="5806648" cy="934143"/>
          </a:xfrm>
        </p:grpSpPr>
        <p:sp>
          <p:nvSpPr>
            <p:cNvPr id="11" name="TextBox 1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2" name="TextBox 1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생산입고조회</a:t>
              </a:r>
              <a:endParaRPr lang="en-US" sz="1600" b="1" dirty="0"/>
            </a:p>
          </p:txBody>
        </p:sp>
      </p:grpSp>
      <p:grpSp>
        <p:nvGrpSpPr>
          <p:cNvPr id="16" name="Group 15"/>
          <p:cNvGrpSpPr/>
          <p:nvPr/>
        </p:nvGrpSpPr>
        <p:grpSpPr>
          <a:xfrm>
            <a:off x="929986" y="966373"/>
            <a:ext cx="5770046" cy="1008406"/>
            <a:chOff x="920581" y="984931"/>
            <a:chExt cx="5770046" cy="1008406"/>
          </a:xfrm>
        </p:grpSpPr>
        <p:sp>
          <p:nvSpPr>
            <p:cNvPr id="17" name="TextBox 16"/>
            <p:cNvSpPr txBox="1"/>
            <p:nvPr/>
          </p:nvSpPr>
          <p:spPr>
            <a:xfrm>
              <a:off x="929987" y="1408562"/>
              <a:ext cx="5760640" cy="584775"/>
            </a:xfrm>
            <a:prstGeom prst="rect">
              <a:avLst/>
            </a:prstGeom>
            <a:noFill/>
          </p:spPr>
          <p:txBody>
            <a:bodyPr wrap="square" rtlCol="0">
              <a:spAutoFit/>
            </a:bodyPr>
            <a:lstStyle/>
            <a:p>
              <a:r>
                <a:rPr lang="ko-KR" altLang="en-US" sz="1400" dirty="0"/>
                <a:t>①</a:t>
              </a:r>
              <a:r>
                <a:rPr lang="vi-VN" altLang="ko-KR" sz="1400" dirty="0" smtClean="0">
                  <a:latin typeface="Times New Roman" panose="02020603050405020304" pitchFamily="18" charset="0"/>
                  <a:cs typeface="Times New Roman" panose="02020603050405020304" pitchFamily="18" charset="0"/>
                </a:rPr>
                <a:t> Chọn phiếu nhập kho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Sửa chữa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Lưu trữ (F8)</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생산입고 클릭</a:t>
              </a:r>
              <a:r>
                <a:rPr lang="en-US" altLang="ko-KR" sz="1400" dirty="0" smtClean="0"/>
                <a:t> </a:t>
              </a:r>
              <a:r>
                <a:rPr lang="en-US" altLang="ko-KR" sz="1400" dirty="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②</a:t>
              </a:r>
              <a:r>
                <a:rPr lang="ko-KR" altLang="en-US" sz="1400" dirty="0" smtClean="0"/>
                <a:t> 수정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③</a:t>
              </a:r>
              <a:r>
                <a:rPr lang="ko-KR" altLang="en-US" sz="1400" dirty="0" smtClean="0">
                  <a:latin typeface="Times New Roman" panose="02020603050405020304" pitchFamily="18" charset="0"/>
                  <a:cs typeface="Times New Roman" panose="02020603050405020304" pitchFamily="18" charset="0"/>
                </a:rPr>
                <a:t> 저장</a:t>
              </a:r>
              <a:r>
                <a:rPr lang="en-US" altLang="ko-KR" sz="1400" dirty="0" smtClean="0">
                  <a:latin typeface="Times New Roman" panose="02020603050405020304" pitchFamily="18" charset="0"/>
                  <a:cs typeface="Times New Roman" panose="02020603050405020304" pitchFamily="18" charset="0"/>
                </a:rPr>
                <a:t>(</a:t>
              </a:r>
              <a:r>
                <a:rPr lang="vi-VN" altLang="ko-KR" sz="1400" dirty="0" smtClean="0">
                  <a:latin typeface="Times New Roman" panose="02020603050405020304" pitchFamily="18" charset="0"/>
                  <a:cs typeface="Times New Roman" panose="02020603050405020304" pitchFamily="18" charset="0"/>
                </a:rPr>
                <a:t>F8)</a:t>
              </a:r>
              <a:r>
                <a:rPr lang="en-US" altLang="ko-KR" sz="1400" dirty="0" smtClean="0"/>
                <a:t>  </a:t>
              </a:r>
              <a:endParaRPr lang="en-US" sz="1400" dirty="0"/>
            </a:p>
          </p:txBody>
        </p:sp>
      </p:grpSp>
      <p:grpSp>
        <p:nvGrpSpPr>
          <p:cNvPr id="4" name="Group 3"/>
          <p:cNvGrpSpPr/>
          <p:nvPr/>
        </p:nvGrpSpPr>
        <p:grpSpPr>
          <a:xfrm>
            <a:off x="136088" y="5508104"/>
            <a:ext cx="6542677" cy="1200329"/>
            <a:chOff x="136088" y="5508104"/>
            <a:chExt cx="6542677" cy="1200329"/>
          </a:xfrm>
        </p:grpSpPr>
        <p:sp>
          <p:nvSpPr>
            <p:cNvPr id="15" name="TextBox 14"/>
            <p:cNvSpPr txBox="1"/>
            <p:nvPr/>
          </p:nvSpPr>
          <p:spPr>
            <a:xfrm>
              <a:off x="136088" y="5508104"/>
              <a:ext cx="3220904" cy="1200329"/>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생산입고</a:t>
              </a:r>
              <a:r>
                <a:rPr lang="en-US" altLang="ko-KR" sz="1200" dirty="0" smtClean="0"/>
                <a:t>Ⅱ</a:t>
              </a:r>
              <a:r>
                <a:rPr lang="ko-KR" altLang="en-US" sz="1200" dirty="0" smtClean="0"/>
                <a:t>에서 처리한 </a:t>
              </a:r>
              <a:r>
                <a:rPr lang="en-US" altLang="ko-KR" sz="1200" dirty="0" smtClean="0"/>
                <a:t>Data</a:t>
              </a:r>
              <a:r>
                <a:rPr lang="ko-KR" altLang="en-US" sz="1200" dirty="0" smtClean="0"/>
                <a:t>를</a:t>
              </a:r>
              <a:r>
                <a:rPr lang="en-US" altLang="ko-KR" sz="1200" dirty="0" smtClean="0"/>
                <a:t> </a:t>
              </a:r>
              <a:r>
                <a:rPr lang="ko-KR" altLang="en-US" sz="1200" dirty="0" smtClean="0"/>
                <a:t>수정</a:t>
              </a:r>
              <a:r>
                <a:rPr lang="en-US" altLang="ko-KR" sz="1200" dirty="0" smtClean="0"/>
                <a:t>, </a:t>
              </a:r>
              <a:r>
                <a:rPr lang="ko-KR" altLang="en-US" sz="1200" dirty="0" smtClean="0"/>
                <a:t>저장하는 화면</a:t>
              </a:r>
              <a:r>
                <a:rPr lang="vi-VN" altLang="ko-KR" sz="1200" dirty="0" smtClean="0"/>
                <a:t> </a:t>
              </a:r>
              <a:r>
                <a:rPr lang="vi-VN" altLang="ko-KR" sz="1200" dirty="0"/>
                <a:t>(</a:t>
              </a:r>
              <a:r>
                <a:rPr lang="ko-KR" altLang="en-US" sz="1200" dirty="0"/>
                <a:t>관리자만 수정 후</a:t>
              </a:r>
              <a:r>
                <a:rPr lang="en-US" altLang="ko-KR" sz="1200" dirty="0"/>
                <a:t>,</a:t>
              </a:r>
              <a:r>
                <a:rPr lang="ko-KR" altLang="en-US" sz="1200" dirty="0"/>
                <a:t> 저장 가능함</a:t>
              </a:r>
              <a:r>
                <a:rPr lang="vi-VN" altLang="ko-KR" sz="1200" dirty="0"/>
                <a:t>)</a:t>
              </a:r>
              <a:endParaRPr lang="en-US" altLang="ko-KR" sz="1200" dirty="0"/>
            </a:p>
            <a:p>
              <a:pPr>
                <a:lnSpc>
                  <a:spcPct val="150000"/>
                </a:lnSpc>
              </a:pPr>
              <a:endParaRPr lang="en-US" altLang="ko-KR" sz="1200" dirty="0"/>
            </a:p>
          </p:txBody>
        </p:sp>
        <p:sp>
          <p:nvSpPr>
            <p:cNvPr id="19" name="TextBox 18"/>
            <p:cNvSpPr txBox="1"/>
            <p:nvPr/>
          </p:nvSpPr>
          <p:spPr>
            <a:xfrm>
              <a:off x="3429000" y="5508104"/>
              <a:ext cx="3249765"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nhận</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và sửa </a:t>
              </a:r>
              <a:r>
                <a:rPr lang="en-US" sz="1400" dirty="0" err="1" smtClean="0">
                  <a:latin typeface="Times New Roman" panose="02020603050405020304" pitchFamily="18" charset="0"/>
                  <a:cs typeface="Times New Roman" panose="02020603050405020304" pitchFamily="18" charset="0"/>
                </a:rPr>
                <a:t>thông</a:t>
              </a:r>
              <a:r>
                <a:rPr lang="en-US" sz="1400" dirty="0" smtClean="0">
                  <a:latin typeface="Times New Roman" panose="02020603050405020304" pitchFamily="18" charset="0"/>
                  <a:cs typeface="Times New Roman" panose="02020603050405020304" pitchFamily="18" charset="0"/>
                </a:rPr>
                <a:t> tin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(Chỉ có quản lý xưởng mới </a:t>
              </a:r>
              <a:r>
                <a:rPr lang="vi-VN" sz="1400" dirty="0" smtClean="0">
                  <a:latin typeface="Times New Roman" panose="02020603050405020304" pitchFamily="18" charset="0"/>
                  <a:cs typeface="Times New Roman" panose="02020603050405020304" pitchFamily="18" charset="0"/>
                </a:rPr>
                <a:t>  thực </a:t>
              </a:r>
              <a:r>
                <a:rPr lang="vi-VN" sz="1400" dirty="0">
                  <a:latin typeface="Times New Roman" panose="02020603050405020304" pitchFamily="18" charset="0"/>
                  <a:cs typeface="Times New Roman" panose="02020603050405020304" pitchFamily="18" charset="0"/>
                </a:rPr>
                <a:t>hiện được lệnh này)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141683" y="1870125"/>
            <a:ext cx="6552729" cy="3240361"/>
            <a:chOff x="141683" y="1870125"/>
            <a:chExt cx="6552729" cy="3240361"/>
          </a:xfrm>
        </p:grpSpPr>
        <p:pic>
          <p:nvPicPr>
            <p:cNvPr id="3" name="Picture 2"/>
            <p:cNvPicPr>
              <a:picLocks noChangeAspect="1"/>
            </p:cNvPicPr>
            <p:nvPr/>
          </p:nvPicPr>
          <p:blipFill>
            <a:blip r:embed="rId2"/>
            <a:stretch>
              <a:fillRect/>
            </a:stretch>
          </p:blipFill>
          <p:spPr>
            <a:xfrm>
              <a:off x="141683" y="1870125"/>
              <a:ext cx="6552729" cy="3240361"/>
            </a:xfrm>
            <a:prstGeom prst="rect">
              <a:avLst/>
            </a:prstGeom>
          </p:spPr>
        </p:pic>
        <p:sp>
          <p:nvSpPr>
            <p:cNvPr id="13" name="Rectangle 12"/>
            <p:cNvSpPr/>
            <p:nvPr/>
          </p:nvSpPr>
          <p:spPr>
            <a:xfrm>
              <a:off x="1700808" y="4788024"/>
              <a:ext cx="679109"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4750" y="2699792"/>
              <a:ext cx="73397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56792" y="2267744"/>
              <a:ext cx="4608512"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7734" y="2316317"/>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21" name="Rectangle 20"/>
            <p:cNvSpPr/>
            <p:nvPr/>
          </p:nvSpPr>
          <p:spPr>
            <a:xfrm>
              <a:off x="1429309" y="1946985"/>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22" name="Rectangle 21"/>
            <p:cNvSpPr/>
            <p:nvPr/>
          </p:nvSpPr>
          <p:spPr>
            <a:xfrm>
              <a:off x="1915767" y="4457963"/>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grpSp>
    </p:spTree>
    <p:extLst>
      <p:ext uri="{BB962C8B-B14F-4D97-AF65-F5344CB8AC3E}">
        <p14:creationId xmlns:p14="http://schemas.microsoft.com/office/powerpoint/2010/main" xmlns="" val="2568504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33</a:t>
            </a:fld>
            <a:endParaRPr lang="ko-KR" altLang="en-US"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nvGrpSpPr>
          <p:cNvPr id="4" name="Group 3"/>
          <p:cNvGrpSpPr/>
          <p:nvPr/>
        </p:nvGrpSpPr>
        <p:grpSpPr>
          <a:xfrm>
            <a:off x="141684" y="1870871"/>
            <a:ext cx="6552728" cy="3240565"/>
            <a:chOff x="141684" y="1870871"/>
            <a:chExt cx="6552728" cy="3240565"/>
          </a:xfrm>
        </p:grpSpPr>
        <p:pic>
          <p:nvPicPr>
            <p:cNvPr id="3" name="Picture 2"/>
            <p:cNvPicPr>
              <a:picLocks noChangeAspect="1"/>
            </p:cNvPicPr>
            <p:nvPr/>
          </p:nvPicPr>
          <p:blipFill>
            <a:blip r:embed="rId2"/>
            <a:stretch>
              <a:fillRect/>
            </a:stretch>
          </p:blipFill>
          <p:spPr>
            <a:xfrm>
              <a:off x="141684" y="1871076"/>
              <a:ext cx="6552728" cy="3240360"/>
            </a:xfrm>
            <a:prstGeom prst="rect">
              <a:avLst/>
            </a:prstGeom>
          </p:spPr>
        </p:pic>
        <p:sp>
          <p:nvSpPr>
            <p:cNvPr id="10" name="Rectangle 9"/>
            <p:cNvSpPr/>
            <p:nvPr/>
          </p:nvSpPr>
          <p:spPr>
            <a:xfrm>
              <a:off x="163235" y="1870871"/>
              <a:ext cx="515191"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3235" y="2915816"/>
              <a:ext cx="1194300"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84784" y="2771800"/>
              <a:ext cx="1872208" cy="176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2819" y="2771801"/>
              <a:ext cx="2010437" cy="175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8"/>
            <p:cNvSpPr/>
            <p:nvPr/>
          </p:nvSpPr>
          <p:spPr>
            <a:xfrm>
              <a:off x="289837" y="1929214"/>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6" name="Rectangle 39"/>
            <p:cNvSpPr/>
            <p:nvPr/>
          </p:nvSpPr>
          <p:spPr>
            <a:xfrm>
              <a:off x="761340" y="2529827"/>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7" name="Rectangle 40"/>
            <p:cNvSpPr/>
            <p:nvPr/>
          </p:nvSpPr>
          <p:spPr>
            <a:xfrm>
              <a:off x="1746540" y="2394926"/>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18" name="Rectangle 41"/>
            <p:cNvSpPr/>
            <p:nvPr/>
          </p:nvSpPr>
          <p:spPr>
            <a:xfrm>
              <a:off x="3985389" y="2394926"/>
              <a:ext cx="497252" cy="369332"/>
            </a:xfrm>
            <a:prstGeom prst="rect">
              <a:avLst/>
            </a:prstGeom>
          </p:spPr>
          <p:txBody>
            <a:bodyPr wrap="none">
              <a:spAutoFit/>
            </a:bodyPr>
            <a:lstStyle/>
            <a:p>
              <a:r>
                <a:rPr lang="ko-KR" altLang="en-US" b="1" dirty="0">
                  <a:solidFill>
                    <a:srgbClr val="FF0000"/>
                  </a:solidFill>
                </a:rPr>
                <a:t>④</a:t>
              </a:r>
              <a:r>
                <a:rPr lang="en-US" altLang="ko-KR" b="1" dirty="0">
                  <a:solidFill>
                    <a:srgbClr val="FF0000"/>
                  </a:solidFill>
                </a:rPr>
                <a:t> </a:t>
              </a:r>
              <a:endParaRPr lang="en-US" b="1" dirty="0">
                <a:solidFill>
                  <a:srgbClr val="FF0000"/>
                </a:solidFill>
              </a:endParaRPr>
            </a:p>
          </p:txBody>
        </p:sp>
      </p:grpSp>
      <p:sp>
        <p:nvSpPr>
          <p:cNvPr id="19" name="TextBox 18"/>
          <p:cNvSpPr txBox="1"/>
          <p:nvPr/>
        </p:nvSpPr>
        <p:spPr>
          <a:xfrm>
            <a:off x="136088" y="5508104"/>
            <a:ext cx="322090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a:p>
            <a:pPr>
              <a:lnSpc>
                <a:spcPct val="150000"/>
              </a:lnSpc>
            </a:pPr>
            <a:endParaRPr lang="en-US" altLang="ko-KR" sz="1200" dirty="0"/>
          </a:p>
        </p:txBody>
      </p:sp>
      <p:grpSp>
        <p:nvGrpSpPr>
          <p:cNvPr id="23" name="Group 22"/>
          <p:cNvGrpSpPr/>
          <p:nvPr/>
        </p:nvGrpSpPr>
        <p:grpSpPr>
          <a:xfrm>
            <a:off x="893384" y="18438"/>
            <a:ext cx="5806648" cy="934143"/>
            <a:chOff x="893384" y="18438"/>
            <a:chExt cx="5806648" cy="934143"/>
          </a:xfrm>
        </p:grpSpPr>
        <p:sp>
          <p:nvSpPr>
            <p:cNvPr id="24" name="TextBox 23"/>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25" name="TextBox 24"/>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sp>
        <p:nvSpPr>
          <p:cNvPr id="26" name="TextBox 25"/>
          <p:cNvSpPr txBox="1"/>
          <p:nvPr/>
        </p:nvSpPr>
        <p:spPr>
          <a:xfrm>
            <a:off x="3510533" y="5508104"/>
            <a:ext cx="3143491"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908720" y="966373"/>
            <a:ext cx="5781906" cy="1141259"/>
            <a:chOff x="899315" y="984931"/>
            <a:chExt cx="5781906" cy="1141259"/>
          </a:xfrm>
        </p:grpSpPr>
        <p:sp>
          <p:nvSpPr>
            <p:cNvPr id="28" name="TextBox 27"/>
            <p:cNvSpPr txBox="1"/>
            <p:nvPr/>
          </p:nvSpPr>
          <p:spPr>
            <a:xfrm>
              <a:off x="899315" y="1325971"/>
              <a:ext cx="5760640" cy="800219"/>
            </a:xfrm>
            <a:prstGeom prst="rect">
              <a:avLst/>
            </a:prstGeom>
            <a:noFill/>
          </p:spPr>
          <p:txBody>
            <a:bodyPr wrap="square" rtlCol="0">
              <a:spAutoFit/>
            </a:bodyPr>
            <a:lstStyle/>
            <a:p>
              <a:r>
                <a:rPr lang="ko-KR" altLang="en-US" sz="1400" dirty="0"/>
                <a:t>① </a:t>
              </a:r>
              <a:r>
                <a:rPr lang="vi-VN" altLang="ko-KR" sz="1400" dirty="0" smtClean="0"/>
                <a:t>PROCESS</a:t>
              </a:r>
              <a:r>
                <a:rPr lang="en-US" altLang="ko-KR" sz="1400" dirty="0" smtClean="0"/>
                <a:t> </a:t>
              </a:r>
              <a:r>
                <a:rPr lang="en-US" altLang="ko-KR" sz="1400" dirty="0">
                  <a:sym typeface="Wingdings 3" panose="05040102010807070707" pitchFamily="18" charset="2"/>
                </a:rPr>
                <a:t> </a:t>
              </a:r>
              <a:r>
                <a:rPr lang="ko-KR" altLang="en-US" sz="1400" dirty="0" smtClean="0"/>
                <a:t>② </a:t>
              </a:r>
              <a:r>
                <a:rPr lang="vi-VN" altLang="ko-KR" sz="1400" dirty="0" smtClean="0"/>
                <a:t>Xuất kho NVL mới </a:t>
              </a:r>
              <a:r>
                <a:rPr lang="en-US" altLang="ko-KR" sz="1400" dirty="0" smtClean="0">
                  <a:sym typeface="Wingdings 3" panose="05040102010807070707" pitchFamily="18" charset="2"/>
                </a:rPr>
                <a:t> </a:t>
              </a:r>
              <a:r>
                <a:rPr lang="ko-KR" altLang="en-US" sz="1400" dirty="0" smtClean="0"/>
                <a:t>③</a:t>
              </a:r>
              <a:r>
                <a:rPr lang="en-US" altLang="ko-KR" sz="1400" dirty="0" smtClean="0"/>
                <a:t> </a:t>
              </a:r>
              <a:r>
                <a:rPr lang="vi-VN" altLang="ko-KR" sz="1400" dirty="0" smtClean="0"/>
                <a:t>Kho xuất HH/NVL</a:t>
              </a:r>
              <a:r>
                <a:rPr lang="en-US" altLang="ko-KR" sz="1400" dirty="0" smtClean="0"/>
                <a:t> </a:t>
              </a:r>
              <a:r>
                <a:rPr lang="en-US" altLang="ko-KR" sz="1400" dirty="0" smtClean="0">
                  <a:sym typeface="Wingdings 3" panose="05040102010807070707" pitchFamily="18" charset="2"/>
                </a:rPr>
                <a:t> </a:t>
              </a:r>
              <a:r>
                <a:rPr lang="ko-KR" altLang="en-US" sz="1400" dirty="0" smtClean="0"/>
                <a:t>④</a:t>
              </a:r>
              <a:r>
                <a:rPr lang="en-US" altLang="ko-KR" sz="1400" dirty="0" smtClean="0"/>
                <a:t> </a:t>
              </a:r>
              <a:r>
                <a:rPr lang="vi-VN" altLang="ko-KR" sz="1400" dirty="0" smtClean="0"/>
                <a:t>Nhà máy </a:t>
              </a:r>
              <a:endParaRPr lang="en-US" sz="1400" dirty="0"/>
            </a:p>
            <a:p>
              <a:endParaRPr lang="en-US" dirty="0"/>
            </a:p>
          </p:txBody>
        </p:sp>
        <p:sp>
          <p:nvSpPr>
            <p:cNvPr id="29" name="TextBox 28"/>
            <p:cNvSpPr txBox="1"/>
            <p:nvPr/>
          </p:nvSpPr>
          <p:spPr>
            <a:xfrm>
              <a:off x="920581" y="984931"/>
              <a:ext cx="5760640" cy="307777"/>
            </a:xfrm>
            <a:prstGeom prst="rect">
              <a:avLst/>
            </a:prstGeom>
            <a:noFill/>
          </p:spPr>
          <p:txBody>
            <a:bodyPr wrap="square" rtlCol="0">
              <a:spAutoFit/>
            </a:bodyPr>
            <a:lstStyle/>
            <a:p>
              <a:r>
                <a:rPr lang="ko-KR" altLang="en-US" sz="1400" dirty="0"/>
                <a:t>① </a:t>
              </a:r>
              <a:r>
                <a:rPr lang="vi-VN" altLang="ko-KR" sz="1400" dirty="0" smtClean="0"/>
                <a:t>PROCESS</a:t>
              </a:r>
              <a:r>
                <a:rPr lang="ko-KR" altLang="en-US" sz="1400" dirty="0" smtClean="0"/>
                <a:t> </a:t>
              </a:r>
              <a:r>
                <a:rPr lang="en-US" altLang="ko-KR" sz="1400" dirty="0" smtClean="0">
                  <a:sym typeface="Wingdings 3" panose="05040102010807070707" pitchFamily="18" charset="2"/>
                </a:rPr>
                <a:t> </a:t>
              </a:r>
              <a:r>
                <a:rPr lang="ko-KR" altLang="en-US" sz="1400" dirty="0" smtClean="0"/>
                <a:t>② 생산불출입력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err="1" smtClean="0"/>
                <a:t>보내는창고</a:t>
              </a:r>
              <a:r>
                <a:rPr lang="en-US" altLang="ko-KR" sz="1400" dirty="0" smtClean="0"/>
                <a:t>  </a:t>
              </a:r>
              <a:r>
                <a:rPr lang="en-US" altLang="ko-KR" sz="1400" dirty="0">
                  <a:sym typeface="Wingdings 3" panose="05040102010807070707" pitchFamily="18" charset="2"/>
                </a:rPr>
                <a:t> </a:t>
              </a:r>
              <a:r>
                <a:rPr lang="ko-KR" altLang="en-US" sz="1400" dirty="0" smtClean="0"/>
                <a:t>④ </a:t>
              </a:r>
              <a:r>
                <a:rPr lang="ko-KR" altLang="en-US" sz="1400" dirty="0" err="1" smtClean="0"/>
                <a:t>받는공장</a:t>
              </a:r>
              <a:endParaRPr lang="en-US" sz="1400" dirty="0"/>
            </a:p>
          </p:txBody>
        </p:sp>
      </p:grpSp>
    </p:spTree>
    <p:extLst>
      <p:ext uri="{BB962C8B-B14F-4D97-AF65-F5344CB8AC3E}">
        <p14:creationId xmlns:p14="http://schemas.microsoft.com/office/powerpoint/2010/main" xmlns="" val="619605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34</a:t>
            </a:fld>
            <a:endParaRPr lang="ko-KR" altLang="en-US" dirty="0"/>
          </a:p>
        </p:txBody>
      </p:sp>
      <p:grpSp>
        <p:nvGrpSpPr>
          <p:cNvPr id="7" name="Group 6"/>
          <p:cNvGrpSpPr/>
          <p:nvPr/>
        </p:nvGrpSpPr>
        <p:grpSpPr>
          <a:xfrm>
            <a:off x="893384" y="18438"/>
            <a:ext cx="5806648" cy="934143"/>
            <a:chOff x="893384" y="18438"/>
            <a:chExt cx="5806648" cy="934143"/>
          </a:xfrm>
        </p:grpSpPr>
        <p:sp>
          <p:nvSpPr>
            <p:cNvPr id="8" name="TextBox 7"/>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9" name="TextBox 8"/>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grpSp>
        <p:nvGrpSpPr>
          <p:cNvPr id="10" name="Group 9"/>
          <p:cNvGrpSpPr/>
          <p:nvPr/>
        </p:nvGrpSpPr>
        <p:grpSpPr>
          <a:xfrm>
            <a:off x="918125" y="966373"/>
            <a:ext cx="5772501" cy="904498"/>
            <a:chOff x="908720" y="984931"/>
            <a:chExt cx="5772501" cy="904498"/>
          </a:xfrm>
        </p:grpSpPr>
        <p:sp>
          <p:nvSpPr>
            <p:cNvPr id="11" name="TextBox 10"/>
            <p:cNvSpPr txBox="1"/>
            <p:nvPr/>
          </p:nvSpPr>
          <p:spPr>
            <a:xfrm>
              <a:off x="908720" y="1304654"/>
              <a:ext cx="5760640" cy="584775"/>
            </a:xfrm>
            <a:prstGeom prst="rect">
              <a:avLst/>
            </a:prstGeom>
            <a:noFill/>
          </p:spPr>
          <p:txBody>
            <a:bodyPr wrap="square" rtlCol="0">
              <a:spAutoFit/>
            </a:bodyPr>
            <a:lstStyle/>
            <a:p>
              <a:r>
                <a:rPr lang="ko-KR" altLang="en-US" sz="1400" dirty="0" smtClean="0"/>
                <a:t>① </a:t>
              </a:r>
              <a:r>
                <a:rPr lang="vi-VN" altLang="ko-KR" sz="1400" dirty="0" smtClean="0"/>
                <a:t>Đơn </a:t>
              </a:r>
              <a:r>
                <a:rPr lang="vi-VN" altLang="ko-KR" sz="1400" dirty="0"/>
                <a:t>SX</a:t>
              </a:r>
              <a:r>
                <a:rPr lang="ko-KR" altLang="en-US" sz="1400" dirty="0"/>
                <a:t>  </a:t>
              </a:r>
              <a:r>
                <a:rPr lang="en-US" altLang="ko-KR" sz="1400" dirty="0" smtClean="0">
                  <a:sym typeface="Wingdings 3" panose="05040102010807070707" pitchFamily="18" charset="2"/>
                </a:rPr>
                <a:t> </a:t>
              </a:r>
              <a:r>
                <a:rPr lang="ko-KR" altLang="en-US" sz="1400" dirty="0" smtClean="0"/>
                <a:t>② </a:t>
              </a:r>
              <a:r>
                <a:rPr lang="vi-VN" altLang="ko-KR" sz="1400" dirty="0" smtClean="0"/>
                <a:t>Chọn </a:t>
              </a:r>
              <a:r>
                <a:rPr lang="vi-VN" altLang="ko-KR" sz="1400" dirty="0"/>
                <a:t>đơn sản xuất</a:t>
              </a:r>
              <a:r>
                <a:rPr lang="ko-KR" altLang="en-US" sz="1400" dirty="0"/>
                <a:t> </a:t>
              </a:r>
              <a:r>
                <a:rPr lang="en-US" altLang="ko-KR" sz="1400" dirty="0"/>
                <a:t> </a:t>
              </a:r>
              <a:r>
                <a:rPr lang="en-US" altLang="ko-KR" sz="1400" dirty="0">
                  <a:sym typeface="Wingdings 3" panose="05040102010807070707" pitchFamily="18" charset="2"/>
                </a:rPr>
                <a:t> </a:t>
              </a:r>
              <a:r>
                <a:rPr lang="ko-KR" altLang="en-US" sz="1400" dirty="0" smtClean="0"/>
                <a:t>③ </a:t>
              </a:r>
              <a:r>
                <a:rPr lang="vi-VN" altLang="ko-KR" sz="1400" dirty="0" smtClean="0"/>
                <a:t>Áp </a:t>
              </a:r>
              <a:r>
                <a:rPr lang="vi-VN" altLang="ko-KR" sz="1400" dirty="0"/>
                <a:t>dụng số lượng cón lại</a:t>
              </a:r>
              <a:r>
                <a:rPr lang="en-US" altLang="ko-KR" sz="1400" dirty="0"/>
                <a:t>  </a:t>
              </a:r>
              <a:endParaRPr lang="en-US" sz="1400" dirty="0"/>
            </a:p>
            <a:p>
              <a:endParaRPr lang="en-US" dirty="0"/>
            </a:p>
          </p:txBody>
        </p:sp>
        <p:sp>
          <p:nvSpPr>
            <p:cNvPr id="12" name="TextBox 11"/>
            <p:cNvSpPr txBox="1"/>
            <p:nvPr/>
          </p:nvSpPr>
          <p:spPr>
            <a:xfrm>
              <a:off x="920581" y="984931"/>
              <a:ext cx="5760640" cy="307777"/>
            </a:xfrm>
            <a:prstGeom prst="rect">
              <a:avLst/>
            </a:prstGeom>
            <a:noFill/>
          </p:spPr>
          <p:txBody>
            <a:bodyPr wrap="square" rtlCol="0">
              <a:spAutoFit/>
            </a:bodyPr>
            <a:lstStyle/>
            <a:p>
              <a:r>
                <a:rPr lang="ko-KR" altLang="en-US" sz="1400" dirty="0" smtClean="0"/>
                <a:t>① 작업지시서 </a:t>
              </a:r>
              <a:r>
                <a:rPr lang="en-US" altLang="ko-KR" sz="1400" dirty="0" smtClean="0">
                  <a:sym typeface="Wingdings 3" panose="05040102010807070707" pitchFamily="18" charset="2"/>
                </a:rPr>
                <a:t> </a:t>
              </a:r>
              <a:r>
                <a:rPr lang="ko-KR" altLang="en-US" sz="1400" dirty="0" smtClean="0"/>
                <a:t>② 작업지시서 클릭 </a:t>
              </a:r>
              <a:r>
                <a:rPr lang="en-US" altLang="ko-KR" sz="1400" dirty="0" smtClean="0"/>
                <a:t> </a:t>
              </a:r>
              <a:r>
                <a:rPr lang="en-US" altLang="ko-KR" sz="1400" dirty="0">
                  <a:sym typeface="Wingdings 3" panose="05040102010807070707" pitchFamily="18" charset="2"/>
                </a:rPr>
                <a:t> </a:t>
              </a:r>
              <a:r>
                <a:rPr lang="ko-KR" altLang="en-US" sz="1400" dirty="0" smtClean="0"/>
                <a:t>③ 잔량적용</a:t>
              </a:r>
              <a:r>
                <a:rPr lang="en-US" altLang="ko-KR" sz="1400" dirty="0" smtClean="0"/>
                <a:t>  </a:t>
              </a:r>
              <a:endParaRPr lang="en-US" sz="1400" dirty="0"/>
            </a:p>
          </p:txBody>
        </p:sp>
      </p:grpSp>
      <p:sp>
        <p:nvSpPr>
          <p:cNvPr id="13" name="Rectangle 12"/>
          <p:cNvSpPr/>
          <p:nvPr/>
        </p:nvSpPr>
        <p:spPr>
          <a:xfrm>
            <a:off x="1772816" y="3059832"/>
            <a:ext cx="504056" cy="18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20888" y="3563888"/>
            <a:ext cx="216024" cy="162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4620" y="4572000"/>
            <a:ext cx="1318476" cy="21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43347" y="1879195"/>
            <a:ext cx="6552728" cy="3199631"/>
            <a:chOff x="143347" y="1888248"/>
            <a:chExt cx="6552728" cy="3199631"/>
          </a:xfrm>
        </p:grpSpPr>
        <p:grpSp>
          <p:nvGrpSpPr>
            <p:cNvPr id="19" name="Group 18"/>
            <p:cNvGrpSpPr/>
            <p:nvPr/>
          </p:nvGrpSpPr>
          <p:grpSpPr>
            <a:xfrm>
              <a:off x="143347" y="1888248"/>
              <a:ext cx="6552728" cy="3199631"/>
              <a:chOff x="143347" y="1885950"/>
              <a:chExt cx="6552728" cy="3199631"/>
            </a:xfrm>
          </p:grpSpPr>
          <p:pic>
            <p:nvPicPr>
              <p:cNvPr id="3" name="Picture 2"/>
              <p:cNvPicPr>
                <a:picLocks noChangeAspect="1"/>
              </p:cNvPicPr>
              <p:nvPr/>
            </p:nvPicPr>
            <p:blipFill>
              <a:blip r:embed="rId2"/>
              <a:stretch>
                <a:fillRect/>
              </a:stretch>
            </p:blipFill>
            <p:spPr>
              <a:xfrm>
                <a:off x="143347" y="1885950"/>
                <a:ext cx="6552728" cy="3199631"/>
              </a:xfrm>
              <a:prstGeom prst="rect">
                <a:avLst/>
              </a:prstGeom>
            </p:spPr>
          </p:pic>
          <p:sp>
            <p:nvSpPr>
              <p:cNvPr id="16" name="Rectangle 15"/>
              <p:cNvSpPr/>
              <p:nvPr/>
            </p:nvSpPr>
            <p:spPr>
              <a:xfrm>
                <a:off x="2005390" y="2704309"/>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17" name="Rectangle 16"/>
              <p:cNvSpPr/>
              <p:nvPr/>
            </p:nvSpPr>
            <p:spPr>
              <a:xfrm>
                <a:off x="2321151" y="3194875"/>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8" name="Rectangle 17"/>
              <p:cNvSpPr/>
              <p:nvPr/>
            </p:nvSpPr>
            <p:spPr>
              <a:xfrm>
                <a:off x="3633858" y="4183372"/>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grpSp>
        <p:sp>
          <p:nvSpPr>
            <p:cNvPr id="22" name="Rectangle 21"/>
            <p:cNvSpPr/>
            <p:nvPr/>
          </p:nvSpPr>
          <p:spPr>
            <a:xfrm>
              <a:off x="1748306" y="3067529"/>
              <a:ext cx="485007" cy="18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344765" y="3563665"/>
              <a:ext cx="278508" cy="172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924944" y="4583139"/>
              <a:ext cx="1383784" cy="18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p:cNvSpPr txBox="1"/>
          <p:nvPr/>
        </p:nvSpPr>
        <p:spPr>
          <a:xfrm>
            <a:off x="136088" y="5508104"/>
            <a:ext cx="3220904"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p:txBody>
      </p:sp>
      <p:sp>
        <p:nvSpPr>
          <p:cNvPr id="25" name="TextBox 24"/>
          <p:cNvSpPr txBox="1"/>
          <p:nvPr/>
        </p:nvSpPr>
        <p:spPr>
          <a:xfrm>
            <a:off x="3510533" y="5508104"/>
            <a:ext cx="3143491"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9438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35</a:t>
            </a:fld>
            <a:endParaRPr lang="ko-KR" altLang="en-US" dirty="0"/>
          </a:p>
        </p:txBody>
      </p:sp>
      <p:grpSp>
        <p:nvGrpSpPr>
          <p:cNvPr id="4" name="Group 3"/>
          <p:cNvGrpSpPr/>
          <p:nvPr/>
        </p:nvGrpSpPr>
        <p:grpSpPr>
          <a:xfrm>
            <a:off x="141684" y="1897563"/>
            <a:ext cx="6552728" cy="3199108"/>
            <a:chOff x="141684" y="1897563"/>
            <a:chExt cx="6552728" cy="3199108"/>
          </a:xfrm>
        </p:grpSpPr>
        <p:pic>
          <p:nvPicPr>
            <p:cNvPr id="3" name="Picture 2"/>
            <p:cNvPicPr>
              <a:picLocks noChangeAspect="1"/>
            </p:cNvPicPr>
            <p:nvPr/>
          </p:nvPicPr>
          <p:blipFill>
            <a:blip r:embed="rId2"/>
            <a:stretch>
              <a:fillRect/>
            </a:stretch>
          </p:blipFill>
          <p:spPr>
            <a:xfrm>
              <a:off x="141684" y="1897563"/>
              <a:ext cx="6552728" cy="3191019"/>
            </a:xfrm>
            <a:prstGeom prst="rect">
              <a:avLst/>
            </a:prstGeom>
          </p:spPr>
        </p:pic>
        <p:sp>
          <p:nvSpPr>
            <p:cNvPr id="10" name="Rectangle 9"/>
            <p:cNvSpPr/>
            <p:nvPr/>
          </p:nvSpPr>
          <p:spPr>
            <a:xfrm>
              <a:off x="1052736" y="2699792"/>
              <a:ext cx="556359"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9095" y="2699793"/>
              <a:ext cx="679109"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3626" y="4860032"/>
              <a:ext cx="751118"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38"/>
          <p:cNvSpPr/>
          <p:nvPr/>
        </p:nvSpPr>
        <p:spPr>
          <a:xfrm>
            <a:off x="618701" y="2546484"/>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5" name="Rectangle 39"/>
          <p:cNvSpPr/>
          <p:nvPr/>
        </p:nvSpPr>
        <p:spPr>
          <a:xfrm flipH="1">
            <a:off x="2288204" y="2623138"/>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6" name="TextBox 15"/>
          <p:cNvSpPr txBox="1"/>
          <p:nvPr/>
        </p:nvSpPr>
        <p:spPr>
          <a:xfrm>
            <a:off x="138252" y="5508104"/>
            <a:ext cx="3220904"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a:p>
            <a:pPr marL="285750" indent="-285750">
              <a:lnSpc>
                <a:spcPct val="150000"/>
              </a:lnSpc>
              <a:buFont typeface="Wingdings" panose="05000000000000000000" pitchFamily="2" charset="2"/>
              <a:buChar char="Ø"/>
            </a:pPr>
            <a:endParaRPr lang="en-US" altLang="ko-KR" sz="1200" dirty="0"/>
          </a:p>
          <a:p>
            <a:pPr>
              <a:lnSpc>
                <a:spcPct val="150000"/>
              </a:lnSpc>
            </a:pPr>
            <a:r>
              <a:rPr lang="ko-KR" altLang="en-US" sz="1200" dirty="0" smtClean="0"/>
              <a:t>① </a:t>
            </a:r>
            <a:r>
              <a:rPr lang="en-US" altLang="ko-KR" sz="1200" dirty="0" smtClean="0"/>
              <a:t>1</a:t>
            </a:r>
            <a:r>
              <a:rPr lang="ko-KR" altLang="en-US" sz="1200" dirty="0" smtClean="0"/>
              <a:t>단계 선택</a:t>
            </a:r>
            <a:endParaRPr lang="en-US" altLang="ko-KR" sz="1200" dirty="0" smtClean="0"/>
          </a:p>
          <a:p>
            <a:pPr>
              <a:lnSpc>
                <a:spcPct val="150000"/>
              </a:lnSpc>
            </a:pPr>
            <a:r>
              <a:rPr lang="ko-KR" altLang="en-US" sz="1200" dirty="0" smtClean="0"/>
              <a:t>② </a:t>
            </a:r>
            <a:r>
              <a:rPr lang="en-US" altLang="ko-KR" sz="1200" dirty="0" smtClean="0"/>
              <a:t>BOM </a:t>
            </a:r>
            <a:r>
              <a:rPr lang="ko-KR" altLang="en-US" sz="1200" dirty="0" smtClean="0"/>
              <a:t>풀기 클릭 </a:t>
            </a:r>
            <a:endParaRPr lang="en-US" altLang="ko-KR" sz="1200" dirty="0" smtClean="0"/>
          </a:p>
          <a:p>
            <a:pPr>
              <a:lnSpc>
                <a:spcPct val="150000"/>
              </a:lnSpc>
            </a:pPr>
            <a:r>
              <a:rPr lang="en-US" altLang="ko-KR" sz="1200" dirty="0"/>
              <a:t> </a:t>
            </a:r>
            <a:r>
              <a:rPr lang="en-US" altLang="ko-KR" sz="1200" dirty="0" smtClean="0"/>
              <a:t>  (BOM</a:t>
            </a:r>
            <a:r>
              <a:rPr lang="ko-KR" altLang="en-US" sz="1200" dirty="0" smtClean="0"/>
              <a:t>을 풀면 하단에 </a:t>
            </a:r>
            <a:r>
              <a:rPr lang="en-US" altLang="ko-KR" sz="1200" dirty="0" smtClean="0"/>
              <a:t>Data</a:t>
            </a:r>
            <a:r>
              <a:rPr lang="ko-KR" altLang="en-US" sz="1200" dirty="0" smtClean="0"/>
              <a:t>가 발생한다</a:t>
            </a:r>
            <a:r>
              <a:rPr lang="en-US" altLang="ko-KR" sz="1200" dirty="0" smtClean="0"/>
              <a:t>.)</a:t>
            </a:r>
            <a:endParaRPr lang="ko-KR" altLang="en-US" sz="1200" dirty="0"/>
          </a:p>
        </p:txBody>
      </p:sp>
      <p:grpSp>
        <p:nvGrpSpPr>
          <p:cNvPr id="19" name="Group 18"/>
          <p:cNvGrpSpPr/>
          <p:nvPr/>
        </p:nvGrpSpPr>
        <p:grpSpPr>
          <a:xfrm>
            <a:off x="893384" y="18438"/>
            <a:ext cx="5806648" cy="934143"/>
            <a:chOff x="893384" y="18438"/>
            <a:chExt cx="5806648" cy="934143"/>
          </a:xfrm>
        </p:grpSpPr>
        <p:sp>
          <p:nvSpPr>
            <p:cNvPr id="20" name="TextBox 19"/>
            <p:cNvSpPr txBox="1"/>
            <p:nvPr/>
          </p:nvSpPr>
          <p:spPr>
            <a:xfrm>
              <a:off x="908720" y="337028"/>
              <a:ext cx="5791312" cy="615553"/>
            </a:xfrm>
            <a:prstGeom prst="rect">
              <a:avLst/>
            </a:prstGeom>
            <a:noFill/>
          </p:spPr>
          <p:txBody>
            <a:bodyPr wrap="square" rtlCol="0">
              <a:spAutoFit/>
            </a:bodyPr>
            <a:lstStyle/>
            <a:p>
              <a:r>
                <a:rPr lang="vi-VN" sz="1600" b="1" dirty="0" smtClean="0"/>
                <a:t>PROCESS – Xuất kho NVL mới</a:t>
              </a:r>
              <a:endParaRPr lang="en-US" sz="1600" b="1" dirty="0"/>
            </a:p>
            <a:p>
              <a:endParaRPr lang="en-US" dirty="0"/>
            </a:p>
          </p:txBody>
        </p:sp>
        <p:sp>
          <p:nvSpPr>
            <p:cNvPr id="21" name="TextBox 20"/>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생산불출입력</a:t>
              </a:r>
              <a:endParaRPr lang="en-US" sz="1600" b="1" dirty="0"/>
            </a:p>
          </p:txBody>
        </p:sp>
      </p:grpSp>
      <p:sp>
        <p:nvSpPr>
          <p:cNvPr id="23" name="TextBox 22"/>
          <p:cNvSpPr txBox="1"/>
          <p:nvPr/>
        </p:nvSpPr>
        <p:spPr>
          <a:xfrm>
            <a:off x="3510533" y="5508104"/>
            <a:ext cx="3143491" cy="2031325"/>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xuất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chỉ</a:t>
            </a:r>
            <a:r>
              <a:rPr lang="en-US" sz="1400" dirty="0" smtClean="0">
                <a:latin typeface="Times New Roman" panose="02020603050405020304" pitchFamily="18" charset="0"/>
                <a:cs typeface="Times New Roman" panose="02020603050405020304" pitchFamily="18" charset="0"/>
              </a:rPr>
              <a:t> di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sản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giữa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a:t>
            </a:r>
          </a:p>
          <a:p>
            <a:r>
              <a:rPr lang="ko-KR" altLang="en-US" sz="1400" dirty="0" smtClean="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Bước</a:t>
            </a:r>
            <a:r>
              <a:rPr lang="en-US" altLang="ko-KR" sz="1400" dirty="0" smtClean="0">
                <a:latin typeface="Times New Roman" panose="02020603050405020304" pitchFamily="18" charset="0"/>
                <a:cs typeface="Times New Roman" panose="02020603050405020304" pitchFamily="18" charset="0"/>
              </a:rPr>
              <a:t> 1 </a:t>
            </a:r>
          </a:p>
          <a:p>
            <a:r>
              <a:rPr lang="ko-KR" altLang="en-US" sz="1400" dirty="0" smtClean="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BOM</a:t>
            </a:r>
            <a:endParaRPr lang="vi-VN" altLang="ko-KR" sz="1400" dirty="0" smtClean="0">
              <a:latin typeface="Times New Roman" panose="02020603050405020304" pitchFamily="18" charset="0"/>
              <a:cs typeface="Times New Roman" panose="02020603050405020304" pitchFamily="18" charset="0"/>
            </a:endParaRPr>
          </a:p>
          <a:p>
            <a:r>
              <a:rPr lang="vi-VN" altLang="ko-KR" sz="1400" dirty="0" smtClean="0">
                <a:latin typeface="Times New Roman" panose="02020603050405020304" pitchFamily="18" charset="0"/>
                <a:cs typeface="Times New Roman" panose="02020603050405020304" pitchFamily="18" charset="0"/>
              </a:rPr>
              <a:t>(</a:t>
            </a:r>
            <a:r>
              <a:rPr lang="vi-VN" altLang="ko-KR" sz="1400" dirty="0">
                <a:latin typeface="Times New Roman" panose="02020603050405020304" pitchFamily="18" charset="0"/>
                <a:cs typeface="Times New Roman" panose="02020603050405020304" pitchFamily="18" charset="0"/>
              </a:rPr>
              <a:t>D</a:t>
            </a:r>
            <a:r>
              <a:rPr lang="en-US" altLang="ko-KR" sz="1400" dirty="0" smtClean="0">
                <a:latin typeface="Times New Roman" panose="02020603050405020304" pitchFamily="18" charset="0"/>
                <a:cs typeface="Times New Roman" panose="02020603050405020304" pitchFamily="18" charset="0"/>
              </a:rPr>
              <a:t>ữ </a:t>
            </a:r>
            <a:r>
              <a:rPr lang="en-US" altLang="ko-KR" sz="1400" dirty="0" err="1" smtClean="0">
                <a:latin typeface="Times New Roman" panose="02020603050405020304" pitchFamily="18" charset="0"/>
                <a:cs typeface="Times New Roman" panose="02020603050405020304" pitchFamily="18" charset="0"/>
              </a:rPr>
              <a:t>liệu</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trong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sẽ</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xuất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hiện</a:t>
            </a:r>
            <a:r>
              <a:rPr lang="en-US" altLang="ko-KR" sz="1400" dirty="0" smtClean="0">
                <a:latin typeface="Times New Roman" panose="02020603050405020304" pitchFamily="18" charset="0"/>
                <a:cs typeface="Times New Roman" panose="02020603050405020304" pitchFamily="18" charset="0"/>
              </a:rPr>
              <a:t> ở </a:t>
            </a:r>
            <a:r>
              <a:rPr lang="en-US" altLang="ko-KR" sz="1400" dirty="0" err="1" smtClean="0">
                <a:latin typeface="Times New Roman" panose="02020603050405020304" pitchFamily="18" charset="0"/>
                <a:cs typeface="Times New Roman" panose="02020603050405020304" pitchFamily="18" charset="0"/>
              </a:rPr>
              <a:t>phần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khung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phía</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dưới</a:t>
            </a:r>
            <a:r>
              <a:rPr lang="vi-VN" altLang="ko-KR"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929986" y="966373"/>
            <a:ext cx="5760640" cy="992261"/>
            <a:chOff x="920581" y="984931"/>
            <a:chExt cx="5760640" cy="992261"/>
          </a:xfrm>
        </p:grpSpPr>
        <p:sp>
          <p:nvSpPr>
            <p:cNvPr id="25" name="TextBox 24"/>
            <p:cNvSpPr txBox="1"/>
            <p:nvPr/>
          </p:nvSpPr>
          <p:spPr>
            <a:xfrm>
              <a:off x="920581" y="1392417"/>
              <a:ext cx="5760640" cy="584775"/>
            </a:xfrm>
            <a:prstGeom prst="rect">
              <a:avLst/>
            </a:prstGeom>
            <a:noFill/>
          </p:spPr>
          <p:txBody>
            <a:bodyPr wrap="square" rtlCol="0">
              <a:spAutoFit/>
            </a:bodyPr>
            <a:lstStyle/>
            <a:p>
              <a:r>
                <a:rPr lang="ko-KR" altLang="en-US" sz="1400" dirty="0" smtClean="0"/>
                <a:t>①</a:t>
              </a:r>
              <a:r>
                <a:rPr lang="vi-VN" altLang="ko-KR" sz="1400" dirty="0" smtClean="0"/>
                <a:t> Chọn Bước 1</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a:t> Áp dụng </a:t>
              </a:r>
              <a:r>
                <a:rPr lang="vi-VN" altLang="ko-KR" sz="1400" dirty="0" smtClean="0"/>
                <a:t>BOM </a:t>
              </a:r>
              <a:r>
                <a:rPr lang="en-US" altLang="ko-KR" sz="1400" dirty="0" smtClean="0">
                  <a:sym typeface="Wingdings 3" panose="05040102010807070707" pitchFamily="18" charset="2"/>
                </a:rPr>
                <a:t> </a:t>
              </a:r>
              <a:r>
                <a:rPr lang="ko-KR" altLang="en-US" sz="1400" dirty="0" smtClean="0"/>
                <a:t>③</a:t>
              </a:r>
              <a:r>
                <a:rPr lang="vi-VN" altLang="ko-KR" sz="1400" dirty="0"/>
                <a:t> </a:t>
              </a:r>
              <a:r>
                <a:rPr lang="vi-VN" altLang="ko-KR" sz="1400" dirty="0" smtClean="0"/>
                <a:t>Lưu trữ (F8)</a:t>
              </a:r>
              <a:endParaRPr lang="en-US" sz="1400" dirty="0"/>
            </a:p>
            <a:p>
              <a:endParaRPr lang="en-US" dirty="0"/>
            </a:p>
          </p:txBody>
        </p:sp>
        <p:sp>
          <p:nvSpPr>
            <p:cNvPr id="26" name="TextBox 25"/>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1 </a:t>
              </a:r>
              <a:r>
                <a:rPr lang="ko-KR" altLang="en-US" sz="1400" dirty="0" smtClean="0"/>
                <a:t>단계 선택</a:t>
              </a:r>
              <a:r>
                <a:rPr lang="vi-VN" altLang="ko-KR" sz="1400" dirty="0" smtClean="0"/>
                <a:t> </a:t>
              </a:r>
              <a:r>
                <a:rPr lang="ko-KR" altLang="en-US" sz="1400" dirty="0" smtClean="0"/>
                <a:t>  </a:t>
              </a:r>
              <a:r>
                <a:rPr lang="en-US" altLang="ko-KR" sz="1400" dirty="0" smtClean="0">
                  <a:sym typeface="Wingdings 3" panose="05040102010807070707" pitchFamily="18" charset="2"/>
                </a:rPr>
                <a:t> </a:t>
              </a:r>
              <a:r>
                <a:rPr lang="ko-KR" altLang="en-US" sz="1400" dirty="0" smtClean="0"/>
                <a:t>② </a:t>
              </a:r>
              <a:r>
                <a:rPr lang="vi-VN" altLang="ko-KR" sz="1400" dirty="0" smtClean="0"/>
                <a:t>BOM</a:t>
              </a:r>
              <a:r>
                <a:rPr lang="ko-KR" altLang="en-US" sz="1400" dirty="0" smtClean="0"/>
                <a:t>풀기 </a:t>
              </a:r>
              <a:r>
                <a:rPr lang="en-US" altLang="ko-KR" sz="1400" dirty="0" smtClean="0"/>
                <a:t> </a:t>
              </a:r>
              <a:r>
                <a:rPr lang="en-US" altLang="ko-KR" sz="1400" dirty="0">
                  <a:sym typeface="Wingdings 3" panose="05040102010807070707" pitchFamily="18" charset="2"/>
                </a:rPr>
                <a:t> </a:t>
              </a:r>
              <a:r>
                <a:rPr lang="ko-KR" altLang="en-US" sz="1400" dirty="0" smtClean="0"/>
                <a:t>③ 저장 </a:t>
              </a:r>
              <a:r>
                <a:rPr lang="en-US" altLang="ko-KR" sz="1400" dirty="0" smtClean="0"/>
                <a:t>(</a:t>
              </a:r>
              <a:r>
                <a:rPr lang="vi-VN" altLang="ko-KR" sz="1400" dirty="0" smtClean="0"/>
                <a:t>F8)</a:t>
              </a:r>
              <a:r>
                <a:rPr lang="en-US" altLang="ko-KR" sz="1400" dirty="0" smtClean="0"/>
                <a:t>   </a:t>
              </a:r>
              <a:endParaRPr lang="en-US" sz="1400" dirty="0"/>
            </a:p>
          </p:txBody>
        </p:sp>
      </p:grpSp>
    </p:spTree>
    <p:extLst>
      <p:ext uri="{BB962C8B-B14F-4D97-AF65-F5344CB8AC3E}">
        <p14:creationId xmlns:p14="http://schemas.microsoft.com/office/powerpoint/2010/main" xmlns="" val="3316633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36</a:t>
            </a:fld>
            <a:endParaRPr lang="ko-KR" altLang="en-US"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sp>
        <p:nvSpPr>
          <p:cNvPr id="14" name="TextBox 13"/>
          <p:cNvSpPr txBox="1"/>
          <p:nvPr/>
        </p:nvSpPr>
        <p:spPr>
          <a:xfrm>
            <a:off x="136088" y="5508104"/>
            <a:ext cx="3220904" cy="2308324"/>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marL="285750" indent="-285750">
              <a:lnSpc>
                <a:spcPct val="150000"/>
              </a:lnSpc>
              <a:buFont typeface="Wingdings" panose="05000000000000000000" pitchFamily="2" charset="2"/>
              <a:buChar char="v"/>
            </a:pPr>
            <a:endParaRPr lang="vi-VN" altLang="ko-KR" sz="1200" dirty="0" smtClean="0"/>
          </a:p>
          <a:p>
            <a:pPr>
              <a:lnSpc>
                <a:spcPct val="150000"/>
              </a:lnSpc>
            </a:pPr>
            <a:endParaRPr lang="en-US" altLang="ko-KR" sz="1200" dirty="0"/>
          </a:p>
          <a:p>
            <a:pPr>
              <a:lnSpc>
                <a:spcPct val="150000"/>
              </a:lnSpc>
            </a:pPr>
            <a:r>
              <a:rPr lang="ko-KR" altLang="en-US" sz="1200" dirty="0" smtClean="0"/>
              <a:t>① 생산 클릭</a:t>
            </a:r>
            <a:endParaRPr lang="en-US" altLang="ko-KR" sz="1200" dirty="0" smtClean="0"/>
          </a:p>
          <a:p>
            <a:pPr>
              <a:lnSpc>
                <a:spcPct val="150000"/>
              </a:lnSpc>
            </a:pPr>
            <a:r>
              <a:rPr lang="ko-KR" altLang="en-US" sz="1200" dirty="0" smtClean="0"/>
              <a:t>② 생산입고 </a:t>
            </a:r>
            <a:r>
              <a:rPr lang="en-US" altLang="ko-KR" sz="1200" dirty="0" smtClean="0"/>
              <a:t>Ⅱ </a:t>
            </a:r>
            <a:r>
              <a:rPr lang="ko-KR" altLang="en-US" sz="1200" dirty="0" smtClean="0"/>
              <a:t>클릭</a:t>
            </a:r>
            <a:endParaRPr lang="en-US" altLang="ko-KR" sz="1200" dirty="0" smtClean="0"/>
          </a:p>
          <a:p>
            <a:pPr>
              <a:lnSpc>
                <a:spcPct val="150000"/>
              </a:lnSpc>
            </a:pPr>
            <a:r>
              <a:rPr lang="ko-KR" altLang="en-US" sz="1200" dirty="0" smtClean="0"/>
              <a:t>③ 생산된 공장 선택 </a:t>
            </a:r>
            <a:r>
              <a:rPr lang="en-US" altLang="ko-KR" sz="1200" dirty="0" smtClean="0"/>
              <a:t>(</a:t>
            </a:r>
            <a:r>
              <a:rPr lang="ko-KR" altLang="en-US" sz="1200" dirty="0"/>
              <a:t> </a:t>
            </a:r>
            <a:r>
              <a:rPr lang="ko-KR" altLang="en-US" sz="1200" dirty="0" smtClean="0"/>
              <a:t>본인이 속한 공정</a:t>
            </a:r>
            <a:r>
              <a:rPr lang="en-US" altLang="ko-KR" sz="1200" dirty="0"/>
              <a:t> </a:t>
            </a:r>
            <a:r>
              <a:rPr lang="en-US" altLang="ko-KR" sz="1200" dirty="0" smtClean="0"/>
              <a:t>)</a:t>
            </a:r>
          </a:p>
          <a:p>
            <a:pPr>
              <a:lnSpc>
                <a:spcPct val="150000"/>
              </a:lnSpc>
            </a:pPr>
            <a:r>
              <a:rPr lang="en-US" altLang="ko-KR" sz="1200" dirty="0" smtClean="0"/>
              <a:t>④ </a:t>
            </a:r>
            <a:r>
              <a:rPr lang="ko-KR" altLang="en-US" sz="1200" dirty="0" smtClean="0"/>
              <a:t>받는 공정 </a:t>
            </a:r>
            <a:r>
              <a:rPr lang="en-US" altLang="ko-KR" sz="1200" dirty="0" smtClean="0"/>
              <a:t>(</a:t>
            </a:r>
            <a:r>
              <a:rPr lang="ko-KR" altLang="en-US" sz="1200" dirty="0" smtClean="0"/>
              <a:t>창고</a:t>
            </a:r>
            <a:r>
              <a:rPr lang="en-US" altLang="ko-KR" sz="1200" dirty="0" smtClean="0"/>
              <a:t>) </a:t>
            </a:r>
            <a:r>
              <a:rPr lang="ko-KR" altLang="en-US" sz="1200" dirty="0" smtClean="0"/>
              <a:t>선택</a:t>
            </a:r>
            <a:endParaRPr lang="en-US" altLang="ko-KR" sz="1200" dirty="0" smtClean="0"/>
          </a:p>
        </p:txBody>
      </p:sp>
      <p:grpSp>
        <p:nvGrpSpPr>
          <p:cNvPr id="29" name="Group 28"/>
          <p:cNvGrpSpPr/>
          <p:nvPr/>
        </p:nvGrpSpPr>
        <p:grpSpPr>
          <a:xfrm>
            <a:off x="0" y="1860748"/>
            <a:ext cx="6694412" cy="3240360"/>
            <a:chOff x="0" y="1860748"/>
            <a:chExt cx="6694412" cy="3240360"/>
          </a:xfrm>
        </p:grpSpPr>
        <p:pic>
          <p:nvPicPr>
            <p:cNvPr id="3" name="Picture 2"/>
            <p:cNvPicPr>
              <a:picLocks noChangeAspect="1"/>
            </p:cNvPicPr>
            <p:nvPr/>
          </p:nvPicPr>
          <p:blipFill>
            <a:blip r:embed="rId2"/>
            <a:stretch>
              <a:fillRect/>
            </a:stretch>
          </p:blipFill>
          <p:spPr>
            <a:xfrm>
              <a:off x="141684" y="1860748"/>
              <a:ext cx="6552728" cy="3240360"/>
            </a:xfrm>
            <a:prstGeom prst="rect">
              <a:avLst/>
            </a:prstGeom>
          </p:spPr>
        </p:pic>
        <p:grpSp>
          <p:nvGrpSpPr>
            <p:cNvPr id="5" name="Group 4"/>
            <p:cNvGrpSpPr/>
            <p:nvPr/>
          </p:nvGrpSpPr>
          <p:grpSpPr>
            <a:xfrm>
              <a:off x="0" y="1870872"/>
              <a:ext cx="5012678" cy="2073671"/>
              <a:chOff x="0" y="1870872"/>
              <a:chExt cx="5012678" cy="2073671"/>
            </a:xfrm>
          </p:grpSpPr>
          <p:sp>
            <p:nvSpPr>
              <p:cNvPr id="10" name="Rectangle 9"/>
              <p:cNvSpPr/>
              <p:nvPr/>
            </p:nvSpPr>
            <p:spPr>
              <a:xfrm>
                <a:off x="122197" y="1870872"/>
                <a:ext cx="556229" cy="1647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9620" y="3779912"/>
                <a:ext cx="1057132"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03165" y="2776195"/>
                <a:ext cx="1836962" cy="245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84486" y="2756433"/>
                <a:ext cx="1728192" cy="265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8"/>
              <p:cNvSpPr/>
              <p:nvPr/>
            </p:nvSpPr>
            <p:spPr>
              <a:xfrm>
                <a:off x="493222" y="1970420"/>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6" name="Rectangle 39"/>
              <p:cNvSpPr/>
              <p:nvPr/>
            </p:nvSpPr>
            <p:spPr>
              <a:xfrm flipH="1">
                <a:off x="0" y="3291636"/>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7" name="Rectangle 40"/>
              <p:cNvSpPr/>
              <p:nvPr/>
            </p:nvSpPr>
            <p:spPr>
              <a:xfrm>
                <a:off x="853262" y="2667232"/>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sp>
            <p:nvSpPr>
              <p:cNvPr id="18" name="Rectangle 41"/>
              <p:cNvSpPr/>
              <p:nvPr/>
            </p:nvSpPr>
            <p:spPr>
              <a:xfrm>
                <a:off x="2931748" y="2649821"/>
                <a:ext cx="497252"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④</a:t>
                </a:r>
                <a:r>
                  <a:rPr lang="en-US" altLang="ko-KR" sz="1800" b="1" dirty="0">
                    <a:solidFill>
                      <a:srgbClr val="FF0000"/>
                    </a:solidFill>
                  </a:rPr>
                  <a:t> </a:t>
                </a:r>
                <a:endParaRPr lang="en-US" sz="1800" b="1" dirty="0">
                  <a:solidFill>
                    <a:srgbClr val="FF0000"/>
                  </a:solidFill>
                </a:endParaRPr>
              </a:p>
            </p:txBody>
          </p:sp>
        </p:grpSp>
      </p:grpSp>
      <p:grpSp>
        <p:nvGrpSpPr>
          <p:cNvPr id="19" name="Group 18"/>
          <p:cNvGrpSpPr/>
          <p:nvPr/>
        </p:nvGrpSpPr>
        <p:grpSpPr>
          <a:xfrm>
            <a:off x="893384" y="37457"/>
            <a:ext cx="5806648" cy="934143"/>
            <a:chOff x="893384" y="18438"/>
            <a:chExt cx="5806648" cy="934143"/>
          </a:xfrm>
        </p:grpSpPr>
        <p:sp>
          <p:nvSpPr>
            <p:cNvPr id="20" name="TextBox 19"/>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21" name="TextBox 20"/>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grpSp>
        <p:nvGrpSpPr>
          <p:cNvPr id="25" name="Group 24"/>
          <p:cNvGrpSpPr/>
          <p:nvPr/>
        </p:nvGrpSpPr>
        <p:grpSpPr>
          <a:xfrm>
            <a:off x="884875" y="853755"/>
            <a:ext cx="5793890" cy="1232560"/>
            <a:chOff x="884875" y="853755"/>
            <a:chExt cx="5793890" cy="1232560"/>
          </a:xfrm>
        </p:grpSpPr>
        <p:sp>
          <p:nvSpPr>
            <p:cNvPr id="26" name="TextBox 25"/>
            <p:cNvSpPr txBox="1"/>
            <p:nvPr/>
          </p:nvSpPr>
          <p:spPr>
            <a:xfrm>
              <a:off x="884875" y="853755"/>
              <a:ext cx="5760640" cy="707886"/>
            </a:xfrm>
            <a:prstGeom prst="rect">
              <a:avLst/>
            </a:prstGeom>
            <a:noFill/>
          </p:spPr>
          <p:txBody>
            <a:bodyPr wrap="square" rtlCol="0">
              <a:spAutoFit/>
            </a:bodyPr>
            <a:lstStyle/>
            <a:p>
              <a:r>
                <a:rPr lang="ko-KR" altLang="en-US" sz="1400" dirty="0"/>
                <a:t>① </a:t>
              </a:r>
              <a:r>
                <a:rPr lang="ko-KR" altLang="en-US" sz="1400" dirty="0" smtClean="0">
                  <a:cs typeface="Times New Roman" panose="02020603050405020304" pitchFamily="18" charset="0"/>
                </a:rPr>
                <a:t>생산 </a:t>
              </a:r>
              <a:r>
                <a:rPr lang="ko-KR" altLang="en-US" sz="1400" dirty="0">
                  <a:cs typeface="Times New Roman" panose="02020603050405020304" pitchFamily="18" charset="0"/>
                </a:rPr>
                <a:t>클릭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cs typeface="Times New Roman" panose="02020603050405020304" pitchFamily="18" charset="0"/>
                </a:rPr>
                <a:t>② </a:t>
              </a:r>
              <a:r>
                <a:rPr lang="ko-KR" altLang="en-US" sz="1400" dirty="0">
                  <a:cs typeface="Times New Roman" panose="02020603050405020304" pitchFamily="18" charset="0"/>
                </a:rPr>
                <a:t>생산입고 </a:t>
              </a:r>
              <a:r>
                <a:rPr lang="en-US" altLang="ko-KR" sz="1400" dirty="0">
                  <a:cs typeface="Times New Roman" panose="02020603050405020304" pitchFamily="18" charset="0"/>
                </a:rPr>
                <a:t>Ⅱ </a:t>
              </a:r>
              <a:r>
                <a:rPr lang="ko-KR" altLang="en-US" sz="1400" dirty="0" smtClean="0">
                  <a:cs typeface="Times New Roman" panose="02020603050405020304" pitchFamily="18" charset="0"/>
                </a:rPr>
                <a:t>클릭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a:t>
              </a:r>
              <a:r>
                <a:rPr lang="ko-KR" altLang="en-US" sz="1400" dirty="0" smtClean="0">
                  <a:cs typeface="Times New Roman" panose="02020603050405020304" pitchFamily="18" charset="0"/>
                </a:rPr>
                <a:t> </a:t>
              </a:r>
              <a:r>
                <a:rPr lang="ko-KR" altLang="en-US" sz="1400" dirty="0">
                  <a:cs typeface="Times New Roman" panose="02020603050405020304" pitchFamily="18" charset="0"/>
                </a:rPr>
                <a:t>③ 생산된 공장 </a:t>
              </a:r>
              <a:r>
                <a:rPr lang="ko-KR" altLang="en-US" sz="1400" dirty="0" smtClean="0">
                  <a:cs typeface="Times New Roman" panose="02020603050405020304" pitchFamily="18" charset="0"/>
                </a:rPr>
                <a:t>선택 </a:t>
              </a:r>
              <a:endParaRPr lang="en-US" altLang="ko-KR" sz="1400" dirty="0" smtClean="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a:t>
              </a:r>
              <a:r>
                <a:rPr lang="ko-KR" altLang="en-US" sz="1400" dirty="0" smtClean="0">
                  <a:cs typeface="Times New Roman" panose="02020603050405020304" pitchFamily="18" charset="0"/>
                </a:rPr>
                <a:t> </a:t>
              </a:r>
              <a:r>
                <a:rPr lang="en-US" altLang="ko-KR" sz="1400" dirty="0" smtClean="0">
                  <a:cs typeface="Times New Roman" panose="02020603050405020304" pitchFamily="18" charset="0"/>
                </a:rPr>
                <a:t>④ </a:t>
              </a:r>
              <a:r>
                <a:rPr lang="ko-KR" altLang="en-US" sz="1400" dirty="0">
                  <a:cs typeface="Times New Roman" panose="02020603050405020304" pitchFamily="18" charset="0"/>
                </a:rPr>
                <a:t>받는 공정 </a:t>
              </a:r>
              <a:r>
                <a:rPr lang="en-US" altLang="ko-KR" sz="1400" dirty="0">
                  <a:cs typeface="Times New Roman" panose="02020603050405020304" pitchFamily="18" charset="0"/>
                </a:rPr>
                <a:t>(</a:t>
              </a:r>
              <a:r>
                <a:rPr lang="ko-KR" altLang="en-US" sz="1400" dirty="0">
                  <a:cs typeface="Times New Roman" panose="02020603050405020304" pitchFamily="18" charset="0"/>
                </a:rPr>
                <a:t>창고</a:t>
              </a:r>
              <a:r>
                <a:rPr lang="en-US" altLang="ko-KR" sz="1400" dirty="0">
                  <a:cs typeface="Times New Roman" panose="02020603050405020304" pitchFamily="18" charset="0"/>
                </a:rPr>
                <a:t>) </a:t>
              </a:r>
              <a:r>
                <a:rPr lang="ko-KR" altLang="en-US" sz="1400" dirty="0">
                  <a:cs typeface="Times New Roman" panose="02020603050405020304" pitchFamily="18" charset="0"/>
                </a:rPr>
                <a:t>선택 </a:t>
              </a:r>
              <a:r>
                <a:rPr lang="en-US" altLang="ko-KR" sz="1400" dirty="0">
                  <a:cs typeface="Times New Roman" panose="02020603050405020304" pitchFamily="18" charset="0"/>
                </a:rPr>
                <a:t>(</a:t>
              </a:r>
              <a:r>
                <a:rPr lang="ko-KR" altLang="en-US" sz="1400" dirty="0">
                  <a:cs typeface="Times New Roman" panose="02020603050405020304" pitchFamily="18" charset="0"/>
                </a:rPr>
                <a:t> 본인이 속한 공정</a:t>
              </a:r>
              <a:r>
                <a:rPr lang="en-US" altLang="ko-KR" sz="1400" dirty="0">
                  <a:cs typeface="Times New Roman" panose="02020603050405020304" pitchFamily="18" charset="0"/>
                </a:rPr>
                <a:t> </a:t>
              </a:r>
              <a:r>
                <a:rPr lang="en-US" altLang="ko-KR" sz="1400" dirty="0" smtClean="0">
                  <a:cs typeface="Times New Roman" panose="02020603050405020304" pitchFamily="18" charset="0"/>
                </a:rPr>
                <a:t>)</a:t>
              </a:r>
              <a:r>
                <a:rPr lang="ko-KR" altLang="en-US" sz="1400" dirty="0" smtClean="0">
                  <a:cs typeface="Times New Roman" panose="02020603050405020304" pitchFamily="18" charset="0"/>
                </a:rPr>
                <a:t> </a:t>
              </a:r>
              <a:endParaRPr lang="en-US" altLang="ko-KR" sz="1400" dirty="0">
                <a:latin typeface="Times New Roman" panose="02020603050405020304" pitchFamily="18" charset="0"/>
                <a:cs typeface="Times New Roman" panose="02020603050405020304" pitchFamily="18" charset="0"/>
              </a:endParaRPr>
            </a:p>
            <a:p>
              <a:endParaRPr lang="en-US" sz="1200" dirty="0"/>
            </a:p>
          </p:txBody>
        </p:sp>
        <p:sp>
          <p:nvSpPr>
            <p:cNvPr id="27" name="TextBox 26"/>
            <p:cNvSpPr txBox="1"/>
            <p:nvPr/>
          </p:nvSpPr>
          <p:spPr>
            <a:xfrm>
              <a:off x="918125" y="1286096"/>
              <a:ext cx="5760640" cy="800219"/>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PROCESS</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Nhập kho II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Chọn nhà máy</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④</a:t>
              </a:r>
              <a:r>
                <a:rPr lang="vi-VN" altLang="ko-KR" sz="1400" dirty="0" smtClean="0">
                  <a:latin typeface="Times New Roman" panose="02020603050405020304" pitchFamily="18" charset="0"/>
                  <a:cs typeface="Times New Roman" panose="02020603050405020304" pitchFamily="18" charset="0"/>
                </a:rPr>
                <a:t> Chọn kho nhập HH/NVL</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dirty="0"/>
            </a:p>
          </p:txBody>
        </p:sp>
      </p:grpSp>
      <p:sp>
        <p:nvSpPr>
          <p:cNvPr id="28" name="TextBox 27"/>
          <p:cNvSpPr txBox="1"/>
          <p:nvPr/>
        </p:nvSpPr>
        <p:spPr>
          <a:xfrm>
            <a:off x="3429000" y="5508104"/>
            <a:ext cx="3225024" cy="3647152"/>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ở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tạo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50000"/>
              </a:lnSpc>
            </a:pPr>
            <a:r>
              <a:rPr lang="ko-KR" altLang="en-US" sz="1400" dirty="0"/>
              <a:t>①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PROCESS</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r>
              <a:rPr lang="en-US" altLang="ko-KR" sz="1400" dirty="0" smtClean="0">
                <a:latin typeface="Times New Roman" panose="02020603050405020304" pitchFamily="18" charset="0"/>
                <a:cs typeface="Times New Roman" panose="02020603050405020304" pitchFamily="18" charset="0"/>
              </a:rPr>
              <a:t> II</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③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nhà</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máy</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(Công đoạn bản thân phụ trách)</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en-US" altLang="ko-KR" sz="1400" dirty="0">
                <a:latin typeface="Times New Roman" panose="02020603050405020304" pitchFamily="18" charset="0"/>
                <a:cs typeface="Times New Roman" panose="02020603050405020304" pitchFamily="18" charset="0"/>
              </a:rPr>
              <a:t>④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nhập</a:t>
            </a:r>
            <a:r>
              <a:rPr lang="en-US" altLang="ko-KR" sz="1400" dirty="0" smtClean="0">
                <a:latin typeface="Times New Roman" panose="02020603050405020304" pitchFamily="18" charset="0"/>
                <a:cs typeface="Times New Roman" panose="02020603050405020304" pitchFamily="18" charset="0"/>
              </a:rPr>
              <a:t> HH/NVL</a:t>
            </a: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6501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37</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3" name="TextBox 12"/>
          <p:cNvSpPr txBox="1"/>
          <p:nvPr/>
        </p:nvSpPr>
        <p:spPr>
          <a:xfrm>
            <a:off x="136088" y="5508104"/>
            <a:ext cx="3220904" cy="175432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원자재</a:t>
            </a:r>
            <a:r>
              <a:rPr lang="en-US" altLang="ko-KR" sz="1200" dirty="0" smtClean="0"/>
              <a:t> </a:t>
            </a:r>
            <a:r>
              <a:rPr lang="ko-KR" altLang="en-US" sz="1200" dirty="0"/>
              <a:t>또는 반제품을 소모하여 반제품</a:t>
            </a:r>
            <a:r>
              <a:rPr lang="en-US" altLang="ko-KR" sz="1200" dirty="0"/>
              <a:t>, </a:t>
            </a:r>
          </a:p>
          <a:p>
            <a:pPr>
              <a:lnSpc>
                <a:spcPct val="150000"/>
              </a:lnSpc>
            </a:pPr>
            <a:r>
              <a:rPr lang="en-US" altLang="ko-KR" sz="1200" dirty="0"/>
              <a:t>    </a:t>
            </a:r>
            <a:r>
              <a:rPr lang="ko-KR" altLang="en-US" sz="1200" dirty="0"/>
              <a:t>제품이 만들어지는데 사용하는 화면</a:t>
            </a:r>
          </a:p>
          <a:p>
            <a:pPr marL="285750" indent="-285750">
              <a:lnSpc>
                <a:spcPct val="150000"/>
              </a:lnSpc>
              <a:buFont typeface="Wingdings" panose="05000000000000000000" pitchFamily="2" charset="2"/>
              <a:buChar char="v"/>
            </a:pPr>
            <a:endParaRPr lang="en-US" altLang="ko-KR" sz="1200" dirty="0"/>
          </a:p>
          <a:p>
            <a:pPr>
              <a:lnSpc>
                <a:spcPct val="150000"/>
              </a:lnSpc>
            </a:pPr>
            <a:r>
              <a:rPr lang="ko-KR" altLang="en-US" sz="1200" dirty="0" smtClean="0"/>
              <a:t>① </a:t>
            </a:r>
            <a:r>
              <a:rPr lang="ko-KR" altLang="en-US" sz="1200" dirty="0"/>
              <a:t>작업지시서 클릭</a:t>
            </a:r>
            <a:endParaRPr lang="en-US" altLang="ko-KR" sz="1200" dirty="0"/>
          </a:p>
          <a:p>
            <a:pPr>
              <a:lnSpc>
                <a:spcPct val="150000"/>
              </a:lnSpc>
            </a:pPr>
            <a:r>
              <a:rPr lang="ko-KR" altLang="en-US" sz="1200" dirty="0" smtClean="0"/>
              <a:t>② </a:t>
            </a:r>
            <a:r>
              <a:rPr lang="ko-KR" altLang="en-US" sz="1200" dirty="0"/>
              <a:t>생산할 제품 체크</a:t>
            </a:r>
            <a:endParaRPr lang="en-US" altLang="ko-KR" sz="1200" dirty="0"/>
          </a:p>
          <a:p>
            <a:pPr>
              <a:lnSpc>
                <a:spcPct val="150000"/>
              </a:lnSpc>
            </a:pPr>
            <a:r>
              <a:rPr lang="ko-KR" altLang="en-US" sz="1200" dirty="0" smtClean="0"/>
              <a:t>③ </a:t>
            </a:r>
            <a:r>
              <a:rPr lang="ko-KR" altLang="en-US" sz="1200" dirty="0"/>
              <a:t>전량적용 </a:t>
            </a:r>
            <a:r>
              <a:rPr lang="ko-KR" altLang="en-US" sz="1200" dirty="0" smtClean="0"/>
              <a:t>클릭</a:t>
            </a:r>
            <a:endParaRPr lang="en-US" altLang="ko-KR" sz="1200" dirty="0"/>
          </a:p>
        </p:txBody>
      </p:sp>
      <p:grpSp>
        <p:nvGrpSpPr>
          <p:cNvPr id="24" name="Group 23"/>
          <p:cNvGrpSpPr/>
          <p:nvPr/>
        </p:nvGrpSpPr>
        <p:grpSpPr>
          <a:xfrm>
            <a:off x="141684" y="1879035"/>
            <a:ext cx="6552728" cy="3297163"/>
            <a:chOff x="141684" y="1879035"/>
            <a:chExt cx="6552728" cy="3297163"/>
          </a:xfrm>
        </p:grpSpPr>
        <p:pic>
          <p:nvPicPr>
            <p:cNvPr id="3" name="Picture 2"/>
            <p:cNvPicPr>
              <a:picLocks noChangeAspect="1"/>
            </p:cNvPicPr>
            <p:nvPr/>
          </p:nvPicPr>
          <p:blipFill>
            <a:blip r:embed="rId2"/>
            <a:stretch>
              <a:fillRect/>
            </a:stretch>
          </p:blipFill>
          <p:spPr>
            <a:xfrm>
              <a:off x="141684" y="1879035"/>
              <a:ext cx="6552728" cy="3297163"/>
            </a:xfrm>
            <a:prstGeom prst="rect">
              <a:avLst/>
            </a:prstGeom>
          </p:spPr>
        </p:pic>
        <p:sp>
          <p:nvSpPr>
            <p:cNvPr id="10" name="Rectangle 9"/>
            <p:cNvSpPr/>
            <p:nvPr/>
          </p:nvSpPr>
          <p:spPr>
            <a:xfrm>
              <a:off x="1700808" y="2915816"/>
              <a:ext cx="387052" cy="158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87861" y="4211960"/>
              <a:ext cx="261020"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77883" y="4932040"/>
              <a:ext cx="1255173"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8"/>
            <p:cNvSpPr/>
            <p:nvPr/>
          </p:nvSpPr>
          <p:spPr>
            <a:xfrm>
              <a:off x="1263255" y="2767387"/>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5" name="Rectangle 39"/>
            <p:cNvSpPr/>
            <p:nvPr/>
          </p:nvSpPr>
          <p:spPr>
            <a:xfrm flipH="1">
              <a:off x="1643281" y="4027294"/>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6" name="Rectangle 40"/>
            <p:cNvSpPr/>
            <p:nvPr/>
          </p:nvSpPr>
          <p:spPr>
            <a:xfrm>
              <a:off x="2240673" y="4762903"/>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17" name="Group 16"/>
          <p:cNvGrpSpPr/>
          <p:nvPr/>
        </p:nvGrpSpPr>
        <p:grpSpPr>
          <a:xfrm>
            <a:off x="929986" y="966373"/>
            <a:ext cx="5760640" cy="1013030"/>
            <a:chOff x="920581" y="984931"/>
            <a:chExt cx="5760640" cy="1013030"/>
          </a:xfrm>
        </p:grpSpPr>
        <p:sp>
          <p:nvSpPr>
            <p:cNvPr id="18" name="TextBox 17"/>
            <p:cNvSpPr txBox="1"/>
            <p:nvPr/>
          </p:nvSpPr>
          <p:spPr>
            <a:xfrm>
              <a:off x="920581" y="1413186"/>
              <a:ext cx="5760640" cy="584775"/>
            </a:xfrm>
            <a:prstGeom prst="rect">
              <a:avLst/>
            </a:prstGeom>
            <a:noFill/>
          </p:spPr>
          <p:txBody>
            <a:bodyPr wrap="square" rtlCol="0">
              <a:spAutoFit/>
            </a:bodyPr>
            <a:lstStyle/>
            <a:p>
              <a:r>
                <a:rPr lang="ko-KR" altLang="en-US" sz="1400" dirty="0" smtClean="0"/>
                <a:t>①</a:t>
              </a:r>
              <a:r>
                <a:rPr lang="vi-VN" altLang="ko-KR" sz="1400" dirty="0" smtClean="0"/>
                <a:t> Đơn SX</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Chọn đơn SX </a:t>
              </a:r>
              <a:r>
                <a:rPr lang="en-US" altLang="ko-KR" sz="1400" dirty="0" smtClean="0">
                  <a:sym typeface="Wingdings 3" panose="05040102010807070707" pitchFamily="18" charset="2"/>
                </a:rPr>
                <a:t> </a:t>
              </a:r>
              <a:r>
                <a:rPr lang="ko-KR" altLang="en-US" sz="1400" dirty="0" smtClean="0"/>
                <a:t>③</a:t>
              </a:r>
              <a:r>
                <a:rPr lang="vi-VN" altLang="ko-KR" sz="1400" dirty="0" smtClean="0"/>
                <a:t> Áp dụng số lượng còn lại</a:t>
              </a:r>
              <a:r>
                <a:rPr lang="en-US" altLang="ko-KR" sz="1400" dirty="0" smtClean="0"/>
                <a:t> </a:t>
              </a:r>
              <a:endParaRPr lang="en-US" sz="1400" dirty="0"/>
            </a:p>
            <a:p>
              <a:endParaRPr lang="en-US" dirty="0"/>
            </a:p>
          </p:txBody>
        </p:sp>
        <p:sp>
          <p:nvSpPr>
            <p:cNvPr id="19" name="TextBox 18"/>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작업지시서 </a:t>
              </a:r>
              <a:r>
                <a:rPr lang="en-US" altLang="ko-KR" sz="1400" dirty="0" smtClean="0">
                  <a:sym typeface="Wingdings 3" panose="05040102010807070707" pitchFamily="18" charset="2"/>
                </a:rPr>
                <a:t> </a:t>
              </a:r>
              <a:r>
                <a:rPr lang="ko-KR" altLang="en-US" sz="1400" dirty="0" smtClean="0"/>
                <a:t>② 작업지시서 선택  </a:t>
              </a:r>
              <a:r>
                <a:rPr lang="en-US" altLang="ko-KR" sz="1400" dirty="0" smtClean="0"/>
                <a:t> </a:t>
              </a:r>
              <a:r>
                <a:rPr lang="en-US" altLang="ko-KR" sz="1400" dirty="0">
                  <a:sym typeface="Wingdings 3" panose="05040102010807070707" pitchFamily="18" charset="2"/>
                </a:rPr>
                <a:t> </a:t>
              </a:r>
              <a:r>
                <a:rPr lang="ko-KR" altLang="en-US" sz="1400" dirty="0" smtClean="0"/>
                <a:t>③ 잔량 적용 </a:t>
              </a:r>
              <a:r>
                <a:rPr lang="vi-VN" altLang="ko-KR" sz="1400" dirty="0" smtClean="0"/>
                <a:t>(F8)</a:t>
              </a:r>
              <a:r>
                <a:rPr lang="en-US" altLang="ko-KR" sz="1400" dirty="0" smtClean="0"/>
                <a:t>   </a:t>
              </a:r>
              <a:endParaRPr lang="en-US" sz="1400" dirty="0"/>
            </a:p>
          </p:txBody>
        </p:sp>
      </p:grpSp>
      <p:grpSp>
        <p:nvGrpSpPr>
          <p:cNvPr id="20" name="Group 19"/>
          <p:cNvGrpSpPr/>
          <p:nvPr/>
        </p:nvGrpSpPr>
        <p:grpSpPr>
          <a:xfrm>
            <a:off x="893384" y="37457"/>
            <a:ext cx="5806648" cy="934143"/>
            <a:chOff x="893384" y="18438"/>
            <a:chExt cx="5806648" cy="934143"/>
          </a:xfrm>
        </p:grpSpPr>
        <p:sp>
          <p:nvSpPr>
            <p:cNvPr id="21" name="TextBox 2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22" name="TextBox 2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sp>
        <p:nvSpPr>
          <p:cNvPr id="23" name="TextBox 22"/>
          <p:cNvSpPr txBox="1"/>
          <p:nvPr/>
        </p:nvSpPr>
        <p:spPr>
          <a:xfrm>
            <a:off x="3429000" y="5508104"/>
            <a:ext cx="3225024" cy="2785378"/>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lệnh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ở </a:t>
            </a:r>
            <a:r>
              <a:rPr lang="en-US" sz="1400" dirty="0" err="1" smtClean="0">
                <a:latin typeface="Times New Roman" panose="02020603050405020304" pitchFamily="18" charset="0"/>
                <a:cs typeface="Times New Roman" panose="02020603050405020304" pitchFamily="18" charset="0"/>
              </a:rPr>
              <a:t>công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đoạn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làm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tiêu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liệu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tạo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thành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phẩm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p>
          <a:p>
            <a:pPr>
              <a:lnSpc>
                <a:spcPct val="150000"/>
              </a:lnSpc>
            </a:pPr>
            <a:r>
              <a:rPr lang="ko-KR" altLang="en-US" sz="1400" dirty="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vào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SX</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②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đơn</a:t>
            </a:r>
            <a:r>
              <a:rPr lang="en-US" altLang="ko-KR" sz="1400" dirty="0" smtClean="0">
                <a:latin typeface="Times New Roman" panose="02020603050405020304" pitchFamily="18" charset="0"/>
                <a:cs typeface="Times New Roman" panose="02020603050405020304" pitchFamily="18" charset="0"/>
              </a:rPr>
              <a:t> SX</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a:latin typeface="Times New Roman" panose="02020603050405020304" pitchFamily="18" charset="0"/>
                <a:cs typeface="Times New Roman" panose="02020603050405020304" pitchFamily="18" charset="0"/>
              </a:rPr>
              <a:t>③</a:t>
            </a:r>
            <a:r>
              <a:rPr lang="en-US" altLang="ko-KR" sz="1400" dirty="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tất</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cả</a:t>
            </a:r>
            <a:r>
              <a:rPr lang="vi-VN" altLang="ko-KR" sz="1400" dirty="0" smtClean="0">
                <a:latin typeface="Times New Roman" panose="02020603050405020304" pitchFamily="18" charset="0"/>
                <a:cs typeface="Times New Roman" panose="02020603050405020304" pitchFamily="18" charset="0"/>
              </a:rPr>
              <a:t> (F8)</a:t>
            </a: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0340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38</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5" name="TextBox 14"/>
          <p:cNvSpPr txBox="1"/>
          <p:nvPr/>
        </p:nvSpPr>
        <p:spPr>
          <a:xfrm>
            <a:off x="138252" y="5508104"/>
            <a:ext cx="3220904"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200" dirty="0" smtClean="0"/>
              <a:t>원자재 또는 반제품을 소모하지 않고 제품을 생산하기 위해 공정과 공정간에 </a:t>
            </a:r>
            <a:r>
              <a:rPr lang="ko-KR" altLang="en-US" sz="1200" dirty="0" err="1" smtClean="0"/>
              <a:t>이동할때</a:t>
            </a:r>
            <a:r>
              <a:rPr lang="ko-KR" altLang="en-US" sz="1200" dirty="0" smtClean="0"/>
              <a:t> 사용하는 화면</a:t>
            </a:r>
            <a:endParaRPr lang="en-US" altLang="ko-KR" sz="1200" dirty="0" smtClean="0"/>
          </a:p>
          <a:p>
            <a:pPr marL="285750" indent="-285750">
              <a:lnSpc>
                <a:spcPct val="150000"/>
              </a:lnSpc>
              <a:buFont typeface="Wingdings" panose="05000000000000000000" pitchFamily="2" charset="2"/>
              <a:buChar char="Ø"/>
            </a:pPr>
            <a:endParaRPr lang="en-US" altLang="ko-KR" sz="1200" dirty="0"/>
          </a:p>
          <a:p>
            <a:pPr>
              <a:lnSpc>
                <a:spcPct val="150000"/>
              </a:lnSpc>
            </a:pPr>
            <a:r>
              <a:rPr lang="ko-KR" altLang="en-US" sz="1200" dirty="0" smtClean="0"/>
              <a:t>① </a:t>
            </a:r>
            <a:r>
              <a:rPr lang="en-US" altLang="ko-KR" sz="1200" dirty="0" smtClean="0"/>
              <a:t>1</a:t>
            </a:r>
            <a:r>
              <a:rPr lang="ko-KR" altLang="en-US" sz="1200" dirty="0" smtClean="0"/>
              <a:t>단계 선택</a:t>
            </a:r>
            <a:endParaRPr lang="en-US" altLang="ko-KR" sz="1200" dirty="0" smtClean="0"/>
          </a:p>
          <a:p>
            <a:pPr>
              <a:lnSpc>
                <a:spcPct val="150000"/>
              </a:lnSpc>
            </a:pPr>
            <a:r>
              <a:rPr lang="ko-KR" altLang="en-US" sz="1200" dirty="0" smtClean="0"/>
              <a:t>② </a:t>
            </a:r>
            <a:r>
              <a:rPr lang="en-US" altLang="ko-KR" sz="1200" dirty="0" smtClean="0"/>
              <a:t>BOM </a:t>
            </a:r>
            <a:r>
              <a:rPr lang="ko-KR" altLang="en-US" sz="1200" dirty="0" smtClean="0"/>
              <a:t>풀기 클릭 </a:t>
            </a:r>
            <a:endParaRPr lang="en-US" altLang="ko-KR" sz="1200" dirty="0" smtClean="0"/>
          </a:p>
          <a:p>
            <a:pPr>
              <a:lnSpc>
                <a:spcPct val="150000"/>
              </a:lnSpc>
            </a:pPr>
            <a:r>
              <a:rPr lang="en-US" altLang="ko-KR" sz="1200" dirty="0"/>
              <a:t> </a:t>
            </a:r>
            <a:r>
              <a:rPr lang="en-US" altLang="ko-KR" sz="1200" dirty="0" smtClean="0"/>
              <a:t>  (BOM</a:t>
            </a:r>
            <a:r>
              <a:rPr lang="ko-KR" altLang="en-US" sz="1200" dirty="0" smtClean="0"/>
              <a:t>을 풀면 하단에 </a:t>
            </a:r>
            <a:r>
              <a:rPr lang="en-US" altLang="ko-KR" sz="1200" dirty="0" smtClean="0"/>
              <a:t>Data</a:t>
            </a:r>
            <a:r>
              <a:rPr lang="ko-KR" altLang="en-US" sz="1200" dirty="0" smtClean="0"/>
              <a:t>가 발생한다</a:t>
            </a:r>
            <a:r>
              <a:rPr lang="en-US" altLang="ko-KR" sz="1200" dirty="0" smtClean="0"/>
              <a:t>.)</a:t>
            </a:r>
          </a:p>
          <a:p>
            <a:pPr>
              <a:lnSpc>
                <a:spcPct val="150000"/>
              </a:lnSpc>
            </a:pPr>
            <a:r>
              <a:rPr lang="ko-KR" altLang="en-US" sz="1200" dirty="0" smtClean="0"/>
              <a:t>③ 저장 클릭</a:t>
            </a:r>
            <a:endParaRPr lang="en-US" altLang="ko-KR" sz="1200" dirty="0"/>
          </a:p>
        </p:txBody>
      </p:sp>
      <p:grpSp>
        <p:nvGrpSpPr>
          <p:cNvPr id="27" name="Group 26"/>
          <p:cNvGrpSpPr/>
          <p:nvPr/>
        </p:nvGrpSpPr>
        <p:grpSpPr>
          <a:xfrm>
            <a:off x="141684" y="1888038"/>
            <a:ext cx="6552728" cy="3208633"/>
            <a:chOff x="141684" y="1888038"/>
            <a:chExt cx="6552728" cy="3208633"/>
          </a:xfrm>
        </p:grpSpPr>
        <p:pic>
          <p:nvPicPr>
            <p:cNvPr id="3" name="Picture 2"/>
            <p:cNvPicPr>
              <a:picLocks noChangeAspect="1"/>
            </p:cNvPicPr>
            <p:nvPr/>
          </p:nvPicPr>
          <p:blipFill>
            <a:blip r:embed="rId2"/>
            <a:stretch>
              <a:fillRect/>
            </a:stretch>
          </p:blipFill>
          <p:spPr>
            <a:xfrm>
              <a:off x="141684" y="1888038"/>
              <a:ext cx="6552728" cy="3200544"/>
            </a:xfrm>
            <a:prstGeom prst="rect">
              <a:avLst/>
            </a:prstGeom>
          </p:spPr>
        </p:pic>
        <p:sp>
          <p:nvSpPr>
            <p:cNvPr id="10" name="Rectangle 9"/>
            <p:cNvSpPr/>
            <p:nvPr/>
          </p:nvSpPr>
          <p:spPr>
            <a:xfrm>
              <a:off x="980727" y="2699792"/>
              <a:ext cx="504057" cy="244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84784" y="2699793"/>
              <a:ext cx="679109" cy="243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3626" y="4860032"/>
              <a:ext cx="679109"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8"/>
            <p:cNvSpPr/>
            <p:nvPr/>
          </p:nvSpPr>
          <p:spPr>
            <a:xfrm>
              <a:off x="618701" y="2546484"/>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4" name="Rectangle 39"/>
            <p:cNvSpPr/>
            <p:nvPr/>
          </p:nvSpPr>
          <p:spPr>
            <a:xfrm flipH="1">
              <a:off x="2288204" y="2623138"/>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6" name="Rectangle 40"/>
            <p:cNvSpPr/>
            <p:nvPr/>
          </p:nvSpPr>
          <p:spPr>
            <a:xfrm>
              <a:off x="373626" y="4462225"/>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20" name="Group 19"/>
          <p:cNvGrpSpPr/>
          <p:nvPr/>
        </p:nvGrpSpPr>
        <p:grpSpPr>
          <a:xfrm>
            <a:off x="893384" y="37457"/>
            <a:ext cx="5806648" cy="934143"/>
            <a:chOff x="893384" y="18438"/>
            <a:chExt cx="5806648" cy="934143"/>
          </a:xfrm>
        </p:grpSpPr>
        <p:sp>
          <p:nvSpPr>
            <p:cNvPr id="21" name="TextBox 20"/>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22" name="TextBox 21"/>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grpSp>
        <p:nvGrpSpPr>
          <p:cNvPr id="23" name="Group 22"/>
          <p:cNvGrpSpPr/>
          <p:nvPr/>
        </p:nvGrpSpPr>
        <p:grpSpPr>
          <a:xfrm>
            <a:off x="893384" y="966373"/>
            <a:ext cx="5797242" cy="1017695"/>
            <a:chOff x="883979" y="984931"/>
            <a:chExt cx="5797242" cy="1017695"/>
          </a:xfrm>
        </p:grpSpPr>
        <p:sp>
          <p:nvSpPr>
            <p:cNvPr id="24" name="TextBox 23"/>
            <p:cNvSpPr txBox="1"/>
            <p:nvPr/>
          </p:nvSpPr>
          <p:spPr>
            <a:xfrm>
              <a:off x="883979" y="1417851"/>
              <a:ext cx="5760640" cy="584775"/>
            </a:xfrm>
            <a:prstGeom prst="rect">
              <a:avLst/>
            </a:prstGeom>
            <a:noFill/>
          </p:spPr>
          <p:txBody>
            <a:bodyPr wrap="square" rtlCol="0">
              <a:spAutoFit/>
            </a:bodyPr>
            <a:lstStyle/>
            <a:p>
              <a:r>
                <a:rPr lang="ko-KR" altLang="en-US" sz="1400" dirty="0" smtClean="0"/>
                <a:t>① </a:t>
              </a:r>
              <a:r>
                <a:rPr lang="en-US" altLang="ko-KR" sz="1400" dirty="0" err="1" smtClean="0"/>
                <a:t>Chọn</a:t>
              </a:r>
              <a:r>
                <a:rPr lang="en-US" altLang="ko-KR" sz="1400" dirty="0" smtClean="0"/>
                <a:t> </a:t>
              </a:r>
              <a:r>
                <a:rPr lang="en-US" altLang="ko-KR" sz="1400" dirty="0" err="1" smtClean="0"/>
                <a:t>Bước</a:t>
              </a:r>
              <a:r>
                <a:rPr lang="en-US" altLang="ko-KR" sz="1400" dirty="0" smtClean="0"/>
                <a:t> 1 </a:t>
              </a:r>
              <a:r>
                <a:rPr lang="en-US" altLang="ko-KR" sz="1400" dirty="0">
                  <a:sym typeface="Wingdings 3" panose="05040102010807070707" pitchFamily="18" charset="2"/>
                </a:rPr>
                <a:t> </a:t>
              </a:r>
              <a:r>
                <a:rPr lang="ko-KR" altLang="en-US" sz="1400" dirty="0" smtClean="0"/>
                <a:t>② </a:t>
              </a:r>
              <a:r>
                <a:rPr lang="en-US" altLang="ko-KR" sz="1400" dirty="0" err="1" smtClean="0"/>
                <a:t>Nhấn</a:t>
              </a:r>
              <a:r>
                <a:rPr lang="en-US" altLang="ko-KR" sz="1400" dirty="0" smtClean="0"/>
                <a:t> </a:t>
              </a:r>
              <a:r>
                <a:rPr lang="en-US" altLang="ko-KR" sz="1400" dirty="0" err="1" smtClean="0"/>
                <a:t>vào</a:t>
              </a:r>
              <a:r>
                <a:rPr lang="en-US" altLang="ko-KR" sz="1400" dirty="0" smtClean="0"/>
                <a:t> </a:t>
              </a:r>
              <a:r>
                <a:rPr lang="en-US" altLang="ko-KR" sz="1400" dirty="0" err="1" smtClean="0"/>
                <a:t>Áp</a:t>
              </a:r>
              <a:r>
                <a:rPr lang="en-US" altLang="ko-KR" sz="1400" dirty="0" smtClean="0"/>
                <a:t> </a:t>
              </a:r>
              <a:r>
                <a:rPr lang="en-US" altLang="ko-KR" sz="1400" dirty="0" err="1" smtClean="0"/>
                <a:t>dụng</a:t>
              </a:r>
              <a:r>
                <a:rPr lang="en-US" altLang="ko-KR" sz="1400" dirty="0" smtClean="0"/>
                <a:t> BOM</a:t>
              </a:r>
              <a:r>
                <a:rPr lang="vi-VN" altLang="ko-KR" sz="1400" dirty="0" smtClean="0"/>
                <a:t> </a:t>
              </a:r>
              <a:r>
                <a:rPr lang="en-US" altLang="ko-KR" sz="1400" dirty="0">
                  <a:sym typeface="Wingdings 3" panose="05040102010807070707" pitchFamily="18" charset="2"/>
                </a:rPr>
                <a:t> </a:t>
              </a:r>
              <a:r>
                <a:rPr lang="ko-KR" altLang="en-US" sz="1400" dirty="0" smtClean="0"/>
                <a:t>③</a:t>
              </a:r>
              <a:r>
                <a:rPr lang="vi-VN" altLang="ko-KR" sz="1400" dirty="0" smtClean="0"/>
                <a:t> Lưu trữ (F8) </a:t>
              </a:r>
              <a:r>
                <a:rPr lang="en-US" altLang="ko-KR" sz="1400" dirty="0" smtClean="0"/>
                <a:t> </a:t>
              </a:r>
              <a:endParaRPr lang="en-US" sz="1400" dirty="0"/>
            </a:p>
            <a:p>
              <a:endParaRPr lang="en-US" dirty="0"/>
            </a:p>
          </p:txBody>
        </p:sp>
        <p:sp>
          <p:nvSpPr>
            <p:cNvPr id="25" name="TextBox 24"/>
            <p:cNvSpPr txBox="1"/>
            <p:nvPr/>
          </p:nvSpPr>
          <p:spPr>
            <a:xfrm>
              <a:off x="920581" y="984931"/>
              <a:ext cx="5760640" cy="523220"/>
            </a:xfrm>
            <a:prstGeom prst="rect">
              <a:avLst/>
            </a:prstGeom>
            <a:noFill/>
          </p:spPr>
          <p:txBody>
            <a:bodyPr wrap="square" rtlCol="0">
              <a:spAutoFit/>
            </a:bodyPr>
            <a:lstStyle/>
            <a:p>
              <a:r>
                <a:rPr lang="ko-KR" altLang="en-US" sz="1400" dirty="0" smtClean="0"/>
                <a:t>① </a:t>
              </a:r>
              <a:r>
                <a:rPr lang="en-US" altLang="ko-KR" sz="1400" dirty="0" smtClean="0"/>
                <a:t>1</a:t>
              </a:r>
              <a:r>
                <a:rPr lang="ko-KR" altLang="en-US" sz="1400" dirty="0" smtClean="0"/>
                <a:t>단계 선택  </a:t>
              </a:r>
              <a:r>
                <a:rPr lang="en-US" altLang="ko-KR" sz="1400" dirty="0" smtClean="0">
                  <a:sym typeface="Wingdings 3" panose="05040102010807070707" pitchFamily="18" charset="2"/>
                </a:rPr>
                <a:t> </a:t>
              </a:r>
              <a:r>
                <a:rPr lang="ko-KR" altLang="en-US" sz="1400" dirty="0" smtClean="0"/>
                <a:t>②</a:t>
              </a:r>
              <a:r>
                <a:rPr lang="en-US" altLang="ko-KR" sz="1400" dirty="0" smtClean="0"/>
                <a:t> BOM </a:t>
              </a:r>
              <a:r>
                <a:rPr lang="ko-KR" altLang="en-US" sz="1400" dirty="0" smtClean="0"/>
                <a:t>풀기 클릭</a:t>
              </a:r>
              <a:r>
                <a:rPr lang="vi-VN" altLang="ko-KR" sz="1400" dirty="0" smtClean="0"/>
                <a:t> </a:t>
              </a:r>
              <a:r>
                <a:rPr lang="en-US" altLang="ko-KR" sz="1400" dirty="0">
                  <a:sym typeface="Wingdings 3" panose="05040102010807070707" pitchFamily="18" charset="2"/>
                </a:rPr>
                <a:t> </a:t>
              </a:r>
              <a:r>
                <a:rPr lang="ko-KR" altLang="en-US" sz="1400" dirty="0" smtClean="0"/>
                <a:t>③ 저장 클릭</a:t>
              </a:r>
              <a:endParaRPr lang="en-US" altLang="ko-KR" sz="1400" dirty="0" smtClean="0"/>
            </a:p>
            <a:p>
              <a:r>
                <a:rPr lang="ko-KR" altLang="en-US" sz="1400" dirty="0" smtClean="0"/>
                <a:t> </a:t>
              </a:r>
              <a:endParaRPr lang="en-US" sz="1400" dirty="0"/>
            </a:p>
          </p:txBody>
        </p:sp>
      </p:grpSp>
      <p:sp>
        <p:nvSpPr>
          <p:cNvPr id="26" name="TextBox 25"/>
          <p:cNvSpPr txBox="1"/>
          <p:nvPr/>
        </p:nvSpPr>
        <p:spPr>
          <a:xfrm>
            <a:off x="3429000" y="5508104"/>
            <a:ext cx="3225024" cy="3431709"/>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a:latin typeface="Times New Roman" panose="02020603050405020304" pitchFamily="18" charset="0"/>
                <a:cs typeface="Times New Roman" panose="02020603050405020304" pitchFamily="18" charset="0"/>
              </a:rPr>
              <a:t>Màn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ở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hao</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nguyên</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phẩm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a:t>
            </a:r>
          </a:p>
          <a:p>
            <a:pPr>
              <a:lnSpc>
                <a:spcPct val="150000"/>
              </a:lnSpc>
            </a:pPr>
            <a:r>
              <a:rPr lang="ko-KR" altLang="en-US" sz="1400" dirty="0">
                <a:latin typeface="Times New Roman" panose="02020603050405020304" pitchFamily="18" charset="0"/>
                <a:cs typeface="Times New Roman" panose="02020603050405020304" pitchFamily="18" charset="0"/>
              </a:rPr>
              <a:t>① </a:t>
            </a:r>
            <a:r>
              <a:rPr lang="en-US" altLang="ko-KR" sz="1400" dirty="0" err="1" smtClean="0">
                <a:latin typeface="Times New Roman" panose="02020603050405020304" pitchFamily="18" charset="0"/>
                <a:cs typeface="Times New Roman" panose="02020603050405020304" pitchFamily="18" charset="0"/>
              </a:rPr>
              <a:t>Chọn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Quy</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trình</a:t>
            </a:r>
            <a:endParaRPr lang="en-US" altLang="ko-KR" sz="1400" dirty="0">
              <a:latin typeface="Times New Roman" panose="02020603050405020304" pitchFamily="18" charset="0"/>
              <a:cs typeface="Times New Roman" panose="02020603050405020304" pitchFamily="18" charset="0"/>
            </a:endParaRPr>
          </a:p>
          <a:p>
            <a:pPr>
              <a:lnSpc>
                <a:spcPct val="150000"/>
              </a:lnSpc>
            </a:pPr>
            <a:r>
              <a:rPr lang="ko-KR" altLang="en-US" sz="1400" dirty="0" smtClean="0"/>
              <a:t>②</a:t>
            </a:r>
            <a:r>
              <a:rPr lang="ko-KR" altLang="en-US"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Nhấn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áp</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dụng</a:t>
            </a:r>
            <a:r>
              <a:rPr lang="en-US" altLang="ko-KR" sz="1400" dirty="0" smtClean="0">
                <a:latin typeface="Times New Roman" panose="02020603050405020304" pitchFamily="18" charset="0"/>
                <a:cs typeface="Times New Roman" panose="02020603050405020304" pitchFamily="18" charset="0"/>
              </a:rPr>
              <a:t> BOM</a:t>
            </a:r>
            <a:r>
              <a:rPr lang="vi-VN" altLang="ko-KR" sz="1400" dirty="0" smtClean="0">
                <a:latin typeface="Times New Roman" panose="02020603050405020304" pitchFamily="18" charset="0"/>
                <a:cs typeface="Times New Roman" panose="02020603050405020304" pitchFamily="18" charset="0"/>
              </a:rPr>
              <a:t>, dữ liệu về đơn hàng sẽ xuất hiện ở khung phía dưới)</a:t>
            </a:r>
          </a:p>
          <a:p>
            <a:pPr>
              <a:lnSpc>
                <a:spcPct val="150000"/>
              </a:lnSpc>
            </a:pP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Lưu trữ (F8)</a:t>
            </a:r>
          </a:p>
          <a:p>
            <a:pPr>
              <a:lnSpc>
                <a:spcPct val="150000"/>
              </a:lnSpc>
            </a:pPr>
            <a:endParaRPr lang="en-US" altLang="ko-KR"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xmlns="" val="16865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39</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8" name="TextBox 17"/>
          <p:cNvSpPr txBox="1"/>
          <p:nvPr/>
        </p:nvSpPr>
        <p:spPr>
          <a:xfrm>
            <a:off x="136088" y="5508104"/>
            <a:ext cx="3220904" cy="175432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생산입고</a:t>
            </a:r>
            <a:r>
              <a:rPr lang="en-US" altLang="ko-KR" sz="1200" dirty="0" smtClean="0"/>
              <a:t>Ⅱ</a:t>
            </a:r>
            <a:r>
              <a:rPr lang="ko-KR" altLang="en-US" sz="1200" dirty="0" smtClean="0"/>
              <a:t>에서 처리한 </a:t>
            </a:r>
            <a:r>
              <a:rPr lang="en-US" altLang="ko-KR" sz="1200" dirty="0" smtClean="0"/>
              <a:t>Data</a:t>
            </a:r>
            <a:r>
              <a:rPr lang="ko-KR" altLang="en-US" sz="1200" dirty="0" smtClean="0"/>
              <a:t>를</a:t>
            </a:r>
            <a:r>
              <a:rPr lang="en-US" altLang="ko-KR" sz="1200" dirty="0" smtClean="0"/>
              <a:t> </a:t>
            </a:r>
            <a:r>
              <a:rPr lang="ko-KR" altLang="en-US" sz="1200" dirty="0" smtClean="0"/>
              <a:t>확인</a:t>
            </a:r>
            <a:r>
              <a:rPr lang="en-US" altLang="ko-KR" sz="1200" dirty="0" smtClean="0"/>
              <a:t>(</a:t>
            </a:r>
            <a:r>
              <a:rPr lang="ko-KR" altLang="en-US" sz="1200" dirty="0" smtClean="0"/>
              <a:t>승인</a:t>
            </a:r>
            <a:r>
              <a:rPr lang="en-US" altLang="ko-KR" sz="1200" dirty="0" smtClean="0"/>
              <a:t>)</a:t>
            </a:r>
            <a:r>
              <a:rPr lang="ko-KR" altLang="en-US" sz="1200" dirty="0" smtClean="0"/>
              <a:t>하는 화면</a:t>
            </a:r>
            <a:r>
              <a:rPr lang="vi-VN" altLang="ko-KR" sz="1200" dirty="0" smtClean="0"/>
              <a:t> (</a:t>
            </a:r>
            <a:r>
              <a:rPr lang="ko-KR" altLang="en-US" sz="1200" dirty="0" smtClean="0"/>
              <a:t>관리자만 가능함</a:t>
            </a:r>
            <a:r>
              <a:rPr lang="vi-VN" altLang="ko-KR" sz="1200" dirty="0" smtClean="0"/>
              <a:t>)</a:t>
            </a:r>
          </a:p>
          <a:p>
            <a:pPr>
              <a:lnSpc>
                <a:spcPct val="150000"/>
              </a:lnSpc>
            </a:pPr>
            <a:endParaRPr lang="ko-KR" altLang="en-US" sz="1200" dirty="0"/>
          </a:p>
          <a:p>
            <a:pPr>
              <a:lnSpc>
                <a:spcPct val="150000"/>
              </a:lnSpc>
            </a:pPr>
            <a:endParaRPr lang="en-US" altLang="ko-KR" sz="1200" dirty="0" smtClean="0"/>
          </a:p>
          <a:p>
            <a:pPr>
              <a:lnSpc>
                <a:spcPct val="150000"/>
              </a:lnSpc>
            </a:pPr>
            <a:endParaRPr lang="en-US" altLang="ko-KR" sz="1200" dirty="0"/>
          </a:p>
          <a:p>
            <a:pPr>
              <a:lnSpc>
                <a:spcPct val="150000"/>
              </a:lnSpc>
            </a:pPr>
            <a:endParaRPr lang="en-US" altLang="ko-KR" sz="1200" dirty="0"/>
          </a:p>
        </p:txBody>
      </p:sp>
      <p:grpSp>
        <p:nvGrpSpPr>
          <p:cNvPr id="13" name="Group 12"/>
          <p:cNvGrpSpPr/>
          <p:nvPr/>
        </p:nvGrpSpPr>
        <p:grpSpPr>
          <a:xfrm>
            <a:off x="101347" y="1895178"/>
            <a:ext cx="6593066" cy="3193404"/>
            <a:chOff x="101347" y="1895178"/>
            <a:chExt cx="6593066" cy="3193404"/>
          </a:xfrm>
        </p:grpSpPr>
        <p:pic>
          <p:nvPicPr>
            <p:cNvPr id="3" name="Picture 2"/>
            <p:cNvPicPr>
              <a:picLocks noChangeAspect="1"/>
            </p:cNvPicPr>
            <p:nvPr/>
          </p:nvPicPr>
          <p:blipFill>
            <a:blip r:embed="rId2"/>
            <a:stretch>
              <a:fillRect/>
            </a:stretch>
          </p:blipFill>
          <p:spPr>
            <a:xfrm>
              <a:off x="141684" y="1895178"/>
              <a:ext cx="6552729" cy="3193404"/>
            </a:xfrm>
            <a:prstGeom prst="rect">
              <a:avLst/>
            </a:prstGeom>
          </p:spPr>
        </p:pic>
        <p:sp>
          <p:nvSpPr>
            <p:cNvPr id="10" name="Rectangle 9"/>
            <p:cNvSpPr/>
            <p:nvPr/>
          </p:nvSpPr>
          <p:spPr>
            <a:xfrm>
              <a:off x="764704" y="2195737"/>
              <a:ext cx="1080120" cy="1769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465" y="2843808"/>
              <a:ext cx="257199" cy="159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04864" y="4139952"/>
              <a:ext cx="432048" cy="235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8"/>
            <p:cNvSpPr/>
            <p:nvPr/>
          </p:nvSpPr>
          <p:spPr>
            <a:xfrm>
              <a:off x="382672" y="207598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5" name="Rectangle 39"/>
            <p:cNvSpPr/>
            <p:nvPr/>
          </p:nvSpPr>
          <p:spPr>
            <a:xfrm flipH="1">
              <a:off x="101347" y="2475196"/>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9" name="Rectangle 40"/>
            <p:cNvSpPr/>
            <p:nvPr/>
          </p:nvSpPr>
          <p:spPr>
            <a:xfrm>
              <a:off x="1777594" y="4073007"/>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17" name="Group 16"/>
          <p:cNvGrpSpPr/>
          <p:nvPr/>
        </p:nvGrpSpPr>
        <p:grpSpPr>
          <a:xfrm>
            <a:off x="893384" y="37457"/>
            <a:ext cx="5806648" cy="934143"/>
            <a:chOff x="893384" y="18438"/>
            <a:chExt cx="5806648" cy="934143"/>
          </a:xfrm>
        </p:grpSpPr>
        <p:sp>
          <p:nvSpPr>
            <p:cNvPr id="20" name="TextBox 19"/>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21" name="TextBox 20"/>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sp>
        <p:nvSpPr>
          <p:cNvPr id="22" name="TextBox 21"/>
          <p:cNvSpPr txBox="1"/>
          <p:nvPr/>
        </p:nvSpPr>
        <p:spPr>
          <a:xfrm>
            <a:off x="3429000" y="5508104"/>
            <a:ext cx="3249765"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nhận</a:t>
            </a:r>
            <a:r>
              <a:rPr lang="vi-VN" sz="1400" dirty="0" smtClean="0">
                <a:latin typeface="Times New Roman" panose="02020603050405020304" pitchFamily="18" charset="0"/>
                <a:cs typeface="Times New Roman" panose="02020603050405020304" pitchFamily="18" charset="0"/>
              </a:rPr>
              <a:t> (phê duyệt)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thông</a:t>
            </a:r>
            <a:r>
              <a:rPr lang="vi-VN"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tin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(Chỉ có quản lý xưởng </a:t>
            </a:r>
            <a:r>
              <a:rPr lang="vi-VN" sz="1400" dirty="0" smtClean="0">
                <a:latin typeface="Times New Roman" panose="02020603050405020304" pitchFamily="18" charset="0"/>
                <a:cs typeface="Times New Roman" panose="02020603050405020304" pitchFamily="18" charset="0"/>
              </a:rPr>
              <a:t>  mới </a:t>
            </a:r>
            <a:r>
              <a:rPr lang="vi-VN" sz="1400" dirty="0">
                <a:latin typeface="Times New Roman" panose="02020603050405020304" pitchFamily="18" charset="0"/>
                <a:cs typeface="Times New Roman" panose="02020603050405020304" pitchFamily="18" charset="0"/>
              </a:rPr>
              <a:t>thực hiện </a:t>
            </a:r>
            <a:r>
              <a:rPr lang="vi-VN" sz="1400" dirty="0" smtClean="0">
                <a:latin typeface="Times New Roman" panose="02020603050405020304" pitchFamily="18" charset="0"/>
                <a:cs typeface="Times New Roman" panose="02020603050405020304" pitchFamily="18" charset="0"/>
              </a:rPr>
              <a:t> được </a:t>
            </a:r>
            <a:r>
              <a:rPr lang="vi-VN" sz="1400" dirty="0">
                <a:latin typeface="Times New Roman" panose="02020603050405020304" pitchFamily="18" charset="0"/>
                <a:cs typeface="Times New Roman" panose="02020603050405020304" pitchFamily="18" charset="0"/>
              </a:rPr>
              <a:t>lệnh này)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918125" y="966373"/>
            <a:ext cx="5772501" cy="956758"/>
            <a:chOff x="908720" y="984931"/>
            <a:chExt cx="5772501" cy="956758"/>
          </a:xfrm>
        </p:grpSpPr>
        <p:sp>
          <p:nvSpPr>
            <p:cNvPr id="24" name="TextBox 23"/>
            <p:cNvSpPr txBox="1"/>
            <p:nvPr/>
          </p:nvSpPr>
          <p:spPr>
            <a:xfrm>
              <a:off x="908720" y="1356914"/>
              <a:ext cx="5760640" cy="584775"/>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Vào thẻ chưa xác nhận</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Chọn phiếu nhập kho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Xác nhận/OK</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920581" y="984931"/>
              <a:ext cx="5760640" cy="307777"/>
            </a:xfrm>
            <a:prstGeom prst="rect">
              <a:avLst/>
            </a:prstGeom>
            <a:noFill/>
          </p:spPr>
          <p:txBody>
            <a:bodyPr wrap="square" rtlCol="0">
              <a:spAutoFit/>
            </a:bodyPr>
            <a:lstStyle/>
            <a:p>
              <a:r>
                <a:rPr lang="ko-KR" altLang="en-US" sz="1400" dirty="0" smtClean="0"/>
                <a:t>① 미확인  </a:t>
              </a:r>
              <a:r>
                <a:rPr lang="en-US" altLang="ko-KR" sz="1400" dirty="0" smtClean="0">
                  <a:sym typeface="Wingdings 3" panose="05040102010807070707" pitchFamily="18" charset="2"/>
                </a:rPr>
                <a:t> </a:t>
              </a:r>
              <a:r>
                <a:rPr lang="ko-KR" altLang="en-US" sz="1400" dirty="0" smtClean="0"/>
                <a:t>② 생산입고 클릭  </a:t>
              </a:r>
              <a:r>
                <a:rPr lang="en-US" altLang="ko-KR" sz="1400" dirty="0" smtClean="0"/>
                <a:t> </a:t>
              </a:r>
              <a:r>
                <a:rPr lang="en-US" altLang="ko-KR" sz="1400" dirty="0">
                  <a:sym typeface="Wingdings 3" panose="05040102010807070707" pitchFamily="18" charset="2"/>
                </a:rPr>
                <a:t> </a:t>
              </a:r>
              <a:r>
                <a:rPr lang="ko-KR" altLang="en-US" sz="1400" dirty="0" smtClean="0"/>
                <a:t>③ 확인</a:t>
              </a:r>
              <a:r>
                <a:rPr lang="en-US" altLang="ko-KR" sz="1400" dirty="0" smtClean="0"/>
                <a:t>  </a:t>
              </a:r>
              <a:endParaRPr lang="en-US" sz="1400" dirty="0"/>
            </a:p>
          </p:txBody>
        </p:sp>
      </p:grpSp>
    </p:spTree>
    <p:extLst>
      <p:ext uri="{BB962C8B-B14F-4D97-AF65-F5344CB8AC3E}">
        <p14:creationId xmlns:p14="http://schemas.microsoft.com/office/powerpoint/2010/main" xmlns="" val="1092040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a:t>
            </a:fld>
            <a:endParaRPr lang="ko-KR" altLang="en-US" dirty="0"/>
          </a:p>
        </p:txBody>
      </p:sp>
      <p:grpSp>
        <p:nvGrpSpPr>
          <p:cNvPr id="4" name="Group 3"/>
          <p:cNvGrpSpPr/>
          <p:nvPr/>
        </p:nvGrpSpPr>
        <p:grpSpPr>
          <a:xfrm>
            <a:off x="893384" y="18438"/>
            <a:ext cx="5806648" cy="934143"/>
            <a:chOff x="893384" y="18438"/>
            <a:chExt cx="5806648" cy="934143"/>
          </a:xfrm>
        </p:grpSpPr>
        <p:sp>
          <p:nvSpPr>
            <p:cNvPr id="5" name="TextBox 4"/>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6" name="TextBox 5"/>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7" name="Group 6"/>
          <p:cNvGrpSpPr/>
          <p:nvPr/>
        </p:nvGrpSpPr>
        <p:grpSpPr>
          <a:xfrm>
            <a:off x="929986" y="966373"/>
            <a:ext cx="5770046" cy="1014510"/>
            <a:chOff x="920581" y="984931"/>
            <a:chExt cx="5770046" cy="1014510"/>
          </a:xfrm>
        </p:grpSpPr>
        <p:sp>
          <p:nvSpPr>
            <p:cNvPr id="8" name="TextBox 7"/>
            <p:cNvSpPr txBox="1"/>
            <p:nvPr/>
          </p:nvSpPr>
          <p:spPr>
            <a:xfrm>
              <a:off x="929987" y="1414666"/>
              <a:ext cx="5760640" cy="584775"/>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Kiểm kê I</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Bán hàng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Đơn bán 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④</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Đơn bán hàng mới</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재고 </a:t>
              </a:r>
              <a:r>
                <a:rPr lang="vi-VN" altLang="ko-KR" sz="1400" dirty="0" smtClean="0"/>
                <a:t>I</a:t>
              </a:r>
              <a:r>
                <a:rPr lang="ko-KR" altLang="en-US" sz="1400" dirty="0" smtClean="0"/>
                <a:t>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 </a:t>
              </a:r>
              <a:r>
                <a:rPr lang="ko-KR" altLang="en-US" sz="1400" dirty="0"/>
                <a:t>영업관리</a:t>
              </a:r>
              <a:r>
                <a:rPr lang="ko-KR" altLang="en-US" sz="1400" dirty="0" smtClean="0"/>
                <a:t> </a:t>
              </a:r>
              <a:r>
                <a:rPr lang="en-US" altLang="ko-KR" sz="1400" dirty="0" smtClean="0"/>
                <a:t> </a:t>
              </a:r>
              <a:r>
                <a:rPr lang="en-US" altLang="ko-KR" sz="1400" dirty="0">
                  <a:sym typeface="Wingdings 3" panose="05040102010807070707" pitchFamily="18" charset="2"/>
                </a:rPr>
                <a:t> </a:t>
              </a:r>
              <a:r>
                <a:rPr lang="ko-KR" altLang="en-US" sz="1400" dirty="0"/>
                <a:t>③ 주문서</a:t>
              </a:r>
              <a:r>
                <a:rPr lang="vi-VN" altLang="ko-KR" sz="1400" dirty="0" smtClean="0"/>
                <a:t> </a:t>
              </a:r>
              <a:r>
                <a:rPr lang="en-US" altLang="ko-KR" sz="1400" dirty="0" smtClean="0">
                  <a:sym typeface="Wingdings 3" panose="05040102010807070707" pitchFamily="18" charset="2"/>
                </a:rPr>
                <a:t> </a:t>
              </a:r>
              <a:r>
                <a:rPr lang="ko-KR" altLang="en-US" sz="1400" dirty="0" smtClean="0"/>
                <a:t>④</a:t>
              </a:r>
              <a:r>
                <a:rPr lang="vi-VN" altLang="ko-KR" sz="1400" dirty="0" smtClean="0"/>
                <a:t> </a:t>
              </a:r>
              <a:r>
                <a:rPr lang="ko-KR" altLang="en-US" sz="1400" dirty="0"/>
                <a:t>주문서 </a:t>
              </a:r>
              <a:r>
                <a:rPr lang="ko-KR" altLang="en-US" sz="1400" dirty="0" smtClean="0"/>
                <a:t>입력</a:t>
              </a:r>
              <a:endParaRPr lang="en-US" sz="1400" dirty="0"/>
            </a:p>
          </p:txBody>
        </p:sp>
      </p:grpSp>
      <p:sp>
        <p:nvSpPr>
          <p:cNvPr id="10" name="Rectangle 9"/>
          <p:cNvSpPr/>
          <p:nvPr/>
        </p:nvSpPr>
        <p:spPr>
          <a:xfrm>
            <a:off x="1910709" y="1807820"/>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grpSp>
        <p:nvGrpSpPr>
          <p:cNvPr id="18" name="Group 17"/>
          <p:cNvGrpSpPr/>
          <p:nvPr/>
        </p:nvGrpSpPr>
        <p:grpSpPr>
          <a:xfrm>
            <a:off x="135811" y="1871908"/>
            <a:ext cx="6552000" cy="3240000"/>
            <a:chOff x="135811" y="1871908"/>
            <a:chExt cx="6552000" cy="3240000"/>
          </a:xfrm>
        </p:grpSpPr>
        <p:pic>
          <p:nvPicPr>
            <p:cNvPr id="3" name="Picture 2"/>
            <p:cNvPicPr>
              <a:picLocks/>
            </p:cNvPicPr>
            <p:nvPr/>
          </p:nvPicPr>
          <p:blipFill>
            <a:blip r:embed="rId2"/>
            <a:stretch>
              <a:fillRect/>
            </a:stretch>
          </p:blipFill>
          <p:spPr>
            <a:xfrm>
              <a:off x="135811" y="1871908"/>
              <a:ext cx="6552000" cy="3240000"/>
            </a:xfrm>
            <a:prstGeom prst="rect">
              <a:avLst/>
            </a:prstGeom>
          </p:spPr>
        </p:pic>
        <p:sp>
          <p:nvSpPr>
            <p:cNvPr id="11" name="Rectangle 10"/>
            <p:cNvSpPr/>
            <p:nvPr/>
          </p:nvSpPr>
          <p:spPr>
            <a:xfrm>
              <a:off x="574116" y="1993866"/>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2" name="Rectangle 11"/>
            <p:cNvSpPr/>
            <p:nvPr/>
          </p:nvSpPr>
          <p:spPr>
            <a:xfrm>
              <a:off x="1101191" y="2261561"/>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13" name="Rectangle 12"/>
            <p:cNvSpPr/>
            <p:nvPr/>
          </p:nvSpPr>
          <p:spPr>
            <a:xfrm>
              <a:off x="1042394" y="2573658"/>
              <a:ext cx="497252" cy="369332"/>
            </a:xfrm>
            <a:prstGeom prst="rect">
              <a:avLst/>
            </a:prstGeom>
          </p:spPr>
          <p:txBody>
            <a:bodyPr wrap="none">
              <a:spAutoFit/>
            </a:bodyPr>
            <a:lstStyle/>
            <a:p>
              <a:r>
                <a:rPr lang="ko-KR" altLang="en-US" b="1" dirty="0">
                  <a:solidFill>
                    <a:srgbClr val="FF0000"/>
                  </a:solidFill>
                </a:rPr>
                <a:t>④</a:t>
              </a:r>
              <a:r>
                <a:rPr lang="en-US" altLang="ko-KR" b="1" dirty="0">
                  <a:solidFill>
                    <a:srgbClr val="FF0000"/>
                  </a:solidFill>
                </a:rPr>
                <a:t> </a:t>
              </a:r>
              <a:endParaRPr lang="en-US" b="1" dirty="0">
                <a:solidFill>
                  <a:srgbClr val="FF0000"/>
                </a:solidFill>
              </a:endParaRPr>
            </a:p>
          </p:txBody>
        </p:sp>
        <p:sp>
          <p:nvSpPr>
            <p:cNvPr id="14" name="Rectangle 13"/>
            <p:cNvSpPr/>
            <p:nvPr/>
          </p:nvSpPr>
          <p:spPr>
            <a:xfrm>
              <a:off x="1539646" y="1876253"/>
              <a:ext cx="449957" cy="164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84473" y="1991181"/>
              <a:ext cx="449957"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70859" y="2345814"/>
              <a:ext cx="972302"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0859" y="2662937"/>
              <a:ext cx="972302" cy="162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9"/>
          <p:cNvGrpSpPr/>
          <p:nvPr/>
        </p:nvGrpSpPr>
        <p:grpSpPr>
          <a:xfrm>
            <a:off x="139492" y="5508104"/>
            <a:ext cx="6540987" cy="738664"/>
            <a:chOff x="139492" y="5508104"/>
            <a:chExt cx="6540987" cy="738664"/>
          </a:xfrm>
        </p:grpSpPr>
        <p:sp>
          <p:nvSpPr>
            <p:cNvPr id="21" name="TextBox 20"/>
            <p:cNvSpPr txBox="1"/>
            <p:nvPr/>
          </p:nvSpPr>
          <p:spPr>
            <a:xfrm>
              <a:off x="139492" y="5508104"/>
              <a:ext cx="3289508" cy="738664"/>
            </a:xfrm>
            <a:prstGeom prst="rect">
              <a:avLst/>
            </a:prstGeom>
            <a:noFill/>
          </p:spPr>
          <p:txBody>
            <a:bodyPr wrap="square" rtlCol="0">
              <a:spAutoFit/>
            </a:bodyPr>
            <a:lstStyle/>
            <a:p>
              <a:r>
                <a:rPr lang="ko-KR" altLang="en-US" sz="1400" dirty="0" smtClean="0"/>
                <a:t>고객으로 </a:t>
              </a:r>
              <a:r>
                <a:rPr lang="ko-KR" altLang="en-US" sz="1400" dirty="0" err="1" smtClean="0"/>
                <a:t>부터</a:t>
              </a:r>
              <a:r>
                <a:rPr lang="ko-KR" altLang="en-US" sz="1400" dirty="0" smtClean="0"/>
                <a:t> 오더를 접수하면 입력하는 화면이다</a:t>
              </a:r>
              <a:r>
                <a:rPr lang="en-US" altLang="ko-KR" sz="1400" dirty="0" smtClean="0"/>
                <a:t>.</a:t>
              </a:r>
            </a:p>
            <a:p>
              <a:r>
                <a:rPr lang="ko-KR" altLang="en-US" sz="1400" dirty="0" smtClean="0"/>
                <a:t>제품 생산의 </a:t>
              </a:r>
              <a:r>
                <a:rPr lang="en-US" altLang="ko-KR" sz="1400" dirty="0" smtClean="0"/>
                <a:t>1</a:t>
              </a:r>
              <a:r>
                <a:rPr lang="ko-KR" altLang="en-US" sz="1400" dirty="0" smtClean="0"/>
                <a:t>단계 업무이다</a:t>
              </a:r>
              <a:r>
                <a:rPr lang="en-US" altLang="ko-KR" sz="1400" dirty="0" smtClean="0"/>
                <a:t>.</a:t>
              </a:r>
              <a:endParaRPr lang="en-US" sz="1400" dirty="0"/>
            </a:p>
          </p:txBody>
        </p:sp>
        <p:sp>
          <p:nvSpPr>
            <p:cNvPr id="22" name="TextBox 21"/>
            <p:cNvSpPr txBox="1"/>
            <p:nvPr/>
          </p:nvSpPr>
          <p:spPr>
            <a:xfrm>
              <a:off x="3429000" y="5508104"/>
              <a:ext cx="3251479" cy="523220"/>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Sau</a:t>
              </a:r>
              <a:r>
                <a:rPr lang="ko-KR" altLang="en-US"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khi nhận đơn đặt hàng từ khách hàng thì bước đầu tiên là nhập đơn bán hàng</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2880817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40</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grpSp>
        <p:nvGrpSpPr>
          <p:cNvPr id="15" name="Group 14"/>
          <p:cNvGrpSpPr/>
          <p:nvPr/>
        </p:nvGrpSpPr>
        <p:grpSpPr>
          <a:xfrm>
            <a:off x="893384" y="37457"/>
            <a:ext cx="5806648" cy="934143"/>
            <a:chOff x="893384" y="18438"/>
            <a:chExt cx="5806648" cy="934143"/>
          </a:xfrm>
        </p:grpSpPr>
        <p:sp>
          <p:nvSpPr>
            <p:cNvPr id="16" name="TextBox 15"/>
            <p:cNvSpPr txBox="1"/>
            <p:nvPr/>
          </p:nvSpPr>
          <p:spPr>
            <a:xfrm>
              <a:off x="908720" y="337028"/>
              <a:ext cx="5791312" cy="615553"/>
            </a:xfrm>
            <a:prstGeom prst="rect">
              <a:avLst/>
            </a:prstGeom>
            <a:noFill/>
          </p:spPr>
          <p:txBody>
            <a:bodyPr wrap="square" rtlCol="0">
              <a:spAutoFit/>
            </a:bodyPr>
            <a:lstStyle/>
            <a:p>
              <a:r>
                <a:rPr lang="vi-VN" sz="1600" b="1" dirty="0" smtClean="0"/>
                <a:t>PROCESS – Nhập kho II</a:t>
              </a:r>
              <a:endParaRPr lang="en-US" sz="1600" b="1" dirty="0"/>
            </a:p>
            <a:p>
              <a:endParaRPr lang="en-US" dirty="0"/>
            </a:p>
          </p:txBody>
        </p:sp>
        <p:sp>
          <p:nvSpPr>
            <p:cNvPr id="17" name="TextBox 16"/>
            <p:cNvSpPr txBox="1"/>
            <p:nvPr/>
          </p:nvSpPr>
          <p:spPr>
            <a:xfrm>
              <a:off x="893384" y="18438"/>
              <a:ext cx="5760640" cy="338554"/>
            </a:xfrm>
            <a:prstGeom prst="rect">
              <a:avLst/>
            </a:prstGeom>
            <a:noFill/>
          </p:spPr>
          <p:txBody>
            <a:bodyPr wrap="square" rtlCol="0">
              <a:spAutoFit/>
            </a:bodyPr>
            <a:lstStyle/>
            <a:p>
              <a:r>
                <a:rPr lang="en-US" altLang="ko-KR" sz="1600" b="1" dirty="0" smtClean="0"/>
                <a:t>PROCESS</a:t>
              </a:r>
              <a:r>
                <a:rPr lang="ko-KR" altLang="en-US" sz="1600" b="1" dirty="0" smtClean="0"/>
                <a:t> </a:t>
              </a:r>
              <a:r>
                <a:rPr lang="en-US" altLang="ko-KR" sz="1600" b="1" dirty="0" smtClean="0"/>
                <a:t>– </a:t>
              </a:r>
              <a:r>
                <a:rPr lang="ko-KR" altLang="en-US" sz="1600" b="1" dirty="0" smtClean="0"/>
                <a:t>생산입고 </a:t>
              </a:r>
              <a:r>
                <a:rPr lang="vi-VN" altLang="ko-KR" sz="1600" b="1" dirty="0" smtClean="0"/>
                <a:t>II</a:t>
              </a:r>
              <a:endParaRPr lang="en-US" sz="1600" b="1" dirty="0"/>
            </a:p>
          </p:txBody>
        </p:sp>
      </p:grpSp>
      <p:grpSp>
        <p:nvGrpSpPr>
          <p:cNvPr id="21" name="Group 20"/>
          <p:cNvGrpSpPr/>
          <p:nvPr/>
        </p:nvGrpSpPr>
        <p:grpSpPr>
          <a:xfrm>
            <a:off x="136088" y="5508104"/>
            <a:ext cx="6542677" cy="2031325"/>
            <a:chOff x="136088" y="5508104"/>
            <a:chExt cx="6542677" cy="2031325"/>
          </a:xfrm>
        </p:grpSpPr>
        <p:sp>
          <p:nvSpPr>
            <p:cNvPr id="22" name="TextBox 21"/>
            <p:cNvSpPr txBox="1"/>
            <p:nvPr/>
          </p:nvSpPr>
          <p:spPr>
            <a:xfrm>
              <a:off x="136088" y="5508104"/>
              <a:ext cx="322090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생산입고</a:t>
              </a:r>
              <a:r>
                <a:rPr lang="en-US" altLang="ko-KR" sz="1200" dirty="0" smtClean="0"/>
                <a:t>Ⅱ</a:t>
              </a:r>
              <a:r>
                <a:rPr lang="ko-KR" altLang="en-US" sz="1200" dirty="0" smtClean="0"/>
                <a:t>에서 처리한 </a:t>
              </a:r>
              <a:r>
                <a:rPr lang="en-US" altLang="ko-KR" sz="1200" dirty="0" smtClean="0"/>
                <a:t>Data</a:t>
              </a:r>
              <a:r>
                <a:rPr lang="ko-KR" altLang="en-US" sz="1200" dirty="0" smtClean="0"/>
                <a:t>를</a:t>
              </a:r>
              <a:r>
                <a:rPr lang="en-US" altLang="ko-KR" sz="1200" dirty="0" smtClean="0"/>
                <a:t> </a:t>
              </a:r>
              <a:r>
                <a:rPr lang="ko-KR" altLang="en-US" sz="1200" dirty="0"/>
                <a:t>수정</a:t>
              </a:r>
              <a:r>
                <a:rPr lang="en-US" altLang="ko-KR" sz="1200" dirty="0"/>
                <a:t>, </a:t>
              </a:r>
              <a:r>
                <a:rPr lang="ko-KR" altLang="en-US" sz="1200" dirty="0"/>
                <a:t>저장하는 화면</a:t>
              </a:r>
              <a:r>
                <a:rPr lang="vi-VN" altLang="ko-KR" sz="1200" dirty="0"/>
                <a:t> (</a:t>
              </a:r>
              <a:r>
                <a:rPr lang="ko-KR" altLang="en-US" sz="1200" dirty="0"/>
                <a:t>관리자만 수정 후</a:t>
              </a:r>
              <a:r>
                <a:rPr lang="en-US" altLang="ko-KR" sz="1200" dirty="0"/>
                <a:t>,</a:t>
              </a:r>
              <a:r>
                <a:rPr lang="ko-KR" altLang="en-US" sz="1200" dirty="0"/>
                <a:t> 저장 가능함</a:t>
              </a:r>
              <a:r>
                <a:rPr lang="vi-VN" altLang="ko-KR" sz="1200" dirty="0"/>
                <a:t>)</a:t>
              </a:r>
              <a:endParaRPr lang="en-US" altLang="ko-KR" sz="1200" dirty="0"/>
            </a:p>
            <a:p>
              <a:pPr marL="171450" indent="-171450">
                <a:lnSpc>
                  <a:spcPct val="150000"/>
                </a:lnSpc>
                <a:buFont typeface="Wingdings" panose="05000000000000000000" pitchFamily="2" charset="2"/>
                <a:buChar char="v"/>
              </a:pPr>
              <a:endParaRPr lang="ko-KR" altLang="en-US" sz="1200" dirty="0"/>
            </a:p>
            <a:p>
              <a:pPr>
                <a:lnSpc>
                  <a:spcPct val="150000"/>
                </a:lnSpc>
              </a:pPr>
              <a:endParaRPr lang="en-US" altLang="ko-KR" sz="1200" dirty="0" smtClean="0"/>
            </a:p>
            <a:p>
              <a:pPr>
                <a:lnSpc>
                  <a:spcPct val="150000"/>
                </a:lnSpc>
              </a:pPr>
              <a:endParaRPr lang="en-US" altLang="ko-KR" sz="1200" dirty="0"/>
            </a:p>
            <a:p>
              <a:pPr>
                <a:lnSpc>
                  <a:spcPct val="150000"/>
                </a:lnSpc>
              </a:pPr>
              <a:endParaRPr lang="en-US" altLang="ko-KR" sz="1200" dirty="0"/>
            </a:p>
          </p:txBody>
        </p:sp>
        <p:sp>
          <p:nvSpPr>
            <p:cNvPr id="23" name="TextBox 22"/>
            <p:cNvSpPr txBox="1"/>
            <p:nvPr/>
          </p:nvSpPr>
          <p:spPr>
            <a:xfrm>
              <a:off x="3429000" y="5508104"/>
              <a:ext cx="3249765"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nhận</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và sửa </a:t>
              </a:r>
              <a:r>
                <a:rPr lang="en-US" sz="1400" dirty="0" err="1" smtClean="0">
                  <a:latin typeface="Times New Roman" panose="02020603050405020304" pitchFamily="18" charset="0"/>
                  <a:cs typeface="Times New Roman" panose="02020603050405020304" pitchFamily="18" charset="0"/>
                </a:rPr>
                <a:t>thông</a:t>
              </a:r>
              <a:r>
                <a:rPr lang="en-US" sz="1400" dirty="0" smtClean="0">
                  <a:latin typeface="Times New Roman" panose="02020603050405020304" pitchFamily="18" charset="0"/>
                  <a:cs typeface="Times New Roman" panose="02020603050405020304" pitchFamily="18" charset="0"/>
                </a:rPr>
                <a:t> tin </a:t>
              </a:r>
              <a:r>
                <a:rPr lang="vi-VN"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(Chỉ có quản lý xưởng mới </a:t>
              </a:r>
              <a:r>
                <a:rPr lang="vi-VN" sz="1400" dirty="0" smtClean="0">
                  <a:latin typeface="Times New Roman" panose="02020603050405020304" pitchFamily="18" charset="0"/>
                  <a:cs typeface="Times New Roman" panose="02020603050405020304" pitchFamily="18" charset="0"/>
                </a:rPr>
                <a:t>  thực </a:t>
              </a:r>
              <a:r>
                <a:rPr lang="vi-VN" sz="1400" dirty="0">
                  <a:latin typeface="Times New Roman" panose="02020603050405020304" pitchFamily="18" charset="0"/>
                  <a:cs typeface="Times New Roman" panose="02020603050405020304" pitchFamily="18" charset="0"/>
                </a:rPr>
                <a:t>hiện được lệnh này)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918125" y="966373"/>
            <a:ext cx="5772501" cy="956758"/>
            <a:chOff x="908720" y="984931"/>
            <a:chExt cx="5772501" cy="956758"/>
          </a:xfrm>
        </p:grpSpPr>
        <p:sp>
          <p:nvSpPr>
            <p:cNvPr id="26" name="TextBox 25"/>
            <p:cNvSpPr txBox="1"/>
            <p:nvPr/>
          </p:nvSpPr>
          <p:spPr>
            <a:xfrm>
              <a:off x="908720" y="1356914"/>
              <a:ext cx="5760640" cy="584775"/>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Vào thẻ chưa xác nhận</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Chọn phiếu nhập kho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vi-VN" altLang="ko-KR" sz="1400" dirty="0" smtClean="0">
                  <a:latin typeface="Times New Roman" panose="02020603050405020304" pitchFamily="18" charset="0"/>
                  <a:cs typeface="Times New Roman" panose="02020603050405020304" pitchFamily="18" charset="0"/>
                </a:rPr>
                <a:t> Xác nhận/OK</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920581" y="984931"/>
              <a:ext cx="5760640" cy="307777"/>
            </a:xfrm>
            <a:prstGeom prst="rect">
              <a:avLst/>
            </a:prstGeom>
            <a:noFill/>
          </p:spPr>
          <p:txBody>
            <a:bodyPr wrap="square" rtlCol="0">
              <a:spAutoFit/>
            </a:bodyPr>
            <a:lstStyle/>
            <a:p>
              <a:r>
                <a:rPr lang="ko-KR" altLang="en-US" sz="1400" dirty="0" smtClean="0"/>
                <a:t>① 미확인  </a:t>
              </a:r>
              <a:r>
                <a:rPr lang="en-US" altLang="ko-KR" sz="1400" dirty="0" smtClean="0">
                  <a:sym typeface="Wingdings 3" panose="05040102010807070707" pitchFamily="18" charset="2"/>
                </a:rPr>
                <a:t> </a:t>
              </a:r>
              <a:r>
                <a:rPr lang="ko-KR" altLang="en-US" sz="1400" dirty="0" smtClean="0"/>
                <a:t>② 생산입고 클릭  </a:t>
              </a:r>
              <a:r>
                <a:rPr lang="en-US" altLang="ko-KR" sz="1400" dirty="0" smtClean="0"/>
                <a:t> </a:t>
              </a:r>
              <a:r>
                <a:rPr lang="en-US" altLang="ko-KR" sz="1400" dirty="0">
                  <a:sym typeface="Wingdings 3" panose="05040102010807070707" pitchFamily="18" charset="2"/>
                </a:rPr>
                <a:t> </a:t>
              </a:r>
              <a:r>
                <a:rPr lang="ko-KR" altLang="en-US" sz="1400" dirty="0" smtClean="0"/>
                <a:t>③ 확인</a:t>
              </a:r>
              <a:r>
                <a:rPr lang="en-US" altLang="ko-KR" sz="1400" dirty="0" smtClean="0"/>
                <a:t>  </a:t>
              </a:r>
              <a:endParaRPr lang="en-US" sz="1400" dirty="0"/>
            </a:p>
          </p:txBody>
        </p:sp>
      </p:grpSp>
      <p:pic>
        <p:nvPicPr>
          <p:cNvPr id="3" name="Picture 2"/>
          <p:cNvPicPr>
            <a:picLocks noChangeAspect="1"/>
          </p:cNvPicPr>
          <p:nvPr/>
        </p:nvPicPr>
        <p:blipFill>
          <a:blip r:embed="rId2"/>
          <a:stretch>
            <a:fillRect/>
          </a:stretch>
        </p:blipFill>
        <p:spPr>
          <a:xfrm>
            <a:off x="143375" y="1882652"/>
            <a:ext cx="6552728" cy="3193404"/>
          </a:xfrm>
          <a:prstGeom prst="rect">
            <a:avLst/>
          </a:prstGeom>
        </p:spPr>
      </p:pic>
      <p:grpSp>
        <p:nvGrpSpPr>
          <p:cNvPr id="32" name="Group 31"/>
          <p:cNvGrpSpPr/>
          <p:nvPr/>
        </p:nvGrpSpPr>
        <p:grpSpPr>
          <a:xfrm>
            <a:off x="110584" y="1760542"/>
            <a:ext cx="6416451" cy="3264121"/>
            <a:chOff x="110584" y="1760542"/>
            <a:chExt cx="6416451" cy="3264121"/>
          </a:xfrm>
        </p:grpSpPr>
        <p:sp>
          <p:nvSpPr>
            <p:cNvPr id="10" name="Rectangle 9"/>
            <p:cNvSpPr/>
            <p:nvPr/>
          </p:nvSpPr>
          <p:spPr>
            <a:xfrm>
              <a:off x="209649" y="2555776"/>
              <a:ext cx="679109"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58484" y="4788024"/>
              <a:ext cx="648072"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8"/>
            <p:cNvSpPr/>
            <p:nvPr/>
          </p:nvSpPr>
          <p:spPr>
            <a:xfrm>
              <a:off x="341454" y="1760542"/>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4" name="Rectangle 39"/>
            <p:cNvSpPr/>
            <p:nvPr/>
          </p:nvSpPr>
          <p:spPr>
            <a:xfrm flipH="1">
              <a:off x="110584" y="2191784"/>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2" name="Rectangle 11"/>
            <p:cNvSpPr/>
            <p:nvPr/>
          </p:nvSpPr>
          <p:spPr>
            <a:xfrm>
              <a:off x="1414467" y="2339752"/>
              <a:ext cx="5112568" cy="21559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763002" y="1982727"/>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28" name="Rectangle 27"/>
            <p:cNvSpPr/>
            <p:nvPr/>
          </p:nvSpPr>
          <p:spPr>
            <a:xfrm>
              <a:off x="664130" y="2051222"/>
              <a:ext cx="750337" cy="223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134547" y="4519192"/>
              <a:ext cx="415498" cy="369332"/>
            </a:xfrm>
            <a:prstGeom prst="rect">
              <a:avLst/>
            </a:prstGeom>
          </p:spPr>
          <p:txBody>
            <a:bodyPr wrap="none">
              <a:spAutoFit/>
            </a:bodyPr>
            <a:lstStyle/>
            <a:p>
              <a:r>
                <a:rPr lang="ko-KR" altLang="en-US" b="1" dirty="0">
                  <a:solidFill>
                    <a:srgbClr val="FF0000"/>
                  </a:solidFill>
                  <a:latin typeface="Times New Roman" panose="02020603050405020304" pitchFamily="18" charset="0"/>
                  <a:cs typeface="Times New Roman" panose="02020603050405020304" pitchFamily="18" charset="0"/>
                </a:rPr>
                <a:t>④</a:t>
              </a:r>
              <a:endParaRPr lang="en-US" b="1" dirty="0">
                <a:solidFill>
                  <a:srgbClr val="FF0000"/>
                </a:solidFill>
              </a:endParaRPr>
            </a:p>
          </p:txBody>
        </p:sp>
      </p:grpSp>
    </p:spTree>
    <p:extLst>
      <p:ext uri="{BB962C8B-B14F-4D97-AF65-F5344CB8AC3E}">
        <p14:creationId xmlns:p14="http://schemas.microsoft.com/office/powerpoint/2010/main" xmlns="" val="3693039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41</a:t>
            </a:fld>
            <a:endParaRPr lang="ko-KR" altLang="en-US" smtClean="0"/>
          </a:p>
        </p:txBody>
      </p:sp>
      <p:grpSp>
        <p:nvGrpSpPr>
          <p:cNvPr id="2" name="그룹 1"/>
          <p:cNvGrpSpPr/>
          <p:nvPr/>
        </p:nvGrpSpPr>
        <p:grpSpPr>
          <a:xfrm>
            <a:off x="1052736"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4. Sales</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3568329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42</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Màn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mới</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3" name="TextBox 12"/>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제품을 </a:t>
            </a:r>
            <a:r>
              <a:rPr lang="ko-KR" altLang="en-US" sz="1200" dirty="0" err="1" smtClean="0"/>
              <a:t>판매했을때</a:t>
            </a:r>
            <a:r>
              <a:rPr lang="ko-KR" altLang="en-US" sz="1200" dirty="0" smtClean="0"/>
              <a:t> 사용하는 화면</a:t>
            </a:r>
            <a:endParaRPr lang="en-US" altLang="ko-KR" sz="1200" dirty="0"/>
          </a:p>
          <a:p>
            <a:pPr>
              <a:lnSpc>
                <a:spcPct val="150000"/>
              </a:lnSpc>
            </a:pPr>
            <a:endParaRPr lang="en-US" altLang="ko-KR" sz="1200" dirty="0"/>
          </a:p>
        </p:txBody>
      </p:sp>
      <p:grpSp>
        <p:nvGrpSpPr>
          <p:cNvPr id="24" name="Group 23"/>
          <p:cNvGrpSpPr/>
          <p:nvPr/>
        </p:nvGrpSpPr>
        <p:grpSpPr>
          <a:xfrm>
            <a:off x="139620" y="1836276"/>
            <a:ext cx="6554792" cy="3277359"/>
            <a:chOff x="139620" y="1836276"/>
            <a:chExt cx="6554792" cy="3277359"/>
          </a:xfrm>
        </p:grpSpPr>
        <p:pic>
          <p:nvPicPr>
            <p:cNvPr id="3" name="Picture 2"/>
            <p:cNvPicPr>
              <a:picLocks noChangeAspect="1"/>
            </p:cNvPicPr>
            <p:nvPr/>
          </p:nvPicPr>
          <p:blipFill>
            <a:blip r:embed="rId2"/>
            <a:stretch>
              <a:fillRect/>
            </a:stretch>
          </p:blipFill>
          <p:spPr>
            <a:xfrm>
              <a:off x="141684" y="1848222"/>
              <a:ext cx="6552728" cy="3265413"/>
            </a:xfrm>
            <a:prstGeom prst="rect">
              <a:avLst/>
            </a:prstGeom>
          </p:spPr>
        </p:pic>
        <p:sp>
          <p:nvSpPr>
            <p:cNvPr id="10" name="Rectangle 9"/>
            <p:cNvSpPr/>
            <p:nvPr/>
          </p:nvSpPr>
          <p:spPr>
            <a:xfrm>
              <a:off x="139620" y="2444943"/>
              <a:ext cx="1129140" cy="254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1263" y="2814711"/>
              <a:ext cx="679109"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29987" y="1836276"/>
              <a:ext cx="410782" cy="199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8"/>
            <p:cNvSpPr/>
            <p:nvPr/>
          </p:nvSpPr>
          <p:spPr>
            <a:xfrm>
              <a:off x="514488" y="183627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5" name="Rectangle 39"/>
            <p:cNvSpPr/>
            <p:nvPr/>
          </p:nvSpPr>
          <p:spPr>
            <a:xfrm flipH="1">
              <a:off x="245801" y="2104137"/>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6" name="Rectangle 40"/>
            <p:cNvSpPr/>
            <p:nvPr/>
          </p:nvSpPr>
          <p:spPr>
            <a:xfrm>
              <a:off x="242129" y="2927181"/>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17" name="Group 16"/>
          <p:cNvGrpSpPr/>
          <p:nvPr/>
        </p:nvGrpSpPr>
        <p:grpSpPr>
          <a:xfrm>
            <a:off x="893384" y="18438"/>
            <a:ext cx="5806648" cy="934143"/>
            <a:chOff x="893384" y="18438"/>
            <a:chExt cx="5806648" cy="934143"/>
          </a:xfrm>
        </p:grpSpPr>
        <p:sp>
          <p:nvSpPr>
            <p:cNvPr id="18" name="TextBox 17"/>
            <p:cNvSpPr txBox="1"/>
            <p:nvPr/>
          </p:nvSpPr>
          <p:spPr>
            <a:xfrm>
              <a:off x="908720" y="337028"/>
              <a:ext cx="5791312" cy="615553"/>
            </a:xfrm>
            <a:prstGeom prst="rect">
              <a:avLst/>
            </a:prstGeom>
            <a:noFill/>
          </p:spPr>
          <p:txBody>
            <a:bodyPr wrap="square" rtlCol="0">
              <a:spAutoFit/>
            </a:bodyPr>
            <a:lstStyle/>
            <a:p>
              <a:r>
                <a:rPr lang="vi-VN" sz="1600" b="1" dirty="0" smtClean="0"/>
                <a:t>Bán hàng – Bán hàng</a:t>
              </a:r>
              <a:endParaRPr lang="en-US" sz="1600" b="1" dirty="0"/>
            </a:p>
            <a:p>
              <a:endParaRPr lang="en-US" dirty="0"/>
            </a:p>
          </p:txBody>
        </p:sp>
        <p:sp>
          <p:nvSpPr>
            <p:cNvPr id="19" name="TextBox 18"/>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판매</a:t>
              </a:r>
              <a:endParaRPr lang="en-US" sz="1600" b="1" dirty="0"/>
            </a:p>
          </p:txBody>
        </p:sp>
      </p:grpSp>
      <p:grpSp>
        <p:nvGrpSpPr>
          <p:cNvPr id="20" name="Group 19"/>
          <p:cNvGrpSpPr/>
          <p:nvPr/>
        </p:nvGrpSpPr>
        <p:grpSpPr>
          <a:xfrm>
            <a:off x="918125" y="966373"/>
            <a:ext cx="5772501" cy="1035124"/>
            <a:chOff x="908720" y="984931"/>
            <a:chExt cx="5772501" cy="1035124"/>
          </a:xfrm>
        </p:grpSpPr>
        <p:sp>
          <p:nvSpPr>
            <p:cNvPr id="21" name="TextBox 20"/>
            <p:cNvSpPr txBox="1"/>
            <p:nvPr/>
          </p:nvSpPr>
          <p:spPr>
            <a:xfrm>
              <a:off x="908720" y="1435280"/>
              <a:ext cx="5760640" cy="584775"/>
            </a:xfrm>
            <a:prstGeom prst="rect">
              <a:avLst/>
            </a:prstGeom>
            <a:noFill/>
          </p:spPr>
          <p:txBody>
            <a:bodyPr wrap="square" rtlCol="0">
              <a:spAutoFit/>
            </a:bodyPr>
            <a:lstStyle/>
            <a:p>
              <a:r>
                <a:rPr lang="ko-KR" altLang="en-US" sz="1400" dirty="0" smtClean="0"/>
                <a:t>①</a:t>
              </a:r>
              <a:r>
                <a:rPr lang="vi-VN" altLang="ko-KR" sz="1400" dirty="0" smtClean="0"/>
                <a:t> Bán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Bán hàng </a:t>
              </a:r>
              <a:r>
                <a:rPr lang="en-US" altLang="ko-KR" sz="1400" dirty="0" smtClean="0">
                  <a:sym typeface="Wingdings 3" panose="05040102010807070707" pitchFamily="18" charset="2"/>
                </a:rPr>
                <a:t> </a:t>
              </a:r>
              <a:r>
                <a:rPr lang="ko-KR" altLang="en-US" sz="1400" dirty="0" smtClean="0"/>
                <a:t>③</a:t>
              </a:r>
              <a:r>
                <a:rPr lang="vi-VN" altLang="ko-KR" sz="1400" dirty="0" smtClean="0"/>
                <a:t>Bán hàng mới</a:t>
              </a:r>
              <a:r>
                <a:rPr lang="en-US" altLang="ko-KR" sz="1400" dirty="0" smtClean="0"/>
                <a:t>  </a:t>
              </a:r>
              <a:endParaRPr lang="en-US" sz="1400" dirty="0"/>
            </a:p>
            <a:p>
              <a:endParaRPr lang="en-US" dirty="0"/>
            </a:p>
          </p:txBody>
        </p:sp>
        <p:sp>
          <p:nvSpPr>
            <p:cNvPr id="22" name="TextBox 21"/>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영업관리  </a:t>
              </a:r>
              <a:r>
                <a:rPr lang="en-US" altLang="ko-KR" sz="1400" dirty="0" smtClean="0">
                  <a:sym typeface="Wingdings 3" panose="05040102010807070707" pitchFamily="18" charset="2"/>
                </a:rPr>
                <a:t> </a:t>
              </a:r>
              <a:r>
                <a:rPr lang="ko-KR" altLang="en-US" sz="1400" dirty="0" smtClean="0"/>
                <a:t>② 판매 </a:t>
              </a:r>
              <a:r>
                <a:rPr lang="en-US" altLang="ko-KR" sz="1400" dirty="0" smtClean="0"/>
                <a:t> </a:t>
              </a:r>
              <a:r>
                <a:rPr lang="en-US" altLang="ko-KR" sz="1400" dirty="0">
                  <a:sym typeface="Wingdings 3" panose="05040102010807070707" pitchFamily="18" charset="2"/>
                </a:rPr>
                <a:t> </a:t>
              </a:r>
              <a:r>
                <a:rPr lang="ko-KR" altLang="en-US" sz="1400" dirty="0" smtClean="0"/>
                <a:t>③ 판매입력</a:t>
              </a:r>
              <a:r>
                <a:rPr lang="en-US" altLang="ko-KR" sz="1400" dirty="0" smtClean="0"/>
                <a:t>   </a:t>
              </a:r>
              <a:endParaRPr lang="en-US" sz="1400" dirty="0"/>
            </a:p>
          </p:txBody>
        </p:sp>
      </p:grpSp>
    </p:spTree>
    <p:extLst>
      <p:ext uri="{BB962C8B-B14F-4D97-AF65-F5344CB8AC3E}">
        <p14:creationId xmlns:p14="http://schemas.microsoft.com/office/powerpoint/2010/main" xmlns="" val="3744499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43</a:t>
            </a:fld>
            <a:endParaRPr lang="ko-KR" altLang="en-US" dirty="0"/>
          </a:p>
        </p:txBody>
      </p:sp>
      <p:grpSp>
        <p:nvGrpSpPr>
          <p:cNvPr id="4" name="Group 3"/>
          <p:cNvGrpSpPr/>
          <p:nvPr/>
        </p:nvGrpSpPr>
        <p:grpSpPr>
          <a:xfrm>
            <a:off x="139620" y="5508104"/>
            <a:ext cx="6529740" cy="1923604"/>
            <a:chOff x="139620" y="5508104"/>
            <a:chExt cx="6529740" cy="1923604"/>
          </a:xfrm>
        </p:grpSpPr>
        <p:sp>
          <p:nvSpPr>
            <p:cNvPr id="5" name="TextBox 4"/>
            <p:cNvSpPr txBox="1"/>
            <p:nvPr/>
          </p:nvSpPr>
          <p:spPr>
            <a:xfrm>
              <a:off x="3419826" y="5508104"/>
              <a:ext cx="3249534" cy="1923604"/>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Nhập bán hàng mới: sau khi hoàn        thành việc nhập bán hàng thì số lượng hàng trong kho sẽ tự động giảm xuống</a:t>
              </a:r>
              <a:endParaRPr lang="en-US" sz="1400" dirty="0" smtClean="0">
                <a:latin typeface="+mj-lt"/>
              </a:endParaRPr>
            </a:p>
            <a:p>
              <a:endParaRPr lang="en-US" sz="1400" dirty="0">
                <a:latin typeface="Times New Roman" panose="02020603050405020304" pitchFamily="18" charset="0"/>
                <a:cs typeface="Times New Roman" panose="02020603050405020304" pitchFamily="18" charset="0"/>
              </a:endParaRPr>
            </a:p>
            <a:p>
              <a:pPr>
                <a:lnSpc>
                  <a:spcPct val="150000"/>
                </a:lnSpc>
              </a:pPr>
              <a:r>
                <a:rPr lang="en-US" altLang="ko-KR" sz="1400" dirty="0">
                  <a:latin typeface="Times New Roman" panose="02020603050405020304" pitchFamily="18" charset="0"/>
                  <a:cs typeface="Times New Roman" panose="02020603050405020304" pitchFamily="18" charset="0"/>
                </a:rPr>
                <a:t>① </a:t>
              </a:r>
              <a:r>
                <a:rPr lang="vi-VN" altLang="ko-KR" sz="1400" dirty="0">
                  <a:latin typeface="Times New Roman" panose="02020603050405020304" pitchFamily="18" charset="0"/>
                  <a:cs typeface="Times New Roman" panose="02020603050405020304" pitchFamily="18" charset="0"/>
                </a:rPr>
                <a:t>Nhấn vào Đơn bán hàng</a:t>
              </a:r>
              <a:r>
                <a:rPr lang="en-US" altLang="ko-KR" sz="1400" dirty="0">
                  <a:latin typeface="Times New Roman" panose="02020603050405020304" pitchFamily="18" charset="0"/>
                  <a:cs typeface="Times New Roman" panose="02020603050405020304" pitchFamily="18" charset="0"/>
                </a:rPr>
                <a:t> </a:t>
              </a:r>
              <a:endParaRPr lang="vi-VN" altLang="ko-KR" sz="1400" dirty="0" smtClean="0">
                <a:latin typeface="Times New Roman" panose="02020603050405020304" pitchFamily="18" charset="0"/>
                <a:cs typeface="Times New Roman" panose="02020603050405020304" pitchFamily="18" charset="0"/>
              </a:endParaRPr>
            </a:p>
            <a:p>
              <a:pPr>
                <a:lnSpc>
                  <a:spcPct val="150000"/>
                </a:lnSpc>
              </a:pPr>
              <a:r>
                <a:rPr lang="en-US" altLang="ko-KR" sz="1400" dirty="0" smtClean="0">
                  <a:latin typeface="Times New Roman" panose="02020603050405020304" pitchFamily="18" charset="0"/>
                  <a:cs typeface="Times New Roman" panose="02020603050405020304" pitchFamily="18" charset="0"/>
                </a:rPr>
                <a:t>② </a:t>
              </a:r>
              <a:r>
                <a:rPr lang="vi-VN" altLang="ko-KR" sz="1400" dirty="0">
                  <a:latin typeface="Times New Roman" panose="02020603050405020304" pitchFamily="18" charset="0"/>
                  <a:cs typeface="Times New Roman" panose="02020603050405020304" pitchFamily="18" charset="0"/>
                </a:rPr>
                <a:t>Chọn đơn bán hàng </a:t>
              </a:r>
              <a:endParaRPr lang="vi-VN" altLang="ko-KR" sz="1400" dirty="0" smtClean="0">
                <a:latin typeface="Times New Roman" panose="02020603050405020304" pitchFamily="18" charset="0"/>
                <a:cs typeface="Times New Roman" panose="02020603050405020304" pitchFamily="18" charset="0"/>
              </a:endParaRPr>
            </a:p>
            <a:p>
              <a:pPr>
                <a:lnSpc>
                  <a:spcPct val="150000"/>
                </a:lnSpc>
              </a:pPr>
              <a:r>
                <a:rPr lang="en-US" altLang="ko-KR" sz="1400" dirty="0" smtClean="0">
                  <a:latin typeface="Times New Roman" panose="02020603050405020304" pitchFamily="18" charset="0"/>
                  <a:cs typeface="Times New Roman" panose="02020603050405020304" pitchFamily="18" charset="0"/>
                </a:rPr>
                <a:t>③ </a:t>
              </a:r>
              <a:r>
                <a:rPr lang="vi-VN" altLang="ko-KR" sz="1400" dirty="0" smtClean="0">
                  <a:latin typeface="Times New Roman" panose="02020603050405020304" pitchFamily="18" charset="0"/>
                  <a:cs typeface="Times New Roman" panose="02020603050405020304" pitchFamily="18" charset="0"/>
                </a:rPr>
                <a:t>Chọn Áp </a:t>
              </a:r>
              <a:r>
                <a:rPr lang="vi-VN" altLang="ko-KR" sz="1400" dirty="0">
                  <a:latin typeface="Times New Roman" panose="02020603050405020304" pitchFamily="18" charset="0"/>
                  <a:cs typeface="Times New Roman" panose="02020603050405020304" pitchFamily="18" charset="0"/>
                </a:rPr>
                <a:t>dụng số lượng còn lại (F8)</a:t>
              </a:r>
              <a:r>
                <a:rPr lang="en-US" altLang="ko-KR" sz="1400" dirty="0">
                  <a:latin typeface="Times New Roman" panose="02020603050405020304" pitchFamily="18" charset="0"/>
                  <a:cs typeface="Times New Roman" panose="02020603050405020304" pitchFamily="18" charset="0"/>
                </a:rPr>
                <a:t> </a:t>
              </a:r>
              <a:endParaRPr lang="en-US" sz="1400" dirty="0">
                <a:latin typeface="+mj-lt"/>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3" name="TextBox 12"/>
          <p:cNvSpPr txBox="1"/>
          <p:nvPr/>
        </p:nvSpPr>
        <p:spPr>
          <a:xfrm>
            <a:off x="136088" y="5508104"/>
            <a:ext cx="3220904" cy="175432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제품을 </a:t>
            </a:r>
            <a:r>
              <a:rPr lang="ko-KR" altLang="en-US" sz="1200" dirty="0" err="1" smtClean="0"/>
              <a:t>판매했을때</a:t>
            </a:r>
            <a:r>
              <a:rPr lang="ko-KR" altLang="en-US" sz="1200" dirty="0" smtClean="0"/>
              <a:t> 사용하는 화면으로 판매입력 완료되면 재고에서 차감된다</a:t>
            </a:r>
            <a:r>
              <a:rPr lang="en-US" altLang="ko-KR" sz="1200" dirty="0"/>
              <a:t>.</a:t>
            </a:r>
            <a:endParaRPr lang="en-US" altLang="ko-KR" sz="1200" dirty="0" smtClean="0"/>
          </a:p>
          <a:p>
            <a:pPr>
              <a:lnSpc>
                <a:spcPct val="150000"/>
              </a:lnSpc>
            </a:pPr>
            <a:endParaRPr lang="en-US" altLang="ko-KR" sz="1200" dirty="0"/>
          </a:p>
          <a:p>
            <a:pPr>
              <a:lnSpc>
                <a:spcPct val="150000"/>
              </a:lnSpc>
            </a:pPr>
            <a:r>
              <a:rPr lang="en-US" altLang="ko-KR" sz="1200" dirty="0" smtClean="0"/>
              <a:t>① </a:t>
            </a:r>
            <a:r>
              <a:rPr lang="ko-KR" altLang="en-US" sz="1200" dirty="0" smtClean="0"/>
              <a:t>주문서를 클릭</a:t>
            </a:r>
            <a:endParaRPr lang="en-US" altLang="ko-KR" sz="1200" dirty="0" smtClean="0"/>
          </a:p>
          <a:p>
            <a:pPr>
              <a:lnSpc>
                <a:spcPct val="150000"/>
              </a:lnSpc>
            </a:pPr>
            <a:r>
              <a:rPr lang="en-US" altLang="ko-KR" sz="1200" dirty="0" smtClean="0"/>
              <a:t>② </a:t>
            </a:r>
            <a:r>
              <a:rPr lang="ko-KR" altLang="en-US" sz="1200" dirty="0" smtClean="0"/>
              <a:t>판매되는 제품을 체크</a:t>
            </a:r>
            <a:r>
              <a:rPr lang="en-US" altLang="ko-KR" sz="1200" dirty="0" smtClean="0"/>
              <a:t/>
            </a:r>
            <a:br>
              <a:rPr lang="en-US" altLang="ko-KR" sz="1200" dirty="0" smtClean="0"/>
            </a:br>
            <a:r>
              <a:rPr lang="en-US" altLang="ko-KR" sz="1200" dirty="0" smtClean="0"/>
              <a:t>③ </a:t>
            </a:r>
            <a:r>
              <a:rPr lang="ko-KR" altLang="en-US" sz="1200" dirty="0" smtClean="0"/>
              <a:t>전량 적용을 클릭</a:t>
            </a:r>
            <a:endParaRPr lang="en-US" altLang="ko-KR" sz="1200" dirty="0"/>
          </a:p>
        </p:txBody>
      </p:sp>
      <p:grpSp>
        <p:nvGrpSpPr>
          <p:cNvPr id="23" name="Group 22"/>
          <p:cNvGrpSpPr/>
          <p:nvPr/>
        </p:nvGrpSpPr>
        <p:grpSpPr>
          <a:xfrm>
            <a:off x="141684" y="1882652"/>
            <a:ext cx="6552728" cy="3193404"/>
            <a:chOff x="141684" y="1882652"/>
            <a:chExt cx="6552728" cy="3193404"/>
          </a:xfrm>
        </p:grpSpPr>
        <p:pic>
          <p:nvPicPr>
            <p:cNvPr id="3" name="Picture 2"/>
            <p:cNvPicPr>
              <a:picLocks noChangeAspect="1"/>
            </p:cNvPicPr>
            <p:nvPr/>
          </p:nvPicPr>
          <p:blipFill>
            <a:blip r:embed="rId2"/>
            <a:stretch>
              <a:fillRect/>
            </a:stretch>
          </p:blipFill>
          <p:spPr>
            <a:xfrm>
              <a:off x="141684" y="1882652"/>
              <a:ext cx="6552728" cy="3193404"/>
            </a:xfrm>
            <a:prstGeom prst="rect">
              <a:avLst/>
            </a:prstGeom>
          </p:spPr>
        </p:pic>
        <p:sp>
          <p:nvSpPr>
            <p:cNvPr id="10" name="Rectangle 9"/>
            <p:cNvSpPr/>
            <p:nvPr/>
          </p:nvSpPr>
          <p:spPr>
            <a:xfrm>
              <a:off x="3068960" y="3203849"/>
              <a:ext cx="627586" cy="272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96546" y="2987824"/>
              <a:ext cx="164502" cy="186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21088" y="4427984"/>
              <a:ext cx="1152128"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8"/>
            <p:cNvSpPr/>
            <p:nvPr/>
          </p:nvSpPr>
          <p:spPr>
            <a:xfrm>
              <a:off x="2687654" y="3155637"/>
              <a:ext cx="381306"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5" name="Rectangle 39"/>
            <p:cNvSpPr/>
            <p:nvPr/>
          </p:nvSpPr>
          <p:spPr>
            <a:xfrm flipH="1">
              <a:off x="3266090" y="2787396"/>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6" name="Rectangle 40"/>
            <p:cNvSpPr/>
            <p:nvPr/>
          </p:nvSpPr>
          <p:spPr>
            <a:xfrm>
              <a:off x="3838494" y="4361637"/>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grpSp>
        <p:nvGrpSpPr>
          <p:cNvPr id="17" name="Group 16"/>
          <p:cNvGrpSpPr/>
          <p:nvPr/>
        </p:nvGrpSpPr>
        <p:grpSpPr>
          <a:xfrm>
            <a:off x="893384" y="18438"/>
            <a:ext cx="5806648" cy="934143"/>
            <a:chOff x="893384" y="18438"/>
            <a:chExt cx="5806648" cy="934143"/>
          </a:xfrm>
        </p:grpSpPr>
        <p:sp>
          <p:nvSpPr>
            <p:cNvPr id="18" name="TextBox 17"/>
            <p:cNvSpPr txBox="1"/>
            <p:nvPr/>
          </p:nvSpPr>
          <p:spPr>
            <a:xfrm>
              <a:off x="908720" y="337028"/>
              <a:ext cx="5791312" cy="615553"/>
            </a:xfrm>
            <a:prstGeom prst="rect">
              <a:avLst/>
            </a:prstGeom>
            <a:noFill/>
          </p:spPr>
          <p:txBody>
            <a:bodyPr wrap="square" rtlCol="0">
              <a:spAutoFit/>
            </a:bodyPr>
            <a:lstStyle/>
            <a:p>
              <a:r>
                <a:rPr lang="vi-VN" sz="1600" b="1" dirty="0" smtClean="0"/>
                <a:t>Bán hàng – Bán hàng</a:t>
              </a:r>
              <a:endParaRPr lang="en-US" sz="1600" b="1" dirty="0"/>
            </a:p>
            <a:p>
              <a:endParaRPr lang="en-US" dirty="0"/>
            </a:p>
          </p:txBody>
        </p:sp>
        <p:sp>
          <p:nvSpPr>
            <p:cNvPr id="19" name="TextBox 18"/>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판매</a:t>
              </a:r>
              <a:endParaRPr lang="en-US" sz="1600" b="1" dirty="0"/>
            </a:p>
          </p:txBody>
        </p:sp>
      </p:grpSp>
      <p:grpSp>
        <p:nvGrpSpPr>
          <p:cNvPr id="20" name="Group 19"/>
          <p:cNvGrpSpPr/>
          <p:nvPr/>
        </p:nvGrpSpPr>
        <p:grpSpPr>
          <a:xfrm>
            <a:off x="928256" y="966373"/>
            <a:ext cx="5762370" cy="1137058"/>
            <a:chOff x="918851" y="984931"/>
            <a:chExt cx="5762370" cy="1137058"/>
          </a:xfrm>
        </p:grpSpPr>
        <p:sp>
          <p:nvSpPr>
            <p:cNvPr id="21" name="TextBox 20"/>
            <p:cNvSpPr txBox="1"/>
            <p:nvPr/>
          </p:nvSpPr>
          <p:spPr>
            <a:xfrm>
              <a:off x="918851" y="1321770"/>
              <a:ext cx="5760640" cy="800219"/>
            </a:xfrm>
            <a:prstGeom prst="rect">
              <a:avLst/>
            </a:prstGeom>
            <a:noFill/>
          </p:spPr>
          <p:txBody>
            <a:bodyPr wrap="square" rtlCol="0">
              <a:spAutoFit/>
            </a:bodyPr>
            <a:lstStyle/>
            <a:p>
              <a:r>
                <a:rPr lang="ko-KR" altLang="en-US" sz="1400" dirty="0" smtClean="0">
                  <a:latin typeface="Times New Roman" panose="02020603050405020304" pitchFamily="18" charset="0"/>
                  <a:cs typeface="Times New Roman" panose="02020603050405020304" pitchFamily="18" charset="0"/>
                </a:rPr>
                <a:t>①</a:t>
              </a:r>
              <a:r>
                <a:rPr lang="vi-VN" altLang="ko-KR" sz="1400" dirty="0" smtClean="0">
                  <a:latin typeface="Times New Roman" panose="02020603050405020304" pitchFamily="18" charset="0"/>
                  <a:cs typeface="Times New Roman" panose="02020603050405020304" pitchFamily="18" charset="0"/>
                </a:rPr>
                <a:t> Nhấn vào Đơn bán 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Chọn đơn bán hàng</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 </a:t>
              </a:r>
              <a:r>
                <a:rPr lang="vi-VN" altLang="ko-KR" sz="1400" dirty="0" smtClean="0">
                  <a:latin typeface="Times New Roman" panose="02020603050405020304" pitchFamily="18" charset="0"/>
                  <a:cs typeface="Times New Roman" panose="02020603050405020304" pitchFamily="18" charset="0"/>
                </a:rPr>
                <a:t>Áp dụng số lượng còn lại (F8)</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주문</a:t>
              </a:r>
              <a:r>
                <a:rPr lang="vi-VN" altLang="ko-KR" sz="1400" dirty="0" smtClean="0"/>
                <a:t> </a:t>
              </a:r>
              <a:r>
                <a:rPr lang="ko-KR" altLang="en-US" sz="1400" dirty="0" smtClean="0"/>
                <a:t>클릭 </a:t>
              </a:r>
              <a:r>
                <a:rPr lang="en-US" altLang="ko-KR" sz="1400" dirty="0" smtClean="0">
                  <a:sym typeface="Wingdings 3" panose="05040102010807070707" pitchFamily="18" charset="2"/>
                </a:rPr>
                <a:t> </a:t>
              </a:r>
              <a:r>
                <a:rPr lang="ko-KR" altLang="en-US" sz="1400" dirty="0" smtClean="0"/>
                <a:t>② 주문서 선택 </a:t>
              </a:r>
              <a:r>
                <a:rPr lang="en-US" altLang="ko-KR" sz="1400" dirty="0" smtClean="0"/>
                <a:t> </a:t>
              </a:r>
              <a:r>
                <a:rPr lang="en-US" altLang="ko-KR" sz="1400" dirty="0">
                  <a:sym typeface="Wingdings 3" panose="05040102010807070707" pitchFamily="18" charset="2"/>
                </a:rPr>
                <a:t> </a:t>
              </a:r>
              <a:r>
                <a:rPr lang="ko-KR" altLang="en-US" sz="1400" dirty="0" smtClean="0"/>
                <a:t>③ 전량 적용</a:t>
              </a:r>
              <a:r>
                <a:rPr lang="en-US" altLang="ko-KR" sz="1400" dirty="0" smtClean="0"/>
                <a:t>   </a:t>
              </a:r>
              <a:endParaRPr lang="en-US" sz="1400" dirty="0"/>
            </a:p>
          </p:txBody>
        </p:sp>
      </p:grpSp>
    </p:spTree>
    <p:extLst>
      <p:ext uri="{BB962C8B-B14F-4D97-AF65-F5344CB8AC3E}">
        <p14:creationId xmlns:p14="http://schemas.microsoft.com/office/powerpoint/2010/main" xmlns="" val="1193582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44</a:t>
            </a:fld>
            <a:endParaRPr lang="ko-KR" altLang="en-US" dirty="0"/>
          </a:p>
        </p:txBody>
      </p:sp>
      <p:grpSp>
        <p:nvGrpSpPr>
          <p:cNvPr id="4" name="Group 3"/>
          <p:cNvGrpSpPr/>
          <p:nvPr/>
        </p:nvGrpSpPr>
        <p:grpSpPr>
          <a:xfrm>
            <a:off x="139620" y="5508104"/>
            <a:ext cx="6529740" cy="954107"/>
            <a:chOff x="139620" y="5508104"/>
            <a:chExt cx="6529740" cy="954107"/>
          </a:xfrm>
        </p:grpSpPr>
        <p:sp>
          <p:nvSpPr>
            <p:cNvPr id="5" name="TextBox 4"/>
            <p:cNvSpPr txBox="1"/>
            <p:nvPr/>
          </p:nvSpPr>
          <p:spPr>
            <a:xfrm>
              <a:off x="3419826" y="5508104"/>
              <a:ext cx="3249534" cy="954107"/>
            </a:xfrm>
            <a:prstGeom prst="rect">
              <a:avLst/>
            </a:prstGeom>
            <a:noFill/>
          </p:spPr>
          <p:txBody>
            <a:bodyPr wrap="square" rtlCol="0">
              <a:spAutoFit/>
            </a:bodyPr>
            <a:lstStyle/>
            <a:p>
              <a:pPr marL="285750" indent="-285750">
                <a:buFont typeface="Wingdings" panose="05000000000000000000" pitchFamily="2" charset="2"/>
                <a:buChar char="v"/>
              </a:pPr>
              <a:r>
                <a:rPr lang="vi-VN" sz="1400" dirty="0">
                  <a:latin typeface="+mj-lt"/>
                </a:rPr>
                <a:t>Nhập bán hàng mới: sau khi hoàn        thành việc nhập bán hàng thì số lượng hàng trong kho sẽ tự động giảm xuống</a:t>
              </a:r>
              <a:endParaRPr lang="en-US" sz="1400" dirty="0">
                <a:latin typeface="+mj-lt"/>
              </a:endParaRPr>
            </a:p>
            <a:p>
              <a:pPr marL="285750" indent="-285750">
                <a:buFont typeface="Wingdings" panose="05000000000000000000" pitchFamily="2" charset="2"/>
                <a:buChar char="v"/>
              </a:pPr>
              <a:endParaRPr lang="en-US" sz="1400" dirty="0">
                <a:latin typeface="+mj-lt"/>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1" name="TextBox 10"/>
          <p:cNvSpPr txBox="1"/>
          <p:nvPr/>
        </p:nvSpPr>
        <p:spPr>
          <a:xfrm>
            <a:off x="136088" y="5508104"/>
            <a:ext cx="3220904" cy="923330"/>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제품을 </a:t>
            </a:r>
            <a:r>
              <a:rPr lang="ko-KR" altLang="en-US" sz="1200" dirty="0" err="1" smtClean="0"/>
              <a:t>판매했을때</a:t>
            </a:r>
            <a:r>
              <a:rPr lang="ko-KR" altLang="en-US" sz="1200" dirty="0" smtClean="0"/>
              <a:t> 사용하는 화면으로 판매입력 완료되면 재고에서 차감된다</a:t>
            </a:r>
            <a:r>
              <a:rPr lang="en-US" altLang="ko-KR" sz="1200" dirty="0"/>
              <a:t>.</a:t>
            </a:r>
            <a:endParaRPr lang="en-US" altLang="ko-KR" sz="1200" dirty="0" smtClean="0"/>
          </a:p>
          <a:p>
            <a:pPr>
              <a:lnSpc>
                <a:spcPct val="150000"/>
              </a:lnSpc>
            </a:pPr>
            <a:endParaRPr lang="en-US" altLang="ko-KR" sz="1200" dirty="0"/>
          </a:p>
        </p:txBody>
      </p:sp>
      <p:grpSp>
        <p:nvGrpSpPr>
          <p:cNvPr id="19" name="Group 18"/>
          <p:cNvGrpSpPr/>
          <p:nvPr/>
        </p:nvGrpSpPr>
        <p:grpSpPr>
          <a:xfrm>
            <a:off x="141684" y="1895178"/>
            <a:ext cx="6552728" cy="3193404"/>
            <a:chOff x="141684" y="1895178"/>
            <a:chExt cx="6552728" cy="3193404"/>
          </a:xfrm>
        </p:grpSpPr>
        <p:pic>
          <p:nvPicPr>
            <p:cNvPr id="3" name="Picture 2"/>
            <p:cNvPicPr>
              <a:picLocks noChangeAspect="1"/>
            </p:cNvPicPr>
            <p:nvPr/>
          </p:nvPicPr>
          <p:blipFill>
            <a:blip r:embed="rId2"/>
            <a:stretch>
              <a:fillRect/>
            </a:stretch>
          </p:blipFill>
          <p:spPr>
            <a:xfrm>
              <a:off x="141684" y="1895178"/>
              <a:ext cx="6552728" cy="3193404"/>
            </a:xfrm>
            <a:prstGeom prst="rect">
              <a:avLst/>
            </a:prstGeom>
          </p:spPr>
        </p:pic>
        <p:sp>
          <p:nvSpPr>
            <p:cNvPr id="10" name="Rectangle 9"/>
            <p:cNvSpPr/>
            <p:nvPr/>
          </p:nvSpPr>
          <p:spPr>
            <a:xfrm>
              <a:off x="332657" y="4932040"/>
              <a:ext cx="597330" cy="156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8"/>
            <p:cNvSpPr/>
            <p:nvPr/>
          </p:nvSpPr>
          <p:spPr>
            <a:xfrm>
              <a:off x="215736" y="4550555"/>
              <a:ext cx="381306"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gr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Bán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판매</a:t>
              </a:r>
              <a:endParaRPr lang="en-US" sz="1600" b="1" dirty="0"/>
            </a:p>
          </p:txBody>
        </p:sp>
      </p:grpSp>
      <p:grpSp>
        <p:nvGrpSpPr>
          <p:cNvPr id="16" name="Group 15"/>
          <p:cNvGrpSpPr/>
          <p:nvPr/>
        </p:nvGrpSpPr>
        <p:grpSpPr>
          <a:xfrm>
            <a:off x="929986" y="966373"/>
            <a:ext cx="5770046" cy="1019686"/>
            <a:chOff x="920581" y="984931"/>
            <a:chExt cx="5770046" cy="1019686"/>
          </a:xfrm>
        </p:grpSpPr>
        <p:sp>
          <p:nvSpPr>
            <p:cNvPr id="17" name="TextBox 16"/>
            <p:cNvSpPr txBox="1"/>
            <p:nvPr/>
          </p:nvSpPr>
          <p:spPr>
            <a:xfrm>
              <a:off x="929987" y="1419842"/>
              <a:ext cx="5760640" cy="584775"/>
            </a:xfrm>
            <a:prstGeom prst="rect">
              <a:avLst/>
            </a:prstGeom>
            <a:noFill/>
          </p:spPr>
          <p:txBody>
            <a:bodyPr wrap="square" rtlCol="0">
              <a:spAutoFit/>
            </a:bodyPr>
            <a:lstStyle/>
            <a:p>
              <a:r>
                <a:rPr lang="ko-KR" altLang="en-US" sz="1400" dirty="0" smtClean="0"/>
                <a:t>①</a:t>
              </a:r>
              <a:r>
                <a:rPr lang="en-US" altLang="ko-KR" sz="1400" dirty="0" smtClean="0"/>
                <a:t> </a:t>
              </a:r>
              <a:r>
                <a:rPr lang="vi-VN" altLang="ko-KR" sz="1400" dirty="0" smtClean="0">
                  <a:sym typeface="Wingdings 3" panose="05040102010807070707" pitchFamily="18" charset="2"/>
                </a:rPr>
                <a:t>Lưu trữ</a:t>
              </a:r>
              <a:r>
                <a:rPr lang="en-US" altLang="ko-KR" sz="1400" dirty="0" smtClean="0"/>
                <a:t> </a:t>
              </a:r>
              <a:endParaRPr lang="en-US" sz="1400" dirty="0"/>
            </a:p>
            <a:p>
              <a:endParaRPr lang="en-US" dirty="0"/>
            </a:p>
          </p:txBody>
        </p:sp>
        <p:sp>
          <p:nvSpPr>
            <p:cNvPr id="18" name="TextBox 17"/>
            <p:cNvSpPr txBox="1"/>
            <p:nvPr/>
          </p:nvSpPr>
          <p:spPr>
            <a:xfrm>
              <a:off x="920581" y="984931"/>
              <a:ext cx="5760640" cy="523220"/>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저장을 </a:t>
              </a:r>
              <a:r>
                <a:rPr lang="ko-KR" altLang="en-US" sz="1400" dirty="0"/>
                <a:t>클릭</a:t>
              </a:r>
              <a:endParaRPr lang="en-US" altLang="ko-KR" sz="1400" dirty="0"/>
            </a:p>
            <a:p>
              <a:r>
                <a:rPr lang="ko-KR" altLang="en-US" sz="1400" dirty="0" smtClean="0"/>
                <a:t>  </a:t>
              </a:r>
              <a:r>
                <a:rPr lang="en-US" altLang="ko-KR" sz="1400" dirty="0" smtClean="0"/>
                <a:t> </a:t>
              </a:r>
              <a:endParaRPr lang="en-US" sz="1400" dirty="0"/>
            </a:p>
          </p:txBody>
        </p:sp>
      </p:grpSp>
    </p:spTree>
    <p:extLst>
      <p:ext uri="{BB962C8B-B14F-4D97-AF65-F5344CB8AC3E}">
        <p14:creationId xmlns:p14="http://schemas.microsoft.com/office/powerpoint/2010/main" xmlns="" val="3883855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45</a:t>
            </a:fld>
            <a:endParaRPr lang="ko-KR" altLang="en-US" dirty="0"/>
          </a:p>
        </p:txBody>
      </p:sp>
      <p:grpSp>
        <p:nvGrpSpPr>
          <p:cNvPr id="4" name="Group 3"/>
          <p:cNvGrpSpPr/>
          <p:nvPr/>
        </p:nvGrpSpPr>
        <p:grpSpPr>
          <a:xfrm>
            <a:off x="139620" y="5508104"/>
            <a:ext cx="6529740" cy="523220"/>
            <a:chOff x="139620" y="5508104"/>
            <a:chExt cx="6529740" cy="523220"/>
          </a:xfrm>
        </p:grpSpPr>
        <p:sp>
          <p:nvSpPr>
            <p:cNvPr id="5" name="TextBox 4"/>
            <p:cNvSpPr txBox="1"/>
            <p:nvPr/>
          </p:nvSpPr>
          <p:spPr>
            <a:xfrm>
              <a:off x="3419826" y="5508104"/>
              <a:ext cx="3249534" cy="523220"/>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Xác nhận (Phê duyệt) bán hàng (Số     lượng hàng tồn kho sẽ giảm xuống)</a:t>
              </a:r>
              <a:endParaRPr lang="en-US" sz="1400" dirty="0">
                <a:latin typeface="+mj-lt"/>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5" name="TextBox 14"/>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제품을 판매하고 확인</a:t>
            </a:r>
            <a:r>
              <a:rPr lang="en-US" altLang="ko-KR" sz="1200" dirty="0" smtClean="0"/>
              <a:t>(</a:t>
            </a:r>
            <a:r>
              <a:rPr lang="ko-KR" altLang="en-US" sz="1200" dirty="0" smtClean="0"/>
              <a:t>승인</a:t>
            </a:r>
            <a:r>
              <a:rPr lang="en-US" altLang="ko-KR" sz="1200" dirty="0" smtClean="0"/>
              <a:t>)</a:t>
            </a:r>
            <a:r>
              <a:rPr lang="ko-KR" altLang="en-US" sz="1200" dirty="0" smtClean="0"/>
              <a:t>하는 화면이다</a:t>
            </a:r>
            <a:r>
              <a:rPr lang="en-US" altLang="ko-KR" sz="1200" dirty="0" smtClean="0"/>
              <a:t>. (</a:t>
            </a:r>
            <a:r>
              <a:rPr lang="ko-KR" altLang="en-US" sz="1200" dirty="0" smtClean="0"/>
              <a:t>재고에서 차감</a:t>
            </a:r>
            <a:r>
              <a:rPr lang="en-US" altLang="ko-KR" sz="1200" dirty="0" smtClean="0"/>
              <a:t>)</a:t>
            </a:r>
          </a:p>
        </p:txBody>
      </p:sp>
      <p:grpSp>
        <p:nvGrpSpPr>
          <p:cNvPr id="21" name="Group 20"/>
          <p:cNvGrpSpPr/>
          <p:nvPr/>
        </p:nvGrpSpPr>
        <p:grpSpPr>
          <a:xfrm>
            <a:off x="893384" y="18438"/>
            <a:ext cx="5806648" cy="934143"/>
            <a:chOff x="893384" y="18438"/>
            <a:chExt cx="5806648" cy="934143"/>
          </a:xfrm>
        </p:grpSpPr>
        <p:sp>
          <p:nvSpPr>
            <p:cNvPr id="22" name="TextBox 21"/>
            <p:cNvSpPr txBox="1"/>
            <p:nvPr/>
          </p:nvSpPr>
          <p:spPr>
            <a:xfrm>
              <a:off x="908720" y="337028"/>
              <a:ext cx="5791312" cy="615553"/>
            </a:xfrm>
            <a:prstGeom prst="rect">
              <a:avLst/>
            </a:prstGeom>
            <a:noFill/>
          </p:spPr>
          <p:txBody>
            <a:bodyPr wrap="square" rtlCol="0">
              <a:spAutoFit/>
            </a:bodyPr>
            <a:lstStyle/>
            <a:p>
              <a:r>
                <a:rPr lang="vi-VN" sz="1600" b="1" dirty="0" smtClean="0"/>
                <a:t>Bán hàng – Bán hàng</a:t>
              </a:r>
              <a:endParaRPr lang="en-US" sz="1600" b="1" dirty="0"/>
            </a:p>
            <a:p>
              <a:endParaRPr lang="en-US" dirty="0"/>
            </a:p>
          </p:txBody>
        </p:sp>
        <p:sp>
          <p:nvSpPr>
            <p:cNvPr id="23" name="TextBox 22"/>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판매</a:t>
              </a:r>
              <a:endParaRPr lang="en-US" sz="1600" b="1" dirty="0"/>
            </a:p>
          </p:txBody>
        </p:sp>
      </p:grpSp>
      <p:grpSp>
        <p:nvGrpSpPr>
          <p:cNvPr id="24" name="Group 23"/>
          <p:cNvGrpSpPr/>
          <p:nvPr/>
        </p:nvGrpSpPr>
        <p:grpSpPr>
          <a:xfrm>
            <a:off x="902478" y="840304"/>
            <a:ext cx="5776287" cy="1246011"/>
            <a:chOff x="893073" y="858862"/>
            <a:chExt cx="5776287" cy="1246011"/>
          </a:xfrm>
        </p:grpSpPr>
        <p:sp>
          <p:nvSpPr>
            <p:cNvPr id="25" name="TextBox 24"/>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 Bán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Danh sách bán hàng </a:t>
              </a:r>
              <a:r>
                <a:rPr lang="en-US" altLang="ko-KR" sz="1400" dirty="0" smtClean="0">
                  <a:sym typeface="Wingdings 3" panose="05040102010807070707" pitchFamily="18" charset="2"/>
                </a:rPr>
                <a:t> </a:t>
              </a:r>
              <a:r>
                <a:rPr lang="ko-KR" altLang="en-US" sz="1400" dirty="0" smtClean="0"/>
                <a:t>③</a:t>
              </a:r>
              <a:r>
                <a:rPr lang="vi-VN" altLang="ko-KR" sz="1400" dirty="0" smtClean="0"/>
                <a:t> Vào thẻ chưa được xác nhận</a:t>
              </a:r>
              <a:r>
                <a:rPr lang="en-US" altLang="ko-KR" sz="1400" dirty="0" smtClean="0"/>
                <a:t> </a:t>
              </a:r>
              <a:r>
                <a:rPr lang="en-US" altLang="ko-KR" sz="1400" dirty="0">
                  <a:sym typeface="Wingdings 3" panose="05040102010807070707" pitchFamily="18" charset="2"/>
                </a:rPr>
                <a:t> </a:t>
              </a:r>
              <a:r>
                <a:rPr lang="ko-KR" altLang="en-US" sz="1400" dirty="0" smtClean="0"/>
                <a:t>④</a:t>
              </a:r>
              <a:r>
                <a:rPr lang="vi-VN" altLang="ko-KR" sz="1400" dirty="0"/>
                <a:t> </a:t>
              </a:r>
              <a:r>
                <a:rPr lang="vi-VN" altLang="ko-KR" sz="1400" dirty="0" smtClean="0"/>
                <a:t>Chọn bán hàng </a:t>
              </a:r>
              <a:r>
                <a:rPr lang="en-US" altLang="ko-KR" sz="1400" dirty="0">
                  <a:sym typeface="Wingdings 3" panose="05040102010807070707" pitchFamily="18" charset="2"/>
                </a:rPr>
                <a:t></a:t>
              </a:r>
              <a:r>
                <a:rPr lang="en-US" altLang="ko-KR" sz="1400" dirty="0" smtClean="0"/>
                <a:t> </a:t>
              </a:r>
              <a:r>
                <a:rPr lang="ko-KR" altLang="en-US" sz="1400" dirty="0" smtClean="0"/>
                <a:t>⑤</a:t>
              </a:r>
              <a:r>
                <a:rPr lang="vi-VN" altLang="ko-KR" sz="1400" dirty="0" smtClean="0"/>
                <a:t> Xác nhận</a:t>
              </a:r>
              <a:r>
                <a:rPr lang="ko-KR" altLang="en-US" sz="1400" dirty="0" smtClean="0"/>
                <a:t> </a:t>
              </a:r>
              <a:r>
                <a:rPr lang="en-US" altLang="ko-KR" sz="1400" dirty="0" smtClean="0">
                  <a:sym typeface="Wingdings 3" panose="05040102010807070707" pitchFamily="18" charset="2"/>
                </a:rPr>
                <a:t></a:t>
              </a:r>
              <a:r>
                <a:rPr lang="ko-KR" altLang="en-US" sz="1400" dirty="0" smtClean="0"/>
                <a:t>⑥</a:t>
              </a:r>
              <a:r>
                <a:rPr lang="vi-VN" altLang="ko-KR" sz="1400" dirty="0" smtClean="0"/>
                <a:t> Xác nhận</a:t>
              </a:r>
              <a:endParaRPr lang="en-US" sz="1400" dirty="0"/>
            </a:p>
            <a:p>
              <a:endParaRPr lang="en-US" dirty="0"/>
            </a:p>
          </p:txBody>
        </p:sp>
        <p:sp>
          <p:nvSpPr>
            <p:cNvPr id="26" name="TextBox 25"/>
            <p:cNvSpPr txBox="1"/>
            <p:nvPr/>
          </p:nvSpPr>
          <p:spPr>
            <a:xfrm>
              <a:off x="893073" y="858862"/>
              <a:ext cx="5760640" cy="738664"/>
            </a:xfrm>
            <a:prstGeom prst="rect">
              <a:avLst/>
            </a:prstGeom>
            <a:noFill/>
          </p:spPr>
          <p:txBody>
            <a:bodyPr wrap="square" rtlCol="0">
              <a:spAutoFit/>
            </a:bodyPr>
            <a:lstStyle/>
            <a:p>
              <a:r>
                <a:rPr lang="ko-KR" altLang="en-US" sz="1400" dirty="0"/>
                <a:t>① </a:t>
              </a:r>
              <a:r>
                <a:rPr lang="ko-KR" altLang="en-US" sz="1400" dirty="0" smtClean="0"/>
                <a:t>영업관리 </a:t>
              </a:r>
              <a:r>
                <a:rPr lang="en-US" altLang="ko-KR" sz="1400" dirty="0" smtClean="0">
                  <a:sym typeface="Wingdings 3" panose="05040102010807070707" pitchFamily="18" charset="2"/>
                </a:rPr>
                <a:t> </a:t>
              </a:r>
              <a:r>
                <a:rPr lang="ko-KR" altLang="en-US" sz="1400" dirty="0" smtClean="0"/>
                <a:t>② 판매조회 </a:t>
              </a:r>
              <a:r>
                <a:rPr lang="en-US" altLang="ko-KR" sz="1400" dirty="0" smtClean="0"/>
                <a:t> </a:t>
              </a:r>
              <a:r>
                <a:rPr lang="en-US" altLang="ko-KR" sz="1400" dirty="0">
                  <a:sym typeface="Wingdings 3" panose="05040102010807070707" pitchFamily="18" charset="2"/>
                </a:rPr>
                <a:t> </a:t>
              </a:r>
              <a:r>
                <a:rPr lang="ko-KR" altLang="en-US" sz="1400" dirty="0" smtClean="0"/>
                <a:t>③ 미확인</a:t>
              </a:r>
              <a:r>
                <a:rPr lang="en-US" altLang="ko-KR" sz="1400" dirty="0" smtClean="0"/>
                <a:t>  </a:t>
              </a:r>
              <a:r>
                <a:rPr lang="en-US" altLang="ko-KR" sz="1400" dirty="0">
                  <a:sym typeface="Wingdings 3" panose="05040102010807070707" pitchFamily="18" charset="2"/>
                </a:rPr>
                <a:t> </a:t>
              </a:r>
              <a:r>
                <a:rPr lang="ko-KR" altLang="en-US" sz="1400" dirty="0" smtClean="0"/>
                <a:t>④ 판매 선택</a:t>
              </a:r>
              <a:r>
                <a:rPr lang="ko-KR" altLang="en-US" sz="1400" dirty="0"/>
                <a:t>⑤</a:t>
              </a:r>
              <a:r>
                <a:rPr lang="vi-VN" altLang="ko-KR" sz="1400" dirty="0"/>
                <a:t> </a:t>
              </a:r>
              <a:r>
                <a:rPr lang="ko-KR" altLang="en-US" sz="1400" dirty="0"/>
                <a:t>확인 </a:t>
              </a:r>
              <a:endParaRPr lang="en-US" altLang="ko-KR" sz="1400" dirty="0" smtClean="0"/>
            </a:p>
            <a:p>
              <a:r>
                <a:rPr lang="en-US" altLang="ko-KR" sz="1400" dirty="0" smtClean="0">
                  <a:sym typeface="Wingdings 3" panose="05040102010807070707" pitchFamily="18" charset="2"/>
                </a:rPr>
                <a:t> </a:t>
              </a:r>
              <a:r>
                <a:rPr lang="ko-KR" altLang="en-US" sz="1400" dirty="0" smtClean="0"/>
                <a:t>⑥ </a:t>
              </a:r>
              <a:r>
                <a:rPr lang="ko-KR" altLang="en-US" sz="1400" dirty="0"/>
                <a:t>확인</a:t>
              </a:r>
              <a:endParaRPr lang="en-US" sz="1400" dirty="0"/>
            </a:p>
            <a:p>
              <a:r>
                <a:rPr lang="en-US" altLang="ko-KR" sz="1400" dirty="0" smtClean="0"/>
                <a:t> </a:t>
              </a:r>
              <a:endParaRPr lang="en-US" sz="1400" dirty="0"/>
            </a:p>
          </p:txBody>
        </p:sp>
      </p:grpSp>
      <p:grpSp>
        <p:nvGrpSpPr>
          <p:cNvPr id="33" name="Group 32"/>
          <p:cNvGrpSpPr/>
          <p:nvPr/>
        </p:nvGrpSpPr>
        <p:grpSpPr>
          <a:xfrm>
            <a:off x="139620" y="1785754"/>
            <a:ext cx="6554792" cy="3315354"/>
            <a:chOff x="139620" y="1785754"/>
            <a:chExt cx="6554792" cy="3315354"/>
          </a:xfrm>
        </p:grpSpPr>
        <p:sp>
          <p:nvSpPr>
            <p:cNvPr id="27" name="Rectangle 26"/>
            <p:cNvSpPr/>
            <p:nvPr/>
          </p:nvSpPr>
          <p:spPr>
            <a:xfrm>
              <a:off x="3483601" y="3336320"/>
              <a:ext cx="360040" cy="171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39620" y="1785754"/>
              <a:ext cx="6554792" cy="3315354"/>
              <a:chOff x="139620" y="1785754"/>
              <a:chExt cx="6554792" cy="3315354"/>
            </a:xfrm>
          </p:grpSpPr>
          <p:grpSp>
            <p:nvGrpSpPr>
              <p:cNvPr id="30" name="Group 29"/>
              <p:cNvGrpSpPr/>
              <p:nvPr/>
            </p:nvGrpSpPr>
            <p:grpSpPr>
              <a:xfrm>
                <a:off x="139620" y="1785754"/>
                <a:ext cx="6554792" cy="3315354"/>
                <a:chOff x="139620" y="1785754"/>
                <a:chExt cx="6554792" cy="3315354"/>
              </a:xfrm>
            </p:grpSpPr>
            <p:grpSp>
              <p:nvGrpSpPr>
                <p:cNvPr id="16" name="Group 15"/>
                <p:cNvGrpSpPr/>
                <p:nvPr/>
              </p:nvGrpSpPr>
              <p:grpSpPr>
                <a:xfrm>
                  <a:off x="139620" y="1785754"/>
                  <a:ext cx="6554792" cy="3315354"/>
                  <a:chOff x="139620" y="1785754"/>
                  <a:chExt cx="6554792" cy="3315354"/>
                </a:xfrm>
              </p:grpSpPr>
              <p:pic>
                <p:nvPicPr>
                  <p:cNvPr id="3" name="Picture 2"/>
                  <p:cNvPicPr>
                    <a:picLocks noChangeAspect="1"/>
                  </p:cNvPicPr>
                  <p:nvPr/>
                </p:nvPicPr>
                <p:blipFill>
                  <a:blip r:embed="rId2"/>
                  <a:stretch>
                    <a:fillRect/>
                  </a:stretch>
                </p:blipFill>
                <p:spPr>
                  <a:xfrm>
                    <a:off x="141684" y="1878904"/>
                    <a:ext cx="6552728" cy="3222204"/>
                  </a:xfrm>
                  <a:prstGeom prst="rect">
                    <a:avLst/>
                  </a:prstGeom>
                </p:spPr>
              </p:pic>
              <p:sp>
                <p:nvSpPr>
                  <p:cNvPr id="10" name="Rectangle 9"/>
                  <p:cNvSpPr/>
                  <p:nvPr/>
                </p:nvSpPr>
                <p:spPr>
                  <a:xfrm>
                    <a:off x="139620" y="2331609"/>
                    <a:ext cx="11291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61048" y="3635896"/>
                    <a:ext cx="391077" cy="236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36696" y="2123728"/>
                    <a:ext cx="828208" cy="207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9620" y="2637459"/>
                    <a:ext cx="1129140" cy="206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68761" y="2915816"/>
                    <a:ext cx="216024" cy="217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8"/>
                  <p:cNvSpPr/>
                  <p:nvPr/>
                </p:nvSpPr>
                <p:spPr>
                  <a:xfrm>
                    <a:off x="493222" y="1970420"/>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8" name="Rectangle 39"/>
                  <p:cNvSpPr/>
                  <p:nvPr/>
                </p:nvSpPr>
                <p:spPr>
                  <a:xfrm flipH="1">
                    <a:off x="662514" y="2731150"/>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9" name="Rectangle 40"/>
                  <p:cNvSpPr/>
                  <p:nvPr/>
                </p:nvSpPr>
                <p:spPr>
                  <a:xfrm>
                    <a:off x="2364979" y="1785754"/>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sp>
                <p:nvSpPr>
                  <p:cNvPr id="20" name="Rectangle 41"/>
                  <p:cNvSpPr/>
                  <p:nvPr/>
                </p:nvSpPr>
                <p:spPr>
                  <a:xfrm>
                    <a:off x="1292338" y="2611396"/>
                    <a:ext cx="497252"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④</a:t>
                    </a:r>
                    <a:r>
                      <a:rPr lang="en-US" altLang="ko-KR" sz="1800" b="1" dirty="0">
                        <a:solidFill>
                          <a:srgbClr val="FF0000"/>
                        </a:solidFill>
                      </a:rPr>
                      <a:t> </a:t>
                    </a:r>
                    <a:endParaRPr lang="en-US" sz="1800" b="1" dirty="0">
                      <a:solidFill>
                        <a:srgbClr val="FF0000"/>
                      </a:solidFill>
                    </a:endParaRPr>
                  </a:p>
                </p:txBody>
              </p:sp>
            </p:grpSp>
            <p:sp>
              <p:nvSpPr>
                <p:cNvPr id="28" name="Rectangle 27"/>
                <p:cNvSpPr/>
                <p:nvPr/>
              </p:nvSpPr>
              <p:spPr>
                <a:xfrm>
                  <a:off x="3329202" y="3012638"/>
                  <a:ext cx="415498" cy="369332"/>
                </a:xfrm>
                <a:prstGeom prst="rect">
                  <a:avLst/>
                </a:prstGeom>
              </p:spPr>
              <p:txBody>
                <a:bodyPr wrap="none">
                  <a:spAutoFit/>
                </a:bodyPr>
                <a:lstStyle/>
                <a:p>
                  <a:r>
                    <a:rPr lang="ko-KR" altLang="en-US" b="1" dirty="0">
                      <a:solidFill>
                        <a:srgbClr val="FF0000"/>
                      </a:solidFill>
                    </a:rPr>
                    <a:t>⑤</a:t>
                  </a:r>
                  <a:endParaRPr lang="en-US" b="1" dirty="0">
                    <a:solidFill>
                      <a:srgbClr val="FF0000"/>
                    </a:solidFill>
                  </a:endParaRPr>
                </a:p>
              </p:txBody>
            </p:sp>
            <p:sp>
              <p:nvSpPr>
                <p:cNvPr id="29" name="Rectangle 28"/>
                <p:cNvSpPr/>
                <p:nvPr/>
              </p:nvSpPr>
              <p:spPr>
                <a:xfrm>
                  <a:off x="3906309" y="3247732"/>
                  <a:ext cx="415498" cy="369332"/>
                </a:xfrm>
                <a:prstGeom prst="rect">
                  <a:avLst/>
                </a:prstGeom>
              </p:spPr>
              <p:txBody>
                <a:bodyPr wrap="none">
                  <a:spAutoFit/>
                </a:bodyPr>
                <a:lstStyle/>
                <a:p>
                  <a:r>
                    <a:rPr lang="ko-KR" altLang="en-US" b="1" dirty="0">
                      <a:solidFill>
                        <a:srgbClr val="FF0000"/>
                      </a:solidFill>
                    </a:rPr>
                    <a:t>⑥</a:t>
                  </a:r>
                  <a:endParaRPr lang="en-US" b="1" dirty="0">
                    <a:solidFill>
                      <a:srgbClr val="FF0000"/>
                    </a:solidFill>
                  </a:endParaRPr>
                </a:p>
              </p:txBody>
            </p:sp>
          </p:grpSp>
          <p:sp>
            <p:nvSpPr>
              <p:cNvPr id="31" name="Rectangle 30"/>
              <p:cNvSpPr/>
              <p:nvPr/>
            </p:nvSpPr>
            <p:spPr>
              <a:xfrm>
                <a:off x="3469766" y="3336320"/>
                <a:ext cx="391282" cy="242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xmlns="" val="364582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46</a:t>
            </a:fld>
            <a:endParaRPr lang="ko-KR" altLang="en-US" smtClean="0"/>
          </a:p>
        </p:txBody>
      </p:sp>
      <p:grpSp>
        <p:nvGrpSpPr>
          <p:cNvPr id="2" name="그룹 1"/>
          <p:cNvGrpSpPr/>
          <p:nvPr/>
        </p:nvGrpSpPr>
        <p:grpSpPr>
          <a:xfrm>
            <a:off x="1052736"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5. Shipment</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2220566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47</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3" name="Rectangle 38"/>
          <p:cNvSpPr/>
          <p:nvPr/>
        </p:nvSpPr>
        <p:spPr>
          <a:xfrm>
            <a:off x="710376" y="1796339"/>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grpSp>
        <p:nvGrpSpPr>
          <p:cNvPr id="21" name="Group 20"/>
          <p:cNvGrpSpPr/>
          <p:nvPr/>
        </p:nvGrpSpPr>
        <p:grpSpPr>
          <a:xfrm>
            <a:off x="893384" y="18438"/>
            <a:ext cx="5806648" cy="934143"/>
            <a:chOff x="893384" y="18438"/>
            <a:chExt cx="5806648" cy="934143"/>
          </a:xfrm>
        </p:grpSpPr>
        <p:sp>
          <p:nvSpPr>
            <p:cNvPr id="22" name="TextBox 21"/>
            <p:cNvSpPr txBox="1"/>
            <p:nvPr/>
          </p:nvSpPr>
          <p:spPr>
            <a:xfrm>
              <a:off x="908720" y="337028"/>
              <a:ext cx="5791312" cy="615553"/>
            </a:xfrm>
            <a:prstGeom prst="rect">
              <a:avLst/>
            </a:prstGeom>
            <a:noFill/>
          </p:spPr>
          <p:txBody>
            <a:bodyPr wrap="square" rtlCol="0">
              <a:spAutoFit/>
            </a:bodyPr>
            <a:lstStyle/>
            <a:p>
              <a:r>
                <a:rPr lang="vi-VN" sz="1600" b="1" dirty="0" smtClean="0"/>
                <a:t>Bán hàng – Đơn giao hàng</a:t>
              </a:r>
              <a:endParaRPr lang="en-US" sz="1600" b="1" dirty="0"/>
            </a:p>
            <a:p>
              <a:endParaRPr lang="en-US" dirty="0"/>
            </a:p>
          </p:txBody>
        </p:sp>
        <p:sp>
          <p:nvSpPr>
            <p:cNvPr id="23" name="TextBox 22"/>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출하지시서</a:t>
              </a:r>
              <a:endParaRPr lang="en-US" sz="1600" b="1" dirty="0"/>
            </a:p>
          </p:txBody>
        </p:sp>
      </p:grpSp>
      <p:grpSp>
        <p:nvGrpSpPr>
          <p:cNvPr id="24" name="Group 23"/>
          <p:cNvGrpSpPr/>
          <p:nvPr/>
        </p:nvGrpSpPr>
        <p:grpSpPr>
          <a:xfrm>
            <a:off x="918125" y="966373"/>
            <a:ext cx="5772501" cy="1119942"/>
            <a:chOff x="908720" y="984931"/>
            <a:chExt cx="5772501" cy="1119942"/>
          </a:xfrm>
        </p:grpSpPr>
        <p:sp>
          <p:nvSpPr>
            <p:cNvPr id="25" name="TextBox 24"/>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 Bán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Đơn giao hàng </a:t>
              </a:r>
              <a:r>
                <a:rPr lang="en-US" altLang="ko-KR" sz="1400" dirty="0" smtClean="0">
                  <a:sym typeface="Wingdings 3" panose="05040102010807070707" pitchFamily="18" charset="2"/>
                </a:rPr>
                <a:t> </a:t>
              </a:r>
              <a:r>
                <a:rPr lang="ko-KR" altLang="en-US" sz="1400" dirty="0" smtClean="0"/>
                <a:t>③</a:t>
              </a:r>
              <a:r>
                <a:rPr lang="vi-VN" altLang="ko-KR" sz="1400" dirty="0" smtClean="0"/>
                <a:t> Đơn giao hàng mới </a:t>
              </a:r>
              <a:r>
                <a:rPr lang="en-US" altLang="ko-KR" sz="1400" dirty="0">
                  <a:sym typeface="Wingdings 3" panose="05040102010807070707" pitchFamily="18" charset="2"/>
                </a:rPr>
                <a:t> </a:t>
              </a:r>
              <a:r>
                <a:rPr lang="ko-KR" altLang="en-US" sz="1400" dirty="0" smtClean="0"/>
                <a:t>④</a:t>
              </a:r>
              <a:r>
                <a:rPr lang="vi-VN" altLang="ko-KR" sz="1400" dirty="0" smtClean="0"/>
                <a:t> Bán hàng</a:t>
              </a:r>
              <a:r>
                <a:rPr lang="en-US" altLang="ko-KR" sz="1400" dirty="0" smtClean="0"/>
                <a:t> </a:t>
              </a:r>
              <a:endParaRPr lang="en-US" sz="1400" dirty="0"/>
            </a:p>
            <a:p>
              <a:endParaRPr lang="en-US" dirty="0"/>
            </a:p>
          </p:txBody>
        </p:sp>
        <p:sp>
          <p:nvSpPr>
            <p:cNvPr id="26" name="TextBox 25"/>
            <p:cNvSpPr txBox="1"/>
            <p:nvPr/>
          </p:nvSpPr>
          <p:spPr>
            <a:xfrm>
              <a:off x="920581" y="984931"/>
              <a:ext cx="5760640" cy="307777"/>
            </a:xfrm>
            <a:prstGeom prst="rect">
              <a:avLst/>
            </a:prstGeom>
            <a:noFill/>
          </p:spPr>
          <p:txBody>
            <a:bodyPr wrap="square" rtlCol="0">
              <a:spAutoFit/>
            </a:bodyPr>
            <a:lstStyle/>
            <a:p>
              <a:r>
                <a:rPr lang="ko-KR" altLang="en-US" sz="1400" dirty="0"/>
                <a:t>① </a:t>
              </a:r>
              <a:r>
                <a:rPr lang="ko-KR" altLang="en-US" sz="1400" dirty="0" smtClean="0"/>
                <a:t>영업관리 </a:t>
              </a:r>
              <a:r>
                <a:rPr lang="en-US" altLang="ko-KR" sz="1400" dirty="0" smtClean="0">
                  <a:sym typeface="Wingdings 3" panose="05040102010807070707" pitchFamily="18" charset="2"/>
                </a:rPr>
                <a:t> </a:t>
              </a:r>
              <a:r>
                <a:rPr lang="ko-KR" altLang="en-US" sz="1400" dirty="0" smtClean="0"/>
                <a:t>② 출하지시서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smtClean="0"/>
                <a:t>출하지시서입력</a:t>
              </a:r>
              <a:r>
                <a:rPr lang="vi-VN" altLang="ko-KR" sz="1400" dirty="0" smtClean="0"/>
                <a:t> </a:t>
              </a:r>
              <a:r>
                <a:rPr lang="en-US" altLang="ko-KR" sz="1400" dirty="0">
                  <a:sym typeface="Wingdings 3" panose="05040102010807070707" pitchFamily="18" charset="2"/>
                </a:rPr>
                <a:t> </a:t>
              </a:r>
              <a:r>
                <a:rPr lang="ko-KR" altLang="en-US" sz="1400" dirty="0" smtClean="0"/>
                <a:t>④</a:t>
              </a:r>
              <a:r>
                <a:rPr lang="vi-VN" altLang="ko-KR" sz="1400" dirty="0" smtClean="0"/>
                <a:t> </a:t>
              </a:r>
              <a:r>
                <a:rPr lang="ko-KR" altLang="en-US" sz="1400" dirty="0" smtClean="0"/>
                <a:t>판매</a:t>
              </a:r>
              <a:r>
                <a:rPr lang="en-US" altLang="ko-KR" sz="1400" dirty="0" smtClean="0"/>
                <a:t>   </a:t>
              </a:r>
              <a:endParaRPr lang="en-US" sz="1400" dirty="0"/>
            </a:p>
          </p:txBody>
        </p:sp>
      </p:grpSp>
      <p:sp>
        <p:nvSpPr>
          <p:cNvPr id="16" name="TextBox 15"/>
          <p:cNvSpPr txBox="1"/>
          <p:nvPr/>
        </p:nvSpPr>
        <p:spPr>
          <a:xfrm>
            <a:off x="3419826" y="5580535"/>
            <a:ext cx="3234198" cy="2160240"/>
          </a:xfrm>
          <a:prstGeom prst="rect">
            <a:avLst/>
          </a:prstGeom>
          <a:noFill/>
        </p:spPr>
        <p:txBody>
          <a:bodyPr wrap="square" rtlCol="0">
            <a:spAutoFit/>
          </a:bodyPr>
          <a:lstStyle/>
          <a:p>
            <a:endParaRPr lang="en-US" dirty="0"/>
          </a:p>
        </p:txBody>
      </p:sp>
      <p:grpSp>
        <p:nvGrpSpPr>
          <p:cNvPr id="36" name="Group 35"/>
          <p:cNvGrpSpPr/>
          <p:nvPr/>
        </p:nvGrpSpPr>
        <p:grpSpPr>
          <a:xfrm>
            <a:off x="136088" y="5508104"/>
            <a:ext cx="6596106" cy="1477328"/>
            <a:chOff x="136088" y="5508104"/>
            <a:chExt cx="6596106" cy="1477328"/>
          </a:xfrm>
        </p:grpSpPr>
        <p:sp>
          <p:nvSpPr>
            <p:cNvPr id="17" name="TextBox 16"/>
            <p:cNvSpPr txBox="1"/>
            <p:nvPr/>
          </p:nvSpPr>
          <p:spPr>
            <a:xfrm>
              <a:off x="136088" y="5508104"/>
              <a:ext cx="3220904" cy="1477328"/>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판매등록 완료한 제품은 자동으로 출하되지 않는다</a:t>
              </a:r>
              <a:r>
                <a:rPr lang="en-US" altLang="ko-KR" sz="1200" dirty="0" smtClean="0"/>
                <a:t>.</a:t>
              </a:r>
            </a:p>
            <a:p>
              <a:pPr marL="171450" indent="-171450">
                <a:lnSpc>
                  <a:spcPct val="150000"/>
                </a:lnSpc>
                <a:buFont typeface="Wingdings" panose="05000000000000000000" pitchFamily="2" charset="2"/>
                <a:buChar char="v"/>
              </a:pPr>
              <a:r>
                <a:rPr lang="en-US" altLang="ko-KR" sz="1200" dirty="0"/>
                <a:t> </a:t>
              </a:r>
              <a:r>
                <a:rPr lang="ko-KR" altLang="en-US" sz="1200" dirty="0" smtClean="0"/>
                <a:t>별도로 출하등록을 하고 제품을 출하시켜야 하는데</a:t>
              </a:r>
              <a:r>
                <a:rPr lang="en-US" altLang="ko-KR" sz="1200" dirty="0" smtClean="0"/>
                <a:t>, </a:t>
              </a:r>
              <a:r>
                <a:rPr lang="ko-KR" altLang="en-US" sz="1200" dirty="0" smtClean="0"/>
                <a:t>출하지시서는 출하를 지시하는 화면이다</a:t>
              </a:r>
              <a:r>
                <a:rPr lang="en-US" altLang="ko-KR" sz="1200" dirty="0" smtClean="0"/>
                <a:t>.</a:t>
              </a:r>
            </a:p>
          </p:txBody>
        </p:sp>
        <p:sp>
          <p:nvSpPr>
            <p:cNvPr id="27" name="TextBox 26"/>
            <p:cNvSpPr txBox="1"/>
            <p:nvPr/>
          </p:nvSpPr>
          <p:spPr>
            <a:xfrm>
              <a:off x="3418048" y="5508104"/>
              <a:ext cx="3314146" cy="1169551"/>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Nhập đơn giao hàng</a:t>
              </a:r>
            </a:p>
            <a:p>
              <a:pPr marL="285750" indent="-285750">
                <a:buFont typeface="Wingdings" panose="05000000000000000000" pitchFamily="2" charset="2"/>
                <a:buChar char="Ø"/>
              </a:pPr>
              <a:r>
                <a:rPr lang="vi-VN" sz="1400" dirty="0" smtClean="0">
                  <a:latin typeface="+mj-lt"/>
                </a:rPr>
                <a:t>Sản phẩm sau khi được nhập vào bán   hàng sẽ không tự động chuyển đi giao  hàng</a:t>
              </a:r>
            </a:p>
            <a:p>
              <a:pPr marL="285750" indent="-285750">
                <a:buFont typeface="Wingdings" panose="05000000000000000000" pitchFamily="2" charset="2"/>
                <a:buChar char="Ø"/>
              </a:pPr>
              <a:r>
                <a:rPr lang="vi-VN" sz="1400" dirty="0" smtClean="0">
                  <a:latin typeface="+mj-lt"/>
                </a:rPr>
                <a:t>Khi đó phải tạo đơn giao hàng </a:t>
              </a:r>
              <a:endParaRPr lang="en-US" sz="1400" dirty="0">
                <a:latin typeface="+mj-lt"/>
              </a:endParaRPr>
            </a:p>
          </p:txBody>
        </p:sp>
      </p:grpSp>
      <p:grpSp>
        <p:nvGrpSpPr>
          <p:cNvPr id="8" name="Group 7"/>
          <p:cNvGrpSpPr/>
          <p:nvPr/>
        </p:nvGrpSpPr>
        <p:grpSpPr>
          <a:xfrm>
            <a:off x="154210" y="1895178"/>
            <a:ext cx="6527676" cy="3193404"/>
            <a:chOff x="154210" y="1895178"/>
            <a:chExt cx="6527676" cy="3193404"/>
          </a:xfrm>
        </p:grpSpPr>
        <p:grpSp>
          <p:nvGrpSpPr>
            <p:cNvPr id="40" name="Group 39"/>
            <p:cNvGrpSpPr/>
            <p:nvPr/>
          </p:nvGrpSpPr>
          <p:grpSpPr>
            <a:xfrm>
              <a:off x="154210" y="1895178"/>
              <a:ext cx="6527676" cy="3193404"/>
              <a:chOff x="154210" y="1895178"/>
              <a:chExt cx="6527676" cy="3193404"/>
            </a:xfrm>
          </p:grpSpPr>
          <p:grpSp>
            <p:nvGrpSpPr>
              <p:cNvPr id="37" name="Group 36"/>
              <p:cNvGrpSpPr/>
              <p:nvPr/>
            </p:nvGrpSpPr>
            <p:grpSpPr>
              <a:xfrm>
                <a:off x="154210" y="1895178"/>
                <a:ext cx="6527676" cy="3193404"/>
                <a:chOff x="154210" y="1895178"/>
                <a:chExt cx="6527676" cy="3193404"/>
              </a:xfrm>
            </p:grpSpPr>
            <p:pic>
              <p:nvPicPr>
                <p:cNvPr id="3" name="Picture 2"/>
                <p:cNvPicPr>
                  <a:picLocks noChangeAspect="1"/>
                </p:cNvPicPr>
                <p:nvPr/>
              </p:nvPicPr>
              <p:blipFill>
                <a:blip r:embed="rId2"/>
                <a:stretch>
                  <a:fillRect/>
                </a:stretch>
              </p:blipFill>
              <p:spPr>
                <a:xfrm>
                  <a:off x="154210" y="1895178"/>
                  <a:ext cx="6527676" cy="3193404"/>
                </a:xfrm>
                <a:prstGeom prst="rect">
                  <a:avLst/>
                </a:prstGeom>
              </p:spPr>
            </p:pic>
            <p:sp>
              <p:nvSpPr>
                <p:cNvPr id="10" name="Rectangle 9"/>
                <p:cNvSpPr/>
                <p:nvPr/>
              </p:nvSpPr>
              <p:spPr>
                <a:xfrm>
                  <a:off x="1069197" y="1895178"/>
                  <a:ext cx="559603" cy="16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5897" y="3825975"/>
                  <a:ext cx="1196879" cy="246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9016" y="4211960"/>
                  <a:ext cx="1029744" cy="153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9"/>
                <p:cNvSpPr/>
                <p:nvPr/>
              </p:nvSpPr>
              <p:spPr>
                <a:xfrm flipH="1">
                  <a:off x="154210" y="3431548"/>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5" name="Rectangle 40"/>
                <p:cNvSpPr/>
                <p:nvPr/>
              </p:nvSpPr>
              <p:spPr>
                <a:xfrm>
                  <a:off x="1213302" y="4072921"/>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grpSp>
          <p:sp>
            <p:nvSpPr>
              <p:cNvPr id="38" name="Rectangle 37"/>
              <p:cNvSpPr/>
              <p:nvPr/>
            </p:nvSpPr>
            <p:spPr>
              <a:xfrm>
                <a:off x="3212976" y="3573041"/>
                <a:ext cx="457100" cy="265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193025" y="3212617"/>
                <a:ext cx="415498" cy="369332"/>
              </a:xfrm>
              <a:prstGeom prst="rect">
                <a:avLst/>
              </a:prstGeom>
            </p:spPr>
            <p:txBody>
              <a:bodyPr wrap="none">
                <a:spAutoFit/>
              </a:bodyPr>
              <a:lstStyle/>
              <a:p>
                <a:r>
                  <a:rPr lang="ko-KR" altLang="en-US" b="1" dirty="0">
                    <a:solidFill>
                      <a:srgbClr val="FF0000"/>
                    </a:solidFill>
                  </a:rPr>
                  <a:t>④</a:t>
                </a:r>
                <a:endParaRPr lang="en-US" b="1" dirty="0">
                  <a:solidFill>
                    <a:srgbClr val="FF0000"/>
                  </a:solidFill>
                </a:endParaRPr>
              </a:p>
            </p:txBody>
          </p:sp>
        </p:grpSp>
        <p:sp>
          <p:nvSpPr>
            <p:cNvPr id="7" name="Rectangle 6"/>
            <p:cNvSpPr/>
            <p:nvPr/>
          </p:nvSpPr>
          <p:spPr>
            <a:xfrm>
              <a:off x="853262" y="1996982"/>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grpSp>
    </p:spTree>
    <p:extLst>
      <p:ext uri="{BB962C8B-B14F-4D97-AF65-F5344CB8AC3E}">
        <p14:creationId xmlns:p14="http://schemas.microsoft.com/office/powerpoint/2010/main" xmlns="" val="17469501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48</a:t>
            </a:fld>
            <a:endParaRPr lang="ko-KR" altLang="en-US" dirty="0"/>
          </a:p>
        </p:txBody>
      </p:sp>
      <p:grpSp>
        <p:nvGrpSpPr>
          <p:cNvPr id="4" name="Group 3"/>
          <p:cNvGrpSpPr/>
          <p:nvPr/>
        </p:nvGrpSpPr>
        <p:grpSpPr>
          <a:xfrm>
            <a:off x="139620" y="5508104"/>
            <a:ext cx="6529740" cy="1384995"/>
            <a:chOff x="139620" y="5508104"/>
            <a:chExt cx="6529740" cy="1384995"/>
          </a:xfrm>
        </p:grpSpPr>
        <p:sp>
          <p:nvSpPr>
            <p:cNvPr id="5" name="TextBox 4"/>
            <p:cNvSpPr txBox="1"/>
            <p:nvPr/>
          </p:nvSpPr>
          <p:spPr>
            <a:xfrm>
              <a:off x="3419826" y="5508104"/>
              <a:ext cx="3249534" cy="1384995"/>
            </a:xfrm>
            <a:prstGeom prst="rect">
              <a:avLst/>
            </a:prstGeom>
            <a:noFill/>
          </p:spPr>
          <p:txBody>
            <a:bodyPr wrap="square" rtlCol="0">
              <a:spAutoFit/>
            </a:bodyPr>
            <a:lstStyle/>
            <a:p>
              <a:pPr marL="285750" indent="-285750" algn="dist">
                <a:buFont typeface="Wingdings" panose="05000000000000000000" pitchFamily="2" charset="2"/>
                <a:buChar char="v"/>
              </a:pPr>
              <a:r>
                <a:rPr lang="vi-VN" sz="1400" dirty="0" smtClean="0">
                  <a:latin typeface="+mj-lt"/>
                </a:rPr>
                <a:t>Màn hình nhập đơn giao hàng mới</a:t>
              </a:r>
              <a:endParaRPr lang="en-US" sz="1400" dirty="0">
                <a:latin typeface="+mj-lt"/>
              </a:endParaRPr>
            </a:p>
            <a:p>
              <a:pPr marL="285750" indent="-285750">
                <a:buFont typeface="Wingdings" panose="05000000000000000000" pitchFamily="2" charset="2"/>
                <a:buChar char="Ø"/>
              </a:pPr>
              <a:r>
                <a:rPr lang="vi-VN" altLang="ko-KR" sz="1400" dirty="0" smtClean="0">
                  <a:latin typeface="+mj-lt"/>
                </a:rPr>
                <a:t>X</a:t>
              </a:r>
              <a:r>
                <a:rPr lang="en-US" altLang="ko-KR" sz="1400" dirty="0" err="1" smtClean="0">
                  <a:latin typeface="+mj-lt"/>
                </a:rPr>
                <a:t>ác</a:t>
              </a:r>
              <a:r>
                <a:rPr lang="en-US" altLang="ko-KR" sz="1400" dirty="0" smtClean="0">
                  <a:latin typeface="+mj-lt"/>
                </a:rPr>
                <a:t> </a:t>
              </a:r>
              <a:r>
                <a:rPr lang="en-US" altLang="ko-KR" sz="1400" dirty="0" err="1"/>
                <a:t>nhận</a:t>
              </a:r>
              <a:r>
                <a:rPr lang="en-US" altLang="ko-KR" sz="1400" dirty="0"/>
                <a:t> </a:t>
              </a:r>
              <a:r>
                <a:rPr lang="en-US" altLang="ko-KR" sz="1400" dirty="0" err="1"/>
                <a:t>lại</a:t>
              </a:r>
              <a:r>
                <a:rPr lang="en-US" altLang="ko-KR" sz="1400" dirty="0"/>
                <a:t> </a:t>
              </a:r>
              <a:r>
                <a:rPr lang="en-US" altLang="ko-KR" sz="1400" dirty="0" err="1"/>
                <a:t>thông</a:t>
              </a:r>
              <a:r>
                <a:rPr lang="en-US" altLang="ko-KR" sz="1400" dirty="0"/>
                <a:t> tin </a:t>
              </a:r>
              <a:r>
                <a:rPr lang="en-US" altLang="ko-KR" sz="1400" dirty="0" err="1"/>
                <a:t>Khách</a:t>
              </a:r>
              <a:r>
                <a:rPr lang="en-US" altLang="ko-KR" sz="1400" dirty="0"/>
                <a:t> </a:t>
              </a:r>
              <a:r>
                <a:rPr lang="en-US" altLang="ko-KR" sz="1400" dirty="0" err="1"/>
                <a:t>hàng</a:t>
              </a:r>
              <a:r>
                <a:rPr lang="en-US" altLang="ko-KR" sz="1400" dirty="0"/>
                <a:t>/</a:t>
              </a:r>
              <a:r>
                <a:rPr lang="en-US" altLang="ko-KR" sz="1400" dirty="0" err="1"/>
                <a:t>Nh</a:t>
              </a:r>
              <a:r>
                <a:rPr lang="vi-VN" altLang="ko-KR" sz="1400" dirty="0"/>
                <a:t>à </a:t>
              </a:r>
              <a:r>
                <a:rPr lang="en-US" altLang="ko-KR" sz="1400" dirty="0" err="1" smtClean="0">
                  <a:latin typeface="+mj-lt"/>
                </a:rPr>
                <a:t>cung</a:t>
              </a:r>
              <a:r>
                <a:rPr lang="en-US" altLang="ko-KR" sz="1400" dirty="0" smtClean="0">
                  <a:latin typeface="+mj-lt"/>
                </a:rPr>
                <a:t> </a:t>
              </a:r>
              <a:r>
                <a:rPr lang="en-US" altLang="ko-KR" sz="1400" dirty="0" err="1" smtClean="0">
                  <a:latin typeface="+mj-lt"/>
                </a:rPr>
                <a:t>cấp</a:t>
              </a:r>
              <a:r>
                <a:rPr lang="en-US" altLang="ko-KR" sz="1400" dirty="0" smtClean="0">
                  <a:latin typeface="+mj-lt"/>
                </a:rPr>
                <a:t>, Kho </a:t>
              </a:r>
              <a:r>
                <a:rPr lang="en-US" altLang="ko-KR" sz="1400" dirty="0" err="1" smtClean="0">
                  <a:latin typeface="+mj-lt"/>
                </a:rPr>
                <a:t>xuất</a:t>
              </a:r>
              <a:r>
                <a:rPr lang="en-US" altLang="ko-KR" sz="1400" dirty="0" smtClean="0">
                  <a:latin typeface="+mj-lt"/>
                </a:rPr>
                <a:t> HH/NVL,</a:t>
              </a:r>
              <a:r>
                <a:rPr lang="vi-VN" altLang="ko-KR" sz="1400" dirty="0" smtClean="0">
                  <a:latin typeface="+mj-lt"/>
                </a:rPr>
                <a:t> </a:t>
              </a:r>
              <a:r>
                <a:rPr lang="en-US" altLang="ko-KR" sz="1400" dirty="0" err="1" smtClean="0">
                  <a:latin typeface="+mj-lt"/>
                </a:rPr>
                <a:t>lượng</a:t>
              </a:r>
              <a:r>
                <a:rPr lang="en-US" altLang="ko-KR" sz="1400" dirty="0" smtClean="0">
                  <a:latin typeface="+mj-lt"/>
                </a:rPr>
                <a:t> </a:t>
              </a:r>
              <a:r>
                <a:rPr lang="en-US" altLang="ko-KR" sz="1400" dirty="0" err="1" smtClean="0">
                  <a:latin typeface="+mj-lt"/>
                </a:rPr>
                <a:t>tồn</a:t>
              </a:r>
              <a:r>
                <a:rPr lang="en-US" altLang="ko-KR" sz="1400" dirty="0" smtClean="0">
                  <a:latin typeface="+mj-lt"/>
                </a:rPr>
                <a:t> </a:t>
              </a:r>
              <a:r>
                <a:rPr lang="en-US" altLang="ko-KR" sz="1400" dirty="0" err="1" smtClean="0">
                  <a:latin typeface="+mj-lt"/>
                </a:rPr>
                <a:t>trong</a:t>
              </a:r>
              <a:r>
                <a:rPr lang="en-US" altLang="ko-KR" sz="1400" dirty="0" smtClean="0">
                  <a:latin typeface="+mj-lt"/>
                </a:rPr>
                <a:t> </a:t>
              </a:r>
              <a:r>
                <a:rPr lang="en-US" altLang="ko-KR" sz="1400" dirty="0" err="1" smtClean="0">
                  <a:latin typeface="+mj-lt"/>
                </a:rPr>
                <a:t>kho</a:t>
              </a:r>
              <a:r>
                <a:rPr lang="en-US" altLang="ko-KR" sz="1400" dirty="0" smtClean="0">
                  <a:latin typeface="+mj-lt"/>
                </a:rPr>
                <a:t> </a:t>
              </a:r>
              <a:r>
                <a:rPr lang="en-US" altLang="ko-KR" sz="1400" dirty="0" err="1" smtClean="0">
                  <a:latin typeface="+mj-lt"/>
                </a:rPr>
                <a:t>rồi</a:t>
              </a:r>
              <a:r>
                <a:rPr lang="en-US" altLang="ko-KR" sz="1400" dirty="0" smtClean="0">
                  <a:latin typeface="+mj-lt"/>
                </a:rPr>
                <a:t> </a:t>
              </a:r>
              <a:r>
                <a:rPr lang="en-US" altLang="ko-KR" sz="1400" dirty="0" err="1" smtClean="0">
                  <a:latin typeface="+mj-lt"/>
                </a:rPr>
                <a:t>nhấn</a:t>
              </a:r>
              <a:r>
                <a:rPr lang="en-US" altLang="ko-KR" sz="1400" dirty="0" smtClean="0">
                  <a:latin typeface="+mj-lt"/>
                </a:rPr>
                <a:t> </a:t>
              </a:r>
              <a:r>
                <a:rPr lang="en-US" altLang="ko-KR" sz="1400" dirty="0" err="1" smtClean="0">
                  <a:latin typeface="+mj-lt"/>
                </a:rPr>
                <a:t>lưu</a:t>
              </a:r>
              <a:r>
                <a:rPr lang="en-US" altLang="ko-KR" sz="1400" dirty="0" smtClean="0">
                  <a:latin typeface="+mj-lt"/>
                </a:rPr>
                <a:t> </a:t>
              </a:r>
              <a:r>
                <a:rPr lang="en-US" altLang="ko-KR" sz="1400" dirty="0" err="1" smtClean="0">
                  <a:latin typeface="+mj-lt"/>
                </a:rPr>
                <a:t>trữ</a:t>
              </a:r>
              <a:r>
                <a:rPr lang="en-US" altLang="ko-KR" sz="1400" dirty="0" smtClean="0">
                  <a:latin typeface="+mj-lt"/>
                </a:rPr>
                <a:t> </a:t>
              </a:r>
              <a:r>
                <a:rPr lang="en-US" altLang="ko-KR" sz="1400" dirty="0" err="1" smtClean="0">
                  <a:latin typeface="+mj-lt"/>
                </a:rPr>
                <a:t>để</a:t>
              </a:r>
              <a:r>
                <a:rPr lang="en-US" altLang="ko-KR" sz="1400" dirty="0" smtClean="0">
                  <a:latin typeface="+mj-lt"/>
                </a:rPr>
                <a:t> </a:t>
              </a:r>
              <a:r>
                <a:rPr lang="en-US" altLang="ko-KR" sz="1400" dirty="0" err="1" smtClean="0">
                  <a:latin typeface="+mj-lt"/>
                </a:rPr>
                <a:t>lưu</a:t>
              </a:r>
              <a:r>
                <a:rPr lang="en-US" altLang="ko-KR" sz="1400" dirty="0" smtClean="0">
                  <a:latin typeface="+mj-lt"/>
                </a:rPr>
                <a:t> </a:t>
              </a:r>
              <a:r>
                <a:rPr lang="en-US" altLang="ko-KR" sz="1400" dirty="0" err="1" smtClean="0">
                  <a:latin typeface="+mj-lt"/>
                </a:rPr>
                <a:t>thông</a:t>
              </a:r>
              <a:r>
                <a:rPr lang="en-US" altLang="ko-KR" sz="1400" dirty="0" smtClean="0">
                  <a:latin typeface="+mj-lt"/>
                </a:rPr>
                <a:t> tin </a:t>
              </a:r>
              <a:r>
                <a:rPr lang="en-US" altLang="ko-KR" sz="1400" dirty="0" err="1" smtClean="0">
                  <a:latin typeface="+mj-lt"/>
                </a:rPr>
                <a:t>đơn</a:t>
              </a:r>
              <a:r>
                <a:rPr lang="en-US" altLang="ko-KR" sz="1400" dirty="0" smtClean="0">
                  <a:latin typeface="+mj-lt"/>
                </a:rPr>
                <a:t> </a:t>
              </a:r>
              <a:r>
                <a:rPr lang="en-US" altLang="ko-KR" sz="1400" dirty="0" err="1" smtClean="0">
                  <a:latin typeface="+mj-lt"/>
                </a:rPr>
                <a:t>giao</a:t>
              </a:r>
              <a:r>
                <a:rPr lang="en-US" altLang="ko-KR" sz="1400" dirty="0" smtClean="0">
                  <a:latin typeface="+mj-lt"/>
                </a:rPr>
                <a:t> </a:t>
              </a:r>
              <a:r>
                <a:rPr lang="en-US" altLang="ko-KR" sz="1400" dirty="0" err="1" smtClean="0">
                  <a:latin typeface="+mj-lt"/>
                </a:rPr>
                <a:t>hàng</a:t>
              </a:r>
              <a:endParaRPr lang="en-US" sz="1400" dirty="0" smtClean="0">
                <a:latin typeface="+mj-lt"/>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0" name="TextBox 9"/>
          <p:cNvSpPr txBox="1"/>
          <p:nvPr/>
        </p:nvSpPr>
        <p:spPr>
          <a:xfrm>
            <a:off x="136088" y="5508104"/>
            <a:ext cx="3220904" cy="1477328"/>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판매등록 완료한 제품은 자동으로 출하되지 않는다</a:t>
            </a:r>
            <a:r>
              <a:rPr lang="en-US" altLang="ko-KR" sz="1200" dirty="0" smtClean="0"/>
              <a:t>.</a:t>
            </a:r>
          </a:p>
          <a:p>
            <a:pPr marL="171450" indent="-171450">
              <a:lnSpc>
                <a:spcPct val="150000"/>
              </a:lnSpc>
              <a:buFont typeface="Wingdings" panose="05000000000000000000" pitchFamily="2" charset="2"/>
              <a:buChar char="v"/>
            </a:pPr>
            <a:r>
              <a:rPr lang="en-US" altLang="ko-KR" sz="1200" dirty="0"/>
              <a:t> </a:t>
            </a:r>
            <a:r>
              <a:rPr lang="ko-KR" altLang="en-US" sz="1200" dirty="0" smtClean="0"/>
              <a:t>별도로 출하등록을 하고 제품을 출하시켜야 하는데</a:t>
            </a:r>
            <a:r>
              <a:rPr lang="en-US" altLang="ko-KR" sz="1200" dirty="0" smtClean="0"/>
              <a:t>, </a:t>
            </a:r>
            <a:r>
              <a:rPr lang="ko-KR" altLang="en-US" sz="1200" dirty="0" smtClean="0"/>
              <a:t>출하지시서는 출하를 지시하는 화면이다</a:t>
            </a:r>
            <a:r>
              <a:rPr lang="en-US" altLang="ko-KR" sz="1200" dirty="0" smtClean="0"/>
              <a:t>.</a:t>
            </a:r>
          </a:p>
        </p:txBody>
      </p:sp>
      <p:grpSp>
        <p:nvGrpSpPr>
          <p:cNvPr id="17" name="Group 16"/>
          <p:cNvGrpSpPr/>
          <p:nvPr/>
        </p:nvGrpSpPr>
        <p:grpSpPr>
          <a:xfrm>
            <a:off x="893384" y="18438"/>
            <a:ext cx="5806648" cy="934143"/>
            <a:chOff x="893384" y="18438"/>
            <a:chExt cx="5806648" cy="934143"/>
          </a:xfrm>
        </p:grpSpPr>
        <p:sp>
          <p:nvSpPr>
            <p:cNvPr id="18" name="TextBox 17"/>
            <p:cNvSpPr txBox="1"/>
            <p:nvPr/>
          </p:nvSpPr>
          <p:spPr>
            <a:xfrm>
              <a:off x="908720" y="337028"/>
              <a:ext cx="5791312" cy="615553"/>
            </a:xfrm>
            <a:prstGeom prst="rect">
              <a:avLst/>
            </a:prstGeom>
            <a:noFill/>
          </p:spPr>
          <p:txBody>
            <a:bodyPr wrap="square" rtlCol="0">
              <a:spAutoFit/>
            </a:bodyPr>
            <a:lstStyle/>
            <a:p>
              <a:r>
                <a:rPr lang="vi-VN" sz="1600" b="1" dirty="0" smtClean="0"/>
                <a:t>Bán hàng – Đơn giao hàng</a:t>
              </a:r>
              <a:endParaRPr lang="en-US" sz="1600" b="1" dirty="0"/>
            </a:p>
            <a:p>
              <a:endParaRPr lang="en-US" dirty="0"/>
            </a:p>
          </p:txBody>
        </p:sp>
        <p:sp>
          <p:nvSpPr>
            <p:cNvPr id="19" name="TextBox 18"/>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출하지시서</a:t>
              </a:r>
              <a:endParaRPr lang="en-US" sz="1600" b="1" dirty="0"/>
            </a:p>
          </p:txBody>
        </p:sp>
      </p:grpSp>
      <p:grpSp>
        <p:nvGrpSpPr>
          <p:cNvPr id="20" name="Group 19"/>
          <p:cNvGrpSpPr/>
          <p:nvPr/>
        </p:nvGrpSpPr>
        <p:grpSpPr>
          <a:xfrm>
            <a:off x="918125" y="966373"/>
            <a:ext cx="5772501" cy="1119942"/>
            <a:chOff x="908720" y="984931"/>
            <a:chExt cx="5772501" cy="1119942"/>
          </a:xfrm>
        </p:grpSpPr>
        <p:sp>
          <p:nvSpPr>
            <p:cNvPr id="21" name="TextBox 20"/>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 Bán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Đơn giao hàng </a:t>
              </a:r>
              <a:r>
                <a:rPr lang="en-US" altLang="ko-KR" sz="1400" dirty="0" smtClean="0">
                  <a:sym typeface="Wingdings 3" panose="05040102010807070707" pitchFamily="18" charset="2"/>
                </a:rPr>
                <a:t> </a:t>
              </a:r>
              <a:r>
                <a:rPr lang="ko-KR" altLang="en-US" sz="1400" dirty="0" smtClean="0"/>
                <a:t>③</a:t>
              </a:r>
              <a:r>
                <a:rPr lang="vi-VN" altLang="ko-KR" sz="1400" dirty="0" smtClean="0"/>
                <a:t> Đơn giao hàng mới</a:t>
              </a:r>
              <a:r>
                <a:rPr lang="en-US" altLang="ko-KR" sz="1400" dirty="0" smtClean="0"/>
                <a:t> </a:t>
              </a:r>
              <a:r>
                <a:rPr lang="en-US" altLang="ko-KR" sz="1400" dirty="0">
                  <a:sym typeface="Wingdings 3" panose="05040102010807070707" pitchFamily="18" charset="2"/>
                </a:rPr>
                <a:t> </a:t>
              </a:r>
              <a:r>
                <a:rPr lang="ko-KR" altLang="en-US" sz="1400" dirty="0" smtClean="0"/>
                <a:t>④</a:t>
              </a:r>
              <a:r>
                <a:rPr lang="vi-VN" altLang="ko-KR" sz="1400" dirty="0" smtClean="0"/>
                <a:t> Bán hàng</a:t>
              </a:r>
              <a:r>
                <a:rPr lang="en-US" altLang="ko-KR" sz="1400" dirty="0" smtClean="0"/>
                <a:t> </a:t>
              </a:r>
              <a:endParaRPr lang="en-US" sz="1400" dirty="0"/>
            </a:p>
            <a:p>
              <a:endParaRPr lang="en-US" dirty="0"/>
            </a:p>
          </p:txBody>
        </p:sp>
        <p:sp>
          <p:nvSpPr>
            <p:cNvPr id="22" name="TextBox 21"/>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거래처  </a:t>
              </a:r>
              <a:r>
                <a:rPr lang="en-US" altLang="ko-KR" sz="1400" dirty="0" smtClean="0">
                  <a:sym typeface="Wingdings 3" panose="05040102010807070707" pitchFamily="18" charset="2"/>
                </a:rPr>
                <a:t> </a:t>
              </a:r>
              <a:r>
                <a:rPr lang="ko-KR" altLang="en-US" sz="1400" dirty="0" smtClean="0"/>
                <a:t>② 출하창고 </a:t>
              </a:r>
              <a:r>
                <a:rPr lang="en-US" altLang="ko-KR" sz="1400" dirty="0" smtClean="0"/>
                <a:t> </a:t>
              </a:r>
              <a:r>
                <a:rPr lang="en-US" altLang="ko-KR" sz="1400" dirty="0">
                  <a:sym typeface="Wingdings 3" panose="05040102010807070707" pitchFamily="18" charset="2"/>
                </a:rPr>
                <a:t> </a:t>
              </a:r>
              <a:r>
                <a:rPr lang="ko-KR" altLang="en-US" sz="1400" dirty="0" smtClean="0"/>
                <a:t>③ </a:t>
              </a:r>
              <a:r>
                <a:rPr lang="ko-KR" altLang="en-US" sz="1400" dirty="0" err="1" smtClean="0"/>
                <a:t>재고불러오기</a:t>
              </a:r>
              <a:r>
                <a:rPr lang="en-US" altLang="ko-KR" sz="1400" dirty="0" smtClean="0"/>
                <a:t>  </a:t>
              </a:r>
              <a:r>
                <a:rPr lang="en-US" altLang="ko-KR" sz="1400" dirty="0">
                  <a:sym typeface="Wingdings 3" panose="05040102010807070707" pitchFamily="18" charset="2"/>
                </a:rPr>
                <a:t> </a:t>
              </a:r>
              <a:r>
                <a:rPr lang="ko-KR" altLang="en-US" sz="1400" dirty="0" smtClean="0"/>
                <a:t>④ 저장 </a:t>
              </a:r>
              <a:r>
                <a:rPr lang="vi-VN" altLang="ko-KR" sz="1400" dirty="0" smtClean="0"/>
                <a:t>(F8)</a:t>
              </a:r>
              <a:r>
                <a:rPr lang="en-US" altLang="ko-KR" sz="1400" dirty="0" smtClean="0"/>
                <a:t> </a:t>
              </a:r>
              <a:endParaRPr lang="en-US" sz="1400" dirty="0"/>
            </a:p>
          </p:txBody>
        </p:sp>
      </p:grpSp>
      <p:pic>
        <p:nvPicPr>
          <p:cNvPr id="3" name="Picture 2"/>
          <p:cNvPicPr>
            <a:picLocks noChangeAspect="1"/>
          </p:cNvPicPr>
          <p:nvPr/>
        </p:nvPicPr>
        <p:blipFill>
          <a:blip r:embed="rId2"/>
          <a:stretch>
            <a:fillRect/>
          </a:stretch>
        </p:blipFill>
        <p:spPr>
          <a:xfrm>
            <a:off x="129158" y="1895178"/>
            <a:ext cx="6552728" cy="3193404"/>
          </a:xfrm>
          <a:prstGeom prst="rect">
            <a:avLst/>
          </a:prstGeom>
        </p:spPr>
      </p:pic>
      <p:grpSp>
        <p:nvGrpSpPr>
          <p:cNvPr id="26" name="Group 25"/>
          <p:cNvGrpSpPr/>
          <p:nvPr/>
        </p:nvGrpSpPr>
        <p:grpSpPr>
          <a:xfrm>
            <a:off x="425332" y="2254481"/>
            <a:ext cx="6028004" cy="2834101"/>
            <a:chOff x="425332" y="2254481"/>
            <a:chExt cx="6028004" cy="2834101"/>
          </a:xfrm>
        </p:grpSpPr>
        <p:sp>
          <p:nvSpPr>
            <p:cNvPr id="11" name="Rectangle 10"/>
            <p:cNvSpPr/>
            <p:nvPr/>
          </p:nvSpPr>
          <p:spPr>
            <a:xfrm>
              <a:off x="4365104" y="2302884"/>
              <a:ext cx="2088232" cy="246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p:cNvSpPr/>
            <p:nvPr/>
          </p:nvSpPr>
          <p:spPr>
            <a:xfrm>
              <a:off x="4365104" y="2576449"/>
              <a:ext cx="2088232" cy="246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8"/>
            <p:cNvSpPr/>
            <p:nvPr/>
          </p:nvSpPr>
          <p:spPr>
            <a:xfrm>
              <a:off x="3974765" y="2254481"/>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4" name="Rectangle 39"/>
            <p:cNvSpPr/>
            <p:nvPr/>
          </p:nvSpPr>
          <p:spPr>
            <a:xfrm flipH="1">
              <a:off x="3951644" y="2515706"/>
              <a:ext cx="461740"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②</a:t>
              </a:r>
              <a:endParaRPr lang="en-US" sz="1800" b="1" dirty="0">
                <a:solidFill>
                  <a:srgbClr val="FF0000"/>
                </a:solidFill>
              </a:endParaRPr>
            </a:p>
          </p:txBody>
        </p:sp>
        <p:sp>
          <p:nvSpPr>
            <p:cNvPr id="15" name="Rectangle 10"/>
            <p:cNvSpPr/>
            <p:nvPr/>
          </p:nvSpPr>
          <p:spPr>
            <a:xfrm>
              <a:off x="2204864" y="3503118"/>
              <a:ext cx="936104" cy="246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0"/>
            <p:cNvSpPr/>
            <p:nvPr/>
          </p:nvSpPr>
          <p:spPr>
            <a:xfrm>
              <a:off x="1746540" y="342427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③</a:t>
              </a:r>
              <a:endParaRPr lang="en-US" sz="1800" b="1" dirty="0">
                <a:solidFill>
                  <a:srgbClr val="FF0000"/>
                </a:solidFill>
              </a:endParaRPr>
            </a:p>
          </p:txBody>
        </p:sp>
        <p:sp>
          <p:nvSpPr>
            <p:cNvPr id="23" name="Rectangle 10"/>
            <p:cNvSpPr/>
            <p:nvPr/>
          </p:nvSpPr>
          <p:spPr>
            <a:xfrm>
              <a:off x="425332" y="4860032"/>
              <a:ext cx="843428" cy="228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3384" y="4554659"/>
              <a:ext cx="497252" cy="369332"/>
            </a:xfrm>
            <a:prstGeom prst="rect">
              <a:avLst/>
            </a:prstGeom>
          </p:spPr>
          <p:txBody>
            <a:bodyPr wrap="none">
              <a:spAutoFit/>
            </a:bodyPr>
            <a:lstStyle/>
            <a:p>
              <a:r>
                <a:rPr lang="ko-KR" altLang="en-US" b="1" dirty="0">
                  <a:solidFill>
                    <a:srgbClr val="FF0000"/>
                  </a:solidFill>
                </a:rPr>
                <a:t>④</a:t>
              </a:r>
              <a:r>
                <a:rPr lang="en-US" altLang="ko-KR" dirty="0"/>
                <a:t> </a:t>
              </a:r>
              <a:endParaRPr lang="en-US" dirty="0"/>
            </a:p>
          </p:txBody>
        </p:sp>
      </p:grpSp>
    </p:spTree>
    <p:extLst>
      <p:ext uri="{BB962C8B-B14F-4D97-AF65-F5344CB8AC3E}">
        <p14:creationId xmlns:p14="http://schemas.microsoft.com/office/powerpoint/2010/main" xmlns="" val="13955740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49</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Nhập thông tin giao hàng thực tế</a:t>
              </a:r>
              <a:endParaRPr lang="en-US" sz="1400" dirty="0">
                <a:latin typeface="+mj-lt"/>
              </a:endParaRPr>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1" name="TextBox 10"/>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출하는 실제로 제품이 고객에게 </a:t>
            </a:r>
            <a:r>
              <a:rPr lang="ko-KR" altLang="en-US" sz="1200" dirty="0" err="1" smtClean="0"/>
              <a:t>출고되었을때</a:t>
            </a:r>
            <a:r>
              <a:rPr lang="ko-KR" altLang="en-US" sz="1200" dirty="0" smtClean="0"/>
              <a:t> 입력하는 화면이다</a:t>
            </a:r>
            <a:r>
              <a:rPr lang="en-US" altLang="ko-KR" sz="1200" dirty="0" smtClean="0"/>
              <a:t>.</a:t>
            </a:r>
          </a:p>
        </p:txBody>
      </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a:t>
              </a:r>
              <a:r>
                <a:rPr lang="en-US" sz="1600" b="1" dirty="0"/>
                <a:t>G</a:t>
              </a:r>
              <a:r>
                <a:rPr lang="vi-VN" sz="1600" b="1" dirty="0" smtClean="0"/>
                <a:t>iao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출하</a:t>
              </a:r>
              <a:endParaRPr lang="en-US" sz="1600" b="1" dirty="0"/>
            </a:p>
          </p:txBody>
        </p:sp>
      </p:grpSp>
      <p:grpSp>
        <p:nvGrpSpPr>
          <p:cNvPr id="16" name="Group 15"/>
          <p:cNvGrpSpPr/>
          <p:nvPr/>
        </p:nvGrpSpPr>
        <p:grpSpPr>
          <a:xfrm>
            <a:off x="918125" y="966373"/>
            <a:ext cx="5772501" cy="1335386"/>
            <a:chOff x="908720" y="984931"/>
            <a:chExt cx="5772501" cy="1335386"/>
          </a:xfrm>
        </p:grpSpPr>
        <p:sp>
          <p:nvSpPr>
            <p:cNvPr id="17" name="TextBox 16"/>
            <p:cNvSpPr txBox="1"/>
            <p:nvPr/>
          </p:nvSpPr>
          <p:spPr>
            <a:xfrm>
              <a:off x="908720" y="1304654"/>
              <a:ext cx="5760640" cy="1015663"/>
            </a:xfrm>
            <a:prstGeom prst="rect">
              <a:avLst/>
            </a:prstGeom>
            <a:noFill/>
          </p:spPr>
          <p:txBody>
            <a:bodyPr wrap="square" rtlCol="0">
              <a:spAutoFit/>
            </a:bodyPr>
            <a:lstStyle/>
            <a:p>
              <a:r>
                <a:rPr lang="ko-KR" altLang="en-US" sz="1400" dirty="0" smtClean="0"/>
                <a:t>①</a:t>
              </a:r>
              <a:r>
                <a:rPr lang="vi-VN" altLang="ko-KR" sz="1400" dirty="0" smtClean="0"/>
                <a:t> Bán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a:t>
              </a:r>
              <a:r>
                <a:rPr lang="vi-VN" altLang="ko-KR" sz="1400" dirty="0"/>
                <a:t>G</a:t>
              </a:r>
              <a:r>
                <a:rPr lang="vi-VN" altLang="ko-KR" sz="1400" dirty="0" smtClean="0"/>
                <a:t>iao hàng </a:t>
              </a:r>
              <a:r>
                <a:rPr lang="en-US" altLang="ko-KR" sz="1400" dirty="0" smtClean="0"/>
                <a:t> </a:t>
              </a:r>
              <a:r>
                <a:rPr lang="en-US" altLang="ko-KR" sz="1400" dirty="0">
                  <a:sym typeface="Wingdings 3" panose="05040102010807070707" pitchFamily="18" charset="2"/>
                </a:rPr>
                <a:t> </a:t>
              </a:r>
              <a:r>
                <a:rPr lang="ko-KR" altLang="en-US" sz="1400" dirty="0"/>
                <a:t>③</a:t>
              </a:r>
              <a:r>
                <a:rPr lang="vi-VN" altLang="ko-KR" sz="1400" dirty="0" smtClean="0"/>
                <a:t> Vận chuyển hàng mới</a:t>
              </a:r>
              <a:r>
                <a:rPr lang="en-US" altLang="ko-KR" sz="1400" dirty="0">
                  <a:sym typeface="Wingdings 3" panose="05040102010807070707" pitchFamily="18" charset="2"/>
                </a:rPr>
                <a:t> </a:t>
              </a:r>
              <a:r>
                <a:rPr lang="en-US" altLang="ko-KR" sz="1400" dirty="0" smtClean="0">
                  <a:sym typeface="Wingdings 3" panose="05040102010807070707" pitchFamily="18" charset="2"/>
                </a:rPr>
                <a:t></a:t>
              </a:r>
              <a:r>
                <a:rPr lang="ko-KR" altLang="en-US" sz="1400" dirty="0"/>
                <a:t> </a:t>
              </a:r>
              <a:r>
                <a:rPr lang="ko-KR" altLang="en-US" sz="1400" dirty="0" smtClean="0"/>
                <a:t>④ </a:t>
              </a:r>
              <a:r>
                <a:rPr lang="vi-VN" altLang="ko-KR" sz="1400" dirty="0" smtClean="0"/>
                <a:t>Đơn giao hàng</a:t>
              </a:r>
              <a:endParaRPr lang="ko-KR" altLang="en-US" sz="1400" dirty="0"/>
            </a:p>
            <a:p>
              <a:endParaRPr lang="en-US" sz="1400" dirty="0"/>
            </a:p>
            <a:p>
              <a:endParaRPr lang="en-US" dirty="0"/>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영업관리  </a:t>
              </a:r>
              <a:r>
                <a:rPr lang="en-US" altLang="ko-KR" sz="1400" dirty="0" smtClean="0">
                  <a:sym typeface="Wingdings 3" panose="05040102010807070707" pitchFamily="18" charset="2"/>
                </a:rPr>
                <a:t> </a:t>
              </a:r>
              <a:r>
                <a:rPr lang="ko-KR" altLang="en-US" sz="1400" dirty="0" smtClean="0"/>
                <a:t>② 출하 </a:t>
              </a:r>
              <a:r>
                <a:rPr lang="en-US" altLang="ko-KR" sz="1400" dirty="0" smtClean="0"/>
                <a:t> </a:t>
              </a:r>
              <a:r>
                <a:rPr lang="en-US" altLang="ko-KR" sz="1400" dirty="0">
                  <a:sym typeface="Wingdings 3" panose="05040102010807070707" pitchFamily="18" charset="2"/>
                </a:rPr>
                <a:t> </a:t>
              </a:r>
              <a:r>
                <a:rPr lang="ko-KR" altLang="en-US" sz="1400" dirty="0" smtClean="0"/>
                <a:t>③ 출하입력</a:t>
              </a:r>
              <a:r>
                <a:rPr lang="en-US" altLang="ko-KR" sz="1400" dirty="0" smtClean="0"/>
                <a:t>  </a:t>
              </a:r>
              <a:r>
                <a:rPr lang="en-US" altLang="ko-KR" sz="1400" dirty="0">
                  <a:sym typeface="Wingdings 3" panose="05040102010807070707" pitchFamily="18" charset="2"/>
                </a:rPr>
                <a:t> </a:t>
              </a:r>
              <a:r>
                <a:rPr lang="ko-KR" altLang="en-US" sz="1400" dirty="0" smtClean="0"/>
                <a:t>④ 출하지시서</a:t>
              </a:r>
              <a:r>
                <a:rPr lang="en-US" altLang="ko-KR" sz="1400" dirty="0" smtClean="0"/>
                <a:t> </a:t>
              </a:r>
              <a:endParaRPr lang="en-US" sz="1400" dirty="0"/>
            </a:p>
          </p:txBody>
        </p:sp>
      </p:grpSp>
      <p:grpSp>
        <p:nvGrpSpPr>
          <p:cNvPr id="36" name="Group 35"/>
          <p:cNvGrpSpPr/>
          <p:nvPr/>
        </p:nvGrpSpPr>
        <p:grpSpPr>
          <a:xfrm>
            <a:off x="145141" y="1871492"/>
            <a:ext cx="6542677" cy="3228583"/>
            <a:chOff x="145141" y="1871492"/>
            <a:chExt cx="6542677" cy="3228583"/>
          </a:xfrm>
        </p:grpSpPr>
        <p:grpSp>
          <p:nvGrpSpPr>
            <p:cNvPr id="31" name="Group 30"/>
            <p:cNvGrpSpPr/>
            <p:nvPr/>
          </p:nvGrpSpPr>
          <p:grpSpPr>
            <a:xfrm>
              <a:off x="145141" y="1871492"/>
              <a:ext cx="6542677" cy="3228583"/>
              <a:chOff x="136088" y="1870012"/>
              <a:chExt cx="6542677" cy="3228583"/>
            </a:xfrm>
          </p:grpSpPr>
          <p:pic>
            <p:nvPicPr>
              <p:cNvPr id="25" name="Picture 24"/>
              <p:cNvPicPr>
                <a:picLocks noChangeAspect="1"/>
              </p:cNvPicPr>
              <p:nvPr/>
            </p:nvPicPr>
            <p:blipFill>
              <a:blip r:embed="rId2"/>
              <a:stretch>
                <a:fillRect/>
              </a:stretch>
            </p:blipFill>
            <p:spPr>
              <a:xfrm>
                <a:off x="136088" y="1881958"/>
                <a:ext cx="6542677" cy="3216637"/>
              </a:xfrm>
              <a:prstGeom prst="rect">
                <a:avLst/>
              </a:prstGeom>
            </p:spPr>
          </p:pic>
          <p:sp>
            <p:nvSpPr>
              <p:cNvPr id="26" name="Rectangle 25"/>
              <p:cNvSpPr/>
              <p:nvPr/>
            </p:nvSpPr>
            <p:spPr>
              <a:xfrm>
                <a:off x="980728" y="1870012"/>
                <a:ext cx="576064" cy="206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636912" y="3493865"/>
                <a:ext cx="576064" cy="206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648" y="4415737"/>
                <a:ext cx="872480" cy="196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44736" y="3995936"/>
                <a:ext cx="1140791" cy="206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1086227" y="1999359"/>
              <a:ext cx="479618" cy="369332"/>
            </a:xfrm>
            <a:prstGeom prst="rect">
              <a:avLst/>
            </a:prstGeom>
          </p:spPr>
          <p:txBody>
            <a:bodyPr wrap="none">
              <a:spAutoFit/>
            </a:bodyPr>
            <a:lstStyle/>
            <a:p>
              <a:r>
                <a:rPr lang="ko-KR" altLang="en-US" b="1" dirty="0">
                  <a:solidFill>
                    <a:srgbClr val="FF0000"/>
                  </a:solidFill>
                </a:rPr>
                <a:t>①</a:t>
              </a:r>
              <a:r>
                <a:rPr lang="vi-VN" altLang="ko-KR" dirty="0"/>
                <a:t> </a:t>
              </a:r>
              <a:endParaRPr lang="en-US" dirty="0"/>
            </a:p>
          </p:txBody>
        </p:sp>
        <p:sp>
          <p:nvSpPr>
            <p:cNvPr id="33" name="Rectangle 32"/>
            <p:cNvSpPr/>
            <p:nvPr/>
          </p:nvSpPr>
          <p:spPr>
            <a:xfrm>
              <a:off x="825883" y="3665568"/>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34" name="Rectangle 33"/>
            <p:cNvSpPr/>
            <p:nvPr/>
          </p:nvSpPr>
          <p:spPr>
            <a:xfrm>
              <a:off x="1098358" y="4272963"/>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sp>
          <p:nvSpPr>
            <p:cNvPr id="35" name="Rectangle 34"/>
            <p:cNvSpPr/>
            <p:nvPr/>
          </p:nvSpPr>
          <p:spPr>
            <a:xfrm>
              <a:off x="2726248" y="3146919"/>
              <a:ext cx="415498" cy="369332"/>
            </a:xfrm>
            <a:prstGeom prst="rect">
              <a:avLst/>
            </a:prstGeom>
          </p:spPr>
          <p:txBody>
            <a:bodyPr wrap="none">
              <a:spAutoFit/>
            </a:bodyPr>
            <a:lstStyle/>
            <a:p>
              <a:r>
                <a:rPr lang="ko-KR" altLang="en-US" b="1" dirty="0">
                  <a:solidFill>
                    <a:srgbClr val="FF0000"/>
                  </a:solidFill>
                </a:rPr>
                <a:t>④</a:t>
              </a:r>
              <a:endParaRPr lang="en-US" b="1" dirty="0">
                <a:solidFill>
                  <a:srgbClr val="FF0000"/>
                </a:solidFill>
              </a:endParaRPr>
            </a:p>
          </p:txBody>
        </p:sp>
      </p:grpSp>
    </p:spTree>
    <p:extLst>
      <p:ext uri="{BB962C8B-B14F-4D97-AF65-F5344CB8AC3E}">
        <p14:creationId xmlns:p14="http://schemas.microsoft.com/office/powerpoint/2010/main" xmlns="" val="3567803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a:t>
            </a:fld>
            <a:endParaRPr lang="ko-KR" altLang="en-US" dirty="0"/>
          </a:p>
        </p:txBody>
      </p:sp>
      <p:grpSp>
        <p:nvGrpSpPr>
          <p:cNvPr id="6" name="Group 10"/>
          <p:cNvGrpSpPr/>
          <p:nvPr/>
        </p:nvGrpSpPr>
        <p:grpSpPr>
          <a:xfrm>
            <a:off x="134738" y="1871492"/>
            <a:ext cx="6552000" cy="3240000"/>
            <a:chOff x="134738" y="1871492"/>
            <a:chExt cx="6552000" cy="3240000"/>
          </a:xfrm>
        </p:grpSpPr>
        <p:pic>
          <p:nvPicPr>
            <p:cNvPr id="3" name="Picture 2"/>
            <p:cNvPicPr>
              <a:picLocks/>
            </p:cNvPicPr>
            <p:nvPr/>
          </p:nvPicPr>
          <p:blipFill>
            <a:blip r:embed="rId2"/>
            <a:stretch>
              <a:fillRect/>
            </a:stretch>
          </p:blipFill>
          <p:spPr>
            <a:xfrm>
              <a:off x="134738" y="1871492"/>
              <a:ext cx="6552000" cy="3240000"/>
            </a:xfrm>
            <a:prstGeom prst="rect">
              <a:avLst/>
            </a:prstGeom>
          </p:spPr>
        </p:pic>
        <p:sp>
          <p:nvSpPr>
            <p:cNvPr id="4" name="Rectangle 3"/>
            <p:cNvSpPr/>
            <p:nvPr/>
          </p:nvSpPr>
          <p:spPr>
            <a:xfrm>
              <a:off x="3642884" y="2147803"/>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4522125" y="2503621"/>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9" name="Rectangle 8"/>
            <p:cNvSpPr/>
            <p:nvPr/>
          </p:nvSpPr>
          <p:spPr>
            <a:xfrm>
              <a:off x="3090632" y="2479786"/>
              <a:ext cx="1141440"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286008" y="2860821"/>
              <a:ext cx="1303231" cy="1135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1"/>
          <p:cNvGrpSpPr/>
          <p:nvPr/>
        </p:nvGrpSpPr>
        <p:grpSpPr>
          <a:xfrm>
            <a:off x="893384" y="18438"/>
            <a:ext cx="5806648" cy="934143"/>
            <a:chOff x="893384" y="18438"/>
            <a:chExt cx="5806648" cy="934143"/>
          </a:xfrm>
        </p:grpSpPr>
        <p:sp>
          <p:nvSpPr>
            <p:cNvPr id="13" name="TextBox 12"/>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4" name="TextBox 13"/>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8" name="Group 14"/>
          <p:cNvGrpSpPr/>
          <p:nvPr/>
        </p:nvGrpSpPr>
        <p:grpSpPr>
          <a:xfrm>
            <a:off x="919839" y="966373"/>
            <a:ext cx="5770787" cy="871373"/>
            <a:chOff x="910434" y="984931"/>
            <a:chExt cx="5770787" cy="871373"/>
          </a:xfrm>
        </p:grpSpPr>
        <p:sp>
          <p:nvSpPr>
            <p:cNvPr id="16" name="TextBox 15"/>
            <p:cNvSpPr txBox="1"/>
            <p:nvPr/>
          </p:nvSpPr>
          <p:spPr>
            <a:xfrm>
              <a:off x="910434" y="1333084"/>
              <a:ext cx="5760640" cy="523220"/>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Nhấn vào biểu tượng kính lúp/ Tìm kiếm</a:t>
              </a:r>
              <a:r>
                <a:rPr lang="en-US" altLang="ko-KR" sz="1400" dirty="0" smtClean="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Chọn tên Khách hàng/Nhà cung cấp</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20581" y="984931"/>
              <a:ext cx="5760640" cy="307777"/>
            </a:xfrm>
            <a:prstGeom prst="rect">
              <a:avLst/>
            </a:prstGeom>
            <a:noFill/>
          </p:spPr>
          <p:txBody>
            <a:bodyPr wrap="square" rtlCol="0">
              <a:spAutoFit/>
            </a:bodyPr>
            <a:lstStyle/>
            <a:p>
              <a:r>
                <a:rPr lang="ko-KR" altLang="en-US" sz="1400" dirty="0"/>
                <a:t>① 거래처 </a:t>
              </a:r>
              <a:r>
                <a:rPr lang="ko-KR" altLang="en-US" sz="1400" dirty="0" smtClean="0"/>
                <a:t>검색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 </a:t>
              </a:r>
              <a:r>
                <a:rPr lang="ko-KR" altLang="en-US" sz="1400" dirty="0"/>
                <a:t>해당 거래처 선택</a:t>
              </a:r>
              <a:endParaRPr lang="en-US" sz="1400" dirty="0"/>
            </a:p>
          </p:txBody>
        </p:sp>
      </p:grpSp>
      <p:grpSp>
        <p:nvGrpSpPr>
          <p:cNvPr id="11" name="Group 17"/>
          <p:cNvGrpSpPr/>
          <p:nvPr/>
        </p:nvGrpSpPr>
        <p:grpSpPr>
          <a:xfrm>
            <a:off x="139492" y="5508104"/>
            <a:ext cx="6540987" cy="307777"/>
            <a:chOff x="139492" y="5508104"/>
            <a:chExt cx="6540987" cy="307777"/>
          </a:xfrm>
        </p:grpSpPr>
        <p:sp>
          <p:nvSpPr>
            <p:cNvPr id="19" name="TextBox 18"/>
            <p:cNvSpPr txBox="1"/>
            <p:nvPr/>
          </p:nvSpPr>
          <p:spPr>
            <a:xfrm>
              <a:off x="139492" y="5508104"/>
              <a:ext cx="3289508" cy="307777"/>
            </a:xfrm>
            <a:prstGeom prst="rect">
              <a:avLst/>
            </a:prstGeom>
            <a:noFill/>
          </p:spPr>
          <p:txBody>
            <a:bodyPr wrap="square" rtlCol="0">
              <a:spAutoFit/>
            </a:bodyPr>
            <a:lstStyle/>
            <a:p>
              <a:r>
                <a:rPr lang="ko-KR" altLang="en-US" sz="1400" dirty="0" smtClean="0"/>
                <a:t>해다 거래처를 찾아서 입력한다</a:t>
              </a:r>
              <a:r>
                <a:rPr lang="en-US" altLang="ko-KR" sz="1400" dirty="0" smtClean="0"/>
                <a:t>.</a:t>
              </a:r>
              <a:endParaRPr lang="en-US" sz="1400" dirty="0"/>
            </a:p>
          </p:txBody>
        </p:sp>
        <p:sp>
          <p:nvSpPr>
            <p:cNvPr id="20" name="TextBox 19"/>
            <p:cNvSpPr txBox="1"/>
            <p:nvPr/>
          </p:nvSpPr>
          <p:spPr>
            <a:xfrm>
              <a:off x="3429000" y="5508104"/>
              <a:ext cx="3251479" cy="307777"/>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Tìm và chọn tên khách hàng/nhà cung cấp</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1246233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50</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3" name="TextBox 12"/>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출하지시서를 </a:t>
            </a:r>
            <a:r>
              <a:rPr lang="ko-KR" altLang="en-US" sz="1200" dirty="0" err="1" smtClean="0"/>
              <a:t>클릭했을대</a:t>
            </a:r>
            <a:r>
              <a:rPr lang="ko-KR" altLang="en-US" sz="1200" dirty="0" smtClean="0"/>
              <a:t> </a:t>
            </a:r>
            <a:r>
              <a:rPr lang="ko-KR" altLang="en-US" sz="1200" dirty="0" err="1" smtClean="0"/>
              <a:t>팝업되는</a:t>
            </a:r>
            <a:r>
              <a:rPr lang="ko-KR" altLang="en-US" sz="1200" dirty="0" smtClean="0"/>
              <a:t> 화면으로 실제 출하된 제품을 체크한다</a:t>
            </a:r>
            <a:r>
              <a:rPr lang="en-US" altLang="ko-KR" sz="1200" dirty="0" smtClean="0"/>
              <a:t>.</a:t>
            </a:r>
          </a:p>
        </p:txBody>
      </p:sp>
      <p:grpSp>
        <p:nvGrpSpPr>
          <p:cNvPr id="20" name="Group 19"/>
          <p:cNvGrpSpPr/>
          <p:nvPr/>
        </p:nvGrpSpPr>
        <p:grpSpPr>
          <a:xfrm>
            <a:off x="893384" y="18438"/>
            <a:ext cx="5806648" cy="934143"/>
            <a:chOff x="893384" y="18438"/>
            <a:chExt cx="5806648" cy="934143"/>
          </a:xfrm>
        </p:grpSpPr>
        <p:sp>
          <p:nvSpPr>
            <p:cNvPr id="21" name="TextBox 20"/>
            <p:cNvSpPr txBox="1"/>
            <p:nvPr/>
          </p:nvSpPr>
          <p:spPr>
            <a:xfrm>
              <a:off x="908720" y="337028"/>
              <a:ext cx="5791312" cy="615553"/>
            </a:xfrm>
            <a:prstGeom prst="rect">
              <a:avLst/>
            </a:prstGeom>
            <a:noFill/>
          </p:spPr>
          <p:txBody>
            <a:bodyPr wrap="square" rtlCol="0">
              <a:spAutoFit/>
            </a:bodyPr>
            <a:lstStyle/>
            <a:p>
              <a:r>
                <a:rPr lang="vi-VN" sz="1600" b="1" dirty="0" smtClean="0"/>
                <a:t>Bán hàng – </a:t>
              </a:r>
              <a:r>
                <a:rPr lang="en-US" sz="1600" b="1" dirty="0"/>
                <a:t>G</a:t>
              </a:r>
              <a:r>
                <a:rPr lang="vi-VN" sz="1600" b="1" dirty="0" smtClean="0"/>
                <a:t>iao hàng</a:t>
              </a:r>
              <a:endParaRPr lang="en-US" sz="1600" b="1" dirty="0"/>
            </a:p>
            <a:p>
              <a:endParaRPr lang="en-US" dirty="0"/>
            </a:p>
          </p:txBody>
        </p:sp>
        <p:sp>
          <p:nvSpPr>
            <p:cNvPr id="22" name="TextBox 21"/>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출하</a:t>
              </a:r>
              <a:endParaRPr lang="en-US" sz="1600" b="1" dirty="0"/>
            </a:p>
          </p:txBody>
        </p:sp>
      </p:grpSp>
      <p:grpSp>
        <p:nvGrpSpPr>
          <p:cNvPr id="23" name="Group 22"/>
          <p:cNvGrpSpPr/>
          <p:nvPr/>
        </p:nvGrpSpPr>
        <p:grpSpPr>
          <a:xfrm>
            <a:off x="929986" y="966373"/>
            <a:ext cx="5760640" cy="762970"/>
            <a:chOff x="920581" y="984931"/>
            <a:chExt cx="5760640" cy="762970"/>
          </a:xfrm>
        </p:grpSpPr>
        <p:sp>
          <p:nvSpPr>
            <p:cNvPr id="24" name="TextBox 23"/>
            <p:cNvSpPr txBox="1"/>
            <p:nvPr/>
          </p:nvSpPr>
          <p:spPr>
            <a:xfrm>
              <a:off x="920581" y="1440124"/>
              <a:ext cx="5760640" cy="307777"/>
            </a:xfrm>
            <a:prstGeom prst="rect">
              <a:avLst/>
            </a:prstGeom>
            <a:noFill/>
          </p:spPr>
          <p:txBody>
            <a:bodyPr wrap="square" rtlCol="0">
              <a:spAutoFit/>
            </a:bodyPr>
            <a:lstStyle/>
            <a:p>
              <a:r>
                <a:rPr lang="ko-KR" altLang="en-US" sz="1400" dirty="0" smtClean="0"/>
                <a:t>①</a:t>
              </a:r>
              <a:r>
                <a:rPr lang="vi-VN" altLang="ko-KR" sz="1400" dirty="0" smtClean="0"/>
                <a:t> Chọn đơn giao hàng</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Áp dụng số lượng còn lại</a:t>
              </a:r>
              <a:endParaRPr lang="en-US" dirty="0"/>
            </a:p>
          </p:txBody>
        </p:sp>
        <p:sp>
          <p:nvSpPr>
            <p:cNvPr id="25" name="TextBox 24"/>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출하지시 클릭  </a:t>
              </a:r>
              <a:r>
                <a:rPr lang="en-US" altLang="ko-KR" sz="1400" dirty="0" smtClean="0">
                  <a:sym typeface="Wingdings 3" panose="05040102010807070707" pitchFamily="18" charset="2"/>
                </a:rPr>
                <a:t> </a:t>
              </a:r>
              <a:r>
                <a:rPr lang="ko-KR" altLang="en-US" sz="1400" dirty="0" smtClean="0"/>
                <a:t>② 잔량적용 </a:t>
              </a:r>
              <a:r>
                <a:rPr lang="en-US" altLang="ko-KR" sz="1400" dirty="0" smtClean="0"/>
                <a:t> </a:t>
              </a:r>
              <a:endParaRPr lang="en-US" sz="1400" dirty="0"/>
            </a:p>
          </p:txBody>
        </p:sp>
      </p:grpSp>
      <p:sp>
        <p:nvSpPr>
          <p:cNvPr id="27" name="TextBox 26"/>
          <p:cNvSpPr txBox="1"/>
          <p:nvPr/>
        </p:nvSpPr>
        <p:spPr>
          <a:xfrm>
            <a:off x="3356992" y="5543775"/>
            <a:ext cx="3249534" cy="307777"/>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Nhập thông tin giao hàng thực tế</a:t>
            </a:r>
            <a:endParaRPr lang="en-US" sz="1400" dirty="0">
              <a:latin typeface="+mj-lt"/>
            </a:endParaRPr>
          </a:p>
        </p:txBody>
      </p:sp>
      <p:grpSp>
        <p:nvGrpSpPr>
          <p:cNvPr id="29" name="Group 28"/>
          <p:cNvGrpSpPr/>
          <p:nvPr/>
        </p:nvGrpSpPr>
        <p:grpSpPr>
          <a:xfrm>
            <a:off x="129158" y="1895178"/>
            <a:ext cx="6565255" cy="3193404"/>
            <a:chOff x="129158" y="1895178"/>
            <a:chExt cx="6565255" cy="3193404"/>
          </a:xfrm>
        </p:grpSpPr>
        <p:grpSp>
          <p:nvGrpSpPr>
            <p:cNvPr id="10" name="Group 9"/>
            <p:cNvGrpSpPr/>
            <p:nvPr/>
          </p:nvGrpSpPr>
          <p:grpSpPr>
            <a:xfrm>
              <a:off x="129158" y="1895178"/>
              <a:ext cx="6565255" cy="3193404"/>
              <a:chOff x="129158" y="1895178"/>
              <a:chExt cx="6565255" cy="3193404"/>
            </a:xfrm>
          </p:grpSpPr>
          <p:pic>
            <p:nvPicPr>
              <p:cNvPr id="3" name="Picture 2"/>
              <p:cNvPicPr>
                <a:picLocks noChangeAspect="1"/>
              </p:cNvPicPr>
              <p:nvPr/>
            </p:nvPicPr>
            <p:blipFill>
              <a:blip r:embed="rId2"/>
              <a:stretch>
                <a:fillRect/>
              </a:stretch>
            </p:blipFill>
            <p:spPr>
              <a:xfrm>
                <a:off x="129158" y="1895178"/>
                <a:ext cx="6565255" cy="3193404"/>
              </a:xfrm>
              <a:prstGeom prst="rect">
                <a:avLst/>
              </a:prstGeom>
            </p:spPr>
          </p:pic>
          <p:sp>
            <p:nvSpPr>
              <p:cNvPr id="11" name="Rectangle 10"/>
              <p:cNvSpPr/>
              <p:nvPr/>
            </p:nvSpPr>
            <p:spPr>
              <a:xfrm>
                <a:off x="2069123" y="3191752"/>
                <a:ext cx="351765" cy="2047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8"/>
              <p:cNvSpPr/>
              <p:nvPr/>
            </p:nvSpPr>
            <p:spPr>
              <a:xfrm>
                <a:off x="1653625" y="3120566"/>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26" name="Rectangle 25"/>
              <p:cNvSpPr/>
              <p:nvPr/>
            </p:nvSpPr>
            <p:spPr>
              <a:xfrm>
                <a:off x="2780928" y="4499992"/>
                <a:ext cx="1368152" cy="227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04036" y="4149491"/>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grpSp>
    </p:spTree>
    <p:extLst>
      <p:ext uri="{BB962C8B-B14F-4D97-AF65-F5344CB8AC3E}">
        <p14:creationId xmlns:p14="http://schemas.microsoft.com/office/powerpoint/2010/main" xmlns="" val="2386057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51</a:t>
            </a:fld>
            <a:endParaRPr lang="ko-KR" altLang="en-US" dirty="0"/>
          </a:p>
        </p:txBody>
      </p:sp>
      <p:grpSp>
        <p:nvGrpSpPr>
          <p:cNvPr id="4" name="Group 3"/>
          <p:cNvGrpSpPr/>
          <p:nvPr/>
        </p:nvGrpSpPr>
        <p:grpSpPr>
          <a:xfrm>
            <a:off x="139620" y="5508104"/>
            <a:ext cx="6529740" cy="523220"/>
            <a:chOff x="139620" y="5508104"/>
            <a:chExt cx="6529740" cy="523220"/>
          </a:xfrm>
        </p:grpSpPr>
        <p:sp>
          <p:nvSpPr>
            <p:cNvPr id="5" name="TextBox 4"/>
            <p:cNvSpPr txBox="1"/>
            <p:nvPr/>
          </p:nvSpPr>
          <p:spPr>
            <a:xfrm>
              <a:off x="3419826" y="5508104"/>
              <a:ext cx="3249534" cy="523220"/>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t>Nhập vào số lượng hàng hóa       muốn giao</a:t>
              </a: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2" name="TextBox 11"/>
          <p:cNvSpPr txBox="1"/>
          <p:nvPr/>
        </p:nvSpPr>
        <p:spPr>
          <a:xfrm>
            <a:off x="136088" y="5508104"/>
            <a:ext cx="3220904" cy="369332"/>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제품이 출하되는 수량을 체크한다</a:t>
            </a:r>
            <a:r>
              <a:rPr lang="en-US" altLang="ko-KR" sz="1200" dirty="0" smtClean="0"/>
              <a:t>.</a:t>
            </a:r>
          </a:p>
        </p:txBody>
      </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a:t>
              </a:r>
              <a:r>
                <a:rPr lang="en-US" sz="1600" b="1" dirty="0"/>
                <a:t>G</a:t>
              </a:r>
              <a:r>
                <a:rPr lang="vi-VN" sz="1600" b="1" dirty="0" smtClean="0"/>
                <a:t>iao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출하</a:t>
              </a:r>
              <a:endParaRPr lang="en-US" sz="1600" b="1" dirty="0"/>
            </a:p>
          </p:txBody>
        </p:sp>
      </p:grpSp>
      <p:grpSp>
        <p:nvGrpSpPr>
          <p:cNvPr id="16" name="Group 15"/>
          <p:cNvGrpSpPr/>
          <p:nvPr/>
        </p:nvGrpSpPr>
        <p:grpSpPr>
          <a:xfrm>
            <a:off x="929986" y="966373"/>
            <a:ext cx="5767005" cy="733297"/>
            <a:chOff x="920581" y="984931"/>
            <a:chExt cx="5767005" cy="733297"/>
          </a:xfrm>
        </p:grpSpPr>
        <p:sp>
          <p:nvSpPr>
            <p:cNvPr id="17" name="TextBox 16"/>
            <p:cNvSpPr txBox="1"/>
            <p:nvPr/>
          </p:nvSpPr>
          <p:spPr>
            <a:xfrm>
              <a:off x="926946" y="1410451"/>
              <a:ext cx="5760640" cy="307777"/>
            </a:xfrm>
            <a:prstGeom prst="rect">
              <a:avLst/>
            </a:prstGeom>
            <a:noFill/>
          </p:spPr>
          <p:txBody>
            <a:bodyPr wrap="square" rtlCol="0">
              <a:spAutoFit/>
            </a:bodyPr>
            <a:lstStyle/>
            <a:p>
              <a:r>
                <a:rPr lang="ko-KR" altLang="en-US" sz="1400" dirty="0" smtClean="0"/>
                <a:t>①</a:t>
              </a:r>
              <a:r>
                <a:rPr lang="vi-VN" altLang="ko-KR" sz="1400" dirty="0" smtClean="0"/>
                <a:t> Nhập số lượng muốn giao</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Lưu trữ (F8)</a:t>
              </a:r>
              <a:endParaRPr lang="en-US" dirty="0"/>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smtClean="0"/>
                <a:t>① 실제 출하되는 수량 입력  </a:t>
              </a:r>
              <a:r>
                <a:rPr lang="en-US" altLang="ko-KR" sz="1400" dirty="0" smtClean="0">
                  <a:sym typeface="Wingdings 3" panose="05040102010807070707" pitchFamily="18" charset="2"/>
                </a:rPr>
                <a:t> </a:t>
              </a:r>
              <a:r>
                <a:rPr lang="ko-KR" altLang="en-US" sz="1400" dirty="0" smtClean="0"/>
                <a:t>② 저장 </a:t>
              </a:r>
              <a:r>
                <a:rPr lang="vi-VN" altLang="ko-KR" sz="1400" dirty="0" smtClean="0"/>
                <a:t>(F8)</a:t>
              </a:r>
              <a:r>
                <a:rPr lang="ko-KR" altLang="en-US" sz="1400" dirty="0" smtClean="0"/>
                <a:t> </a:t>
              </a:r>
              <a:r>
                <a:rPr lang="en-US" altLang="ko-KR" sz="1400" dirty="0" smtClean="0"/>
                <a:t>  </a:t>
              </a:r>
              <a:endParaRPr lang="en-US" sz="1400" dirty="0"/>
            </a:p>
          </p:txBody>
        </p:sp>
      </p:grpSp>
      <p:grpSp>
        <p:nvGrpSpPr>
          <p:cNvPr id="21" name="Group 20"/>
          <p:cNvGrpSpPr/>
          <p:nvPr/>
        </p:nvGrpSpPr>
        <p:grpSpPr>
          <a:xfrm>
            <a:off x="129158" y="1860748"/>
            <a:ext cx="6552728" cy="3240360"/>
            <a:chOff x="129158" y="1860748"/>
            <a:chExt cx="6552728" cy="3240360"/>
          </a:xfrm>
        </p:grpSpPr>
        <p:pic>
          <p:nvPicPr>
            <p:cNvPr id="3" name="Picture 2"/>
            <p:cNvPicPr>
              <a:picLocks noChangeAspect="1"/>
            </p:cNvPicPr>
            <p:nvPr/>
          </p:nvPicPr>
          <p:blipFill>
            <a:blip r:embed="rId2"/>
            <a:stretch>
              <a:fillRect/>
            </a:stretch>
          </p:blipFill>
          <p:spPr>
            <a:xfrm>
              <a:off x="129158" y="1860748"/>
              <a:ext cx="6552728" cy="3240360"/>
            </a:xfrm>
            <a:prstGeom prst="rect">
              <a:avLst/>
            </a:prstGeom>
          </p:spPr>
        </p:pic>
        <p:sp>
          <p:nvSpPr>
            <p:cNvPr id="10" name="Rectangle 10"/>
            <p:cNvSpPr/>
            <p:nvPr/>
          </p:nvSpPr>
          <p:spPr>
            <a:xfrm>
              <a:off x="3798445" y="3635896"/>
              <a:ext cx="351765" cy="2047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8"/>
            <p:cNvSpPr/>
            <p:nvPr/>
          </p:nvSpPr>
          <p:spPr>
            <a:xfrm>
              <a:off x="3320452" y="3553623"/>
              <a:ext cx="415498" cy="369332"/>
            </a:xfrm>
            <a:prstGeom prst="rect">
              <a:avLst/>
            </a:prstGeom>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ko-KR" altLang="en-US" sz="1800" b="1" dirty="0">
                  <a:solidFill>
                    <a:srgbClr val="FF0000"/>
                  </a:solidFill>
                </a:rPr>
                <a:t>①</a:t>
              </a:r>
              <a:endParaRPr lang="en-US" sz="1800" b="1" dirty="0">
                <a:solidFill>
                  <a:srgbClr val="FF0000"/>
                </a:solidFill>
              </a:endParaRPr>
            </a:p>
          </p:txBody>
        </p:sp>
        <p:sp>
          <p:nvSpPr>
            <p:cNvPr id="19" name="Rectangle 10"/>
            <p:cNvSpPr/>
            <p:nvPr/>
          </p:nvSpPr>
          <p:spPr>
            <a:xfrm>
              <a:off x="404664" y="4860032"/>
              <a:ext cx="648072" cy="24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22237" y="4453036"/>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grpSp>
    </p:spTree>
    <p:extLst>
      <p:ext uri="{BB962C8B-B14F-4D97-AF65-F5344CB8AC3E}">
        <p14:creationId xmlns:p14="http://schemas.microsoft.com/office/powerpoint/2010/main" xmlns="" val="93624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52</a:t>
            </a:fld>
            <a:endParaRPr lang="ko-KR" altLang="en-US" smtClean="0"/>
          </a:p>
        </p:txBody>
      </p:sp>
      <p:grpSp>
        <p:nvGrpSpPr>
          <p:cNvPr id="2" name="그룹 1"/>
          <p:cNvGrpSpPr/>
          <p:nvPr/>
        </p:nvGrpSpPr>
        <p:grpSpPr>
          <a:xfrm>
            <a:off x="1052736"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6. Report</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372708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53</a:t>
            </a:fld>
            <a:endParaRPr lang="ko-KR" altLang="en-US" dirty="0"/>
          </a:p>
        </p:txBody>
      </p:sp>
      <p:grpSp>
        <p:nvGrpSpPr>
          <p:cNvPr id="3" name="Group 2"/>
          <p:cNvGrpSpPr/>
          <p:nvPr/>
        </p:nvGrpSpPr>
        <p:grpSpPr>
          <a:xfrm>
            <a:off x="139620" y="1849050"/>
            <a:ext cx="6539145" cy="3227006"/>
            <a:chOff x="139620" y="1849050"/>
            <a:chExt cx="6539145" cy="3227006"/>
          </a:xfrm>
        </p:grpSpPr>
        <p:pic>
          <p:nvPicPr>
            <p:cNvPr id="4" name="Picture 3"/>
            <p:cNvPicPr>
              <a:picLocks noChangeAspect="1"/>
            </p:cNvPicPr>
            <p:nvPr/>
          </p:nvPicPr>
          <p:blipFill>
            <a:blip r:embed="rId2"/>
            <a:stretch>
              <a:fillRect/>
            </a:stretch>
          </p:blipFill>
          <p:spPr>
            <a:xfrm>
              <a:off x="139620" y="1882817"/>
              <a:ext cx="6539145" cy="3193239"/>
            </a:xfrm>
            <a:prstGeom prst="rect">
              <a:avLst/>
            </a:prstGeom>
            <a:noFill/>
          </p:spPr>
        </p:pic>
        <p:sp>
          <p:nvSpPr>
            <p:cNvPr id="5" name="Rectangle 4"/>
            <p:cNvSpPr/>
            <p:nvPr/>
          </p:nvSpPr>
          <p:spPr>
            <a:xfrm>
              <a:off x="3284984" y="1849050"/>
              <a:ext cx="504056" cy="274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04864" y="4484525"/>
              <a:ext cx="648072" cy="274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6754" y="2644552"/>
              <a:ext cx="1226022" cy="271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6754" y="2291189"/>
              <a:ext cx="1226022" cy="274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73704" y="1942525"/>
              <a:ext cx="415498" cy="369332"/>
            </a:xfrm>
            <a:prstGeom prst="rect">
              <a:avLst/>
            </a:prstGeom>
          </p:spPr>
          <p:txBody>
            <a:bodyPr wrap="none">
              <a:spAutoFit/>
            </a:bodyPr>
            <a:lstStyle/>
            <a:p>
              <a:r>
                <a:rPr lang="ko-KR" altLang="en-US" dirty="0">
                  <a:solidFill>
                    <a:srgbClr val="FF0000"/>
                  </a:solidFill>
                </a:rPr>
                <a:t>①</a:t>
              </a:r>
              <a:endParaRPr lang="en-US" dirty="0">
                <a:solidFill>
                  <a:srgbClr val="FF0000"/>
                </a:solidFill>
              </a:endParaRPr>
            </a:p>
          </p:txBody>
        </p:sp>
        <p:sp>
          <p:nvSpPr>
            <p:cNvPr id="10" name="Rectangle 9"/>
            <p:cNvSpPr/>
            <p:nvPr/>
          </p:nvSpPr>
          <p:spPr>
            <a:xfrm>
              <a:off x="1044412" y="1974971"/>
              <a:ext cx="415498" cy="369332"/>
            </a:xfrm>
            <a:prstGeom prst="rect">
              <a:avLst/>
            </a:prstGeom>
          </p:spPr>
          <p:txBody>
            <a:bodyPr wrap="none">
              <a:spAutoFit/>
            </a:bodyPr>
            <a:lstStyle/>
            <a:p>
              <a:r>
                <a:rPr lang="ko-KR" altLang="en-US" dirty="0">
                  <a:solidFill>
                    <a:srgbClr val="FF0000"/>
                  </a:solidFill>
                </a:rPr>
                <a:t>②</a:t>
              </a:r>
              <a:endParaRPr lang="en-US" dirty="0">
                <a:solidFill>
                  <a:srgbClr val="FF0000"/>
                </a:solidFill>
              </a:endParaRPr>
            </a:p>
          </p:txBody>
        </p:sp>
        <p:sp>
          <p:nvSpPr>
            <p:cNvPr id="11" name="Rectangle 10"/>
            <p:cNvSpPr/>
            <p:nvPr/>
          </p:nvSpPr>
          <p:spPr>
            <a:xfrm>
              <a:off x="1205027" y="2809835"/>
              <a:ext cx="415498" cy="369332"/>
            </a:xfrm>
            <a:prstGeom prst="rect">
              <a:avLst/>
            </a:prstGeom>
          </p:spPr>
          <p:txBody>
            <a:bodyPr wrap="none">
              <a:spAutoFit/>
            </a:bodyPr>
            <a:lstStyle/>
            <a:p>
              <a:r>
                <a:rPr lang="ko-KR" altLang="en-US" dirty="0">
                  <a:solidFill>
                    <a:srgbClr val="FF0000"/>
                  </a:solidFill>
                </a:rPr>
                <a:t>③</a:t>
              </a:r>
              <a:endParaRPr lang="en-US" dirty="0">
                <a:solidFill>
                  <a:srgbClr val="FF0000"/>
                </a:solidFill>
              </a:endParaRPr>
            </a:p>
          </p:txBody>
        </p:sp>
        <p:sp>
          <p:nvSpPr>
            <p:cNvPr id="12" name="Rectangle 11"/>
            <p:cNvSpPr/>
            <p:nvPr/>
          </p:nvSpPr>
          <p:spPr>
            <a:xfrm>
              <a:off x="2321151" y="4167672"/>
              <a:ext cx="415498" cy="369332"/>
            </a:xfrm>
            <a:prstGeom prst="rect">
              <a:avLst/>
            </a:prstGeom>
          </p:spPr>
          <p:txBody>
            <a:bodyPr wrap="none">
              <a:spAutoFit/>
            </a:bodyPr>
            <a:lstStyle/>
            <a:p>
              <a:r>
                <a:rPr lang="ko-KR" altLang="en-US" dirty="0">
                  <a:solidFill>
                    <a:srgbClr val="FF0000"/>
                  </a:solidFill>
                </a:rPr>
                <a:t>④</a:t>
              </a:r>
              <a:endParaRPr lang="en-US" dirty="0">
                <a:solidFill>
                  <a:srgbClr val="FF0000"/>
                </a:solidFill>
              </a:endParaRPr>
            </a:p>
          </p:txBody>
        </p:sp>
      </p:grpSp>
      <p:grpSp>
        <p:nvGrpSpPr>
          <p:cNvPr id="1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Kiểm tra tình hình tồn kho </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err="1" smtClean="0"/>
                <a:t>창고별재고현황</a:t>
              </a:r>
              <a:r>
                <a:rPr lang="ko-KR" altLang="en-US" sz="1600" b="1" dirty="0" smtClean="0"/>
                <a:t> 조회</a:t>
              </a:r>
              <a:endParaRPr lang="en-US" sz="1600" b="1" dirty="0"/>
            </a:p>
          </p:txBody>
        </p:sp>
      </p:grpSp>
      <p:grpSp>
        <p:nvGrpSpPr>
          <p:cNvPr id="16" name="Group 15"/>
          <p:cNvGrpSpPr/>
          <p:nvPr/>
        </p:nvGrpSpPr>
        <p:grpSpPr>
          <a:xfrm>
            <a:off x="918125" y="966373"/>
            <a:ext cx="5772501" cy="1119942"/>
            <a:chOff x="908720" y="984931"/>
            <a:chExt cx="5772501" cy="1119942"/>
          </a:xfrm>
        </p:grpSpPr>
        <p:sp>
          <p:nvSpPr>
            <p:cNvPr id="17" name="TextBox 16"/>
            <p:cNvSpPr txBox="1"/>
            <p:nvPr/>
          </p:nvSpPr>
          <p:spPr>
            <a:xfrm>
              <a:off x="908720" y="1304654"/>
              <a:ext cx="5760640" cy="800219"/>
            </a:xfrm>
            <a:prstGeom prst="rect">
              <a:avLst/>
            </a:prstGeom>
            <a:noFill/>
          </p:spPr>
          <p:txBody>
            <a:bodyPr wrap="square" rtlCol="0">
              <a:spAutoFit/>
            </a:bodyPr>
            <a:lstStyle/>
            <a:p>
              <a:r>
                <a:rPr lang="ko-KR" altLang="en-US" sz="1400" dirty="0" smtClean="0"/>
                <a:t>①</a:t>
              </a:r>
              <a:r>
                <a:rPr lang="vi-VN" altLang="ko-KR" sz="1400" dirty="0" smtClean="0"/>
                <a:t> Báo cáo</a:t>
              </a:r>
              <a:r>
                <a:rPr lang="en-US" altLang="ko-KR" sz="1400" dirty="0" smtClean="0"/>
                <a:t> </a:t>
              </a:r>
              <a:r>
                <a:rPr lang="en-US" altLang="ko-KR" sz="1400" dirty="0">
                  <a:sym typeface="Wingdings 3" panose="05040102010807070707" pitchFamily="18" charset="2"/>
                </a:rPr>
                <a:t> </a:t>
              </a:r>
              <a:r>
                <a:rPr lang="ko-KR" altLang="en-US" sz="1400" dirty="0" smtClean="0"/>
                <a:t>②</a:t>
              </a:r>
              <a:r>
                <a:rPr lang="vi-VN" altLang="ko-KR" sz="1400" dirty="0" smtClean="0"/>
                <a:t> Số dư hàng tồn kho </a:t>
              </a:r>
              <a:r>
                <a:rPr lang="en-US" altLang="ko-KR" sz="1400" dirty="0" smtClean="0">
                  <a:sym typeface="Wingdings 3" panose="05040102010807070707" pitchFamily="18" charset="2"/>
                </a:rPr>
                <a:t> </a:t>
              </a:r>
              <a:r>
                <a:rPr lang="ko-KR" altLang="en-US" sz="1400" dirty="0" smtClean="0"/>
                <a:t>③</a:t>
              </a:r>
              <a:r>
                <a:rPr lang="vi-VN" altLang="ko-KR" sz="1400" dirty="0" smtClean="0"/>
                <a:t> Số dư hàng tồn theo kho</a:t>
              </a:r>
              <a:r>
                <a:rPr lang="en-US" altLang="ko-KR" sz="1400" dirty="0" smtClean="0"/>
                <a:t> </a:t>
              </a:r>
              <a:r>
                <a:rPr lang="en-US" altLang="ko-KR" sz="1400" dirty="0">
                  <a:sym typeface="Wingdings 3" panose="05040102010807070707" pitchFamily="18" charset="2"/>
                </a:rPr>
                <a:t> </a:t>
              </a:r>
              <a:r>
                <a:rPr lang="ko-KR" altLang="en-US" sz="1400" dirty="0" smtClean="0"/>
                <a:t>④</a:t>
              </a:r>
              <a:r>
                <a:rPr lang="vi-VN" altLang="ko-KR" sz="1400" dirty="0" smtClean="0"/>
                <a:t> Tìm kiếm (F8)</a:t>
              </a:r>
              <a:r>
                <a:rPr lang="en-US" altLang="ko-KR" sz="1400" dirty="0" smtClean="0"/>
                <a:t> </a:t>
              </a:r>
              <a:endParaRPr lang="en-US" sz="1400" dirty="0"/>
            </a:p>
            <a:p>
              <a:endParaRPr lang="en-US" dirty="0"/>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smtClean="0"/>
                <a:t>①</a:t>
              </a:r>
              <a:r>
                <a:rPr lang="vi-VN" altLang="ko-KR" sz="1400" dirty="0" smtClean="0"/>
                <a:t> </a:t>
              </a:r>
              <a:r>
                <a:rPr lang="ko-KR" altLang="en-US" sz="1400" dirty="0" smtClean="0"/>
                <a:t>출력물  </a:t>
              </a:r>
              <a:r>
                <a:rPr lang="en-US" altLang="ko-KR" sz="1400" dirty="0" smtClean="0">
                  <a:sym typeface="Wingdings 3" panose="05040102010807070707" pitchFamily="18" charset="2"/>
                </a:rPr>
                <a:t></a:t>
              </a:r>
              <a:r>
                <a:rPr lang="ko-KR" altLang="en-US" sz="1400" dirty="0" smtClean="0"/>
                <a:t>② 재고현황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err="1" smtClean="0"/>
                <a:t>창고별재고현황</a:t>
              </a:r>
              <a:r>
                <a:rPr lang="en-US" altLang="ko-KR" sz="1400" dirty="0" smtClean="0"/>
                <a:t>  </a:t>
              </a:r>
              <a:r>
                <a:rPr lang="en-US" altLang="ko-KR" sz="1400" dirty="0">
                  <a:sym typeface="Wingdings 3" panose="05040102010807070707" pitchFamily="18" charset="2"/>
                </a:rPr>
                <a:t> </a:t>
              </a:r>
              <a:r>
                <a:rPr lang="ko-KR" altLang="en-US" sz="1400" dirty="0" smtClean="0"/>
                <a:t>④ 검색 </a:t>
              </a:r>
              <a:r>
                <a:rPr lang="vi-VN" altLang="ko-KR" sz="1400" dirty="0" smtClean="0"/>
                <a:t>(F8)</a:t>
              </a:r>
              <a:r>
                <a:rPr lang="en-US" altLang="ko-KR" sz="1400" dirty="0" smtClean="0"/>
                <a:t> </a:t>
              </a:r>
              <a:endParaRPr lang="en-US" sz="1400" dirty="0"/>
            </a:p>
          </p:txBody>
        </p:sp>
      </p:grpSp>
      <p:sp>
        <p:nvSpPr>
          <p:cNvPr id="19" name="TextBox 18"/>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재고현황은 </a:t>
            </a:r>
            <a:r>
              <a:rPr lang="ko-KR" altLang="en-US" sz="1200" dirty="0" err="1" smtClean="0"/>
              <a:t>창고별</a:t>
            </a:r>
            <a:r>
              <a:rPr lang="ko-KR" altLang="en-US" sz="1200" dirty="0" smtClean="0"/>
              <a:t> 재고현황에서 </a:t>
            </a:r>
            <a:r>
              <a:rPr lang="ko-KR" altLang="en-US" sz="1200" dirty="0" err="1" smtClean="0"/>
              <a:t>확인할수</a:t>
            </a:r>
            <a:r>
              <a:rPr lang="ko-KR" altLang="en-US" sz="1200" dirty="0" smtClean="0"/>
              <a:t> 있다</a:t>
            </a:r>
            <a:r>
              <a:rPr lang="en-US" altLang="ko-KR" sz="1200" dirty="0"/>
              <a:t>.</a:t>
            </a:r>
            <a:endParaRPr lang="en-US" altLang="ko-KR" sz="1200" dirty="0" smtClean="0"/>
          </a:p>
        </p:txBody>
      </p:sp>
      <p:sp>
        <p:nvSpPr>
          <p:cNvPr id="20" name="TextBox 19"/>
          <p:cNvSpPr txBox="1"/>
          <p:nvPr/>
        </p:nvSpPr>
        <p:spPr>
          <a:xfrm>
            <a:off x="3429000" y="5508104"/>
            <a:ext cx="3225024" cy="307777"/>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Xác nhận số dư hàng tồn theo kho</a:t>
            </a:r>
            <a:endParaRPr lang="en-US" sz="1400" dirty="0">
              <a:latin typeface="+mj-lt"/>
            </a:endParaRPr>
          </a:p>
        </p:txBody>
      </p:sp>
    </p:spTree>
    <p:extLst>
      <p:ext uri="{BB962C8B-B14F-4D97-AF65-F5344CB8AC3E}">
        <p14:creationId xmlns:p14="http://schemas.microsoft.com/office/powerpoint/2010/main" xmlns="" val="27940010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54</a:t>
            </a:fld>
            <a:endParaRPr lang="ko-KR" altLang="en-US" dirty="0"/>
          </a:p>
        </p:txBody>
      </p:sp>
      <p:grpSp>
        <p:nvGrpSpPr>
          <p:cNvPr id="4" name="Group 3"/>
          <p:cNvGrpSpPr/>
          <p:nvPr/>
        </p:nvGrpSpPr>
        <p:grpSpPr>
          <a:xfrm>
            <a:off x="139620" y="5508104"/>
            <a:ext cx="6529740" cy="307777"/>
            <a:chOff x="139620" y="5508104"/>
            <a:chExt cx="6529740" cy="307777"/>
          </a:xfrm>
        </p:grpSpPr>
        <p:sp>
          <p:nvSpPr>
            <p:cNvPr id="5" name="TextBox 4"/>
            <p:cNvSpPr txBox="1"/>
            <p:nvPr/>
          </p:nvSpPr>
          <p:spPr>
            <a:xfrm>
              <a:off x="3419826" y="5508104"/>
              <a:ext cx="3249534" cy="307777"/>
            </a:xfrm>
            <a:prstGeom prst="rect">
              <a:avLst/>
            </a:prstGeom>
            <a:noFill/>
          </p:spPr>
          <p:txBody>
            <a:bodyPr wrap="square" rtlCol="0">
              <a:spAutoFit/>
            </a:bodyPr>
            <a:lstStyle/>
            <a:p>
              <a:pPr marL="285750" indent="-285750" algn="dist">
                <a:buFont typeface="Wingdings" panose="05000000000000000000" pitchFamily="2" charset="2"/>
                <a:buChar char="v"/>
              </a:pPr>
              <a:endParaRPr lang="en-US" sz="1400" dirty="0"/>
            </a:p>
          </p:txBody>
        </p:sp>
        <p:sp>
          <p:nvSpPr>
            <p:cNvPr id="6" name="TextBox 5"/>
            <p:cNvSpPr txBox="1"/>
            <p:nvPr/>
          </p:nvSpPr>
          <p:spPr>
            <a:xfrm>
              <a:off x="139620" y="5508104"/>
              <a:ext cx="3217372" cy="307777"/>
            </a:xfrm>
            <a:prstGeom prst="rect">
              <a:avLst/>
            </a:prstGeom>
            <a:noFill/>
          </p:spPr>
          <p:txBody>
            <a:bodyPr wrap="square" rtlCol="0">
              <a:spAutoFit/>
            </a:bodyPr>
            <a:lstStyle/>
            <a:p>
              <a:endParaRPr lang="en-US" sz="1400" dirty="0"/>
            </a:p>
          </p:txBody>
        </p:sp>
      </p:grpSp>
      <p:sp>
        <p:nvSpPr>
          <p:cNvPr id="10" name="TextBox 9"/>
          <p:cNvSpPr txBox="1"/>
          <p:nvPr/>
        </p:nvSpPr>
        <p:spPr>
          <a:xfrm>
            <a:off x="136088" y="5508104"/>
            <a:ext cx="3220904" cy="6463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재고현황은 </a:t>
            </a:r>
            <a:r>
              <a:rPr lang="ko-KR" altLang="en-US" sz="1200" dirty="0" err="1" smtClean="0"/>
              <a:t>창고별</a:t>
            </a:r>
            <a:r>
              <a:rPr lang="ko-KR" altLang="en-US" sz="1200" dirty="0" smtClean="0"/>
              <a:t> 재고현황에서 </a:t>
            </a:r>
            <a:r>
              <a:rPr lang="ko-KR" altLang="en-US" sz="1200" dirty="0" err="1" smtClean="0"/>
              <a:t>확인할수</a:t>
            </a:r>
            <a:r>
              <a:rPr lang="ko-KR" altLang="en-US" sz="1200" dirty="0" smtClean="0"/>
              <a:t> 있다</a:t>
            </a:r>
            <a:r>
              <a:rPr lang="en-US" altLang="ko-KR" sz="1200" dirty="0"/>
              <a:t>.</a:t>
            </a:r>
            <a:endParaRPr lang="en-US" altLang="ko-KR" sz="1200" dirty="0" smtClean="0"/>
          </a:p>
        </p:txBody>
      </p:sp>
      <p:grpSp>
        <p:nvGrpSpPr>
          <p:cNvPr id="11" name="Group 10"/>
          <p:cNvGrpSpPr/>
          <p:nvPr/>
        </p:nvGrpSpPr>
        <p:grpSpPr>
          <a:xfrm>
            <a:off x="893384" y="18438"/>
            <a:ext cx="5806648" cy="934143"/>
            <a:chOff x="893384" y="18438"/>
            <a:chExt cx="5806648" cy="934143"/>
          </a:xfrm>
        </p:grpSpPr>
        <p:sp>
          <p:nvSpPr>
            <p:cNvPr id="12" name="TextBox 11"/>
            <p:cNvSpPr txBox="1"/>
            <p:nvPr/>
          </p:nvSpPr>
          <p:spPr>
            <a:xfrm>
              <a:off x="908720" y="337028"/>
              <a:ext cx="5791312" cy="615553"/>
            </a:xfrm>
            <a:prstGeom prst="rect">
              <a:avLst/>
            </a:prstGeom>
            <a:noFill/>
          </p:spPr>
          <p:txBody>
            <a:bodyPr wrap="square" rtlCol="0">
              <a:spAutoFit/>
            </a:bodyPr>
            <a:lstStyle/>
            <a:p>
              <a:r>
                <a:rPr lang="vi-VN" sz="1600" b="1" dirty="0" smtClean="0"/>
                <a:t>Kiểm tra tình hình tồn kho </a:t>
              </a:r>
              <a:endParaRPr lang="en-US" sz="1600" b="1" dirty="0"/>
            </a:p>
            <a:p>
              <a:endParaRPr lang="en-US" dirty="0"/>
            </a:p>
          </p:txBody>
        </p:sp>
        <p:sp>
          <p:nvSpPr>
            <p:cNvPr id="13" name="TextBox 12"/>
            <p:cNvSpPr txBox="1"/>
            <p:nvPr/>
          </p:nvSpPr>
          <p:spPr>
            <a:xfrm>
              <a:off x="893384" y="18438"/>
              <a:ext cx="5760640" cy="338554"/>
            </a:xfrm>
            <a:prstGeom prst="rect">
              <a:avLst/>
            </a:prstGeom>
            <a:noFill/>
          </p:spPr>
          <p:txBody>
            <a:bodyPr wrap="square" rtlCol="0">
              <a:spAutoFit/>
            </a:bodyPr>
            <a:lstStyle/>
            <a:p>
              <a:r>
                <a:rPr lang="ko-KR" altLang="en-US" sz="1600" b="1" dirty="0" err="1" smtClean="0"/>
                <a:t>창고별재고현황</a:t>
              </a:r>
              <a:r>
                <a:rPr lang="ko-KR" altLang="en-US" sz="1600" b="1" dirty="0" smtClean="0"/>
                <a:t> 조회</a:t>
              </a:r>
              <a:endParaRPr lang="en-US" sz="1600" b="1" dirty="0"/>
            </a:p>
          </p:txBody>
        </p:sp>
      </p:grpSp>
      <p:sp>
        <p:nvSpPr>
          <p:cNvPr id="14" name="TextBox 13"/>
          <p:cNvSpPr txBox="1"/>
          <p:nvPr/>
        </p:nvSpPr>
        <p:spPr>
          <a:xfrm>
            <a:off x="3429000" y="5508104"/>
            <a:ext cx="3225024" cy="307777"/>
          </a:xfrm>
          <a:prstGeom prst="rect">
            <a:avLst/>
          </a:prstGeom>
          <a:noFill/>
        </p:spPr>
        <p:txBody>
          <a:bodyPr wrap="square" rtlCol="0">
            <a:spAutoFit/>
          </a:bodyPr>
          <a:lstStyle/>
          <a:p>
            <a:pPr marL="285750" indent="-285750">
              <a:buFont typeface="Wingdings" panose="05000000000000000000" pitchFamily="2" charset="2"/>
              <a:buChar char="v"/>
            </a:pPr>
            <a:r>
              <a:rPr lang="vi-VN" sz="1400" dirty="0" smtClean="0">
                <a:latin typeface="+mj-lt"/>
              </a:rPr>
              <a:t>Xác nhận số dư hàng tồn theo kho</a:t>
            </a:r>
            <a:endParaRPr lang="en-US" sz="1400" dirty="0">
              <a:latin typeface="+mj-lt"/>
            </a:endParaRPr>
          </a:p>
        </p:txBody>
      </p:sp>
      <p:grpSp>
        <p:nvGrpSpPr>
          <p:cNvPr id="17" name="Group 16"/>
          <p:cNvGrpSpPr/>
          <p:nvPr/>
        </p:nvGrpSpPr>
        <p:grpSpPr>
          <a:xfrm>
            <a:off x="129158" y="1882652"/>
            <a:ext cx="6577780" cy="3205930"/>
            <a:chOff x="129158" y="1882652"/>
            <a:chExt cx="6577780" cy="3205930"/>
          </a:xfrm>
        </p:grpSpPr>
        <p:pic>
          <p:nvPicPr>
            <p:cNvPr id="3" name="Picture 2"/>
            <p:cNvPicPr>
              <a:picLocks noChangeAspect="1"/>
            </p:cNvPicPr>
            <p:nvPr/>
          </p:nvPicPr>
          <p:blipFill>
            <a:blip r:embed="rId2"/>
            <a:stretch>
              <a:fillRect/>
            </a:stretch>
          </p:blipFill>
          <p:spPr>
            <a:xfrm>
              <a:off x="129158" y="1882652"/>
              <a:ext cx="6577780" cy="3205930"/>
            </a:xfrm>
            <a:prstGeom prst="rect">
              <a:avLst/>
            </a:prstGeom>
          </p:spPr>
        </p:pic>
        <p:sp>
          <p:nvSpPr>
            <p:cNvPr id="15" name="Rectangle 14"/>
            <p:cNvSpPr/>
            <p:nvPr/>
          </p:nvSpPr>
          <p:spPr>
            <a:xfrm>
              <a:off x="136088" y="2521900"/>
              <a:ext cx="1759040" cy="147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40992" y="2521900"/>
              <a:ext cx="1759040" cy="1474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929986" y="966373"/>
            <a:ext cx="5776952" cy="669512"/>
            <a:chOff x="920581" y="984931"/>
            <a:chExt cx="5776952" cy="669512"/>
          </a:xfrm>
        </p:grpSpPr>
        <p:sp>
          <p:nvSpPr>
            <p:cNvPr id="19" name="TextBox 18"/>
            <p:cNvSpPr txBox="1"/>
            <p:nvPr/>
          </p:nvSpPr>
          <p:spPr>
            <a:xfrm>
              <a:off x="936893" y="1346666"/>
              <a:ext cx="5760640" cy="307777"/>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Danh</a:t>
              </a:r>
              <a:r>
                <a:rPr lang="ko-KR" altLang="en-US"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sách</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hàng</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tồn</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theo</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kho</a:t>
              </a:r>
              <a:endParaRPr lang="en-US" sz="1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20581" y="984931"/>
              <a:ext cx="5760640" cy="523220"/>
            </a:xfrm>
            <a:prstGeom prst="rect">
              <a:avLst/>
            </a:prstGeom>
            <a:noFill/>
          </p:spPr>
          <p:txBody>
            <a:bodyPr wrap="square" rtlCol="0">
              <a:spAutoFit/>
            </a:bodyPr>
            <a:lstStyle/>
            <a:p>
              <a:r>
                <a:rPr lang="ko-KR" altLang="en-US" sz="1400" dirty="0" err="1"/>
                <a:t>창고별재고현황</a:t>
              </a:r>
              <a:r>
                <a:rPr lang="ko-KR" altLang="en-US" sz="1400" dirty="0"/>
                <a:t> </a:t>
              </a:r>
              <a:r>
                <a:rPr lang="ko-KR" altLang="en-US" sz="1400" dirty="0" smtClean="0"/>
                <a:t>조회 결과</a:t>
              </a:r>
              <a:endParaRPr lang="en-US" sz="1400" dirty="0"/>
            </a:p>
            <a:p>
              <a:endParaRPr lang="en-US" sz="1400" dirty="0"/>
            </a:p>
          </p:txBody>
        </p:sp>
      </p:grpSp>
    </p:spTree>
    <p:extLst>
      <p:ext uri="{BB962C8B-B14F-4D97-AF65-F5344CB8AC3E}">
        <p14:creationId xmlns:p14="http://schemas.microsoft.com/office/powerpoint/2010/main" xmlns="" val="10306246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양쪽 모서리가 둥근 사각형 11"/>
          <p:cNvSpPr/>
          <p:nvPr/>
        </p:nvSpPr>
        <p:spPr>
          <a:xfrm>
            <a:off x="15602" y="54006"/>
            <a:ext cx="6842398" cy="701569"/>
          </a:xfrm>
          <a:prstGeom prst="round2SameRect">
            <a:avLst/>
          </a:prstGeom>
          <a:solidFill>
            <a:srgbClr val="FFE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68912">
              <a:defRPr/>
            </a:pPr>
            <a:r>
              <a:rPr lang="en-US" altLang="ko-KR" sz="3600" b="1" dirty="0" smtClean="0">
                <a:solidFill>
                  <a:prstClr val="black"/>
                </a:solidFill>
              </a:rPr>
              <a:t>ERP Manual</a:t>
            </a:r>
            <a:endParaRPr lang="ko-KR" altLang="en-US" sz="3600" b="1" dirty="0">
              <a:solidFill>
                <a:prstClr val="black"/>
              </a:solidFill>
            </a:endParaRPr>
          </a:p>
        </p:txBody>
      </p:sp>
      <p:sp>
        <p:nvSpPr>
          <p:cNvPr id="6147" name="슬라이드 번호 개체 틀 1"/>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C8AB3493-A987-46CE-AD12-76DCA76FD821}" type="slidenum">
              <a:rPr lang="ko-KR" altLang="en-US" smtClean="0"/>
              <a:pPr/>
              <a:t>55</a:t>
            </a:fld>
            <a:endParaRPr lang="ko-KR" altLang="en-US" smtClean="0"/>
          </a:p>
        </p:txBody>
      </p:sp>
      <p:grpSp>
        <p:nvGrpSpPr>
          <p:cNvPr id="2" name="그룹 1"/>
          <p:cNvGrpSpPr/>
          <p:nvPr/>
        </p:nvGrpSpPr>
        <p:grpSpPr>
          <a:xfrm>
            <a:off x="1052736" y="3205574"/>
            <a:ext cx="4829096" cy="1924751"/>
            <a:chOff x="1192192" y="3205574"/>
            <a:chExt cx="4829096" cy="1924751"/>
          </a:xfrm>
        </p:grpSpPr>
        <p:sp>
          <p:nvSpPr>
            <p:cNvPr id="48" name="Rectangle 98"/>
            <p:cNvSpPr>
              <a:spLocks noChangeArrowheads="1"/>
            </p:cNvSpPr>
            <p:nvPr/>
          </p:nvSpPr>
          <p:spPr bwMode="auto">
            <a:xfrm>
              <a:off x="1196752" y="3205574"/>
              <a:ext cx="4824536" cy="972109"/>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3600" b="1" dirty="0" smtClean="0">
                  <a:latin typeface="Arial" panose="020B0604020202020204" pitchFamily="34" charset="0"/>
                  <a:ea typeface="돋움체" panose="020B0609000101010101" pitchFamily="49" charset="-127"/>
                </a:rPr>
                <a:t>Process Part</a:t>
              </a:r>
              <a:endParaRPr lang="ko-KR" altLang="en-US" sz="3600" b="1" dirty="0">
                <a:latin typeface="Arial" panose="020B0604020202020204" pitchFamily="34" charset="0"/>
                <a:ea typeface="돋움체" panose="020B0609000101010101" pitchFamily="49" charset="-127"/>
              </a:endParaRPr>
            </a:p>
          </p:txBody>
        </p:sp>
        <p:sp>
          <p:nvSpPr>
            <p:cNvPr id="49" name="Rectangle 98"/>
            <p:cNvSpPr>
              <a:spLocks noChangeArrowheads="1"/>
            </p:cNvSpPr>
            <p:nvPr/>
          </p:nvSpPr>
          <p:spPr bwMode="auto">
            <a:xfrm>
              <a:off x="1192192" y="4158216"/>
              <a:ext cx="4824536" cy="972109"/>
            </a:xfrm>
            <a:prstGeom prst="rect">
              <a:avLst/>
            </a:prstGeom>
            <a:solidFill>
              <a:schemeClr val="tx1"/>
            </a:solidFill>
            <a:ln w="12700">
              <a:solidFill>
                <a:schemeClr val="tx1"/>
              </a:solidFill>
              <a:miter lim="800000"/>
              <a:headEnd/>
              <a:tailEnd/>
            </a:ln>
            <a:effectLst/>
          </p:spPr>
          <p:txBody>
            <a:bodyPr wrap="none" anchor="ctr"/>
            <a:lstStyle>
              <a:lvl1pPr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1pPr>
              <a:lvl2pPr marL="406400" indent="-1143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2pPr>
              <a:lvl3pPr marL="7493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3pPr>
              <a:lvl4pPr marL="914400" indent="-508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4pPr>
              <a:lvl5pPr marL="2057400" indent="-228600" algn="l" latinLnBrk="1">
                <a:spcBef>
                  <a:spcPct val="0"/>
                </a:spcBef>
                <a:tabLst>
                  <a:tab pos="1028700" algn="l"/>
                </a:tabLst>
                <a:defRPr kumimoji="1" sz="2400">
                  <a:solidFill>
                    <a:schemeClr val="tx1"/>
                  </a:solidFill>
                  <a:latin typeface="Times New Roman" panose="02020603050405020304" pitchFamily="18" charset="0"/>
                  <a:ea typeface="개성체" pitchFamily="18" charset="-127"/>
                </a:defRPr>
              </a:lvl5pPr>
              <a:lvl6pPr marL="25146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6pPr>
              <a:lvl7pPr marL="29718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7pPr>
              <a:lvl8pPr marL="34290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8pPr>
              <a:lvl9pPr marL="3886200" indent="-228600" fontAlgn="base">
                <a:spcBef>
                  <a:spcPct val="0"/>
                </a:spcBef>
                <a:spcAft>
                  <a:spcPct val="0"/>
                </a:spcAft>
                <a:tabLst>
                  <a:tab pos="1028700" algn="l"/>
                </a:tabLst>
                <a:defRPr kumimoji="1" sz="2400">
                  <a:solidFill>
                    <a:schemeClr val="tx1"/>
                  </a:solidFill>
                  <a:latin typeface="Times New Roman" panose="02020603050405020304" pitchFamily="18" charset="0"/>
                  <a:ea typeface="개성체" pitchFamily="18" charset="-127"/>
                </a:defRPr>
              </a:lvl9pPr>
            </a:lstStyle>
            <a:p>
              <a:pPr algn="ctr" latinLnBrk="0">
                <a:lnSpc>
                  <a:spcPct val="85000"/>
                </a:lnSpc>
              </a:pPr>
              <a:r>
                <a:rPr lang="en-US" altLang="ko-KR" sz="4400" b="1" dirty="0" smtClean="0">
                  <a:solidFill>
                    <a:schemeClr val="bg1"/>
                  </a:solidFill>
                  <a:latin typeface="Arial" panose="020B0604020202020204" pitchFamily="34" charset="0"/>
                  <a:ea typeface="돋움체" panose="020B0609000101010101" pitchFamily="49" charset="-127"/>
                </a:rPr>
                <a:t>7. Etc.</a:t>
              </a:r>
              <a:endParaRPr lang="ko-KR" altLang="en-US" sz="4400" b="1" dirty="0">
                <a:solidFill>
                  <a:schemeClr val="bg1"/>
                </a:solidFill>
                <a:latin typeface="Arial" panose="020B0604020202020204" pitchFamily="34" charset="0"/>
                <a:ea typeface="돋움체" panose="020B0609000101010101" pitchFamily="49" charset="-127"/>
              </a:endParaRPr>
            </a:p>
          </p:txBody>
        </p:sp>
      </p:grpSp>
      <p:grpSp>
        <p:nvGrpSpPr>
          <p:cNvPr id="10" name="그룹 9"/>
          <p:cNvGrpSpPr/>
          <p:nvPr/>
        </p:nvGrpSpPr>
        <p:grpSpPr>
          <a:xfrm>
            <a:off x="6215082" y="7815282"/>
            <a:ext cx="500066" cy="500066"/>
            <a:chOff x="6215082" y="7815282"/>
            <a:chExt cx="500066" cy="500066"/>
          </a:xfrm>
        </p:grpSpPr>
        <p:sp>
          <p:nvSpPr>
            <p:cNvPr id="11" name="빗면 10">
              <a:hlinkClick r:id="rId2" action="ppaction://hlinksldjump" highlightClick="1"/>
            </p:cNvPr>
            <p:cNvSpPr/>
            <p:nvPr/>
          </p:nvSpPr>
          <p:spPr>
            <a:xfrm rot="16200000">
              <a:off x="6215082" y="7815282"/>
              <a:ext cx="500066" cy="500066"/>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FF00"/>
                </a:solidFill>
              </a:endParaRPr>
            </a:p>
          </p:txBody>
        </p:sp>
        <p:sp>
          <p:nvSpPr>
            <p:cNvPr id="13" name="U자형 화살표 12">
              <a:hlinkClick r:id="rId2" action="ppaction://hlinksldjump"/>
            </p:cNvPr>
            <p:cNvSpPr/>
            <p:nvPr/>
          </p:nvSpPr>
          <p:spPr>
            <a:xfrm rot="5400000" flipH="1">
              <a:off x="6343672" y="7943872"/>
              <a:ext cx="242886" cy="214314"/>
            </a:xfrm>
            <a:prstGeom prst="utur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3727087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56</a:t>
            </a:fld>
            <a:endParaRPr lang="ko-KR" altLang="en-US" dirty="0"/>
          </a:p>
        </p:txBody>
      </p:sp>
      <p:grpSp>
        <p:nvGrpSpPr>
          <p:cNvPr id="3" name="Group 7"/>
          <p:cNvGrpSpPr/>
          <p:nvPr/>
        </p:nvGrpSpPr>
        <p:grpSpPr>
          <a:xfrm>
            <a:off x="136823" y="1863130"/>
            <a:ext cx="6552000" cy="3240000"/>
            <a:chOff x="1072767" y="687454"/>
            <a:chExt cx="6344532" cy="3843997"/>
          </a:xfrm>
        </p:grpSpPr>
        <p:pic>
          <p:nvPicPr>
            <p:cNvPr id="9" name="Picture 2"/>
            <p:cNvPicPr>
              <a:picLocks noChangeAspect="1" noChangeArrowheads="1"/>
            </p:cNvPicPr>
            <p:nvPr/>
          </p:nvPicPr>
          <p:blipFill>
            <a:blip r:embed="rId2" cstate="print"/>
            <a:srcRect/>
            <a:stretch>
              <a:fillRect/>
            </a:stretch>
          </p:blipFill>
          <p:spPr bwMode="auto">
            <a:xfrm>
              <a:off x="1072767" y="687454"/>
              <a:ext cx="2085670" cy="3843997"/>
            </a:xfrm>
            <a:prstGeom prst="rect">
              <a:avLst/>
            </a:prstGeom>
            <a:noFill/>
            <a:ln w="9525">
              <a:noFill/>
              <a:miter lim="800000"/>
              <a:headEnd/>
              <a:tailEnd/>
            </a:ln>
            <a:effectLst/>
          </p:spPr>
        </p:pic>
        <p:pic>
          <p:nvPicPr>
            <p:cNvPr id="10" name="Picture 4"/>
            <p:cNvPicPr>
              <a:picLocks noChangeAspect="1" noChangeArrowheads="1"/>
            </p:cNvPicPr>
            <p:nvPr/>
          </p:nvPicPr>
          <p:blipFill>
            <a:blip r:embed="rId3" cstate="print"/>
            <a:srcRect/>
            <a:stretch>
              <a:fillRect/>
            </a:stretch>
          </p:blipFill>
          <p:spPr bwMode="auto">
            <a:xfrm>
              <a:off x="3143240" y="714357"/>
              <a:ext cx="2143140" cy="3817094"/>
            </a:xfrm>
            <a:prstGeom prst="rect">
              <a:avLst/>
            </a:prstGeom>
            <a:noFill/>
            <a:ln w="9525">
              <a:solidFill>
                <a:schemeClr val="tx1"/>
              </a:solidFill>
              <a:miter lim="800000"/>
              <a:headEnd/>
              <a:tailEnd/>
            </a:ln>
            <a:effectLst/>
          </p:spPr>
        </p:pic>
        <p:pic>
          <p:nvPicPr>
            <p:cNvPr id="11" name="Picture 5"/>
            <p:cNvPicPr>
              <a:picLocks noChangeAspect="1" noChangeArrowheads="1"/>
            </p:cNvPicPr>
            <p:nvPr/>
          </p:nvPicPr>
          <p:blipFill>
            <a:blip r:embed="rId4" cstate="print"/>
            <a:srcRect/>
            <a:stretch>
              <a:fillRect/>
            </a:stretch>
          </p:blipFill>
          <p:spPr bwMode="auto">
            <a:xfrm>
              <a:off x="5282735" y="729630"/>
              <a:ext cx="2134564" cy="3801821"/>
            </a:xfrm>
            <a:prstGeom prst="rect">
              <a:avLst/>
            </a:prstGeom>
            <a:noFill/>
            <a:ln w="9525">
              <a:solidFill>
                <a:schemeClr val="tx1"/>
              </a:solidFill>
              <a:miter lim="800000"/>
              <a:headEnd/>
              <a:tailEnd/>
            </a:ln>
            <a:effectLst/>
          </p:spPr>
        </p:pic>
      </p:grpSp>
      <p:sp>
        <p:nvSpPr>
          <p:cNvPr id="15" name="TextBox 14"/>
          <p:cNvSpPr txBox="1"/>
          <p:nvPr/>
        </p:nvSpPr>
        <p:spPr>
          <a:xfrm>
            <a:off x="136088" y="5508104"/>
            <a:ext cx="322090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스마트폰 어플리케이션 사용 가능</a:t>
            </a:r>
            <a:endParaRPr lang="en-US" altLang="ko-KR" sz="1200" dirty="0" smtClean="0"/>
          </a:p>
          <a:p>
            <a:pPr marL="171450" indent="-171450">
              <a:lnSpc>
                <a:spcPct val="150000"/>
              </a:lnSpc>
              <a:buFont typeface="Wingdings" panose="05000000000000000000" pitchFamily="2" charset="2"/>
              <a:buChar char="v"/>
            </a:pPr>
            <a:r>
              <a:rPr lang="en-US" altLang="ko-KR" sz="1200" dirty="0"/>
              <a:t> </a:t>
            </a:r>
            <a:r>
              <a:rPr lang="en-US" altLang="ko-KR" sz="1200" dirty="0" smtClean="0"/>
              <a:t>PC </a:t>
            </a:r>
            <a:r>
              <a:rPr lang="ko-KR" altLang="en-US" sz="1200" dirty="0" smtClean="0"/>
              <a:t>환경과 똑같이 사용가능하며 바코드와 </a:t>
            </a:r>
            <a:r>
              <a:rPr lang="en-US" altLang="ko-KR" sz="1200" dirty="0" smtClean="0"/>
              <a:t>QR</a:t>
            </a:r>
            <a:r>
              <a:rPr lang="ko-KR" altLang="en-US" sz="1200" dirty="0" smtClean="0"/>
              <a:t>코드를 사용하여 제품확인 가능</a:t>
            </a:r>
            <a:endParaRPr lang="en-US" altLang="ko-KR" sz="1200" dirty="0"/>
          </a:p>
          <a:p>
            <a:pPr marL="171450" indent="-171450">
              <a:lnSpc>
                <a:spcPct val="150000"/>
              </a:lnSpc>
              <a:buFont typeface="Wingdings" panose="05000000000000000000" pitchFamily="2" charset="2"/>
              <a:buChar char="v"/>
            </a:pPr>
            <a:endParaRPr lang="ko-KR" altLang="en-US" sz="1200" dirty="0"/>
          </a:p>
          <a:p>
            <a:pPr>
              <a:lnSpc>
                <a:spcPct val="150000"/>
              </a:lnSpc>
            </a:pPr>
            <a:endParaRPr lang="en-US" altLang="ko-KR" sz="1200" dirty="0" smtClean="0"/>
          </a:p>
          <a:p>
            <a:pPr>
              <a:lnSpc>
                <a:spcPct val="150000"/>
              </a:lnSpc>
            </a:pPr>
            <a:endParaRPr lang="en-US" altLang="ko-KR" sz="1200" dirty="0"/>
          </a:p>
          <a:p>
            <a:pPr>
              <a:lnSpc>
                <a:spcPct val="150000"/>
              </a:lnSpc>
            </a:pPr>
            <a:endParaRPr lang="en-US" altLang="ko-KR" sz="1200" dirty="0"/>
          </a:p>
        </p:txBody>
      </p:sp>
      <p:sp>
        <p:nvSpPr>
          <p:cNvPr id="5" name="TextBox 4"/>
          <p:cNvSpPr txBox="1"/>
          <p:nvPr/>
        </p:nvSpPr>
        <p:spPr>
          <a:xfrm>
            <a:off x="3429000" y="5508104"/>
            <a:ext cx="3259823" cy="1384995"/>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điện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thoại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thông</a:t>
            </a:r>
            <a:r>
              <a:rPr lang="en-US" sz="1400" dirty="0" smtClean="0">
                <a:latin typeface="Times New Roman" panose="02020603050405020304" pitchFamily="18" charset="0"/>
                <a:cs typeface="Times New Roman" panose="02020603050405020304" pitchFamily="18" charset="0"/>
              </a:rPr>
              <a:t>  minh.</a:t>
            </a:r>
          </a:p>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Vừa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như</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tính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vừa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dùng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QR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kiểm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936043" y="27394"/>
            <a:ext cx="5544616" cy="667362"/>
            <a:chOff x="936043" y="27394"/>
            <a:chExt cx="5544616" cy="667362"/>
          </a:xfrm>
        </p:grpSpPr>
        <p:sp>
          <p:nvSpPr>
            <p:cNvPr id="13" name="TextBox 12"/>
            <p:cNvSpPr txBox="1"/>
            <p:nvPr/>
          </p:nvSpPr>
          <p:spPr>
            <a:xfrm>
              <a:off x="936043" y="27394"/>
              <a:ext cx="5544616" cy="646331"/>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ECOUNT </a:t>
              </a:r>
              <a:r>
                <a:rPr lang="en-US" altLang="ko-KR" dirty="0" smtClean="0">
                  <a:latin typeface="Times New Roman" panose="02020603050405020304" pitchFamily="18" charset="0"/>
                  <a:cs typeface="Times New Roman" panose="02020603050405020304" pitchFamily="18" charset="0"/>
                </a:rPr>
                <a:t>APP</a:t>
              </a:r>
              <a:endParaRPr lang="en-US" altLang="ko-KR" dirty="0">
                <a:latin typeface="Times New Roman" panose="02020603050405020304" pitchFamily="18" charset="0"/>
                <a:cs typeface="Times New Roman" panose="02020603050405020304" pitchFamily="18" charset="0"/>
              </a:endParaRPr>
            </a:p>
            <a:p>
              <a:endParaRPr lang="en-US" dirty="0"/>
            </a:p>
          </p:txBody>
        </p:sp>
        <p:sp>
          <p:nvSpPr>
            <p:cNvPr id="14" name="TextBox 13"/>
            <p:cNvSpPr txBox="1"/>
            <p:nvPr/>
          </p:nvSpPr>
          <p:spPr>
            <a:xfrm>
              <a:off x="936043" y="325424"/>
              <a:ext cx="540060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Ứ</a:t>
              </a:r>
              <a:r>
                <a:rPr lang="en-US" dirty="0" err="1" smtClean="0">
                  <a:latin typeface="Times New Roman" panose="02020603050405020304" pitchFamily="18" charset="0"/>
                  <a:cs typeface="Times New Roman" panose="02020603050405020304" pitchFamily="18" charset="0"/>
                </a:rPr>
                <a:t>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ECOUNT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936043" y="950597"/>
            <a:ext cx="5760640" cy="822550"/>
            <a:chOff x="936043" y="950597"/>
            <a:chExt cx="5760640" cy="822550"/>
          </a:xfrm>
        </p:grpSpPr>
        <p:sp>
          <p:nvSpPr>
            <p:cNvPr id="17" name="TextBox 16"/>
            <p:cNvSpPr txBox="1"/>
            <p:nvPr/>
          </p:nvSpPr>
          <p:spPr>
            <a:xfrm>
              <a:off x="936043" y="1403815"/>
              <a:ext cx="576064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36043" y="950597"/>
              <a:ext cx="5760640" cy="307777"/>
            </a:xfrm>
            <a:prstGeom prst="rect">
              <a:avLst/>
            </a:prstGeom>
            <a:noFill/>
          </p:spPr>
          <p:txBody>
            <a:bodyPr wrap="square" rtlCol="0">
              <a:spAutoFit/>
            </a:bodyPr>
            <a:lstStyle/>
            <a:p>
              <a:endParaRPr lang="en-US" sz="1400" dirty="0"/>
            </a:p>
          </p:txBody>
        </p:sp>
      </p:grpSp>
    </p:spTree>
    <p:extLst>
      <p:ext uri="{BB962C8B-B14F-4D97-AF65-F5344CB8AC3E}">
        <p14:creationId xmlns:p14="http://schemas.microsoft.com/office/powerpoint/2010/main" xmlns="" val="2309574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57</a:t>
            </a:fld>
            <a:endParaRPr lang="ko-KR" altLang="en-US" dirty="0"/>
          </a:p>
        </p:txBody>
      </p:sp>
      <p:pic>
        <p:nvPicPr>
          <p:cNvPr id="3" name="Picture 2" descr="C:\Users\JINWON2016ASUS\Desktop\그림1.png"/>
          <p:cNvPicPr>
            <a:picLocks noChangeArrowheads="1"/>
          </p:cNvPicPr>
          <p:nvPr/>
        </p:nvPicPr>
        <p:blipFill>
          <a:blip r:embed="rId2"/>
          <a:srcRect/>
          <a:stretch>
            <a:fillRect/>
          </a:stretch>
        </p:blipFill>
        <p:spPr bwMode="auto">
          <a:xfrm>
            <a:off x="135682" y="1858938"/>
            <a:ext cx="6552000" cy="3240000"/>
          </a:xfrm>
          <a:prstGeom prst="rect">
            <a:avLst/>
          </a:prstGeom>
          <a:noFill/>
        </p:spPr>
      </p:pic>
      <p:sp>
        <p:nvSpPr>
          <p:cNvPr id="4" name="TextBox 3"/>
          <p:cNvSpPr txBox="1"/>
          <p:nvPr/>
        </p:nvSpPr>
        <p:spPr>
          <a:xfrm>
            <a:off x="136088" y="5508104"/>
            <a:ext cx="322090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제품 </a:t>
            </a:r>
            <a:r>
              <a:rPr lang="en-US" altLang="ko-KR" sz="1200" dirty="0" smtClean="0"/>
              <a:t>QR</a:t>
            </a:r>
            <a:r>
              <a:rPr lang="ko-KR" altLang="en-US" sz="1200" dirty="0" smtClean="0"/>
              <a:t>코드로서 창고제품에 비치하여 </a:t>
            </a:r>
            <a:r>
              <a:rPr lang="ko-KR" altLang="en-US" sz="1200" dirty="0"/>
              <a:t>스캔함으로서 </a:t>
            </a:r>
            <a:r>
              <a:rPr lang="ko-KR" altLang="en-US" sz="1200" dirty="0" smtClean="0"/>
              <a:t>시스템에서 재고 즉시 확인이 가능</a:t>
            </a:r>
            <a:endParaRPr lang="en-US" altLang="ko-KR" sz="1200" dirty="0"/>
          </a:p>
          <a:p>
            <a:pPr marL="171450" indent="-171450">
              <a:lnSpc>
                <a:spcPct val="150000"/>
              </a:lnSpc>
              <a:buFont typeface="Wingdings" panose="05000000000000000000" pitchFamily="2" charset="2"/>
              <a:buChar char="v"/>
            </a:pPr>
            <a:endParaRPr lang="ko-KR" altLang="en-US" sz="1200" dirty="0"/>
          </a:p>
          <a:p>
            <a:pPr>
              <a:lnSpc>
                <a:spcPct val="150000"/>
              </a:lnSpc>
            </a:pPr>
            <a:endParaRPr lang="en-US" altLang="ko-KR" sz="1200" dirty="0" smtClean="0"/>
          </a:p>
          <a:p>
            <a:pPr>
              <a:lnSpc>
                <a:spcPct val="150000"/>
              </a:lnSpc>
            </a:pPr>
            <a:endParaRPr lang="en-US" altLang="ko-KR" sz="1200" dirty="0"/>
          </a:p>
          <a:p>
            <a:pPr>
              <a:lnSpc>
                <a:spcPct val="150000"/>
              </a:lnSpc>
            </a:pPr>
            <a:endParaRPr lang="en-US" altLang="ko-KR" sz="1200" dirty="0"/>
          </a:p>
        </p:txBody>
      </p:sp>
      <p:sp>
        <p:nvSpPr>
          <p:cNvPr id="5" name="TextBox 4"/>
          <p:cNvSpPr txBox="1"/>
          <p:nvPr/>
        </p:nvSpPr>
        <p:spPr>
          <a:xfrm>
            <a:off x="3429000" y="5508104"/>
            <a:ext cx="3258682" cy="954107"/>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Bằng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việc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dụng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QR </a:t>
            </a:r>
            <a:r>
              <a:rPr lang="en-US" sz="1400" dirty="0" err="1" smtClean="0">
                <a:latin typeface="Times New Roman" panose="02020603050405020304" pitchFamily="18" charset="0"/>
                <a:cs typeface="Times New Roman" panose="02020603050405020304" pitchFamily="18" charset="0"/>
              </a:rPr>
              <a:t>thì</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sắp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xếp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kiểm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ngay</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lượng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tồn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hệ</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thống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bằng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quét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936043" y="27394"/>
            <a:ext cx="5544616" cy="667362"/>
            <a:chOff x="936043" y="27394"/>
            <a:chExt cx="5544616" cy="667362"/>
          </a:xfrm>
        </p:grpSpPr>
        <p:sp>
          <p:nvSpPr>
            <p:cNvPr id="7" name="TextBox 6"/>
            <p:cNvSpPr txBox="1"/>
            <p:nvPr/>
          </p:nvSpPr>
          <p:spPr>
            <a:xfrm>
              <a:off x="936043" y="27394"/>
              <a:ext cx="5544616" cy="646331"/>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ECOUNT </a:t>
              </a:r>
              <a:r>
                <a:rPr lang="en-US" altLang="ko-KR" dirty="0" smtClean="0">
                  <a:latin typeface="Times New Roman" panose="02020603050405020304" pitchFamily="18" charset="0"/>
                  <a:cs typeface="Times New Roman" panose="02020603050405020304" pitchFamily="18" charset="0"/>
                </a:rPr>
                <a:t>APP</a:t>
              </a:r>
              <a:endParaRPr lang="en-US" altLang="ko-KR"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936043" y="325424"/>
              <a:ext cx="540060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Ứ</a:t>
              </a:r>
              <a:r>
                <a:rPr lang="en-US" dirty="0" err="1" smtClean="0">
                  <a:latin typeface="Times New Roman" panose="02020603050405020304" pitchFamily="18" charset="0"/>
                  <a:cs typeface="Times New Roman" panose="02020603050405020304" pitchFamily="18" charset="0"/>
                </a:rPr>
                <a:t>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ECOUNT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936043" y="950597"/>
            <a:ext cx="5760640" cy="976438"/>
            <a:chOff x="936043" y="950597"/>
            <a:chExt cx="5760640" cy="976438"/>
          </a:xfrm>
        </p:grpSpPr>
        <p:sp>
          <p:nvSpPr>
            <p:cNvPr id="10" name="TextBox 9"/>
            <p:cNvSpPr txBox="1"/>
            <p:nvPr/>
          </p:nvSpPr>
          <p:spPr>
            <a:xfrm>
              <a:off x="936043" y="1403815"/>
              <a:ext cx="5760640" cy="523220"/>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Mã</a:t>
              </a:r>
              <a:r>
                <a:rPr lang="en-US" altLang="ko-KR" sz="1400" dirty="0" smtClean="0">
                  <a:latin typeface="Times New Roman" panose="02020603050405020304" pitchFamily="18" charset="0"/>
                  <a:cs typeface="Times New Roman" panose="02020603050405020304" pitchFamily="18" charset="0"/>
                </a:rPr>
                <a:t> QR</a:t>
              </a:r>
              <a:endParaRPr lang="en-US" sz="1400" dirty="0" smtClean="0">
                <a:latin typeface="Times New Roman" panose="02020603050405020304" pitchFamily="18" charset="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36043" y="950597"/>
              <a:ext cx="5760640" cy="307777"/>
            </a:xfrm>
            <a:prstGeom prst="rect">
              <a:avLst/>
            </a:prstGeom>
            <a:noFill/>
          </p:spPr>
          <p:txBody>
            <a:bodyPr wrap="square" rtlCol="0">
              <a:spAutoFit/>
            </a:bodyPr>
            <a:lstStyle/>
            <a:p>
              <a:r>
                <a:rPr lang="en-US" altLang="ko-KR" sz="1400" dirty="0"/>
                <a:t>QR</a:t>
              </a:r>
              <a:r>
                <a:rPr lang="ko-KR" altLang="en-US" sz="1400" dirty="0"/>
                <a:t>코드</a:t>
              </a:r>
              <a:endParaRPr lang="en-US" sz="1400" dirty="0"/>
            </a:p>
          </p:txBody>
        </p:sp>
      </p:grpSp>
    </p:spTree>
    <p:extLst>
      <p:ext uri="{BB962C8B-B14F-4D97-AF65-F5344CB8AC3E}">
        <p14:creationId xmlns:p14="http://schemas.microsoft.com/office/powerpoint/2010/main" xmlns="" val="485180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58</a:t>
            </a:fld>
            <a:endParaRPr lang="ko-KR" altLang="en-US" dirty="0"/>
          </a:p>
        </p:txBody>
      </p:sp>
      <p:pic>
        <p:nvPicPr>
          <p:cNvPr id="3" name="Picture 3" descr="C:\Users\JINWON2016ASUS\Desktop\2.png"/>
          <p:cNvPicPr>
            <a:picLocks noChangeArrowheads="1"/>
          </p:cNvPicPr>
          <p:nvPr/>
        </p:nvPicPr>
        <p:blipFill>
          <a:blip r:embed="rId2"/>
          <a:srcRect/>
          <a:stretch>
            <a:fillRect/>
          </a:stretch>
        </p:blipFill>
        <p:spPr bwMode="auto">
          <a:xfrm>
            <a:off x="138082" y="1871649"/>
            <a:ext cx="6552000" cy="3240000"/>
          </a:xfrm>
          <a:prstGeom prst="rect">
            <a:avLst/>
          </a:prstGeom>
          <a:noFill/>
        </p:spPr>
      </p:pic>
      <p:sp>
        <p:nvSpPr>
          <p:cNvPr id="4" name="TextBox 3"/>
          <p:cNvSpPr txBox="1"/>
          <p:nvPr/>
        </p:nvSpPr>
        <p:spPr>
          <a:xfrm>
            <a:off x="136088" y="5508104"/>
            <a:ext cx="3220904" cy="203132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ko-KR" altLang="en-US" sz="1200" dirty="0" smtClean="0"/>
              <a:t> 패키지 포장된 제품 또는 이동중인 제품에 부착하여 해당 제품을 스캔 하면 제품의 상세정보 </a:t>
            </a:r>
            <a:r>
              <a:rPr lang="en-US" altLang="ko-KR" sz="1200" dirty="0" smtClean="0"/>
              <a:t>(</a:t>
            </a:r>
            <a:r>
              <a:rPr lang="ko-KR" altLang="en-US" sz="1200" dirty="0" smtClean="0"/>
              <a:t>재고</a:t>
            </a:r>
            <a:r>
              <a:rPr lang="en-US" altLang="ko-KR" sz="1200" dirty="0" smtClean="0"/>
              <a:t>, </a:t>
            </a:r>
            <a:r>
              <a:rPr lang="ko-KR" altLang="en-US" sz="1200" dirty="0" smtClean="0"/>
              <a:t>품명</a:t>
            </a:r>
            <a:r>
              <a:rPr lang="en-US" altLang="ko-KR" sz="1200" dirty="0" smtClean="0"/>
              <a:t>, </a:t>
            </a:r>
            <a:r>
              <a:rPr lang="ko-KR" altLang="en-US" sz="1200" dirty="0" smtClean="0"/>
              <a:t>규격</a:t>
            </a:r>
            <a:r>
              <a:rPr lang="en-US" altLang="ko-KR" sz="1200" dirty="0" smtClean="0"/>
              <a:t>, </a:t>
            </a:r>
            <a:r>
              <a:rPr lang="ko-KR" altLang="en-US" sz="1200" dirty="0" smtClean="0"/>
              <a:t>칼라 등 모든 정보를 확인할 수 있다</a:t>
            </a:r>
            <a:r>
              <a:rPr lang="en-US" altLang="ko-KR" sz="1200" dirty="0" smtClean="0"/>
              <a:t>)</a:t>
            </a:r>
            <a:endParaRPr lang="ko-KR" altLang="en-US" sz="1200" dirty="0"/>
          </a:p>
          <a:p>
            <a:pPr>
              <a:lnSpc>
                <a:spcPct val="150000"/>
              </a:lnSpc>
            </a:pPr>
            <a:endParaRPr lang="en-US" altLang="ko-KR" sz="1200" dirty="0" smtClean="0"/>
          </a:p>
          <a:p>
            <a:pPr>
              <a:lnSpc>
                <a:spcPct val="150000"/>
              </a:lnSpc>
            </a:pPr>
            <a:endParaRPr lang="en-US" altLang="ko-KR" sz="1200" dirty="0"/>
          </a:p>
          <a:p>
            <a:pPr>
              <a:lnSpc>
                <a:spcPct val="150000"/>
              </a:lnSpc>
            </a:pPr>
            <a:endParaRPr lang="en-US" altLang="ko-KR" sz="1200" dirty="0"/>
          </a:p>
        </p:txBody>
      </p:sp>
      <p:sp>
        <p:nvSpPr>
          <p:cNvPr id="5" name="TextBox 4"/>
          <p:cNvSpPr txBox="1"/>
          <p:nvPr/>
        </p:nvSpPr>
        <p:spPr>
          <a:xfrm>
            <a:off x="3429000" y="5508104"/>
            <a:ext cx="3261082" cy="1384995"/>
          </a:xfrm>
          <a:prstGeom prst="rect">
            <a:avLst/>
          </a:prstGeom>
          <a:noFill/>
        </p:spPr>
        <p:txBody>
          <a:bodyPr wrap="square" rtlCol="0">
            <a:spAutoFit/>
          </a:body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Nếu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dán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vào</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đóng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gói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hoặc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đang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trong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quá</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vận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chuyển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thì</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quét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có</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thể</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kiểm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được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tất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cả</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thông</a:t>
            </a:r>
            <a:r>
              <a:rPr lang="en-US" sz="1400" dirty="0" smtClean="0">
                <a:latin typeface="Times New Roman" panose="02020603050405020304" pitchFamily="18" charset="0"/>
                <a:cs typeface="Times New Roman" panose="02020603050405020304" pitchFamily="18" charset="0"/>
              </a:rPr>
              <a:t> tin chi </a:t>
            </a:r>
            <a:r>
              <a:rPr lang="en-US" sz="1400" dirty="0" err="1" smtClean="0">
                <a:latin typeface="Times New Roman" panose="02020603050405020304" pitchFamily="18" charset="0"/>
                <a:cs typeface="Times New Roman" panose="02020603050405020304" pitchFamily="18" charset="0"/>
              </a:rPr>
              <a:t>tiết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về</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hóa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Tồn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kho</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a:t>
            </a:r>
            <a:r>
              <a:rPr lang="en-US" sz="1400" dirty="0" err="1" smtClean="0">
                <a:latin typeface="Times New Roman" panose="02020603050405020304" pitchFamily="18" charset="0"/>
                <a:cs typeface="Times New Roman" panose="02020603050405020304" pitchFamily="18" charset="0"/>
              </a:rPr>
              <a:t>ên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hàng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Quy</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cách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Màu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sắc</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936043" y="27394"/>
            <a:ext cx="5544616" cy="667362"/>
            <a:chOff x="936043" y="27394"/>
            <a:chExt cx="5544616" cy="667362"/>
          </a:xfrm>
        </p:grpSpPr>
        <p:sp>
          <p:nvSpPr>
            <p:cNvPr id="7" name="TextBox 6"/>
            <p:cNvSpPr txBox="1"/>
            <p:nvPr/>
          </p:nvSpPr>
          <p:spPr>
            <a:xfrm>
              <a:off x="936043" y="27394"/>
              <a:ext cx="5544616" cy="646331"/>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ECOUNT </a:t>
              </a:r>
              <a:r>
                <a:rPr lang="en-US" altLang="ko-KR" dirty="0" smtClean="0">
                  <a:latin typeface="Times New Roman" panose="02020603050405020304" pitchFamily="18" charset="0"/>
                  <a:cs typeface="Times New Roman" panose="02020603050405020304" pitchFamily="18" charset="0"/>
                </a:rPr>
                <a:t>APP</a:t>
              </a:r>
              <a:endParaRPr lang="en-US" altLang="ko-KR"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936043" y="325424"/>
              <a:ext cx="540060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Ứ</a:t>
              </a:r>
              <a:r>
                <a:rPr lang="en-US" dirty="0" err="1" smtClean="0">
                  <a:latin typeface="Times New Roman" panose="02020603050405020304" pitchFamily="18" charset="0"/>
                  <a:cs typeface="Times New Roman" panose="02020603050405020304" pitchFamily="18" charset="0"/>
                </a:rPr>
                <a:t>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ECOUNT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936043" y="950597"/>
            <a:ext cx="5760640" cy="976438"/>
            <a:chOff x="936043" y="950597"/>
            <a:chExt cx="5760640" cy="976438"/>
          </a:xfrm>
        </p:grpSpPr>
        <p:sp>
          <p:nvSpPr>
            <p:cNvPr id="10" name="TextBox 9"/>
            <p:cNvSpPr txBox="1"/>
            <p:nvPr/>
          </p:nvSpPr>
          <p:spPr>
            <a:xfrm>
              <a:off x="936043" y="1403815"/>
              <a:ext cx="5760640" cy="523220"/>
            </a:xfrm>
            <a:prstGeom prst="rect">
              <a:avLst/>
            </a:prstGeom>
            <a:noFill/>
          </p:spPr>
          <p:txBody>
            <a:bodyPr wrap="square" rtlCol="0">
              <a:spAutoFit/>
            </a:bodyPr>
            <a:lstStyle/>
            <a:p>
              <a:r>
                <a:rPr lang="en-US" altLang="ko-KR" sz="1400" dirty="0" err="1" smtClean="0">
                  <a:latin typeface="Times New Roman" panose="02020603050405020304" pitchFamily="18" charset="0"/>
                  <a:cs typeface="Times New Roman" panose="02020603050405020304" pitchFamily="18" charset="0"/>
                </a:rPr>
                <a:t>Mã</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vạch</a:t>
              </a:r>
              <a:endParaRPr lang="en-US" sz="1400" dirty="0" smtClean="0">
                <a:latin typeface="Times New Roman" panose="02020603050405020304" pitchFamily="18" charset="0"/>
                <a:cs typeface="Times New Roman" panose="02020603050405020304" pitchFamily="18" charset="0"/>
              </a:endParaRPr>
            </a:p>
            <a:p>
              <a:r>
                <a:rPr lang="en-US" altLang="ko-KR" sz="14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36043" y="950597"/>
              <a:ext cx="5760640" cy="307777"/>
            </a:xfrm>
            <a:prstGeom prst="rect">
              <a:avLst/>
            </a:prstGeom>
            <a:noFill/>
          </p:spPr>
          <p:txBody>
            <a:bodyPr wrap="square" rtlCol="0">
              <a:spAutoFit/>
            </a:bodyPr>
            <a:lstStyle/>
            <a:p>
              <a:r>
                <a:rPr lang="ko-KR" altLang="en-US" sz="1400" dirty="0"/>
                <a:t>바코드</a:t>
              </a:r>
              <a:endParaRPr lang="en-US" sz="1400" dirty="0"/>
            </a:p>
          </p:txBody>
        </p:sp>
      </p:grpSp>
    </p:spTree>
    <p:extLst>
      <p:ext uri="{BB962C8B-B14F-4D97-AF65-F5344CB8AC3E}">
        <p14:creationId xmlns:p14="http://schemas.microsoft.com/office/powerpoint/2010/main" xmlns="" val="801593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6</a:t>
            </a:fld>
            <a:endParaRPr lang="ko-KR" altLang="en-US" dirty="0"/>
          </a:p>
        </p:txBody>
      </p:sp>
      <p:grpSp>
        <p:nvGrpSpPr>
          <p:cNvPr id="6" name="Group 9"/>
          <p:cNvGrpSpPr/>
          <p:nvPr/>
        </p:nvGrpSpPr>
        <p:grpSpPr>
          <a:xfrm>
            <a:off x="143375" y="1862439"/>
            <a:ext cx="6552000" cy="3240000"/>
            <a:chOff x="143375" y="1862439"/>
            <a:chExt cx="6552000" cy="3240000"/>
          </a:xfrm>
        </p:grpSpPr>
        <p:pic>
          <p:nvPicPr>
            <p:cNvPr id="3" name="Picture 2"/>
            <p:cNvPicPr>
              <a:picLocks/>
            </p:cNvPicPr>
            <p:nvPr/>
          </p:nvPicPr>
          <p:blipFill>
            <a:blip r:embed="rId2"/>
            <a:stretch>
              <a:fillRect/>
            </a:stretch>
          </p:blipFill>
          <p:spPr>
            <a:xfrm>
              <a:off x="143375" y="1862439"/>
              <a:ext cx="6552000" cy="3240000"/>
            </a:xfrm>
            <a:prstGeom prst="rect">
              <a:avLst/>
            </a:prstGeom>
          </p:spPr>
        </p:pic>
        <p:sp>
          <p:nvSpPr>
            <p:cNvPr id="4" name="Rectangle 3"/>
            <p:cNvSpPr/>
            <p:nvPr/>
          </p:nvSpPr>
          <p:spPr>
            <a:xfrm>
              <a:off x="1557688" y="2289497"/>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4250645" y="2161654"/>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8" name="Rectangle 7"/>
            <p:cNvSpPr/>
            <p:nvPr/>
          </p:nvSpPr>
          <p:spPr>
            <a:xfrm>
              <a:off x="1361232" y="2658829"/>
              <a:ext cx="1275680"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108626" y="2483768"/>
              <a:ext cx="1557517" cy="632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0"/>
          <p:cNvGrpSpPr/>
          <p:nvPr/>
        </p:nvGrpSpPr>
        <p:grpSpPr>
          <a:xfrm>
            <a:off x="893384" y="18438"/>
            <a:ext cx="5806648" cy="934143"/>
            <a:chOff x="893384" y="18438"/>
            <a:chExt cx="5806648" cy="934143"/>
          </a:xfrm>
        </p:grpSpPr>
        <p:sp>
          <p:nvSpPr>
            <p:cNvPr id="12" name="TextBox 11"/>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3" name="TextBox 12"/>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10" name="Group 13"/>
          <p:cNvGrpSpPr/>
          <p:nvPr/>
        </p:nvGrpSpPr>
        <p:grpSpPr>
          <a:xfrm>
            <a:off x="922980" y="966373"/>
            <a:ext cx="5767646" cy="1032740"/>
            <a:chOff x="913575" y="984931"/>
            <a:chExt cx="5767646" cy="1032740"/>
          </a:xfrm>
        </p:grpSpPr>
        <p:sp>
          <p:nvSpPr>
            <p:cNvPr id="15" name="TextBox 14"/>
            <p:cNvSpPr txBox="1"/>
            <p:nvPr/>
          </p:nvSpPr>
          <p:spPr>
            <a:xfrm>
              <a:off x="913575" y="1432896"/>
              <a:ext cx="5760640" cy="584775"/>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a:latin typeface="Times New Roman" panose="02020603050405020304" pitchFamily="18" charset="0"/>
                  <a:cs typeface="Times New Roman" panose="02020603050405020304" pitchFamily="18" charset="0"/>
                </a:rPr>
                <a:t>Nhấn vào biểu tượng kính lúp/ Tìm kiếm</a:t>
              </a:r>
              <a:r>
                <a:rPr lang="en-US" altLang="ko-KR"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② </a:t>
              </a:r>
              <a:r>
                <a:rPr lang="vi-VN" altLang="ko-KR" sz="1400" dirty="0">
                  <a:latin typeface="Times New Roman" panose="02020603050405020304" pitchFamily="18" charset="0"/>
                  <a:cs typeface="Times New Roman" panose="02020603050405020304" pitchFamily="18" charset="0"/>
                </a:rPr>
                <a:t>Chọn tên </a:t>
              </a:r>
              <a:r>
                <a:rPr lang="en-US" altLang="ko-KR" sz="1400" dirty="0" err="1" smtClean="0">
                  <a:latin typeface="Times New Roman" panose="02020603050405020304" pitchFamily="18" charset="0"/>
                  <a:cs typeface="Times New Roman" panose="02020603050405020304" pitchFamily="18" charset="0"/>
                </a:rPr>
                <a:t>người</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phụ</a:t>
              </a:r>
              <a:r>
                <a:rPr lang="en-US" altLang="ko-KR" sz="1400" dirty="0" smtClean="0">
                  <a:latin typeface="Times New Roman" panose="02020603050405020304" pitchFamily="18" charset="0"/>
                  <a:cs typeface="Times New Roman" panose="02020603050405020304" pitchFamily="18" charset="0"/>
                </a:rPr>
                <a:t> </a:t>
              </a:r>
              <a:r>
                <a:rPr lang="en-US" altLang="ko-KR" sz="1400" dirty="0" err="1" smtClean="0">
                  <a:latin typeface="Times New Roman" panose="02020603050405020304" pitchFamily="18" charset="0"/>
                  <a:cs typeface="Times New Roman" panose="02020603050405020304" pitchFamily="18" charset="0"/>
                </a:rPr>
                <a:t>trách</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920581" y="984931"/>
              <a:ext cx="5760640" cy="523220"/>
            </a:xfrm>
            <a:prstGeom prst="rect">
              <a:avLst/>
            </a:prstGeom>
            <a:noFill/>
          </p:spPr>
          <p:txBody>
            <a:bodyPr wrap="square" rtlCol="0">
              <a:spAutoFit/>
            </a:bodyPr>
            <a:lstStyle/>
            <a:p>
              <a:r>
                <a:rPr lang="ko-KR" altLang="en-US" sz="1400" dirty="0"/>
                <a:t>① </a:t>
              </a:r>
              <a:r>
                <a:rPr lang="ko-KR" altLang="en-US" sz="1400" dirty="0" smtClean="0"/>
                <a:t>담당자 검색 </a:t>
              </a:r>
              <a:r>
                <a:rPr lang="en-US" altLang="ko-KR" sz="1400" dirty="0">
                  <a:sym typeface="Wingdings 3" panose="05040102010807070707" pitchFamily="18" charset="2"/>
                </a:rPr>
                <a:t></a:t>
              </a:r>
              <a:r>
                <a:rPr lang="vi-VN" altLang="ko-KR" sz="1400" dirty="0">
                  <a:sym typeface="Wingdings 3" panose="05040102010807070707" pitchFamily="18" charset="2"/>
                </a:rPr>
                <a:t> </a:t>
              </a:r>
              <a:r>
                <a:rPr lang="ko-KR" altLang="en-US" sz="1400" dirty="0"/>
                <a:t>② 해당 </a:t>
              </a:r>
              <a:r>
                <a:rPr lang="ko-KR" altLang="en-US" sz="1400" dirty="0" smtClean="0"/>
                <a:t>담당자 </a:t>
              </a:r>
              <a:r>
                <a:rPr lang="ko-KR" altLang="en-US" sz="1400" dirty="0"/>
                <a:t>선택</a:t>
              </a:r>
              <a:endParaRPr lang="en-US" sz="1400" dirty="0"/>
            </a:p>
            <a:p>
              <a:endParaRPr lang="en-US" sz="1400" dirty="0"/>
            </a:p>
          </p:txBody>
        </p:sp>
      </p:grpSp>
      <p:grpSp>
        <p:nvGrpSpPr>
          <p:cNvPr id="11" name="Group 16"/>
          <p:cNvGrpSpPr/>
          <p:nvPr/>
        </p:nvGrpSpPr>
        <p:grpSpPr>
          <a:xfrm>
            <a:off x="139492" y="5508104"/>
            <a:ext cx="6540987" cy="523220"/>
            <a:chOff x="139492" y="5508104"/>
            <a:chExt cx="6540987" cy="523220"/>
          </a:xfrm>
        </p:grpSpPr>
        <p:sp>
          <p:nvSpPr>
            <p:cNvPr id="18" name="TextBox 17"/>
            <p:cNvSpPr txBox="1"/>
            <p:nvPr/>
          </p:nvSpPr>
          <p:spPr>
            <a:xfrm>
              <a:off x="139492" y="5508104"/>
              <a:ext cx="3289508" cy="523220"/>
            </a:xfrm>
            <a:prstGeom prst="rect">
              <a:avLst/>
            </a:prstGeom>
            <a:noFill/>
          </p:spPr>
          <p:txBody>
            <a:bodyPr wrap="square" rtlCol="0">
              <a:spAutoFit/>
            </a:bodyPr>
            <a:lstStyle/>
            <a:p>
              <a:r>
                <a:rPr lang="ko-KR" altLang="en-US" sz="1400" dirty="0" smtClean="0"/>
                <a:t>담당자는 주문서 받아 관리하는 직원으로 제품출하까지 책임을 진다</a:t>
              </a:r>
              <a:r>
                <a:rPr lang="en-US" altLang="ko-KR" sz="1400" dirty="0" smtClean="0"/>
                <a:t>.</a:t>
              </a:r>
              <a:endParaRPr lang="en-US" sz="1400" dirty="0"/>
            </a:p>
          </p:txBody>
        </p:sp>
        <p:sp>
          <p:nvSpPr>
            <p:cNvPr id="19" name="TextBox 18"/>
            <p:cNvSpPr txBox="1"/>
            <p:nvPr/>
          </p:nvSpPr>
          <p:spPr>
            <a:xfrm>
              <a:off x="3429000" y="5508104"/>
              <a:ext cx="3251479" cy="523220"/>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Người phụ trách là người nhận đơn hàng và chịu trách nhiệm cho tới khi giao hàng</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793471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7</a:t>
            </a:fld>
            <a:endParaRPr lang="ko-KR" altLang="en-US" dirty="0"/>
          </a:p>
        </p:txBody>
      </p:sp>
      <p:grpSp>
        <p:nvGrpSpPr>
          <p:cNvPr id="6" name="Group 11"/>
          <p:cNvGrpSpPr/>
          <p:nvPr/>
        </p:nvGrpSpPr>
        <p:grpSpPr>
          <a:xfrm>
            <a:off x="134738" y="1862855"/>
            <a:ext cx="6552000" cy="3240000"/>
            <a:chOff x="134738" y="1862855"/>
            <a:chExt cx="6552000" cy="3240000"/>
          </a:xfrm>
        </p:grpSpPr>
        <p:pic>
          <p:nvPicPr>
            <p:cNvPr id="3" name="Picture 2"/>
            <p:cNvPicPr>
              <a:picLocks/>
            </p:cNvPicPr>
            <p:nvPr/>
          </p:nvPicPr>
          <p:blipFill>
            <a:blip r:embed="rId2"/>
            <a:stretch>
              <a:fillRect/>
            </a:stretch>
          </p:blipFill>
          <p:spPr>
            <a:xfrm>
              <a:off x="134738" y="1862855"/>
              <a:ext cx="6552000" cy="3240000"/>
            </a:xfrm>
            <a:prstGeom prst="rect">
              <a:avLst/>
            </a:prstGeom>
          </p:spPr>
        </p:pic>
        <p:sp>
          <p:nvSpPr>
            <p:cNvPr id="4" name="Rectangle 3"/>
            <p:cNvSpPr/>
            <p:nvPr/>
          </p:nvSpPr>
          <p:spPr>
            <a:xfrm>
              <a:off x="2636912" y="2796918"/>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5" name="Rectangle 4"/>
            <p:cNvSpPr/>
            <p:nvPr/>
          </p:nvSpPr>
          <p:spPr>
            <a:xfrm>
              <a:off x="4955154" y="3588786"/>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10" name="Rectangle 9"/>
            <p:cNvSpPr/>
            <p:nvPr/>
          </p:nvSpPr>
          <p:spPr>
            <a:xfrm>
              <a:off x="3386170" y="3851920"/>
              <a:ext cx="1627006" cy="215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359053" y="2870577"/>
              <a:ext cx="1277859"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8" name="Group 15"/>
          <p:cNvGrpSpPr/>
          <p:nvPr/>
        </p:nvGrpSpPr>
        <p:grpSpPr>
          <a:xfrm>
            <a:off x="920881" y="958935"/>
            <a:ext cx="5779151" cy="759737"/>
            <a:chOff x="911476" y="977493"/>
            <a:chExt cx="5779151" cy="759737"/>
          </a:xfrm>
        </p:grpSpPr>
        <p:sp>
          <p:nvSpPr>
            <p:cNvPr id="17" name="TextBox 16"/>
            <p:cNvSpPr txBox="1"/>
            <p:nvPr/>
          </p:nvSpPr>
          <p:spPr>
            <a:xfrm>
              <a:off x="911476" y="1429453"/>
              <a:ext cx="5760640" cy="307777"/>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a:latin typeface="Times New Roman" panose="02020603050405020304" pitchFamily="18" charset="0"/>
                  <a:cs typeface="Times New Roman" panose="02020603050405020304" pitchFamily="18" charset="0"/>
                </a:rPr>
                <a:t>Nhấn vào biểu tượng kính lúp/ Tìm kiếm</a:t>
              </a:r>
              <a:r>
                <a:rPr lang="en-US" altLang="ko-KR"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a:latin typeface="Times New Roman" panose="02020603050405020304" pitchFamily="18" charset="0"/>
                  <a:cs typeface="Times New Roman" panose="02020603050405020304" pitchFamily="18" charset="0"/>
                </a:rPr>
                <a:t>② </a:t>
              </a:r>
              <a:r>
                <a:rPr lang="vi-VN" altLang="ko-KR" sz="1400" dirty="0">
                  <a:latin typeface="Times New Roman" panose="02020603050405020304" pitchFamily="18" charset="0"/>
                  <a:cs typeface="Times New Roman" panose="02020603050405020304" pitchFamily="18" charset="0"/>
                </a:rPr>
                <a:t>Chọn </a:t>
              </a:r>
              <a:r>
                <a:rPr lang="vi-VN" altLang="ko-KR" sz="1400" dirty="0" smtClean="0">
                  <a:latin typeface="Times New Roman" panose="02020603050405020304" pitchFamily="18" charset="0"/>
                  <a:cs typeface="Times New Roman" panose="02020603050405020304" pitchFamily="18" charset="0"/>
                </a:rPr>
                <a:t>Kho xuất HH/NVL</a:t>
              </a:r>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29987" y="977493"/>
              <a:ext cx="5760640" cy="307777"/>
            </a:xfrm>
            <a:prstGeom prst="rect">
              <a:avLst/>
            </a:prstGeom>
            <a:noFill/>
          </p:spPr>
          <p:txBody>
            <a:bodyPr wrap="square" rtlCol="0">
              <a:spAutoFit/>
            </a:bodyPr>
            <a:lstStyle/>
            <a:p>
              <a:r>
                <a:rPr lang="ko-KR" altLang="en-US" sz="1400" dirty="0"/>
                <a:t>① </a:t>
              </a:r>
              <a:r>
                <a:rPr lang="ko-KR" altLang="en-US" sz="1400" dirty="0" smtClean="0"/>
                <a:t>출하창고 </a:t>
              </a:r>
              <a:r>
                <a:rPr lang="ko-KR" altLang="en-US" sz="1400" dirty="0"/>
                <a:t>검색 </a:t>
              </a:r>
              <a:r>
                <a:rPr lang="en-US" altLang="ko-KR" sz="1400" dirty="0">
                  <a:sym typeface="Wingdings 3" panose="05040102010807070707" pitchFamily="18" charset="2"/>
                </a:rPr>
                <a:t></a:t>
              </a:r>
              <a:r>
                <a:rPr lang="vi-VN" altLang="ko-KR" sz="1400" dirty="0">
                  <a:sym typeface="Wingdings 3" panose="05040102010807070707" pitchFamily="18" charset="2"/>
                </a:rPr>
                <a:t> </a:t>
              </a:r>
              <a:r>
                <a:rPr lang="ko-KR" altLang="en-US" sz="1400" dirty="0" smtClean="0"/>
                <a:t>② 출하창고 </a:t>
              </a:r>
              <a:r>
                <a:rPr lang="ko-KR" altLang="en-US" sz="1400" dirty="0"/>
                <a:t>선택</a:t>
              </a:r>
              <a:endParaRPr lang="en-US" sz="1400" dirty="0"/>
            </a:p>
          </p:txBody>
        </p:sp>
      </p:grpSp>
      <p:grpSp>
        <p:nvGrpSpPr>
          <p:cNvPr id="9" name="Group 18"/>
          <p:cNvGrpSpPr/>
          <p:nvPr/>
        </p:nvGrpSpPr>
        <p:grpSpPr>
          <a:xfrm>
            <a:off x="139492" y="5508104"/>
            <a:ext cx="6540987" cy="954107"/>
            <a:chOff x="139492" y="5508104"/>
            <a:chExt cx="6540987" cy="954107"/>
          </a:xfrm>
        </p:grpSpPr>
        <p:sp>
          <p:nvSpPr>
            <p:cNvPr id="20" name="TextBox 19"/>
            <p:cNvSpPr txBox="1"/>
            <p:nvPr/>
          </p:nvSpPr>
          <p:spPr>
            <a:xfrm>
              <a:off x="139492" y="5508104"/>
              <a:ext cx="3289508" cy="738664"/>
            </a:xfrm>
            <a:prstGeom prst="rect">
              <a:avLst/>
            </a:prstGeom>
            <a:noFill/>
          </p:spPr>
          <p:txBody>
            <a:bodyPr wrap="square" rtlCol="0">
              <a:spAutoFit/>
            </a:bodyPr>
            <a:lstStyle/>
            <a:p>
              <a:r>
                <a:rPr lang="ko-KR" altLang="en-US" sz="1400" dirty="0" smtClean="0"/>
                <a:t>출하 창고는 제품이 위치한 창고이다</a:t>
              </a:r>
              <a:r>
                <a:rPr lang="en-US" altLang="ko-KR" sz="1400" dirty="0" smtClean="0"/>
                <a:t>.</a:t>
              </a:r>
              <a:endParaRPr lang="vi-VN" altLang="ko-KR" sz="1400" dirty="0" smtClean="0"/>
            </a:p>
            <a:p>
              <a:pPr marL="285750" indent="-285750">
                <a:buFont typeface="Wingdings" panose="05000000000000000000" pitchFamily="2" charset="2"/>
                <a:buChar char="v"/>
              </a:pPr>
              <a:r>
                <a:rPr lang="ko-KR" altLang="en-US" sz="1400" dirty="0"/>
                <a:t>주문서 입력 시 출하창고는 </a:t>
              </a:r>
              <a:r>
                <a:rPr lang="ko-KR" altLang="en-US" sz="1400" dirty="0" smtClean="0"/>
                <a:t>항상</a:t>
              </a:r>
              <a:r>
                <a:rPr lang="vi-VN" altLang="ko-KR" sz="1400" dirty="0" smtClean="0"/>
                <a:t> FINAL_W/H </a:t>
              </a:r>
              <a:r>
                <a:rPr lang="ko-KR" altLang="en-US" sz="1400" dirty="0" smtClean="0"/>
                <a:t>선택</a:t>
              </a:r>
              <a:r>
                <a:rPr lang="vi-VN" altLang="ko-KR" sz="1400" dirty="0" smtClean="0"/>
                <a:t>.</a:t>
              </a:r>
              <a:endParaRPr lang="en-US" sz="1400" dirty="0"/>
            </a:p>
          </p:txBody>
        </p:sp>
        <p:sp>
          <p:nvSpPr>
            <p:cNvPr id="21" name="TextBox 20"/>
            <p:cNvSpPr txBox="1"/>
            <p:nvPr/>
          </p:nvSpPr>
          <p:spPr>
            <a:xfrm>
              <a:off x="3429000" y="5508104"/>
              <a:ext cx="3251479" cy="954107"/>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Kho xuất HH/NVL là nơi chứa HH/NVL </a:t>
              </a:r>
            </a:p>
            <a:p>
              <a:pPr marL="285750" indent="-285750">
                <a:buFont typeface="Wingdings" panose="05000000000000000000" pitchFamily="2" charset="2"/>
                <a:buChar char="v"/>
              </a:pPr>
              <a:r>
                <a:rPr lang="vi-VN" altLang="ko-KR" sz="1400" dirty="0" smtClean="0">
                  <a:latin typeface="Times New Roman" panose="02020603050405020304" pitchFamily="18" charset="0"/>
                  <a:cs typeface="Times New Roman" panose="02020603050405020304" pitchFamily="18" charset="0"/>
                </a:rPr>
                <a:t>Khi nhập đơn bán hàng thì luôn luôn chọn Kho xuất HH/NVL là</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FINAL_W/H</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20846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8</a:t>
            </a:fld>
            <a:endParaRPr lang="ko-KR" altLang="en-US" dirty="0"/>
          </a:p>
        </p:txBody>
      </p:sp>
      <p:grpSp>
        <p:nvGrpSpPr>
          <p:cNvPr id="3" name="Group 2"/>
          <p:cNvGrpSpPr/>
          <p:nvPr/>
        </p:nvGrpSpPr>
        <p:grpSpPr>
          <a:xfrm>
            <a:off x="939392" y="976651"/>
            <a:ext cx="5785048" cy="698751"/>
            <a:chOff x="929987" y="995209"/>
            <a:chExt cx="5785048" cy="698751"/>
          </a:xfrm>
        </p:grpSpPr>
        <p:sp>
          <p:nvSpPr>
            <p:cNvPr id="4" name="TextBox 3"/>
            <p:cNvSpPr txBox="1"/>
            <p:nvPr/>
          </p:nvSpPr>
          <p:spPr>
            <a:xfrm>
              <a:off x="929987" y="1386183"/>
              <a:ext cx="5760640" cy="307777"/>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Nhập mã đơn hàng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a:t>
              </a:r>
              <a:r>
                <a:rPr lang="vi-VN" altLang="ko-KR" sz="1400" dirty="0" smtClean="0">
                  <a:latin typeface="Times New Roman" panose="02020603050405020304" pitchFamily="18" charset="0"/>
                  <a:cs typeface="Times New Roman" panose="02020603050405020304" pitchFamily="18" charset="0"/>
                </a:rPr>
                <a:t> Chọn ngày giao hàng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4395" y="995209"/>
              <a:ext cx="5760640" cy="307777"/>
            </a:xfrm>
            <a:prstGeom prst="rect">
              <a:avLst/>
            </a:prstGeom>
            <a:noFill/>
          </p:spPr>
          <p:txBody>
            <a:bodyPr wrap="square" rtlCol="0">
              <a:spAutoFit/>
            </a:bodyPr>
            <a:lstStyle/>
            <a:p>
              <a:r>
                <a:rPr lang="ko-KR" altLang="en-US" sz="1400" dirty="0"/>
                <a:t>① </a:t>
              </a:r>
              <a:r>
                <a:rPr lang="ko-KR" altLang="en-US" sz="1400" dirty="0" err="1" smtClean="0"/>
                <a:t>오더번호</a:t>
              </a:r>
              <a:r>
                <a:rPr lang="ko-KR" altLang="en-US" sz="1400" dirty="0" smtClean="0"/>
                <a:t> 입력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a:t>
              </a:r>
              <a:r>
                <a:rPr lang="vi-VN" altLang="ko-KR" sz="1400" dirty="0" smtClean="0"/>
                <a:t> </a:t>
              </a:r>
              <a:r>
                <a:rPr lang="ko-KR" altLang="en-US" sz="1400" dirty="0" smtClean="0"/>
                <a:t>납기일자 선택</a:t>
              </a:r>
              <a:endParaRPr lang="en-US" sz="1400" dirty="0"/>
            </a:p>
          </p:txBody>
        </p:sp>
      </p:grpSp>
      <p:grpSp>
        <p:nvGrpSpPr>
          <p:cNvPr id="11" name="Group 11"/>
          <p:cNvGrpSpPr/>
          <p:nvPr/>
        </p:nvGrpSpPr>
        <p:grpSpPr>
          <a:xfrm>
            <a:off x="136870" y="1866815"/>
            <a:ext cx="6552000" cy="3240000"/>
            <a:chOff x="136870" y="1875868"/>
            <a:chExt cx="6552000" cy="3240000"/>
          </a:xfrm>
        </p:grpSpPr>
        <p:pic>
          <p:nvPicPr>
            <p:cNvPr id="6" name="Picture 5"/>
            <p:cNvPicPr>
              <a:picLocks/>
            </p:cNvPicPr>
            <p:nvPr/>
          </p:nvPicPr>
          <p:blipFill>
            <a:blip r:embed="rId2"/>
            <a:stretch>
              <a:fillRect/>
            </a:stretch>
          </p:blipFill>
          <p:spPr>
            <a:xfrm>
              <a:off x="136870" y="1875868"/>
              <a:ext cx="6552000" cy="3240000"/>
            </a:xfrm>
            <a:prstGeom prst="rect">
              <a:avLst/>
            </a:prstGeom>
          </p:spPr>
        </p:pic>
        <p:sp>
          <p:nvSpPr>
            <p:cNvPr id="7" name="Rectangle 6"/>
            <p:cNvSpPr/>
            <p:nvPr/>
          </p:nvSpPr>
          <p:spPr>
            <a:xfrm>
              <a:off x="5209403" y="2280747"/>
              <a:ext cx="415498" cy="369332"/>
            </a:xfrm>
            <a:prstGeom prst="rect">
              <a:avLst/>
            </a:prstGeom>
          </p:spPr>
          <p:txBody>
            <a:bodyPr wrap="none">
              <a:spAutoFit/>
            </a:bodyPr>
            <a:lstStyle/>
            <a:p>
              <a:r>
                <a:rPr lang="ko-KR" altLang="en-US" b="1" dirty="0">
                  <a:solidFill>
                    <a:srgbClr val="FF0000"/>
                  </a:solidFill>
                </a:rPr>
                <a:t>①</a:t>
              </a:r>
              <a:endParaRPr lang="en-US" b="1" dirty="0">
                <a:solidFill>
                  <a:srgbClr val="FF0000"/>
                </a:solidFill>
              </a:endParaRPr>
            </a:p>
          </p:txBody>
        </p:sp>
        <p:sp>
          <p:nvSpPr>
            <p:cNvPr id="8" name="Rectangle 7"/>
            <p:cNvSpPr/>
            <p:nvPr/>
          </p:nvSpPr>
          <p:spPr>
            <a:xfrm>
              <a:off x="2636912" y="3300893"/>
              <a:ext cx="415498" cy="369332"/>
            </a:xfrm>
            <a:prstGeom prst="rect">
              <a:avLst/>
            </a:prstGeom>
          </p:spPr>
          <p:txBody>
            <a:bodyPr wrap="none">
              <a:spAutoFit/>
            </a:bodyPr>
            <a:lstStyle/>
            <a:p>
              <a:r>
                <a:rPr lang="ko-KR" altLang="en-US" b="1" dirty="0">
                  <a:solidFill>
                    <a:srgbClr val="FF0000"/>
                  </a:solidFill>
                </a:rPr>
                <a:t>②</a:t>
              </a:r>
              <a:endParaRPr lang="en-US" b="1" dirty="0">
                <a:solidFill>
                  <a:srgbClr val="FF0000"/>
                </a:solidFill>
              </a:endParaRPr>
            </a:p>
          </p:txBody>
        </p:sp>
        <p:sp>
          <p:nvSpPr>
            <p:cNvPr id="9" name="Rectangle 8"/>
            <p:cNvSpPr/>
            <p:nvPr/>
          </p:nvSpPr>
          <p:spPr>
            <a:xfrm>
              <a:off x="939392" y="3384860"/>
              <a:ext cx="1584176"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25404" y="2539072"/>
              <a:ext cx="2494296" cy="22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13" name="Group 15"/>
          <p:cNvGrpSpPr/>
          <p:nvPr/>
        </p:nvGrpSpPr>
        <p:grpSpPr>
          <a:xfrm>
            <a:off x="139492" y="5508104"/>
            <a:ext cx="6540987" cy="1384995"/>
            <a:chOff x="139492" y="5508104"/>
            <a:chExt cx="6540987" cy="1384995"/>
          </a:xfrm>
        </p:grpSpPr>
        <p:sp>
          <p:nvSpPr>
            <p:cNvPr id="17" name="TextBox 16"/>
            <p:cNvSpPr txBox="1"/>
            <p:nvPr/>
          </p:nvSpPr>
          <p:spPr>
            <a:xfrm>
              <a:off x="139492" y="5508104"/>
              <a:ext cx="3289508" cy="1384995"/>
            </a:xfrm>
            <a:prstGeom prst="rect">
              <a:avLst/>
            </a:prstGeom>
            <a:noFill/>
          </p:spPr>
          <p:txBody>
            <a:bodyPr wrap="square" rtlCol="0">
              <a:spAutoFit/>
            </a:bodyPr>
            <a:lstStyle/>
            <a:p>
              <a:r>
                <a:rPr lang="ko-KR" altLang="en-US" sz="1400" dirty="0" err="1" smtClean="0"/>
                <a:t>오더번호는</a:t>
              </a:r>
              <a:r>
                <a:rPr lang="ko-KR" altLang="en-US" sz="1400" dirty="0" smtClean="0"/>
                <a:t> </a:t>
              </a:r>
              <a:r>
                <a:rPr lang="ko-KR" altLang="en-US" sz="1400" dirty="0" err="1" smtClean="0"/>
                <a:t>출하시</a:t>
              </a:r>
              <a:r>
                <a:rPr lang="ko-KR" altLang="en-US" sz="1400" dirty="0" smtClean="0"/>
                <a:t> 제품에 기재되는 중요한 정보이다</a:t>
              </a:r>
              <a:r>
                <a:rPr lang="en-US" altLang="ko-KR" sz="1400" dirty="0" smtClean="0"/>
                <a:t>.</a:t>
              </a:r>
            </a:p>
            <a:p>
              <a:r>
                <a:rPr lang="ko-KR" altLang="en-US" sz="1400" dirty="0" smtClean="0"/>
                <a:t>납기 날짜는 제품을 납품하는 마감 기한으로 중요한 정보이다</a:t>
              </a:r>
              <a:r>
                <a:rPr lang="en-US" altLang="ko-KR" sz="1400" dirty="0" smtClean="0"/>
                <a:t>.</a:t>
              </a:r>
            </a:p>
            <a:p>
              <a:r>
                <a:rPr lang="ko-KR" altLang="en-US" sz="1400" dirty="0" smtClean="0"/>
                <a:t>위 가지는 절대 오류를 범해서는 안 되는 항목이다</a:t>
              </a:r>
              <a:r>
                <a:rPr lang="vi-VN" altLang="ko-KR" sz="1400" dirty="0" smtClean="0"/>
                <a:t>.</a:t>
              </a:r>
              <a:endParaRPr lang="en-US" sz="1400" dirty="0"/>
            </a:p>
          </p:txBody>
        </p:sp>
        <p:sp>
          <p:nvSpPr>
            <p:cNvPr id="18" name="TextBox 17"/>
            <p:cNvSpPr txBox="1"/>
            <p:nvPr/>
          </p:nvSpPr>
          <p:spPr>
            <a:xfrm>
              <a:off x="3429000" y="5508104"/>
              <a:ext cx="3251479" cy="1384995"/>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P/O: Là số PO sẽ được ghi trên hàng hóa khi giao hàng.</a:t>
              </a:r>
            </a:p>
            <a:p>
              <a:r>
                <a:rPr lang="vi-VN" altLang="ko-KR" sz="1400" dirty="0" smtClean="0">
                  <a:latin typeface="Times New Roman" panose="02020603050405020304" pitchFamily="18" charset="0"/>
                  <a:cs typeface="Times New Roman" panose="02020603050405020304" pitchFamily="18" charset="0"/>
                </a:rPr>
                <a:t>Ngày giao là thông tin quan trọng để chuẩn bị cho việc giao hàng.</a:t>
              </a:r>
            </a:p>
            <a:p>
              <a:r>
                <a:rPr lang="vi-VN" altLang="ko-KR" sz="1400" dirty="0" smtClean="0">
                  <a:latin typeface="Times New Roman" panose="02020603050405020304" pitchFamily="18" charset="0"/>
                  <a:cs typeface="Times New Roman" panose="02020603050405020304" pitchFamily="18" charset="0"/>
                </a:rPr>
                <a:t>Hai thông tin trên là những thông tin tuyệt đối không được sai sót</a:t>
              </a:r>
              <a:r>
                <a:rPr lang="vi-VN" altLang="ko-KR"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254235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FAC9AB-1CAA-404C-9047-B35B7A70BC1C}" type="slidenum">
              <a:rPr lang="ko-KR" altLang="en-US" smtClean="0"/>
              <a:pPr/>
              <a:t>9</a:t>
            </a:fld>
            <a:endParaRPr lang="ko-KR" altLang="en-US" dirty="0"/>
          </a:p>
        </p:txBody>
      </p:sp>
      <p:grpSp>
        <p:nvGrpSpPr>
          <p:cNvPr id="3" name="Group 12"/>
          <p:cNvGrpSpPr/>
          <p:nvPr/>
        </p:nvGrpSpPr>
        <p:grpSpPr>
          <a:xfrm>
            <a:off x="893384" y="18438"/>
            <a:ext cx="5806648" cy="934143"/>
            <a:chOff x="893384" y="18438"/>
            <a:chExt cx="5806648" cy="934143"/>
          </a:xfrm>
        </p:grpSpPr>
        <p:sp>
          <p:nvSpPr>
            <p:cNvPr id="14" name="TextBox 13"/>
            <p:cNvSpPr txBox="1"/>
            <p:nvPr/>
          </p:nvSpPr>
          <p:spPr>
            <a:xfrm>
              <a:off x="908720" y="337028"/>
              <a:ext cx="5791312" cy="615553"/>
            </a:xfrm>
            <a:prstGeom prst="rect">
              <a:avLst/>
            </a:prstGeom>
            <a:noFill/>
          </p:spPr>
          <p:txBody>
            <a:bodyPr wrap="square" rtlCol="0">
              <a:spAutoFit/>
            </a:bodyPr>
            <a:lstStyle/>
            <a:p>
              <a:r>
                <a:rPr lang="vi-VN" sz="1600" b="1" dirty="0" smtClean="0"/>
                <a:t>Bán hàng – Đơn bán hàng</a:t>
              </a:r>
              <a:endParaRPr lang="en-US" sz="1600" b="1" dirty="0"/>
            </a:p>
            <a:p>
              <a:endParaRPr lang="en-US" dirty="0"/>
            </a:p>
          </p:txBody>
        </p:sp>
        <p:sp>
          <p:nvSpPr>
            <p:cNvPr id="15" name="TextBox 14"/>
            <p:cNvSpPr txBox="1"/>
            <p:nvPr/>
          </p:nvSpPr>
          <p:spPr>
            <a:xfrm>
              <a:off x="893384" y="18438"/>
              <a:ext cx="5760640" cy="338554"/>
            </a:xfrm>
            <a:prstGeom prst="rect">
              <a:avLst/>
            </a:prstGeom>
            <a:noFill/>
          </p:spPr>
          <p:txBody>
            <a:bodyPr wrap="square" rtlCol="0">
              <a:spAutoFit/>
            </a:bodyPr>
            <a:lstStyle/>
            <a:p>
              <a:r>
                <a:rPr lang="ko-KR" altLang="en-US" sz="1600" b="1" dirty="0" smtClean="0"/>
                <a:t>영업관리 </a:t>
              </a:r>
              <a:r>
                <a:rPr lang="en-US" altLang="ko-KR" sz="1600" b="1" dirty="0" smtClean="0"/>
                <a:t>- </a:t>
              </a:r>
              <a:r>
                <a:rPr lang="ko-KR" altLang="en-US" sz="1600" b="1" dirty="0" smtClean="0"/>
                <a:t>주문서</a:t>
              </a:r>
              <a:endParaRPr lang="en-US" sz="1600" b="1" dirty="0"/>
            </a:p>
          </p:txBody>
        </p:sp>
      </p:grpSp>
      <p:grpSp>
        <p:nvGrpSpPr>
          <p:cNvPr id="4" name="Group 15"/>
          <p:cNvGrpSpPr/>
          <p:nvPr/>
        </p:nvGrpSpPr>
        <p:grpSpPr>
          <a:xfrm>
            <a:off x="929986" y="966373"/>
            <a:ext cx="5773085" cy="739947"/>
            <a:chOff x="920581" y="984931"/>
            <a:chExt cx="5773085" cy="739947"/>
          </a:xfrm>
        </p:grpSpPr>
        <p:sp>
          <p:nvSpPr>
            <p:cNvPr id="17" name="TextBox 16"/>
            <p:cNvSpPr txBox="1"/>
            <p:nvPr/>
          </p:nvSpPr>
          <p:spPr>
            <a:xfrm>
              <a:off x="933026" y="1417101"/>
              <a:ext cx="5760640" cy="307777"/>
            </a:xfrm>
            <a:prstGeom prst="rect">
              <a:avLst/>
            </a:prstGeom>
            <a:noFill/>
          </p:spPr>
          <p:txBody>
            <a:bodyPr wrap="square" rtlCol="0">
              <a:spAutoFit/>
            </a:bodyPr>
            <a:lstStyle/>
            <a:p>
              <a:r>
                <a:rPr lang="ko-KR" altLang="en-US" sz="1400" dirty="0">
                  <a:latin typeface="Times New Roman" panose="02020603050405020304" pitchFamily="18" charset="0"/>
                  <a:cs typeface="Times New Roman" panose="02020603050405020304" pitchFamily="18" charset="0"/>
                </a:rPr>
                <a:t>① </a:t>
              </a:r>
              <a:r>
                <a:rPr lang="vi-VN" altLang="ko-KR" sz="1400" dirty="0" smtClean="0">
                  <a:latin typeface="Times New Roman" panose="02020603050405020304" pitchFamily="18" charset="0"/>
                  <a:cs typeface="Times New Roman" panose="02020603050405020304" pitchFamily="18" charset="0"/>
                </a:rPr>
                <a:t>Nhấn đúp chuột vào ô mã mặt hàng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② </a:t>
              </a:r>
              <a:r>
                <a:rPr lang="vi-VN" altLang="ko-KR" sz="1400" dirty="0" smtClean="0">
                  <a:latin typeface="Times New Roman" panose="02020603050405020304" pitchFamily="18" charset="0"/>
                  <a:cs typeface="Times New Roman" panose="02020603050405020304" pitchFamily="18" charset="0"/>
                </a:rPr>
                <a:t>Chọn mặt hàng  </a:t>
              </a:r>
              <a:r>
                <a:rPr lang="en-US" altLang="ko-KR" sz="14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ko-KR" altLang="en-US" sz="1400" dirty="0" smtClean="0">
                  <a:latin typeface="Times New Roman" panose="02020603050405020304" pitchFamily="18" charset="0"/>
                  <a:cs typeface="Times New Roman" panose="02020603050405020304" pitchFamily="18" charset="0"/>
                </a:rPr>
                <a:t>③</a:t>
              </a:r>
              <a:r>
                <a:rPr lang="en-US" altLang="ko-KR" sz="1400" dirty="0" smtClean="0">
                  <a:latin typeface="Times New Roman" panose="02020603050405020304" pitchFamily="18" charset="0"/>
                  <a:cs typeface="Times New Roman" panose="02020603050405020304" pitchFamily="18" charset="0"/>
                </a:rPr>
                <a:t> </a:t>
              </a:r>
              <a:r>
                <a:rPr lang="vi-VN" altLang="ko-KR" sz="1400" dirty="0" smtClean="0">
                  <a:latin typeface="Times New Roman" panose="02020603050405020304" pitchFamily="18" charset="0"/>
                  <a:cs typeface="Times New Roman" panose="02020603050405020304" pitchFamily="18" charset="0"/>
                </a:rPr>
                <a:t>Đóng</a:t>
              </a:r>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20581" y="984931"/>
              <a:ext cx="5760640" cy="307777"/>
            </a:xfrm>
            <a:prstGeom prst="rect">
              <a:avLst/>
            </a:prstGeom>
            <a:noFill/>
          </p:spPr>
          <p:txBody>
            <a:bodyPr wrap="square" rtlCol="0">
              <a:spAutoFit/>
            </a:bodyPr>
            <a:lstStyle/>
            <a:p>
              <a:r>
                <a:rPr lang="ko-KR" altLang="en-US" sz="1400" dirty="0"/>
                <a:t>① 품목 코드 더블 클릭 </a:t>
              </a:r>
              <a:r>
                <a:rPr lang="en-US" altLang="ko-KR" sz="1400" dirty="0" smtClean="0">
                  <a:sym typeface="Wingdings 3" panose="05040102010807070707" pitchFamily="18" charset="2"/>
                </a:rPr>
                <a:t></a:t>
              </a:r>
              <a:r>
                <a:rPr lang="vi-VN" altLang="ko-KR" sz="1400" dirty="0" smtClean="0">
                  <a:sym typeface="Wingdings 3" panose="05040102010807070707" pitchFamily="18" charset="2"/>
                </a:rPr>
                <a:t> </a:t>
              </a:r>
              <a:r>
                <a:rPr lang="ko-KR" altLang="en-US" sz="1400" dirty="0" smtClean="0"/>
                <a:t>② </a:t>
              </a:r>
              <a:r>
                <a:rPr lang="ko-KR" altLang="en-US" sz="1400" dirty="0"/>
                <a:t>아이템 선택 </a:t>
              </a:r>
              <a:r>
                <a:rPr lang="en-US" altLang="ko-KR" sz="1400" dirty="0" smtClean="0"/>
                <a:t> </a:t>
              </a:r>
              <a:r>
                <a:rPr lang="en-US" altLang="ko-KR" sz="1400" dirty="0">
                  <a:sym typeface="Wingdings 3" panose="05040102010807070707" pitchFamily="18" charset="2"/>
                </a:rPr>
                <a:t> </a:t>
              </a:r>
              <a:r>
                <a:rPr lang="ko-KR" altLang="en-US" sz="1400" dirty="0"/>
                <a:t>③ </a:t>
              </a:r>
              <a:r>
                <a:rPr lang="ko-KR" altLang="en-US" sz="1400" dirty="0" smtClean="0"/>
                <a:t>닫기</a:t>
              </a:r>
              <a:endParaRPr lang="en-US" sz="1400" dirty="0"/>
            </a:p>
          </p:txBody>
        </p:sp>
      </p:grpSp>
      <p:grpSp>
        <p:nvGrpSpPr>
          <p:cNvPr id="5" name="Group 25"/>
          <p:cNvGrpSpPr/>
          <p:nvPr/>
        </p:nvGrpSpPr>
        <p:grpSpPr>
          <a:xfrm>
            <a:off x="138979" y="1862855"/>
            <a:ext cx="6552000" cy="3240000"/>
            <a:chOff x="138979" y="1862855"/>
            <a:chExt cx="6552000" cy="3240000"/>
          </a:xfrm>
        </p:grpSpPr>
        <p:grpSp>
          <p:nvGrpSpPr>
            <p:cNvPr id="6" name="Group 22"/>
            <p:cNvGrpSpPr/>
            <p:nvPr/>
          </p:nvGrpSpPr>
          <p:grpSpPr>
            <a:xfrm>
              <a:off x="138979" y="1862855"/>
              <a:ext cx="6552000" cy="3240000"/>
              <a:chOff x="138979" y="1862855"/>
              <a:chExt cx="6552000" cy="3240000"/>
            </a:xfrm>
          </p:grpSpPr>
          <p:pic>
            <p:nvPicPr>
              <p:cNvPr id="19" name="Picture 18"/>
              <p:cNvPicPr>
                <a:picLocks/>
              </p:cNvPicPr>
              <p:nvPr/>
            </p:nvPicPr>
            <p:blipFill>
              <a:blip r:embed="rId2"/>
              <a:stretch>
                <a:fillRect/>
              </a:stretch>
            </p:blipFill>
            <p:spPr>
              <a:xfrm>
                <a:off x="138979" y="1862855"/>
                <a:ext cx="6552000" cy="3240000"/>
              </a:xfrm>
              <a:prstGeom prst="rect">
                <a:avLst/>
              </a:prstGeom>
            </p:spPr>
          </p:pic>
          <p:sp>
            <p:nvSpPr>
              <p:cNvPr id="20" name="Rectangle 19"/>
              <p:cNvSpPr/>
              <p:nvPr/>
            </p:nvSpPr>
            <p:spPr>
              <a:xfrm>
                <a:off x="740067" y="3656496"/>
                <a:ext cx="379837" cy="369332"/>
              </a:xfrm>
              <a:prstGeom prst="rect">
                <a:avLst/>
              </a:prstGeom>
            </p:spPr>
            <p:txBody>
              <a:bodyPr wrap="square">
                <a:spAutoFit/>
              </a:bodyPr>
              <a:lstStyle/>
              <a:p>
                <a:r>
                  <a:rPr lang="ko-KR" altLang="en-US" b="1" dirty="0">
                    <a:solidFill>
                      <a:srgbClr val="FF0000"/>
                    </a:solidFill>
                  </a:rPr>
                  <a:t>①</a:t>
                </a:r>
                <a:endParaRPr lang="en-US" b="1" dirty="0">
                  <a:solidFill>
                    <a:srgbClr val="FF0000"/>
                  </a:solidFill>
                </a:endParaRPr>
              </a:p>
            </p:txBody>
          </p:sp>
          <p:sp>
            <p:nvSpPr>
              <p:cNvPr id="21" name="Rectangle 20"/>
              <p:cNvSpPr/>
              <p:nvPr/>
            </p:nvSpPr>
            <p:spPr>
              <a:xfrm>
                <a:off x="2260388" y="2814309"/>
                <a:ext cx="432048" cy="369332"/>
              </a:xfrm>
              <a:prstGeom prst="rect">
                <a:avLst/>
              </a:prstGeom>
            </p:spPr>
            <p:txBody>
              <a:bodyPr wrap="square">
                <a:spAutoFit/>
              </a:bodyPr>
              <a:lstStyle/>
              <a:p>
                <a:r>
                  <a:rPr lang="ko-KR" altLang="en-US" b="1" dirty="0">
                    <a:solidFill>
                      <a:srgbClr val="FF0000"/>
                    </a:solidFill>
                  </a:rPr>
                  <a:t>②</a:t>
                </a:r>
                <a:endParaRPr lang="en-US" b="1" dirty="0">
                  <a:solidFill>
                    <a:srgbClr val="FF0000"/>
                  </a:solidFill>
                </a:endParaRPr>
              </a:p>
            </p:txBody>
          </p:sp>
          <p:sp>
            <p:nvSpPr>
              <p:cNvPr id="22" name="Rectangle 21"/>
              <p:cNvSpPr/>
              <p:nvPr/>
            </p:nvSpPr>
            <p:spPr>
              <a:xfrm>
                <a:off x="2204864" y="3203849"/>
                <a:ext cx="271548" cy="1182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p:cNvSpPr/>
            <p:nvPr/>
          </p:nvSpPr>
          <p:spPr>
            <a:xfrm>
              <a:off x="3511867" y="4386611"/>
              <a:ext cx="271548" cy="257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3754831" y="4274677"/>
              <a:ext cx="415498" cy="369332"/>
            </a:xfrm>
            <a:prstGeom prst="rect">
              <a:avLst/>
            </a:prstGeom>
          </p:spPr>
          <p:txBody>
            <a:bodyPr wrap="none">
              <a:spAutoFit/>
            </a:bodyPr>
            <a:lstStyle/>
            <a:p>
              <a:r>
                <a:rPr lang="ko-KR" altLang="en-US" b="1" dirty="0">
                  <a:solidFill>
                    <a:srgbClr val="FF0000"/>
                  </a:solidFill>
                </a:rPr>
                <a:t>③</a:t>
              </a:r>
              <a:endParaRPr lang="en-US" b="1" dirty="0">
                <a:solidFill>
                  <a:srgbClr val="FF0000"/>
                </a:solidFill>
              </a:endParaRPr>
            </a:p>
          </p:txBody>
        </p:sp>
      </p:grpSp>
      <p:grpSp>
        <p:nvGrpSpPr>
          <p:cNvPr id="7" name="Group 26"/>
          <p:cNvGrpSpPr/>
          <p:nvPr/>
        </p:nvGrpSpPr>
        <p:grpSpPr>
          <a:xfrm>
            <a:off x="139492" y="5508104"/>
            <a:ext cx="6540987" cy="523220"/>
            <a:chOff x="139492" y="5508104"/>
            <a:chExt cx="6540987" cy="523220"/>
          </a:xfrm>
        </p:grpSpPr>
        <p:sp>
          <p:nvSpPr>
            <p:cNvPr id="28" name="TextBox 27"/>
            <p:cNvSpPr txBox="1"/>
            <p:nvPr/>
          </p:nvSpPr>
          <p:spPr>
            <a:xfrm>
              <a:off x="139492" y="5508104"/>
              <a:ext cx="3289508" cy="523220"/>
            </a:xfrm>
            <a:prstGeom prst="rect">
              <a:avLst/>
            </a:prstGeom>
            <a:noFill/>
          </p:spPr>
          <p:txBody>
            <a:bodyPr wrap="square" rtlCol="0">
              <a:spAutoFit/>
            </a:bodyPr>
            <a:lstStyle/>
            <a:p>
              <a:r>
                <a:rPr lang="ko-KR" altLang="en-US" sz="1400" dirty="0" smtClean="0"/>
                <a:t>주문서에 해당하는 </a:t>
              </a:r>
              <a:r>
                <a:rPr lang="ko-KR" altLang="en-US" sz="1400" dirty="0" err="1" smtClean="0"/>
                <a:t>아이템응</a:t>
              </a:r>
              <a:r>
                <a:rPr lang="ko-KR" altLang="en-US" sz="1400" dirty="0" smtClean="0"/>
                <a:t> 등록하는 화면이다</a:t>
              </a:r>
              <a:r>
                <a:rPr lang="en-US" altLang="ko-KR" sz="1400" dirty="0" smtClean="0"/>
                <a:t>.</a:t>
              </a:r>
              <a:endParaRPr lang="en-US" sz="1400" dirty="0"/>
            </a:p>
          </p:txBody>
        </p:sp>
        <p:sp>
          <p:nvSpPr>
            <p:cNvPr id="29" name="TextBox 28"/>
            <p:cNvSpPr txBox="1"/>
            <p:nvPr/>
          </p:nvSpPr>
          <p:spPr>
            <a:xfrm>
              <a:off x="3429000" y="5508104"/>
              <a:ext cx="3251479" cy="523220"/>
            </a:xfrm>
            <a:prstGeom prst="rect">
              <a:avLst/>
            </a:prstGeom>
            <a:noFill/>
          </p:spPr>
          <p:txBody>
            <a:bodyPr wrap="square" rtlCol="0">
              <a:spAutoFit/>
            </a:bodyPr>
            <a:lstStyle/>
            <a:p>
              <a:r>
                <a:rPr lang="vi-VN" altLang="ko-KR" sz="1400" dirty="0" smtClean="0">
                  <a:latin typeface="Times New Roman" panose="02020603050405020304" pitchFamily="18" charset="0"/>
                  <a:cs typeface="Times New Roman" panose="02020603050405020304" pitchFamily="18" charset="0"/>
                </a:rPr>
                <a:t>Chọn mặt hàng theo yêu cầu của đơn đặt hàng từ khách hàng.</a:t>
              </a:r>
              <a:r>
                <a:rPr lang="en-US" altLang="ko-KR"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0227903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3528</TotalTime>
  <Words>4494</Words>
  <Application>Microsoft Office PowerPoint</Application>
  <PresentationFormat>화면 슬라이드 쇼(4:3)</PresentationFormat>
  <Paragraphs>691</Paragraphs>
  <Slides>58</Slides>
  <Notes>1</Notes>
  <HiddenSlides>0</HiddenSlides>
  <MMClips>0</MMClips>
  <ScaleCrop>false</ScaleCrop>
  <HeadingPairs>
    <vt:vector size="4" baseType="variant">
      <vt:variant>
        <vt:lpstr>테마</vt:lpstr>
      </vt:variant>
      <vt:variant>
        <vt:i4>1</vt:i4>
      </vt:variant>
      <vt:variant>
        <vt:lpstr>슬라이드 제목</vt:lpstr>
      </vt:variant>
      <vt:variant>
        <vt:i4>58</vt:i4>
      </vt:variant>
    </vt:vector>
  </HeadingPairs>
  <TitlesOfParts>
    <vt:vector size="59"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JINWON2016ASUS</dc:creator>
  <cp:lastModifiedBy>JINWON2016ASUS</cp:lastModifiedBy>
  <cp:revision>304</cp:revision>
  <cp:lastPrinted>2018-12-27T05:34:54Z</cp:lastPrinted>
  <dcterms:created xsi:type="dcterms:W3CDTF">2018-12-15T01:48:21Z</dcterms:created>
  <dcterms:modified xsi:type="dcterms:W3CDTF">2018-12-30T06:28:43Z</dcterms:modified>
</cp:coreProperties>
</file>