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3" r:id="rId2"/>
    <p:sldId id="398" r:id="rId3"/>
    <p:sldId id="404" r:id="rId4"/>
    <p:sldId id="403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434" autoAdjust="0"/>
  </p:normalViewPr>
  <p:slideViewPr>
    <p:cSldViewPr>
      <p:cViewPr>
        <p:scale>
          <a:sx n="118" d="100"/>
          <a:sy n="118" d="100"/>
        </p:scale>
        <p:origin x="90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43354-2ECC-4E83-9457-EDCED77B2BD2}" type="datetimeFigureOut">
              <a:rPr lang="ko-KR" altLang="en-US" smtClean="0"/>
              <a:pPr/>
              <a:t>2018-12-30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DA5B-644C-4632-831F-9D92AD5858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67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7612" y="716774"/>
            <a:ext cx="6572296" cy="69012"/>
          </a:xfrm>
          <a:prstGeom prst="rect">
            <a:avLst/>
          </a:prstGeom>
          <a:solidFill>
            <a:srgbClr val="FF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5570" y="8506721"/>
            <a:ext cx="6598800" cy="73042"/>
          </a:xfrm>
          <a:prstGeom prst="rect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>
              <a:solidFill>
                <a:srgbClr val="FFE07D"/>
              </a:solidFill>
            </a:endParaRPr>
          </a:p>
        </p:txBody>
      </p:sp>
      <p:pic>
        <p:nvPicPr>
          <p:cNvPr id="9" name="Picture 1" descr="ci-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009" y="8640223"/>
            <a:ext cx="10334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219700" y="8612717"/>
            <a:ext cx="1600200" cy="486833"/>
          </a:xfrm>
        </p:spPr>
        <p:txBody>
          <a:bodyPr/>
          <a:lstStyle/>
          <a:p>
            <a:fld id="{EAFAC9AB-1CAA-404C-9047-B35B7A70BC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양쪽 모서리가 둥근 사각형 10"/>
          <p:cNvSpPr/>
          <p:nvPr userDrawn="1"/>
        </p:nvSpPr>
        <p:spPr>
          <a:xfrm>
            <a:off x="119993" y="71406"/>
            <a:ext cx="6572296" cy="5715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4305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18581" y="1857357"/>
            <a:ext cx="6590131" cy="3260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14300" y="885382"/>
            <a:ext cx="6590131" cy="900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14277" y="5195173"/>
            <a:ext cx="6590131" cy="323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>
            <a:stCxn id="15" idx="1"/>
            <a:endCxn id="15" idx="3"/>
          </p:cNvCxnSpPr>
          <p:nvPr userDrawn="1"/>
        </p:nvCxnSpPr>
        <p:spPr>
          <a:xfrm rot="10800000" flipH="1">
            <a:off x="114299" y="1335650"/>
            <a:ext cx="6590131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0971" y="1438254"/>
            <a:ext cx="804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VIETNAM</a:t>
            </a:r>
            <a:endParaRPr lang="ko-KR" altLang="en-US" sz="1050" b="1" dirty="0"/>
          </a:p>
        </p:txBody>
      </p:sp>
      <p:cxnSp>
        <p:nvCxnSpPr>
          <p:cNvPr id="25" name="직선 연결선 24"/>
          <p:cNvCxnSpPr>
            <a:stCxn id="16" idx="0"/>
            <a:endCxn id="16" idx="2"/>
          </p:cNvCxnSpPr>
          <p:nvPr userDrawn="1"/>
        </p:nvCxnSpPr>
        <p:spPr>
          <a:xfrm rot="16200000" flipH="1">
            <a:off x="1792103" y="6812412"/>
            <a:ext cx="3234479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 rot="10800000" flipH="1">
            <a:off x="114276" y="5499105"/>
            <a:ext cx="6590131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214290" y="5160967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KOREA</a:t>
            </a:r>
            <a:endParaRPr lang="ko-KR" alt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3514725" y="516255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VIETNAM</a:t>
            </a:r>
            <a:endParaRPr lang="ko-KR" altLang="en-US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7764" y="974700"/>
            <a:ext cx="804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KOREA</a:t>
            </a:r>
            <a:endParaRPr lang="ko-KR" altLang="en-US" sz="1050" b="1" dirty="0"/>
          </a:p>
        </p:txBody>
      </p:sp>
      <p:cxnSp>
        <p:nvCxnSpPr>
          <p:cNvPr id="53" name="직선 연결선 52"/>
          <p:cNvCxnSpPr/>
          <p:nvPr userDrawn="1"/>
        </p:nvCxnSpPr>
        <p:spPr>
          <a:xfrm rot="16200000" flipH="1">
            <a:off x="408890" y="1343270"/>
            <a:ext cx="900536" cy="1588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 rot="16200000" flipH="1">
            <a:off x="579657" y="354706"/>
            <a:ext cx="568800" cy="1588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62312" y="357158"/>
            <a:ext cx="5835057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97132" y="214282"/>
            <a:ext cx="804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MENU</a:t>
            </a:r>
            <a:endParaRPr lang="ko-KR" altLang="en-US" sz="105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827434"/>
            <a:ext cx="6856982" cy="113267"/>
          </a:xfrm>
          <a:prstGeom prst="rect">
            <a:avLst/>
          </a:prstGeom>
          <a:solidFill>
            <a:srgbClr val="FF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3832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83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037" y="8464392"/>
            <a:ext cx="6856982" cy="113267"/>
          </a:xfrm>
          <a:prstGeom prst="rect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3832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83">
              <a:solidFill>
                <a:srgbClr val="FFE07D"/>
              </a:solidFill>
            </a:endParaRPr>
          </a:p>
        </p:txBody>
      </p:sp>
      <p:pic>
        <p:nvPicPr>
          <p:cNvPr id="4" name="Picture 1" descr="ci-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1" y="8571900"/>
            <a:ext cx="662791" cy="56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2627747" y="8550782"/>
            <a:ext cx="1600471" cy="38972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FDC778D-7A7D-4211-BFCE-610123B571D5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5045762" y="8571900"/>
            <a:ext cx="1600471" cy="3897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2E8DD-5F1D-49A3-B133-916A991C72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8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C9AB-1CAA-404C-9047-B35B7A70BC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0" y="1808356"/>
            <a:ext cx="6858000" cy="16302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68912">
              <a:defRPr/>
            </a:pPr>
            <a:r>
              <a:rPr lang="en-US" altLang="ko-KR" sz="6600" b="1" dirty="0" smtClean="0">
                <a:solidFill>
                  <a:prstClr val="black"/>
                </a:solidFill>
              </a:rPr>
              <a:t>ERP Manual</a:t>
            </a:r>
            <a:endParaRPr lang="ko-KR" altLang="en-US" sz="6600" b="1" dirty="0">
              <a:solidFill>
                <a:prstClr val="black"/>
              </a:solidFill>
            </a:endParaRPr>
          </a:p>
        </p:txBody>
      </p:sp>
      <p:sp>
        <p:nvSpPr>
          <p:cNvPr id="6147" name="슬라이드 번호 개체 틀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8AB3493-A987-46CE-AD12-76DCA76FD821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447842" y="8016670"/>
            <a:ext cx="2395644" cy="424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l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1pPr>
            <a:lvl2pPr marL="406400" indent="-114300" algn="l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2pPr>
            <a:lvl3pPr marL="749300" indent="-228600" algn="l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3pPr>
            <a:lvl4pPr marL="914400" indent="-50800" algn="l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4pPr>
            <a:lvl5pPr marL="2057400" indent="-228600" algn="l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개성체" pitchFamily="18" charset="-127"/>
              </a:defRPr>
            </a:lvl9pPr>
          </a:lstStyle>
          <a:p>
            <a:pPr algn="r" latinLnBrk="0">
              <a:lnSpc>
                <a:spcPct val="85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돋움체" panose="020B0609000101010101" pitchFamily="49" charset="-127"/>
              </a:rPr>
              <a:t>2018/ 12/ 27 Update </a:t>
            </a:r>
            <a:r>
              <a:rPr lang="en-US" altLang="ko-KR" sz="1400" dirty="0" err="1" smtClean="0">
                <a:latin typeface="Arial" panose="020B0604020202020204" pitchFamily="34" charset="0"/>
                <a:ea typeface="돋움체" panose="020B0609000101010101" pitchFamily="49" charset="-127"/>
              </a:rPr>
              <a:t>Hoa</a:t>
            </a:r>
            <a:endParaRPr lang="ko-KR" altLang="en-US" sz="1400" dirty="0"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5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60640" cy="696665"/>
            <a:chOff x="920581" y="984931"/>
            <a:chExt cx="5760640" cy="696665"/>
          </a:xfrm>
        </p:grpSpPr>
        <p:sp>
          <p:nvSpPr>
            <p:cNvPr id="16" name="TextBox 15"/>
            <p:cNvSpPr txBox="1"/>
            <p:nvPr/>
          </p:nvSpPr>
          <p:spPr>
            <a:xfrm>
              <a:off x="920581" y="1373819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Phương pháp kiểm tra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Số lượng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검사방법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수량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738664"/>
            <a:chOff x="139492" y="5508104"/>
            <a:chExt cx="6540987" cy="738664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검사방법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전수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샘플링 선택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수량을 정확히 확인해야 한다</a:t>
              </a:r>
              <a:r>
                <a:rPr lang="en-US" altLang="ko-KR" sz="1400" dirty="0" smtClean="0"/>
                <a:t>.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 cột phương pháp kiểm tra: chọn      Nhiều rồi chọn sản phẩm là Ring rồi nhập  số lượng chính xác vào.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9332" y="1896927"/>
            <a:ext cx="6524072" cy="3179130"/>
            <a:chOff x="129332" y="1896927"/>
            <a:chExt cx="6524072" cy="31791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9648"/>
            <a:stretch/>
          </p:blipFill>
          <p:spPr>
            <a:xfrm>
              <a:off x="129332" y="1896927"/>
              <a:ext cx="6524072" cy="317913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1732612" y="3486492"/>
              <a:ext cx="619719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4435020" y="3486492"/>
              <a:ext cx="619719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1330623" y="34053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3933056" y="344584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4" name="TextBox 23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0046" cy="742351"/>
            <a:chOff x="920581" y="984931"/>
            <a:chExt cx="5770046" cy="742351"/>
          </a:xfrm>
        </p:grpSpPr>
        <p:sp>
          <p:nvSpPr>
            <p:cNvPr id="16" name="TextBox 15"/>
            <p:cNvSpPr txBox="1"/>
            <p:nvPr/>
          </p:nvSpPr>
          <p:spPr>
            <a:xfrm>
              <a:off x="929987" y="1419505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Hoàn thành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① </a:t>
              </a:r>
              <a:r>
                <a:rPr lang="ko-KR" altLang="en-US" sz="1400" dirty="0" smtClean="0">
                  <a:sym typeface="Wingdings 3" panose="05040102010807070707" pitchFamily="18" charset="2"/>
                </a:rPr>
                <a:t>종결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1815882"/>
            <a:chOff x="139492" y="5508104"/>
            <a:chExt cx="6540987" cy="1815882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품질검사요청입력 승인을 조회하는 항목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연결전표가 </a:t>
              </a:r>
              <a:r>
                <a:rPr lang="ko-KR" altLang="en-US" sz="1400" dirty="0" smtClean="0"/>
                <a:t>있는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것은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자동요청이며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없는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것은 </a:t>
              </a:r>
              <a:r>
                <a:rPr lang="ko-KR" altLang="en-US" sz="1400" dirty="0" smtClean="0"/>
                <a:t>품질검사요청화면에서 직접 </a:t>
              </a:r>
              <a:r>
                <a:rPr lang="ko-KR" altLang="en-US" sz="1400" dirty="0" smtClean="0"/>
                <a:t>입력한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것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검사가 </a:t>
              </a:r>
              <a:r>
                <a:rPr lang="ko-KR" altLang="en-US" sz="1400" dirty="0" smtClean="0"/>
                <a:t>끝난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것은 </a:t>
              </a:r>
              <a:r>
                <a:rPr lang="ko-KR" altLang="en-US" sz="1400" dirty="0" smtClean="0"/>
                <a:t>종결 처리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Danh sách kiểm tra, phê duyệt yêu cầu     kiểm tra chất lượng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 sản phẩm</a:t>
              </a:r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có ở cột Liên kết thì là   yêu cầu tự động còn không có thì nhập       trực tiếp ở màn hình yêu cầu kiểm tra chất lượng.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 sản phẩm đã kiểm tra xong thì       nhấn hoàn thành.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6508" y="1892858"/>
            <a:ext cx="6543524" cy="3183198"/>
            <a:chOff x="156508" y="1892858"/>
            <a:chExt cx="6543524" cy="31831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508" y="1892858"/>
              <a:ext cx="6543524" cy="3183198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5301208" y="2808801"/>
              <a:ext cx="792088" cy="13311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3140968" y="4108149"/>
              <a:ext cx="43204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3140968" y="37388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3" name="TextBox 22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3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60640" cy="739826"/>
            <a:chOff x="920581" y="984931"/>
            <a:chExt cx="5760640" cy="739826"/>
          </a:xfrm>
        </p:grpSpPr>
        <p:sp>
          <p:nvSpPr>
            <p:cNvPr id="16" name="TextBox 15"/>
            <p:cNvSpPr txBox="1"/>
            <p:nvPr/>
          </p:nvSpPr>
          <p:spPr>
            <a:xfrm>
              <a:off x="920581" y="1416980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Tình hình không được kiểm tra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err="1" smtClean="0"/>
                <a:t>미검사현황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954107"/>
            <a:chOff x="139492" y="5508104"/>
            <a:chExt cx="6540987" cy="954107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검사가 </a:t>
              </a:r>
              <a:r>
                <a:rPr lang="ko-KR" altLang="en-US" sz="1400" dirty="0" smtClean="0"/>
                <a:t>되지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않은 </a:t>
              </a:r>
              <a:r>
                <a:rPr lang="ko-KR" altLang="en-US" sz="1400" dirty="0" smtClean="0"/>
                <a:t>제품을 조회하는 화면으로 품질검사가 </a:t>
              </a:r>
              <a:r>
                <a:rPr lang="ko-KR" altLang="en-US" sz="1400" dirty="0" smtClean="0"/>
                <a:t>완료된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건은 </a:t>
              </a:r>
              <a:r>
                <a:rPr lang="ko-KR" altLang="en-US" sz="1400" dirty="0" smtClean="0"/>
                <a:t>조회되지 않는다</a:t>
              </a:r>
              <a:r>
                <a:rPr lang="en-US" altLang="ko-KR" sz="1400" dirty="0" smtClean="0"/>
                <a:t>.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Dựa vào việc kiểm tra các sản phẩm chưa được kiểm tra thì những sản phẩm đã hoàn thành kiểm tra chất lượng sẽ không được  kiểm tra nữa.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9492" y="1898960"/>
            <a:ext cx="6514532" cy="3177095"/>
            <a:chOff x="139492" y="1898960"/>
            <a:chExt cx="6514532" cy="317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98960"/>
              <a:ext cx="6514532" cy="3177095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1474386" y="3142812"/>
              <a:ext cx="4114854" cy="1213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1" name="TextBox 20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2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86070" cy="872388"/>
            <a:chOff x="920581" y="984931"/>
            <a:chExt cx="5786070" cy="872388"/>
          </a:xfrm>
        </p:grpSpPr>
        <p:sp>
          <p:nvSpPr>
            <p:cNvPr id="16" name="TextBox 15"/>
            <p:cNvSpPr txBox="1"/>
            <p:nvPr/>
          </p:nvSpPr>
          <p:spPr>
            <a:xfrm>
              <a:off x="946011" y="1334099"/>
              <a:ext cx="576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Kiểm tra chất lượng mới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Sản xuất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Chọn sản phẩm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Áp dụng toàn bộ (F8)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품질검사입력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생산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③ </a:t>
              </a:r>
              <a:r>
                <a:rPr lang="ko-KR" altLang="en-US" sz="1400" dirty="0" smtClean="0"/>
                <a:t>제품선택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④ </a:t>
              </a:r>
              <a:r>
                <a:rPr lang="ko-KR" altLang="en-US" sz="1400" dirty="0" smtClean="0"/>
                <a:t>전체적용</a:t>
              </a:r>
              <a:r>
                <a:rPr lang="vi-VN" altLang="ko-KR" sz="1400" dirty="0" smtClean="0"/>
                <a:t> (F8)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523220"/>
            <a:chOff x="139492" y="5508104"/>
            <a:chExt cx="6540987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검사요청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구매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생산등</a:t>
              </a:r>
              <a:r>
                <a:rPr lang="ko-KR" altLang="en-US" sz="1400" dirty="0" smtClean="0"/>
                <a:t> 항목 설정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제품 선택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 các sản phẩm trong các danh mục    Sản xuất, mua hàng, yêu cầu kiểm tra...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9492" y="1882316"/>
            <a:ext cx="6514532" cy="3193739"/>
            <a:chOff x="139492" y="1882316"/>
            <a:chExt cx="6514532" cy="319373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82316"/>
              <a:ext cx="6514532" cy="3193739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4077073" y="2588674"/>
              <a:ext cx="360040" cy="2095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188640" y="2987824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8"/>
            <p:cNvSpPr/>
            <p:nvPr/>
          </p:nvSpPr>
          <p:spPr>
            <a:xfrm>
              <a:off x="1196752" y="3738242"/>
              <a:ext cx="288032" cy="9777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8"/>
            <p:cNvSpPr/>
            <p:nvPr/>
          </p:nvSpPr>
          <p:spPr>
            <a:xfrm>
              <a:off x="1628800" y="4655401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3"/>
            <p:cNvSpPr/>
            <p:nvPr/>
          </p:nvSpPr>
          <p:spPr>
            <a:xfrm>
              <a:off x="802067" y="294541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3661575" y="248790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781254" y="40509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6"/>
            <p:cNvSpPr/>
            <p:nvPr/>
          </p:nvSpPr>
          <p:spPr>
            <a:xfrm>
              <a:off x="1756760" y="4254711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  <a:r>
                <a:rPr lang="en-US" altLang="ko-KR" b="1" dirty="0">
                  <a:solidFill>
                    <a:srgbClr val="FF0000"/>
                  </a:solidFill>
                </a:rPr>
                <a:t>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8" name="TextBox 27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46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0046" cy="655648"/>
            <a:chOff x="920581" y="984931"/>
            <a:chExt cx="5770046" cy="655648"/>
          </a:xfrm>
        </p:grpSpPr>
        <p:sp>
          <p:nvSpPr>
            <p:cNvPr id="16" name="TextBox 15"/>
            <p:cNvSpPr txBox="1"/>
            <p:nvPr/>
          </p:nvSpPr>
          <p:spPr>
            <a:xfrm>
              <a:off x="929987" y="1332802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 hàng giám sát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Kết quả sau khi nhập hàng giám sát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검사항목입력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</a:t>
              </a:r>
              <a:r>
                <a:rPr lang="ko-KR" altLang="en-US" sz="1400" dirty="0" smtClean="0">
                  <a:sym typeface="Wingdings 3" panose="05040102010807070707" pitchFamily="18" charset="2"/>
                </a:rPr>
                <a:t>검사항목 입력 결과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954107"/>
            <a:chOff x="139492" y="5508104"/>
            <a:chExt cx="6540987" cy="954107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감사항목에 치수</a:t>
              </a:r>
              <a:r>
                <a:rPr lang="en-US" altLang="ko-KR" sz="1400" dirty="0" smtClean="0"/>
                <a:t>-size, </a:t>
              </a:r>
              <a:r>
                <a:rPr lang="ko-KR" altLang="en-US" sz="1400" dirty="0" smtClean="0"/>
                <a:t>육안</a:t>
              </a:r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찍힘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기능</a:t>
              </a:r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조립을 입력하고 </a:t>
              </a:r>
              <a:r>
                <a:rPr lang="ko-KR" altLang="en-US" sz="1400" dirty="0" smtClean="0"/>
                <a:t>적용한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결과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 hộp thoại hàng giám sát nhập Size   trong ô Số đo, Đóng dấu trong ô Trực       quan, Lắp ráp trong ô Hoạt động  rồi nhấn áp dụng để xem kết quả.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9492" y="1882316"/>
            <a:ext cx="6514532" cy="3193740"/>
            <a:chOff x="139492" y="1882316"/>
            <a:chExt cx="6514532" cy="31937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82316"/>
              <a:ext cx="6514532" cy="31937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5877272" y="3247111"/>
              <a:ext cx="619719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1556792" y="3425527"/>
              <a:ext cx="4163447" cy="1434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1141294" y="372332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5952261" y="287777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4" name="TextBox 23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36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0046" cy="728757"/>
            <a:chOff x="920581" y="984931"/>
            <a:chExt cx="5770046" cy="728757"/>
          </a:xfrm>
        </p:grpSpPr>
        <p:sp>
          <p:nvSpPr>
            <p:cNvPr id="16" name="TextBox 15"/>
            <p:cNvSpPr txBox="1"/>
            <p:nvPr/>
          </p:nvSpPr>
          <p:spPr>
            <a:xfrm>
              <a:off x="929987" y="140591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Quản lý không đạt chuẩn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Danh sách không đạt chuẩn 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부적격관리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부적격 항목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1384995"/>
            <a:chOff x="139492" y="5508104"/>
            <a:chExt cx="6540987" cy="1384995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부적격관리</a:t>
              </a:r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불량유형에 맞는 항목에 불량 수량을 입력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부적격 수량과 유형 항목에서 입력한 수량은 반드시 일치해야 한다</a:t>
              </a:r>
              <a:r>
                <a:rPr lang="en-US" altLang="ko-KR" sz="1400" dirty="0" smtClean="0"/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chưa đạt chuẩn- N</a:t>
              </a:r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hập số lượng    hàng lỗi ứng với số lượng đã nhập cho       từng loại lỗi.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 đã nhập trong cho từng loại lỗi   và số lượng chưa đạt chuẩn nhất định phải trùng khớp với nhau.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4644" y="1887117"/>
            <a:ext cx="6535388" cy="3188940"/>
            <a:chOff x="164644" y="1887117"/>
            <a:chExt cx="6535388" cy="31889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44" y="1887117"/>
              <a:ext cx="6489380" cy="31889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6381328" y="3073035"/>
              <a:ext cx="318704" cy="2028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1784246" y="3296796"/>
              <a:ext cx="3949010" cy="17792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5965830" y="296776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1368748" y="35638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7" name="TextBox 26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6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82136" cy="728379"/>
            <a:chOff x="920581" y="984931"/>
            <a:chExt cx="5782136" cy="728379"/>
          </a:xfrm>
        </p:grpSpPr>
        <p:sp>
          <p:nvSpPr>
            <p:cNvPr id="16" name="TextBox 15"/>
            <p:cNvSpPr txBox="1"/>
            <p:nvPr/>
          </p:nvSpPr>
          <p:spPr>
            <a:xfrm>
              <a:off x="942077" y="1405533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Hoàn thành yêu cầu kiểm tra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Lưu trữ (F8)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검사요청종결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저장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1169551"/>
            <a:chOff x="139492" y="5508104"/>
            <a:chExt cx="6540987" cy="1169551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검사가 완료된 항목이면 검사요청종결 처리를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체크하고 저장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완료되지 않았다면 저장만 클릭한다</a:t>
              </a:r>
              <a:r>
                <a:rPr lang="en-US" altLang="ko-KR" sz="1400" dirty="0" smtClean="0"/>
                <a:t>.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Nếu là sản phẩm đã hoàn thành việc kiểm tra thì nhấn chọn vào ô hoàn thành yêu cầu kiểm tra rồi lưu trữ.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Nếu chưa hoành thành thì chỉ nhấn chọn  Lưu trữ.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9492" y="1886384"/>
            <a:ext cx="6551134" cy="3189672"/>
            <a:chOff x="139492" y="1886384"/>
            <a:chExt cx="6551134" cy="318967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86384"/>
              <a:ext cx="6551134" cy="3189672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1196752" y="4283969"/>
              <a:ext cx="7200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1412776" y="4499993"/>
              <a:ext cx="648072" cy="216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781254" y="42073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997278" y="45603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7" name="TextBox 26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5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6250" cy="737080"/>
            <a:chOff x="920581" y="984931"/>
            <a:chExt cx="5776250" cy="737080"/>
          </a:xfrm>
        </p:grpSpPr>
        <p:sp>
          <p:nvSpPr>
            <p:cNvPr id="16" name="TextBox 15"/>
            <p:cNvSpPr txBox="1"/>
            <p:nvPr/>
          </p:nvSpPr>
          <p:spPr>
            <a:xfrm>
              <a:off x="936191" y="1414234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Danh sách kiểm tra chất lượng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품질검사조회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523220"/>
            <a:chOff x="139492" y="5508104"/>
            <a:chExt cx="6540987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품질검사 입력한 내용 확인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Xác nhận lại nội dung đã nhập trong phiếu kiểm tra chất lượng.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7788" y="1882316"/>
            <a:ext cx="6582244" cy="3193740"/>
            <a:chOff x="117788" y="1882316"/>
            <a:chExt cx="6582244" cy="31937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88" y="1882316"/>
              <a:ext cx="6582244" cy="31937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273665" y="4067944"/>
              <a:ext cx="707063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4" name="TextBox 23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0046" cy="714511"/>
            <a:chOff x="920581" y="984931"/>
            <a:chExt cx="5770046" cy="714511"/>
          </a:xfrm>
        </p:grpSpPr>
        <p:sp>
          <p:nvSpPr>
            <p:cNvPr id="16" name="TextBox 15"/>
            <p:cNvSpPr txBox="1"/>
            <p:nvPr/>
          </p:nvSpPr>
          <p:spPr>
            <a:xfrm>
              <a:off x="929987" y="1391665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Tình hình kiểm tra chất lượng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>
                  <a:sym typeface="Wingdings 3" panose="05040102010807070707" pitchFamily="18" charset="2"/>
                </a:rPr>
                <a:t>품질검사현황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954107"/>
            <a:chOff x="139492" y="5508104"/>
            <a:chExt cx="6540987" cy="954107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품질검사 현황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검사항목 및 </a:t>
              </a:r>
              <a:r>
                <a:rPr lang="ko-KR" altLang="en-US" sz="1400" dirty="0" smtClean="0"/>
                <a:t>부적격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관리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입력한 </a:t>
              </a:r>
              <a:r>
                <a:rPr lang="ko-KR" altLang="en-US" sz="1400" dirty="0" smtClean="0"/>
                <a:t>사항을 </a:t>
              </a:r>
              <a:r>
                <a:rPr lang="ko-KR" altLang="en-US" sz="1400" dirty="0" smtClean="0"/>
                <a:t>볼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수 </a:t>
              </a:r>
              <a:r>
                <a:rPr lang="ko-KR" altLang="en-US" sz="1400" dirty="0" smtClean="0"/>
                <a:t>있다</a:t>
              </a:r>
              <a:r>
                <a:rPr lang="en-US" altLang="ko-KR" sz="1400" dirty="0" smtClean="0"/>
                <a:t>.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Tình hình kiểm tra chất lượng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xem lại thông tin đã nhập trong     mục quản lý chưa đạt chuẩn và hàng giám sát.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8676" y="1892044"/>
            <a:ext cx="6514532" cy="3193740"/>
            <a:chOff x="139492" y="1882316"/>
            <a:chExt cx="6514532" cy="31937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82316"/>
              <a:ext cx="6514532" cy="31937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164523" y="3176956"/>
              <a:ext cx="619719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24" name="TextBox 23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15602" y="54006"/>
            <a:ext cx="6842398" cy="701569"/>
          </a:xfrm>
          <a:prstGeom prst="round2SameRect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68912">
              <a:defRPr/>
            </a:pPr>
            <a:r>
              <a:rPr lang="en-US" altLang="ko-KR" sz="3600" b="1" dirty="0" smtClean="0">
                <a:solidFill>
                  <a:prstClr val="black"/>
                </a:solidFill>
              </a:rPr>
              <a:t>ERP Manual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6147" name="슬라이드 번호 개체 틀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8AB3493-A987-46CE-AD12-76DCA76FD821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124744" y="3205574"/>
            <a:ext cx="4829096" cy="1924751"/>
            <a:chOff x="1192192" y="3205574"/>
            <a:chExt cx="4829096" cy="1924751"/>
          </a:xfrm>
        </p:grpSpPr>
        <p:sp>
          <p:nvSpPr>
            <p:cNvPr id="48" name="Rectangle 98"/>
            <p:cNvSpPr>
              <a:spLocks noChangeArrowheads="1"/>
            </p:cNvSpPr>
            <p:nvPr/>
          </p:nvSpPr>
          <p:spPr bwMode="auto">
            <a:xfrm>
              <a:off x="1196752" y="3205574"/>
              <a:ext cx="4824536" cy="972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1pPr>
              <a:lvl2pPr marL="406400" indent="-1143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2pPr>
              <a:lvl3pPr marL="749300" indent="-2286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3pPr>
              <a:lvl4pPr marL="914400" indent="-508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4pPr>
              <a:lvl5pPr marL="2057400" indent="-2286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9pPr>
            </a:lstStyle>
            <a:p>
              <a:pPr algn="ctr" latinLnBrk="0">
                <a:lnSpc>
                  <a:spcPct val="85000"/>
                </a:lnSpc>
              </a:pPr>
              <a:r>
                <a:rPr lang="en-US" altLang="ko-KR" sz="3600" b="1" dirty="0" smtClean="0">
                  <a:latin typeface="Arial" panose="020B0604020202020204" pitchFamily="34" charset="0"/>
                  <a:ea typeface="돋움체" panose="020B0609000101010101" pitchFamily="49" charset="-127"/>
                </a:rPr>
                <a:t>Process Part</a:t>
              </a:r>
              <a:endParaRPr lang="ko-KR" altLang="en-US" sz="3600" b="1" dirty="0"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9" name="Rectangle 98"/>
            <p:cNvSpPr>
              <a:spLocks noChangeArrowheads="1"/>
            </p:cNvSpPr>
            <p:nvPr/>
          </p:nvSpPr>
          <p:spPr bwMode="auto">
            <a:xfrm>
              <a:off x="1192192" y="4158216"/>
              <a:ext cx="4824536" cy="97210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1pPr>
              <a:lvl2pPr marL="406400" indent="-1143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2pPr>
              <a:lvl3pPr marL="749300" indent="-2286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3pPr>
              <a:lvl4pPr marL="914400" indent="-508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4pPr>
              <a:lvl5pPr marL="2057400" indent="-228600" algn="l" latinLnBrk="1">
                <a:spcBef>
                  <a:spcPct val="0"/>
                </a:spcBef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10287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개성체" pitchFamily="18" charset="-127"/>
                </a:defRPr>
              </a:lvl9pPr>
            </a:lstStyle>
            <a:p>
              <a:pPr algn="ctr" latinLnBrk="0">
                <a:lnSpc>
                  <a:spcPct val="85000"/>
                </a:lnSpc>
              </a:pPr>
              <a:r>
                <a:rPr lang="en-US" altLang="ko-KR" sz="4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돋움체" panose="020B0609000101010101" pitchFamily="49" charset="-127"/>
                </a:rPr>
                <a:t>Quality Control</a:t>
              </a:r>
              <a:endParaRPr lang="ko-KR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15082" y="7815282"/>
            <a:ext cx="500066" cy="500066"/>
            <a:chOff x="6215082" y="7815282"/>
            <a:chExt cx="500066" cy="500066"/>
          </a:xfrm>
        </p:grpSpPr>
        <p:sp>
          <p:nvSpPr>
            <p:cNvPr id="7" name="빗면 6">
              <a:hlinkClick r:id="rId2" action="ppaction://hlinksldjump" highlightClick="1"/>
            </p:cNvPr>
            <p:cNvSpPr/>
            <p:nvPr/>
          </p:nvSpPr>
          <p:spPr>
            <a:xfrm rot="16200000">
              <a:off x="6215082" y="7815282"/>
              <a:ext cx="500066" cy="500066"/>
            </a:xfrm>
            <a:prstGeom prst="bevel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8" name="U자형 화살표 7"/>
            <p:cNvSpPr/>
            <p:nvPr/>
          </p:nvSpPr>
          <p:spPr>
            <a:xfrm rot="5400000" flipH="1">
              <a:off x="6343672" y="7943872"/>
              <a:ext cx="242886" cy="214314"/>
            </a:xfrm>
            <a:prstGeom prst="uturnArrow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5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7" name="Group 11"/>
          <p:cNvGrpSpPr/>
          <p:nvPr/>
        </p:nvGrpSpPr>
        <p:grpSpPr>
          <a:xfrm>
            <a:off x="893384" y="18438"/>
            <a:ext cx="5806648" cy="687922"/>
            <a:chOff x="893384" y="18438"/>
            <a:chExt cx="5806648" cy="687922"/>
          </a:xfrm>
        </p:grpSpPr>
        <p:sp>
          <p:nvSpPr>
            <p:cNvPr id="13" name="TextBox 12"/>
            <p:cNvSpPr txBox="1"/>
            <p:nvPr/>
          </p:nvSpPr>
          <p:spPr>
            <a:xfrm>
              <a:off x="908720" y="337028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Sản phẩm lỗi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3384" y="18438"/>
              <a:ext cx="576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QC - </a:t>
              </a:r>
              <a:r>
                <a:rPr lang="ko-KR" altLang="en-US" sz="1600" b="1" dirty="0" smtClean="0"/>
                <a:t>불량처리</a:t>
              </a:r>
              <a:r>
                <a:rPr lang="en-US" altLang="ko-KR" sz="1600" b="1" dirty="0" smtClean="0"/>
                <a:t> </a:t>
              </a:r>
              <a:endParaRPr lang="en-US" sz="1600" b="1" dirty="0"/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908720" y="966134"/>
            <a:ext cx="5771759" cy="860968"/>
            <a:chOff x="899315" y="984692"/>
            <a:chExt cx="5771759" cy="860968"/>
          </a:xfrm>
        </p:grpSpPr>
        <p:sp>
          <p:nvSpPr>
            <p:cNvPr id="16" name="TextBox 15"/>
            <p:cNvSpPr txBox="1"/>
            <p:nvPr/>
          </p:nvSpPr>
          <p:spPr>
            <a:xfrm>
              <a:off x="910434" y="1322440"/>
              <a:ext cx="576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Biến động hàng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Sản phẩm lỗi mới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Sản xuất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Chọn sản phẩm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⑤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Áp dụng tất cả (F8)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315" y="984692"/>
              <a:ext cx="5760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① </a:t>
              </a:r>
              <a:r>
                <a:rPr lang="ko-KR" altLang="en-US" sz="1200" dirty="0" smtClean="0"/>
                <a:t>기타이동 </a:t>
              </a:r>
              <a:r>
                <a:rPr lang="en-US" altLang="ko-KR" sz="12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2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200" dirty="0" smtClean="0"/>
                <a:t>② 불량처리입력 </a:t>
              </a:r>
              <a:r>
                <a:rPr lang="en-US" altLang="ko-KR" sz="12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200" dirty="0"/>
                <a:t>③ </a:t>
              </a:r>
              <a:r>
                <a:rPr lang="ko-KR" altLang="en-US" sz="1200" dirty="0" smtClean="0"/>
                <a:t>생산 </a:t>
              </a:r>
              <a:r>
                <a:rPr lang="en-US" altLang="ko-KR" sz="12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200" dirty="0" smtClean="0"/>
                <a:t>④ 제품선택 </a:t>
              </a:r>
              <a:r>
                <a:rPr lang="en-US" altLang="ko-KR" sz="12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200" dirty="0" smtClean="0"/>
                <a:t>⑤ 전체적용   </a:t>
              </a:r>
              <a:endParaRPr lang="en-US" sz="12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523220"/>
            <a:chOff x="139492" y="5508104"/>
            <a:chExt cx="6540987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불량품이 발견되면 불량처리를 입력하는 화면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Nếu phát hiện sản phẩm lỗi thì nhập sản   phẩm lỗi vào.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828" y="1882316"/>
            <a:ext cx="6514532" cy="3193740"/>
            <a:chOff x="139492" y="1882316"/>
            <a:chExt cx="6514532" cy="31937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82316"/>
              <a:ext cx="6514532" cy="31937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2132856" y="2014198"/>
              <a:ext cx="576064" cy="2162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188639" y="3203849"/>
              <a:ext cx="731199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8"/>
            <p:cNvSpPr/>
            <p:nvPr/>
          </p:nvSpPr>
          <p:spPr>
            <a:xfrm>
              <a:off x="2922835" y="3230787"/>
              <a:ext cx="362149" cy="2162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8"/>
            <p:cNvSpPr/>
            <p:nvPr/>
          </p:nvSpPr>
          <p:spPr>
            <a:xfrm>
              <a:off x="2132857" y="3915464"/>
              <a:ext cx="288032" cy="87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8"/>
            <p:cNvSpPr/>
            <p:nvPr/>
          </p:nvSpPr>
          <p:spPr>
            <a:xfrm>
              <a:off x="2564904" y="4835298"/>
              <a:ext cx="576064" cy="2162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3"/>
            <p:cNvSpPr/>
            <p:nvPr/>
          </p:nvSpPr>
          <p:spPr>
            <a:xfrm>
              <a:off x="2213139" y="21900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4"/>
            <p:cNvSpPr/>
            <p:nvPr/>
          </p:nvSpPr>
          <p:spPr>
            <a:xfrm>
              <a:off x="929986" y="319587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5"/>
            <p:cNvSpPr/>
            <p:nvPr/>
          </p:nvSpPr>
          <p:spPr>
            <a:xfrm>
              <a:off x="2922835" y="2905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6"/>
            <p:cNvSpPr/>
            <p:nvPr/>
          </p:nvSpPr>
          <p:spPr>
            <a:xfrm>
              <a:off x="1775314" y="4006311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  <a:r>
                <a:rPr lang="en-US" altLang="ko-KR" b="1" dirty="0">
                  <a:solidFill>
                    <a:srgbClr val="FF0000"/>
                  </a:solidFill>
                </a:rPr>
                <a:t>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19"/>
            <p:cNvSpPr/>
            <p:nvPr/>
          </p:nvSpPr>
          <p:spPr>
            <a:xfrm>
              <a:off x="3115695" y="46198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65829" cy="721678"/>
            <a:chOff x="920581" y="984931"/>
            <a:chExt cx="5765829" cy="721678"/>
          </a:xfrm>
        </p:grpSpPr>
        <p:sp>
          <p:nvSpPr>
            <p:cNvPr id="16" name="TextBox 15"/>
            <p:cNvSpPr txBox="1"/>
            <p:nvPr/>
          </p:nvSpPr>
          <p:spPr>
            <a:xfrm>
              <a:off x="925770" y="1398832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Hoạt động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Số lượng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① 처리방법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수량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2246769"/>
            <a:chOff x="139492" y="5508104"/>
            <a:chExt cx="6540987" cy="2246769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불량처리방법을 선택하고 불량수량을 정확히 입력한다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불량처리방법은 폐기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품목대체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정상사용중에</a:t>
              </a:r>
              <a:r>
                <a:rPr lang="ko-KR" altLang="en-US" sz="1400" dirty="0" smtClean="0"/>
                <a:t> 선택한다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품목대체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제품을 다른 품목</a:t>
              </a:r>
              <a:r>
                <a:rPr lang="en-US" altLang="ko-KR" sz="1400" dirty="0" smtClean="0"/>
                <a:t>(ex:</a:t>
              </a:r>
              <a:r>
                <a:rPr lang="ko-KR" altLang="en-US" sz="1400" dirty="0" smtClean="0"/>
                <a:t>원재료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반제품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으로 대체하는 경우에 사용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정상사용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경미한 불량으로 제품으로 사용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 hoạt động và nhập số lượng sản       phẩm lỗi vào.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 hoạt động chọn Bỏ hàng, Tháo rời  hàng hoặc Sử dụng bình thường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Tháo rời hàng: sử dụng trong trường hợp   tháo rời sản phẩm thành một sản phẩm     khác (Ví dụ: Nguyên vật liệu, bán thành   phẩm</a:t>
              </a:r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).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 dụng bình thượng: dùng cho những sản phẩm có lỗi nhỏ.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828" y="1894283"/>
            <a:ext cx="6514532" cy="3181773"/>
            <a:chOff x="139492" y="1894283"/>
            <a:chExt cx="6514532" cy="318177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94283"/>
              <a:ext cx="6514532" cy="3181773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4540924" y="2786373"/>
              <a:ext cx="1728192" cy="8256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3933056" y="3776011"/>
              <a:ext cx="731199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4177030" y="27112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3592410" y="369935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893384" y="18438"/>
            <a:ext cx="5806648" cy="687922"/>
            <a:chOff x="893384" y="18438"/>
            <a:chExt cx="5806648" cy="687922"/>
          </a:xfrm>
        </p:grpSpPr>
        <p:sp>
          <p:nvSpPr>
            <p:cNvPr id="24" name="TextBox 23"/>
            <p:cNvSpPr txBox="1"/>
            <p:nvPr/>
          </p:nvSpPr>
          <p:spPr>
            <a:xfrm>
              <a:off x="908720" y="337028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Sản phẩm lỗi</a:t>
              </a:r>
              <a:endParaRPr lang="en-US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3384" y="18438"/>
              <a:ext cx="576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QC - </a:t>
              </a:r>
              <a:r>
                <a:rPr lang="ko-KR" altLang="en-US" sz="1600" b="1" dirty="0" smtClean="0"/>
                <a:t>불량처리</a:t>
              </a:r>
              <a:r>
                <a:rPr lang="en-US" altLang="ko-KR" sz="1600" b="1" dirty="0" smtClean="0"/>
                <a:t> 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4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4426" cy="720464"/>
            <a:chOff x="920581" y="984931"/>
            <a:chExt cx="5774426" cy="720464"/>
          </a:xfrm>
        </p:grpSpPr>
        <p:sp>
          <p:nvSpPr>
            <p:cNvPr id="16" name="TextBox 15"/>
            <p:cNvSpPr txBox="1"/>
            <p:nvPr/>
          </p:nvSpPr>
          <p:spPr>
            <a:xfrm>
              <a:off x="934367" y="1397618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Loại lỗi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 loại lỗi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Thay đổi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Lưu trữ (F8)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불량유형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불량유형</a:t>
              </a:r>
              <a:r>
                <a:rPr lang="vi-VN" altLang="ko-KR" sz="1400" dirty="0" smtClean="0"/>
                <a:t> </a:t>
              </a:r>
              <a:r>
                <a:rPr lang="ko-KR" altLang="en-US" sz="1400" dirty="0" smtClean="0"/>
                <a:t>선택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③ </a:t>
              </a:r>
              <a:r>
                <a:rPr lang="ko-KR" altLang="en-US" sz="1400" dirty="0" smtClean="0"/>
                <a:t>변경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④ </a:t>
              </a:r>
              <a:r>
                <a:rPr lang="ko-KR" altLang="en-US" sz="1400" dirty="0" smtClean="0"/>
                <a:t>저장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738664"/>
            <a:chOff x="139492" y="5508104"/>
            <a:chExt cx="6540987" cy="738664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불량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예</a:t>
              </a:r>
              <a:r>
                <a:rPr lang="en-US" altLang="ko-KR" sz="1400" dirty="0" smtClean="0"/>
                <a:t>:</a:t>
              </a:r>
              <a:r>
                <a:rPr lang="ko-KR" altLang="en-US" sz="1400" dirty="0" smtClean="0"/>
                <a:t>칼라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사유를 입력하는 </a:t>
              </a:r>
              <a:r>
                <a:rPr lang="ko-KR" altLang="en-US" sz="1400" dirty="0" err="1" smtClean="0"/>
                <a:t>팝업창으로</a:t>
              </a:r>
              <a:r>
                <a:rPr lang="ko-KR" altLang="en-US" sz="1400" dirty="0" smtClean="0"/>
                <a:t> 불량 유형을 선택하여 입력한다</a:t>
              </a:r>
              <a:r>
                <a:rPr lang="en-US" altLang="ko-KR" sz="1400" dirty="0" smtClean="0"/>
                <a:t>.</a:t>
              </a:r>
              <a:endParaRPr lang="en-US" altLang="ko-KR" sz="1400" dirty="0" smtClean="0">
                <a:sym typeface="Wingdings" panose="05000000000000000000" pitchFamily="2" charset="2"/>
              </a:endParaRPr>
            </a:p>
            <a:p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 loại lỗi trong hộp thoại Tìm kiếm      loại hàng hư để nhập vào lý do hàng lỗi     (Ví dụ: màu sắc)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7596" y="1882317"/>
            <a:ext cx="6486428" cy="3283004"/>
            <a:chOff x="167596" y="1882317"/>
            <a:chExt cx="6486428" cy="32830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2667"/>
            <a:stretch/>
          </p:blipFill>
          <p:spPr>
            <a:xfrm>
              <a:off x="167596" y="1882317"/>
              <a:ext cx="6486428" cy="31937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1396873" y="2859710"/>
              <a:ext cx="25922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4437112" y="3563888"/>
              <a:ext cx="619719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8"/>
            <p:cNvSpPr/>
            <p:nvPr/>
          </p:nvSpPr>
          <p:spPr>
            <a:xfrm>
              <a:off x="1660604" y="4815320"/>
              <a:ext cx="619719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8"/>
            <p:cNvSpPr/>
            <p:nvPr/>
          </p:nvSpPr>
          <p:spPr>
            <a:xfrm>
              <a:off x="1350744" y="4499995"/>
              <a:ext cx="619719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3"/>
            <p:cNvSpPr/>
            <p:nvPr/>
          </p:nvSpPr>
          <p:spPr>
            <a:xfrm>
              <a:off x="4581128" y="320646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96873" y="251374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1452854" y="41032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6"/>
            <p:cNvSpPr/>
            <p:nvPr/>
          </p:nvSpPr>
          <p:spPr>
            <a:xfrm>
              <a:off x="1286958" y="4795989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  <a:r>
                <a:rPr lang="en-US" altLang="ko-KR" b="1" dirty="0">
                  <a:solidFill>
                    <a:srgbClr val="FF0000"/>
                  </a:solidFill>
                </a:rPr>
                <a:t>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11"/>
          <p:cNvGrpSpPr/>
          <p:nvPr/>
        </p:nvGrpSpPr>
        <p:grpSpPr>
          <a:xfrm>
            <a:off x="893384" y="18438"/>
            <a:ext cx="5806648" cy="687922"/>
            <a:chOff x="893384" y="18438"/>
            <a:chExt cx="5806648" cy="687922"/>
          </a:xfrm>
        </p:grpSpPr>
        <p:sp>
          <p:nvSpPr>
            <p:cNvPr id="28" name="TextBox 27"/>
            <p:cNvSpPr txBox="1"/>
            <p:nvPr/>
          </p:nvSpPr>
          <p:spPr>
            <a:xfrm>
              <a:off x="908720" y="337028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Sản phẩm lỗi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3384" y="18438"/>
              <a:ext cx="576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QC - </a:t>
              </a:r>
              <a:r>
                <a:rPr lang="ko-KR" altLang="en-US" sz="1600" b="1" dirty="0" smtClean="0"/>
                <a:t>불량처리</a:t>
              </a:r>
              <a:r>
                <a:rPr lang="en-US" altLang="ko-KR" sz="1600" b="1" dirty="0" smtClean="0"/>
                <a:t> 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8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2347" cy="712804"/>
            <a:chOff x="920581" y="984931"/>
            <a:chExt cx="5772347" cy="712804"/>
          </a:xfrm>
        </p:grpSpPr>
        <p:sp>
          <p:nvSpPr>
            <p:cNvPr id="16" name="TextBox 15"/>
            <p:cNvSpPr txBox="1"/>
            <p:nvPr/>
          </p:nvSpPr>
          <p:spPr>
            <a:xfrm>
              <a:off x="932288" y="1389958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Danh sách sản phẩm lỗi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Chọn sản phẩm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Lưu trữ (F8)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불량처리조회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제품선택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③ </a:t>
              </a:r>
              <a:r>
                <a:rPr lang="ko-KR" altLang="en-US" sz="1400" dirty="0" smtClean="0"/>
                <a:t>저장</a:t>
              </a:r>
              <a:r>
                <a:rPr lang="vi-VN" altLang="ko-KR" sz="1400" dirty="0" smtClean="0"/>
                <a:t> (F8)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307777"/>
            <a:chOff x="139492" y="5508104"/>
            <a:chExt cx="6540987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불량처리 조회 화면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Danh sách sản phẩm lỗi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9492" y="1882316"/>
            <a:ext cx="6514532" cy="3193350"/>
            <a:chOff x="139492" y="1882316"/>
            <a:chExt cx="6514532" cy="31933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-754" t="-726" r="754" b="8000"/>
            <a:stretch/>
          </p:blipFill>
          <p:spPr>
            <a:xfrm>
              <a:off x="139492" y="1882316"/>
              <a:ext cx="6514532" cy="319335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211500" y="3131840"/>
              <a:ext cx="98525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8"/>
            <p:cNvSpPr/>
            <p:nvPr/>
          </p:nvSpPr>
          <p:spPr>
            <a:xfrm>
              <a:off x="1508637" y="2758894"/>
              <a:ext cx="98525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8"/>
            <p:cNvSpPr/>
            <p:nvPr/>
          </p:nvSpPr>
          <p:spPr>
            <a:xfrm>
              <a:off x="2388635" y="4651200"/>
              <a:ext cx="792088" cy="3126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3"/>
            <p:cNvSpPr/>
            <p:nvPr/>
          </p:nvSpPr>
          <p:spPr>
            <a:xfrm>
              <a:off x="629379" y="28171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4"/>
            <p:cNvSpPr/>
            <p:nvPr/>
          </p:nvSpPr>
          <p:spPr>
            <a:xfrm>
              <a:off x="1300888" y="238956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5"/>
            <p:cNvSpPr/>
            <p:nvPr/>
          </p:nvSpPr>
          <p:spPr>
            <a:xfrm>
              <a:off x="2002886" y="46263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893384" y="18438"/>
            <a:ext cx="5806648" cy="687922"/>
            <a:chOff x="893384" y="18438"/>
            <a:chExt cx="5806648" cy="687922"/>
          </a:xfrm>
        </p:grpSpPr>
        <p:sp>
          <p:nvSpPr>
            <p:cNvPr id="26" name="TextBox 25"/>
            <p:cNvSpPr txBox="1"/>
            <p:nvPr/>
          </p:nvSpPr>
          <p:spPr>
            <a:xfrm>
              <a:off x="908720" y="337028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Sản phẩm lỗi</a:t>
              </a:r>
              <a:endParaRPr lang="en-US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3384" y="18438"/>
              <a:ext cx="576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QC - </a:t>
              </a:r>
              <a:r>
                <a:rPr lang="ko-KR" altLang="en-US" sz="1600" b="1" dirty="0" smtClean="0"/>
                <a:t>불량처리</a:t>
              </a:r>
              <a:r>
                <a:rPr lang="en-US" altLang="ko-KR" sz="1600" b="1" dirty="0" smtClean="0"/>
                <a:t> 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9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19839" y="966373"/>
            <a:ext cx="5770787" cy="720464"/>
            <a:chOff x="910434" y="984931"/>
            <a:chExt cx="5770787" cy="720464"/>
          </a:xfrm>
        </p:grpSpPr>
        <p:sp>
          <p:nvSpPr>
            <p:cNvPr id="16" name="TextBox 15"/>
            <p:cNvSpPr txBox="1"/>
            <p:nvPr/>
          </p:nvSpPr>
          <p:spPr>
            <a:xfrm>
              <a:off x="910434" y="1397618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Tình trạng sản phẩm lỗi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불량처리현황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307777"/>
            <a:chOff x="139492" y="5508104"/>
            <a:chExt cx="6540987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불량 처리 현황 결과 화면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quả về tình trạng sản phẩm lỗi.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1400" y="1882317"/>
            <a:ext cx="6509079" cy="3193740"/>
            <a:chOff x="171400" y="1882317"/>
            <a:chExt cx="6509079" cy="31937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841" t="1393" r="-841" b="3197"/>
            <a:stretch/>
          </p:blipFill>
          <p:spPr>
            <a:xfrm>
              <a:off x="171400" y="1882317"/>
              <a:ext cx="6509079" cy="31937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198662" y="3419872"/>
              <a:ext cx="731324" cy="288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1"/>
          <p:cNvGrpSpPr/>
          <p:nvPr/>
        </p:nvGrpSpPr>
        <p:grpSpPr>
          <a:xfrm>
            <a:off x="893384" y="18438"/>
            <a:ext cx="5806648" cy="687922"/>
            <a:chOff x="893384" y="18438"/>
            <a:chExt cx="5806648" cy="687922"/>
          </a:xfrm>
        </p:grpSpPr>
        <p:sp>
          <p:nvSpPr>
            <p:cNvPr id="21" name="TextBox 20"/>
            <p:cNvSpPr txBox="1"/>
            <p:nvPr/>
          </p:nvSpPr>
          <p:spPr>
            <a:xfrm>
              <a:off x="908720" y="337028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Sản phẩm lỗi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3384" y="18438"/>
              <a:ext cx="576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QC - </a:t>
              </a:r>
              <a:r>
                <a:rPr lang="ko-KR" altLang="en-US" sz="1600" b="1" dirty="0" smtClean="0"/>
                <a:t>불량처리</a:t>
              </a:r>
              <a:r>
                <a:rPr lang="en-US" altLang="ko-KR" sz="1600" b="1" dirty="0" smtClean="0"/>
                <a:t> 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27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8720" y="337028"/>
            <a:ext cx="57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929986" y="966373"/>
            <a:ext cx="5770046" cy="700499"/>
            <a:chOff x="920581" y="984931"/>
            <a:chExt cx="5770046" cy="700499"/>
          </a:xfrm>
        </p:grpSpPr>
        <p:sp>
          <p:nvSpPr>
            <p:cNvPr id="16" name="TextBox 15"/>
            <p:cNvSpPr txBox="1"/>
            <p:nvPr/>
          </p:nvSpPr>
          <p:spPr>
            <a:xfrm>
              <a:off x="929987" y="1377653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danh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 danh sách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sản phẩm lỗi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581" y="984931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>
                  <a:sym typeface="Wingdings 3" panose="05040102010807070707" pitchFamily="18" charset="2"/>
                </a:rPr>
                <a:t>불량처리 조회 항목</a:t>
              </a:r>
              <a:endParaRPr lang="en-US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1384995"/>
            <a:chOff x="139492" y="5508104"/>
            <a:chExt cx="6540987" cy="1384995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불량처리 결과확인</a:t>
              </a:r>
              <a:endParaRPr lang="en-US" altLang="ko-KR" sz="1400" dirty="0" smtClean="0"/>
            </a:p>
            <a:p>
              <a:r>
                <a:rPr lang="en-US" sz="1400" dirty="0" smtClean="0"/>
                <a:t>- </a:t>
              </a:r>
              <a:r>
                <a:rPr lang="ko-KR" altLang="en-US" sz="1400" dirty="0" smtClean="0"/>
                <a:t>불량처리 현황</a:t>
              </a:r>
              <a:endParaRPr lang="en-US" altLang="ko-KR" sz="1400" dirty="0" smtClean="0"/>
            </a:p>
            <a:p>
              <a:r>
                <a:rPr lang="en-US" sz="1400" dirty="0" smtClean="0"/>
                <a:t>- </a:t>
              </a:r>
              <a:r>
                <a:rPr lang="ko-KR" altLang="en-US" sz="1400" dirty="0" smtClean="0"/>
                <a:t>대체사용 현황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폐기현황</a:t>
              </a:r>
              <a:endParaRPr lang="en-US" altLang="ko-KR" sz="1400" dirty="0" smtClean="0"/>
            </a:p>
            <a:p>
              <a:r>
                <a:rPr lang="en-US" sz="1400" dirty="0" smtClean="0"/>
                <a:t>- </a:t>
              </a:r>
              <a:r>
                <a:rPr lang="ko-KR" altLang="en-US" sz="1400" dirty="0" smtClean="0"/>
                <a:t>불량률 파악 보고서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Kiểm tra kết quả về tình trạng sản phẫm    lỗi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Tình trạng sản phẩm lỗi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Tình hình tháo rời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Tình hình thanh lý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Tình trạng tỷ lệ lỗi hàng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9492" y="1882316"/>
            <a:ext cx="6514532" cy="3193740"/>
            <a:chOff x="139492" y="1882316"/>
            <a:chExt cx="6514532" cy="31937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92" y="1882316"/>
              <a:ext cx="6514532" cy="3193740"/>
            </a:xfrm>
            <a:prstGeom prst="rect">
              <a:avLst/>
            </a:prstGeom>
          </p:spPr>
        </p:pic>
        <p:sp>
          <p:nvSpPr>
            <p:cNvPr id="15" name="Rectangle 8"/>
            <p:cNvSpPr/>
            <p:nvPr/>
          </p:nvSpPr>
          <p:spPr>
            <a:xfrm>
              <a:off x="273665" y="3635896"/>
              <a:ext cx="995095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1"/>
          <p:cNvGrpSpPr/>
          <p:nvPr/>
        </p:nvGrpSpPr>
        <p:grpSpPr>
          <a:xfrm>
            <a:off x="893384" y="18438"/>
            <a:ext cx="5806648" cy="687922"/>
            <a:chOff x="893384" y="18438"/>
            <a:chExt cx="5806648" cy="687922"/>
          </a:xfrm>
        </p:grpSpPr>
        <p:sp>
          <p:nvSpPr>
            <p:cNvPr id="21" name="TextBox 20"/>
            <p:cNvSpPr txBox="1"/>
            <p:nvPr/>
          </p:nvSpPr>
          <p:spPr>
            <a:xfrm>
              <a:off x="908720" y="337028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Sản phẩm lỗi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3384" y="18438"/>
              <a:ext cx="576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QC - </a:t>
              </a:r>
              <a:r>
                <a:rPr lang="ko-KR" altLang="en-US" sz="1600" b="1" dirty="0" smtClean="0"/>
                <a:t>불량처리</a:t>
              </a:r>
              <a:r>
                <a:rPr lang="en-US" altLang="ko-KR" sz="1600" b="1" dirty="0" smtClean="0"/>
                <a:t> 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0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7" name="Group 11"/>
          <p:cNvGrpSpPr/>
          <p:nvPr/>
        </p:nvGrpSpPr>
        <p:grpSpPr>
          <a:xfrm>
            <a:off x="893384" y="18438"/>
            <a:ext cx="5806648" cy="668824"/>
            <a:chOff x="893384" y="18438"/>
            <a:chExt cx="5806648" cy="668824"/>
          </a:xfrm>
        </p:grpSpPr>
        <p:sp>
          <p:nvSpPr>
            <p:cNvPr id="13" name="TextBox 12"/>
            <p:cNvSpPr txBox="1"/>
            <p:nvPr/>
          </p:nvSpPr>
          <p:spPr>
            <a:xfrm>
              <a:off x="908720" y="317930"/>
              <a:ext cx="579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+mj-lt"/>
                </a:rPr>
                <a:t>QC - Quản lý chất lượng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3384" y="18438"/>
              <a:ext cx="576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QC - </a:t>
              </a:r>
              <a:r>
                <a:rPr lang="ko-KR" altLang="en-US" b="1" dirty="0" smtClean="0"/>
                <a:t>품질관리</a:t>
              </a:r>
              <a:r>
                <a:rPr lang="en-US" altLang="ko-KR" b="1" dirty="0" smtClean="0"/>
                <a:t> </a:t>
              </a:r>
              <a:endParaRPr lang="en-US" b="1" dirty="0"/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919839" y="830268"/>
            <a:ext cx="5780193" cy="988885"/>
            <a:chOff x="910434" y="848826"/>
            <a:chExt cx="5780193" cy="988885"/>
          </a:xfrm>
        </p:grpSpPr>
        <p:sp>
          <p:nvSpPr>
            <p:cNvPr id="16" name="TextBox 15"/>
            <p:cNvSpPr txBox="1"/>
            <p:nvPr/>
          </p:nvSpPr>
          <p:spPr>
            <a:xfrm>
              <a:off x="929987" y="1314491"/>
              <a:ext cx="576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Kiểm kê II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vi-VN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Quản lý chất lượng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Yêu cầu kiểm tra chất lượng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Sản xuất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⑤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Chọn sản phẩm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⑥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Áp dụng tất cả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0434" y="848826"/>
              <a:ext cx="576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</a:t>
              </a:r>
              <a:r>
                <a:rPr lang="ko-KR" altLang="en-US" sz="1400" dirty="0" smtClean="0"/>
                <a:t>재고</a:t>
              </a:r>
              <a:r>
                <a:rPr lang="en-US" altLang="ko-KR" sz="14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② 품질관리 </a:t>
              </a:r>
              <a:r>
                <a:rPr lang="en-US" altLang="ko-KR" sz="1400" dirty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③ </a:t>
              </a:r>
              <a:r>
                <a:rPr lang="ko-KR" altLang="en-US" sz="1400" dirty="0" smtClean="0"/>
                <a:t>품질검사요청입력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④ </a:t>
              </a:r>
              <a:r>
                <a:rPr lang="ko-KR" altLang="en-US" sz="1400" dirty="0" smtClean="0"/>
                <a:t>생산</a:t>
              </a:r>
              <a:r>
                <a:rPr lang="en-US" altLang="ko-KR" sz="1400" dirty="0">
                  <a:sym typeface="Wingdings 3" panose="05040102010807070707" pitchFamily="18" charset="2"/>
                </a:rPr>
                <a:t> </a:t>
              </a:r>
              <a:r>
                <a:rPr lang="ko-KR" altLang="en-US" sz="1400" dirty="0" smtClean="0"/>
                <a:t> </a:t>
              </a:r>
              <a:r>
                <a:rPr lang="ko-KR" altLang="en-US" sz="1400" dirty="0"/>
                <a:t>⑤</a:t>
              </a:r>
              <a:r>
                <a:rPr lang="en-US" altLang="ko-KR" sz="1400" dirty="0">
                  <a:sym typeface="Wingdings 3" panose="05040102010807070707" pitchFamily="18" charset="2"/>
                </a:rPr>
                <a:t> </a:t>
              </a:r>
              <a:r>
                <a:rPr lang="ko-KR" altLang="en-US" sz="1400" dirty="0" smtClean="0"/>
                <a:t>제품선택 </a:t>
              </a:r>
              <a:r>
                <a:rPr lang="en-US" altLang="ko-KR" sz="1400" dirty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⑥ </a:t>
              </a:r>
              <a:r>
                <a:rPr lang="ko-KR" altLang="en-US" sz="1400" dirty="0" smtClean="0"/>
                <a:t>전체적용 </a:t>
              </a:r>
              <a:r>
                <a:rPr lang="vi-VN" altLang="ko-KR" sz="1400" dirty="0"/>
                <a:t>(F8</a:t>
              </a:r>
              <a:r>
                <a:rPr lang="vi-VN" altLang="ko-KR" sz="1400" dirty="0" smtClean="0"/>
                <a:t>)</a:t>
              </a:r>
              <a:endParaRPr lang="en-US" altLang="ko-KR" sz="1400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139492" y="5508104"/>
            <a:ext cx="6540987" cy="1600438"/>
            <a:chOff x="139492" y="5508104"/>
            <a:chExt cx="6540987" cy="1600438"/>
          </a:xfrm>
        </p:grpSpPr>
        <p:sp>
          <p:nvSpPr>
            <p:cNvPr id="19" name="TextBox 18"/>
            <p:cNvSpPr txBox="1"/>
            <p:nvPr/>
          </p:nvSpPr>
          <p:spPr>
            <a:xfrm>
              <a:off x="139492" y="5508104"/>
              <a:ext cx="32895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 화면은 생산공정에서 품질부서로 품질검사를 </a:t>
              </a:r>
              <a:r>
                <a:rPr lang="ko-KR" altLang="en-US" sz="1400" dirty="0" err="1" smtClean="0"/>
                <a:t>요청할때</a:t>
              </a:r>
              <a:r>
                <a:rPr lang="ko-KR" altLang="en-US" sz="1400" dirty="0" smtClean="0"/>
                <a:t> 사용하는 화면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발주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구매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생산등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해당탭을</a:t>
              </a:r>
              <a:r>
                <a:rPr lang="ko-KR" altLang="en-US" sz="1400" dirty="0" smtClean="0"/>
                <a:t> 선택해서 사용한다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예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생산을 </a:t>
              </a:r>
              <a:r>
                <a:rPr lang="ko-KR" altLang="en-US" sz="1400" dirty="0" err="1" smtClean="0"/>
                <a:t>선택한후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해당제품을 </a:t>
              </a:r>
              <a:r>
                <a:rPr lang="ko-KR" altLang="en-US" sz="1400" dirty="0" err="1" smtClean="0"/>
                <a:t>체크한후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전체적용함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508104"/>
              <a:ext cx="325147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 dụng khi có yêu cầu kiểm tra chất         lượng ở các công đoạn sản xuất từ bộ phận chất lượng.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Lựa chọn tap mong muốn như sản xuất,   mua hàng, đơn mua hàng...</a:t>
              </a:r>
            </a:p>
            <a:p>
              <a:r>
                <a:rPr lang="vi-V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 dụ: sau khi chọn tap sản xuất thì chọn  sản phẩm rồi nhấn áp dụng tất cả.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8644" y="1739623"/>
            <a:ext cx="6551388" cy="3336433"/>
            <a:chOff x="148644" y="1739623"/>
            <a:chExt cx="6551388" cy="3336433"/>
          </a:xfrm>
        </p:grpSpPr>
        <p:grpSp>
          <p:nvGrpSpPr>
            <p:cNvPr id="3" name="그룹 2"/>
            <p:cNvGrpSpPr/>
            <p:nvPr/>
          </p:nvGrpSpPr>
          <p:grpSpPr>
            <a:xfrm>
              <a:off x="148644" y="1808714"/>
              <a:ext cx="6551388" cy="3267342"/>
              <a:chOff x="148644" y="1808714"/>
              <a:chExt cx="6551388" cy="326734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644" y="1882316"/>
                <a:ext cx="6551388" cy="3193740"/>
              </a:xfrm>
              <a:prstGeom prst="rect">
                <a:avLst/>
              </a:prstGeom>
            </p:spPr>
          </p:pic>
          <p:sp>
            <p:nvSpPr>
              <p:cNvPr id="15" name="Rectangle 8"/>
              <p:cNvSpPr/>
              <p:nvPr/>
            </p:nvSpPr>
            <p:spPr>
              <a:xfrm>
                <a:off x="2204864" y="1808714"/>
                <a:ext cx="504056" cy="2430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8"/>
              <p:cNvSpPr/>
              <p:nvPr/>
            </p:nvSpPr>
            <p:spPr>
              <a:xfrm>
                <a:off x="1672694" y="2003819"/>
                <a:ext cx="504056" cy="2430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8"/>
              <p:cNvSpPr/>
              <p:nvPr/>
            </p:nvSpPr>
            <p:spPr>
              <a:xfrm>
                <a:off x="188640" y="2411760"/>
                <a:ext cx="1008112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322152" y="2848480"/>
                <a:ext cx="504056" cy="2430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8"/>
              <p:cNvSpPr/>
              <p:nvPr/>
            </p:nvSpPr>
            <p:spPr>
              <a:xfrm>
                <a:off x="2084701" y="3577044"/>
                <a:ext cx="280142" cy="121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8"/>
              <p:cNvSpPr/>
              <p:nvPr/>
            </p:nvSpPr>
            <p:spPr>
              <a:xfrm>
                <a:off x="2468170" y="4763642"/>
                <a:ext cx="672798" cy="2404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4"/>
              <p:cNvSpPr/>
              <p:nvPr/>
            </p:nvSpPr>
            <p:spPr>
              <a:xfrm>
                <a:off x="1277326" y="194065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5"/>
              <p:cNvSpPr/>
              <p:nvPr/>
            </p:nvSpPr>
            <p:spPr>
              <a:xfrm>
                <a:off x="547127" y="260065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6"/>
              <p:cNvSpPr/>
              <p:nvPr/>
            </p:nvSpPr>
            <p:spPr>
              <a:xfrm>
                <a:off x="2892342" y="2722154"/>
                <a:ext cx="497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19"/>
              <p:cNvSpPr/>
              <p:nvPr/>
            </p:nvSpPr>
            <p:spPr>
              <a:xfrm>
                <a:off x="1751468" y="394155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</a:p>
            </p:txBody>
          </p:sp>
          <p:sp>
            <p:nvSpPr>
              <p:cNvPr id="30" name="Rectangle 24"/>
              <p:cNvSpPr/>
              <p:nvPr/>
            </p:nvSpPr>
            <p:spPr>
              <a:xfrm>
                <a:off x="2805232" y="4398409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613757" y="173962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1251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바탕</vt:lpstr>
      <vt:lpstr>돋움체</vt:lpstr>
      <vt:lpstr>맑은 고딕</vt:lpstr>
      <vt:lpstr>Arial</vt:lpstr>
      <vt:lpstr>Times New Roman</vt:lpstr>
      <vt:lpstr>Wingdings</vt:lpstr>
      <vt:lpstr>Wingdings 3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JINWON2016ASUS</dc:creator>
  <cp:lastModifiedBy>DELL</cp:lastModifiedBy>
  <cp:revision>350</cp:revision>
  <cp:lastPrinted>2018-12-27T05:34:54Z</cp:lastPrinted>
  <dcterms:created xsi:type="dcterms:W3CDTF">2018-12-15T01:48:21Z</dcterms:created>
  <dcterms:modified xsi:type="dcterms:W3CDTF">2018-12-30T03:27:09Z</dcterms:modified>
</cp:coreProperties>
</file>