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320" r:id="rId3"/>
    <p:sldId id="315" r:id="rId4"/>
    <p:sldId id="316" r:id="rId5"/>
    <p:sldId id="317" r:id="rId6"/>
    <p:sldId id="318" r:id="rId7"/>
    <p:sldId id="319" r:id="rId8"/>
    <p:sldId id="321" r:id="rId9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7" autoAdjust="0"/>
    <p:restoredTop sz="94746" autoAdjust="0"/>
  </p:normalViewPr>
  <p:slideViewPr>
    <p:cSldViewPr>
      <p:cViewPr>
        <p:scale>
          <a:sx n="96" d="100"/>
          <a:sy n="96" d="100"/>
        </p:scale>
        <p:origin x="43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43354-2ECC-4E83-9457-EDCED77B2BD2}" type="datetimeFigureOut">
              <a:rPr lang="ko-KR" altLang="en-US" smtClean="0"/>
              <a:pPr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DA5B-644C-4632-831F-9D92AD5858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7612" y="716774"/>
            <a:ext cx="6572296" cy="69012"/>
          </a:xfrm>
          <a:prstGeom prst="rect">
            <a:avLst/>
          </a:prstGeom>
          <a:solidFill>
            <a:srgbClr val="FF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5570" y="8506721"/>
            <a:ext cx="6598800" cy="73042"/>
          </a:xfrm>
          <a:prstGeom prst="rect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E07D"/>
              </a:solidFill>
            </a:endParaRPr>
          </a:p>
        </p:txBody>
      </p:sp>
      <p:pic>
        <p:nvPicPr>
          <p:cNvPr id="9" name="Picture 1" descr="ci-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009" y="8640223"/>
            <a:ext cx="10334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219700" y="8612717"/>
            <a:ext cx="1600200" cy="486833"/>
          </a:xfrm>
        </p:spPr>
        <p:txBody>
          <a:bodyPr/>
          <a:lstStyle/>
          <a:p>
            <a:fld id="{EAFAC9AB-1CAA-404C-9047-B35B7A70BC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양쪽 모서리가 둥근 사각형 10"/>
          <p:cNvSpPr/>
          <p:nvPr userDrawn="1"/>
        </p:nvSpPr>
        <p:spPr>
          <a:xfrm>
            <a:off x="119993" y="71406"/>
            <a:ext cx="6572296" cy="5715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4305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8581" y="1857357"/>
            <a:ext cx="6590131" cy="3260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114300" y="885382"/>
            <a:ext cx="6590131" cy="900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14277" y="5195173"/>
            <a:ext cx="6590131" cy="323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5" idx="1"/>
            <a:endCxn id="15" idx="3"/>
          </p:cNvCxnSpPr>
          <p:nvPr userDrawn="1"/>
        </p:nvCxnSpPr>
        <p:spPr>
          <a:xfrm rot="10800000" flipH="1">
            <a:off x="114299" y="1335650"/>
            <a:ext cx="6590131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0971" y="1438254"/>
            <a:ext cx="804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VIETNAM</a:t>
            </a:r>
            <a:endParaRPr lang="ko-KR" altLang="en-US" sz="1050" b="1" dirty="0"/>
          </a:p>
        </p:txBody>
      </p:sp>
      <p:cxnSp>
        <p:nvCxnSpPr>
          <p:cNvPr id="25" name="직선 연결선 24"/>
          <p:cNvCxnSpPr>
            <a:stCxn id="16" idx="0"/>
            <a:endCxn id="16" idx="2"/>
          </p:cNvCxnSpPr>
          <p:nvPr userDrawn="1"/>
        </p:nvCxnSpPr>
        <p:spPr>
          <a:xfrm rot="16200000" flipH="1">
            <a:off x="1792103" y="6812412"/>
            <a:ext cx="3234479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 rot="10800000" flipH="1">
            <a:off x="114276" y="5499105"/>
            <a:ext cx="6590131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214290" y="5160967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KOREA</a:t>
            </a:r>
            <a:endParaRPr lang="ko-KR" alt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3514725" y="516255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VIETNAM</a:t>
            </a:r>
            <a:endParaRPr lang="ko-KR" altLang="en-US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7764" y="974700"/>
            <a:ext cx="804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KOREA</a:t>
            </a:r>
            <a:endParaRPr lang="ko-KR" altLang="en-US" sz="1050" b="1" dirty="0"/>
          </a:p>
        </p:txBody>
      </p:sp>
      <p:cxnSp>
        <p:nvCxnSpPr>
          <p:cNvPr id="53" name="직선 연결선 52"/>
          <p:cNvCxnSpPr/>
          <p:nvPr userDrawn="1"/>
        </p:nvCxnSpPr>
        <p:spPr>
          <a:xfrm rot="16200000" flipH="1">
            <a:off x="408890" y="1343270"/>
            <a:ext cx="900536" cy="1588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 rot="16200000" flipH="1">
            <a:off x="579657" y="354706"/>
            <a:ext cx="568800" cy="1588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62312" y="357158"/>
            <a:ext cx="5835057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97132" y="214282"/>
            <a:ext cx="804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MENU</a:t>
            </a:r>
            <a:endParaRPr lang="ko-KR" altLang="en-US" sz="105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C9AB-1CAA-404C-9047-B35B7A70BC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1</a:t>
            </a:fld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36043" y="950597"/>
            <a:ext cx="5760640" cy="976438"/>
            <a:chOff x="936043" y="950597"/>
            <a:chExt cx="5760640" cy="976438"/>
          </a:xfrm>
        </p:grpSpPr>
        <p:sp>
          <p:nvSpPr>
            <p:cNvPr id="7" name="TextBox 6"/>
            <p:cNvSpPr txBox="1"/>
            <p:nvPr/>
          </p:nvSpPr>
          <p:spPr>
            <a:xfrm>
              <a:off x="936043" y="1403815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Cửa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Google Play </a:t>
              </a: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6043" y="950597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애플</a:t>
              </a:r>
              <a:r>
                <a:rPr lang="en-US" altLang="ko-KR" sz="1400" dirty="0" smtClean="0"/>
                <a:t> </a:t>
              </a:r>
              <a:r>
                <a:rPr lang="en-US" altLang="ko-KR" sz="1400" dirty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② </a:t>
              </a:r>
              <a:r>
                <a:rPr lang="en-US" altLang="ko-KR" sz="1400" dirty="0" smtClean="0"/>
                <a:t>Play</a:t>
              </a:r>
              <a:r>
                <a:rPr lang="ko-KR" altLang="en-US" sz="1400" dirty="0" smtClean="0"/>
                <a:t>스토어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6700" y="1887826"/>
            <a:ext cx="5053166" cy="3211678"/>
            <a:chOff x="836712" y="1876697"/>
            <a:chExt cx="5053166" cy="3211678"/>
          </a:xfrm>
        </p:grpSpPr>
        <p:grpSp>
          <p:nvGrpSpPr>
            <p:cNvPr id="4" name="Group 3"/>
            <p:cNvGrpSpPr/>
            <p:nvPr/>
          </p:nvGrpSpPr>
          <p:grpSpPr>
            <a:xfrm>
              <a:off x="836712" y="1876697"/>
              <a:ext cx="1940910" cy="3201386"/>
              <a:chOff x="836712" y="1876697"/>
              <a:chExt cx="1940910" cy="320138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712" y="1876697"/>
                <a:ext cx="1940910" cy="3201386"/>
              </a:xfrm>
              <a:prstGeom prst="rect">
                <a:avLst/>
              </a:prstGeom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2273566" y="4572000"/>
                <a:ext cx="504056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348770" y="4274676"/>
                <a:ext cx="288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①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661574" y="1877887"/>
              <a:ext cx="2228304" cy="3210488"/>
              <a:chOff x="3661574" y="1877887"/>
              <a:chExt cx="2228304" cy="32104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9072" y="1877887"/>
                <a:ext cx="1920806" cy="3210488"/>
              </a:xfrm>
              <a:prstGeom prst="rect">
                <a:avLst/>
              </a:prstGeom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3969072" y="3656964"/>
                <a:ext cx="504056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61574" y="348258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8" y="5643570"/>
            <a:ext cx="2928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ECOUNT APP</a:t>
            </a:r>
            <a:r>
              <a:rPr lang="ko-KR" altLang="en-US" sz="1400" dirty="0" smtClean="0"/>
              <a:t> 설치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PLAY STORE </a:t>
            </a:r>
            <a:r>
              <a:rPr lang="ko-KR" altLang="en-US" sz="1400" dirty="0" smtClean="0"/>
              <a:t>접속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애플 </a:t>
            </a:r>
            <a:r>
              <a:rPr lang="en-US" altLang="ko-KR" sz="1400" dirty="0" smtClean="0"/>
              <a:t>: APP STORE </a:t>
            </a:r>
            <a:r>
              <a:rPr lang="ko-KR" altLang="en-US" sz="1400" dirty="0" smtClean="0"/>
              <a:t>접속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01008" y="5508104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ECOUNT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ECOUNT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Google Play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Google Play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10" name="TextBox 9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08720" y="838332"/>
            <a:ext cx="5789635" cy="1204986"/>
            <a:chOff x="908720" y="838332"/>
            <a:chExt cx="5789635" cy="1204986"/>
          </a:xfrm>
        </p:grpSpPr>
        <p:sp>
          <p:nvSpPr>
            <p:cNvPr id="7" name="TextBox 6"/>
            <p:cNvSpPr txBox="1"/>
            <p:nvPr/>
          </p:nvSpPr>
          <p:spPr>
            <a:xfrm>
              <a:off x="908720" y="1304654"/>
              <a:ext cx="5760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Gõ “ECOUNT ERP” trong hộp tìm kiếm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Chọn ứng dụng ECOUNT ERP/ chọn cài đặt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o-KR" altLang="en-US" sz="1400" dirty="0"/>
                <a:t>③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vi-VN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Nhấn mở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715" y="838332"/>
              <a:ext cx="5760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①</a:t>
              </a:r>
              <a:r>
                <a:rPr lang="vi-VN" altLang="ko-KR" sz="1400" dirty="0" smtClean="0"/>
                <a:t> </a:t>
              </a:r>
              <a:r>
                <a:rPr lang="en-US" altLang="ko-KR" sz="1400" dirty="0" smtClean="0"/>
                <a:t>“ECOUNT </a:t>
              </a:r>
              <a:r>
                <a:rPr lang="vi-VN" altLang="ko-KR" sz="1400" dirty="0" smtClean="0"/>
                <a:t>ERP</a:t>
              </a:r>
              <a:r>
                <a:rPr lang="en-US" altLang="ko-KR" sz="1400" dirty="0" smtClean="0"/>
                <a:t>” </a:t>
              </a:r>
              <a:r>
                <a:rPr lang="ko-KR" altLang="en-US" sz="1400" dirty="0"/>
                <a:t>를 </a:t>
              </a:r>
              <a:r>
                <a:rPr lang="ko-KR" altLang="en-US" sz="1400" dirty="0" smtClean="0"/>
                <a:t>검색</a:t>
              </a:r>
              <a:r>
                <a:rPr lang="vi-VN" altLang="ko-KR" sz="1400" dirty="0" smtClean="0"/>
                <a:t> </a:t>
              </a:r>
              <a:r>
                <a:rPr lang="en-US" altLang="ko-KR" sz="1400" dirty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/>
                <a:t>②</a:t>
              </a:r>
              <a:r>
                <a:rPr lang="vi-VN" altLang="ko-KR" sz="1400" dirty="0" smtClean="0"/>
                <a:t> </a:t>
              </a:r>
              <a:r>
                <a:rPr lang="en-US" altLang="ko-KR" sz="1400" dirty="0"/>
                <a:t>ECOUNT </a:t>
              </a:r>
              <a:r>
                <a:rPr lang="vi-VN" altLang="ko-KR" sz="1400" dirty="0" smtClean="0"/>
                <a:t>ERP </a:t>
              </a:r>
              <a:r>
                <a:rPr lang="ko-KR" altLang="en-US" sz="1400" dirty="0" smtClean="0"/>
                <a:t>애플 선택</a:t>
              </a:r>
              <a:r>
                <a:rPr lang="vi-VN" altLang="ko-KR" sz="1400" dirty="0" smtClean="0"/>
                <a:t>/ </a:t>
              </a:r>
              <a:r>
                <a:rPr lang="ko-KR" altLang="en-US" sz="1400" dirty="0"/>
                <a:t>설지</a:t>
              </a:r>
              <a:r>
                <a:rPr lang="vi-VN" altLang="ko-KR" sz="1400" dirty="0" smtClean="0"/>
                <a:t>        </a:t>
              </a:r>
              <a:r>
                <a:rPr lang="en-US" altLang="ko-KR" sz="1400" dirty="0" smtClean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 smtClean="0"/>
                <a:t>③</a:t>
              </a:r>
              <a:r>
                <a:rPr lang="ko-KR" altLang="en-US" sz="1400" dirty="0" smtClean="0">
                  <a:cs typeface="Times New Roman" panose="02020603050405020304" pitchFamily="18" charset="0"/>
                </a:rPr>
                <a:t> </a:t>
              </a:r>
              <a:r>
                <a:rPr lang="ko-KR" altLang="en-US" sz="1400" dirty="0" smtClean="0">
                  <a:sym typeface="Wingdings 3" panose="05040102010807070707" pitchFamily="18" charset="2"/>
                </a:rPr>
                <a:t>열기</a:t>
              </a:r>
              <a:r>
                <a:rPr lang="vi-VN" altLang="ko-KR" sz="1400" dirty="0" smtClean="0">
                  <a:sym typeface="Wingdings 3" panose="05040102010807070707" pitchFamily="18" charset="2"/>
                </a:rPr>
                <a:t> </a:t>
              </a:r>
              <a:r>
                <a:rPr lang="vi-VN" altLang="ko-KR" sz="1400" dirty="0" smtClean="0"/>
                <a:t> </a:t>
              </a:r>
              <a:endParaRPr lang="en-US" altLang="ko-KR" sz="1400" dirty="0"/>
            </a:p>
            <a:p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5728" y="5643570"/>
            <a:ext cx="2928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검색창</a:t>
            </a:r>
            <a:r>
              <a:rPr lang="ko-KR" altLang="en-US" sz="1400" dirty="0" smtClean="0"/>
              <a:t> 에서 </a:t>
            </a:r>
            <a:r>
              <a:rPr lang="en-US" altLang="ko-KR" sz="1400" dirty="0" smtClean="0"/>
              <a:t>“ECOUNT” </a:t>
            </a:r>
            <a:r>
              <a:rPr lang="ko-KR" altLang="en-US" sz="1400" dirty="0" smtClean="0"/>
              <a:t>를 검색</a:t>
            </a:r>
            <a:endParaRPr lang="en-US" altLang="ko-KR" sz="1400" dirty="0" smtClean="0"/>
          </a:p>
          <a:p>
            <a:r>
              <a:rPr lang="ko-KR" altLang="en-US" sz="1400" dirty="0" smtClean="0"/>
              <a:t>다운로드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573016" y="5580112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ECOUNT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hộp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5" name="TextBox 24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8720" y="1827874"/>
            <a:ext cx="4968551" cy="3264275"/>
            <a:chOff x="908720" y="1827874"/>
            <a:chExt cx="4968551" cy="3264275"/>
          </a:xfrm>
        </p:grpSpPr>
        <p:grpSp>
          <p:nvGrpSpPr>
            <p:cNvPr id="23" name="Group 22"/>
            <p:cNvGrpSpPr/>
            <p:nvPr/>
          </p:nvGrpSpPr>
          <p:grpSpPr>
            <a:xfrm>
              <a:off x="908720" y="1865512"/>
              <a:ext cx="1912923" cy="3211893"/>
              <a:chOff x="548680" y="1874102"/>
              <a:chExt cx="1912923" cy="320195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80" y="1874102"/>
                <a:ext cx="1877008" cy="3201954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551327" y="1979712"/>
                <a:ext cx="1910276" cy="792088"/>
                <a:chOff x="551327" y="1979712"/>
                <a:chExt cx="1910276" cy="79208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276872" y="197971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551327" y="2195736"/>
                  <a:ext cx="1877008" cy="576064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3937360" y="1885391"/>
              <a:ext cx="1939911" cy="3206758"/>
              <a:chOff x="4153384" y="1907704"/>
              <a:chExt cx="1939911" cy="320195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384" y="1907704"/>
                <a:ext cx="1939911" cy="3201954"/>
              </a:xfrm>
              <a:prstGeom prst="rect">
                <a:avLst/>
              </a:prstGeom>
            </p:spPr>
          </p:pic>
          <p:sp>
            <p:nvSpPr>
              <p:cNvPr id="31" name="Rounded Rectangle 30"/>
              <p:cNvSpPr/>
              <p:nvPr/>
            </p:nvSpPr>
            <p:spPr>
              <a:xfrm>
                <a:off x="5123339" y="2856036"/>
                <a:ext cx="936104" cy="2238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직사각형 3"/>
            <p:cNvSpPr/>
            <p:nvPr/>
          </p:nvSpPr>
          <p:spPr>
            <a:xfrm>
              <a:off x="3071810" y="3120470"/>
              <a:ext cx="645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/>
                <a:t>☞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49558" y="1827874"/>
              <a:ext cx="2881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56254" y="22518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932036" y="1885391"/>
            <a:ext cx="1853691" cy="248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1773" y="24783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9551" y="1364294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Nhập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Pass 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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Đăng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Nhập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551" y="992527"/>
            <a:ext cx="576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회사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코드</a:t>
            </a:r>
            <a:r>
              <a:rPr lang="vi-VN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아이디</a:t>
            </a:r>
            <a:r>
              <a:rPr lang="vi-VN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비밀번호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입력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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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로그인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8331" y="5616277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ty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1003" y="5643570"/>
            <a:ext cx="270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 코드입력</a:t>
            </a:r>
            <a:endParaRPr lang="en-US" altLang="ko-KR" sz="1400" dirty="0" smtClean="0"/>
          </a:p>
          <a:p>
            <a:r>
              <a:rPr lang="ko-KR" altLang="en-US" sz="1400" dirty="0" smtClean="0"/>
              <a:t>아이디 입력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</p:txBody>
      </p:sp>
      <p:sp>
        <p:nvSpPr>
          <p:cNvPr id="19" name="Rectangle 12"/>
          <p:cNvSpPr/>
          <p:nvPr/>
        </p:nvSpPr>
        <p:spPr>
          <a:xfrm>
            <a:off x="142852" y="559594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: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80" y="6500826"/>
            <a:ext cx="27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en-US" altLang="ko-KR" sz="1400" dirty="0" smtClean="0"/>
          </a:p>
        </p:txBody>
      </p:sp>
      <p:sp>
        <p:nvSpPr>
          <p:cNvPr id="21" name="Rectangle 12"/>
          <p:cNvSpPr/>
          <p:nvPr/>
        </p:nvSpPr>
        <p:spPr>
          <a:xfrm>
            <a:off x="133329" y="6453201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smtClean="0"/>
              <a:t>: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5" name="TextBox 24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7238" y="1907704"/>
            <a:ext cx="5168307" cy="3184282"/>
            <a:chOff x="637238" y="1907704"/>
            <a:chExt cx="5168307" cy="3184282"/>
          </a:xfrm>
        </p:grpSpPr>
        <p:grpSp>
          <p:nvGrpSpPr>
            <p:cNvPr id="4" name="Group 3"/>
            <p:cNvGrpSpPr/>
            <p:nvPr/>
          </p:nvGrpSpPr>
          <p:grpSpPr>
            <a:xfrm>
              <a:off x="637238" y="1907704"/>
              <a:ext cx="5168307" cy="3184282"/>
              <a:chOff x="637238" y="1907704"/>
              <a:chExt cx="5168307" cy="318428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7238" y="1907704"/>
                <a:ext cx="2359714" cy="3168352"/>
                <a:chOff x="781254" y="1907704"/>
                <a:chExt cx="2359714" cy="3168352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81254" y="1907704"/>
                  <a:ext cx="2359714" cy="3168352"/>
                  <a:chOff x="637238" y="1907704"/>
                  <a:chExt cx="2359714" cy="3168352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3613" y="1907704"/>
                    <a:ext cx="2183339" cy="3168352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/>
                  <p:cNvSpPr/>
                  <p:nvPr/>
                </p:nvSpPr>
                <p:spPr>
                  <a:xfrm>
                    <a:off x="637238" y="2483768"/>
                    <a:ext cx="415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b="1" dirty="0">
                        <a:solidFill>
                          <a:srgbClr val="FF0000"/>
                        </a:solidFill>
                      </a:rPr>
                      <a:t>①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>
                <a:xfrm>
                  <a:off x="806902" y="3995936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0000"/>
                      </a:solidFill>
                      <a:sym typeface="Wingdings"/>
                    </a:rPr>
                    <a:t>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036186" y="2627784"/>
                  <a:ext cx="2032774" cy="136815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3933056" y="1923634"/>
                <a:ext cx="1872489" cy="3168352"/>
                <a:chOff x="993208" y="1905626"/>
                <a:chExt cx="1872489" cy="3168352"/>
              </a:xfrm>
            </p:grpSpPr>
            <p:pic>
              <p:nvPicPr>
                <p:cNvPr id="26" name="Picture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429" y="1905626"/>
                  <a:ext cx="1860268" cy="3168352"/>
                </a:xfrm>
                <a:prstGeom prst="rect">
                  <a:avLst/>
                </a:prstGeom>
              </p:spPr>
            </p:pic>
            <p:sp>
              <p:nvSpPr>
                <p:cNvPr id="28" name="직사각형 27"/>
                <p:cNvSpPr/>
                <p:nvPr/>
              </p:nvSpPr>
              <p:spPr>
                <a:xfrm>
                  <a:off x="1484784" y="3599468"/>
                  <a:ext cx="1380913" cy="4227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993208" y="4049656"/>
                  <a:ext cx="1380913" cy="4227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0" name="직사각형 3"/>
            <p:cNvSpPr/>
            <p:nvPr/>
          </p:nvSpPr>
          <p:spPr>
            <a:xfrm>
              <a:off x="3071810" y="3120470"/>
              <a:ext cx="645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/>
                <a:t>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8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36042" y="982327"/>
            <a:ext cx="5760640" cy="699300"/>
            <a:chOff x="936042" y="982327"/>
            <a:chExt cx="5760640" cy="699300"/>
          </a:xfrm>
        </p:grpSpPr>
        <p:sp>
          <p:nvSpPr>
            <p:cNvPr id="7" name="TextBox 6"/>
            <p:cNvSpPr txBox="1"/>
            <p:nvPr/>
          </p:nvSpPr>
          <p:spPr>
            <a:xfrm>
              <a:off x="936042" y="1373850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Menu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Kiểm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Kê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6042" y="982327"/>
              <a:ext cx="5760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 메뉴추가</a:t>
              </a:r>
              <a:r>
                <a:rPr lang="en-US" altLang="ko-KR" sz="1400" dirty="0" smtClean="0"/>
                <a:t> </a:t>
              </a:r>
              <a:r>
                <a:rPr lang="en-US" altLang="ko-KR" sz="1400" dirty="0"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>
                  <a:sym typeface="Wingdings"/>
                </a:rPr>
                <a:t>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재고</a:t>
              </a:r>
              <a:r>
                <a:rPr lang="vi-VN" altLang="ko-KR" sz="1400" dirty="0" smtClean="0"/>
                <a:t> </a:t>
              </a:r>
              <a:r>
                <a:rPr lang="en-US" altLang="ko-KR" sz="1400" dirty="0" smtClean="0"/>
                <a:t>Ι </a:t>
              </a:r>
              <a:r>
                <a:rPr lang="ko-KR" altLang="en-US" sz="1400" dirty="0" smtClean="0"/>
                <a:t>을 </a:t>
              </a:r>
              <a:r>
                <a:rPr lang="ko-KR" altLang="en-US" sz="1400" dirty="0"/>
                <a:t>선택</a:t>
              </a:r>
              <a:endParaRPr lang="en-US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5728" y="5643570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우측 상단의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●●●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를 클릭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하여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메뉴추가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를 클릭 합니다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8" y="6586554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재고</a:t>
            </a:r>
            <a:r>
              <a:rPr lang="en-US" altLang="ko-KR" sz="1400" dirty="0" smtClean="0"/>
              <a:t>Ι </a:t>
            </a:r>
            <a:r>
              <a:rPr lang="ko-KR" altLang="en-US" sz="1400" dirty="0" smtClean="0"/>
              <a:t>을 선택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4378" y="5652120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●●●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Ở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6386" y="6588224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0" name="TextBox 19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80727" y="1883561"/>
            <a:ext cx="5036745" cy="3211864"/>
            <a:chOff x="980727" y="1893500"/>
            <a:chExt cx="5036745" cy="3211864"/>
          </a:xfrm>
        </p:grpSpPr>
        <p:grpSp>
          <p:nvGrpSpPr>
            <p:cNvPr id="14" name="Group 13"/>
            <p:cNvGrpSpPr/>
            <p:nvPr/>
          </p:nvGrpSpPr>
          <p:grpSpPr>
            <a:xfrm>
              <a:off x="980727" y="1893500"/>
              <a:ext cx="2168011" cy="3207600"/>
              <a:chOff x="908719" y="1893500"/>
              <a:chExt cx="2168011" cy="3207600"/>
            </a:xfrm>
          </p:grpSpPr>
          <p:pic>
            <p:nvPicPr>
              <p:cNvPr id="3" name="Picture 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719" y="1893500"/>
                <a:ext cx="1940400" cy="320760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661232" y="1999492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①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" name="Picture 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072" y="1897764"/>
              <a:ext cx="1940400" cy="32076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540362" y="2046849"/>
              <a:ext cx="4393133" cy="1719952"/>
              <a:chOff x="1540362" y="2046849"/>
              <a:chExt cx="4393133" cy="1719952"/>
            </a:xfrm>
          </p:grpSpPr>
          <p:sp>
            <p:nvSpPr>
              <p:cNvPr id="22" name="직사각형 3"/>
              <p:cNvSpPr/>
              <p:nvPr/>
            </p:nvSpPr>
            <p:spPr>
              <a:xfrm>
                <a:off x="3071810" y="3120470"/>
                <a:ext cx="6452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3600" b="1" dirty="0"/>
                  <a:t>☞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89303" y="283069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540362" y="2046849"/>
                <a:ext cx="1176448" cy="27461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52752" y="3006820"/>
                <a:ext cx="1880743" cy="26425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08720" y="843557"/>
            <a:ext cx="5760640" cy="984317"/>
            <a:chOff x="908720" y="843557"/>
            <a:chExt cx="5760640" cy="984317"/>
          </a:xfrm>
        </p:grpSpPr>
        <p:sp>
          <p:nvSpPr>
            <p:cNvPr id="7" name="TextBox 6"/>
            <p:cNvSpPr txBox="1"/>
            <p:nvPr/>
          </p:nvSpPr>
          <p:spPr>
            <a:xfrm>
              <a:off x="908720" y="1304654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②</a:t>
              </a:r>
              <a:r>
                <a:rPr lang="ko-KR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Kho Thành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Phẩm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③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Danh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Sách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Nhập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Kho Thành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Phẩm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④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Nhập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Kho II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⑤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Áp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Dụng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8720" y="843557"/>
              <a:ext cx="5760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①</a:t>
              </a:r>
              <a:r>
                <a:rPr lang="ko-KR" altLang="en-US" sz="1400" dirty="0" smtClean="0">
                  <a:cs typeface="Times New Roman" panose="02020603050405020304" pitchFamily="18" charset="0"/>
                </a:rPr>
                <a:t> </a:t>
              </a:r>
              <a:r>
                <a:rPr lang="ko-KR" altLang="en-US" sz="1400" dirty="0"/>
                <a:t>생산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외주를 </a:t>
              </a:r>
              <a:r>
                <a:rPr lang="ko-KR" altLang="en-US" sz="1400" dirty="0" smtClean="0"/>
                <a:t>선택</a:t>
              </a:r>
              <a:r>
                <a:rPr lang="en-US" altLang="ko-KR" sz="1400" dirty="0" smtClean="0"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②</a:t>
              </a:r>
              <a:r>
                <a:rPr lang="ko-KR" altLang="en-US" sz="1400" dirty="0" smtClean="0">
                  <a:cs typeface="Times New Roman" panose="02020603050405020304" pitchFamily="18" charset="0"/>
                </a:rPr>
                <a:t> </a:t>
              </a:r>
              <a:r>
                <a:rPr lang="ko-KR" altLang="en-US" sz="1400" dirty="0"/>
                <a:t>생산 입고</a:t>
              </a:r>
              <a:r>
                <a:rPr lang="en-US" altLang="ko-KR" sz="1400" dirty="0" smtClean="0"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③</a:t>
              </a:r>
              <a:r>
                <a:rPr lang="en-US" altLang="ko-KR" sz="1400" dirty="0" smtClean="0"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ko-KR" altLang="en-US" sz="1400" dirty="0"/>
                <a:t>생산 입고 조회를 </a:t>
              </a:r>
              <a:r>
                <a:rPr lang="ko-KR" altLang="en-US" sz="1400" dirty="0" smtClean="0"/>
                <a:t>선택</a:t>
              </a:r>
              <a:r>
                <a:rPr lang="vi-VN" altLang="ko-KR" sz="1400" dirty="0" smtClean="0"/>
                <a:t>       </a:t>
              </a:r>
              <a:r>
                <a:rPr lang="en-US" altLang="ko-KR" sz="1400" dirty="0" smtClean="0"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④</a:t>
              </a:r>
              <a:r>
                <a:rPr lang="en-US" altLang="ko-KR" sz="1400" dirty="0" smtClean="0"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ko-KR" altLang="en-US" sz="1400" dirty="0"/>
                <a:t>생산 입고 ∥를 </a:t>
              </a:r>
              <a:r>
                <a:rPr lang="ko-KR" altLang="en-US" sz="1400" dirty="0" smtClean="0"/>
                <a:t>선택</a:t>
              </a:r>
              <a:r>
                <a:rPr lang="vi-VN" altLang="ko-KR" sz="1400" dirty="0" smtClean="0"/>
                <a:t> </a:t>
              </a:r>
              <a:r>
                <a:rPr lang="en-US" altLang="ko-KR" sz="1400" dirty="0" smtClean="0">
                  <a:cs typeface="Times New Roman" panose="02020603050405020304" pitchFamily="18" charset="0"/>
                  <a:sym typeface="Wingdings 3" panose="05040102010807070707" pitchFamily="18" charset="2"/>
                </a:rPr>
                <a:t> </a:t>
              </a:r>
              <a:r>
                <a:rPr lang="ko-KR" altLang="en-US" sz="1400" dirty="0"/>
                <a:t>⑤</a:t>
              </a:r>
              <a:r>
                <a:rPr lang="en-US" altLang="ko-KR" sz="1400" dirty="0" smtClean="0"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altLang="ko-KR" sz="1400" dirty="0"/>
                <a:t>APPLY </a:t>
              </a:r>
              <a:r>
                <a:rPr lang="ko-KR" altLang="en-US" sz="1400" dirty="0"/>
                <a:t>클릭</a:t>
              </a:r>
            </a:p>
            <a:p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8294" y="1875452"/>
            <a:ext cx="2196650" cy="3224059"/>
            <a:chOff x="656286" y="1907703"/>
            <a:chExt cx="2196650" cy="32240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28" y="1907703"/>
              <a:ext cx="1872208" cy="322405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56286" y="36112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24" y="1882918"/>
            <a:ext cx="1870132" cy="32165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0648" y="5706104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외주를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 입고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③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 입고 조회를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 입고 ∥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⑤ </a:t>
            </a:r>
            <a:r>
              <a:rPr lang="en-US" altLang="ko-KR" sz="1400" dirty="0" smtClean="0"/>
              <a:t>: APPLY </a:t>
            </a:r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51701" y="5680753"/>
            <a:ext cx="2928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Danh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⑤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8" name="TextBox 27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052736" y="3727849"/>
            <a:ext cx="1880743" cy="264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852513" y="3801891"/>
            <a:ext cx="1880743" cy="264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854605" y="4078354"/>
            <a:ext cx="1880743" cy="264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50491" y="4566200"/>
            <a:ext cx="1880743" cy="264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48400" y="4823913"/>
            <a:ext cx="488134" cy="264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00602" y="37310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8510" y="40224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4114" y="44857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9390" y="4774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직사각형 3"/>
          <p:cNvSpPr/>
          <p:nvPr/>
        </p:nvSpPr>
        <p:spPr>
          <a:xfrm>
            <a:off x="3071810" y="3110531"/>
            <a:ext cx="645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☞</a:t>
            </a:r>
          </a:p>
        </p:txBody>
      </p:sp>
    </p:spTree>
    <p:extLst>
      <p:ext uri="{BB962C8B-B14F-4D97-AF65-F5344CB8AC3E}">
        <p14:creationId xmlns:p14="http://schemas.microsoft.com/office/powerpoint/2010/main" val="27204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7523" y="862658"/>
            <a:ext cx="576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재고 </a:t>
            </a:r>
            <a:r>
              <a:rPr lang="en-US" altLang="ko-KR" sz="1400" dirty="0"/>
              <a:t>Ι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ym typeface="Wingdings 3" panose="05040102010807070707" pitchFamily="18" charset="2"/>
              </a:rPr>
              <a:t> </a:t>
            </a:r>
            <a:r>
              <a:rPr lang="ko-KR" altLang="en-US" sz="1400" dirty="0">
                <a:sym typeface="Wingdings"/>
              </a:rPr>
              <a:t></a:t>
            </a:r>
            <a:r>
              <a:rPr lang="ko-KR" altLang="en-US" sz="1400" dirty="0"/>
              <a:t> 출력물 </a:t>
            </a:r>
            <a:r>
              <a:rPr lang="ko-KR" altLang="en-US" sz="1400" dirty="0" smtClean="0"/>
              <a:t>선택</a:t>
            </a:r>
            <a:r>
              <a:rPr lang="vi-VN" altLang="ko-KR" sz="1400" dirty="0"/>
              <a:t> </a:t>
            </a:r>
            <a:r>
              <a:rPr lang="en-US" altLang="ko-KR" sz="1400" dirty="0" smtClean="0">
                <a:sym typeface="Wingdings 3" panose="05040102010807070707" pitchFamily="18" charset="2"/>
              </a:rPr>
              <a:t> </a:t>
            </a:r>
            <a:r>
              <a:rPr lang="en-US" altLang="ko-KR" sz="1400" dirty="0">
                <a:sym typeface="Wingdings"/>
              </a:rPr>
              <a:t> </a:t>
            </a:r>
            <a:r>
              <a:rPr lang="ko-KR" altLang="en-US" sz="1400" dirty="0"/>
              <a:t>창고 별 재고현황 선택</a:t>
            </a:r>
            <a:endParaRPr lang="en-US" altLang="ko-KR" sz="1400" dirty="0"/>
          </a:p>
          <a:p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>
                <a:sym typeface="Wingdings 3" panose="05040102010807070707" pitchFamily="18" charset="2"/>
              </a:rPr>
              <a:t> </a:t>
            </a:r>
            <a:r>
              <a:rPr lang="en-US" altLang="ko-KR" sz="1400" dirty="0">
                <a:sym typeface="Wingdings"/>
              </a:rPr>
              <a:t> </a:t>
            </a:r>
            <a:r>
              <a:rPr lang="en-US" altLang="ko-KR" sz="1400" dirty="0"/>
              <a:t>APPLY </a:t>
            </a:r>
            <a:r>
              <a:rPr lang="ko-KR" altLang="en-US" sz="1400" dirty="0"/>
              <a:t>클릭</a:t>
            </a:r>
          </a:p>
          <a:p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13426" y="1886654"/>
            <a:ext cx="2219830" cy="3255541"/>
            <a:chOff x="3513426" y="1886654"/>
            <a:chExt cx="2219830" cy="3255541"/>
          </a:xfrm>
        </p:grpSpPr>
        <p:grpSp>
          <p:nvGrpSpPr>
            <p:cNvPr id="10" name="Group 9"/>
            <p:cNvGrpSpPr/>
            <p:nvPr/>
          </p:nvGrpSpPr>
          <p:grpSpPr>
            <a:xfrm>
              <a:off x="3513426" y="1886654"/>
              <a:ext cx="2219830" cy="3222796"/>
              <a:chOff x="3513426" y="1886654"/>
              <a:chExt cx="2219830" cy="322279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6026" y="1886654"/>
                <a:ext cx="1867230" cy="3222796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3513426" y="3616761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sym typeface="Wingdings"/>
                  </a:rPr>
                  <a:t>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522107" y="4772863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sym typeface="Wingdings"/>
                </a:rPr>
                <a:t>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5728" y="5643570"/>
            <a:ext cx="2928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재고 </a:t>
            </a:r>
            <a:r>
              <a:rPr lang="en-US" altLang="ko-KR" sz="1400" dirty="0" smtClean="0"/>
              <a:t>Ι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출력물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③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창고 별 재고현황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: APPLY </a:t>
            </a:r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712" y="131247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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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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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Số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Dư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Hàng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Tồn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Kho </a:t>
            </a:r>
            <a:r>
              <a:rPr lang="vi-VN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            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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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Áp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1008" y="5580112"/>
            <a:ext cx="2928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0" name="TextBox 19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0326" y="1907703"/>
            <a:ext cx="5034315" cy="3201747"/>
            <a:chOff x="710326" y="1907703"/>
            <a:chExt cx="5034315" cy="3201747"/>
          </a:xfrm>
        </p:grpSpPr>
        <p:grpSp>
          <p:nvGrpSpPr>
            <p:cNvPr id="11" name="Group 10"/>
            <p:cNvGrpSpPr/>
            <p:nvPr/>
          </p:nvGrpSpPr>
          <p:grpSpPr>
            <a:xfrm>
              <a:off x="710326" y="1907703"/>
              <a:ext cx="2214618" cy="3201747"/>
              <a:chOff x="710326" y="1907703"/>
              <a:chExt cx="2214618" cy="320174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736" y="1907703"/>
                <a:ext cx="1872208" cy="3201747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710326" y="2574344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①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713795" y="4279536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sym typeface="Wingdings"/>
                </a:rPr>
                <a:t>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44201" y="2633719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44154" y="4317037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직사각형 3"/>
            <p:cNvSpPr/>
            <p:nvPr/>
          </p:nvSpPr>
          <p:spPr>
            <a:xfrm>
              <a:off x="3071810" y="3110531"/>
              <a:ext cx="645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/>
                <a:t>☞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63898" y="3665916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63897" y="4809354"/>
              <a:ext cx="501207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6712" y="863317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재고 </a:t>
            </a:r>
            <a:r>
              <a:rPr lang="en-US" altLang="ko-KR" sz="1400" dirty="0"/>
              <a:t>Ι </a:t>
            </a:r>
            <a:r>
              <a:rPr lang="ko-KR" altLang="en-US" sz="1400" dirty="0" smtClean="0"/>
              <a:t>선택</a:t>
            </a:r>
            <a:r>
              <a:rPr lang="vi-VN" altLang="ko-KR" sz="1400" dirty="0" smtClean="0"/>
              <a:t> </a:t>
            </a:r>
            <a:r>
              <a:rPr lang="en-US" altLang="ko-KR" sz="1400" dirty="0" smtClean="0">
                <a:sym typeface="Wingdings 3" panose="05040102010807070707" pitchFamily="18" charset="2"/>
              </a:rPr>
              <a:t> </a:t>
            </a:r>
            <a:r>
              <a:rPr lang="ko-KR" altLang="en-US" sz="1400" dirty="0">
                <a:sym typeface="Wingdings"/>
              </a:rPr>
              <a:t></a:t>
            </a:r>
            <a:r>
              <a:rPr lang="ko-KR" altLang="en-US" sz="1400" dirty="0"/>
              <a:t> 생산</a:t>
            </a:r>
            <a:r>
              <a:rPr lang="en-US" altLang="ko-KR" sz="1400" dirty="0"/>
              <a:t>/ </a:t>
            </a:r>
            <a:r>
              <a:rPr lang="ko-KR" altLang="en-US" sz="1400" dirty="0"/>
              <a:t>외주를 </a:t>
            </a:r>
            <a:r>
              <a:rPr lang="ko-KR" altLang="en-US" sz="1400" dirty="0" smtClean="0"/>
              <a:t>선택</a:t>
            </a:r>
            <a:r>
              <a:rPr lang="vi-VN" altLang="ko-KR" sz="1400" dirty="0" smtClean="0"/>
              <a:t> </a:t>
            </a:r>
            <a:r>
              <a:rPr lang="en-US" altLang="ko-KR" sz="1400" dirty="0" smtClean="0">
                <a:sym typeface="Wingdings 3" panose="05040102010807070707" pitchFamily="18" charset="2"/>
              </a:rPr>
              <a:t> </a:t>
            </a:r>
            <a:r>
              <a:rPr lang="en-US" altLang="ko-KR" sz="1400" dirty="0">
                <a:sym typeface="Wingdings"/>
              </a:rPr>
              <a:t> </a:t>
            </a:r>
            <a:r>
              <a:rPr lang="ko-KR" altLang="en-US" sz="1400" dirty="0"/>
              <a:t>생산 불출 선택</a:t>
            </a:r>
            <a:endParaRPr lang="en-US" altLang="ko-KR" sz="1400" dirty="0"/>
          </a:p>
          <a:p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>
                <a:sym typeface="Wingdings 3" panose="05040102010807070707" pitchFamily="18" charset="2"/>
              </a:rPr>
              <a:t> </a:t>
            </a:r>
            <a:r>
              <a:rPr lang="en-US" altLang="ko-KR" sz="1400" dirty="0">
                <a:sym typeface="Wingdings"/>
              </a:rPr>
              <a:t> </a:t>
            </a:r>
            <a:r>
              <a:rPr lang="ko-KR" altLang="en-US" sz="1400" dirty="0"/>
              <a:t>생산 불출 조회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>
                <a:sym typeface="Wingdings 3" panose="05040102010807070707" pitchFamily="18" charset="2"/>
              </a:rPr>
              <a:t> </a:t>
            </a:r>
            <a:r>
              <a:rPr lang="ko-KR" altLang="en-US" sz="1400" dirty="0">
                <a:sym typeface="Wingdings"/>
              </a:rPr>
              <a:t> </a:t>
            </a:r>
            <a:r>
              <a:rPr lang="en-US" altLang="ko-KR" sz="1400" dirty="0"/>
              <a:t>APPLY </a:t>
            </a:r>
            <a:r>
              <a:rPr lang="ko-KR" altLang="en-US" sz="1400" dirty="0"/>
              <a:t>클릭</a:t>
            </a:r>
            <a:r>
              <a:rPr lang="en-US" altLang="ko-KR" sz="1400" dirty="0"/>
              <a:t>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8" y="5643570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재고 </a:t>
            </a:r>
            <a:r>
              <a:rPr lang="en-US" altLang="ko-KR" sz="1400" dirty="0" smtClean="0"/>
              <a:t>Ι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외주를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③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 불출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생산 불출 조회 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⑤ </a:t>
            </a:r>
            <a:r>
              <a:rPr lang="en-US" altLang="ko-KR" sz="1400" dirty="0" smtClean="0"/>
              <a:t>: APPLY 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1008" y="5643570"/>
            <a:ext cx="29289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NVL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Danh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NVL</a:t>
            </a:r>
          </a:p>
          <a:p>
            <a:endParaRPr lang="en-US" altLang="ko-KR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⑤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712" y="131247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err="1" smtClean="0"/>
              <a:t>Kiểm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Kê</a:t>
            </a:r>
            <a:r>
              <a:rPr lang="en-US" altLang="ko-KR" sz="1400" dirty="0" smtClean="0"/>
              <a:t> I </a:t>
            </a:r>
            <a:r>
              <a:rPr lang="en-US" altLang="ko-KR" sz="1400" dirty="0" smtClean="0">
                <a:sym typeface="Wingdings 3" panose="05040102010807070707" pitchFamily="18" charset="2"/>
              </a:rPr>
              <a:t> </a:t>
            </a:r>
            <a:r>
              <a:rPr lang="ko-KR" altLang="en-US" sz="1400" dirty="0" smtClean="0">
                <a:sym typeface="Wingdings"/>
              </a:rPr>
              <a:t>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Chọn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Sản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Xuất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 3" panose="05040102010807070707" pitchFamily="18" charset="2"/>
              </a:rPr>
              <a:t> </a:t>
            </a:r>
            <a:r>
              <a:rPr lang="en-US" altLang="ko-KR" sz="1400" dirty="0" smtClean="0">
                <a:sym typeface="Wingdings"/>
              </a:rPr>
              <a:t> </a:t>
            </a:r>
            <a:r>
              <a:rPr lang="en-US" altLang="ko-KR" sz="1400" dirty="0" err="1" smtClean="0">
                <a:sym typeface="Wingdings"/>
              </a:rPr>
              <a:t>Xuất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 err="1" smtClean="0">
                <a:sym typeface="Wingdings"/>
              </a:rPr>
              <a:t>Kho</a:t>
            </a:r>
            <a:r>
              <a:rPr lang="en-US" altLang="ko-KR" sz="1400" dirty="0" smtClean="0">
                <a:sym typeface="Wingdings"/>
              </a:rPr>
              <a:t> NVL </a:t>
            </a:r>
            <a:r>
              <a:rPr lang="en-US" altLang="ko-KR" sz="1400" dirty="0" smtClean="0">
                <a:sym typeface="Wingdings 3" panose="05040102010807070707" pitchFamily="18" charset="2"/>
              </a:rPr>
              <a:t> </a:t>
            </a:r>
            <a:r>
              <a:rPr lang="en-US" altLang="ko-KR" sz="1400" dirty="0" smtClean="0">
                <a:sym typeface="Wingdings"/>
              </a:rPr>
              <a:t> Danh </a:t>
            </a:r>
            <a:r>
              <a:rPr lang="en-US" altLang="ko-KR" sz="1400" dirty="0" err="1" smtClean="0">
                <a:sym typeface="Wingdings"/>
              </a:rPr>
              <a:t>Sách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 err="1" smtClean="0">
                <a:sym typeface="Wingdings"/>
              </a:rPr>
              <a:t>Xuất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 err="1" smtClean="0">
                <a:sym typeface="Wingdings"/>
              </a:rPr>
              <a:t>Kho</a:t>
            </a:r>
            <a:r>
              <a:rPr lang="en-US" altLang="ko-KR" sz="1400" dirty="0" smtClean="0">
                <a:sym typeface="Wingdings"/>
              </a:rPr>
              <a:t> NVL </a:t>
            </a:r>
            <a:r>
              <a:rPr lang="en-US" altLang="ko-KR" sz="1400" dirty="0">
                <a:sym typeface="Wingdings 3" panose="05040102010807070707" pitchFamily="18" charset="2"/>
              </a:rPr>
              <a:t> </a:t>
            </a:r>
            <a:r>
              <a:rPr lang="ko-KR" altLang="en-US" sz="1400" dirty="0" smtClean="0">
                <a:sym typeface="Wingdings"/>
              </a:rPr>
              <a:t> </a:t>
            </a:r>
            <a:r>
              <a:rPr lang="en-US" altLang="ko-KR" sz="1400" dirty="0" err="1" smtClean="0">
                <a:sym typeface="Wingdings"/>
              </a:rPr>
              <a:t>Áp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 err="1" smtClean="0">
                <a:sym typeface="Wingdings"/>
              </a:rPr>
              <a:t>Dụng</a:t>
            </a:r>
            <a:r>
              <a:rPr lang="en-US" altLang="ko-KR" sz="1400" dirty="0" smtClean="0">
                <a:sym typeface="Wingdings"/>
              </a:rPr>
              <a:t> </a:t>
            </a: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3" name="TextBox 22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7631" y="1907703"/>
            <a:ext cx="5025625" cy="3201747"/>
            <a:chOff x="707631" y="1907703"/>
            <a:chExt cx="5025625" cy="3201747"/>
          </a:xfrm>
        </p:grpSpPr>
        <p:grpSp>
          <p:nvGrpSpPr>
            <p:cNvPr id="12" name="Group 11"/>
            <p:cNvGrpSpPr/>
            <p:nvPr/>
          </p:nvGrpSpPr>
          <p:grpSpPr>
            <a:xfrm>
              <a:off x="707631" y="1907703"/>
              <a:ext cx="2217313" cy="3201747"/>
              <a:chOff x="635623" y="1907703"/>
              <a:chExt cx="2217313" cy="320174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728" y="1907703"/>
                <a:ext cx="1872208" cy="3201747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635623" y="2558843"/>
                <a:ext cx="3898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①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07631" y="1907703"/>
              <a:ext cx="5025625" cy="3188342"/>
              <a:chOff x="647594" y="1907703"/>
              <a:chExt cx="5025625" cy="318834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376" y="1907703"/>
                <a:ext cx="1868843" cy="3188342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431784" y="3850407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sym typeface="Wingdings"/>
                  </a:rPr>
                  <a:t>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7594" y="3707190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  <a:sym typeface="Wingdings"/>
                  </a:rPr>
                  <a:t>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30729" y="357005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sym typeface="Wingdings"/>
                  </a:rPr>
                  <a:t>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Rectangle 10"/>
            <p:cNvSpPr/>
            <p:nvPr/>
          </p:nvSpPr>
          <p:spPr>
            <a:xfrm>
              <a:off x="3501008" y="4801673"/>
              <a:ext cx="3162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⑤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44201" y="2633719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64413" y="4827824"/>
              <a:ext cx="500691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50004" y="3933553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35482" y="3651824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044201" y="3759729"/>
              <a:ext cx="1880743" cy="2642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8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C9AB-1CAA-404C-9047-B35B7A70BC1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8720" y="952581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바탕 화면에 </a:t>
            </a:r>
            <a:r>
              <a:rPr lang="ko-KR" altLang="en-US" sz="1400" dirty="0" smtClean="0"/>
              <a:t>아이콘이 </a:t>
            </a:r>
            <a:r>
              <a:rPr lang="ko-KR" altLang="en-US" sz="1400" dirty="0"/>
              <a:t>생성 됩니다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8" y="5643570"/>
            <a:ext cx="2928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바탕 화면에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생산 입고 ∥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생산 불출 조회</a:t>
            </a:r>
            <a:r>
              <a:rPr lang="en-US" altLang="ko-KR" sz="1400" dirty="0" smtClean="0"/>
              <a:t>,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생산 입고 조회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창고 별 재고현황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아이콘이 생성 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57232" y="1885748"/>
            <a:ext cx="5014710" cy="3208343"/>
            <a:chOff x="857232" y="1885748"/>
            <a:chExt cx="5014710" cy="3208343"/>
          </a:xfrm>
        </p:grpSpPr>
        <p:grpSp>
          <p:nvGrpSpPr>
            <p:cNvPr id="16" name="Group 26"/>
            <p:cNvGrpSpPr/>
            <p:nvPr/>
          </p:nvGrpSpPr>
          <p:grpSpPr>
            <a:xfrm>
              <a:off x="4071942" y="1885748"/>
              <a:ext cx="1800000" cy="2882078"/>
              <a:chOff x="4005064" y="1907704"/>
              <a:chExt cx="1872208" cy="3168352"/>
            </a:xfrm>
          </p:grpSpPr>
          <p:pic>
            <p:nvPicPr>
              <p:cNvPr id="24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004" y="1907704"/>
                <a:ext cx="1860268" cy="3168352"/>
              </a:xfrm>
              <a:prstGeom prst="rect">
                <a:avLst/>
              </a:prstGeom>
            </p:spPr>
          </p:pic>
          <p:sp>
            <p:nvSpPr>
              <p:cNvPr id="21" name="Rounded Rectangle 14"/>
              <p:cNvSpPr/>
              <p:nvPr/>
            </p:nvSpPr>
            <p:spPr>
              <a:xfrm>
                <a:off x="4509120" y="3563888"/>
                <a:ext cx="1351226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4"/>
              <p:cNvSpPr/>
              <p:nvPr/>
            </p:nvSpPr>
            <p:spPr>
              <a:xfrm>
                <a:off x="4005064" y="3999880"/>
                <a:ext cx="504056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857232" y="1885748"/>
              <a:ext cx="1800000" cy="2900566"/>
              <a:chOff x="993208" y="1905626"/>
              <a:chExt cx="1872489" cy="3168352"/>
            </a:xfrm>
          </p:grpSpPr>
          <p:pic>
            <p:nvPicPr>
              <p:cNvPr id="3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429" y="1905626"/>
                <a:ext cx="1860268" cy="3168352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484784" y="3599468"/>
                <a:ext cx="1380913" cy="4227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93208" y="4049656"/>
                <a:ext cx="1380913" cy="4227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3071810" y="3120470"/>
              <a:ext cx="6452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/>
                <a:t>☞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822" y="4786314"/>
              <a:ext cx="1770710" cy="30777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Before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4802" y="4786314"/>
              <a:ext cx="1764000" cy="30777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After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51701" y="5619198"/>
            <a:ext cx="2928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dirty="0" smtClean="0">
                <a:latin typeface="+mj-lt"/>
              </a:rPr>
              <a:t>Khi đó trên giao diện của phần mềm sẽ xuất hiện các nút: </a:t>
            </a:r>
            <a:r>
              <a:rPr lang="vi-VN" altLang="ko-KR" sz="1400" dirty="0" smtClean="0">
                <a:latin typeface="+mj-lt"/>
              </a:rPr>
              <a:t>Nhập kho II, Danh scah1 nhập kho TP, Số dư hàng tồn theo kho, Danh sách xuất kho NVL</a:t>
            </a:r>
            <a:endParaRPr lang="en-US" altLang="ko-KR" sz="1400" dirty="0">
              <a:latin typeface="+mj-lt"/>
            </a:endParaRPr>
          </a:p>
          <a:p>
            <a:endParaRPr lang="en-US" altLang="ko-KR" sz="1400" dirty="0" smtClean="0">
              <a:latin typeface="+mj-lt"/>
            </a:endParaRPr>
          </a:p>
          <a:p>
            <a:endParaRPr lang="en-US" altLang="ko-KR" sz="1400" dirty="0" smtClean="0">
              <a:latin typeface="+mj-lt"/>
            </a:endParaRPr>
          </a:p>
          <a:p>
            <a:r>
              <a:rPr lang="en-US" altLang="ko-KR" sz="1400" dirty="0" smtClean="0">
                <a:latin typeface="+mj-lt"/>
              </a:rPr>
              <a:t> </a:t>
            </a:r>
            <a:endParaRPr lang="ko-KR" altLang="en-US" sz="14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6043" y="27394"/>
            <a:ext cx="5544616" cy="667362"/>
            <a:chOff x="936043" y="27394"/>
            <a:chExt cx="5544616" cy="667362"/>
          </a:xfrm>
        </p:grpSpPr>
        <p:sp>
          <p:nvSpPr>
            <p:cNvPr id="23" name="TextBox 22"/>
            <p:cNvSpPr txBox="1"/>
            <p:nvPr/>
          </p:nvSpPr>
          <p:spPr>
            <a:xfrm>
              <a:off x="936043" y="27394"/>
              <a:ext cx="5544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ECOUNT APP</a:t>
              </a:r>
              <a:r>
                <a:rPr lang="ko-KR" altLang="en-US" dirty="0"/>
                <a:t> 설치</a:t>
              </a:r>
              <a:endParaRPr lang="en-US" altLang="ko-KR" dirty="0"/>
            </a:p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6043" y="325424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ECOUNT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thoại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36043" y="1403648"/>
            <a:ext cx="56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+mj-lt"/>
              </a:rPr>
              <a:t>Các biểu tượng của các danh mục đã chọn được tạo trên màn hình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739</Words>
  <Application>Microsoft Office PowerPoint</Application>
  <PresentationFormat>On-screen Show (4:3)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Times New Roman</vt:lpstr>
      <vt:lpstr>Wingdings</vt:lpstr>
      <vt:lpstr>Wingdings 3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JINWON2016ASUS</dc:creator>
  <cp:lastModifiedBy>Admin</cp:lastModifiedBy>
  <cp:revision>236</cp:revision>
  <cp:lastPrinted>2018-12-21T08:24:21Z</cp:lastPrinted>
  <dcterms:created xsi:type="dcterms:W3CDTF">2018-12-15T01:48:21Z</dcterms:created>
  <dcterms:modified xsi:type="dcterms:W3CDTF">2018-12-28T05:34:14Z</dcterms:modified>
</cp:coreProperties>
</file>