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0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9359AD72-2D43-4A11-AEED-AA736A3C45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D8DC54D-84A3-47ED-8EE6-EBF37534DA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C2564-E6A1-46AC-B3E3-0F92533ADB86}" type="datetime1">
              <a:rPr lang="tr-TR" smtClean="0"/>
              <a:t>5.02.2023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0C87253-5725-4DC0-835F-3910E3AC20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E55F5D9-99A0-4E99-BD91-65AB22B3B7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FF592-93EF-4070-AFBD-9D4B989A8B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5257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A609E6-260A-41EF-B505-95F6E2E8C7EE}" type="datetime1">
              <a:rPr lang="tr-TR" noProof="0" smtClean="0"/>
              <a:t>5.02.2023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475197-EF76-48B8-96B8-921BFA77342C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F24C2-980C-4950-9719-80B90F94437A}" type="datetime1">
              <a:rPr lang="tr-TR" noProof="0" smtClean="0"/>
              <a:t>5.02.2023</a:t>
            </a:fld>
            <a:endParaRPr lang="tr-TR" noProof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631A79-6ED2-4A36-B3DE-A71E6EDFF7B7}" type="datetime1">
              <a:rPr lang="tr-TR" noProof="0" smtClean="0"/>
              <a:t>5.02.2023</a:t>
            </a:fld>
            <a:endParaRPr lang="tr-TR" noProof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8EA902-A667-47CB-8C31-BECC42314E95}" type="datetime1">
              <a:rPr lang="tr-TR" noProof="0" smtClean="0"/>
              <a:t>5.02.2023</a:t>
            </a:fld>
            <a:endParaRPr lang="tr-TR" noProof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8D6D48-8C2C-4863-B5FD-C80B8F1FA65A}" type="datetime1">
              <a:rPr lang="tr-TR" noProof="0" smtClean="0"/>
              <a:t>5.02.2023</a:t>
            </a:fld>
            <a:endParaRPr lang="tr-TR" noProof="0"/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6BF7-6496-4CD0-8A4C-2A5DEC551108}" type="datetime1">
              <a:rPr lang="tr-TR" noProof="0" smtClean="0"/>
              <a:t>5.02.2023</a:t>
            </a:fld>
            <a:endParaRPr lang="tr-TR" noProof="0"/>
          </a:p>
        </p:txBody>
      </p:sp>
      <p:sp>
        <p:nvSpPr>
          <p:cNvPr id="11" name="Alt Bilgi Yer Tutucusu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12" name="Slayt Numarası Yer Tutucusu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6" name="Tarih Yer Tutucusu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7C7C46-BBCB-484F-AAF1-6628896C2340}" type="datetime1">
              <a:rPr lang="tr-TR" noProof="0" smtClean="0"/>
              <a:t>5.02.2023</a:t>
            </a:fld>
            <a:endParaRPr lang="tr-TR" noProof="0"/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0F24E-406D-434D-8EF2-7D37187882C4}" type="datetime1">
              <a:rPr lang="tr-TR" noProof="0" smtClean="0"/>
              <a:t>5.02.2023</a:t>
            </a:fld>
            <a:endParaRPr lang="tr-TR" noProof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3D83B61-79E6-41C9-A471-A7ACCE7D7286}" type="datetime1">
              <a:rPr lang="tr-TR" noProof="0" smtClean="0"/>
              <a:t>5.02.2023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83DDCE6-B387-4598-B75B-3E6E1229645F}" type="datetime1">
              <a:rPr lang="tr-TR" noProof="0" smtClean="0"/>
              <a:t>5.02.2023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14950F4-2CC5-4D6A-9F23-0D0069D69E7B}" type="datetime1">
              <a:rPr lang="tr-TR" noProof="0" smtClean="0"/>
              <a:t>5.02.2023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ikdörtgen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Resim 3" descr="Üstte bir kalem ile kağıt parçasının yakından çekimi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Dikdörtgen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 rtl="0"/>
            <a:r>
              <a:rPr lang="tr-TR" sz="4400" dirty="0">
                <a:solidFill>
                  <a:schemeClr val="tx1"/>
                </a:solidFill>
              </a:rPr>
              <a:t>SPRINT- 4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tr-TR" sz="1600" dirty="0" err="1"/>
              <a:t>InternshIp</a:t>
            </a:r>
            <a:r>
              <a:rPr lang="tr-TR" sz="1600" dirty="0"/>
              <a:t> </a:t>
            </a:r>
            <a:r>
              <a:rPr lang="tr-TR" sz="1600" dirty="0" err="1"/>
              <a:t>group</a:t>
            </a:r>
            <a:r>
              <a:rPr lang="tr-TR" sz="1600" dirty="0"/>
              <a:t> 2</a:t>
            </a:r>
          </a:p>
        </p:txBody>
      </p:sp>
      <p:cxnSp>
        <p:nvCxnSpPr>
          <p:cNvPr id="37" name="Düz Bağlayıcı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kdörtgen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B51C6C-3588-DEAA-1062-8322EDDB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5)</a:t>
            </a:r>
            <a:r>
              <a:rPr lang="tr-TR" sz="3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3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3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relation</a:t>
            </a:r>
            <a:r>
              <a:rPr lang="tr-TR" sz="3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3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tr-TR" sz="3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3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Spent</a:t>
            </a:r>
            <a:r>
              <a:rPr lang="tr-TR" sz="3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(GBP) </a:t>
            </a:r>
            <a:r>
              <a:rPr lang="tr-TR" sz="3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3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CTR(</a:t>
            </a:r>
            <a:r>
              <a:rPr lang="tr-TR" sz="3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clicks</a:t>
            </a:r>
            <a:r>
              <a:rPr lang="tr-TR" sz="3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tr-TR" sz="3800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7FBCADDA-C07F-6257-5E7F-FDB88352C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342" y="2108200"/>
            <a:ext cx="6305641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6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2ECF49-4B42-4C49-8E46-48251B86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6)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Relation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(GBP)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Clicks</a:t>
            </a:r>
            <a:endParaRPr lang="tr-TR" sz="4200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A50F0CB0-B3D5-647A-706E-69F88FBE1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453" y="2108200"/>
            <a:ext cx="731542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6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3BBF7C-C42C-2042-AC76-08AF9B77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tr-TR" sz="4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Campaigns</a:t>
            </a:r>
            <a:endParaRPr lang="tr-TR" sz="4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FAB827-1D59-8989-360D-C2EC88793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tr-TR" i="1" dirty="0" err="1"/>
              <a:t>In</a:t>
            </a:r>
            <a:r>
              <a:rPr lang="tr-TR" i="1" dirty="0"/>
              <a:t> </a:t>
            </a:r>
            <a:r>
              <a:rPr lang="tr-TR" i="1" dirty="0" err="1"/>
              <a:t>this</a:t>
            </a:r>
            <a:r>
              <a:rPr lang="tr-TR" i="1" dirty="0"/>
              <a:t> </a:t>
            </a:r>
            <a:r>
              <a:rPr lang="tr-TR" i="1" dirty="0" err="1"/>
              <a:t>table</a:t>
            </a:r>
            <a:r>
              <a:rPr lang="tr-TR" i="1" dirty="0"/>
              <a:t> </a:t>
            </a:r>
            <a:r>
              <a:rPr lang="tr-TR" i="1" dirty="0" err="1"/>
              <a:t>we</a:t>
            </a:r>
            <a:r>
              <a:rPr lang="tr-TR" i="1" dirty="0"/>
              <a:t> </a:t>
            </a:r>
            <a:r>
              <a:rPr lang="tr-TR" i="1" dirty="0" err="1"/>
              <a:t>examined</a:t>
            </a:r>
            <a:r>
              <a:rPr lang="tr-TR" i="1" dirty="0"/>
              <a:t> </a:t>
            </a:r>
            <a:r>
              <a:rPr lang="tr-TR" i="1" dirty="0" err="1"/>
              <a:t>the</a:t>
            </a:r>
            <a:r>
              <a:rPr lang="tr-TR" i="1" dirty="0"/>
              <a:t> </a:t>
            </a:r>
            <a:r>
              <a:rPr lang="tr-TR" i="1" dirty="0" err="1"/>
              <a:t>campaigns</a:t>
            </a:r>
            <a:r>
              <a:rPr lang="tr-TR" i="1" dirty="0"/>
              <a:t> of </a:t>
            </a:r>
            <a:r>
              <a:rPr lang="tr-TR" i="1" dirty="0" err="1"/>
              <a:t>the</a:t>
            </a:r>
            <a:r>
              <a:rPr lang="tr-TR" i="1" dirty="0"/>
              <a:t> </a:t>
            </a:r>
            <a:r>
              <a:rPr lang="tr-TR" i="1" dirty="0" err="1"/>
              <a:t>firm</a:t>
            </a:r>
            <a:r>
              <a:rPr lang="tr-TR" i="1" dirty="0"/>
              <a:t> on Facebook.</a:t>
            </a:r>
          </a:p>
          <a:p>
            <a:pPr algn="ctr"/>
            <a:endParaRPr lang="tr-TR" i="1" dirty="0"/>
          </a:p>
          <a:p>
            <a:pPr algn="ctr"/>
            <a:endParaRPr lang="tr-TR" i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ECE8888-3D0A-47CE-A3C2-630E81EF2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20" y="2564125"/>
            <a:ext cx="6823046" cy="325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26C3B9-6BE1-8C59-977B-347E10C4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1)Total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Landing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endParaRPr lang="tr-TR" sz="4200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255F61B-6403-DA7F-AA5F-536A8ACB6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748" y="2108200"/>
            <a:ext cx="722483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5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9D31B1-AB25-BE79-5498-DE12A601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2)Reach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Unique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Link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Clicks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(A/B)</a:t>
            </a:r>
            <a:endParaRPr lang="tr-TR" sz="4200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EAED0AC-D5F2-7461-2474-6AB9F6056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255" y="2108200"/>
            <a:ext cx="6449815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2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11CEBC-EDFF-53E1-1FB0-65A30D95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3)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tr-TR" sz="4200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D1FCB8D-A8A2-E8D4-1E5E-E43B0B00F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768" y="2108200"/>
            <a:ext cx="6606789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4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0AF67B-F335-A73D-BE6B-AAB1B75D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4)Reach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Impression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(A/B)</a:t>
            </a:r>
            <a:endParaRPr lang="tr-TR" sz="4200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9A5CA4B-56AC-288F-4702-2C895D417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896" y="2108200"/>
            <a:ext cx="665653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19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D3C799-009B-98B9-85F9-E1C1B95A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200" dirty="0">
                <a:effectLst/>
                <a:ea typeface="Calibri" panose="020F0502020204030204" pitchFamily="34" charset="0"/>
              </a:rPr>
              <a:t>5)</a:t>
            </a:r>
            <a:r>
              <a:rPr lang="tr-TR" sz="4200" dirty="0" err="1">
                <a:effectLst/>
                <a:ea typeface="Calibri" panose="020F0502020204030204" pitchFamily="34" charset="0"/>
              </a:rPr>
              <a:t>Check-outs</a:t>
            </a:r>
            <a:r>
              <a:rPr lang="tr-TR" sz="4200" dirty="0">
                <a:effectLst/>
                <a:ea typeface="Calibri" panose="020F0502020204030204" pitchFamily="34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</a:rPr>
              <a:t>and</a:t>
            </a:r>
            <a:r>
              <a:rPr lang="tr-TR" sz="4200" dirty="0">
                <a:effectLst/>
                <a:ea typeface="Calibri" panose="020F0502020204030204" pitchFamily="34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</a:rPr>
              <a:t>Purchase</a:t>
            </a:r>
            <a:endParaRPr lang="tr-TR" sz="4200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EFB17CE-EEA7-13A5-7C80-965A38EFD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855" y="2108200"/>
            <a:ext cx="8447714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2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740D72-6471-B6C3-40D4-5E9E4C8D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EA2DD2-308C-55EA-F012-6CF5B155F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974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50E908-D9D0-3FAF-B977-F35A0DD5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AMAZON CAMPAIGNS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1E1E0D-CDC5-7FEC-7BDF-21ECC31E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tr-TR" i="1" dirty="0"/>
              <a:t>On </a:t>
            </a:r>
            <a:r>
              <a:rPr lang="tr-TR" i="1" dirty="0" err="1"/>
              <a:t>this</a:t>
            </a:r>
            <a:r>
              <a:rPr lang="tr-TR" i="1" dirty="0"/>
              <a:t> data set, </a:t>
            </a:r>
            <a:r>
              <a:rPr lang="tr-TR" i="1" dirty="0" err="1"/>
              <a:t>the</a:t>
            </a:r>
            <a:r>
              <a:rPr lang="tr-TR" i="1" dirty="0"/>
              <a:t> </a:t>
            </a:r>
            <a:r>
              <a:rPr lang="tr-TR" i="1" dirty="0" err="1"/>
              <a:t>firm</a:t>
            </a:r>
            <a:r>
              <a:rPr lang="tr-TR" i="1" dirty="0"/>
              <a:t> had </a:t>
            </a:r>
            <a:r>
              <a:rPr lang="tr-TR" i="1" dirty="0" err="1"/>
              <a:t>send</a:t>
            </a:r>
            <a:r>
              <a:rPr lang="tr-TR" i="1" dirty="0"/>
              <a:t> it </a:t>
            </a:r>
            <a:r>
              <a:rPr lang="tr-TR" i="1" dirty="0" err="1"/>
              <a:t>out</a:t>
            </a:r>
            <a:r>
              <a:rPr lang="tr-TR" i="1" dirty="0"/>
              <a:t> </a:t>
            </a:r>
            <a:r>
              <a:rPr lang="tr-TR" i="1" dirty="0" err="1"/>
              <a:t>to</a:t>
            </a:r>
            <a:r>
              <a:rPr lang="tr-TR" i="1" dirty="0"/>
              <a:t> </a:t>
            </a:r>
            <a:r>
              <a:rPr lang="tr-TR" i="1" dirty="0" err="1"/>
              <a:t>analyze</a:t>
            </a:r>
            <a:r>
              <a:rPr lang="tr-TR" i="1" dirty="0"/>
              <a:t> Amazon </a:t>
            </a:r>
            <a:r>
              <a:rPr lang="tr-TR" i="1" dirty="0" err="1"/>
              <a:t>Campaigns</a:t>
            </a:r>
            <a:r>
              <a:rPr lang="tr-TR" i="1" dirty="0"/>
              <a:t>.</a:t>
            </a:r>
          </a:p>
          <a:p>
            <a:pPr algn="ctr"/>
            <a:r>
              <a:rPr lang="tr-TR" i="1" dirty="0" err="1"/>
              <a:t>In</a:t>
            </a:r>
            <a:r>
              <a:rPr lang="tr-TR" i="1" dirty="0"/>
              <a:t> </a:t>
            </a:r>
            <a:r>
              <a:rPr lang="tr-TR" i="1" dirty="0" err="1"/>
              <a:t>this</a:t>
            </a:r>
            <a:r>
              <a:rPr lang="tr-TR" i="1" dirty="0"/>
              <a:t> </a:t>
            </a:r>
            <a:r>
              <a:rPr lang="tr-TR" i="1" dirty="0" err="1"/>
              <a:t>table</a:t>
            </a:r>
            <a:r>
              <a:rPr lang="tr-TR" i="1" dirty="0"/>
              <a:t>, </a:t>
            </a:r>
            <a:r>
              <a:rPr lang="tr-TR" i="1" dirty="0" err="1"/>
              <a:t>there</a:t>
            </a:r>
            <a:r>
              <a:rPr lang="tr-TR" i="1" dirty="0"/>
              <a:t> </a:t>
            </a:r>
            <a:r>
              <a:rPr lang="tr-TR" i="1" dirty="0" err="1"/>
              <a:t>are</a:t>
            </a:r>
            <a:r>
              <a:rPr lang="tr-TR" i="1" dirty="0"/>
              <a:t> </a:t>
            </a:r>
            <a:r>
              <a:rPr lang="tr-TR" i="1" dirty="0" err="1"/>
              <a:t>few</a:t>
            </a:r>
            <a:r>
              <a:rPr lang="tr-TR" i="1" dirty="0"/>
              <a:t> </a:t>
            </a:r>
            <a:r>
              <a:rPr lang="tr-TR" i="1" dirty="0" err="1"/>
              <a:t>metrics</a:t>
            </a:r>
            <a:r>
              <a:rPr lang="tr-TR" i="1" dirty="0"/>
              <a:t> </a:t>
            </a:r>
            <a:r>
              <a:rPr lang="tr-TR" i="1" dirty="0" err="1"/>
              <a:t>which</a:t>
            </a:r>
            <a:r>
              <a:rPr lang="tr-TR" i="1" dirty="0"/>
              <a:t> </a:t>
            </a:r>
            <a:r>
              <a:rPr lang="tr-TR" i="1" dirty="0" err="1"/>
              <a:t>require</a:t>
            </a:r>
            <a:r>
              <a:rPr lang="tr-TR" i="1" dirty="0"/>
              <a:t> domain </a:t>
            </a:r>
            <a:r>
              <a:rPr lang="tr-TR" i="1" dirty="0" err="1"/>
              <a:t>knowledge</a:t>
            </a:r>
            <a:r>
              <a:rPr lang="tr-TR" i="1" dirty="0"/>
              <a:t>.</a:t>
            </a:r>
          </a:p>
          <a:p>
            <a:pPr algn="ctr"/>
            <a:endParaRPr lang="tr-TR" dirty="0"/>
          </a:p>
          <a:p>
            <a:pPr algn="ctr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62CFC4B-33BB-9D2C-3D14-784C2E845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877" y="3145871"/>
            <a:ext cx="5471663" cy="26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9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F26CAE-B88F-309A-65AB-64663EE9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 TOP 5 CTR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Compaigns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014148D-F0B1-5DAC-8D87-F67AEF2E6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239" y="2108200"/>
            <a:ext cx="5917848" cy="3760788"/>
          </a:xfrm>
        </p:spPr>
      </p:pic>
    </p:spTree>
    <p:extLst>
      <p:ext uri="{BB962C8B-B14F-4D97-AF65-F5344CB8AC3E}">
        <p14:creationId xmlns:p14="http://schemas.microsoft.com/office/powerpoint/2010/main" val="84773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835DF0-376A-82E8-3C65-A58CA267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TOP 5 CTR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Compaigns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0E8B714-6213-5AF1-BF6C-E43C5CC0C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353" y="2083033"/>
            <a:ext cx="763729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6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D36C7-1BC0-AABD-8B54-9DD8BAC6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74459"/>
            <a:ext cx="10058400" cy="620785"/>
          </a:xfrm>
        </p:spPr>
        <p:txBody>
          <a:bodyPr>
            <a:normAutofit fontScale="90000"/>
          </a:bodyPr>
          <a:lstStyle/>
          <a:p>
            <a:b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relation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Spend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84F5DAB-1188-A00D-26D8-F6C454230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002" y="2074644"/>
            <a:ext cx="7249996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2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9CA704-9847-419F-6C0D-E72A0090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3)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Relation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CPC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Income</a:t>
            </a:r>
            <a:endParaRPr lang="tr-TR" sz="4200" dirty="0"/>
          </a:p>
        </p:txBody>
      </p:sp>
      <p:pic>
        <p:nvPicPr>
          <p:cNvPr id="4" name="İçerik Yer Tutucusu 3" descr="What is Cost Per Click (CPC): Definition, formula &amp; types ...">
            <a:extLst>
              <a:ext uri="{FF2B5EF4-FFF2-40B4-BE49-F238E27FC236}">
                <a16:creationId xmlns:a16="http://schemas.microsoft.com/office/drawing/2014/main" id="{E74D3688-1588-4155-C4D0-DFA050AF4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809" y="2253903"/>
            <a:ext cx="9752381" cy="3419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84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EDDF1A-F27F-9147-7BF7-77A926A0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4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Relation</a:t>
            </a:r>
            <a:r>
              <a:rPr lang="tr-TR" sz="4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tr-TR" sz="4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CPC </a:t>
            </a:r>
            <a:r>
              <a:rPr lang="tr-TR" sz="4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4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Income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23630F6-F936-C456-7B71-6E052ED16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419" y="2108200"/>
            <a:ext cx="7340366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6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9B9981-77F4-7064-891C-6B3602E2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4)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Relation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CTR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r>
              <a:rPr lang="tr-TR" sz="4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(GBP)</a:t>
            </a:r>
            <a:endParaRPr lang="tr-TR" sz="4200" dirty="0"/>
          </a:p>
        </p:txBody>
      </p:sp>
      <p:pic>
        <p:nvPicPr>
          <p:cNvPr id="4" name="İçerik Yer Tutucusu 3" descr="What is Click-Through Rate (CTR): Definition and formula ...">
            <a:extLst>
              <a:ext uri="{FF2B5EF4-FFF2-40B4-BE49-F238E27FC236}">
                <a16:creationId xmlns:a16="http://schemas.microsoft.com/office/drawing/2014/main" id="{2ABF0DBA-1A60-5516-D5C9-12A91EBAB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99"/>
          <a:stretch/>
        </p:blipFill>
        <p:spPr bwMode="auto">
          <a:xfrm>
            <a:off x="1575038" y="2108200"/>
            <a:ext cx="9102250" cy="37607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278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C7D4D1-D653-874D-92BF-5517FC4E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4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Relation</a:t>
            </a:r>
            <a:r>
              <a:rPr lang="tr-TR" sz="4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tr-TR" sz="4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CTR </a:t>
            </a:r>
            <a:r>
              <a:rPr lang="tr-TR" sz="4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4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r>
              <a:rPr lang="tr-TR" sz="4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(GBP)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E602F6F-DDFD-5761-F62E-015C277E8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466" y="2057866"/>
            <a:ext cx="7919207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3963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768_TF22712842_Win32.potx" id="{010B36C3-25ED-4140-8F24-5F460D6F3AAB}" vid="{5F5002A1-1F80-4A6A-96DB-FFC18B749069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İstatistik odağı</Template>
  <TotalTime>34</TotalTime>
  <Words>176</Words>
  <Application>Microsoft Office PowerPoint</Application>
  <PresentationFormat>Geniş ekran</PresentationFormat>
  <Paragraphs>22</Paragraphs>
  <Slides>18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Bookman Old Style</vt:lpstr>
      <vt:lpstr>Calibri</vt:lpstr>
      <vt:lpstr>Franklin Gothic Book</vt:lpstr>
      <vt:lpstr>1_RetrospectVTI</vt:lpstr>
      <vt:lpstr>SPRINT- 4</vt:lpstr>
      <vt:lpstr>AMAZON CAMPAIGNS</vt:lpstr>
      <vt:lpstr>1. TOP 5 CTR of the Compaigns</vt:lpstr>
      <vt:lpstr>TOP 5 CTR of the Compaigns</vt:lpstr>
      <vt:lpstr>   2) The relation between Spend and Sales</vt:lpstr>
      <vt:lpstr>3)The Relation between CPC and Income</vt:lpstr>
      <vt:lpstr>The Relation between CPC and Income</vt:lpstr>
      <vt:lpstr>4)The Relation between CTR and Sales(GBP)</vt:lpstr>
      <vt:lpstr>The Relation between CTR and Sales(GBP)</vt:lpstr>
      <vt:lpstr>5)The relation between Spent(GBP) and CTR(clicks)</vt:lpstr>
      <vt:lpstr>6)The Relation between Sales(GBP) and Clicks</vt:lpstr>
      <vt:lpstr>Other Campaigns</vt:lpstr>
      <vt:lpstr>1)Total Cost per Landing Page View</vt:lpstr>
      <vt:lpstr>2)Reach and Unique Link Clicks (A/B)</vt:lpstr>
      <vt:lpstr>3)Cost per Results</vt:lpstr>
      <vt:lpstr>4)Reach and Impression(A/B)</vt:lpstr>
      <vt:lpstr>5)Check-outs and Purchase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SPRINT- 4</dc:title>
  <dc:creator>Orhan DAĞ</dc:creator>
  <cp:lastModifiedBy>Orhan DAĞ</cp:lastModifiedBy>
  <cp:revision>4</cp:revision>
  <dcterms:created xsi:type="dcterms:W3CDTF">2023-02-05T10:22:56Z</dcterms:created>
  <dcterms:modified xsi:type="dcterms:W3CDTF">2023-02-05T10:57:24Z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