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Canva Sans Bold" charset="1" panose="020B0803030501040103"/>
      <p:regular r:id="rId13"/>
    </p:embeddedFont>
    <p:embeddedFont>
      <p:font typeface="Inter" charset="1" panose="020B0502030000000004"/>
      <p:regular r:id="rId14"/>
    </p:embeddedFont>
    <p:embeddedFont>
      <p:font typeface="Canva Sans" charset="1" panose="020B0503030501040103"/>
      <p:regular r:id="rId15"/>
    </p:embeddedFont>
    <p:embeddedFont>
      <p:font typeface="Poppins Bold" charset="1" panose="00000800000000000000"/>
      <p:regular r:id="rId16"/>
    </p:embeddedFont>
    <p:embeddedFont>
      <p:font typeface="Lilita One" charset="1" panose="02000000000000000000"/>
      <p:regular r:id="rId17"/>
    </p:embeddedFont>
    <p:embeddedFont>
      <p:font typeface="Arimo" charset="1" panose="020B0604020202020204"/>
      <p:regular r:id="rId18"/>
    </p:embeddedFont>
    <p:embeddedFont>
      <p:font typeface="Poppins" charset="1" panose="000005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jpeg" Type="http://schemas.openxmlformats.org/officeDocument/2006/relationships/image"/><Relationship Id="rId8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2.png" Type="http://schemas.openxmlformats.org/officeDocument/2006/relationships/image"/><Relationship Id="rId4" Target="../media/image9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0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1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820091" y="1871743"/>
            <a:ext cx="14945497" cy="8415257"/>
          </a:xfrm>
          <a:custGeom>
            <a:avLst/>
            <a:gdLst/>
            <a:ahLst/>
            <a:cxnLst/>
            <a:rect r="r" b="b" t="t" l="l"/>
            <a:pathLst>
              <a:path h="8415257" w="14945497">
                <a:moveTo>
                  <a:pt x="0" y="0"/>
                </a:moveTo>
                <a:lnTo>
                  <a:pt x="14945497" y="0"/>
                </a:lnTo>
                <a:lnTo>
                  <a:pt x="14945497" y="8415257"/>
                </a:lnTo>
                <a:lnTo>
                  <a:pt x="0" y="84152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94496" y="2929830"/>
            <a:ext cx="9026103" cy="3074511"/>
          </a:xfrm>
          <a:custGeom>
            <a:avLst/>
            <a:gdLst/>
            <a:ahLst/>
            <a:cxnLst/>
            <a:rect r="r" b="b" t="t" l="l"/>
            <a:pathLst>
              <a:path h="3074511" w="9026103">
                <a:moveTo>
                  <a:pt x="0" y="0"/>
                </a:moveTo>
                <a:lnTo>
                  <a:pt x="9026103" y="0"/>
                </a:lnTo>
                <a:lnTo>
                  <a:pt x="9026103" y="3074511"/>
                </a:lnTo>
                <a:lnTo>
                  <a:pt x="0" y="30745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8703" t="-19418" r="-5245" b="-56404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680526" y="7365994"/>
            <a:ext cx="1442123" cy="1590765"/>
            <a:chOff x="0" y="0"/>
            <a:chExt cx="1922831" cy="2121019"/>
          </a:xfrm>
        </p:grpSpPr>
        <p:grpSp>
          <p:nvGrpSpPr>
            <p:cNvPr name="Group 6" id="6"/>
            <p:cNvGrpSpPr>
              <a:grpSpLocks noChangeAspect="true"/>
            </p:cNvGrpSpPr>
            <p:nvPr/>
          </p:nvGrpSpPr>
          <p:grpSpPr>
            <a:xfrm rot="0">
              <a:off x="211899" y="0"/>
              <a:ext cx="1499034" cy="1499034"/>
              <a:chOff x="0" y="0"/>
              <a:chExt cx="14840029" cy="14840029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-366471" y="-11891"/>
                <a:ext cx="15572971" cy="14863810"/>
              </a:xfrm>
              <a:custGeom>
                <a:avLst/>
                <a:gdLst/>
                <a:ahLst/>
                <a:cxnLst/>
                <a:rect r="r" b="b" t="t" l="l"/>
                <a:pathLst>
                  <a:path h="14863810" w="15572971">
                    <a:moveTo>
                      <a:pt x="7786486" y="11891"/>
                    </a:moveTo>
                    <a:cubicBezTo>
                      <a:pt x="5127664" y="0"/>
                      <a:pt x="2665709" y="1411641"/>
                      <a:pt x="1332855" y="3712286"/>
                    </a:cubicBezTo>
                    <a:cubicBezTo>
                      <a:pt x="0" y="6012931"/>
                      <a:pt x="0" y="8850880"/>
                      <a:pt x="1332855" y="11151525"/>
                    </a:cubicBezTo>
                    <a:cubicBezTo>
                      <a:pt x="2665709" y="13452170"/>
                      <a:pt x="5127664" y="14863811"/>
                      <a:pt x="7786486" y="14851920"/>
                    </a:cubicBezTo>
                    <a:cubicBezTo>
                      <a:pt x="10445306" y="14863811"/>
                      <a:pt x="12907262" y="13452170"/>
                      <a:pt x="14240117" y="11151525"/>
                    </a:cubicBezTo>
                    <a:cubicBezTo>
                      <a:pt x="15572971" y="8850880"/>
                      <a:pt x="15572971" y="6012931"/>
                      <a:pt x="14240117" y="3712286"/>
                    </a:cubicBezTo>
                    <a:cubicBezTo>
                      <a:pt x="12907262" y="1411641"/>
                      <a:pt x="10445306" y="0"/>
                      <a:pt x="7786486" y="11891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-156193" y="188812"/>
                <a:ext cx="15152415" cy="14462405"/>
              </a:xfrm>
              <a:custGeom>
                <a:avLst/>
                <a:gdLst/>
                <a:ahLst/>
                <a:cxnLst/>
                <a:rect r="r" b="b" t="t" l="l"/>
                <a:pathLst>
                  <a:path h="14462405" w="15152415">
                    <a:moveTo>
                      <a:pt x="7576208" y="11570"/>
                    </a:moveTo>
                    <a:cubicBezTo>
                      <a:pt x="4989189" y="0"/>
                      <a:pt x="2593721" y="1373519"/>
                      <a:pt x="1296860" y="3612034"/>
                    </a:cubicBezTo>
                    <a:cubicBezTo>
                      <a:pt x="0" y="5850548"/>
                      <a:pt x="0" y="8611857"/>
                      <a:pt x="1296860" y="10850372"/>
                    </a:cubicBezTo>
                    <a:cubicBezTo>
                      <a:pt x="2593721" y="13088886"/>
                      <a:pt x="4989189" y="14462405"/>
                      <a:pt x="7576208" y="14450835"/>
                    </a:cubicBezTo>
                    <a:cubicBezTo>
                      <a:pt x="10163226" y="14462405"/>
                      <a:pt x="12558694" y="13088886"/>
                      <a:pt x="13855555" y="10850372"/>
                    </a:cubicBezTo>
                    <a:cubicBezTo>
                      <a:pt x="15152416" y="8611857"/>
                      <a:pt x="15152416" y="5850548"/>
                      <a:pt x="13855555" y="3612034"/>
                    </a:cubicBezTo>
                    <a:cubicBezTo>
                      <a:pt x="12558694" y="1373519"/>
                      <a:pt x="10163226" y="0"/>
                      <a:pt x="7576208" y="1157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 flipH="false" flipV="false" rot="0">
                <a:off x="223301" y="551024"/>
                <a:ext cx="14393427" cy="13737979"/>
              </a:xfrm>
              <a:custGeom>
                <a:avLst/>
                <a:gdLst/>
                <a:ahLst/>
                <a:cxnLst/>
                <a:rect r="r" b="b" t="t" l="l"/>
                <a:pathLst>
                  <a:path h="13737979" w="14393427">
                    <a:moveTo>
                      <a:pt x="7196714" y="10990"/>
                    </a:moveTo>
                    <a:cubicBezTo>
                      <a:pt x="4739280" y="0"/>
                      <a:pt x="2463801" y="1304719"/>
                      <a:pt x="1231900" y="3431106"/>
                    </a:cubicBezTo>
                    <a:cubicBezTo>
                      <a:pt x="0" y="5557493"/>
                      <a:pt x="0" y="8180487"/>
                      <a:pt x="1231900" y="10306874"/>
                    </a:cubicBezTo>
                    <a:cubicBezTo>
                      <a:pt x="2463801" y="12433261"/>
                      <a:pt x="4739280" y="13737980"/>
                      <a:pt x="7196714" y="13726990"/>
                    </a:cubicBezTo>
                    <a:cubicBezTo>
                      <a:pt x="9654147" y="13737980"/>
                      <a:pt x="11929626" y="12433261"/>
                      <a:pt x="13161527" y="10306874"/>
                    </a:cubicBezTo>
                    <a:cubicBezTo>
                      <a:pt x="14393427" y="8180487"/>
                      <a:pt x="14393427" y="5557493"/>
                      <a:pt x="13161527" y="3431106"/>
                    </a:cubicBezTo>
                    <a:cubicBezTo>
                      <a:pt x="11929626" y="1304719"/>
                      <a:pt x="9654147" y="0"/>
                      <a:pt x="7196714" y="10990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223" t="0" r="223" b="0"/>
                </a:stretch>
              </a:blipFill>
            </p:spPr>
          </p:sp>
        </p:grpSp>
        <p:sp>
          <p:nvSpPr>
            <p:cNvPr name="TextBox 10" id="10"/>
            <p:cNvSpPr txBox="true"/>
            <p:nvPr/>
          </p:nvSpPr>
          <p:spPr>
            <a:xfrm rot="0">
              <a:off x="0" y="1736417"/>
              <a:ext cx="1922831" cy="384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78"/>
                </a:lnSpc>
              </a:pPr>
              <a:r>
                <a:rPr lang="en-US" sz="1770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Karthick Raja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265935" y="7365994"/>
            <a:ext cx="1442123" cy="1590765"/>
            <a:chOff x="0" y="0"/>
            <a:chExt cx="1922831" cy="2121019"/>
          </a:xfrm>
        </p:grpSpPr>
        <p:grpSp>
          <p:nvGrpSpPr>
            <p:cNvPr name="Group 12" id="12"/>
            <p:cNvGrpSpPr>
              <a:grpSpLocks noChangeAspect="true"/>
            </p:cNvGrpSpPr>
            <p:nvPr/>
          </p:nvGrpSpPr>
          <p:grpSpPr>
            <a:xfrm rot="0">
              <a:off x="211899" y="0"/>
              <a:ext cx="1499034" cy="1499034"/>
              <a:chOff x="0" y="0"/>
              <a:chExt cx="14840029" cy="14840029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-366471" y="-11891"/>
                <a:ext cx="15572971" cy="14863810"/>
              </a:xfrm>
              <a:custGeom>
                <a:avLst/>
                <a:gdLst/>
                <a:ahLst/>
                <a:cxnLst/>
                <a:rect r="r" b="b" t="t" l="l"/>
                <a:pathLst>
                  <a:path h="14863810" w="15572971">
                    <a:moveTo>
                      <a:pt x="7786486" y="11891"/>
                    </a:moveTo>
                    <a:cubicBezTo>
                      <a:pt x="5127664" y="0"/>
                      <a:pt x="2665709" y="1411641"/>
                      <a:pt x="1332855" y="3712286"/>
                    </a:cubicBezTo>
                    <a:cubicBezTo>
                      <a:pt x="0" y="6012931"/>
                      <a:pt x="0" y="8850880"/>
                      <a:pt x="1332855" y="11151525"/>
                    </a:cubicBezTo>
                    <a:cubicBezTo>
                      <a:pt x="2665709" y="13452170"/>
                      <a:pt x="5127664" y="14863811"/>
                      <a:pt x="7786486" y="14851920"/>
                    </a:cubicBezTo>
                    <a:cubicBezTo>
                      <a:pt x="10445306" y="14863811"/>
                      <a:pt x="12907262" y="13452170"/>
                      <a:pt x="14240117" y="11151525"/>
                    </a:cubicBezTo>
                    <a:cubicBezTo>
                      <a:pt x="15572971" y="8850880"/>
                      <a:pt x="15572971" y="6012931"/>
                      <a:pt x="14240117" y="3712286"/>
                    </a:cubicBezTo>
                    <a:cubicBezTo>
                      <a:pt x="12907262" y="1411641"/>
                      <a:pt x="10445306" y="0"/>
                      <a:pt x="7786486" y="11891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-156193" y="188812"/>
                <a:ext cx="15152415" cy="14462405"/>
              </a:xfrm>
              <a:custGeom>
                <a:avLst/>
                <a:gdLst/>
                <a:ahLst/>
                <a:cxnLst/>
                <a:rect r="r" b="b" t="t" l="l"/>
                <a:pathLst>
                  <a:path h="14462405" w="15152415">
                    <a:moveTo>
                      <a:pt x="7576208" y="11570"/>
                    </a:moveTo>
                    <a:cubicBezTo>
                      <a:pt x="4989189" y="0"/>
                      <a:pt x="2593721" y="1373519"/>
                      <a:pt x="1296860" y="3612034"/>
                    </a:cubicBezTo>
                    <a:cubicBezTo>
                      <a:pt x="0" y="5850548"/>
                      <a:pt x="0" y="8611857"/>
                      <a:pt x="1296860" y="10850372"/>
                    </a:cubicBezTo>
                    <a:cubicBezTo>
                      <a:pt x="2593721" y="13088886"/>
                      <a:pt x="4989189" y="14462405"/>
                      <a:pt x="7576208" y="14450835"/>
                    </a:cubicBezTo>
                    <a:cubicBezTo>
                      <a:pt x="10163226" y="14462405"/>
                      <a:pt x="12558694" y="13088886"/>
                      <a:pt x="13855555" y="10850372"/>
                    </a:cubicBezTo>
                    <a:cubicBezTo>
                      <a:pt x="15152416" y="8611857"/>
                      <a:pt x="15152416" y="5850548"/>
                      <a:pt x="13855555" y="3612034"/>
                    </a:cubicBezTo>
                    <a:cubicBezTo>
                      <a:pt x="12558694" y="1373519"/>
                      <a:pt x="10163226" y="0"/>
                      <a:pt x="7576208" y="1157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223301" y="551024"/>
                <a:ext cx="14393427" cy="13737979"/>
              </a:xfrm>
              <a:custGeom>
                <a:avLst/>
                <a:gdLst/>
                <a:ahLst/>
                <a:cxnLst/>
                <a:rect r="r" b="b" t="t" l="l"/>
                <a:pathLst>
                  <a:path h="13737979" w="14393427">
                    <a:moveTo>
                      <a:pt x="7196714" y="10990"/>
                    </a:moveTo>
                    <a:cubicBezTo>
                      <a:pt x="4739280" y="0"/>
                      <a:pt x="2463801" y="1304719"/>
                      <a:pt x="1231900" y="3431106"/>
                    </a:cubicBezTo>
                    <a:cubicBezTo>
                      <a:pt x="0" y="5557493"/>
                      <a:pt x="0" y="8180487"/>
                      <a:pt x="1231900" y="10306874"/>
                    </a:cubicBezTo>
                    <a:cubicBezTo>
                      <a:pt x="2463801" y="12433261"/>
                      <a:pt x="4739280" y="13737980"/>
                      <a:pt x="7196714" y="13726990"/>
                    </a:cubicBezTo>
                    <a:cubicBezTo>
                      <a:pt x="9654147" y="13737980"/>
                      <a:pt x="11929626" y="12433261"/>
                      <a:pt x="13161527" y="10306874"/>
                    </a:cubicBezTo>
                    <a:cubicBezTo>
                      <a:pt x="14393427" y="8180487"/>
                      <a:pt x="14393427" y="5557493"/>
                      <a:pt x="13161527" y="3431106"/>
                    </a:cubicBezTo>
                    <a:cubicBezTo>
                      <a:pt x="11929626" y="1304719"/>
                      <a:pt x="9654147" y="0"/>
                      <a:pt x="7196714" y="10990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 l="223" t="0" r="223" b="0"/>
                </a:stretch>
              </a:blipFill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0" y="1736417"/>
              <a:ext cx="1922831" cy="384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78"/>
                </a:lnSpc>
              </a:pPr>
              <a:r>
                <a:rPr lang="en-US" sz="1770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Jai Surya</a:t>
              </a:r>
            </a:p>
          </p:txBody>
        </p: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6564022" y="7365994"/>
            <a:ext cx="1124275" cy="1124275"/>
            <a:chOff x="0" y="0"/>
            <a:chExt cx="14840029" cy="1484002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7"/>
              <a:stretch>
                <a:fillRect l="223" t="-16665" r="223" b="-16666"/>
              </a:stretch>
            </a:blipFill>
          </p:spPr>
        </p:sp>
      </p:grp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4703186" y="7365994"/>
            <a:ext cx="1124275" cy="1124275"/>
            <a:chOff x="0" y="0"/>
            <a:chExt cx="14840029" cy="14840029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8"/>
              <a:stretch>
                <a:fillRect l="223" t="0" r="223" b="0"/>
              </a:stretch>
            </a:blip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3392861" y="5758719"/>
            <a:ext cx="5829374" cy="443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6"/>
              </a:lnSpc>
            </a:pPr>
            <a:r>
              <a:rPr lang="en-US" sz="2604" spc="52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FOR A BETTER TOMORROW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100737" y="6564288"/>
            <a:ext cx="2187111" cy="393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2"/>
              </a:lnSpc>
            </a:pPr>
            <a:r>
              <a:rPr lang="en-US" sz="230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Meet Our Team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405098" y="8661163"/>
            <a:ext cx="1442123" cy="295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8"/>
              </a:lnSpc>
            </a:pPr>
            <a:r>
              <a:rPr lang="en-US" sz="177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Oswald Shilo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465796" y="8661163"/>
            <a:ext cx="1599054" cy="295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8"/>
              </a:lnSpc>
            </a:pPr>
            <a:r>
              <a:rPr lang="en-US" sz="177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Nemaleshwar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786246" y="9027351"/>
            <a:ext cx="1230685" cy="230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59"/>
              </a:lnSpc>
            </a:pPr>
            <a:r>
              <a:rPr lang="en-US" sz="132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UI/UX Designer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472271" y="9027351"/>
            <a:ext cx="1586104" cy="230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59"/>
              </a:lnSpc>
            </a:pPr>
            <a:r>
              <a:rPr lang="en-US" sz="132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Backend Developer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307548" y="9027351"/>
            <a:ext cx="1641756" cy="230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59"/>
              </a:lnSpc>
            </a:pPr>
            <a:r>
              <a:rPr lang="en-US" sz="132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Frontend Developer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8485964" y="9027351"/>
            <a:ext cx="1002066" cy="230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59"/>
              </a:lnSpc>
            </a:pPr>
            <a:r>
              <a:rPr lang="en-US" sz="132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ML Engineer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452954" y="5153025"/>
            <a:ext cx="3574703" cy="357470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999"/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31773" y="5067165"/>
            <a:ext cx="5630606" cy="4191135"/>
            <a:chOff x="0" y="0"/>
            <a:chExt cx="1482958" cy="110383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82958" cy="1103838"/>
            </a:xfrm>
            <a:custGeom>
              <a:avLst/>
              <a:gdLst/>
              <a:ahLst/>
              <a:cxnLst/>
              <a:rect r="r" b="b" t="t" l="l"/>
              <a:pathLst>
                <a:path h="1103838" w="1482958">
                  <a:moveTo>
                    <a:pt x="34374" y="0"/>
                  </a:moveTo>
                  <a:lnTo>
                    <a:pt x="1448584" y="0"/>
                  </a:lnTo>
                  <a:cubicBezTo>
                    <a:pt x="1467568" y="0"/>
                    <a:pt x="1482958" y="15390"/>
                    <a:pt x="1482958" y="34374"/>
                  </a:cubicBezTo>
                  <a:lnTo>
                    <a:pt x="1482958" y="1069464"/>
                  </a:lnTo>
                  <a:cubicBezTo>
                    <a:pt x="1482958" y="1078580"/>
                    <a:pt x="1479336" y="1087324"/>
                    <a:pt x="1472890" y="1093770"/>
                  </a:cubicBezTo>
                  <a:cubicBezTo>
                    <a:pt x="1466444" y="1100216"/>
                    <a:pt x="1457700" y="1103838"/>
                    <a:pt x="1448584" y="1103838"/>
                  </a:cubicBezTo>
                  <a:lnTo>
                    <a:pt x="34374" y="1103838"/>
                  </a:lnTo>
                  <a:cubicBezTo>
                    <a:pt x="25258" y="1103838"/>
                    <a:pt x="16514" y="1100216"/>
                    <a:pt x="10068" y="1093770"/>
                  </a:cubicBezTo>
                  <a:cubicBezTo>
                    <a:pt x="3622" y="1087324"/>
                    <a:pt x="0" y="1078580"/>
                    <a:pt x="0" y="1069464"/>
                  </a:cubicBezTo>
                  <a:lnTo>
                    <a:pt x="0" y="34374"/>
                  </a:lnTo>
                  <a:cubicBezTo>
                    <a:pt x="0" y="25258"/>
                    <a:pt x="3622" y="16514"/>
                    <a:pt x="10068" y="10068"/>
                  </a:cubicBezTo>
                  <a:cubicBezTo>
                    <a:pt x="16514" y="3622"/>
                    <a:pt x="25258" y="0"/>
                    <a:pt x="34374" y="0"/>
                  </a:cubicBezTo>
                  <a:close/>
                </a:path>
              </a:pathLst>
            </a:custGeom>
            <a:solidFill>
              <a:srgbClr val="E1F8EC"/>
            </a:solidFill>
            <a:ln cap="rnd">
              <a:noFill/>
              <a:prstDash val="sysDot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482958" cy="11609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Constraints</a:t>
              </a:r>
            </a:p>
            <a:p>
              <a:pPr algn="ctr">
                <a:lnSpc>
                  <a:spcPts val="2800"/>
                </a:lnSpc>
              </a:pPr>
            </a:p>
            <a:p>
              <a:pPr algn="ctr">
                <a:lnSpc>
                  <a:spcPts val="2800"/>
                </a:lnSpc>
              </a:pPr>
            </a:p>
            <a:p>
              <a:pPr algn="ctr">
                <a:lnSpc>
                  <a:spcPts val="2800"/>
                </a:lnSpc>
              </a:pPr>
            </a:p>
            <a:p>
              <a:pPr algn="ctr">
                <a:lnSpc>
                  <a:spcPts val="2800"/>
                </a:lnSpc>
              </a:pPr>
            </a:p>
            <a:p>
              <a:pPr algn="ctr">
                <a:lnSpc>
                  <a:spcPts val="2800"/>
                </a:lnSpc>
              </a:pPr>
            </a:p>
            <a:p>
              <a:pPr algn="ctr">
                <a:lnSpc>
                  <a:spcPts val="2800"/>
                </a:lnSpc>
              </a:pPr>
            </a:p>
            <a:p>
              <a:pPr algn="ctr">
                <a:lnSpc>
                  <a:spcPts val="2800"/>
                </a:lnSpc>
              </a:pPr>
            </a:p>
            <a:p>
              <a:pPr algn="ctr">
                <a:lnSpc>
                  <a:spcPts val="2800"/>
                </a:lnSpc>
              </a:pPr>
            </a:p>
            <a:p>
              <a:pPr algn="ctr">
                <a:lnSpc>
                  <a:spcPts val="2800"/>
                </a:lnSpc>
              </a:pPr>
            </a:p>
            <a:p>
              <a:pPr algn="ctr">
                <a:lnSpc>
                  <a:spcPts val="2800"/>
                </a:lnSpc>
              </a:pPr>
              <a:r>
                <a:rPr lang="en-US" b="true" sz="20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 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628694" y="5067165"/>
            <a:ext cx="5630606" cy="4191135"/>
            <a:chOff x="0" y="0"/>
            <a:chExt cx="1482958" cy="110383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82958" cy="1103838"/>
            </a:xfrm>
            <a:custGeom>
              <a:avLst/>
              <a:gdLst/>
              <a:ahLst/>
              <a:cxnLst/>
              <a:rect r="r" b="b" t="t" l="l"/>
              <a:pathLst>
                <a:path h="1103838" w="1482958">
                  <a:moveTo>
                    <a:pt x="34374" y="0"/>
                  </a:moveTo>
                  <a:lnTo>
                    <a:pt x="1448584" y="0"/>
                  </a:lnTo>
                  <a:cubicBezTo>
                    <a:pt x="1467568" y="0"/>
                    <a:pt x="1482958" y="15390"/>
                    <a:pt x="1482958" y="34374"/>
                  </a:cubicBezTo>
                  <a:lnTo>
                    <a:pt x="1482958" y="1069464"/>
                  </a:lnTo>
                  <a:cubicBezTo>
                    <a:pt x="1482958" y="1078580"/>
                    <a:pt x="1479336" y="1087324"/>
                    <a:pt x="1472890" y="1093770"/>
                  </a:cubicBezTo>
                  <a:cubicBezTo>
                    <a:pt x="1466444" y="1100216"/>
                    <a:pt x="1457700" y="1103838"/>
                    <a:pt x="1448584" y="1103838"/>
                  </a:cubicBezTo>
                  <a:lnTo>
                    <a:pt x="34374" y="1103838"/>
                  </a:lnTo>
                  <a:cubicBezTo>
                    <a:pt x="25258" y="1103838"/>
                    <a:pt x="16514" y="1100216"/>
                    <a:pt x="10068" y="1093770"/>
                  </a:cubicBezTo>
                  <a:cubicBezTo>
                    <a:pt x="3622" y="1087324"/>
                    <a:pt x="0" y="1078580"/>
                    <a:pt x="0" y="1069464"/>
                  </a:cubicBezTo>
                  <a:lnTo>
                    <a:pt x="0" y="34374"/>
                  </a:lnTo>
                  <a:cubicBezTo>
                    <a:pt x="0" y="25258"/>
                    <a:pt x="3622" y="16514"/>
                    <a:pt x="10068" y="10068"/>
                  </a:cubicBezTo>
                  <a:cubicBezTo>
                    <a:pt x="16514" y="3622"/>
                    <a:pt x="25258" y="0"/>
                    <a:pt x="34374" y="0"/>
                  </a:cubicBezTo>
                  <a:close/>
                </a:path>
              </a:pathLst>
            </a:custGeom>
            <a:solidFill>
              <a:srgbClr val="E1F8EC"/>
            </a:solidFill>
            <a:ln cap="rnd">
              <a:noFill/>
              <a:prstDash val="sysDot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482958" cy="11609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Significance</a:t>
              </a:r>
            </a:p>
            <a:p>
              <a:pPr algn="ctr">
                <a:lnSpc>
                  <a:spcPts val="2800"/>
                </a:lnSpc>
              </a:pPr>
            </a:p>
            <a:p>
              <a:pPr algn="ctr">
                <a:lnSpc>
                  <a:spcPts val="2800"/>
                </a:lnSpc>
              </a:pPr>
            </a:p>
            <a:p>
              <a:pPr algn="ctr">
                <a:lnSpc>
                  <a:spcPts val="2800"/>
                </a:lnSpc>
              </a:pPr>
            </a:p>
            <a:p>
              <a:pPr algn="ctr">
                <a:lnSpc>
                  <a:spcPts val="2800"/>
                </a:lnSpc>
              </a:pPr>
            </a:p>
            <a:p>
              <a:pPr algn="ctr">
                <a:lnSpc>
                  <a:spcPts val="2800"/>
                </a:lnSpc>
              </a:pPr>
            </a:p>
            <a:p>
              <a:pPr algn="ctr">
                <a:lnSpc>
                  <a:spcPts val="2800"/>
                </a:lnSpc>
              </a:pPr>
            </a:p>
            <a:p>
              <a:pPr algn="ctr">
                <a:lnSpc>
                  <a:spcPts val="2800"/>
                </a:lnSpc>
              </a:pPr>
            </a:p>
            <a:p>
              <a:pPr algn="ctr">
                <a:lnSpc>
                  <a:spcPts val="2800"/>
                </a:lnSpc>
              </a:pPr>
            </a:p>
            <a:p>
              <a:pPr algn="ctr">
                <a:lnSpc>
                  <a:spcPts val="2800"/>
                </a:lnSpc>
              </a:pPr>
            </a:p>
            <a:p>
              <a:pPr algn="ctr">
                <a:lnSpc>
                  <a:spcPts val="2800"/>
                </a:lnSpc>
              </a:pPr>
              <a:r>
                <a:rPr lang="en-US" b="true" sz="20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 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1821304" y="6051973"/>
            <a:ext cx="5260104" cy="2716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88" indent="-226694" lvl="1">
              <a:lnSpc>
                <a:spcPts val="3107"/>
              </a:lnSpc>
              <a:buFont typeface="Arial"/>
              <a:buChar char="•"/>
            </a:pPr>
            <a:r>
              <a:rPr lang="en-US" b="true" sz="20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Data-Driven – </a:t>
            </a:r>
            <a:r>
              <a:rPr lang="en-US" sz="20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ML enhances tax policy forecasting.</a:t>
            </a:r>
          </a:p>
          <a:p>
            <a:pPr algn="l" marL="453388" indent="-226694" lvl="1">
              <a:lnSpc>
                <a:spcPts val="3107"/>
              </a:lnSpc>
              <a:buFont typeface="Arial"/>
              <a:buChar char="•"/>
            </a:pPr>
            <a:r>
              <a:rPr lang="en-US" b="true" sz="20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Proactive Evaluation – </a:t>
            </a:r>
            <a:r>
              <a:rPr lang="en-US" sz="20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Simulations refine policies pre-implementation.</a:t>
            </a:r>
          </a:p>
          <a:p>
            <a:pPr algn="l" marL="453388" indent="-226694" lvl="1">
              <a:lnSpc>
                <a:spcPts val="3107"/>
              </a:lnSpc>
              <a:buFont typeface="Arial"/>
              <a:buChar char="•"/>
            </a:pPr>
            <a:r>
              <a:rPr lang="en-US" b="true" sz="20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Scalable &amp; Adaptive – </a:t>
            </a:r>
            <a:r>
              <a:rPr lang="en-US" sz="20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Adjusts to diverse and evolving economies.</a:t>
            </a:r>
          </a:p>
          <a:p>
            <a:pPr algn="l">
              <a:lnSpc>
                <a:spcPts val="3107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233043" y="5761101"/>
            <a:ext cx="5180895" cy="3497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88" indent="-226694" lvl="1">
              <a:lnSpc>
                <a:spcPts val="3107"/>
              </a:lnSpc>
              <a:buFont typeface="Arial"/>
              <a:buChar char="•"/>
            </a:pPr>
            <a:r>
              <a:rPr lang="en-US" b="true" sz="20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Uncertain Policy Impact</a:t>
            </a:r>
            <a:r>
              <a:rPr lang="en-US" sz="20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b="true" sz="20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→ </a:t>
            </a:r>
            <a:r>
              <a:rPr lang="en-US" sz="20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ML enables precise tax policy forecasting.</a:t>
            </a:r>
          </a:p>
          <a:p>
            <a:pPr algn="l" marL="453388" indent="-226694" lvl="1">
              <a:lnSpc>
                <a:spcPts val="3107"/>
              </a:lnSpc>
              <a:buFont typeface="Arial"/>
              <a:buChar char="•"/>
            </a:pPr>
            <a:r>
              <a:rPr lang="en-US" b="true" sz="20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Lack of Real-Time Insights → </a:t>
            </a:r>
            <a:r>
              <a:rPr lang="en-US" sz="20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Simulations allow proactive policy evaluation.</a:t>
            </a:r>
          </a:p>
          <a:p>
            <a:pPr algn="l" marL="453388" indent="-226694" lvl="1">
              <a:lnSpc>
                <a:spcPts val="3107"/>
              </a:lnSpc>
              <a:buFont typeface="Arial"/>
              <a:buChar char="•"/>
            </a:pPr>
            <a:r>
              <a:rPr lang="en-US" b="true" sz="2099" spc="6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GDP Volatility → </a:t>
            </a:r>
            <a:r>
              <a:rPr lang="en-US" sz="2099" spc="6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Scalable models adapt to evolving economies.</a:t>
            </a:r>
          </a:p>
          <a:p>
            <a:pPr algn="l">
              <a:lnSpc>
                <a:spcPts val="3107"/>
              </a:lnSpc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9153525" y="453001"/>
            <a:ext cx="8809369" cy="4614164"/>
          </a:xfrm>
          <a:custGeom>
            <a:avLst/>
            <a:gdLst/>
            <a:ahLst/>
            <a:cxnLst/>
            <a:rect r="r" b="b" t="t" l="l"/>
            <a:pathLst>
              <a:path h="4614164" w="8809369">
                <a:moveTo>
                  <a:pt x="0" y="0"/>
                </a:moveTo>
                <a:lnTo>
                  <a:pt x="8809369" y="0"/>
                </a:lnTo>
                <a:lnTo>
                  <a:pt x="8809369" y="4614164"/>
                </a:lnTo>
                <a:lnTo>
                  <a:pt x="0" y="46141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37" t="-5205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19532" y="914400"/>
            <a:ext cx="5620821" cy="929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400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Problem Statement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10007" y="2119668"/>
            <a:ext cx="8133993" cy="1997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4981" indent="-237491" lvl="1">
              <a:lnSpc>
                <a:spcPts val="3080"/>
              </a:lnSpc>
              <a:buFont typeface="Arial"/>
              <a:buChar char="•"/>
            </a:pPr>
            <a:r>
              <a:rPr lang="en-US" sz="2200" spc="15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To build a data-driven tax policy evaluation system that addresses unstable economic impact by analyzing multiple factors in real-time. </a:t>
            </a:r>
          </a:p>
          <a:p>
            <a:pPr algn="just" marL="474981" indent="-237491" lvl="1">
              <a:lnSpc>
                <a:spcPts val="33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This system aims to overcome reliance on outdated data and improve forecasting accuracy for effective policymaking.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6991831" y="9845493"/>
            <a:ext cx="1296169" cy="441507"/>
          </a:xfrm>
          <a:custGeom>
            <a:avLst/>
            <a:gdLst/>
            <a:ahLst/>
            <a:cxnLst/>
            <a:rect r="r" b="b" t="t" l="l"/>
            <a:pathLst>
              <a:path h="441507" w="1296169">
                <a:moveTo>
                  <a:pt x="0" y="0"/>
                </a:moveTo>
                <a:lnTo>
                  <a:pt x="1296169" y="0"/>
                </a:lnTo>
                <a:lnTo>
                  <a:pt x="1296169" y="441507"/>
                </a:lnTo>
                <a:lnTo>
                  <a:pt x="0" y="4415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8703" t="-19418" r="-5245" b="-56404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118972" y="2414913"/>
            <a:ext cx="7466676" cy="5781024"/>
          </a:xfrm>
          <a:custGeom>
            <a:avLst/>
            <a:gdLst/>
            <a:ahLst/>
            <a:cxnLst/>
            <a:rect r="r" b="b" t="t" l="l"/>
            <a:pathLst>
              <a:path h="5781024" w="7466676">
                <a:moveTo>
                  <a:pt x="0" y="0"/>
                </a:moveTo>
                <a:lnTo>
                  <a:pt x="7466676" y="0"/>
                </a:lnTo>
                <a:lnTo>
                  <a:pt x="7466676" y="5781024"/>
                </a:lnTo>
                <a:lnTo>
                  <a:pt x="0" y="57810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34" t="-1379" r="-1868" b="-275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93398" y="923925"/>
            <a:ext cx="3895368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Our Solution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323783"/>
            <a:ext cx="8729064" cy="223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Taxonomist is an </a:t>
            </a:r>
            <a:r>
              <a:rPr lang="en-US" sz="21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AI-powered tax policy</a:t>
            </a:r>
            <a:r>
              <a:rPr lang="en-US" sz="21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evaluation system that leverages </a:t>
            </a:r>
            <a:r>
              <a:rPr lang="en-US" sz="21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machine learning</a:t>
            </a:r>
            <a:r>
              <a:rPr lang="en-US" sz="21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to predict the economic impact of tax policies. 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It provides </a:t>
            </a:r>
            <a:r>
              <a:rPr lang="en-US" sz="21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data-driven insights</a:t>
            </a:r>
            <a:r>
              <a:rPr lang="en-US" sz="21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by analyzing multiple economic indicators, allowing policymakers to make </a:t>
            </a:r>
            <a:r>
              <a:rPr lang="en-US" sz="21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informed, proactive decisions.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49886" y="5467350"/>
            <a:ext cx="8587228" cy="318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Tax Policy Simulation – </a:t>
            </a: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Predicts the impact of tax changes on GDP and economic stability.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ML-Driven Analysis – </a:t>
            </a: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Uses machine learning to evaluate policy effectiveness.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Real-Time Insights –</a:t>
            </a: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Allows dynamic testing and refinement of tax policies.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Scalable &amp; Adaptive – </a:t>
            </a: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Works across different economies and evolving financial landscapes.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000625"/>
            <a:ext cx="211455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Key Features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991831" y="9845493"/>
            <a:ext cx="1296169" cy="441507"/>
          </a:xfrm>
          <a:custGeom>
            <a:avLst/>
            <a:gdLst/>
            <a:ahLst/>
            <a:cxnLst/>
            <a:rect r="r" b="b" t="t" l="l"/>
            <a:pathLst>
              <a:path h="441507" w="1296169">
                <a:moveTo>
                  <a:pt x="0" y="0"/>
                </a:moveTo>
                <a:lnTo>
                  <a:pt x="1296169" y="0"/>
                </a:lnTo>
                <a:lnTo>
                  <a:pt x="1296169" y="441507"/>
                </a:lnTo>
                <a:lnTo>
                  <a:pt x="0" y="4415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8703" t="-19418" r="-5245" b="-56404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07616" y="914400"/>
            <a:ext cx="3066931" cy="929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400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Tech Stack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991831" y="9845493"/>
            <a:ext cx="1296169" cy="441507"/>
          </a:xfrm>
          <a:custGeom>
            <a:avLst/>
            <a:gdLst/>
            <a:ahLst/>
            <a:cxnLst/>
            <a:rect r="r" b="b" t="t" l="l"/>
            <a:pathLst>
              <a:path h="441507" w="1296169">
                <a:moveTo>
                  <a:pt x="0" y="0"/>
                </a:moveTo>
                <a:lnTo>
                  <a:pt x="1296169" y="0"/>
                </a:lnTo>
                <a:lnTo>
                  <a:pt x="1296169" y="441507"/>
                </a:lnTo>
                <a:lnTo>
                  <a:pt x="0" y="4415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8703" t="-19418" r="-5245" b="-56404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57650" y="4396431"/>
            <a:ext cx="8101650" cy="5794522"/>
          </a:xfrm>
          <a:custGeom>
            <a:avLst/>
            <a:gdLst/>
            <a:ahLst/>
            <a:cxnLst/>
            <a:rect r="r" b="b" t="t" l="l"/>
            <a:pathLst>
              <a:path h="5794522" w="8101650">
                <a:moveTo>
                  <a:pt x="0" y="0"/>
                </a:moveTo>
                <a:lnTo>
                  <a:pt x="8101650" y="0"/>
                </a:lnTo>
                <a:lnTo>
                  <a:pt x="8101650" y="5794522"/>
                </a:lnTo>
                <a:lnTo>
                  <a:pt x="0" y="57945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435" t="-4349" r="-1683" b="-234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708096" y="1095375"/>
            <a:ext cx="6973459" cy="3888035"/>
          </a:xfrm>
          <a:custGeom>
            <a:avLst/>
            <a:gdLst/>
            <a:ahLst/>
            <a:cxnLst/>
            <a:rect r="r" b="b" t="t" l="l"/>
            <a:pathLst>
              <a:path h="3888035" w="6973459">
                <a:moveTo>
                  <a:pt x="0" y="0"/>
                </a:moveTo>
                <a:lnTo>
                  <a:pt x="6973458" y="0"/>
                </a:lnTo>
                <a:lnTo>
                  <a:pt x="6973458" y="3888035"/>
                </a:lnTo>
                <a:lnTo>
                  <a:pt x="0" y="38880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44" t="-6242" r="-1874" b="-7055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08928"/>
            <a:ext cx="3272314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Feasability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127121"/>
            <a:ext cx="1639848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Challenges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694176"/>
            <a:ext cx="7948553" cy="4244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Computational Complexity – </a:t>
            </a: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Implementing ABM requires significant computational power. Ensuring infrastructure scalability is key.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Data Availability &amp; Accuracy –</a:t>
            </a: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Reliable datasets for tax, economic, and behavioral modeling are essential for accurate simulations.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Policy Adaptability – </a:t>
            </a: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model must accommodate diverse tax structures and economic conditions across regions.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Behavioral Modeling – </a:t>
            </a: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Capturing taxpayer, corporate, and consumer behaviors accurately requires strong behavioral economic frameworks.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96447" y="7264357"/>
            <a:ext cx="1504355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Scalablity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7831412"/>
            <a:ext cx="7948553" cy="213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Adaptable </a:t>
            </a: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 different regions and tax laws.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Can integrate with </a:t>
            </a:r>
            <a:r>
              <a:rPr lang="en-US" b="true" sz="2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government tax systems</a:t>
            </a: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for real-time policy testing.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Expandable to include additional economic parameters and global markets.</a:t>
            </a:r>
          </a:p>
          <a:p>
            <a:pPr algn="l">
              <a:lnSpc>
                <a:spcPts val="2800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6991831" y="9845493"/>
            <a:ext cx="1296169" cy="441507"/>
          </a:xfrm>
          <a:custGeom>
            <a:avLst/>
            <a:gdLst/>
            <a:ahLst/>
            <a:cxnLst/>
            <a:rect r="r" b="b" t="t" l="l"/>
            <a:pathLst>
              <a:path h="441507" w="1296169">
                <a:moveTo>
                  <a:pt x="0" y="0"/>
                </a:moveTo>
                <a:lnTo>
                  <a:pt x="1296169" y="0"/>
                </a:lnTo>
                <a:lnTo>
                  <a:pt x="1296169" y="441507"/>
                </a:lnTo>
                <a:lnTo>
                  <a:pt x="0" y="4415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8703" t="-19418" r="-5245" b="-56404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125232" y="1028700"/>
            <a:ext cx="7134068" cy="5803829"/>
          </a:xfrm>
          <a:custGeom>
            <a:avLst/>
            <a:gdLst/>
            <a:ahLst/>
            <a:cxnLst/>
            <a:rect r="r" b="b" t="t" l="l"/>
            <a:pathLst>
              <a:path h="5803829" w="7134068">
                <a:moveTo>
                  <a:pt x="0" y="0"/>
                </a:moveTo>
                <a:lnTo>
                  <a:pt x="7134068" y="0"/>
                </a:lnTo>
                <a:lnTo>
                  <a:pt x="7134068" y="5803829"/>
                </a:lnTo>
                <a:lnTo>
                  <a:pt x="0" y="58038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08" t="-14048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52738" y="6832529"/>
            <a:ext cx="15782525" cy="2844344"/>
          </a:xfrm>
          <a:custGeom>
            <a:avLst/>
            <a:gdLst/>
            <a:ahLst/>
            <a:cxnLst/>
            <a:rect r="r" b="b" t="t" l="l"/>
            <a:pathLst>
              <a:path h="2844344" w="15782525">
                <a:moveTo>
                  <a:pt x="0" y="0"/>
                </a:moveTo>
                <a:lnTo>
                  <a:pt x="15782524" y="0"/>
                </a:lnTo>
                <a:lnTo>
                  <a:pt x="15782524" y="2844343"/>
                </a:lnTo>
                <a:lnTo>
                  <a:pt x="0" y="28443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010" t="-5907" r="-828" b="-3938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14400"/>
            <a:ext cx="5285542" cy="929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400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Impact &amp; Benefits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123828"/>
            <a:ext cx="8587228" cy="4244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Predicts Revenue Outcomes –</a:t>
            </a: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Estimates tax revenue based on policy changes and compliance rates.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Assesses Taxpayer Behavior –</a:t>
            </a: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Analyzes how individuals and businesses respond to tax policies.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Optimizes Fiscal Policies –</a:t>
            </a: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Helps refine tax strategies for economic stability and growth.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Supports Equitable Taxation – </a:t>
            </a: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Ensures fair distribution of tax burdens across income groups.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Enhances GDP Growth –</a:t>
            </a: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Evaluates the impact of tax policies on economic expansion.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Evaluates Social Welfare – </a:t>
            </a: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Measures effects on healthcare, education, and social mobility.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991831" y="9845493"/>
            <a:ext cx="1296169" cy="441507"/>
          </a:xfrm>
          <a:custGeom>
            <a:avLst/>
            <a:gdLst/>
            <a:ahLst/>
            <a:cxnLst/>
            <a:rect r="r" b="b" t="t" l="l"/>
            <a:pathLst>
              <a:path h="441507" w="1296169">
                <a:moveTo>
                  <a:pt x="0" y="0"/>
                </a:moveTo>
                <a:lnTo>
                  <a:pt x="1296169" y="0"/>
                </a:lnTo>
                <a:lnTo>
                  <a:pt x="1296169" y="441507"/>
                </a:lnTo>
                <a:lnTo>
                  <a:pt x="0" y="4415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8703" t="-19418" r="-5245" b="-56404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8187" y="0"/>
            <a:ext cx="17851627" cy="10287000"/>
          </a:xfrm>
          <a:custGeom>
            <a:avLst/>
            <a:gdLst/>
            <a:ahLst/>
            <a:cxnLst/>
            <a:rect r="r" b="b" t="t" l="l"/>
            <a:pathLst>
              <a:path h="10287000" w="17851627">
                <a:moveTo>
                  <a:pt x="0" y="0"/>
                </a:moveTo>
                <a:lnTo>
                  <a:pt x="17851626" y="0"/>
                </a:lnTo>
                <a:lnTo>
                  <a:pt x="1785162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991831" y="9845493"/>
            <a:ext cx="1296169" cy="441507"/>
          </a:xfrm>
          <a:custGeom>
            <a:avLst/>
            <a:gdLst/>
            <a:ahLst/>
            <a:cxnLst/>
            <a:rect r="r" b="b" t="t" l="l"/>
            <a:pathLst>
              <a:path h="441507" w="1296169">
                <a:moveTo>
                  <a:pt x="0" y="0"/>
                </a:moveTo>
                <a:lnTo>
                  <a:pt x="1296169" y="0"/>
                </a:lnTo>
                <a:lnTo>
                  <a:pt x="1296169" y="441507"/>
                </a:lnTo>
                <a:lnTo>
                  <a:pt x="0" y="4415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703" t="-19418" r="-5245" b="-56404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DAGgpNtbnvU</dc:identifier>
  <dcterms:modified xsi:type="dcterms:W3CDTF">2011-08-01T06:04:30Z</dcterms:modified>
  <cp:revision>1</cp:revision>
  <dc:title>Taxonomist.HackoonaMatata</dc:title>
</cp:coreProperties>
</file>