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d1453f8f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d1453f8f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d1453f8f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d1453f8f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d1453f8f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d1453f8f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d1453f8f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d1453f8f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d1453f8f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d1453f8f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d1453f8f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d1453f8f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d1453f8f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d1453f8f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12f5fa0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12f5fa0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12f5fa03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12f5fa03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12f5fa03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12f5fa03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c5ea0e00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c5ea0e00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f01f0ef5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f01f0ef5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c8cf268e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c8cf268e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c8cf268e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c8cf268e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12f5fa03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12f5fa03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12f5fa03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012f5fa03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12f5fa03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12f5fa03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c8cf268e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c8cf268e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c8cf268e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c8cf268e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f82f996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f82f996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c8cf268e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c8cf268e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c5ea0e00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c5ea0e00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c824dba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c824dba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d1453f8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d1453f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c5ea0e00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c5ea0e00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d1453f8f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d1453f8f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d1453f8f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d1453f8f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d1453f8f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d1453f8f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5.png"/><Relationship Id="rId6"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4.png"/><Relationship Id="rId5"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286527"/>
            <a:ext cx="8222100" cy="1327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Cyber Bullying Detection using Machine Learning</a:t>
            </a:r>
            <a:endParaRPr/>
          </a:p>
        </p:txBody>
      </p:sp>
      <p:sp>
        <p:nvSpPr>
          <p:cNvPr id="86" name="Google Shape;86;p13"/>
          <p:cNvSpPr txBox="1"/>
          <p:nvPr>
            <p:ph idx="1" type="subTitle"/>
          </p:nvPr>
        </p:nvSpPr>
        <p:spPr>
          <a:xfrm>
            <a:off x="4642600" y="2911425"/>
            <a:ext cx="4104300" cy="1557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1814033 : Atharva Kitkaru</a:t>
            </a:r>
            <a:endParaRPr/>
          </a:p>
          <a:p>
            <a:pPr indent="0" lvl="0" marL="0" rtl="0" algn="l">
              <a:spcBef>
                <a:spcPts val="0"/>
              </a:spcBef>
              <a:spcAft>
                <a:spcPts val="0"/>
              </a:spcAft>
              <a:buNone/>
            </a:pPr>
            <a:r>
              <a:rPr lang="en"/>
              <a:t>1814036 : Jai Mehta</a:t>
            </a:r>
            <a:endParaRPr/>
          </a:p>
          <a:p>
            <a:pPr indent="0" lvl="0" marL="0" rtl="0" algn="l">
              <a:spcBef>
                <a:spcPts val="0"/>
              </a:spcBef>
              <a:spcAft>
                <a:spcPts val="0"/>
              </a:spcAft>
              <a:buNone/>
            </a:pPr>
            <a:r>
              <a:rPr lang="en"/>
              <a:t>1814037 : Rachit Mehta</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447275" y="288875"/>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Naïve Bayes Classifier</a:t>
            </a:r>
            <a:endParaRPr sz="2700"/>
          </a:p>
        </p:txBody>
      </p:sp>
      <p:sp>
        <p:nvSpPr>
          <p:cNvPr id="142" name="Google Shape;142;p22"/>
          <p:cNvSpPr txBox="1"/>
          <p:nvPr>
            <p:ph idx="1" type="body"/>
          </p:nvPr>
        </p:nvSpPr>
        <p:spPr>
          <a:xfrm>
            <a:off x="447275" y="1155350"/>
            <a:ext cx="38391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50">
                <a:solidFill>
                  <a:srgbClr val="333333"/>
                </a:solidFill>
                <a:highlight>
                  <a:srgbClr val="FCFCFC"/>
                </a:highlight>
              </a:rPr>
              <a:t>A Naive Bayes classifier is a probabilistic machine learning model that’s used for classification task</a:t>
            </a:r>
            <a:endParaRPr sz="1150">
              <a:solidFill>
                <a:srgbClr val="333333"/>
              </a:solidFill>
              <a:highlight>
                <a:srgbClr val="FCFCFC"/>
              </a:highlight>
            </a:endParaRPr>
          </a:p>
          <a:p>
            <a:pPr indent="0" lvl="0" marL="0" rtl="0" algn="l">
              <a:spcBef>
                <a:spcPts val="1200"/>
              </a:spcBef>
              <a:spcAft>
                <a:spcPts val="0"/>
              </a:spcAft>
              <a:buNone/>
            </a:pPr>
            <a:r>
              <a:rPr lang="en" sz="1150">
                <a:solidFill>
                  <a:srgbClr val="333333"/>
                </a:solidFill>
                <a:highlight>
                  <a:srgbClr val="FCFCFC"/>
                </a:highlight>
              </a:rPr>
              <a:t>Naive Bayes classifiers are a collection of classification algorithms based on </a:t>
            </a:r>
            <a:r>
              <a:rPr b="1" lang="en" sz="1150">
                <a:solidFill>
                  <a:schemeClr val="dk1"/>
                </a:solidFill>
                <a:highlight>
                  <a:srgbClr val="FCFCFC"/>
                </a:highlight>
              </a:rPr>
              <a:t>Bayes’ Theorem</a:t>
            </a:r>
            <a:r>
              <a:rPr lang="en" sz="1150">
                <a:solidFill>
                  <a:srgbClr val="333333"/>
                </a:solidFill>
                <a:highlight>
                  <a:srgbClr val="FCFCFC"/>
                </a:highlight>
              </a:rPr>
              <a:t>. </a:t>
            </a:r>
            <a:endParaRPr sz="1150">
              <a:solidFill>
                <a:srgbClr val="333333"/>
              </a:solidFill>
              <a:highlight>
                <a:srgbClr val="FCFCFC"/>
              </a:highlight>
            </a:endParaRPr>
          </a:p>
          <a:p>
            <a:pPr indent="0" lvl="0" marL="0" rtl="0" algn="l">
              <a:spcBef>
                <a:spcPts val="1200"/>
              </a:spcBef>
              <a:spcAft>
                <a:spcPts val="0"/>
              </a:spcAft>
              <a:buNone/>
            </a:pPr>
            <a:r>
              <a:rPr lang="en" sz="1150">
                <a:solidFill>
                  <a:srgbClr val="333333"/>
                </a:solidFill>
                <a:highlight>
                  <a:srgbClr val="FCFCFC"/>
                </a:highlight>
              </a:rPr>
              <a:t>All of them share a common principle, i.e. every pair of features being classified is </a:t>
            </a:r>
            <a:r>
              <a:rPr b="1" lang="en" sz="1150">
                <a:solidFill>
                  <a:schemeClr val="dk1"/>
                </a:solidFill>
                <a:highlight>
                  <a:srgbClr val="FCFCFC"/>
                </a:highlight>
              </a:rPr>
              <a:t>independent</a:t>
            </a:r>
            <a:r>
              <a:rPr lang="en" sz="1150">
                <a:solidFill>
                  <a:srgbClr val="333333"/>
                </a:solidFill>
                <a:highlight>
                  <a:srgbClr val="FCFCFC"/>
                </a:highlight>
              </a:rPr>
              <a:t> of each other.</a:t>
            </a:r>
            <a:endParaRPr sz="1150">
              <a:solidFill>
                <a:srgbClr val="333333"/>
              </a:solidFill>
              <a:highlight>
                <a:srgbClr val="FCFCFC"/>
              </a:highlight>
            </a:endParaRPr>
          </a:p>
          <a:p>
            <a:pPr indent="0" lvl="0" marL="0" rtl="0" algn="l">
              <a:spcBef>
                <a:spcPts val="1200"/>
              </a:spcBef>
              <a:spcAft>
                <a:spcPts val="1200"/>
              </a:spcAft>
              <a:buNone/>
            </a:pPr>
            <a:r>
              <a:rPr lang="en" sz="1150">
                <a:solidFill>
                  <a:srgbClr val="333333"/>
                </a:solidFill>
                <a:highlight>
                  <a:srgbClr val="FCFCFC"/>
                </a:highlight>
              </a:rPr>
              <a:t>The model that has been used here is </a:t>
            </a:r>
            <a:r>
              <a:rPr b="1" lang="en" sz="1150">
                <a:solidFill>
                  <a:schemeClr val="dk1"/>
                </a:solidFill>
                <a:highlight>
                  <a:srgbClr val="FCFCFC"/>
                </a:highlight>
              </a:rPr>
              <a:t>Multinomial Naive Bayes</a:t>
            </a:r>
            <a:endParaRPr b="1" sz="1150">
              <a:solidFill>
                <a:schemeClr val="dk1"/>
              </a:solidFill>
              <a:highlight>
                <a:srgbClr val="FCFCFC"/>
              </a:highlight>
            </a:endParaRPr>
          </a:p>
        </p:txBody>
      </p:sp>
      <p:pic>
        <p:nvPicPr>
          <p:cNvPr id="143" name="Google Shape;143;p22"/>
          <p:cNvPicPr preferRelativeResize="0"/>
          <p:nvPr/>
        </p:nvPicPr>
        <p:blipFill>
          <a:blip r:embed="rId3">
            <a:alphaModFix/>
          </a:blip>
          <a:stretch>
            <a:fillRect/>
          </a:stretch>
        </p:blipFill>
        <p:spPr>
          <a:xfrm>
            <a:off x="4922970" y="1155345"/>
            <a:ext cx="3797499" cy="670125"/>
          </a:xfrm>
          <a:prstGeom prst="rect">
            <a:avLst/>
          </a:prstGeom>
          <a:noFill/>
          <a:ln>
            <a:noFill/>
          </a:ln>
        </p:spPr>
      </p:pic>
      <p:sp>
        <p:nvSpPr>
          <p:cNvPr id="144" name="Google Shape;144;p22"/>
          <p:cNvSpPr txBox="1"/>
          <p:nvPr/>
        </p:nvSpPr>
        <p:spPr>
          <a:xfrm>
            <a:off x="4951550" y="2003350"/>
            <a:ext cx="3768900" cy="1020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 sz="1150">
                <a:latin typeface="Roboto"/>
                <a:ea typeface="Roboto"/>
                <a:cs typeface="Roboto"/>
                <a:sym typeface="Roboto"/>
              </a:rPr>
              <a:t>Assuming x1,x2…xn are independent events</a:t>
            </a:r>
            <a:endParaRPr sz="1150">
              <a:latin typeface="Roboto"/>
              <a:ea typeface="Roboto"/>
              <a:cs typeface="Roboto"/>
              <a:sym typeface="Roboto"/>
            </a:endParaRPr>
          </a:p>
          <a:p>
            <a:pPr indent="0" lvl="0" marL="0" rtl="0" algn="l">
              <a:lnSpc>
                <a:spcPct val="90000"/>
              </a:lnSpc>
              <a:spcBef>
                <a:spcPts val="1000"/>
              </a:spcBef>
              <a:spcAft>
                <a:spcPts val="0"/>
              </a:spcAft>
              <a:buNone/>
            </a:pPr>
            <a:r>
              <a:rPr lang="en" sz="1150">
                <a:latin typeface="Roboto"/>
                <a:ea typeface="Roboto"/>
                <a:cs typeface="Roboto"/>
                <a:sym typeface="Roboto"/>
              </a:rPr>
              <a:t>Since denominator is constant for a given input, we can remove that term and the equation becomes:</a:t>
            </a:r>
            <a:endParaRPr sz="1150">
              <a:latin typeface="Roboto"/>
              <a:ea typeface="Roboto"/>
              <a:cs typeface="Roboto"/>
              <a:sym typeface="Roboto"/>
            </a:endParaRPr>
          </a:p>
          <a:p>
            <a:pPr indent="0" lvl="0" marL="0" rtl="0" algn="l">
              <a:spcBef>
                <a:spcPts val="0"/>
              </a:spcBef>
              <a:spcAft>
                <a:spcPts val="0"/>
              </a:spcAft>
              <a:buNone/>
            </a:pPr>
            <a:r>
              <a:t/>
            </a:r>
            <a:endParaRPr sz="1150">
              <a:latin typeface="Roboto"/>
              <a:ea typeface="Roboto"/>
              <a:cs typeface="Roboto"/>
              <a:sym typeface="Roboto"/>
            </a:endParaRPr>
          </a:p>
        </p:txBody>
      </p:sp>
      <p:pic>
        <p:nvPicPr>
          <p:cNvPr id="145" name="Google Shape;145;p22"/>
          <p:cNvPicPr preferRelativeResize="0"/>
          <p:nvPr/>
        </p:nvPicPr>
        <p:blipFill>
          <a:blip r:embed="rId4">
            <a:alphaModFix/>
          </a:blip>
          <a:stretch>
            <a:fillRect/>
          </a:stretch>
        </p:blipFill>
        <p:spPr>
          <a:xfrm>
            <a:off x="4922974" y="2968350"/>
            <a:ext cx="3561100" cy="553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2609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
            </a:r>
            <a:endParaRPr/>
          </a:p>
        </p:txBody>
      </p:sp>
      <p:pic>
        <p:nvPicPr>
          <p:cNvPr id="151" name="Google Shape;151;p23"/>
          <p:cNvPicPr preferRelativeResize="0"/>
          <p:nvPr/>
        </p:nvPicPr>
        <p:blipFill>
          <a:blip r:embed="rId3">
            <a:alphaModFix/>
          </a:blip>
          <a:stretch>
            <a:fillRect/>
          </a:stretch>
        </p:blipFill>
        <p:spPr>
          <a:xfrm>
            <a:off x="6243650" y="1052925"/>
            <a:ext cx="1371600" cy="2381250"/>
          </a:xfrm>
          <a:prstGeom prst="rect">
            <a:avLst/>
          </a:prstGeom>
          <a:noFill/>
          <a:ln>
            <a:noFill/>
          </a:ln>
        </p:spPr>
      </p:pic>
      <p:sp>
        <p:nvSpPr>
          <p:cNvPr id="152" name="Google Shape;152;p23"/>
          <p:cNvSpPr txBox="1"/>
          <p:nvPr/>
        </p:nvSpPr>
        <p:spPr>
          <a:xfrm>
            <a:off x="311700" y="1052925"/>
            <a:ext cx="5134200" cy="71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solidFill>
                  <a:schemeClr val="dk2"/>
                </a:solidFill>
                <a:latin typeface="Roboto"/>
                <a:ea typeface="Roboto"/>
                <a:cs typeface="Roboto"/>
                <a:sym typeface="Roboto"/>
              </a:rPr>
              <a:t>Let's assume that there are 2 types of tweets : Bully (S) and not bully (N) </a:t>
            </a:r>
            <a:endParaRPr sz="1150">
              <a:solidFill>
                <a:schemeClr val="dk2"/>
              </a:solidFill>
              <a:latin typeface="Roboto"/>
              <a:ea typeface="Roboto"/>
              <a:cs typeface="Roboto"/>
              <a:sym typeface="Roboto"/>
            </a:endParaRPr>
          </a:p>
          <a:p>
            <a:pPr indent="0" lvl="0" marL="0" rtl="0" algn="l">
              <a:lnSpc>
                <a:spcPct val="115000"/>
              </a:lnSpc>
              <a:spcBef>
                <a:spcPts val="1200"/>
              </a:spcBef>
              <a:spcAft>
                <a:spcPts val="1200"/>
              </a:spcAft>
              <a:buNone/>
            </a:pPr>
            <a:r>
              <a:rPr lang="en" sz="1150">
                <a:solidFill>
                  <a:schemeClr val="dk2"/>
                </a:solidFill>
                <a:latin typeface="Roboto"/>
                <a:ea typeface="Roboto"/>
                <a:cs typeface="Roboto"/>
                <a:sym typeface="Roboto"/>
              </a:rPr>
              <a:t>Probability of 4 words appearing in each message are given here</a:t>
            </a:r>
            <a:endParaRPr sz="1150">
              <a:latin typeface="Roboto"/>
              <a:ea typeface="Roboto"/>
              <a:cs typeface="Roboto"/>
              <a:sym typeface="Roboto"/>
            </a:endParaRPr>
          </a:p>
        </p:txBody>
      </p:sp>
      <p:sp>
        <p:nvSpPr>
          <p:cNvPr id="153" name="Google Shape;153;p23"/>
          <p:cNvSpPr txBox="1"/>
          <p:nvPr/>
        </p:nvSpPr>
        <p:spPr>
          <a:xfrm>
            <a:off x="311700" y="2003375"/>
            <a:ext cx="4398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latin typeface="Roboto"/>
                <a:ea typeface="Roboto"/>
                <a:cs typeface="Roboto"/>
                <a:sym typeface="Roboto"/>
              </a:rPr>
              <a:t>If a particular tweet contains ‘</a:t>
            </a:r>
            <a:r>
              <a:rPr b="1" lang="en" sz="1150">
                <a:solidFill>
                  <a:schemeClr val="dk1"/>
                </a:solidFill>
                <a:latin typeface="Roboto"/>
                <a:ea typeface="Roboto"/>
                <a:cs typeface="Roboto"/>
                <a:sym typeface="Roboto"/>
              </a:rPr>
              <a:t>Dear Friend</a:t>
            </a:r>
            <a:r>
              <a:rPr lang="en" sz="1150">
                <a:latin typeface="Roboto"/>
                <a:ea typeface="Roboto"/>
                <a:cs typeface="Roboto"/>
                <a:sym typeface="Roboto"/>
              </a:rPr>
              <a:t>’, the probability of that message being a bullying or a non bullying tweet is given below </a:t>
            </a:r>
            <a:endParaRPr sz="1150">
              <a:latin typeface="Roboto"/>
              <a:ea typeface="Roboto"/>
              <a:cs typeface="Roboto"/>
              <a:sym typeface="Roboto"/>
            </a:endParaRPr>
          </a:p>
        </p:txBody>
      </p:sp>
      <p:pic>
        <p:nvPicPr>
          <p:cNvPr id="154" name="Google Shape;154;p23"/>
          <p:cNvPicPr preferRelativeResize="0"/>
          <p:nvPr/>
        </p:nvPicPr>
        <p:blipFill>
          <a:blip r:embed="rId4">
            <a:alphaModFix/>
          </a:blip>
          <a:stretch>
            <a:fillRect/>
          </a:stretch>
        </p:blipFill>
        <p:spPr>
          <a:xfrm>
            <a:off x="311700" y="2843600"/>
            <a:ext cx="4210050" cy="790575"/>
          </a:xfrm>
          <a:prstGeom prst="rect">
            <a:avLst/>
          </a:prstGeom>
          <a:noFill/>
          <a:ln>
            <a:noFill/>
          </a:ln>
        </p:spPr>
      </p:pic>
      <p:sp>
        <p:nvSpPr>
          <p:cNvPr id="155" name="Google Shape;155;p23"/>
          <p:cNvSpPr txBox="1"/>
          <p:nvPr/>
        </p:nvSpPr>
        <p:spPr>
          <a:xfrm>
            <a:off x="311700" y="3853850"/>
            <a:ext cx="4093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latin typeface="Roboto"/>
                <a:ea typeface="Roboto"/>
                <a:cs typeface="Roboto"/>
                <a:sym typeface="Roboto"/>
              </a:rPr>
              <a:t>Since the the probability of tweet being not a bullying one is higher, it will get classified as ‘Non Bullying’</a:t>
            </a:r>
            <a:endParaRPr sz="115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Support Vector Machine (SVM)</a:t>
            </a:r>
            <a:endParaRPr/>
          </a:p>
        </p:txBody>
      </p:sp>
      <p:sp>
        <p:nvSpPr>
          <p:cNvPr id="161" name="Google Shape;161;p24"/>
          <p:cNvSpPr txBox="1"/>
          <p:nvPr>
            <p:ph idx="1" type="body"/>
          </p:nvPr>
        </p:nvSpPr>
        <p:spPr>
          <a:xfrm>
            <a:off x="153300" y="1211225"/>
            <a:ext cx="4086300" cy="3339000"/>
          </a:xfrm>
          <a:prstGeom prst="rect">
            <a:avLst/>
          </a:prstGeom>
        </p:spPr>
        <p:txBody>
          <a:bodyPr anchorCtr="0" anchor="t" bIns="91425" lIns="91425" spcFirstLastPara="1" rIns="91425" wrap="square" tIns="91425">
            <a:noAutofit/>
          </a:bodyPr>
          <a:lstStyle/>
          <a:p>
            <a:pPr indent="-301625" lvl="0" marL="457200" rtl="0" algn="l">
              <a:lnSpc>
                <a:spcPct val="90000"/>
              </a:lnSpc>
              <a:spcBef>
                <a:spcPts val="1000"/>
              </a:spcBef>
              <a:spcAft>
                <a:spcPts val="0"/>
              </a:spcAft>
              <a:buClr>
                <a:srgbClr val="222222"/>
              </a:buClr>
              <a:buSzPts val="1150"/>
              <a:buFont typeface="Calibri"/>
              <a:buChar char="●"/>
            </a:pPr>
            <a:r>
              <a:rPr lang="en" sz="1150">
                <a:solidFill>
                  <a:srgbClr val="222222"/>
                </a:solidFill>
                <a:latin typeface="Calibri"/>
                <a:ea typeface="Calibri"/>
                <a:cs typeface="Calibri"/>
                <a:sym typeface="Calibri"/>
              </a:rPr>
              <a:t>Each data item is a point in n-dimensional space.</a:t>
            </a:r>
            <a:endParaRPr sz="1150">
              <a:solidFill>
                <a:srgbClr val="222222"/>
              </a:solidFill>
              <a:latin typeface="Calibri"/>
              <a:ea typeface="Calibri"/>
              <a:cs typeface="Calibri"/>
              <a:sym typeface="Calibri"/>
            </a:endParaRPr>
          </a:p>
          <a:p>
            <a:pPr indent="0" lvl="0" marL="457200" rtl="0" algn="l">
              <a:lnSpc>
                <a:spcPct val="90000"/>
              </a:lnSpc>
              <a:spcBef>
                <a:spcPts val="1000"/>
              </a:spcBef>
              <a:spcAft>
                <a:spcPts val="0"/>
              </a:spcAft>
              <a:buNone/>
            </a:pPr>
            <a:r>
              <a:rPr lang="en" sz="1150">
                <a:solidFill>
                  <a:srgbClr val="222222"/>
                </a:solidFill>
                <a:latin typeface="Calibri"/>
                <a:ea typeface="Calibri"/>
                <a:cs typeface="Calibri"/>
                <a:sym typeface="Calibri"/>
              </a:rPr>
              <a:t>We perform classification by </a:t>
            </a:r>
            <a:r>
              <a:rPr b="1" lang="en" sz="1150">
                <a:solidFill>
                  <a:schemeClr val="dk1"/>
                </a:solidFill>
                <a:latin typeface="Calibri"/>
                <a:ea typeface="Calibri"/>
                <a:cs typeface="Calibri"/>
                <a:sym typeface="Calibri"/>
              </a:rPr>
              <a:t>finding the hyper-plane that differentiates the two classes with highest margin. </a:t>
            </a:r>
            <a:endParaRPr b="1" sz="1150">
              <a:solidFill>
                <a:schemeClr val="dk1"/>
              </a:solidFill>
              <a:latin typeface="Calibri"/>
              <a:ea typeface="Calibri"/>
              <a:cs typeface="Calibri"/>
              <a:sym typeface="Calibri"/>
            </a:endParaRPr>
          </a:p>
          <a:p>
            <a:pPr indent="0" lvl="0" marL="457200" rtl="0" algn="l">
              <a:lnSpc>
                <a:spcPct val="90000"/>
              </a:lnSpc>
              <a:spcBef>
                <a:spcPts val="1000"/>
              </a:spcBef>
              <a:spcAft>
                <a:spcPts val="0"/>
              </a:spcAft>
              <a:buNone/>
            </a:pPr>
            <a:r>
              <a:rPr b="1" lang="en" sz="1150">
                <a:solidFill>
                  <a:schemeClr val="dk1"/>
                </a:solidFill>
                <a:latin typeface="Calibri"/>
                <a:ea typeface="Calibri"/>
                <a:cs typeface="Calibri"/>
                <a:sym typeface="Calibri"/>
              </a:rPr>
              <a:t>SVM selects the hyper-plane which classifies the classes accurately prior to maximizing margin</a:t>
            </a:r>
            <a:endParaRPr b="1" sz="1150">
              <a:solidFill>
                <a:schemeClr val="dk1"/>
              </a:solidFill>
              <a:latin typeface="Calibri"/>
              <a:ea typeface="Calibri"/>
              <a:cs typeface="Calibri"/>
              <a:sym typeface="Calibri"/>
            </a:endParaRPr>
          </a:p>
          <a:p>
            <a:pPr indent="-301625" lvl="0" marL="457200" rtl="0" algn="l">
              <a:lnSpc>
                <a:spcPct val="90000"/>
              </a:lnSpc>
              <a:spcBef>
                <a:spcPts val="1000"/>
              </a:spcBef>
              <a:spcAft>
                <a:spcPts val="0"/>
              </a:spcAft>
              <a:buClr>
                <a:srgbClr val="292929"/>
              </a:buClr>
              <a:buSzPts val="1150"/>
              <a:buFont typeface="Calibri"/>
              <a:buChar char="●"/>
            </a:pPr>
            <a:r>
              <a:rPr lang="en" sz="1150">
                <a:solidFill>
                  <a:srgbClr val="292929"/>
                </a:solidFill>
                <a:latin typeface="Calibri"/>
                <a:ea typeface="Calibri"/>
                <a:cs typeface="Calibri"/>
                <a:sym typeface="Calibri"/>
              </a:rPr>
              <a:t>The dimension of the hyperplane depends upon the number of features. </a:t>
            </a:r>
            <a:endParaRPr sz="1150">
              <a:solidFill>
                <a:srgbClr val="292929"/>
              </a:solidFill>
              <a:latin typeface="Calibri"/>
              <a:ea typeface="Calibri"/>
              <a:cs typeface="Calibri"/>
              <a:sym typeface="Calibri"/>
            </a:endParaRPr>
          </a:p>
          <a:p>
            <a:pPr indent="457200" lvl="0" marL="0" rtl="0" algn="l">
              <a:lnSpc>
                <a:spcPct val="90000"/>
              </a:lnSpc>
              <a:spcBef>
                <a:spcPts val="1000"/>
              </a:spcBef>
              <a:spcAft>
                <a:spcPts val="0"/>
              </a:spcAft>
              <a:buNone/>
            </a:pPr>
            <a:r>
              <a:rPr lang="en" sz="1150">
                <a:solidFill>
                  <a:srgbClr val="292929"/>
                </a:solidFill>
                <a:latin typeface="Calibri"/>
                <a:ea typeface="Calibri"/>
                <a:cs typeface="Calibri"/>
                <a:sym typeface="Calibri"/>
              </a:rPr>
              <a:t>2 Features: Line, 3 Features : plane</a:t>
            </a:r>
            <a:endParaRPr sz="1150">
              <a:solidFill>
                <a:srgbClr val="292929"/>
              </a:solidFill>
              <a:latin typeface="Calibri"/>
              <a:ea typeface="Calibri"/>
              <a:cs typeface="Calibri"/>
              <a:sym typeface="Calibri"/>
            </a:endParaRPr>
          </a:p>
          <a:p>
            <a:pPr indent="-301625" lvl="0" marL="457200" rtl="0" algn="l">
              <a:lnSpc>
                <a:spcPct val="90000"/>
              </a:lnSpc>
              <a:spcBef>
                <a:spcPts val="1000"/>
              </a:spcBef>
              <a:spcAft>
                <a:spcPts val="0"/>
              </a:spcAft>
              <a:buSzPts val="1150"/>
              <a:buFont typeface="Calibri"/>
              <a:buChar char="●"/>
            </a:pPr>
            <a:r>
              <a:rPr b="1" lang="en" sz="1150">
                <a:solidFill>
                  <a:schemeClr val="dk1"/>
                </a:solidFill>
                <a:latin typeface="Calibri"/>
                <a:ea typeface="Calibri"/>
                <a:cs typeface="Calibri"/>
                <a:sym typeface="Calibri"/>
              </a:rPr>
              <a:t>Support vectors :</a:t>
            </a:r>
            <a:r>
              <a:rPr lang="en" sz="1150">
                <a:solidFill>
                  <a:srgbClr val="292929"/>
                </a:solidFill>
                <a:latin typeface="Calibri"/>
                <a:ea typeface="Calibri"/>
                <a:cs typeface="Calibri"/>
                <a:sym typeface="Calibri"/>
              </a:rPr>
              <a:t> data points that are closer to the hyperplane and influence the position and orientation of the hyperplane.</a:t>
            </a:r>
            <a:endParaRPr sz="1150">
              <a:solidFill>
                <a:srgbClr val="292929"/>
              </a:solidFill>
              <a:latin typeface="Calibri"/>
              <a:ea typeface="Calibri"/>
              <a:cs typeface="Calibri"/>
              <a:sym typeface="Calibri"/>
            </a:endParaRPr>
          </a:p>
          <a:p>
            <a:pPr indent="0" lvl="0" marL="0" rtl="0" algn="l">
              <a:spcBef>
                <a:spcPts val="0"/>
              </a:spcBef>
              <a:spcAft>
                <a:spcPts val="1200"/>
              </a:spcAft>
              <a:buNone/>
            </a:pPr>
            <a:r>
              <a:t/>
            </a:r>
            <a:endParaRPr sz="1150"/>
          </a:p>
        </p:txBody>
      </p:sp>
      <p:pic>
        <p:nvPicPr>
          <p:cNvPr id="162" name="Google Shape;162;p24"/>
          <p:cNvPicPr preferRelativeResize="0"/>
          <p:nvPr/>
        </p:nvPicPr>
        <p:blipFill>
          <a:blip r:embed="rId3">
            <a:alphaModFix/>
          </a:blip>
          <a:stretch>
            <a:fillRect/>
          </a:stretch>
        </p:blipFill>
        <p:spPr>
          <a:xfrm>
            <a:off x="5031675" y="1211225"/>
            <a:ext cx="3449800" cy="2314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5"/>
          <p:cNvPicPr preferRelativeResize="0"/>
          <p:nvPr/>
        </p:nvPicPr>
        <p:blipFill rotWithShape="1">
          <a:blip r:embed="rId3">
            <a:alphaModFix/>
          </a:blip>
          <a:srcRect b="2569" l="-2390" r="2390" t="-2570"/>
          <a:stretch/>
        </p:blipFill>
        <p:spPr>
          <a:xfrm>
            <a:off x="320275" y="298350"/>
            <a:ext cx="3118175" cy="1814000"/>
          </a:xfrm>
          <a:prstGeom prst="rect">
            <a:avLst/>
          </a:prstGeom>
          <a:noFill/>
          <a:ln>
            <a:noFill/>
          </a:ln>
        </p:spPr>
      </p:pic>
      <p:pic>
        <p:nvPicPr>
          <p:cNvPr id="168" name="Google Shape;168;p25"/>
          <p:cNvPicPr preferRelativeResize="0"/>
          <p:nvPr/>
        </p:nvPicPr>
        <p:blipFill>
          <a:blip r:embed="rId4">
            <a:alphaModFix/>
          </a:blip>
          <a:stretch>
            <a:fillRect/>
          </a:stretch>
        </p:blipFill>
        <p:spPr>
          <a:xfrm>
            <a:off x="4438600" y="508613"/>
            <a:ext cx="2941174" cy="1727250"/>
          </a:xfrm>
          <a:prstGeom prst="rect">
            <a:avLst/>
          </a:prstGeom>
          <a:noFill/>
          <a:ln>
            <a:noFill/>
          </a:ln>
        </p:spPr>
      </p:pic>
      <p:pic>
        <p:nvPicPr>
          <p:cNvPr id="169" name="Google Shape;169;p25"/>
          <p:cNvPicPr preferRelativeResize="0"/>
          <p:nvPr/>
        </p:nvPicPr>
        <p:blipFill>
          <a:blip r:embed="rId5">
            <a:alphaModFix/>
          </a:blip>
          <a:stretch>
            <a:fillRect/>
          </a:stretch>
        </p:blipFill>
        <p:spPr>
          <a:xfrm>
            <a:off x="846725" y="2968950"/>
            <a:ext cx="2065250" cy="1882650"/>
          </a:xfrm>
          <a:prstGeom prst="rect">
            <a:avLst/>
          </a:prstGeom>
          <a:noFill/>
          <a:ln>
            <a:noFill/>
          </a:ln>
        </p:spPr>
      </p:pic>
      <p:pic>
        <p:nvPicPr>
          <p:cNvPr id="170" name="Google Shape;170;p25"/>
          <p:cNvPicPr preferRelativeResize="0"/>
          <p:nvPr/>
        </p:nvPicPr>
        <p:blipFill>
          <a:blip r:embed="rId6">
            <a:alphaModFix/>
          </a:blip>
          <a:stretch>
            <a:fillRect/>
          </a:stretch>
        </p:blipFill>
        <p:spPr>
          <a:xfrm>
            <a:off x="3241147" y="3163238"/>
            <a:ext cx="2065250" cy="1658230"/>
          </a:xfrm>
          <a:prstGeom prst="rect">
            <a:avLst/>
          </a:prstGeom>
          <a:noFill/>
          <a:ln>
            <a:noFill/>
          </a:ln>
        </p:spPr>
      </p:pic>
      <p:sp>
        <p:nvSpPr>
          <p:cNvPr id="171" name="Google Shape;171;p25"/>
          <p:cNvSpPr txBox="1"/>
          <p:nvPr/>
        </p:nvSpPr>
        <p:spPr>
          <a:xfrm>
            <a:off x="1174050" y="51550"/>
            <a:ext cx="2264400" cy="3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50">
                <a:solidFill>
                  <a:schemeClr val="dk1"/>
                </a:solidFill>
                <a:latin typeface="Roboto"/>
                <a:ea typeface="Roboto"/>
                <a:cs typeface="Roboto"/>
                <a:sym typeface="Roboto"/>
              </a:rPr>
              <a:t>Scenario 1</a:t>
            </a:r>
            <a:endParaRPr b="1" sz="1150">
              <a:solidFill>
                <a:schemeClr val="dk1"/>
              </a:solidFill>
              <a:latin typeface="Roboto"/>
              <a:ea typeface="Roboto"/>
              <a:cs typeface="Roboto"/>
              <a:sym typeface="Roboto"/>
            </a:endParaRPr>
          </a:p>
        </p:txBody>
      </p:sp>
      <p:sp>
        <p:nvSpPr>
          <p:cNvPr id="172" name="Google Shape;172;p25"/>
          <p:cNvSpPr txBox="1"/>
          <p:nvPr/>
        </p:nvSpPr>
        <p:spPr>
          <a:xfrm>
            <a:off x="5115363" y="51550"/>
            <a:ext cx="2264400" cy="3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50">
                <a:solidFill>
                  <a:schemeClr val="dk1"/>
                </a:solidFill>
                <a:latin typeface="Roboto"/>
                <a:ea typeface="Roboto"/>
                <a:cs typeface="Roboto"/>
                <a:sym typeface="Roboto"/>
              </a:rPr>
              <a:t>Scenario 2: Outliers</a:t>
            </a:r>
            <a:endParaRPr b="1" sz="1150">
              <a:solidFill>
                <a:schemeClr val="dk1"/>
              </a:solidFill>
              <a:latin typeface="Roboto"/>
              <a:ea typeface="Roboto"/>
              <a:cs typeface="Roboto"/>
              <a:sym typeface="Roboto"/>
            </a:endParaRPr>
          </a:p>
        </p:txBody>
      </p:sp>
      <p:sp>
        <p:nvSpPr>
          <p:cNvPr id="173" name="Google Shape;173;p25"/>
          <p:cNvSpPr txBox="1"/>
          <p:nvPr/>
        </p:nvSpPr>
        <p:spPr>
          <a:xfrm>
            <a:off x="924058" y="2430150"/>
            <a:ext cx="3753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50">
                <a:solidFill>
                  <a:schemeClr val="dk1"/>
                </a:solidFill>
                <a:latin typeface="Roboto"/>
                <a:ea typeface="Roboto"/>
                <a:cs typeface="Roboto"/>
                <a:sym typeface="Roboto"/>
              </a:rPr>
              <a:t>Scenario 3: </a:t>
            </a:r>
            <a:r>
              <a:rPr b="1" lang="en" sz="1150">
                <a:solidFill>
                  <a:schemeClr val="dk1"/>
                </a:solidFill>
                <a:latin typeface="Roboto"/>
                <a:ea typeface="Roboto"/>
                <a:cs typeface="Roboto"/>
                <a:sym typeface="Roboto"/>
              </a:rPr>
              <a:t>Linear</a:t>
            </a:r>
            <a:r>
              <a:rPr b="1" lang="en" sz="1150">
                <a:solidFill>
                  <a:schemeClr val="dk1"/>
                </a:solidFill>
                <a:latin typeface="Roboto"/>
                <a:ea typeface="Roboto"/>
                <a:cs typeface="Roboto"/>
                <a:sym typeface="Roboto"/>
              </a:rPr>
              <a:t> hyperplane not possible. So extra feature is added.</a:t>
            </a:r>
            <a:endParaRPr b="1" sz="115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227825" y="2050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BERT (Bidirectional Encoder Representations from Transformers)</a:t>
            </a:r>
            <a:endParaRPr sz="2400"/>
          </a:p>
        </p:txBody>
      </p:sp>
      <p:sp>
        <p:nvSpPr>
          <p:cNvPr id="179" name="Google Shape;179;p26"/>
          <p:cNvSpPr txBox="1"/>
          <p:nvPr>
            <p:ph idx="1" type="body"/>
          </p:nvPr>
        </p:nvSpPr>
        <p:spPr>
          <a:xfrm>
            <a:off x="4015925" y="1313725"/>
            <a:ext cx="4732500" cy="3339000"/>
          </a:xfrm>
          <a:prstGeom prst="rect">
            <a:avLst/>
          </a:prstGeom>
        </p:spPr>
        <p:txBody>
          <a:bodyPr anchorCtr="0" anchor="t" bIns="91425" lIns="91425" spcFirstLastPara="1" rIns="91425" wrap="square" tIns="91425">
            <a:noAutofit/>
          </a:bodyPr>
          <a:lstStyle/>
          <a:p>
            <a:pPr indent="-301625" lvl="0" marL="457200" rtl="0" algn="l">
              <a:lnSpc>
                <a:spcPct val="90000"/>
              </a:lnSpc>
              <a:spcBef>
                <a:spcPts val="1000"/>
              </a:spcBef>
              <a:spcAft>
                <a:spcPts val="0"/>
              </a:spcAft>
              <a:buClr>
                <a:srgbClr val="333333"/>
              </a:buClr>
              <a:buSzPts val="1150"/>
              <a:buChar char="●"/>
            </a:pPr>
            <a:r>
              <a:rPr lang="en" sz="1150">
                <a:solidFill>
                  <a:srgbClr val="333333"/>
                </a:solidFill>
              </a:rPr>
              <a:t>BERT makes use of Transformer, an attention mechanism that learns contextual relations between words (or sub-words) in a text. </a:t>
            </a:r>
            <a:endParaRPr sz="1150">
              <a:solidFill>
                <a:srgbClr val="333333"/>
              </a:solidFill>
            </a:endParaRPr>
          </a:p>
          <a:p>
            <a:pPr indent="-301625" lvl="0" marL="457200" rtl="0" algn="l">
              <a:lnSpc>
                <a:spcPct val="90000"/>
              </a:lnSpc>
              <a:spcBef>
                <a:spcPts val="0"/>
              </a:spcBef>
              <a:spcAft>
                <a:spcPts val="0"/>
              </a:spcAft>
              <a:buClr>
                <a:srgbClr val="333333"/>
              </a:buClr>
              <a:buSzPts val="1150"/>
              <a:buChar char="●"/>
            </a:pPr>
            <a:r>
              <a:rPr lang="en" sz="1150">
                <a:solidFill>
                  <a:srgbClr val="333333"/>
                </a:solidFill>
              </a:rPr>
              <a:t>Transformer encoder reads the entire sequence of words at once. Therefore it is considered bidirectional. This characteristic allows the model to learn the context of a word based on all of its surroundings</a:t>
            </a:r>
            <a:endParaRPr sz="1150">
              <a:solidFill>
                <a:srgbClr val="333333"/>
              </a:solidFill>
            </a:endParaRPr>
          </a:p>
          <a:p>
            <a:pPr indent="0" lvl="0" marL="0" rtl="0" algn="l">
              <a:lnSpc>
                <a:spcPct val="90000"/>
              </a:lnSpc>
              <a:spcBef>
                <a:spcPts val="1000"/>
              </a:spcBef>
              <a:spcAft>
                <a:spcPts val="0"/>
              </a:spcAft>
              <a:buNone/>
            </a:pPr>
            <a:r>
              <a:t/>
            </a:r>
            <a:endParaRPr sz="1150">
              <a:solidFill>
                <a:srgbClr val="333333"/>
              </a:solidFill>
            </a:endParaRPr>
          </a:p>
          <a:p>
            <a:pPr indent="-301625" lvl="0" marL="457200" rtl="0" algn="l">
              <a:spcBef>
                <a:spcPts val="1100"/>
              </a:spcBef>
              <a:spcAft>
                <a:spcPts val="0"/>
              </a:spcAft>
              <a:buClr>
                <a:srgbClr val="000000"/>
              </a:buClr>
              <a:buSzPts val="1150"/>
              <a:buChar char="●"/>
            </a:pPr>
            <a:r>
              <a:rPr b="1" lang="en" sz="1150">
                <a:solidFill>
                  <a:schemeClr val="dk1"/>
                </a:solidFill>
              </a:rPr>
              <a:t>Input </a:t>
            </a:r>
            <a:r>
              <a:rPr lang="en" sz="1150">
                <a:solidFill>
                  <a:srgbClr val="000000"/>
                </a:solidFill>
              </a:rPr>
              <a:t>- provides required text sentences with the corresponding labels (0-not bully, 1-bully) to the BERT tokenization layer.</a:t>
            </a:r>
            <a:endParaRPr sz="1150">
              <a:solidFill>
                <a:srgbClr val="000000"/>
              </a:solidFill>
            </a:endParaRPr>
          </a:p>
          <a:p>
            <a:pPr indent="0" lvl="0" marL="0" rtl="0" algn="l">
              <a:spcBef>
                <a:spcPts val="0"/>
              </a:spcBef>
              <a:spcAft>
                <a:spcPts val="1200"/>
              </a:spcAft>
              <a:buNone/>
            </a:pPr>
            <a:r>
              <a:t/>
            </a:r>
            <a:endParaRPr sz="1150"/>
          </a:p>
        </p:txBody>
      </p:sp>
      <p:pic>
        <p:nvPicPr>
          <p:cNvPr id="180" name="Google Shape;180;p26"/>
          <p:cNvPicPr preferRelativeResize="0"/>
          <p:nvPr/>
        </p:nvPicPr>
        <p:blipFill>
          <a:blip r:embed="rId3">
            <a:alphaModFix/>
          </a:blip>
          <a:stretch>
            <a:fillRect/>
          </a:stretch>
        </p:blipFill>
        <p:spPr>
          <a:xfrm>
            <a:off x="227825" y="1276450"/>
            <a:ext cx="3617250" cy="333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227825" y="2050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BERT (Bidirectional Encoder Representations from Transformers)</a:t>
            </a:r>
            <a:endParaRPr sz="2400"/>
          </a:p>
        </p:txBody>
      </p:sp>
      <p:sp>
        <p:nvSpPr>
          <p:cNvPr id="186" name="Google Shape;186;p27"/>
          <p:cNvSpPr txBox="1"/>
          <p:nvPr>
            <p:ph idx="1" type="body"/>
          </p:nvPr>
        </p:nvSpPr>
        <p:spPr>
          <a:xfrm>
            <a:off x="4015925" y="1388250"/>
            <a:ext cx="4732500" cy="3339000"/>
          </a:xfrm>
          <a:prstGeom prst="rect">
            <a:avLst/>
          </a:prstGeom>
        </p:spPr>
        <p:txBody>
          <a:bodyPr anchorCtr="0" anchor="t" bIns="91425" lIns="91425" spcFirstLastPara="1" rIns="91425" wrap="square" tIns="91425">
            <a:noAutofit/>
          </a:bodyPr>
          <a:lstStyle/>
          <a:p>
            <a:pPr indent="-301625" lvl="0" marL="457200" rtl="0" algn="l">
              <a:spcBef>
                <a:spcPts val="0"/>
              </a:spcBef>
              <a:spcAft>
                <a:spcPts val="0"/>
              </a:spcAft>
              <a:buClr>
                <a:srgbClr val="000000"/>
              </a:buClr>
              <a:buSzPts val="1150"/>
              <a:buChar char="●"/>
            </a:pPr>
            <a:r>
              <a:rPr b="1" lang="en" sz="1150">
                <a:solidFill>
                  <a:schemeClr val="dk1"/>
                </a:solidFill>
              </a:rPr>
              <a:t>Tokenization </a:t>
            </a:r>
            <a:r>
              <a:rPr lang="en" sz="1150">
                <a:solidFill>
                  <a:srgbClr val="000000"/>
                </a:solidFill>
              </a:rPr>
              <a:t>- Tokenizer provided by the BERT model is used. It is used to convert the words in the text to integer tokens determined by the pre-trained vocabulary of BERT.</a:t>
            </a:r>
            <a:endParaRPr sz="1150">
              <a:solidFill>
                <a:srgbClr val="000000"/>
              </a:solidFill>
            </a:endParaRPr>
          </a:p>
          <a:p>
            <a:pPr indent="-301625" lvl="0" marL="457200" rtl="0" algn="l">
              <a:spcBef>
                <a:spcPts val="0"/>
              </a:spcBef>
              <a:spcAft>
                <a:spcPts val="0"/>
              </a:spcAft>
              <a:buClr>
                <a:srgbClr val="000000"/>
              </a:buClr>
              <a:buSzPts val="1150"/>
              <a:buChar char="●"/>
            </a:pPr>
            <a:r>
              <a:rPr b="1" lang="en" sz="1150">
                <a:solidFill>
                  <a:schemeClr val="dk1"/>
                </a:solidFill>
              </a:rPr>
              <a:t>BERT-Base-Model</a:t>
            </a:r>
            <a:r>
              <a:rPr lang="en" sz="1150">
                <a:solidFill>
                  <a:srgbClr val="000000"/>
                </a:solidFill>
              </a:rPr>
              <a:t> - We have used the “BERT-base-uncased” model which provides a pre-trained model for lowercased English language and consists of 12 layers of transformer encoders to encode the language data. The model is fine-tuned on the dataset to learn dataset-specific vocabulary and generate the corresponding embeddings. </a:t>
            </a:r>
            <a:endParaRPr sz="1150">
              <a:solidFill>
                <a:srgbClr val="000000"/>
              </a:solidFill>
            </a:endParaRPr>
          </a:p>
          <a:p>
            <a:pPr indent="-301625" lvl="0" marL="457200" rtl="0" algn="l">
              <a:spcBef>
                <a:spcPts val="0"/>
              </a:spcBef>
              <a:spcAft>
                <a:spcPts val="0"/>
              </a:spcAft>
              <a:buClr>
                <a:srgbClr val="000000"/>
              </a:buClr>
              <a:buSzPts val="1150"/>
              <a:buChar char="●"/>
            </a:pPr>
            <a:r>
              <a:rPr lang="en" sz="1150">
                <a:solidFill>
                  <a:srgbClr val="000000"/>
                </a:solidFill>
              </a:rPr>
              <a:t>The special token [CLS] which is also the first token in the input to BERT contains the sentence embedding as a 768 sized vector which is then used to classify the sentence. </a:t>
            </a:r>
            <a:endParaRPr sz="1150">
              <a:solidFill>
                <a:srgbClr val="000000"/>
              </a:solidFill>
            </a:endParaRPr>
          </a:p>
          <a:p>
            <a:pPr indent="0" lvl="0" marL="0" rtl="0" algn="l">
              <a:spcBef>
                <a:spcPts val="0"/>
              </a:spcBef>
              <a:spcAft>
                <a:spcPts val="1200"/>
              </a:spcAft>
              <a:buNone/>
            </a:pPr>
            <a:r>
              <a:t/>
            </a:r>
            <a:endParaRPr sz="1150">
              <a:solidFill>
                <a:srgbClr val="333333"/>
              </a:solidFill>
            </a:endParaRPr>
          </a:p>
        </p:txBody>
      </p:sp>
      <p:pic>
        <p:nvPicPr>
          <p:cNvPr id="187" name="Google Shape;187;p27"/>
          <p:cNvPicPr preferRelativeResize="0"/>
          <p:nvPr/>
        </p:nvPicPr>
        <p:blipFill>
          <a:blip r:embed="rId3">
            <a:alphaModFix/>
          </a:blip>
          <a:stretch>
            <a:fillRect/>
          </a:stretch>
        </p:blipFill>
        <p:spPr>
          <a:xfrm>
            <a:off x="227825" y="1276450"/>
            <a:ext cx="3617250" cy="333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CNN</a:t>
            </a:r>
            <a:endParaRPr/>
          </a:p>
        </p:txBody>
      </p:sp>
      <p:sp>
        <p:nvSpPr>
          <p:cNvPr id="193" name="Google Shape;193;p28"/>
          <p:cNvSpPr txBox="1"/>
          <p:nvPr>
            <p:ph idx="1" type="body"/>
          </p:nvPr>
        </p:nvSpPr>
        <p:spPr>
          <a:xfrm>
            <a:off x="311700" y="952950"/>
            <a:ext cx="8520600" cy="37140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None/>
            </a:pPr>
            <a:r>
              <a:t/>
            </a:r>
            <a:endParaRPr sz="1000">
              <a:solidFill>
                <a:srgbClr val="000000"/>
              </a:solidFill>
              <a:latin typeface="Arial"/>
              <a:ea typeface="Arial"/>
              <a:cs typeface="Arial"/>
              <a:sym typeface="Arial"/>
            </a:endParaRPr>
          </a:p>
          <a:p>
            <a:pPr indent="-322624" lvl="0" marL="457200" rtl="0" algn="l">
              <a:spcBef>
                <a:spcPts val="1200"/>
              </a:spcBef>
              <a:spcAft>
                <a:spcPts val="0"/>
              </a:spcAft>
              <a:buClr>
                <a:srgbClr val="000000"/>
              </a:buClr>
              <a:buSzPct val="100000"/>
              <a:buFont typeface="Arial"/>
              <a:buChar char="●"/>
            </a:pPr>
            <a:r>
              <a:rPr lang="en" sz="2115">
                <a:solidFill>
                  <a:srgbClr val="000000"/>
                </a:solidFill>
                <a:latin typeface="Arial"/>
                <a:ea typeface="Arial"/>
                <a:cs typeface="Arial"/>
                <a:sym typeface="Arial"/>
              </a:rPr>
              <a:t>Convolutional filters learn relevant features from the pair of word embeddings using the ‘GloVe' property that comparable words have similar cosine distances, and cosine distances are similar to dot products, and the dot product is essentially a convolution</a:t>
            </a:r>
            <a:endParaRPr sz="2115">
              <a:solidFill>
                <a:srgbClr val="000000"/>
              </a:solidFill>
              <a:latin typeface="Arial"/>
              <a:ea typeface="Arial"/>
              <a:cs typeface="Arial"/>
              <a:sym typeface="Arial"/>
            </a:endParaRPr>
          </a:p>
          <a:p>
            <a:pPr indent="-322624" lvl="0" marL="457200" rtl="0" algn="l">
              <a:spcBef>
                <a:spcPts val="0"/>
              </a:spcBef>
              <a:spcAft>
                <a:spcPts val="0"/>
              </a:spcAft>
              <a:buClr>
                <a:srgbClr val="000000"/>
              </a:buClr>
              <a:buSzPct val="100000"/>
              <a:buFont typeface="Arial"/>
              <a:buChar char="●"/>
            </a:pPr>
            <a:r>
              <a:rPr lang="en" sz="2115">
                <a:solidFill>
                  <a:srgbClr val="000000"/>
                </a:solidFill>
                <a:latin typeface="Arial"/>
                <a:ea typeface="Arial"/>
                <a:cs typeface="Arial"/>
                <a:sym typeface="Arial"/>
              </a:rPr>
              <a:t>Because we only slide the window in one direction, 1-D convolution is used for text.</a:t>
            </a:r>
            <a:endParaRPr sz="2115">
              <a:solidFill>
                <a:srgbClr val="000000"/>
              </a:solidFill>
              <a:latin typeface="Arial"/>
              <a:ea typeface="Arial"/>
              <a:cs typeface="Arial"/>
              <a:sym typeface="Arial"/>
            </a:endParaRPr>
          </a:p>
          <a:p>
            <a:pPr indent="-322624" lvl="0" marL="457200" rtl="0" algn="l">
              <a:spcBef>
                <a:spcPts val="0"/>
              </a:spcBef>
              <a:spcAft>
                <a:spcPts val="0"/>
              </a:spcAft>
              <a:buClr>
                <a:srgbClr val="000000"/>
              </a:buClr>
              <a:buSzPct val="100000"/>
              <a:buFont typeface="Arial"/>
              <a:buChar char="●"/>
            </a:pPr>
            <a:r>
              <a:rPr lang="en" sz="2115">
                <a:solidFill>
                  <a:srgbClr val="000000"/>
                </a:solidFill>
                <a:latin typeface="Arial"/>
                <a:ea typeface="Arial"/>
                <a:cs typeface="Arial"/>
                <a:sym typeface="Arial"/>
              </a:rPr>
              <a:t>Padding is essential to ensure that the input and output are the same size.</a:t>
            </a:r>
            <a:endParaRPr sz="2115">
              <a:solidFill>
                <a:srgbClr val="000000"/>
              </a:solidFill>
              <a:latin typeface="Arial"/>
              <a:ea typeface="Arial"/>
              <a:cs typeface="Arial"/>
              <a:sym typeface="Arial"/>
            </a:endParaRPr>
          </a:p>
          <a:p>
            <a:pPr indent="-322624" lvl="0" marL="457200" rtl="0" algn="l">
              <a:spcBef>
                <a:spcPts val="0"/>
              </a:spcBef>
              <a:spcAft>
                <a:spcPts val="0"/>
              </a:spcAft>
              <a:buClr>
                <a:srgbClr val="000000"/>
              </a:buClr>
              <a:buSzPct val="100000"/>
              <a:buFont typeface="Arial"/>
              <a:buChar char="●"/>
            </a:pPr>
            <a:r>
              <a:rPr lang="en" sz="2115">
                <a:solidFill>
                  <a:srgbClr val="000000"/>
                </a:solidFill>
                <a:latin typeface="Arial"/>
                <a:ea typeface="Arial"/>
                <a:cs typeface="Arial"/>
                <a:sym typeface="Arial"/>
              </a:rPr>
              <a:t>Use max-pooling to get the maximum activation value from the convolution that passes through the</a:t>
            </a:r>
            <a:r>
              <a:rPr lang="en" sz="2115">
                <a:solidFill>
                  <a:srgbClr val="000000"/>
                </a:solidFill>
                <a:latin typeface="Arial"/>
                <a:ea typeface="Arial"/>
                <a:cs typeface="Arial"/>
                <a:sym typeface="Arial"/>
              </a:rPr>
              <a:t> </a:t>
            </a:r>
            <a:r>
              <a:rPr lang="en" sz="2115">
                <a:solidFill>
                  <a:srgbClr val="000000"/>
                </a:solidFill>
                <a:latin typeface="Arial"/>
                <a:ea typeface="Arial"/>
                <a:cs typeface="Arial"/>
                <a:sym typeface="Arial"/>
              </a:rPr>
              <a:t>entire text.</a:t>
            </a:r>
            <a:endParaRPr sz="2115">
              <a:solidFill>
                <a:srgbClr val="000000"/>
              </a:solidFill>
              <a:latin typeface="Arial"/>
              <a:ea typeface="Arial"/>
              <a:cs typeface="Arial"/>
              <a:sym typeface="Arial"/>
            </a:endParaRPr>
          </a:p>
          <a:p>
            <a:pPr indent="-322624" lvl="0" marL="457200" rtl="0" algn="l">
              <a:spcBef>
                <a:spcPts val="0"/>
              </a:spcBef>
              <a:spcAft>
                <a:spcPts val="0"/>
              </a:spcAft>
              <a:buClr>
                <a:srgbClr val="000000"/>
              </a:buClr>
              <a:buSzPct val="100000"/>
              <a:buFont typeface="Arial"/>
              <a:buChar char="●"/>
            </a:pPr>
            <a:r>
              <a:rPr lang="en" sz="2115">
                <a:solidFill>
                  <a:srgbClr val="000000"/>
                </a:solidFill>
                <a:latin typeface="Arial"/>
                <a:ea typeface="Arial"/>
                <a:cs typeface="Arial"/>
                <a:sym typeface="Arial"/>
              </a:rPr>
              <a:t>We apply more dense layers and a multi-layered perceptron, and train it for classification tasks.</a:t>
            </a:r>
            <a:endParaRPr sz="2115">
              <a:solidFill>
                <a:srgbClr val="000000"/>
              </a:solidFill>
              <a:latin typeface="Arial"/>
              <a:ea typeface="Arial"/>
              <a:cs typeface="Arial"/>
              <a:sym typeface="Arial"/>
            </a:endParaRPr>
          </a:p>
          <a:p>
            <a:pPr indent="0" lvl="0" marL="228600" rtl="0" algn="l">
              <a:spcBef>
                <a:spcPts val="1200"/>
              </a:spcBef>
              <a:spcAft>
                <a:spcPts val="0"/>
              </a:spcAft>
              <a:buNone/>
            </a:pPr>
            <a:r>
              <a:rPr lang="en" sz="1815">
                <a:solidFill>
                  <a:srgbClr val="000000"/>
                </a:solidFill>
                <a:latin typeface="Times New Roman"/>
                <a:ea typeface="Times New Roman"/>
                <a:cs typeface="Times New Roman"/>
                <a:sym typeface="Times New Roman"/>
              </a:rPr>
              <a:t>  </a:t>
            </a:r>
            <a:r>
              <a:rPr b="1" lang="en" sz="2115">
                <a:solidFill>
                  <a:srgbClr val="000000"/>
                </a:solidFill>
                <a:latin typeface="Times New Roman"/>
                <a:ea typeface="Times New Roman"/>
                <a:cs typeface="Times New Roman"/>
                <a:sym typeface="Times New Roman"/>
              </a:rPr>
              <a:t>GloVe</a:t>
            </a:r>
            <a:r>
              <a:rPr lang="en" sz="2115">
                <a:solidFill>
                  <a:srgbClr val="000000"/>
                </a:solidFill>
                <a:latin typeface="Times New Roman"/>
                <a:ea typeface="Times New Roman"/>
                <a:cs typeface="Times New Roman"/>
                <a:sym typeface="Times New Roman"/>
              </a:rPr>
              <a:t>: GloVe is a word vector representation acquisition algorithm that uses unsupervised learning. The GloVe model is trained on a global collection of word-word co-occurrence statistics, with the results revealing a linear structure of words in vector space.</a:t>
            </a:r>
            <a:endParaRPr sz="2115">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Implementation using Microsoft Azure</a:t>
            </a:r>
            <a:endParaRPr/>
          </a:p>
        </p:txBody>
      </p:sp>
      <p:pic>
        <p:nvPicPr>
          <p:cNvPr id="199" name="Google Shape;199;p29"/>
          <p:cNvPicPr preferRelativeResize="0"/>
          <p:nvPr/>
        </p:nvPicPr>
        <p:blipFill rotWithShape="1">
          <a:blip r:embed="rId3">
            <a:alphaModFix/>
          </a:blip>
          <a:srcRect b="24608" l="20261" r="44751" t="12047"/>
          <a:stretch/>
        </p:blipFill>
        <p:spPr>
          <a:xfrm>
            <a:off x="2909025" y="1230525"/>
            <a:ext cx="3026976" cy="3172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pic>
        <p:nvPicPr>
          <p:cNvPr id="205" name="Google Shape;205;p30"/>
          <p:cNvPicPr preferRelativeResize="0"/>
          <p:nvPr/>
        </p:nvPicPr>
        <p:blipFill rotWithShape="1">
          <a:blip r:embed="rId3">
            <a:alphaModFix/>
          </a:blip>
          <a:srcRect b="13968" l="21197" r="59483" t="24142"/>
          <a:stretch/>
        </p:blipFill>
        <p:spPr>
          <a:xfrm>
            <a:off x="3401438" y="946750"/>
            <a:ext cx="2033725" cy="3721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pic>
        <p:nvPicPr>
          <p:cNvPr id="211" name="Google Shape;211;p31"/>
          <p:cNvPicPr preferRelativeResize="0"/>
          <p:nvPr/>
        </p:nvPicPr>
        <p:blipFill>
          <a:blip r:embed="rId3">
            <a:alphaModFix/>
          </a:blip>
          <a:stretch>
            <a:fillRect/>
          </a:stretch>
        </p:blipFill>
        <p:spPr>
          <a:xfrm>
            <a:off x="1122000" y="1182025"/>
            <a:ext cx="6445751" cy="3453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do we need Cyberbullying Detection?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04165" lvl="0" marL="457200" rtl="0" algn="l">
              <a:spcBef>
                <a:spcPts val="0"/>
              </a:spcBef>
              <a:spcAft>
                <a:spcPts val="0"/>
              </a:spcAft>
              <a:buSzPts val="1190"/>
              <a:buChar char="●"/>
            </a:pPr>
            <a:r>
              <a:rPr lang="en" sz="1190"/>
              <a:t>The radius of social network is increasing at an unfathomable rate.</a:t>
            </a:r>
            <a:endParaRPr sz="1190"/>
          </a:p>
          <a:p>
            <a:pPr indent="0" lvl="0" marL="457200" rtl="0" algn="l">
              <a:spcBef>
                <a:spcPts val="1200"/>
              </a:spcBef>
              <a:spcAft>
                <a:spcPts val="0"/>
              </a:spcAft>
              <a:buSzPts val="605"/>
              <a:buNone/>
            </a:pPr>
            <a:r>
              <a:t/>
            </a:r>
            <a:endParaRPr sz="1190"/>
          </a:p>
          <a:p>
            <a:pPr indent="-304165" lvl="0" marL="457200" rtl="0" algn="l">
              <a:spcBef>
                <a:spcPts val="1200"/>
              </a:spcBef>
              <a:spcAft>
                <a:spcPts val="0"/>
              </a:spcAft>
              <a:buSzPts val="1190"/>
              <a:buChar char="●"/>
            </a:pPr>
            <a:r>
              <a:rPr lang="en" sz="1190"/>
              <a:t>With this </a:t>
            </a:r>
            <a:r>
              <a:rPr lang="en" sz="1190"/>
              <a:t>continuously</a:t>
            </a:r>
            <a:r>
              <a:rPr lang="en" sz="1190"/>
              <a:t> expanding network, there is an increase in the amount of cyberbullying </a:t>
            </a:r>
            <a:r>
              <a:rPr lang="en" sz="1190"/>
              <a:t>attacks and crimes that happen on the applications and the sites that use this social network as the means of communication.</a:t>
            </a:r>
            <a:endParaRPr sz="1190"/>
          </a:p>
          <a:p>
            <a:pPr indent="0" lvl="0" marL="457200" rtl="0" algn="l">
              <a:spcBef>
                <a:spcPts val="1200"/>
              </a:spcBef>
              <a:spcAft>
                <a:spcPts val="0"/>
              </a:spcAft>
              <a:buSzPts val="605"/>
              <a:buNone/>
            </a:pPr>
            <a:r>
              <a:t/>
            </a:r>
            <a:endParaRPr sz="1190"/>
          </a:p>
          <a:p>
            <a:pPr indent="-304165" lvl="0" marL="457200" rtl="0" algn="l">
              <a:spcBef>
                <a:spcPts val="1200"/>
              </a:spcBef>
              <a:spcAft>
                <a:spcPts val="0"/>
              </a:spcAft>
              <a:buSzPts val="1190"/>
              <a:buChar char="●"/>
            </a:pPr>
            <a:r>
              <a:rPr lang="en" sz="1190"/>
              <a:t>These activities, are a threat to other people, as they may lead to depression, anxiety, suicidal thoughts etc… in the targeted person.</a:t>
            </a:r>
            <a:endParaRPr sz="1190"/>
          </a:p>
          <a:p>
            <a:pPr indent="0" lvl="0" marL="457200" rtl="0" algn="l">
              <a:spcBef>
                <a:spcPts val="1200"/>
              </a:spcBef>
              <a:spcAft>
                <a:spcPts val="0"/>
              </a:spcAft>
              <a:buSzPts val="605"/>
              <a:buNone/>
            </a:pPr>
            <a:r>
              <a:t/>
            </a:r>
            <a:endParaRPr sz="1190"/>
          </a:p>
          <a:p>
            <a:pPr indent="-304165" lvl="0" marL="457200" rtl="0" algn="l">
              <a:spcBef>
                <a:spcPts val="1200"/>
              </a:spcBef>
              <a:spcAft>
                <a:spcPts val="0"/>
              </a:spcAft>
              <a:buSzPts val="1190"/>
              <a:buChar char="●"/>
            </a:pPr>
            <a:r>
              <a:rPr lang="en" sz="1190"/>
              <a:t>To detect these cyberbullying threats and reduce their amount, we need an efficient system, that would be able to detect these, and would be able to bring down their amount considerably, thereby protecting the privacy of others using the social network.</a:t>
            </a:r>
            <a:endParaRPr sz="1190"/>
          </a:p>
          <a:p>
            <a:pPr indent="0" lvl="0" marL="0" rtl="0" algn="l">
              <a:spcBef>
                <a:spcPts val="1200"/>
              </a:spcBef>
              <a:spcAft>
                <a:spcPts val="0"/>
              </a:spcAft>
              <a:buSzPts val="605"/>
              <a:buNone/>
            </a:pPr>
            <a:r>
              <a:t/>
            </a:r>
            <a:endParaRPr sz="1190"/>
          </a:p>
          <a:p>
            <a:pPr indent="0" lvl="0" marL="0" rtl="0" algn="l">
              <a:spcBef>
                <a:spcPts val="1200"/>
              </a:spcBef>
              <a:spcAft>
                <a:spcPts val="1200"/>
              </a:spcAft>
              <a:buSzPts val="605"/>
              <a:buNone/>
            </a:pPr>
            <a:r>
              <a:t/>
            </a:r>
            <a:endParaRPr sz="119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873700" y="176850"/>
            <a:ext cx="27549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Results</a:t>
            </a:r>
            <a:endParaRPr/>
          </a:p>
        </p:txBody>
      </p:sp>
      <p:sp>
        <p:nvSpPr>
          <p:cNvPr id="217" name="Google Shape;217;p32"/>
          <p:cNvSpPr txBox="1"/>
          <p:nvPr>
            <p:ph idx="1" type="body"/>
          </p:nvPr>
        </p:nvSpPr>
        <p:spPr>
          <a:xfrm>
            <a:off x="311700" y="3836250"/>
            <a:ext cx="4673100" cy="73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SVM is better than NB based models</a:t>
            </a:r>
            <a:endParaRPr/>
          </a:p>
        </p:txBody>
      </p:sp>
      <p:pic>
        <p:nvPicPr>
          <p:cNvPr id="218" name="Google Shape;218;p32"/>
          <p:cNvPicPr preferRelativeResize="0"/>
          <p:nvPr/>
        </p:nvPicPr>
        <p:blipFill>
          <a:blip r:embed="rId3">
            <a:alphaModFix/>
          </a:blip>
          <a:stretch>
            <a:fillRect/>
          </a:stretch>
        </p:blipFill>
        <p:spPr>
          <a:xfrm>
            <a:off x="4782900" y="176850"/>
            <a:ext cx="3854400" cy="3561208"/>
          </a:xfrm>
          <a:prstGeom prst="rect">
            <a:avLst/>
          </a:prstGeom>
          <a:noFill/>
          <a:ln>
            <a:noFill/>
          </a:ln>
        </p:spPr>
      </p:pic>
      <p:pic>
        <p:nvPicPr>
          <p:cNvPr id="219" name="Google Shape;219;p32"/>
          <p:cNvPicPr preferRelativeResize="0"/>
          <p:nvPr/>
        </p:nvPicPr>
        <p:blipFill>
          <a:blip r:embed="rId4">
            <a:alphaModFix/>
          </a:blip>
          <a:stretch>
            <a:fillRect/>
          </a:stretch>
        </p:blipFill>
        <p:spPr>
          <a:xfrm>
            <a:off x="567775" y="834550"/>
            <a:ext cx="3473973" cy="2696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311700" y="410000"/>
            <a:ext cx="34758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Results</a:t>
            </a:r>
            <a:endParaRPr/>
          </a:p>
        </p:txBody>
      </p:sp>
      <p:pic>
        <p:nvPicPr>
          <p:cNvPr id="225" name="Google Shape;225;p33"/>
          <p:cNvPicPr preferRelativeResize="0"/>
          <p:nvPr/>
        </p:nvPicPr>
        <p:blipFill>
          <a:blip r:embed="rId3">
            <a:alphaModFix/>
          </a:blip>
          <a:stretch>
            <a:fillRect/>
          </a:stretch>
        </p:blipFill>
        <p:spPr>
          <a:xfrm>
            <a:off x="0" y="1170200"/>
            <a:ext cx="4670500" cy="2288681"/>
          </a:xfrm>
          <a:prstGeom prst="rect">
            <a:avLst/>
          </a:prstGeom>
          <a:noFill/>
          <a:ln>
            <a:noFill/>
          </a:ln>
        </p:spPr>
      </p:pic>
      <p:pic>
        <p:nvPicPr>
          <p:cNvPr id="226" name="Google Shape;226;p33"/>
          <p:cNvPicPr preferRelativeResize="0"/>
          <p:nvPr/>
        </p:nvPicPr>
        <p:blipFill>
          <a:blip r:embed="rId4">
            <a:alphaModFix/>
          </a:blip>
          <a:stretch>
            <a:fillRect/>
          </a:stretch>
        </p:blipFill>
        <p:spPr>
          <a:xfrm>
            <a:off x="4670500" y="410000"/>
            <a:ext cx="4149750" cy="2042950"/>
          </a:xfrm>
          <a:prstGeom prst="rect">
            <a:avLst/>
          </a:prstGeom>
          <a:noFill/>
          <a:ln>
            <a:noFill/>
          </a:ln>
        </p:spPr>
      </p:pic>
      <p:pic>
        <p:nvPicPr>
          <p:cNvPr id="227" name="Google Shape;227;p33"/>
          <p:cNvPicPr preferRelativeResize="0"/>
          <p:nvPr/>
        </p:nvPicPr>
        <p:blipFill>
          <a:blip r:embed="rId5">
            <a:alphaModFix/>
          </a:blip>
          <a:stretch>
            <a:fillRect/>
          </a:stretch>
        </p:blipFill>
        <p:spPr>
          <a:xfrm>
            <a:off x="4670500" y="2547724"/>
            <a:ext cx="4149750" cy="22047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4"/>
          <p:cNvPicPr preferRelativeResize="0"/>
          <p:nvPr/>
        </p:nvPicPr>
        <p:blipFill>
          <a:blip r:embed="rId3">
            <a:alphaModFix/>
          </a:blip>
          <a:stretch>
            <a:fillRect/>
          </a:stretch>
        </p:blipFill>
        <p:spPr>
          <a:xfrm>
            <a:off x="152400" y="152400"/>
            <a:ext cx="6677100" cy="2918725"/>
          </a:xfrm>
          <a:prstGeom prst="rect">
            <a:avLst/>
          </a:prstGeom>
          <a:noFill/>
          <a:ln>
            <a:noFill/>
          </a:ln>
        </p:spPr>
      </p:pic>
      <p:sp>
        <p:nvSpPr>
          <p:cNvPr id="233" name="Google Shape;233;p34"/>
          <p:cNvSpPr txBox="1"/>
          <p:nvPr/>
        </p:nvSpPr>
        <p:spPr>
          <a:xfrm>
            <a:off x="464250" y="3071125"/>
            <a:ext cx="7000500" cy="235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300">
                <a:solidFill>
                  <a:srgbClr val="202124"/>
                </a:solidFill>
                <a:highlight>
                  <a:srgbClr val="FFFFFF"/>
                </a:highlight>
                <a:latin typeface="Roboto"/>
                <a:ea typeface="Roboto"/>
                <a:cs typeface="Roboto"/>
                <a:sym typeface="Roboto"/>
              </a:rPr>
              <a:t>Where </a:t>
            </a:r>
            <a:r>
              <a:rPr i="1" lang="en" sz="1300">
                <a:solidFill>
                  <a:srgbClr val="202124"/>
                </a:solidFill>
                <a:highlight>
                  <a:srgbClr val="FFFFFF"/>
                </a:highlight>
                <a:latin typeface="Roboto"/>
                <a:ea typeface="Roboto"/>
                <a:cs typeface="Roboto"/>
                <a:sym typeface="Roboto"/>
              </a:rPr>
              <a:t>TP</a:t>
            </a:r>
            <a:r>
              <a:rPr lang="en" sz="1300">
                <a:solidFill>
                  <a:srgbClr val="202124"/>
                </a:solidFill>
                <a:highlight>
                  <a:srgbClr val="FFFFFF"/>
                </a:highlight>
                <a:latin typeface="Roboto"/>
                <a:ea typeface="Roboto"/>
                <a:cs typeface="Roboto"/>
                <a:sym typeface="Roboto"/>
              </a:rPr>
              <a:t> = True Positives, </a:t>
            </a:r>
            <a:r>
              <a:rPr i="1" lang="en" sz="1300">
                <a:solidFill>
                  <a:srgbClr val="202124"/>
                </a:solidFill>
                <a:highlight>
                  <a:srgbClr val="FFFFFF"/>
                </a:highlight>
                <a:latin typeface="Roboto"/>
                <a:ea typeface="Roboto"/>
                <a:cs typeface="Roboto"/>
                <a:sym typeface="Roboto"/>
              </a:rPr>
              <a:t>TN</a:t>
            </a:r>
            <a:r>
              <a:rPr lang="en" sz="1300">
                <a:solidFill>
                  <a:srgbClr val="202124"/>
                </a:solidFill>
                <a:highlight>
                  <a:srgbClr val="FFFFFF"/>
                </a:highlight>
                <a:latin typeface="Roboto"/>
                <a:ea typeface="Roboto"/>
                <a:cs typeface="Roboto"/>
                <a:sym typeface="Roboto"/>
              </a:rPr>
              <a:t> = True Negatives, </a:t>
            </a:r>
            <a:endParaRPr sz="1300">
              <a:solidFill>
                <a:srgbClr val="202124"/>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i="1" lang="en" sz="1300">
                <a:solidFill>
                  <a:srgbClr val="202124"/>
                </a:solidFill>
                <a:highlight>
                  <a:srgbClr val="FFFFFF"/>
                </a:highlight>
                <a:latin typeface="Roboto"/>
                <a:ea typeface="Roboto"/>
                <a:cs typeface="Roboto"/>
                <a:sym typeface="Roboto"/>
              </a:rPr>
              <a:t>FP</a:t>
            </a:r>
            <a:r>
              <a:rPr lang="en" sz="1300">
                <a:solidFill>
                  <a:srgbClr val="202124"/>
                </a:solidFill>
                <a:highlight>
                  <a:srgbClr val="FFFFFF"/>
                </a:highlight>
                <a:latin typeface="Roboto"/>
                <a:ea typeface="Roboto"/>
                <a:cs typeface="Roboto"/>
                <a:sym typeface="Roboto"/>
              </a:rPr>
              <a:t> = False Positives, and </a:t>
            </a:r>
            <a:r>
              <a:rPr i="1" lang="en" sz="1300">
                <a:solidFill>
                  <a:srgbClr val="202124"/>
                </a:solidFill>
                <a:highlight>
                  <a:srgbClr val="FFFFFF"/>
                </a:highlight>
                <a:latin typeface="Roboto"/>
                <a:ea typeface="Roboto"/>
                <a:cs typeface="Roboto"/>
                <a:sym typeface="Roboto"/>
              </a:rPr>
              <a:t>FN</a:t>
            </a:r>
            <a:r>
              <a:rPr lang="en" sz="1300">
                <a:solidFill>
                  <a:srgbClr val="202124"/>
                </a:solidFill>
                <a:highlight>
                  <a:srgbClr val="FFFFFF"/>
                </a:highlight>
                <a:latin typeface="Roboto"/>
                <a:ea typeface="Roboto"/>
                <a:cs typeface="Roboto"/>
                <a:sym typeface="Roboto"/>
              </a:rPr>
              <a:t> = False Negatives.</a:t>
            </a:r>
            <a:endParaRPr sz="1900">
              <a:solidFill>
                <a:srgbClr val="202124"/>
              </a:solidFill>
              <a:highlight>
                <a:srgbClr val="FFFFFF"/>
              </a:highlight>
            </a:endParaRPr>
          </a:p>
          <a:p>
            <a:pPr indent="0" lvl="0" marL="0" rtl="0" algn="l">
              <a:lnSpc>
                <a:spcPct val="115000"/>
              </a:lnSpc>
              <a:spcBef>
                <a:spcPts val="1200"/>
              </a:spcBef>
              <a:spcAft>
                <a:spcPts val="0"/>
              </a:spcAft>
              <a:buNone/>
            </a:pPr>
            <a:r>
              <a:rPr lang="en" sz="1500">
                <a:latin typeface="Times New Roman"/>
                <a:ea typeface="Times New Roman"/>
                <a:cs typeface="Times New Roman"/>
                <a:sym typeface="Times New Roman"/>
              </a:rPr>
              <a:t>In conclusion, Glove &amp; CNN performs the best and Glove &amp; CNN &amp; LSTM performs the worst in terms of training and testing, loss and accuracy.</a:t>
            </a:r>
            <a:endParaRPr sz="15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800">
              <a:solidFill>
                <a:srgbClr val="202124"/>
              </a:solidFill>
              <a:highlight>
                <a:srgbClr val="FFFFFF"/>
              </a:highlight>
            </a:endParaRPr>
          </a:p>
          <a:p>
            <a:pPr indent="0" lvl="0" marL="0" rtl="0" algn="l">
              <a:spcBef>
                <a:spcPts val="1200"/>
              </a:spcBef>
              <a:spcAft>
                <a:spcPts val="0"/>
              </a:spcAft>
              <a:buNone/>
            </a:pPr>
            <a:r>
              <a:t/>
            </a:r>
            <a:endParaRPr sz="1600">
              <a:latin typeface="Roboto"/>
              <a:ea typeface="Roboto"/>
              <a:cs typeface="Roboto"/>
              <a:sym typeface="Roboto"/>
            </a:endParaRPr>
          </a:p>
        </p:txBody>
      </p:sp>
      <p:pic>
        <p:nvPicPr>
          <p:cNvPr id="234" name="Google Shape;234;p34"/>
          <p:cNvPicPr preferRelativeResize="0"/>
          <p:nvPr/>
        </p:nvPicPr>
        <p:blipFill>
          <a:blip r:embed="rId4">
            <a:alphaModFix/>
          </a:blip>
          <a:stretch>
            <a:fillRect/>
          </a:stretch>
        </p:blipFill>
        <p:spPr>
          <a:xfrm>
            <a:off x="4796025" y="2989225"/>
            <a:ext cx="3981450" cy="895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of Azure Model (SVM)</a:t>
            </a:r>
            <a:endParaRPr/>
          </a:p>
        </p:txBody>
      </p:sp>
      <p:pic>
        <p:nvPicPr>
          <p:cNvPr id="240" name="Google Shape;240;p35"/>
          <p:cNvPicPr preferRelativeResize="0"/>
          <p:nvPr/>
        </p:nvPicPr>
        <p:blipFill>
          <a:blip r:embed="rId3">
            <a:alphaModFix/>
          </a:blip>
          <a:stretch>
            <a:fillRect/>
          </a:stretch>
        </p:blipFill>
        <p:spPr>
          <a:xfrm>
            <a:off x="152400" y="1170200"/>
            <a:ext cx="8791225" cy="3335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of Azure Model (Naive Bayes)</a:t>
            </a:r>
            <a:endParaRPr/>
          </a:p>
        </p:txBody>
      </p:sp>
      <p:pic>
        <p:nvPicPr>
          <p:cNvPr id="246" name="Google Shape;246;p36"/>
          <p:cNvPicPr preferRelativeResize="0"/>
          <p:nvPr/>
        </p:nvPicPr>
        <p:blipFill>
          <a:blip r:embed="rId3">
            <a:alphaModFix/>
          </a:blip>
          <a:stretch>
            <a:fillRect/>
          </a:stretch>
        </p:blipFill>
        <p:spPr>
          <a:xfrm>
            <a:off x="152400" y="1170200"/>
            <a:ext cx="8878350" cy="3560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311700" y="211500"/>
            <a:ext cx="8520600" cy="64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of Azure Model (Neural Networks)</a:t>
            </a:r>
            <a:endParaRPr/>
          </a:p>
        </p:txBody>
      </p:sp>
      <p:pic>
        <p:nvPicPr>
          <p:cNvPr id="252" name="Google Shape;252;p37"/>
          <p:cNvPicPr preferRelativeResize="0"/>
          <p:nvPr/>
        </p:nvPicPr>
        <p:blipFill>
          <a:blip r:embed="rId3">
            <a:alphaModFix/>
          </a:blip>
          <a:stretch>
            <a:fillRect/>
          </a:stretch>
        </p:blipFill>
        <p:spPr>
          <a:xfrm>
            <a:off x="152400" y="855300"/>
            <a:ext cx="8816100" cy="2968725"/>
          </a:xfrm>
          <a:prstGeom prst="rect">
            <a:avLst/>
          </a:prstGeom>
          <a:noFill/>
          <a:ln>
            <a:noFill/>
          </a:ln>
        </p:spPr>
      </p:pic>
      <p:sp>
        <p:nvSpPr>
          <p:cNvPr id="253" name="Google Shape;253;p37"/>
          <p:cNvSpPr txBox="1"/>
          <p:nvPr>
            <p:ph idx="1" type="body"/>
          </p:nvPr>
        </p:nvSpPr>
        <p:spPr>
          <a:xfrm>
            <a:off x="256575" y="3946200"/>
            <a:ext cx="8575800" cy="9408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SzPts val="688"/>
              <a:buNone/>
            </a:pPr>
            <a:r>
              <a:rPr lang="en" sz="1600">
                <a:solidFill>
                  <a:srgbClr val="000000"/>
                </a:solidFill>
                <a:latin typeface="Arial"/>
                <a:ea typeface="Arial"/>
                <a:cs typeface="Arial"/>
                <a:sym typeface="Arial"/>
              </a:rPr>
              <a:t>We can conclude from our research that CNN performs the best in the detection of cyber- bullying on social media platforms. After CNN comes the SVM and last comes the Naïve Bayes.</a:t>
            </a:r>
            <a:endParaRPr sz="1600">
              <a:solidFill>
                <a:srgbClr val="000000"/>
              </a:solidFill>
              <a:latin typeface="Arial"/>
              <a:ea typeface="Arial"/>
              <a:cs typeface="Arial"/>
              <a:sym typeface="Arial"/>
            </a:endParaRPr>
          </a:p>
          <a:p>
            <a:pPr indent="0" lvl="0" marL="0" rtl="0" algn="l">
              <a:lnSpc>
                <a:spcPct val="105000"/>
              </a:lnSpc>
              <a:spcBef>
                <a:spcPts val="1200"/>
              </a:spcBef>
              <a:spcAft>
                <a:spcPts val="1200"/>
              </a:spcAft>
              <a:buSzPts val="688"/>
              <a:buNone/>
            </a:pPr>
            <a:r>
              <a:t/>
            </a:r>
            <a:endParaRPr sz="1725"/>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Future Scope</a:t>
            </a:r>
            <a:endParaRPr/>
          </a:p>
        </p:txBody>
      </p:sp>
      <p:sp>
        <p:nvSpPr>
          <p:cNvPr id="259" name="Google Shape;259;p38"/>
          <p:cNvSpPr txBox="1"/>
          <p:nvPr>
            <p:ph idx="1" type="body"/>
          </p:nvPr>
        </p:nvSpPr>
        <p:spPr>
          <a:xfrm>
            <a:off x="311700" y="1229875"/>
            <a:ext cx="8520600" cy="2887500"/>
          </a:xfrm>
          <a:prstGeom prst="rect">
            <a:avLst/>
          </a:prstGeom>
        </p:spPr>
        <p:txBody>
          <a:bodyPr anchorCtr="0" anchor="t" bIns="91425" lIns="91425" spcFirstLastPara="1" rIns="91425" wrap="square" tIns="91425">
            <a:normAutofit lnSpcReduction="10000"/>
          </a:bodyPr>
          <a:lstStyle/>
          <a:p>
            <a:pPr indent="-342900" lvl="0" marL="457200" rtl="0" algn="l">
              <a:spcBef>
                <a:spcPts val="1200"/>
              </a:spcBef>
              <a:spcAft>
                <a:spcPts val="0"/>
              </a:spcAft>
              <a:buSzPts val="1800"/>
              <a:buChar char="●"/>
            </a:pPr>
            <a:r>
              <a:rPr lang="en"/>
              <a:t>These models can be used by social media platforms to enhance the performance of existing model and perhaps manual reporting of abusive comments won’t be needed anymore.</a:t>
            </a:r>
            <a:endParaRPr/>
          </a:p>
          <a:p>
            <a:pPr indent="-342900" lvl="0" marL="457200" rtl="0" algn="l">
              <a:spcBef>
                <a:spcPts val="0"/>
              </a:spcBef>
              <a:spcAft>
                <a:spcPts val="0"/>
              </a:spcAft>
              <a:buSzPts val="1800"/>
              <a:buChar char="●"/>
            </a:pPr>
            <a:r>
              <a:rPr lang="en"/>
              <a:t>Accuracy of the neural networks can be increased by training it on a much larger database of texts and adding more layers in network to improve performance.</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None/>
            </a:pPr>
            <a:r>
              <a:rPr lang="en"/>
              <a:t>Challenges</a:t>
            </a:r>
            <a:endParaRPr/>
          </a:p>
          <a:p>
            <a:pPr indent="0" lvl="0" marL="0" rtl="0" algn="l">
              <a:spcBef>
                <a:spcPts val="1200"/>
              </a:spcBef>
              <a:spcAft>
                <a:spcPts val="0"/>
              </a:spcAft>
              <a:buNone/>
            </a:pPr>
            <a:r>
              <a:t/>
            </a:r>
            <a:endParaRPr/>
          </a:p>
        </p:txBody>
      </p:sp>
      <p:sp>
        <p:nvSpPr>
          <p:cNvPr id="265" name="Google Shape;265;p39"/>
          <p:cNvSpPr txBox="1"/>
          <p:nvPr>
            <p:ph idx="1" type="body"/>
          </p:nvPr>
        </p:nvSpPr>
        <p:spPr>
          <a:xfrm>
            <a:off x="311700" y="1229875"/>
            <a:ext cx="8520600" cy="29607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Most of the texts are not explicitly dismissive but categorizing them becomes difficult because of the structure of the text.</a:t>
            </a:r>
            <a:endParaRPr/>
          </a:p>
          <a:p>
            <a:pPr indent="-342900" lvl="0" marL="457200" rtl="0" algn="l">
              <a:spcBef>
                <a:spcPts val="0"/>
              </a:spcBef>
              <a:spcAft>
                <a:spcPts val="0"/>
              </a:spcAft>
              <a:buSzPts val="1800"/>
              <a:buChar char="●"/>
            </a:pPr>
            <a:r>
              <a:rPr lang="en"/>
              <a:t>Some texts use some quotes from some movie or a book that are intended to dismiss the relevant individual that are not necessarily picked up by these models. </a:t>
            </a:r>
            <a:endParaRPr/>
          </a:p>
          <a:p>
            <a:pPr indent="-342900" lvl="0" marL="457200" rtl="0" algn="l">
              <a:spcBef>
                <a:spcPts val="0"/>
              </a:spcBef>
              <a:spcAft>
                <a:spcPts val="0"/>
              </a:spcAft>
              <a:buSzPts val="1800"/>
              <a:buChar char="●"/>
            </a:pPr>
            <a:r>
              <a:rPr lang="en"/>
              <a:t>To classify different </a:t>
            </a:r>
            <a:r>
              <a:rPr lang="en"/>
              <a:t>types</a:t>
            </a:r>
            <a:r>
              <a:rPr lang="en"/>
              <a:t> of text the models need to be trained beforehand and that is not always feasible.</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71" name="Google Shape;271;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a:t>
            </a:r>
            <a:r>
              <a:rPr lang="en"/>
              <a:t>1 ]A. Shekhar and M. Venkatesan, "A Bag-of-Phonetic-Codes Model For Cyberbullying Detection in Twitter" </a:t>
            </a:r>
            <a:endParaRPr/>
          </a:p>
          <a:p>
            <a:pPr indent="0" lvl="0" marL="0" rtl="0" algn="l">
              <a:spcBef>
                <a:spcPts val="1200"/>
              </a:spcBef>
              <a:spcAft>
                <a:spcPts val="0"/>
              </a:spcAft>
              <a:buNone/>
            </a:pPr>
            <a:r>
              <a:rPr lang="en"/>
              <a:t> [2] J. O. Atoum, "Cyberbullying Detection Through Sentiment Analysis"</a:t>
            </a:r>
            <a:endParaRPr/>
          </a:p>
          <a:p>
            <a:pPr indent="0" lvl="0" marL="0" rtl="0" algn="l">
              <a:spcBef>
                <a:spcPts val="1200"/>
              </a:spcBef>
              <a:spcAft>
                <a:spcPts val="0"/>
              </a:spcAft>
              <a:buNone/>
            </a:pPr>
            <a:r>
              <a:rPr lang="en"/>
              <a:t>[3] J. Yadav, D. Kumar and D. Chauhan, "Cyberbullying Detection using Pre-Trained BERT Model" </a:t>
            </a:r>
            <a:endParaRPr/>
          </a:p>
          <a:p>
            <a:pPr indent="0" lvl="0" marL="0" rtl="0" algn="l">
              <a:spcBef>
                <a:spcPts val="1200"/>
              </a:spcBef>
              <a:spcAft>
                <a:spcPts val="0"/>
              </a:spcAft>
              <a:buNone/>
            </a:pPr>
            <a:r>
              <a:rPr lang="en"/>
              <a:t>[4] M. Anand and R. Eswari, "Classification of Abusive Comments in Social Media using Deep Learning" </a:t>
            </a:r>
            <a:endParaRPr/>
          </a:p>
          <a:p>
            <a:pPr indent="0" lvl="0" marL="0" rtl="0" algn="l">
              <a:spcBef>
                <a:spcPts val="1200"/>
              </a:spcBef>
              <a:spcAft>
                <a:spcPts val="0"/>
              </a:spcAft>
              <a:buNone/>
            </a:pPr>
            <a:r>
              <a:rPr lang="en"/>
              <a:t>[5] M. S. Nikhila, A. Bhalla and P. Singh, "Text Imbalance Handling and Classification for Crossplatform Cyber-crime Detection using Deep Learning"</a:t>
            </a:r>
            <a:endParaRPr/>
          </a:p>
          <a:p>
            <a:pPr indent="0" lvl="0" marL="0" rtl="0" algn="l">
              <a:spcBef>
                <a:spcPts val="1200"/>
              </a:spcBef>
              <a:spcAft>
                <a:spcPts val="0"/>
              </a:spcAft>
              <a:buNone/>
            </a:pPr>
            <a:r>
              <a:rPr lang="en"/>
              <a:t>[6] Desai Aditya, Kalaskar Shashank, Kumbhar Omkar, Dhumal Rashmi. “Cyber Bullying Detection on Social Media using Machine Learning.” </a:t>
            </a:r>
            <a:endParaRPr/>
          </a:p>
          <a:p>
            <a:pPr indent="0" lvl="0" marL="0" rtl="0" algn="l">
              <a:spcBef>
                <a:spcPts val="1200"/>
              </a:spcBef>
              <a:spcAft>
                <a:spcPts val="1200"/>
              </a:spcAft>
              <a:buNone/>
            </a:pPr>
            <a:r>
              <a:rPr lang="en"/>
              <a:t>[7] Mody A, Shah S, Pimple R, Shekokar N. ,“Identification of Potential Cyber Bullying Tweets using Hybrid Approach in Sentiment Analysis”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ph idx="1" type="body"/>
          </p:nvPr>
        </p:nvSpPr>
        <p:spPr>
          <a:xfrm>
            <a:off x="140675" y="1290950"/>
            <a:ext cx="8520600" cy="3339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6300"/>
              <a:t>Thank You!</a:t>
            </a:r>
            <a:endParaRPr sz="6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work has been done in this area?</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lnSpc>
                <a:spcPct val="107916"/>
              </a:lnSpc>
              <a:spcBef>
                <a:spcPts val="0"/>
              </a:spcBef>
              <a:spcAft>
                <a:spcPts val="0"/>
              </a:spcAft>
              <a:buSzPts val="1400"/>
              <a:buChar char="●"/>
            </a:pPr>
            <a:r>
              <a:rPr lang="en" sz="1400">
                <a:solidFill>
                  <a:srgbClr val="000000"/>
                </a:solidFill>
                <a:latin typeface="Times New Roman"/>
                <a:ea typeface="Times New Roman"/>
                <a:cs typeface="Times New Roman"/>
                <a:sym typeface="Times New Roman"/>
              </a:rPr>
              <a:t>There have been several trials on building this system in the past using the Machine Learning based approach.</a:t>
            </a:r>
            <a:endParaRPr sz="1400">
              <a:solidFill>
                <a:srgbClr val="000000"/>
              </a:solidFill>
              <a:latin typeface="Times New Roman"/>
              <a:ea typeface="Times New Roman"/>
              <a:cs typeface="Times New Roman"/>
              <a:sym typeface="Times New Roman"/>
            </a:endParaRPr>
          </a:p>
          <a:p>
            <a:pPr indent="0" lvl="0" marL="457200" rtl="0" algn="l">
              <a:lnSpc>
                <a:spcPct val="107916"/>
              </a:lnSpc>
              <a:spcBef>
                <a:spcPts val="80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107916"/>
              </a:lnSpc>
              <a:spcBef>
                <a:spcPts val="8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Later on, the scientists chose Neural Networks (Convolutional and Recurrent) methods and deep learning in modelling of the language.</a:t>
            </a:r>
            <a:endParaRPr sz="1400">
              <a:solidFill>
                <a:srgbClr val="000000"/>
              </a:solidFill>
              <a:latin typeface="Times New Roman"/>
              <a:ea typeface="Times New Roman"/>
              <a:cs typeface="Times New Roman"/>
              <a:sym typeface="Times New Roman"/>
            </a:endParaRPr>
          </a:p>
          <a:p>
            <a:pPr indent="0" lvl="0" marL="457200" rtl="0" algn="l">
              <a:lnSpc>
                <a:spcPct val="107916"/>
              </a:lnSpc>
              <a:spcBef>
                <a:spcPts val="80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107916"/>
              </a:lnSpc>
              <a:spcBef>
                <a:spcPts val="8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 Besides this approach, there was a Lexicon approach too, that used to identify the sentiments behind the text. But, the machine learning approach was preferred over the Lexicon approach.</a:t>
            </a:r>
            <a:endParaRPr sz="1400">
              <a:solidFill>
                <a:srgbClr val="000000"/>
              </a:solidFill>
              <a:latin typeface="Times New Roman"/>
              <a:ea typeface="Times New Roman"/>
              <a:cs typeface="Times New Roman"/>
              <a:sym typeface="Times New Roman"/>
            </a:endParaRPr>
          </a:p>
          <a:p>
            <a:pPr indent="0" lvl="0" marL="457200" rtl="0" algn="l">
              <a:lnSpc>
                <a:spcPct val="107916"/>
              </a:lnSpc>
              <a:spcBef>
                <a:spcPts val="80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107916"/>
              </a:lnSpc>
              <a:spcBef>
                <a:spcPts val="8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Few methods were also designed on the bases of personal data like the followers and friends of a person for bullying detection. These methods achieved an overall accuracy of approximately 86%</a:t>
            </a:r>
            <a:endParaRPr sz="1400">
              <a:solidFill>
                <a:srgbClr val="000000"/>
              </a:solidFill>
              <a:latin typeface="Times New Roman"/>
              <a:ea typeface="Times New Roman"/>
              <a:cs typeface="Times New Roman"/>
              <a:sym typeface="Times New Roman"/>
            </a:endParaRPr>
          </a:p>
          <a:p>
            <a:pPr indent="0" lvl="0" marL="0" rtl="0" algn="l">
              <a:lnSpc>
                <a:spcPct val="107916"/>
              </a:lnSpc>
              <a:spcBef>
                <a:spcPts val="800"/>
              </a:spcBef>
              <a:spcAft>
                <a:spcPts val="80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l">
              <a:lnSpc>
                <a:spcPct val="107916"/>
              </a:lnSpc>
              <a:spcBef>
                <a:spcPts val="0"/>
              </a:spcBef>
              <a:spcAft>
                <a:spcPts val="0"/>
              </a:spcAft>
              <a:buSzPts val="1400"/>
              <a:buChar char="●"/>
            </a:pPr>
            <a:r>
              <a:rPr lang="en" sz="1400">
                <a:solidFill>
                  <a:srgbClr val="000000"/>
                </a:solidFill>
                <a:latin typeface="Times New Roman"/>
                <a:ea typeface="Times New Roman"/>
                <a:cs typeface="Times New Roman"/>
                <a:sym typeface="Times New Roman"/>
              </a:rPr>
              <a:t>The very famous example supporting this research would be the implementation of rumour detection in the social media app Whatsapp, which detects the messages that may be rumours and are spreading quickly through the network. </a:t>
            </a:r>
            <a:endParaRPr sz="1400">
              <a:solidFill>
                <a:srgbClr val="000000"/>
              </a:solidFill>
              <a:latin typeface="Times New Roman"/>
              <a:ea typeface="Times New Roman"/>
              <a:cs typeface="Times New Roman"/>
              <a:sym typeface="Times New Roman"/>
            </a:endParaRPr>
          </a:p>
          <a:p>
            <a:pPr indent="0" lvl="0" marL="457200" rtl="0" algn="l">
              <a:lnSpc>
                <a:spcPct val="107916"/>
              </a:lnSpc>
              <a:spcBef>
                <a:spcPts val="80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107916"/>
              </a:lnSpc>
              <a:spcBef>
                <a:spcPts val="8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Even the application Instagram has a team that detects the presence of fake information and takes it down. In-fact Instagram, has a dedicated team to aid this detection of rumours.</a:t>
            </a:r>
            <a:endParaRPr sz="1400">
              <a:solidFill>
                <a:srgbClr val="000000"/>
              </a:solidFill>
              <a:latin typeface="Times New Roman"/>
              <a:ea typeface="Times New Roman"/>
              <a:cs typeface="Times New Roman"/>
              <a:sym typeface="Times New Roman"/>
            </a:endParaRPr>
          </a:p>
          <a:p>
            <a:pPr indent="0" lvl="0" marL="457200" rtl="0" algn="l">
              <a:lnSpc>
                <a:spcPct val="107916"/>
              </a:lnSpc>
              <a:spcBef>
                <a:spcPts val="800"/>
              </a:spcBef>
              <a:spcAft>
                <a:spcPts val="80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Methodology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2516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of Data</a:t>
            </a:r>
            <a:endParaRPr/>
          </a:p>
        </p:txBody>
      </p:sp>
      <p:sp>
        <p:nvSpPr>
          <p:cNvPr id="115" name="Google Shape;115;p18"/>
          <p:cNvSpPr txBox="1"/>
          <p:nvPr>
            <p:ph idx="1" type="body"/>
          </p:nvPr>
        </p:nvSpPr>
        <p:spPr>
          <a:xfrm>
            <a:off x="311700" y="1024875"/>
            <a:ext cx="5366100" cy="359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50">
                <a:solidFill>
                  <a:schemeClr val="dk1"/>
                </a:solidFill>
              </a:rPr>
              <a:t>Issues with raw data:</a:t>
            </a:r>
            <a:r>
              <a:rPr b="1" lang="en" sz="1150"/>
              <a:t> </a:t>
            </a:r>
            <a:endParaRPr b="1" sz="1150">
              <a:solidFill>
                <a:schemeClr val="dk1"/>
              </a:solidFill>
            </a:endParaRPr>
          </a:p>
          <a:p>
            <a:pPr indent="0" lvl="0" marL="0" rtl="0" algn="l">
              <a:spcBef>
                <a:spcPts val="1200"/>
              </a:spcBef>
              <a:spcAft>
                <a:spcPts val="0"/>
              </a:spcAft>
              <a:buNone/>
            </a:pPr>
            <a:r>
              <a:rPr lang="en" sz="1150">
                <a:solidFill>
                  <a:srgbClr val="000000"/>
                </a:solidFill>
              </a:rPr>
              <a:t>Emoticons, folksonomies, slang,  censored words. short message texts</a:t>
            </a:r>
            <a:endParaRPr sz="1150">
              <a:solidFill>
                <a:srgbClr val="000000"/>
              </a:solidFill>
            </a:endParaRPr>
          </a:p>
          <a:p>
            <a:pPr indent="0" lvl="0" marL="0" rtl="0" algn="l">
              <a:spcBef>
                <a:spcPts val="1200"/>
              </a:spcBef>
              <a:spcAft>
                <a:spcPts val="0"/>
              </a:spcAft>
              <a:buNone/>
            </a:pPr>
            <a:r>
              <a:rPr b="1" lang="en" sz="1150">
                <a:solidFill>
                  <a:schemeClr val="dk1"/>
                </a:solidFill>
              </a:rPr>
              <a:t>Steps  for preprocessing:</a:t>
            </a:r>
            <a:r>
              <a:rPr lang="en" sz="1150">
                <a:solidFill>
                  <a:schemeClr val="dk1"/>
                </a:solidFill>
              </a:rPr>
              <a:t> </a:t>
            </a:r>
            <a:endParaRPr sz="1150">
              <a:solidFill>
                <a:schemeClr val="dk1"/>
              </a:solidFill>
            </a:endParaRPr>
          </a:p>
          <a:p>
            <a:pPr indent="0" lvl="0" marL="0" rtl="0" algn="l">
              <a:lnSpc>
                <a:spcPct val="90000"/>
              </a:lnSpc>
              <a:spcBef>
                <a:spcPts val="1300"/>
              </a:spcBef>
              <a:spcAft>
                <a:spcPts val="0"/>
              </a:spcAft>
              <a:buNone/>
            </a:pPr>
            <a:r>
              <a:rPr lang="en" sz="1150">
                <a:solidFill>
                  <a:srgbClr val="000000"/>
                </a:solidFill>
              </a:rPr>
              <a:t>•Converting uppercase letters to lowercase</a:t>
            </a:r>
            <a:endParaRPr sz="1150">
              <a:solidFill>
                <a:srgbClr val="000000"/>
              </a:solidFill>
            </a:endParaRPr>
          </a:p>
          <a:p>
            <a:pPr indent="0" lvl="0" marL="0" rtl="0" algn="l">
              <a:lnSpc>
                <a:spcPct val="90000"/>
              </a:lnSpc>
              <a:spcBef>
                <a:spcPts val="0"/>
              </a:spcBef>
              <a:spcAft>
                <a:spcPts val="0"/>
              </a:spcAft>
              <a:buNone/>
            </a:pPr>
            <a:r>
              <a:rPr lang="en" sz="1150">
                <a:solidFill>
                  <a:srgbClr val="000000"/>
                </a:solidFill>
              </a:rPr>
              <a:t>•Removal of URLS</a:t>
            </a:r>
            <a:endParaRPr sz="1150">
              <a:solidFill>
                <a:srgbClr val="000000"/>
              </a:solidFill>
            </a:endParaRPr>
          </a:p>
          <a:p>
            <a:pPr indent="0" lvl="0" marL="0" rtl="0" algn="l">
              <a:lnSpc>
                <a:spcPct val="90000"/>
              </a:lnSpc>
              <a:spcBef>
                <a:spcPts val="0"/>
              </a:spcBef>
              <a:spcAft>
                <a:spcPts val="0"/>
              </a:spcAft>
              <a:buNone/>
            </a:pPr>
            <a:r>
              <a:rPr lang="en" sz="1150">
                <a:solidFill>
                  <a:srgbClr val="000000"/>
                </a:solidFill>
              </a:rPr>
              <a:t>•Removal of punctuations and hashtags..</a:t>
            </a:r>
            <a:endParaRPr sz="1150">
              <a:solidFill>
                <a:srgbClr val="000000"/>
              </a:solidFill>
            </a:endParaRPr>
          </a:p>
          <a:p>
            <a:pPr indent="0" lvl="0" marL="0" rtl="0" algn="l">
              <a:lnSpc>
                <a:spcPct val="90000"/>
              </a:lnSpc>
              <a:spcBef>
                <a:spcPts val="0"/>
              </a:spcBef>
              <a:spcAft>
                <a:spcPts val="0"/>
              </a:spcAft>
              <a:buNone/>
            </a:pPr>
            <a:r>
              <a:rPr lang="en" sz="1150">
                <a:solidFill>
                  <a:srgbClr val="000000"/>
                </a:solidFill>
              </a:rPr>
              <a:t>•Appropriate conversion of symbols/emoticons into text.</a:t>
            </a:r>
            <a:endParaRPr sz="1150">
              <a:solidFill>
                <a:srgbClr val="000000"/>
              </a:solidFill>
            </a:endParaRPr>
          </a:p>
          <a:p>
            <a:pPr indent="0" lvl="0" marL="0" rtl="0" algn="l">
              <a:lnSpc>
                <a:spcPct val="90000"/>
              </a:lnSpc>
              <a:spcBef>
                <a:spcPts val="1300"/>
              </a:spcBef>
              <a:spcAft>
                <a:spcPts val="0"/>
              </a:spcAft>
              <a:buNone/>
            </a:pPr>
            <a:r>
              <a:rPr lang="en" sz="1150">
                <a:solidFill>
                  <a:srgbClr val="000000"/>
                </a:solidFill>
              </a:rPr>
              <a:t>•Removal of stop words(and, or, how, but).</a:t>
            </a:r>
            <a:endParaRPr sz="1150">
              <a:solidFill>
                <a:srgbClr val="000000"/>
              </a:solidFill>
            </a:endParaRPr>
          </a:p>
          <a:p>
            <a:pPr indent="0" lvl="0" marL="0" rtl="0" algn="l">
              <a:lnSpc>
                <a:spcPct val="90000"/>
              </a:lnSpc>
              <a:spcBef>
                <a:spcPts val="0"/>
              </a:spcBef>
              <a:spcAft>
                <a:spcPts val="0"/>
              </a:spcAft>
              <a:buNone/>
            </a:pPr>
            <a:r>
              <a:rPr lang="en" sz="1150">
                <a:solidFill>
                  <a:srgbClr val="000000"/>
                </a:solidFill>
              </a:rPr>
              <a:t>•Word stemming into root form i.e. removal of prefixes and suffixes</a:t>
            </a:r>
            <a:endParaRPr sz="1150">
              <a:solidFill>
                <a:srgbClr val="000000"/>
              </a:solidFill>
            </a:endParaRPr>
          </a:p>
          <a:p>
            <a:pPr indent="0" lvl="0" marL="0" rtl="0" algn="l">
              <a:spcBef>
                <a:spcPts val="0"/>
              </a:spcBef>
              <a:spcAft>
                <a:spcPts val="0"/>
              </a:spcAft>
              <a:buNone/>
            </a:pPr>
            <a:r>
              <a:t/>
            </a:r>
            <a:endParaRPr sz="1150">
              <a:solidFill>
                <a:srgbClr val="000000"/>
              </a:solidFill>
            </a:endParaRPr>
          </a:p>
          <a:p>
            <a:pPr indent="0" lvl="0" marL="0" rtl="0" algn="l">
              <a:spcBef>
                <a:spcPts val="1200"/>
              </a:spcBef>
              <a:spcAft>
                <a:spcPts val="1200"/>
              </a:spcAft>
              <a:buNone/>
            </a:pPr>
            <a:r>
              <a:t/>
            </a:r>
            <a:endParaRPr sz="1150"/>
          </a:p>
        </p:txBody>
      </p:sp>
      <p:pic>
        <p:nvPicPr>
          <p:cNvPr id="116" name="Google Shape;116;p18"/>
          <p:cNvPicPr preferRelativeResize="0"/>
          <p:nvPr/>
        </p:nvPicPr>
        <p:blipFill>
          <a:blip r:embed="rId3">
            <a:alphaModFix/>
          </a:blip>
          <a:stretch>
            <a:fillRect/>
          </a:stretch>
        </p:blipFill>
        <p:spPr>
          <a:xfrm>
            <a:off x="5677800" y="410000"/>
            <a:ext cx="3143675" cy="3365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2702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Tokenization and Feature Extraction</a:t>
            </a:r>
            <a:endParaRPr/>
          </a:p>
        </p:txBody>
      </p:sp>
      <p:sp>
        <p:nvSpPr>
          <p:cNvPr id="122" name="Google Shape;122;p19"/>
          <p:cNvSpPr txBox="1"/>
          <p:nvPr>
            <p:ph idx="1" type="body"/>
          </p:nvPr>
        </p:nvSpPr>
        <p:spPr>
          <a:xfrm>
            <a:off x="311700" y="1080800"/>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150">
                <a:solidFill>
                  <a:schemeClr val="dk1"/>
                </a:solidFill>
              </a:rPr>
              <a:t>Tokenization:</a:t>
            </a:r>
            <a:r>
              <a:rPr lang="en" sz="1150">
                <a:solidFill>
                  <a:srgbClr val="202124"/>
                </a:solidFill>
              </a:rPr>
              <a:t> splitting a phrase, sentence, paragraph, or an entire text document into smaller units, such as individual words or terms. </a:t>
            </a:r>
            <a:endParaRPr sz="1150">
              <a:solidFill>
                <a:srgbClr val="202124"/>
              </a:solidFill>
            </a:endParaRPr>
          </a:p>
          <a:p>
            <a:pPr indent="0" lvl="0" marL="0" rtl="0" algn="l">
              <a:lnSpc>
                <a:spcPct val="90000"/>
              </a:lnSpc>
              <a:spcBef>
                <a:spcPts val="1200"/>
              </a:spcBef>
              <a:spcAft>
                <a:spcPts val="0"/>
              </a:spcAft>
              <a:buNone/>
            </a:pPr>
            <a:r>
              <a:rPr b="1" lang="en" sz="1150">
                <a:solidFill>
                  <a:schemeClr val="dk1"/>
                </a:solidFill>
              </a:rPr>
              <a:t>Word embeddings:</a:t>
            </a:r>
            <a:r>
              <a:rPr lang="en" sz="1150">
                <a:solidFill>
                  <a:srgbClr val="202124"/>
                </a:solidFill>
              </a:rPr>
              <a:t>  </a:t>
            </a:r>
            <a:r>
              <a:rPr lang="en" sz="1150">
                <a:solidFill>
                  <a:srgbClr val="000000"/>
                </a:solidFill>
              </a:rPr>
              <a:t>Method of extracting features out of text so that we can input those features into a machine learning model to work with text data.</a:t>
            </a:r>
            <a:r>
              <a:rPr lang="en" sz="1150">
                <a:solidFill>
                  <a:srgbClr val="FFFFFF"/>
                </a:solidFill>
              </a:rPr>
              <a:t> </a:t>
            </a:r>
            <a:endParaRPr sz="1150">
              <a:solidFill>
                <a:srgbClr val="000000"/>
              </a:solidFill>
            </a:endParaRPr>
          </a:p>
          <a:p>
            <a:pPr indent="0" lvl="0" marL="0" rtl="0" algn="l">
              <a:spcBef>
                <a:spcPts val="0"/>
              </a:spcBef>
              <a:spcAft>
                <a:spcPts val="0"/>
              </a:spcAft>
              <a:buNone/>
            </a:pPr>
            <a:r>
              <a:t/>
            </a:r>
            <a:endParaRPr sz="1150">
              <a:solidFill>
                <a:srgbClr val="202124"/>
              </a:solidFill>
            </a:endParaRPr>
          </a:p>
          <a:p>
            <a:pPr indent="0" lvl="0" marL="0" rtl="0" algn="l">
              <a:spcBef>
                <a:spcPts val="1200"/>
              </a:spcBef>
              <a:spcAft>
                <a:spcPts val="0"/>
              </a:spcAft>
              <a:buNone/>
            </a:pPr>
            <a:r>
              <a:t/>
            </a:r>
            <a:endParaRPr sz="1150">
              <a:solidFill>
                <a:srgbClr val="202124"/>
              </a:solidFill>
            </a:endParaRPr>
          </a:p>
          <a:p>
            <a:pPr indent="0" lvl="0" marL="0" rtl="0" algn="l">
              <a:spcBef>
                <a:spcPts val="1200"/>
              </a:spcBef>
              <a:spcAft>
                <a:spcPts val="0"/>
              </a:spcAft>
              <a:buNone/>
            </a:pPr>
            <a:r>
              <a:rPr lang="en" sz="1150">
                <a:solidFill>
                  <a:srgbClr val="202124"/>
                </a:solidFill>
              </a:rPr>
              <a:t>2 types of Word Embeddings:  Frequency and prediction based</a:t>
            </a:r>
            <a:endParaRPr sz="1150">
              <a:solidFill>
                <a:srgbClr val="202124"/>
              </a:solidFill>
            </a:endParaRPr>
          </a:p>
          <a:p>
            <a:pPr indent="0" lvl="0" marL="0" rtl="0" algn="l">
              <a:spcBef>
                <a:spcPts val="1200"/>
              </a:spcBef>
              <a:spcAft>
                <a:spcPts val="0"/>
              </a:spcAft>
              <a:buNone/>
            </a:pPr>
            <a:r>
              <a:rPr lang="en" sz="1150">
                <a:solidFill>
                  <a:srgbClr val="202124"/>
                </a:solidFill>
              </a:rPr>
              <a:t>Examples of </a:t>
            </a:r>
            <a:r>
              <a:rPr lang="en" sz="1150">
                <a:solidFill>
                  <a:srgbClr val="202124"/>
                </a:solidFill>
              </a:rPr>
              <a:t>Frequency</a:t>
            </a:r>
            <a:r>
              <a:rPr lang="en" sz="1150">
                <a:solidFill>
                  <a:srgbClr val="202124"/>
                </a:solidFill>
              </a:rPr>
              <a:t> based : </a:t>
            </a:r>
            <a:r>
              <a:rPr lang="en" sz="1150">
                <a:solidFill>
                  <a:srgbClr val="000000"/>
                </a:solidFill>
              </a:rPr>
              <a:t>Bag of Words(BOW), CountVectorizer and TFIDF </a:t>
            </a:r>
            <a:endParaRPr sz="1150">
              <a:solidFill>
                <a:srgbClr val="000000"/>
              </a:solidFill>
            </a:endParaRPr>
          </a:p>
          <a:p>
            <a:pPr indent="0" lvl="0" marL="0" rtl="0" algn="l">
              <a:spcBef>
                <a:spcPts val="1200"/>
              </a:spcBef>
              <a:spcAft>
                <a:spcPts val="0"/>
              </a:spcAft>
              <a:buNone/>
            </a:pPr>
            <a:r>
              <a:rPr lang="en" sz="1150">
                <a:solidFill>
                  <a:srgbClr val="000000"/>
                </a:solidFill>
              </a:rPr>
              <a:t>Examples of Prediction based: Word2Vec, Glovec</a:t>
            </a:r>
            <a:endParaRPr sz="1150">
              <a:solidFill>
                <a:srgbClr val="000000"/>
              </a:solidFill>
            </a:endParaRPr>
          </a:p>
          <a:p>
            <a:pPr indent="0" lvl="0" marL="0" rtl="0" algn="l">
              <a:lnSpc>
                <a:spcPct val="90000"/>
              </a:lnSpc>
              <a:spcBef>
                <a:spcPts val="1200"/>
              </a:spcBef>
              <a:spcAft>
                <a:spcPts val="0"/>
              </a:spcAft>
              <a:buNone/>
            </a:pPr>
            <a:r>
              <a:rPr lang="en" sz="1450">
                <a:solidFill>
                  <a:srgbClr val="000000"/>
                </a:solidFill>
              </a:rPr>
              <a:t>For example, “The capital of California is Sacramento.”, the word “capital” can be encoded as [0 1 0 0 0 0] and Sacramento can be encoded as [0 0 0 0 0 1]. </a:t>
            </a:r>
            <a:endParaRPr>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150">
              <a:solidFill>
                <a:srgbClr val="202124"/>
              </a:solidFill>
            </a:endParaRPr>
          </a:p>
        </p:txBody>
      </p:sp>
      <p:pic>
        <p:nvPicPr>
          <p:cNvPr id="123" name="Google Shape;123;p19"/>
          <p:cNvPicPr preferRelativeResize="0"/>
          <p:nvPr/>
        </p:nvPicPr>
        <p:blipFill>
          <a:blip r:embed="rId3">
            <a:alphaModFix/>
          </a:blip>
          <a:stretch>
            <a:fillRect/>
          </a:stretch>
        </p:blipFill>
        <p:spPr>
          <a:xfrm>
            <a:off x="442150" y="2158775"/>
            <a:ext cx="7099250" cy="366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1025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Bag of Phonetic Codes Representation	</a:t>
            </a:r>
            <a:endParaRPr/>
          </a:p>
        </p:txBody>
      </p:sp>
      <p:pic>
        <p:nvPicPr>
          <p:cNvPr id="129" name="Google Shape;129;p20"/>
          <p:cNvPicPr preferRelativeResize="0"/>
          <p:nvPr/>
        </p:nvPicPr>
        <p:blipFill>
          <a:blip r:embed="rId3">
            <a:alphaModFix/>
          </a:blip>
          <a:stretch>
            <a:fillRect/>
          </a:stretch>
        </p:blipFill>
        <p:spPr>
          <a:xfrm>
            <a:off x="311700" y="1267273"/>
            <a:ext cx="4577801" cy="2767400"/>
          </a:xfrm>
          <a:prstGeom prst="rect">
            <a:avLst/>
          </a:prstGeom>
          <a:noFill/>
          <a:ln>
            <a:noFill/>
          </a:ln>
        </p:spPr>
      </p:pic>
      <p:sp>
        <p:nvSpPr>
          <p:cNvPr id="130" name="Google Shape;130;p20"/>
          <p:cNvSpPr txBox="1"/>
          <p:nvPr/>
        </p:nvSpPr>
        <p:spPr>
          <a:xfrm>
            <a:off x="5162125" y="1351100"/>
            <a:ext cx="3670200" cy="199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latin typeface="Roboto"/>
                <a:ea typeface="Roboto"/>
                <a:cs typeface="Roboto"/>
                <a:sym typeface="Roboto"/>
              </a:rPr>
              <a:t>Converts </a:t>
            </a:r>
            <a:r>
              <a:rPr b="1" lang="en" sz="1150">
                <a:solidFill>
                  <a:schemeClr val="dk1"/>
                </a:solidFill>
                <a:latin typeface="Roboto"/>
                <a:ea typeface="Roboto"/>
                <a:cs typeface="Roboto"/>
                <a:sym typeface="Roboto"/>
              </a:rPr>
              <a:t>phonetically similar words </a:t>
            </a:r>
            <a:r>
              <a:rPr lang="en" sz="1150">
                <a:latin typeface="Roboto"/>
                <a:ea typeface="Roboto"/>
                <a:cs typeface="Roboto"/>
                <a:sym typeface="Roboto"/>
              </a:rPr>
              <a:t>to same code using </a:t>
            </a:r>
            <a:r>
              <a:rPr b="1" lang="en" sz="1150">
                <a:solidFill>
                  <a:schemeClr val="dk1"/>
                </a:solidFill>
                <a:latin typeface="Roboto"/>
                <a:ea typeface="Roboto"/>
                <a:cs typeface="Roboto"/>
                <a:sym typeface="Roboto"/>
              </a:rPr>
              <a:t>Soundex algorithm.</a:t>
            </a:r>
            <a:endParaRPr b="1" sz="115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150">
              <a:latin typeface="Roboto"/>
              <a:ea typeface="Roboto"/>
              <a:cs typeface="Roboto"/>
              <a:sym typeface="Roboto"/>
            </a:endParaRPr>
          </a:p>
          <a:p>
            <a:pPr indent="0" lvl="0" marL="0" rtl="0" algn="l">
              <a:lnSpc>
                <a:spcPct val="115000"/>
              </a:lnSpc>
              <a:spcBef>
                <a:spcPts val="0"/>
              </a:spcBef>
              <a:spcAft>
                <a:spcPts val="0"/>
              </a:spcAft>
              <a:buNone/>
            </a:pPr>
            <a:r>
              <a:rPr lang="en" sz="1150">
                <a:latin typeface="Roboto"/>
                <a:ea typeface="Roboto"/>
                <a:cs typeface="Roboto"/>
                <a:sym typeface="Roboto"/>
              </a:rPr>
              <a:t>Each tweet is represented as a vector. The number of items in the vector representing a tweet corresponds to the number of unique phonetic codes in the vocabulary.</a:t>
            </a:r>
            <a:r>
              <a:rPr lang="en" sz="1150">
                <a:solidFill>
                  <a:srgbClr val="333333"/>
                </a:solidFill>
                <a:latin typeface="Roboto"/>
                <a:ea typeface="Roboto"/>
                <a:cs typeface="Roboto"/>
                <a:sym typeface="Roboto"/>
              </a:rPr>
              <a:t>  It contains 18425 unique codes. So there will be that many elements for the vector</a:t>
            </a:r>
            <a:endParaRPr sz="1150">
              <a:solidFill>
                <a:srgbClr val="333333"/>
              </a:solidFill>
              <a:latin typeface="Roboto"/>
              <a:ea typeface="Roboto"/>
              <a:cs typeface="Roboto"/>
              <a:sym typeface="Roboto"/>
            </a:endParaRPr>
          </a:p>
          <a:p>
            <a:pPr indent="0" lvl="0" marL="0" rtl="0" algn="l">
              <a:spcBef>
                <a:spcPts val="0"/>
              </a:spcBef>
              <a:spcAft>
                <a:spcPts val="0"/>
              </a:spcAft>
              <a:buNone/>
            </a:pPr>
            <a:r>
              <a:t/>
            </a:r>
            <a:endParaRPr sz="115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1"/>
          <p:cNvPicPr preferRelativeResize="0"/>
          <p:nvPr/>
        </p:nvPicPr>
        <p:blipFill>
          <a:blip r:embed="rId3">
            <a:alphaModFix/>
          </a:blip>
          <a:stretch>
            <a:fillRect/>
          </a:stretch>
        </p:blipFill>
        <p:spPr>
          <a:xfrm>
            <a:off x="4674500" y="405838"/>
            <a:ext cx="4295775" cy="4238625"/>
          </a:xfrm>
          <a:prstGeom prst="rect">
            <a:avLst/>
          </a:prstGeom>
          <a:noFill/>
          <a:ln>
            <a:noFill/>
          </a:ln>
        </p:spPr>
      </p:pic>
      <p:sp>
        <p:nvSpPr>
          <p:cNvPr id="136" name="Google Shape;136;p21"/>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400"/>
              <a:t>Soundex Algorithm</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