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22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22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22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5F2289-E78B-4AAB-B84D-DA0B75CFA0A0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9BAFA2E-FCA7-416C-A9C9-6A8809F76856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A9B53CA-264E-49B9-AFDF-C6B0039AE500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824CDB9-78B7-47E3-BBAD-0C94354BCF98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F42125E-26DB-45B0-A27A-FE34B8C647C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Picture 171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73" name="Picture 172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Picture 216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218" name="Picture 21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149640" y="1295280"/>
            <a:ext cx="3103200" cy="4428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0" y="1295280"/>
            <a:ext cx="3148200" cy="4428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6242400" y="1295280"/>
            <a:ext cx="3103200" cy="4428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4"/>
          <p:cNvSpPr/>
          <p:nvPr/>
        </p:nvSpPr>
        <p:spPr>
          <a:xfrm>
            <a:off x="5994360" y="6553080"/>
            <a:ext cx="3103200" cy="4428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" name="CustomShape 5"/>
          <p:cNvSpPr/>
          <p:nvPr/>
        </p:nvSpPr>
        <p:spPr>
          <a:xfrm>
            <a:off x="2844720" y="6553080"/>
            <a:ext cx="3148200" cy="4428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CustomShape 6"/>
          <p:cNvSpPr/>
          <p:nvPr/>
        </p:nvSpPr>
        <p:spPr>
          <a:xfrm>
            <a:off x="9087120" y="6553080"/>
            <a:ext cx="3103200" cy="4428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2" name="Picture 14"/>
          <p:cNvPicPr/>
          <p:nvPr/>
        </p:nvPicPr>
        <p:blipFill>
          <a:blip r:embed="rId14"/>
          <a:srcRect l="1916" b="5315"/>
          <a:stretch/>
        </p:blipFill>
        <p:spPr>
          <a:xfrm>
            <a:off x="8839080" y="0"/>
            <a:ext cx="2922840" cy="691200"/>
          </a:xfrm>
          <a:prstGeom prst="rect">
            <a:avLst/>
          </a:prstGeom>
          <a:ln>
            <a:noFill/>
          </a:ln>
        </p:spPr>
      </p:pic>
      <p:sp>
        <p:nvSpPr>
          <p:cNvPr id="43" name="CustomShape 7"/>
          <p:cNvSpPr/>
          <p:nvPr/>
        </p:nvSpPr>
        <p:spPr>
          <a:xfrm>
            <a:off x="4368960" y="6596280"/>
            <a:ext cx="7821720" cy="2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100" b="1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BITS </a:t>
            </a:r>
            <a:r>
              <a:rPr lang="en-IN" sz="1100" b="0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Pilani, Deemed to be University under Section 3 of UGC Act, 1956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368960" y="6596280"/>
            <a:ext cx="7821720" cy="2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100" b="1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BITS </a:t>
            </a:r>
            <a:r>
              <a:rPr lang="en-IN" sz="1100" b="0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Pilani, Pilani Campus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174000" y="6550560"/>
            <a:ext cx="3103200" cy="471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9210600" y="6550560"/>
            <a:ext cx="2980080" cy="44280"/>
          </a:xfrm>
          <a:prstGeom prst="rect">
            <a:avLst/>
          </a:prstGeom>
          <a:solidFill>
            <a:srgbClr val="E31C2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2778480" y="6550560"/>
            <a:ext cx="3439440" cy="471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4" name="Picture 15"/>
          <p:cNvPicPr/>
          <p:nvPr/>
        </p:nvPicPr>
        <p:blipFill>
          <a:blip r:embed="rId14"/>
          <a:srcRect l="1916" b="5315"/>
          <a:stretch/>
        </p:blipFill>
        <p:spPr>
          <a:xfrm>
            <a:off x="8839080" y="0"/>
            <a:ext cx="2922840" cy="69120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5994360" y="6553080"/>
            <a:ext cx="3103200" cy="4428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6"/>
          <p:cNvSpPr/>
          <p:nvPr/>
        </p:nvSpPr>
        <p:spPr>
          <a:xfrm>
            <a:off x="2844720" y="6553080"/>
            <a:ext cx="3148200" cy="4428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7"/>
          <p:cNvSpPr/>
          <p:nvPr/>
        </p:nvSpPr>
        <p:spPr>
          <a:xfrm>
            <a:off x="9087120" y="6553080"/>
            <a:ext cx="3103200" cy="4428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8"/>
          <p:cNvSpPr/>
          <p:nvPr/>
        </p:nvSpPr>
        <p:spPr>
          <a:xfrm>
            <a:off x="3149640" y="1295280"/>
            <a:ext cx="3103200" cy="4428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" name="CustomShape 9"/>
          <p:cNvSpPr/>
          <p:nvPr/>
        </p:nvSpPr>
        <p:spPr>
          <a:xfrm>
            <a:off x="0" y="1295280"/>
            <a:ext cx="3148200" cy="4428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CustomShape 10"/>
          <p:cNvSpPr/>
          <p:nvPr/>
        </p:nvSpPr>
        <p:spPr>
          <a:xfrm>
            <a:off x="6242400" y="1295280"/>
            <a:ext cx="3103200" cy="4428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368960" y="6596280"/>
            <a:ext cx="7821720" cy="2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100" b="1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BITS </a:t>
            </a:r>
            <a:r>
              <a:rPr lang="en-IN" sz="1100" b="0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Pilani, Pilani Campus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174000" y="6550560"/>
            <a:ext cx="3103200" cy="471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9210600" y="6550560"/>
            <a:ext cx="2980080" cy="44280"/>
          </a:xfrm>
          <a:prstGeom prst="rect">
            <a:avLst/>
          </a:prstGeom>
          <a:solidFill>
            <a:srgbClr val="E31C2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2778480" y="6550560"/>
            <a:ext cx="3439440" cy="471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1" name="Picture 15"/>
          <p:cNvPicPr/>
          <p:nvPr/>
        </p:nvPicPr>
        <p:blipFill>
          <a:blip r:embed="rId14"/>
          <a:srcRect l="1916" b="5315"/>
          <a:stretch/>
        </p:blipFill>
        <p:spPr>
          <a:xfrm>
            <a:off x="8839080" y="0"/>
            <a:ext cx="2922840" cy="691200"/>
          </a:xfrm>
          <a:prstGeom prst="rect">
            <a:avLst/>
          </a:prstGeom>
          <a:ln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5994360" y="6553080"/>
            <a:ext cx="3103200" cy="4428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" name="CustomShape 6"/>
          <p:cNvSpPr/>
          <p:nvPr/>
        </p:nvSpPr>
        <p:spPr>
          <a:xfrm>
            <a:off x="2844720" y="6553080"/>
            <a:ext cx="3148200" cy="4428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" name="CustomShape 7"/>
          <p:cNvSpPr/>
          <p:nvPr/>
        </p:nvSpPr>
        <p:spPr>
          <a:xfrm>
            <a:off x="9087120" y="6553080"/>
            <a:ext cx="3103200" cy="4428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" name="CustomShape 8"/>
          <p:cNvSpPr/>
          <p:nvPr/>
        </p:nvSpPr>
        <p:spPr>
          <a:xfrm>
            <a:off x="3149640" y="1295280"/>
            <a:ext cx="3103200" cy="4428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" name="CustomShape 9"/>
          <p:cNvSpPr/>
          <p:nvPr/>
        </p:nvSpPr>
        <p:spPr>
          <a:xfrm>
            <a:off x="0" y="1295280"/>
            <a:ext cx="3148200" cy="4428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" name="CustomShape 10"/>
          <p:cNvSpPr/>
          <p:nvPr/>
        </p:nvSpPr>
        <p:spPr>
          <a:xfrm>
            <a:off x="6242400" y="1295280"/>
            <a:ext cx="3103200" cy="4428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3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368960" y="6596280"/>
            <a:ext cx="7821720" cy="2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100" b="1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BITS </a:t>
            </a:r>
            <a:r>
              <a:rPr lang="en-IN" sz="1100" b="0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Pilani, Pilani Campus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174000" y="6550560"/>
            <a:ext cx="3103200" cy="471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6" name="CustomShape 3"/>
          <p:cNvSpPr/>
          <p:nvPr/>
        </p:nvSpPr>
        <p:spPr>
          <a:xfrm>
            <a:off x="9210600" y="6550560"/>
            <a:ext cx="2980080" cy="44280"/>
          </a:xfrm>
          <a:prstGeom prst="rect">
            <a:avLst/>
          </a:prstGeom>
          <a:solidFill>
            <a:srgbClr val="E31C2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2778480" y="6550560"/>
            <a:ext cx="3439440" cy="471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78" name="Picture 15"/>
          <p:cNvPicPr/>
          <p:nvPr/>
        </p:nvPicPr>
        <p:blipFill>
          <a:blip r:embed="rId14"/>
          <a:srcRect l="1916" b="5315"/>
          <a:stretch/>
        </p:blipFill>
        <p:spPr>
          <a:xfrm>
            <a:off x="8839080" y="0"/>
            <a:ext cx="2922840" cy="691200"/>
          </a:xfrm>
          <a:prstGeom prst="rect">
            <a:avLst/>
          </a:prstGeom>
          <a:ln>
            <a:noFill/>
          </a:ln>
        </p:spPr>
      </p:pic>
      <p:sp>
        <p:nvSpPr>
          <p:cNvPr id="179" name="CustomShape 5"/>
          <p:cNvSpPr/>
          <p:nvPr/>
        </p:nvSpPr>
        <p:spPr>
          <a:xfrm>
            <a:off x="5994360" y="6553080"/>
            <a:ext cx="3103200" cy="4428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" name="CustomShape 6"/>
          <p:cNvSpPr/>
          <p:nvPr/>
        </p:nvSpPr>
        <p:spPr>
          <a:xfrm>
            <a:off x="2844720" y="6553080"/>
            <a:ext cx="3148200" cy="4428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1" name="CustomShape 7"/>
          <p:cNvSpPr/>
          <p:nvPr/>
        </p:nvSpPr>
        <p:spPr>
          <a:xfrm>
            <a:off x="9087120" y="6553080"/>
            <a:ext cx="3103200" cy="4428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2" name="CustomShape 8"/>
          <p:cNvSpPr/>
          <p:nvPr/>
        </p:nvSpPr>
        <p:spPr>
          <a:xfrm>
            <a:off x="3149640" y="1295280"/>
            <a:ext cx="3103200" cy="4428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" name="CustomShape 9"/>
          <p:cNvSpPr/>
          <p:nvPr/>
        </p:nvSpPr>
        <p:spPr>
          <a:xfrm>
            <a:off x="0" y="1295280"/>
            <a:ext cx="3148200" cy="4428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4" name="CustomShape 10"/>
          <p:cNvSpPr/>
          <p:nvPr/>
        </p:nvSpPr>
        <p:spPr>
          <a:xfrm>
            <a:off x="6242400" y="1295280"/>
            <a:ext cx="3103200" cy="4428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jpeg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1867320"/>
            <a:ext cx="12190680" cy="15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One Dimensional Reaction-Diffusion equation with Holling Type II Functional Response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523880" y="3966840"/>
            <a:ext cx="9142560" cy="12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Anmol Chopra (2015A1PS0702G)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Jai Tushar (2017PHXP0020G)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Picture 5"/>
          <p:cNvPicPr/>
          <p:nvPr/>
        </p:nvPicPr>
        <p:blipFill>
          <a:blip r:embed="rId2"/>
          <a:stretch/>
        </p:blipFill>
        <p:spPr>
          <a:xfrm>
            <a:off x="0" y="5370120"/>
            <a:ext cx="12190680" cy="1522440"/>
          </a:xfrm>
          <a:prstGeom prst="rect">
            <a:avLst/>
          </a:prstGeom>
          <a:ln>
            <a:noFill/>
          </a:ln>
        </p:spPr>
      </p:pic>
      <p:pic>
        <p:nvPicPr>
          <p:cNvPr id="227" name="Picture 7"/>
          <p:cNvPicPr/>
          <p:nvPr/>
        </p:nvPicPr>
        <p:blipFill>
          <a:blip r:embed="rId3"/>
          <a:stretch/>
        </p:blipFill>
        <p:spPr>
          <a:xfrm>
            <a:off x="5348880" y="156600"/>
            <a:ext cx="1530360" cy="153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06440" y="152280"/>
            <a:ext cx="843120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56"/>
              </a:lnSpc>
            </a:pPr>
            <a:r>
              <a:rPr lang="en-IN" sz="3600" b="1" strike="noStrike" spc="-14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Newton’s Method – Initial Guess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1523880" y="-1846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3"/>
          <p:cNvSpPr/>
          <p:nvPr/>
        </p:nvSpPr>
        <p:spPr>
          <a:xfrm>
            <a:off x="1523880" y="-1846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51" name="Object 4"/>
          <p:cNvGraphicFramePr/>
          <p:nvPr/>
        </p:nvGraphicFramePr>
        <p:xfrm>
          <a:off x="447480" y="1690920"/>
          <a:ext cx="11221920" cy="277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352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447480" y="1690920"/>
                        <a:ext cx="11221920" cy="27730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406440" y="1814400"/>
            <a:ext cx="1097136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Graph of our approximate solution corresponding to parameters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06440" y="304920"/>
            <a:ext cx="888120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56"/>
              </a:lnSpc>
            </a:pPr>
            <a:r>
              <a:rPr lang="en-IN" sz="3600" b="1" strike="noStrike" spc="-14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Dissipation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1523880" y="-1846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1523880" y="-1846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5"/>
          <p:cNvSpPr/>
          <p:nvPr/>
        </p:nvSpPr>
        <p:spPr>
          <a:xfrm>
            <a:off x="1523880" y="4392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1523880" y="4392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7"/>
          <p:cNvSpPr/>
          <p:nvPr/>
        </p:nvSpPr>
        <p:spPr>
          <a:xfrm>
            <a:off x="1523880" y="-1846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60" name="Object 8"/>
          <p:cNvGraphicFramePr/>
          <p:nvPr/>
        </p:nvGraphicFramePr>
        <p:xfrm>
          <a:off x="7182360" y="1836000"/>
          <a:ext cx="441144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361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7182360" y="1836000"/>
                        <a:ext cx="4411440" cy="43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2" name="Picture 361"/>
          <p:cNvPicPr/>
          <p:nvPr/>
        </p:nvPicPr>
        <p:blipFill>
          <a:blip r:embed="rId5"/>
          <a:stretch/>
        </p:blipFill>
        <p:spPr>
          <a:xfrm>
            <a:off x="576000" y="2329560"/>
            <a:ext cx="5544000" cy="415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06440" y="1814400"/>
            <a:ext cx="1097136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[1] Lecture Notes.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[2] Math 490-01, Partial Differential Equations and Mathematical Biology Spring 2004,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Prof.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Junping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Shi.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[3]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Mathworks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406440" y="304920"/>
            <a:ext cx="888120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56"/>
              </a:lnSpc>
            </a:pPr>
            <a:r>
              <a:rPr lang="en-IN" sz="3600" b="1" strike="noStrike" spc="-14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Refferences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1523880" y="-1846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4"/>
          <p:cNvSpPr/>
          <p:nvPr/>
        </p:nvSpPr>
        <p:spPr>
          <a:xfrm>
            <a:off x="1523880" y="-1846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5"/>
          <p:cNvSpPr/>
          <p:nvPr/>
        </p:nvSpPr>
        <p:spPr>
          <a:xfrm>
            <a:off x="1523880" y="4392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6"/>
          <p:cNvSpPr/>
          <p:nvPr/>
        </p:nvSpPr>
        <p:spPr>
          <a:xfrm>
            <a:off x="1523880" y="4392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7"/>
          <p:cNvSpPr/>
          <p:nvPr/>
        </p:nvSpPr>
        <p:spPr>
          <a:xfrm>
            <a:off x="1523880" y="-1846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88000" y="308520"/>
            <a:ext cx="2806920" cy="69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Model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9" name="Object 2"/>
          <p:cNvGraphicFramePr/>
          <p:nvPr/>
        </p:nvGraphicFramePr>
        <p:xfrm rot="21563400">
          <a:off x="177120" y="2295720"/>
          <a:ext cx="12004920" cy="31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0" imgH="0" progId="">
                  <p:embed/>
                </p:oleObj>
              </mc:Choice>
              <mc:Fallback>
                <p:oleObj r:id="rId4" imgW="0" imgH="0" progId="">
                  <p:embed/>
                  <p:pic>
                    <p:nvPicPr>
                      <p:cNvPr id="230" name="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 rot="21563400">
                        <a:off x="177120" y="2295720"/>
                        <a:ext cx="12004920" cy="31716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4"/>
          <p:cNvSpPr/>
          <p:nvPr/>
        </p:nvSpPr>
        <p:spPr>
          <a:xfrm>
            <a:off x="12184200" y="3818160"/>
            <a:ext cx="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5"/>
          <p:cNvSpPr/>
          <p:nvPr/>
        </p:nvSpPr>
        <p:spPr>
          <a:xfrm>
            <a:off x="5760000" y="2376000"/>
            <a:ext cx="2230920" cy="1366920"/>
          </a:xfrm>
          <a:prstGeom prst="rect">
            <a:avLst/>
          </a:prstGeom>
          <a:noFill/>
          <a:ln>
            <a:solidFill>
              <a:srgbClr val="00FF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Line 6"/>
          <p:cNvSpPr/>
          <p:nvPr/>
        </p:nvSpPr>
        <p:spPr>
          <a:xfrm>
            <a:off x="7344000" y="3744000"/>
            <a:ext cx="1224000" cy="12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Line 7"/>
          <p:cNvSpPr/>
          <p:nvPr/>
        </p:nvSpPr>
        <p:spPr>
          <a:xfrm flipV="1">
            <a:off x="4608000" y="2016000"/>
            <a:ext cx="360" cy="64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8"/>
          <p:cNvSpPr/>
          <p:nvPr/>
        </p:nvSpPr>
        <p:spPr>
          <a:xfrm>
            <a:off x="8532000" y="4824000"/>
            <a:ext cx="303876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Functional Response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9"/>
          <p:cNvSpPr/>
          <p:nvPr/>
        </p:nvSpPr>
        <p:spPr>
          <a:xfrm>
            <a:off x="3228120" y="1585800"/>
            <a:ext cx="300816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Logistic Growth Rate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0"/>
          <p:cNvSpPr/>
          <p:nvPr/>
        </p:nvSpPr>
        <p:spPr>
          <a:xfrm>
            <a:off x="2808000" y="2664000"/>
            <a:ext cx="2806920" cy="1006920"/>
          </a:xfrm>
          <a:prstGeom prst="rect">
            <a:avLst/>
          </a:prstGeom>
          <a:noFill/>
          <a:ln>
            <a:solidFill>
              <a:srgbClr val="66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1"/>
          <p:cNvSpPr/>
          <p:nvPr/>
        </p:nvSpPr>
        <p:spPr>
          <a:xfrm>
            <a:off x="1224000" y="2376000"/>
            <a:ext cx="1078920" cy="1654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Line 12"/>
          <p:cNvSpPr/>
          <p:nvPr/>
        </p:nvSpPr>
        <p:spPr>
          <a:xfrm>
            <a:off x="1728000" y="4032000"/>
            <a:ext cx="2088000" cy="165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13"/>
          <p:cNvSpPr/>
          <p:nvPr/>
        </p:nvSpPr>
        <p:spPr>
          <a:xfrm>
            <a:off x="3816000" y="5532480"/>
            <a:ext cx="7990920" cy="8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second order change of prey with spatial co-ordiantes (x in this case)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4"/>
          <p:cNvSpPr/>
          <p:nvPr/>
        </p:nvSpPr>
        <p:spPr>
          <a:xfrm>
            <a:off x="0" y="2232000"/>
            <a:ext cx="5686920" cy="187092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Line 15"/>
          <p:cNvSpPr/>
          <p:nvPr/>
        </p:nvSpPr>
        <p:spPr>
          <a:xfrm flipV="1">
            <a:off x="1584000" y="720000"/>
            <a:ext cx="2520000" cy="15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6"/>
          <p:cNvSpPr/>
          <p:nvPr/>
        </p:nvSpPr>
        <p:spPr>
          <a:xfrm>
            <a:off x="4104000" y="296280"/>
            <a:ext cx="4390920" cy="100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Fisher – Kolmogorov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Non-dimensionalised equation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88000" y="308520"/>
            <a:ext cx="6190920" cy="69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Interpretation of the model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Line 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3"/>
          <p:cNvSpPr/>
          <p:nvPr/>
        </p:nvSpPr>
        <p:spPr>
          <a:xfrm>
            <a:off x="12175200" y="3816720"/>
            <a:ext cx="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4"/>
          <p:cNvSpPr/>
          <p:nvPr/>
        </p:nvSpPr>
        <p:spPr>
          <a:xfrm>
            <a:off x="432000" y="1584000"/>
            <a:ext cx="11714760" cy="100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equation models a species which is harvested or predated,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the rate of predation has a saturation limit as 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9" name="Object 5"/>
          <p:cNvGraphicFramePr/>
          <p:nvPr/>
        </p:nvGraphicFramePr>
        <p:xfrm>
          <a:off x="9504000" y="2160000"/>
          <a:ext cx="1582920" cy="49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4" imgW="0" imgH="0" progId="">
                  <p:embed/>
                </p:oleObj>
              </mc:Choice>
              <mc:Fallback>
                <p:oleObj r:id="rId4" imgW="0" imgH="0" progId="">
                  <p:embed/>
                  <p:pic>
                    <p:nvPicPr>
                      <p:cNvPr id="250" name="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9504000" y="2160000"/>
                        <a:ext cx="1582920" cy="4968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" name="CustomShape 6"/>
          <p:cNvSpPr/>
          <p:nvPr/>
        </p:nvSpPr>
        <p:spPr>
          <a:xfrm>
            <a:off x="470880" y="3168000"/>
            <a:ext cx="11570040" cy="327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Homogeneous Dirichlet boundary condition signify that the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 presumes the value zero for each point on the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Boundary or we can say that there is no movement across the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boundary. So in our case we can assume that any individual of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prey species cannot survive outside of </a:t>
            </a: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Ω and even on the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boundary. An example could be an isolated island or a high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voltage electric fence around the Jurassic Park.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288000" y="308520"/>
            <a:ext cx="6190920" cy="69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3"/>
          <p:cNvSpPr/>
          <p:nvPr/>
        </p:nvSpPr>
        <p:spPr>
          <a:xfrm>
            <a:off x="12175200" y="3816720"/>
            <a:ext cx="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4"/>
          <p:cNvSpPr/>
          <p:nvPr/>
        </p:nvSpPr>
        <p:spPr>
          <a:xfrm>
            <a:off x="432000" y="432000"/>
            <a:ext cx="650304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Discretization of the Problem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216000" y="1517760"/>
            <a:ext cx="1010736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Backward in time and central in space we reduce our problem to the following discretization,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Line 6"/>
          <p:cNvSpPr/>
          <p:nvPr/>
        </p:nvSpPr>
        <p:spPr>
          <a:xfrm flipV="1">
            <a:off x="2088000" y="2016000"/>
            <a:ext cx="360" cy="165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Line 7"/>
          <p:cNvSpPr/>
          <p:nvPr/>
        </p:nvSpPr>
        <p:spPr>
          <a:xfrm>
            <a:off x="2088000" y="3672000"/>
            <a:ext cx="6336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8"/>
          <p:cNvSpPr/>
          <p:nvPr/>
        </p:nvSpPr>
        <p:spPr>
          <a:xfrm>
            <a:off x="2052000" y="3636000"/>
            <a:ext cx="71280" cy="7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9"/>
          <p:cNvSpPr/>
          <p:nvPr/>
        </p:nvSpPr>
        <p:spPr>
          <a:xfrm>
            <a:off x="8352360" y="3636360"/>
            <a:ext cx="71280" cy="7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10"/>
          <p:cNvSpPr/>
          <p:nvPr/>
        </p:nvSpPr>
        <p:spPr>
          <a:xfrm>
            <a:off x="7740720" y="3636720"/>
            <a:ext cx="71280" cy="7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1"/>
          <p:cNvSpPr/>
          <p:nvPr/>
        </p:nvSpPr>
        <p:spPr>
          <a:xfrm>
            <a:off x="7741080" y="3637080"/>
            <a:ext cx="71280" cy="7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2"/>
          <p:cNvSpPr/>
          <p:nvPr/>
        </p:nvSpPr>
        <p:spPr>
          <a:xfrm>
            <a:off x="2557440" y="3637440"/>
            <a:ext cx="71280" cy="7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13"/>
          <p:cNvSpPr/>
          <p:nvPr/>
        </p:nvSpPr>
        <p:spPr>
          <a:xfrm>
            <a:off x="2053800" y="3277800"/>
            <a:ext cx="71280" cy="7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4"/>
          <p:cNvSpPr/>
          <p:nvPr/>
        </p:nvSpPr>
        <p:spPr>
          <a:xfrm>
            <a:off x="2054160" y="2918160"/>
            <a:ext cx="71280" cy="71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Line 15"/>
          <p:cNvSpPr/>
          <p:nvPr/>
        </p:nvSpPr>
        <p:spPr>
          <a:xfrm flipV="1">
            <a:off x="2088000" y="3312000"/>
            <a:ext cx="6336000" cy="1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16"/>
          <p:cNvSpPr/>
          <p:nvPr/>
        </p:nvSpPr>
        <p:spPr>
          <a:xfrm flipV="1">
            <a:off x="2088000" y="2952000"/>
            <a:ext cx="6336000" cy="2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Line 17"/>
          <p:cNvSpPr/>
          <p:nvPr/>
        </p:nvSpPr>
        <p:spPr>
          <a:xfrm flipV="1">
            <a:off x="3024000" y="2954160"/>
            <a:ext cx="360" cy="3600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Line 18"/>
          <p:cNvSpPr/>
          <p:nvPr/>
        </p:nvSpPr>
        <p:spPr>
          <a:xfrm>
            <a:off x="7776000" y="3567960"/>
            <a:ext cx="648000" cy="36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9"/>
          <p:cNvSpPr/>
          <p:nvPr/>
        </p:nvSpPr>
        <p:spPr>
          <a:xfrm>
            <a:off x="7972920" y="3221640"/>
            <a:ext cx="30636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0"/>
          <p:cNvSpPr/>
          <p:nvPr/>
        </p:nvSpPr>
        <p:spPr>
          <a:xfrm>
            <a:off x="3096000" y="2967480"/>
            <a:ext cx="2944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2" name="Object 21"/>
          <p:cNvGraphicFramePr/>
          <p:nvPr/>
        </p:nvGraphicFramePr>
        <p:xfrm>
          <a:off x="1995480" y="3744000"/>
          <a:ext cx="307800" cy="42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4" imgW="0" imgH="0" progId="">
                  <p:embed/>
                </p:oleObj>
              </mc:Choice>
              <mc:Fallback>
                <p:oleObj r:id="rId4" imgW="0" imgH="0" progId="">
                  <p:embed/>
                  <p:pic>
                    <p:nvPicPr>
                      <p:cNvPr id="273" name="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1995480" y="3744000"/>
                        <a:ext cx="307800" cy="42732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" name="Object 22"/>
          <p:cNvGraphicFramePr/>
          <p:nvPr/>
        </p:nvGraphicFramePr>
        <p:xfrm>
          <a:off x="2476080" y="3731760"/>
          <a:ext cx="295200" cy="44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6" imgW="0" imgH="0" progId="">
                  <p:embed/>
                </p:oleObj>
              </mc:Choice>
              <mc:Fallback>
                <p:oleObj r:id="rId6" imgW="0" imgH="0" progId="">
                  <p:embed/>
                  <p:pic>
                    <p:nvPicPr>
                      <p:cNvPr id="275" name="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2476080" y="3731760"/>
                        <a:ext cx="295200" cy="4438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Object 23"/>
          <p:cNvGraphicFramePr/>
          <p:nvPr/>
        </p:nvGraphicFramePr>
        <p:xfrm>
          <a:off x="7488000" y="3695760"/>
          <a:ext cx="566280" cy="46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8" imgW="0" imgH="0" progId="">
                  <p:embed/>
                </p:oleObj>
              </mc:Choice>
              <mc:Fallback>
                <p:oleObj r:id="rId8" imgW="0" imgH="0" progId="">
                  <p:embed/>
                  <p:pic>
                    <p:nvPicPr>
                      <p:cNvPr id="277" name="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488000" y="3695760"/>
                        <a:ext cx="566280" cy="46296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Object 24"/>
          <p:cNvGraphicFramePr/>
          <p:nvPr/>
        </p:nvGraphicFramePr>
        <p:xfrm>
          <a:off x="8197920" y="3672000"/>
          <a:ext cx="405360" cy="48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10" imgW="0" imgH="0" progId="">
                  <p:embed/>
                </p:oleObj>
              </mc:Choice>
              <mc:Fallback>
                <p:oleObj r:id="rId10" imgW="0" imgH="0" progId="">
                  <p:embed/>
                  <p:pic>
                    <p:nvPicPr>
                      <p:cNvPr id="279" name="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8197920" y="3672000"/>
                        <a:ext cx="405360" cy="48672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Object 25"/>
          <p:cNvGraphicFramePr/>
          <p:nvPr/>
        </p:nvGraphicFramePr>
        <p:xfrm>
          <a:off x="1739880" y="3024000"/>
          <a:ext cx="239400" cy="58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12" imgW="0" imgH="0" progId="">
                  <p:embed/>
                </p:oleObj>
              </mc:Choice>
              <mc:Fallback>
                <p:oleObj r:id="rId12" imgW="0" imgH="0" progId="">
                  <p:embed/>
                  <p:pic>
                    <p:nvPicPr>
                      <p:cNvPr id="281" name="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1739880" y="3024000"/>
                        <a:ext cx="239400" cy="58536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Object 26"/>
          <p:cNvGraphicFramePr/>
          <p:nvPr/>
        </p:nvGraphicFramePr>
        <p:xfrm>
          <a:off x="1775880" y="2736000"/>
          <a:ext cx="275400" cy="45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283" name=""/>
                      <p:cNvPicPr/>
                      <p:nvPr/>
                    </p:nvPicPr>
                    <p:blipFill>
                      <a:blip r:embed="rId15"/>
                      <a:stretch/>
                    </p:blipFill>
                    <p:spPr>
                      <a:xfrm>
                        <a:off x="1775880" y="2736000"/>
                        <a:ext cx="275400" cy="4514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" name="Line 27"/>
          <p:cNvSpPr/>
          <p:nvPr/>
        </p:nvSpPr>
        <p:spPr>
          <a:xfrm>
            <a:off x="9000000" y="3672000"/>
            <a:ext cx="50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28"/>
          <p:cNvSpPr/>
          <p:nvPr/>
        </p:nvSpPr>
        <p:spPr>
          <a:xfrm>
            <a:off x="9576000" y="3528000"/>
            <a:ext cx="1763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Space-direction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Line 29"/>
          <p:cNvSpPr/>
          <p:nvPr/>
        </p:nvSpPr>
        <p:spPr>
          <a:xfrm flipV="1">
            <a:off x="1368000" y="2088000"/>
            <a:ext cx="360" cy="57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30"/>
          <p:cNvSpPr/>
          <p:nvPr/>
        </p:nvSpPr>
        <p:spPr>
          <a:xfrm>
            <a:off x="288000" y="2061720"/>
            <a:ext cx="104112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direction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1"/>
          <p:cNvSpPr/>
          <p:nvPr/>
        </p:nvSpPr>
        <p:spPr>
          <a:xfrm>
            <a:off x="2016000" y="4477680"/>
            <a:ext cx="35298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Number of unknowns are N – 1.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288000" y="308520"/>
            <a:ext cx="6190920" cy="69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Line 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12175200" y="3816720"/>
            <a:ext cx="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432000" y="432000"/>
            <a:ext cx="409356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Iterative - Scheme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216000" y="2489760"/>
            <a:ext cx="101592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Backward in time and central in space we reduce the problem to the following discretization,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4" name="Object 6"/>
          <p:cNvGraphicFramePr/>
          <p:nvPr/>
        </p:nvGraphicFramePr>
        <p:xfrm>
          <a:off x="361080" y="2844720"/>
          <a:ext cx="2508480" cy="115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4" imgW="0" imgH="0" progId="">
                  <p:embed/>
                </p:oleObj>
              </mc:Choice>
              <mc:Fallback>
                <p:oleObj r:id="rId4" imgW="0" imgH="0" progId="">
                  <p:embed/>
                  <p:pic>
                    <p:nvPicPr>
                      <p:cNvPr id="295" name="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361080" y="2844720"/>
                        <a:ext cx="2508480" cy="115092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" name="Object 7"/>
          <p:cNvGraphicFramePr/>
          <p:nvPr/>
        </p:nvGraphicFramePr>
        <p:xfrm>
          <a:off x="4485960" y="2808000"/>
          <a:ext cx="3649320" cy="100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6" imgW="0" imgH="0" progId="">
                  <p:embed/>
                </p:oleObj>
              </mc:Choice>
              <mc:Fallback>
                <p:oleObj r:id="rId6" imgW="0" imgH="0" progId="">
                  <p:embed/>
                  <p:pic>
                    <p:nvPicPr>
                      <p:cNvPr id="297" name="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485960" y="2808000"/>
                        <a:ext cx="3649320" cy="10072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CustomShape 8"/>
          <p:cNvSpPr/>
          <p:nvPr/>
        </p:nvSpPr>
        <p:spPr>
          <a:xfrm>
            <a:off x="3528000" y="3132000"/>
            <a:ext cx="60516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9" name="Object 9"/>
          <p:cNvGraphicFramePr/>
          <p:nvPr/>
        </p:nvGraphicFramePr>
        <p:xfrm>
          <a:off x="8521920" y="3075840"/>
          <a:ext cx="2637360" cy="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8" imgW="0" imgH="0" progId="">
                  <p:embed/>
                </p:oleObj>
              </mc:Choice>
              <mc:Fallback>
                <p:oleObj r:id="rId8" imgW="0" imgH="0" progId="">
                  <p:embed/>
                  <p:pic>
                    <p:nvPicPr>
                      <p:cNvPr id="300" name="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8521920" y="3075840"/>
                        <a:ext cx="2637360" cy="42876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" name="CustomShape 10"/>
          <p:cNvSpPr/>
          <p:nvPr/>
        </p:nvSpPr>
        <p:spPr>
          <a:xfrm>
            <a:off x="8136000" y="3132000"/>
            <a:ext cx="28728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11"/>
          <p:cNvSpPr/>
          <p:nvPr/>
        </p:nvSpPr>
        <p:spPr>
          <a:xfrm>
            <a:off x="288000" y="4081680"/>
            <a:ext cx="69098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both the boundarypoints fulfilling Dirichlet boundary conditions,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3" name="Object 12"/>
          <p:cNvGraphicFramePr/>
          <p:nvPr/>
        </p:nvGraphicFramePr>
        <p:xfrm>
          <a:off x="2556000" y="4475160"/>
          <a:ext cx="2231280" cy="54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10" imgW="0" imgH="0" progId="">
                  <p:embed/>
                </p:oleObj>
              </mc:Choice>
              <mc:Fallback>
                <p:oleObj r:id="rId10" imgW="0" imgH="0" progId="">
                  <p:embed/>
                  <p:pic>
                    <p:nvPicPr>
                      <p:cNvPr id="304" name=""/>
                      <p:cNvPicPr/>
                      <p:nvPr/>
                    </p:nvPicPr>
                    <p:blipFill>
                      <a:blip r:embed="rId11"/>
                      <a:stretch/>
                    </p:blipFill>
                    <p:spPr>
                      <a:xfrm>
                        <a:off x="2556000" y="4475160"/>
                        <a:ext cx="2231280" cy="54216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" name="CustomShape 13"/>
          <p:cNvSpPr/>
          <p:nvPr/>
        </p:nvSpPr>
        <p:spPr>
          <a:xfrm>
            <a:off x="216000" y="1656000"/>
            <a:ext cx="5608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6" name="Object 14"/>
          <p:cNvGraphicFramePr/>
          <p:nvPr/>
        </p:nvGraphicFramePr>
        <p:xfrm>
          <a:off x="777600" y="1584000"/>
          <a:ext cx="462960" cy="54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12" imgW="0" imgH="0" progId="">
                  <p:embed/>
                </p:oleObj>
              </mc:Choice>
              <mc:Fallback>
                <p:oleObj r:id="rId12" imgW="0" imgH="0" progId="">
                  <p:embed/>
                  <p:pic>
                    <p:nvPicPr>
                      <p:cNvPr id="307" name="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>
                      <a:xfrm>
                        <a:off x="777600" y="1584000"/>
                        <a:ext cx="462960" cy="5450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" name="Object 15"/>
          <p:cNvGraphicFramePr/>
          <p:nvPr/>
        </p:nvGraphicFramePr>
        <p:xfrm>
          <a:off x="3960000" y="1440000"/>
          <a:ext cx="503280" cy="72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309" name=""/>
                      <p:cNvPicPr/>
                      <p:nvPr/>
                    </p:nvPicPr>
                    <p:blipFill>
                      <a:blip r:embed="rId15"/>
                      <a:stretch/>
                    </p:blipFill>
                    <p:spPr>
                      <a:xfrm>
                        <a:off x="3960000" y="1440000"/>
                        <a:ext cx="503280" cy="72036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" name="CustomShape 16"/>
          <p:cNvSpPr/>
          <p:nvPr/>
        </p:nvSpPr>
        <p:spPr>
          <a:xfrm>
            <a:off x="1440000" y="1656000"/>
            <a:ext cx="2525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an approximation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17"/>
          <p:cNvSpPr/>
          <p:nvPr/>
        </p:nvSpPr>
        <p:spPr>
          <a:xfrm>
            <a:off x="4608000" y="1656000"/>
            <a:ext cx="82296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Then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06440" y="152280"/>
            <a:ext cx="843120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56"/>
              </a:lnSpc>
            </a:pPr>
            <a:r>
              <a:rPr lang="en-IN" sz="3600" b="1" strike="noStrike" spc="-14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 of the Problem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523880" y="-1846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3"/>
          <p:cNvSpPr/>
          <p:nvPr/>
        </p:nvSpPr>
        <p:spPr>
          <a:xfrm>
            <a:off x="1523880" y="-1846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4"/>
          <p:cNvSpPr/>
          <p:nvPr/>
        </p:nvSpPr>
        <p:spPr>
          <a:xfrm>
            <a:off x="349920" y="1584000"/>
            <a:ext cx="5849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Substituting the iterative scheme in our equation, we get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16" name="Object 5"/>
          <p:cNvGraphicFramePr/>
          <p:nvPr/>
        </p:nvGraphicFramePr>
        <p:xfrm>
          <a:off x="504000" y="2088000"/>
          <a:ext cx="9023040" cy="107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317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504000" y="2088000"/>
                        <a:ext cx="9023040" cy="10792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" name="CustomShape 6"/>
          <p:cNvSpPr/>
          <p:nvPr/>
        </p:nvSpPr>
        <p:spPr>
          <a:xfrm>
            <a:off x="432000" y="3384000"/>
            <a:ext cx="41036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further simplification and letting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19" name="Object 7"/>
          <p:cNvGraphicFramePr/>
          <p:nvPr/>
        </p:nvGraphicFramePr>
        <p:xfrm>
          <a:off x="4138560" y="3240000"/>
          <a:ext cx="829080" cy="6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5" imgW="0" imgH="0" progId="">
                  <p:embed/>
                </p:oleObj>
              </mc:Choice>
              <mc:Fallback>
                <p:oleObj r:id="rId5" imgW="0" imgH="0" progId="">
                  <p:embed/>
                  <p:pic>
                    <p:nvPicPr>
                      <p:cNvPr id="320" name="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>
                      <a:xfrm>
                        <a:off x="4138560" y="3240000"/>
                        <a:ext cx="829080" cy="6940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" name="CustomShape 8"/>
          <p:cNvSpPr/>
          <p:nvPr/>
        </p:nvSpPr>
        <p:spPr>
          <a:xfrm>
            <a:off x="5040000" y="3433680"/>
            <a:ext cx="9637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get,</a:t>
            </a:r>
          </a:p>
        </p:txBody>
      </p:sp>
      <p:graphicFrame>
        <p:nvGraphicFramePr>
          <p:cNvPr id="322" name="Object 9"/>
          <p:cNvGraphicFramePr/>
          <p:nvPr/>
        </p:nvGraphicFramePr>
        <p:xfrm>
          <a:off x="545040" y="3960000"/>
          <a:ext cx="9484200" cy="136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7" imgW="0" imgH="0" progId="">
                  <p:embed/>
                </p:oleObj>
              </mc:Choice>
              <mc:Fallback>
                <p:oleObj r:id="rId7" imgW="0" imgH="0" progId="">
                  <p:embed/>
                  <p:pic>
                    <p:nvPicPr>
                      <p:cNvPr id="323" name=""/>
                      <p:cNvPicPr/>
                      <p:nvPr/>
                    </p:nvPicPr>
                    <p:blipFill>
                      <a:blip r:embed="rId8"/>
                      <a:stretch/>
                    </p:blipFill>
                    <p:spPr>
                      <a:xfrm>
                        <a:off x="545040" y="3960000"/>
                        <a:ext cx="9484200" cy="13676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06440" y="152280"/>
            <a:ext cx="843120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56"/>
              </a:lnSpc>
            </a:pPr>
            <a:r>
              <a:rPr lang="en-IN" sz="3600" b="1" strike="noStrike" spc="-14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 of the Problem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1523880" y="-1846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3"/>
          <p:cNvSpPr/>
          <p:nvPr/>
        </p:nvSpPr>
        <p:spPr>
          <a:xfrm>
            <a:off x="1523880" y="-1846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4"/>
          <p:cNvSpPr/>
          <p:nvPr/>
        </p:nvSpPr>
        <p:spPr>
          <a:xfrm>
            <a:off x="349920" y="1584000"/>
            <a:ext cx="5849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5"/>
          <p:cNvSpPr/>
          <p:nvPr/>
        </p:nvSpPr>
        <p:spPr>
          <a:xfrm>
            <a:off x="432000" y="3384000"/>
            <a:ext cx="41036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29" name="Object 6"/>
          <p:cNvGraphicFramePr/>
          <p:nvPr/>
        </p:nvGraphicFramePr>
        <p:xfrm>
          <a:off x="432000" y="1814040"/>
          <a:ext cx="10942560" cy="279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330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432000" y="1814040"/>
                        <a:ext cx="10942560" cy="27936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" name="CustomShape 7"/>
          <p:cNvSpPr/>
          <p:nvPr/>
        </p:nvSpPr>
        <p:spPr>
          <a:xfrm>
            <a:off x="792000" y="5184000"/>
            <a:ext cx="73965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we apply Newtons method to these system of algebraic equations.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06440" y="152280"/>
            <a:ext cx="843120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56"/>
              </a:lnSpc>
            </a:pPr>
            <a:r>
              <a:rPr lang="en-IN" sz="3600" b="1" strike="noStrike" spc="-14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Newton’s Method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1523880" y="-1846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3"/>
          <p:cNvSpPr/>
          <p:nvPr/>
        </p:nvSpPr>
        <p:spPr>
          <a:xfrm>
            <a:off x="1523880" y="-1846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4"/>
          <p:cNvSpPr/>
          <p:nvPr/>
        </p:nvSpPr>
        <p:spPr>
          <a:xfrm>
            <a:off x="432000" y="3384000"/>
            <a:ext cx="41036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36" name="Object 5"/>
          <p:cNvGraphicFramePr/>
          <p:nvPr/>
        </p:nvGraphicFramePr>
        <p:xfrm>
          <a:off x="288000" y="1486080"/>
          <a:ext cx="3053160" cy="96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337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288000" y="1486080"/>
                        <a:ext cx="3053160" cy="96156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" name="Line 6"/>
          <p:cNvSpPr/>
          <p:nvPr/>
        </p:nvSpPr>
        <p:spPr>
          <a:xfrm>
            <a:off x="3456000" y="1929960"/>
            <a:ext cx="720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7"/>
          <p:cNvSpPr/>
          <p:nvPr/>
        </p:nvSpPr>
        <p:spPr>
          <a:xfrm>
            <a:off x="4226400" y="1741680"/>
            <a:ext cx="18932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Iterative Scheme</a:t>
            </a:r>
          </a:p>
        </p:txBody>
      </p:sp>
      <p:graphicFrame>
        <p:nvGraphicFramePr>
          <p:cNvPr id="340" name="Object 8"/>
          <p:cNvGraphicFramePr/>
          <p:nvPr/>
        </p:nvGraphicFramePr>
        <p:xfrm>
          <a:off x="245160" y="3744000"/>
          <a:ext cx="11778480" cy="266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5" imgW="0" imgH="0" progId="">
                  <p:embed/>
                </p:oleObj>
              </mc:Choice>
              <mc:Fallback>
                <p:oleObj r:id="rId5" imgW="0" imgH="0" progId="">
                  <p:embed/>
                  <p:pic>
                    <p:nvPicPr>
                      <p:cNvPr id="341" name="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>
                      <a:xfrm>
                        <a:off x="245160" y="3744000"/>
                        <a:ext cx="11778480" cy="26636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" name="CustomShape 9"/>
          <p:cNvSpPr/>
          <p:nvPr/>
        </p:nvSpPr>
        <p:spPr>
          <a:xfrm>
            <a:off x="432000" y="2808000"/>
            <a:ext cx="5517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Corresponding Jacobian forms a tri-diagonal system!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06440" y="152280"/>
            <a:ext cx="843120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56"/>
              </a:lnSpc>
            </a:pPr>
            <a:r>
              <a:rPr lang="en-IN" sz="3600" b="1" strike="noStrike" spc="-14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Newton’s Method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523880" y="-1846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1523880" y="-18468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46" name="Object 4"/>
          <p:cNvGraphicFramePr/>
          <p:nvPr/>
        </p:nvGraphicFramePr>
        <p:xfrm>
          <a:off x="281880" y="1584000"/>
          <a:ext cx="11628000" cy="216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347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281880" y="1584000"/>
                        <a:ext cx="11628000" cy="216036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319</Words>
  <Application>Microsoft Office PowerPoint</Application>
  <PresentationFormat>Widescreen</PresentationFormat>
  <Paragraphs>58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Fisher-Kolmogorov Reaction-Diffusion equation Holling’s 2nd type of functional response</dc:title>
  <dc:subject/>
  <dc:creator>Anmol Chopra</dc:creator>
  <dc:description/>
  <cp:lastModifiedBy>Jai Tushar</cp:lastModifiedBy>
  <cp:revision>30</cp:revision>
  <dcterms:created xsi:type="dcterms:W3CDTF">2017-10-16T21:53:12Z</dcterms:created>
  <dcterms:modified xsi:type="dcterms:W3CDTF">2018-04-07T09:49:42Z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