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0A82C-CA79-4CFD-945A-0C44D9E52FBC}" v="577" dt="2024-07-02T12:32:41.767"/>
    <p1510:client id="{65404869-2CF7-4220-AD0F-F4C5FDA9379B}" v="2" dt="2024-07-03T07:14:42.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D497BF-1535-04E2-0AFD-C5A05B8BB9AA}"/>
              </a:ext>
            </a:extLst>
          </p:cNvPr>
          <p:cNvPicPr>
            <a:picLocks noChangeAspect="1"/>
          </p:cNvPicPr>
          <p:nvPr/>
        </p:nvPicPr>
        <p:blipFill rotWithShape="1">
          <a:blip r:embed="rId2"/>
          <a:srcRect l="9091" t="28078" r="1" b="1"/>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848600" y="1122363"/>
            <a:ext cx="4023360" cy="3204134"/>
          </a:xfrm>
        </p:spPr>
        <p:txBody>
          <a:bodyPr anchor="b">
            <a:normAutofit/>
          </a:bodyPr>
          <a:lstStyle/>
          <a:p>
            <a:pPr algn="l"/>
            <a:r>
              <a:rPr lang="en-US" sz="3400" b="1">
                <a:solidFill>
                  <a:schemeClr val="bg1"/>
                </a:solidFill>
                <a:latin typeface="Times New Roman"/>
                <a:cs typeface="Times New Roman"/>
              </a:rPr>
              <a:t>STIGNOGRAPHY</a:t>
            </a:r>
          </a:p>
        </p:txBody>
      </p:sp>
      <p:sp>
        <p:nvSpPr>
          <p:cNvPr id="3" name="Subtitle 2"/>
          <p:cNvSpPr>
            <a:spLocks noGrp="1"/>
          </p:cNvSpPr>
          <p:nvPr>
            <p:ph type="subTitle" idx="1"/>
          </p:nvPr>
        </p:nvSpPr>
        <p:spPr>
          <a:xfrm>
            <a:off x="7848600" y="4872922"/>
            <a:ext cx="4023360" cy="1208141"/>
          </a:xfrm>
        </p:spPr>
        <p:txBody>
          <a:bodyPr vert="horz" lIns="91440" tIns="45720" rIns="91440" bIns="45720" rtlCol="0">
            <a:normAutofit/>
          </a:bodyPr>
          <a:lstStyle/>
          <a:p>
            <a:pPr algn="l"/>
            <a:r>
              <a:rPr lang="en-US" sz="2000" b="1">
                <a:solidFill>
                  <a:schemeClr val="bg1"/>
                </a:solidFill>
                <a:latin typeface="Times New Roman"/>
                <a:ea typeface="+mn-lt"/>
                <a:cs typeface="+mn-lt"/>
              </a:rPr>
              <a:t>The technique of hiding data within an ordinary, nonsecret file or message to avoid detection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22D949F-6296-1E6E-C38E-E87B47A3EC5A}"/>
              </a:ext>
            </a:extLst>
          </p:cNvPr>
          <p:cNvSpPr>
            <a:spLocks noGrp="1"/>
          </p:cNvSpPr>
          <p:nvPr>
            <p:ph type="title"/>
          </p:nvPr>
        </p:nvSpPr>
        <p:spPr>
          <a:xfrm>
            <a:off x="6438900" y="669925"/>
            <a:ext cx="4457702" cy="1325563"/>
          </a:xfrm>
        </p:spPr>
        <p:txBody>
          <a:bodyPr vert="horz" lIns="91440" tIns="45720" rIns="91440" bIns="45720" rtlCol="0" anchor="b">
            <a:normAutofit/>
          </a:bodyPr>
          <a:lstStyle/>
          <a:p>
            <a:r>
              <a:rPr lang="en-US" sz="3800" b="1" u="sng" kern="1200">
                <a:solidFill>
                  <a:schemeClr val="bg1"/>
                </a:solidFill>
                <a:latin typeface="+mj-lt"/>
                <a:ea typeface="+mj-ea"/>
                <a:cs typeface="+mj-cs"/>
              </a:rPr>
              <a:t>TYPES OF STIGNOGRAPHY</a:t>
            </a:r>
            <a:endParaRPr lang="en-US" sz="3800" u="sng" kern="1200">
              <a:solidFill>
                <a:schemeClr val="bg1"/>
              </a:solidFill>
              <a:latin typeface="+mj-lt"/>
              <a:ea typeface="+mj-ea"/>
              <a:cs typeface="+mj-cs"/>
            </a:endParaRPr>
          </a:p>
        </p:txBody>
      </p:sp>
      <p:pic>
        <p:nvPicPr>
          <p:cNvPr id="6" name="Picture 5" descr="Abstract background of data">
            <a:extLst>
              <a:ext uri="{FF2B5EF4-FFF2-40B4-BE49-F238E27FC236}">
                <a16:creationId xmlns:a16="http://schemas.microsoft.com/office/drawing/2014/main" id="{F4CF7C33-8B97-A56C-F349-659EE00291A6}"/>
              </a:ext>
            </a:extLst>
          </p:cNvPr>
          <p:cNvPicPr>
            <a:picLocks noChangeAspect="1"/>
          </p:cNvPicPr>
          <p:nvPr/>
        </p:nvPicPr>
        <p:blipFill>
          <a:blip r:embed="rId2"/>
          <a:stretch>
            <a:fillRect/>
          </a:stretch>
        </p:blipFill>
        <p:spPr>
          <a:xfrm>
            <a:off x="0" y="3621880"/>
            <a:ext cx="5753102" cy="3236119"/>
          </a:xfrm>
          <a:prstGeom prst="rect">
            <a:avLst/>
          </a:prstGeom>
        </p:spPr>
      </p:pic>
      <p:cxnSp>
        <p:nvCxnSpPr>
          <p:cNvPr id="12" name="Straight Connector 11">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0340"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56BBFCB-50CD-15A1-E5FB-D9AE96420DB9}"/>
              </a:ext>
            </a:extLst>
          </p:cNvPr>
          <p:cNvSpPr txBox="1"/>
          <p:nvPr/>
        </p:nvSpPr>
        <p:spPr>
          <a:xfrm>
            <a:off x="6438900" y="2400304"/>
            <a:ext cx="4457702" cy="344169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solidFill>
                  <a:schemeClr val="bg1"/>
                </a:solidFill>
              </a:rPr>
              <a:t>Text steganography</a:t>
            </a:r>
          </a:p>
          <a:p>
            <a:pPr marL="285750" indent="-228600">
              <a:lnSpc>
                <a:spcPct val="90000"/>
              </a:lnSpc>
              <a:spcAft>
                <a:spcPts val="600"/>
              </a:spcAft>
              <a:buFont typeface="Arial" panose="020B0604020202020204" pitchFamily="34" charset="0"/>
              <a:buChar char="•"/>
            </a:pPr>
            <a:r>
              <a:rPr lang="en-US" sz="2000">
                <a:solidFill>
                  <a:schemeClr val="bg1"/>
                </a:solidFill>
              </a:rPr>
              <a:t>Image steganography</a:t>
            </a:r>
          </a:p>
          <a:p>
            <a:pPr marL="285750" indent="-228600">
              <a:lnSpc>
                <a:spcPct val="90000"/>
              </a:lnSpc>
              <a:spcAft>
                <a:spcPts val="600"/>
              </a:spcAft>
              <a:buFont typeface="Arial" panose="020B0604020202020204" pitchFamily="34" charset="0"/>
              <a:buChar char="•"/>
            </a:pPr>
            <a:r>
              <a:rPr lang="en-US" sz="2000">
                <a:solidFill>
                  <a:schemeClr val="bg1"/>
                </a:solidFill>
              </a:rPr>
              <a:t>Video steganography</a:t>
            </a:r>
          </a:p>
          <a:p>
            <a:pPr marL="285750" indent="-228600">
              <a:lnSpc>
                <a:spcPct val="90000"/>
              </a:lnSpc>
              <a:spcAft>
                <a:spcPts val="600"/>
              </a:spcAft>
              <a:buFont typeface="Arial" panose="020B0604020202020204" pitchFamily="34" charset="0"/>
              <a:buChar char="•"/>
            </a:pPr>
            <a:r>
              <a:rPr lang="en-US" sz="2000">
                <a:solidFill>
                  <a:schemeClr val="bg1"/>
                </a:solidFill>
              </a:rPr>
              <a:t>Audio steganography</a:t>
            </a:r>
          </a:p>
          <a:p>
            <a:pPr marL="285750" indent="-228600">
              <a:lnSpc>
                <a:spcPct val="90000"/>
              </a:lnSpc>
              <a:spcAft>
                <a:spcPts val="600"/>
              </a:spcAft>
              <a:buFont typeface="Arial" panose="020B0604020202020204" pitchFamily="34" charset="0"/>
              <a:buChar char="•"/>
            </a:pPr>
            <a:r>
              <a:rPr lang="en-US" sz="2000">
                <a:solidFill>
                  <a:schemeClr val="bg1"/>
                </a:solidFill>
              </a:rPr>
              <a:t>Network steganography</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endParaRPr lang="en-US" sz="2000">
              <a:solidFill>
                <a:schemeClr val="bg1"/>
              </a:solidFill>
            </a:endParaRPr>
          </a:p>
        </p:txBody>
      </p:sp>
    </p:spTree>
    <p:extLst>
      <p:ext uri="{BB962C8B-B14F-4D97-AF65-F5344CB8AC3E}">
        <p14:creationId xmlns:p14="http://schemas.microsoft.com/office/powerpoint/2010/main" val="35165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1112306-F85C-21E0-BEA1-F594B799A260}"/>
              </a:ext>
            </a:extLst>
          </p:cNvPr>
          <p:cNvSpPr txBox="1"/>
          <p:nvPr/>
        </p:nvSpPr>
        <p:spPr>
          <a:xfrm>
            <a:off x="6981825" y="1641752"/>
            <a:ext cx="4391024" cy="132343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u="sng">
                <a:solidFill>
                  <a:schemeClr val="bg1"/>
                </a:solidFill>
                <a:latin typeface="+mj-lt"/>
                <a:ea typeface="+mj-ea"/>
                <a:cs typeface="+mj-cs"/>
              </a:rPr>
              <a:t>Text steganography</a:t>
            </a:r>
          </a:p>
          <a:p>
            <a:pPr>
              <a:lnSpc>
                <a:spcPct val="90000"/>
              </a:lnSpc>
              <a:spcBef>
                <a:spcPct val="0"/>
              </a:spcBef>
              <a:spcAft>
                <a:spcPts val="600"/>
              </a:spcAft>
            </a:pPr>
            <a:endParaRPr lang="en-US" sz="4000">
              <a:solidFill>
                <a:schemeClr val="bg1"/>
              </a:solidFill>
              <a:latin typeface="+mj-lt"/>
              <a:ea typeface="+mj-ea"/>
              <a:cs typeface="+mj-cs"/>
            </a:endParaRPr>
          </a:p>
        </p:txBody>
      </p:sp>
      <p:pic>
        <p:nvPicPr>
          <p:cNvPr id="2" name="Picture 1" descr="A magnifying glass over a painting of a person&amp;#39;s face&#10;&#10;Description automatically generated">
            <a:extLst>
              <a:ext uri="{FF2B5EF4-FFF2-40B4-BE49-F238E27FC236}">
                <a16:creationId xmlns:a16="http://schemas.microsoft.com/office/drawing/2014/main" id="{78B2EC58-FDEE-14DA-4D95-4C4AF3288705}"/>
              </a:ext>
            </a:extLst>
          </p:cNvPr>
          <p:cNvPicPr>
            <a:picLocks noChangeAspect="1"/>
          </p:cNvPicPr>
          <p:nvPr/>
        </p:nvPicPr>
        <p:blipFill rotWithShape="1">
          <a:blip r:embed="rId2"/>
          <a:srcRect l="23774" r="23410" b="1"/>
          <a:stretch/>
        </p:blipFill>
        <p:spPr>
          <a:xfrm>
            <a:off x="827088" y="1498600"/>
            <a:ext cx="5260975" cy="467677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15" name="Group 14">
            <a:extLst>
              <a:ext uri="{FF2B5EF4-FFF2-40B4-BE49-F238E27FC236}">
                <a16:creationId xmlns:a16="http://schemas.microsoft.com/office/drawing/2014/main" id="{0EAC7AFE-68C0-41EB-A1C7-108E60D7C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8" y="4795537"/>
            <a:ext cx="5260975" cy="1410656"/>
            <a:chOff x="827088" y="4795537"/>
            <a:chExt cx="5260975" cy="1410656"/>
          </a:xfrm>
        </p:grpSpPr>
        <p:sp>
          <p:nvSpPr>
            <p:cNvPr id="16" name="Freeform: Shape 15">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TextBox 7">
            <a:extLst>
              <a:ext uri="{FF2B5EF4-FFF2-40B4-BE49-F238E27FC236}">
                <a16:creationId xmlns:a16="http://schemas.microsoft.com/office/drawing/2014/main" id="{D4A930BF-C922-6662-9DFB-203E43983B2F}"/>
              </a:ext>
            </a:extLst>
          </p:cNvPr>
          <p:cNvSpPr txBox="1"/>
          <p:nvPr/>
        </p:nvSpPr>
        <p:spPr>
          <a:xfrm>
            <a:off x="6981826" y="3146400"/>
            <a:ext cx="4391024" cy="26820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a:solidFill>
                  <a:schemeClr val="bg1">
                    <a:alpha val="80000"/>
                  </a:schemeClr>
                </a:solidFill>
              </a:rPr>
              <a:t>   Text steganography conceals a secret message inside a piece of text. The simplest version of text steganography might use the first letter in each sentence to form the hidden message. Other text steganography techniques might include adding meaningful typos or encoding information through punctuation.</a:t>
            </a:r>
          </a:p>
        </p:txBody>
      </p:sp>
    </p:spTree>
    <p:extLst>
      <p:ext uri="{BB962C8B-B14F-4D97-AF65-F5344CB8AC3E}">
        <p14:creationId xmlns:p14="http://schemas.microsoft.com/office/powerpoint/2010/main" val="11423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3E0EBB7-3EDF-4FFC-906D-3BCD31A72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Scan of a human brain in a neurology clinic">
            <a:extLst>
              <a:ext uri="{FF2B5EF4-FFF2-40B4-BE49-F238E27FC236}">
                <a16:creationId xmlns:a16="http://schemas.microsoft.com/office/drawing/2014/main" id="{4427E553-7F4E-B881-480F-1662665C3674}"/>
              </a:ext>
            </a:extLst>
          </p:cNvPr>
          <p:cNvPicPr>
            <a:picLocks noChangeAspect="1"/>
          </p:cNvPicPr>
          <p:nvPr/>
        </p:nvPicPr>
        <p:blipFill rotWithShape="1">
          <a:blip r:embed="rId2"/>
          <a:srcRect l="40697" r="4" b="4"/>
          <a:stretch/>
        </p:blipFill>
        <p:spPr>
          <a:xfrm>
            <a:off x="20" y="10"/>
            <a:ext cx="5422526" cy="6857991"/>
          </a:xfrm>
          <a:prstGeom prst="rect">
            <a:avLst/>
          </a:prstGeom>
        </p:spPr>
      </p:pic>
      <p:sp>
        <p:nvSpPr>
          <p:cNvPr id="22" name="Rectangle 21">
            <a:extLst>
              <a:ext uri="{FF2B5EF4-FFF2-40B4-BE49-F238E27FC236}">
                <a16:creationId xmlns:a16="http://schemas.microsoft.com/office/drawing/2014/main" id="{F25F397F-5BF8-43B6-8679-E2C8E2ABF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7413" y="685800"/>
            <a:ext cx="5363530" cy="5486399"/>
          </a:xfrm>
          <a:prstGeom prst="rect">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F7E52C-E5B6-40A1-7E9C-BA62EA0150D2}"/>
              </a:ext>
            </a:extLst>
          </p:cNvPr>
          <p:cNvSpPr txBox="1"/>
          <p:nvPr/>
        </p:nvSpPr>
        <p:spPr>
          <a:xfrm>
            <a:off x="6639636" y="1108134"/>
            <a:ext cx="4217486" cy="88781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1600" b="1" u="sng">
                <a:solidFill>
                  <a:schemeClr val="bg1">
                    <a:alpha val="50000"/>
                  </a:schemeClr>
                </a:solidFill>
                <a:latin typeface="+mj-lt"/>
                <a:ea typeface="+mj-ea"/>
                <a:cs typeface="+mj-cs"/>
              </a:rPr>
              <a:t>Image steganography</a:t>
            </a:r>
          </a:p>
          <a:p>
            <a:pPr algn="ctr">
              <a:lnSpc>
                <a:spcPct val="90000"/>
              </a:lnSpc>
              <a:spcBef>
                <a:spcPct val="0"/>
              </a:spcBef>
              <a:spcAft>
                <a:spcPts val="600"/>
              </a:spcAft>
            </a:pPr>
            <a:endParaRPr lang="en-US" sz="1600">
              <a:solidFill>
                <a:schemeClr val="bg1">
                  <a:alpha val="50000"/>
                </a:schemeClr>
              </a:solidFill>
              <a:latin typeface="+mj-lt"/>
              <a:ea typeface="+mj-ea"/>
              <a:cs typeface="+mj-cs"/>
            </a:endParaRPr>
          </a:p>
        </p:txBody>
      </p:sp>
      <p:sp>
        <p:nvSpPr>
          <p:cNvPr id="5" name="TextBox 4">
            <a:extLst>
              <a:ext uri="{FF2B5EF4-FFF2-40B4-BE49-F238E27FC236}">
                <a16:creationId xmlns:a16="http://schemas.microsoft.com/office/drawing/2014/main" id="{78BA15AF-D2CE-B3BA-3EB5-7C5132972AAD}"/>
              </a:ext>
            </a:extLst>
          </p:cNvPr>
          <p:cNvSpPr txBox="1"/>
          <p:nvPr/>
        </p:nvSpPr>
        <p:spPr>
          <a:xfrm>
            <a:off x="6721522" y="2388522"/>
            <a:ext cx="4135600" cy="33613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1900">
                <a:solidFill>
                  <a:schemeClr val="bg1"/>
                </a:solidFill>
              </a:rPr>
              <a:t>   In image steganography, secret information is encoded within a digital image. This technique relies on the fact that small changes in image color or noise are very difficult to detect with the human eye. For example, one image can be concealed within another by using the least significant bits of each pixel in the image to represent the hidden image instead.</a:t>
            </a:r>
          </a:p>
        </p:txBody>
      </p:sp>
    </p:spTree>
    <p:extLst>
      <p:ext uri="{BB962C8B-B14F-4D97-AF65-F5344CB8AC3E}">
        <p14:creationId xmlns:p14="http://schemas.microsoft.com/office/powerpoint/2010/main" val="232214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E0EBB7-3EDF-4FFC-906D-3BCD31A72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lose-up of camera lens">
            <a:extLst>
              <a:ext uri="{FF2B5EF4-FFF2-40B4-BE49-F238E27FC236}">
                <a16:creationId xmlns:a16="http://schemas.microsoft.com/office/drawing/2014/main" id="{25360075-2A8A-9817-45AC-4694CEAE27FA}"/>
              </a:ext>
            </a:extLst>
          </p:cNvPr>
          <p:cNvPicPr>
            <a:picLocks noChangeAspect="1"/>
          </p:cNvPicPr>
          <p:nvPr/>
        </p:nvPicPr>
        <p:blipFill rotWithShape="1">
          <a:blip r:embed="rId2"/>
          <a:srcRect l="39422" r="8075" b="7"/>
          <a:stretch/>
        </p:blipFill>
        <p:spPr>
          <a:xfrm>
            <a:off x="20" y="10"/>
            <a:ext cx="5422526" cy="6857991"/>
          </a:xfrm>
          <a:prstGeom prst="rect">
            <a:avLst/>
          </a:prstGeom>
        </p:spPr>
      </p:pic>
      <p:sp>
        <p:nvSpPr>
          <p:cNvPr id="14" name="Rectangle 13">
            <a:extLst>
              <a:ext uri="{FF2B5EF4-FFF2-40B4-BE49-F238E27FC236}">
                <a16:creationId xmlns:a16="http://schemas.microsoft.com/office/drawing/2014/main" id="{F25F397F-5BF8-43B6-8679-E2C8E2ABF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7413" y="685800"/>
            <a:ext cx="5363530" cy="5486399"/>
          </a:xfrm>
          <a:prstGeom prst="rect">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61F91A-CB15-1055-6C4C-9FEE4578599F}"/>
              </a:ext>
            </a:extLst>
          </p:cNvPr>
          <p:cNvSpPr txBox="1"/>
          <p:nvPr/>
        </p:nvSpPr>
        <p:spPr>
          <a:xfrm>
            <a:off x="6639636" y="1108134"/>
            <a:ext cx="4217486" cy="88781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1600" b="1" u="sng">
                <a:solidFill>
                  <a:schemeClr val="bg1">
                    <a:alpha val="50000"/>
                  </a:schemeClr>
                </a:solidFill>
                <a:latin typeface="+mj-lt"/>
                <a:ea typeface="+mj-ea"/>
                <a:cs typeface="+mj-cs"/>
              </a:rPr>
              <a:t>Video steganography</a:t>
            </a:r>
          </a:p>
          <a:p>
            <a:pPr algn="ctr">
              <a:lnSpc>
                <a:spcPct val="90000"/>
              </a:lnSpc>
              <a:spcBef>
                <a:spcPct val="0"/>
              </a:spcBef>
              <a:spcAft>
                <a:spcPts val="600"/>
              </a:spcAft>
            </a:pPr>
            <a:endParaRPr lang="en-US" sz="1600">
              <a:solidFill>
                <a:schemeClr val="bg1">
                  <a:alpha val="50000"/>
                </a:schemeClr>
              </a:solidFill>
              <a:latin typeface="+mj-lt"/>
              <a:ea typeface="+mj-ea"/>
              <a:cs typeface="+mj-cs"/>
            </a:endParaRPr>
          </a:p>
        </p:txBody>
      </p:sp>
      <p:sp>
        <p:nvSpPr>
          <p:cNvPr id="6" name="TextBox 5">
            <a:extLst>
              <a:ext uri="{FF2B5EF4-FFF2-40B4-BE49-F238E27FC236}">
                <a16:creationId xmlns:a16="http://schemas.microsoft.com/office/drawing/2014/main" id="{F5B20F3D-7D7B-B4D8-A8E4-B80EACA9F67F}"/>
              </a:ext>
            </a:extLst>
          </p:cNvPr>
          <p:cNvSpPr txBox="1"/>
          <p:nvPr/>
        </p:nvSpPr>
        <p:spPr>
          <a:xfrm>
            <a:off x="6721522" y="2388522"/>
            <a:ext cx="4135600" cy="33613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2000">
                <a:solidFill>
                  <a:schemeClr val="bg1"/>
                </a:solidFill>
              </a:rPr>
              <a:t>      Video steganography is a more sophisticated version of image steganography that can encode entire videos. Because digital videos are represented as a sequence of consecutive images, each video frame can encode a separate image, hiding a coherent video in plain sight.</a:t>
            </a:r>
          </a:p>
        </p:txBody>
      </p:sp>
    </p:spTree>
    <p:extLst>
      <p:ext uri="{BB962C8B-B14F-4D97-AF65-F5344CB8AC3E}">
        <p14:creationId xmlns:p14="http://schemas.microsoft.com/office/powerpoint/2010/main" val="129774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E0EBB7-3EDF-4FFC-906D-3BCD31A72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ound wave pattern on pixilated monitor">
            <a:extLst>
              <a:ext uri="{FF2B5EF4-FFF2-40B4-BE49-F238E27FC236}">
                <a16:creationId xmlns:a16="http://schemas.microsoft.com/office/drawing/2014/main" id="{23DE14A7-348B-DBDF-E25B-98ED24A23517}"/>
              </a:ext>
            </a:extLst>
          </p:cNvPr>
          <p:cNvPicPr>
            <a:picLocks noChangeAspect="1"/>
          </p:cNvPicPr>
          <p:nvPr/>
        </p:nvPicPr>
        <p:blipFill rotWithShape="1">
          <a:blip r:embed="rId2"/>
          <a:srcRect l="19404" r="27894" b="-3"/>
          <a:stretch/>
        </p:blipFill>
        <p:spPr>
          <a:xfrm>
            <a:off x="20" y="10"/>
            <a:ext cx="5422526" cy="6857991"/>
          </a:xfrm>
          <a:prstGeom prst="rect">
            <a:avLst/>
          </a:prstGeom>
        </p:spPr>
      </p:pic>
      <p:sp>
        <p:nvSpPr>
          <p:cNvPr id="14" name="Rectangle 13">
            <a:extLst>
              <a:ext uri="{FF2B5EF4-FFF2-40B4-BE49-F238E27FC236}">
                <a16:creationId xmlns:a16="http://schemas.microsoft.com/office/drawing/2014/main" id="{F25F397F-5BF8-43B6-8679-E2C8E2ABF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7413" y="685800"/>
            <a:ext cx="5363530" cy="5486399"/>
          </a:xfrm>
          <a:prstGeom prst="rect">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CEDC8D-E163-49C4-1AC5-AC3438E21CFC}"/>
              </a:ext>
            </a:extLst>
          </p:cNvPr>
          <p:cNvSpPr txBox="1"/>
          <p:nvPr/>
        </p:nvSpPr>
        <p:spPr>
          <a:xfrm>
            <a:off x="6639636" y="1108134"/>
            <a:ext cx="4217486" cy="88781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1600" b="1" u="sng">
                <a:solidFill>
                  <a:schemeClr val="bg1">
                    <a:alpha val="50000"/>
                  </a:schemeClr>
                </a:solidFill>
                <a:latin typeface="+mj-lt"/>
                <a:ea typeface="+mj-ea"/>
                <a:cs typeface="+mj-cs"/>
              </a:rPr>
              <a:t>Audio steganography</a:t>
            </a:r>
          </a:p>
        </p:txBody>
      </p:sp>
      <p:sp>
        <p:nvSpPr>
          <p:cNvPr id="6" name="TextBox 5">
            <a:extLst>
              <a:ext uri="{FF2B5EF4-FFF2-40B4-BE49-F238E27FC236}">
                <a16:creationId xmlns:a16="http://schemas.microsoft.com/office/drawing/2014/main" id="{85EE9840-C7CE-D948-3D7D-87CD1F9CCDBB}"/>
              </a:ext>
            </a:extLst>
          </p:cNvPr>
          <p:cNvSpPr txBox="1"/>
          <p:nvPr/>
        </p:nvSpPr>
        <p:spPr>
          <a:xfrm>
            <a:off x="6721522" y="2388522"/>
            <a:ext cx="4135600" cy="33613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1900">
                <a:solidFill>
                  <a:schemeClr val="bg1"/>
                </a:solidFill>
              </a:rPr>
              <a:t>   Audio files, like images and videos, can be used to conceal information. One simple form of audio steganography is “backmasking,” in which secret messages are played backwards on a track (requiring the listener to play the entire track backwards). More sophisticated techniques might involve the least significant bits of each byte in the audio file, similar to image steganography.</a:t>
            </a:r>
          </a:p>
        </p:txBody>
      </p:sp>
    </p:spTree>
    <p:extLst>
      <p:ext uri="{BB962C8B-B14F-4D97-AF65-F5344CB8AC3E}">
        <p14:creationId xmlns:p14="http://schemas.microsoft.com/office/powerpoint/2010/main" val="217419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2D8A1AA1-503F-B772-0A05-9F53FB65CEC6}"/>
              </a:ext>
            </a:extLst>
          </p:cNvPr>
          <p:cNvSpPr txBox="1"/>
          <p:nvPr/>
        </p:nvSpPr>
        <p:spPr>
          <a:xfrm>
            <a:off x="6438900" y="669925"/>
            <a:ext cx="4457702" cy="13255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800" b="1" u="sng" kern="1200">
                <a:solidFill>
                  <a:schemeClr val="bg1"/>
                </a:solidFill>
                <a:latin typeface="+mj-lt"/>
                <a:ea typeface="+mj-ea"/>
                <a:cs typeface="+mj-cs"/>
              </a:rPr>
              <a:t>Network steganography</a:t>
            </a:r>
          </a:p>
          <a:p>
            <a:pPr>
              <a:lnSpc>
                <a:spcPct val="90000"/>
              </a:lnSpc>
              <a:spcBef>
                <a:spcPct val="0"/>
              </a:spcBef>
              <a:spcAft>
                <a:spcPts val="600"/>
              </a:spcAft>
            </a:pPr>
            <a:endParaRPr lang="en-US" sz="3800" u="sng" kern="1200">
              <a:solidFill>
                <a:schemeClr val="bg1"/>
              </a:solidFill>
              <a:latin typeface="+mj-lt"/>
              <a:ea typeface="+mj-ea"/>
              <a:cs typeface="+mj-cs"/>
            </a:endParaRPr>
          </a:p>
        </p:txBody>
      </p:sp>
      <p:pic>
        <p:nvPicPr>
          <p:cNvPr id="7" name="Picture 6" descr="Top view of cubes connected with black lines">
            <a:extLst>
              <a:ext uri="{FF2B5EF4-FFF2-40B4-BE49-F238E27FC236}">
                <a16:creationId xmlns:a16="http://schemas.microsoft.com/office/drawing/2014/main" id="{ED0EAE23-9130-61C8-1730-3BE494BD3BC1}"/>
              </a:ext>
            </a:extLst>
          </p:cNvPr>
          <p:cNvPicPr>
            <a:picLocks noChangeAspect="1"/>
          </p:cNvPicPr>
          <p:nvPr/>
        </p:nvPicPr>
        <p:blipFill>
          <a:blip r:embed="rId2"/>
          <a:stretch>
            <a:fillRect/>
          </a:stretch>
        </p:blipFill>
        <p:spPr>
          <a:xfrm>
            <a:off x="0" y="2543174"/>
            <a:ext cx="5753102" cy="4314826"/>
          </a:xfrm>
          <a:prstGeom prst="rect">
            <a:avLst/>
          </a:prstGeom>
        </p:spPr>
      </p:pic>
      <p:cxnSp>
        <p:nvCxnSpPr>
          <p:cNvPr id="13" name="Straight Connector 12">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0340"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8292B0D-53A0-26FD-7BC1-E721520B2611}"/>
              </a:ext>
            </a:extLst>
          </p:cNvPr>
          <p:cNvSpPr txBox="1"/>
          <p:nvPr/>
        </p:nvSpPr>
        <p:spPr>
          <a:xfrm>
            <a:off x="6438900" y="2400304"/>
            <a:ext cx="4457702" cy="344169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chemeClr val="bg1"/>
                </a:solidFill>
              </a:rPr>
              <a:t>         Last but not least, network steganography is a clever digital steganography technique that hides information inside network traffic. For example, data can be concealed within the TCP/IP headers or payloads of network packets. The sender can even impart information based on the time between sending different packets.</a:t>
            </a:r>
          </a:p>
        </p:txBody>
      </p:sp>
    </p:spTree>
    <p:extLst>
      <p:ext uri="{BB962C8B-B14F-4D97-AF65-F5344CB8AC3E}">
        <p14:creationId xmlns:p14="http://schemas.microsoft.com/office/powerpoint/2010/main" val="2129727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STIGNOGRAPHY</vt:lpstr>
      <vt:lpstr>TYPES OF STIGNOGRAPHY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189</cp:revision>
  <dcterms:created xsi:type="dcterms:W3CDTF">2024-07-02T11:44:11Z</dcterms:created>
  <dcterms:modified xsi:type="dcterms:W3CDTF">2024-07-03T07:20:31Z</dcterms:modified>
</cp:coreProperties>
</file>