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8" r:id="rId9"/>
    <p:sldId id="272" r:id="rId10"/>
    <p:sldId id="269" r:id="rId11"/>
    <p:sldId id="270" r:id="rId12"/>
    <p:sldId id="271"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75" d="100"/>
          <a:sy n="75" d="100"/>
        </p:scale>
        <p:origin x="883"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017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248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7127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986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922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08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682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81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81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023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79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93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70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92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01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42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22-Oct-19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0406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B873-680F-492C-95A9-24FC63461259}"/>
              </a:ext>
            </a:extLst>
          </p:cNvPr>
          <p:cNvSpPr>
            <a:spLocks noGrp="1"/>
          </p:cNvSpPr>
          <p:nvPr>
            <p:ph type="ctrTitle"/>
          </p:nvPr>
        </p:nvSpPr>
        <p:spPr>
          <a:xfrm>
            <a:off x="349956" y="474134"/>
            <a:ext cx="9144000" cy="2664178"/>
          </a:xfrm>
        </p:spPr>
        <p:txBody>
          <a:bodyPr>
            <a:norm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IMPLEMENTING GRAPH COLORING PROBLEM USING BACKTRACKING APPROACH</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9F64C4-F8EB-4B70-BA40-806DAC706B35}"/>
              </a:ext>
            </a:extLst>
          </p:cNvPr>
          <p:cNvSpPr>
            <a:spLocks noGrp="1"/>
          </p:cNvSpPr>
          <p:nvPr>
            <p:ph type="subTitle" idx="1"/>
          </p:nvPr>
        </p:nvSpPr>
        <p:spPr>
          <a:xfrm>
            <a:off x="767643" y="3905956"/>
            <a:ext cx="10961513" cy="2743200"/>
          </a:xfrm>
        </p:spPr>
        <p:txBody>
          <a:bodyPr>
            <a:normAutofit fontScale="92500" lnSpcReduction="20000"/>
          </a:bodyPr>
          <a:lstStyle/>
          <a:p>
            <a:pPr algn="l"/>
            <a:r>
              <a:rPr lang="en-US" dirty="0">
                <a:solidFill>
                  <a:schemeClr val="tx1">
                    <a:lumMod val="95000"/>
                  </a:schemeClr>
                </a:solidFill>
              </a:rPr>
              <a:t>By</a:t>
            </a:r>
            <a:r>
              <a:rPr lang="en-US" dirty="0"/>
              <a:t> </a:t>
            </a:r>
            <a:r>
              <a:rPr lang="en-US" sz="1800" dirty="0"/>
              <a:t>:-  </a:t>
            </a:r>
            <a:r>
              <a:rPr lang="en-US" sz="1800" b="1" dirty="0">
                <a:solidFill>
                  <a:schemeClr val="tx1"/>
                </a:solidFill>
                <a:latin typeface="Times New Roman" panose="02020603050405020304" pitchFamily="18" charset="0"/>
                <a:cs typeface="Times New Roman" panose="02020603050405020304" pitchFamily="18" charset="0"/>
              </a:rPr>
              <a:t>Project batch number: CSEMPBNUM_F01</a:t>
            </a:r>
          </a:p>
          <a:p>
            <a:pPr algn="l"/>
            <a:r>
              <a:rPr lang="en-US" sz="1800" dirty="0">
                <a:solidFill>
                  <a:schemeClr val="tx1">
                    <a:lumMod val="95000"/>
                  </a:schemeClr>
                </a:solidFill>
              </a:rPr>
              <a:t>        </a:t>
            </a:r>
            <a:r>
              <a:rPr lang="en-US" sz="1800" dirty="0" err="1">
                <a:solidFill>
                  <a:schemeClr val="tx1">
                    <a:lumMod val="95000"/>
                  </a:schemeClr>
                </a:solidFill>
                <a:latin typeface="Times New Roman" panose="02020603050405020304" pitchFamily="18" charset="0"/>
                <a:cs typeface="Times New Roman" panose="02020603050405020304" pitchFamily="18" charset="0"/>
              </a:rPr>
              <a:t>Ganeshna</a:t>
            </a:r>
            <a:r>
              <a:rPr lang="en-US" sz="1800" dirty="0">
                <a:solidFill>
                  <a:schemeClr val="tx1">
                    <a:lumMod val="95000"/>
                  </a:schemeClr>
                </a:solidFill>
                <a:latin typeface="Times New Roman" panose="02020603050405020304" pitchFamily="18" charset="0"/>
                <a:cs typeface="Times New Roman" panose="02020603050405020304" pitchFamily="18" charset="0"/>
              </a:rPr>
              <a:t> Jaya Sriram             (2210316614) </a:t>
            </a:r>
          </a:p>
          <a:p>
            <a:pPr algn="l"/>
            <a:r>
              <a:rPr lang="en-US" sz="1800" dirty="0">
                <a:solidFill>
                  <a:schemeClr val="tx1">
                    <a:lumMod val="95000"/>
                  </a:schemeClr>
                </a:solidFill>
                <a:latin typeface="Times New Roman" panose="02020603050405020304" pitchFamily="18" charset="0"/>
                <a:cs typeface="Times New Roman" panose="02020603050405020304" pitchFamily="18" charset="0"/>
              </a:rPr>
              <a:t>          </a:t>
            </a:r>
            <a:r>
              <a:rPr lang="en-US" sz="1800" dirty="0" err="1">
                <a:solidFill>
                  <a:schemeClr val="tx1">
                    <a:lumMod val="95000"/>
                  </a:schemeClr>
                </a:solidFill>
                <a:latin typeface="Times New Roman" panose="02020603050405020304" pitchFamily="18" charset="0"/>
                <a:cs typeface="Times New Roman" panose="02020603050405020304" pitchFamily="18" charset="0"/>
              </a:rPr>
              <a:t>Piska</a:t>
            </a:r>
            <a:r>
              <a:rPr lang="en-US" sz="1800" dirty="0">
                <a:solidFill>
                  <a:schemeClr val="tx1">
                    <a:lumMod val="95000"/>
                  </a:schemeClr>
                </a:solidFill>
                <a:latin typeface="Times New Roman" panose="02020603050405020304" pitchFamily="18" charset="0"/>
                <a:cs typeface="Times New Roman" panose="02020603050405020304" pitchFamily="18" charset="0"/>
              </a:rPr>
              <a:t> </a:t>
            </a:r>
            <a:r>
              <a:rPr lang="en-US" sz="1800" dirty="0" err="1">
                <a:solidFill>
                  <a:schemeClr val="tx1">
                    <a:lumMod val="95000"/>
                  </a:schemeClr>
                </a:solidFill>
                <a:latin typeface="Times New Roman" panose="02020603050405020304" pitchFamily="18" charset="0"/>
                <a:cs typeface="Times New Roman" panose="02020603050405020304" pitchFamily="18" charset="0"/>
              </a:rPr>
              <a:t>Mallikarjuna</a:t>
            </a:r>
            <a:r>
              <a:rPr lang="en-US" sz="1800" dirty="0">
                <a:solidFill>
                  <a:schemeClr val="tx1">
                    <a:lumMod val="95000"/>
                  </a:schemeClr>
                </a:solidFill>
                <a:latin typeface="Times New Roman" panose="02020603050405020304" pitchFamily="18" charset="0"/>
                <a:cs typeface="Times New Roman" panose="02020603050405020304" pitchFamily="18" charset="0"/>
              </a:rPr>
              <a:t> Vaibhav    (2210316648)</a:t>
            </a:r>
          </a:p>
          <a:p>
            <a:pPr algn="l"/>
            <a:r>
              <a:rPr lang="en-US" sz="1800" dirty="0">
                <a:solidFill>
                  <a:schemeClr val="tx1">
                    <a:lumMod val="95000"/>
                  </a:schemeClr>
                </a:solidFill>
                <a:latin typeface="Times New Roman" panose="02020603050405020304" pitchFamily="18" charset="0"/>
                <a:cs typeface="Times New Roman" panose="02020603050405020304" pitchFamily="18" charset="0"/>
              </a:rPr>
              <a:t>          </a:t>
            </a:r>
            <a:r>
              <a:rPr lang="en-US" sz="1800" dirty="0" err="1">
                <a:solidFill>
                  <a:schemeClr val="tx1">
                    <a:lumMod val="95000"/>
                  </a:schemeClr>
                </a:solidFill>
                <a:latin typeface="Times New Roman" panose="02020603050405020304" pitchFamily="18" charset="0"/>
                <a:cs typeface="Times New Roman" panose="02020603050405020304" pitchFamily="18" charset="0"/>
              </a:rPr>
              <a:t>Inampudi</a:t>
            </a:r>
            <a:r>
              <a:rPr lang="en-US" sz="1800" dirty="0">
                <a:solidFill>
                  <a:schemeClr val="tx1">
                    <a:lumMod val="95000"/>
                  </a:schemeClr>
                </a:solidFill>
                <a:latin typeface="Times New Roman" panose="02020603050405020304" pitchFamily="18" charset="0"/>
                <a:cs typeface="Times New Roman" panose="02020603050405020304" pitchFamily="18" charset="0"/>
              </a:rPr>
              <a:t> </a:t>
            </a:r>
            <a:r>
              <a:rPr lang="en-US" sz="1800" dirty="0" err="1">
                <a:solidFill>
                  <a:schemeClr val="tx1">
                    <a:lumMod val="95000"/>
                  </a:schemeClr>
                </a:solidFill>
                <a:latin typeface="Times New Roman" panose="02020603050405020304" pitchFamily="18" charset="0"/>
                <a:cs typeface="Times New Roman" panose="02020603050405020304" pitchFamily="18" charset="0"/>
              </a:rPr>
              <a:t>Vikranth</a:t>
            </a:r>
            <a:r>
              <a:rPr lang="en-US" sz="1800" dirty="0">
                <a:solidFill>
                  <a:schemeClr val="tx1">
                    <a:lumMod val="95000"/>
                  </a:schemeClr>
                </a:solidFill>
                <a:latin typeface="Times New Roman" panose="02020603050405020304" pitchFamily="18" charset="0"/>
                <a:cs typeface="Times New Roman" panose="02020603050405020304" pitchFamily="18" charset="0"/>
              </a:rPr>
              <a:t>                  (2210316623)</a:t>
            </a:r>
          </a:p>
          <a:p>
            <a:pPr algn="l"/>
            <a:r>
              <a:rPr lang="en-US" sz="1800" dirty="0">
                <a:solidFill>
                  <a:schemeClr val="tx1">
                    <a:lumMod val="95000"/>
                  </a:schemeClr>
                </a:solidFill>
                <a:latin typeface="Times New Roman" panose="02020603050405020304" pitchFamily="18" charset="0"/>
                <a:cs typeface="Times New Roman" panose="02020603050405020304" pitchFamily="18" charset="0"/>
              </a:rPr>
              <a:t>          </a:t>
            </a:r>
            <a:r>
              <a:rPr lang="en-US" sz="1800" dirty="0" err="1">
                <a:solidFill>
                  <a:schemeClr val="tx1">
                    <a:lumMod val="95000"/>
                  </a:schemeClr>
                </a:solidFill>
                <a:latin typeface="Times New Roman" panose="02020603050405020304" pitchFamily="18" charset="0"/>
                <a:cs typeface="Times New Roman" panose="02020603050405020304" pitchFamily="18" charset="0"/>
              </a:rPr>
              <a:t>Muddam</a:t>
            </a:r>
            <a:r>
              <a:rPr lang="en-US" sz="1800" dirty="0">
                <a:solidFill>
                  <a:schemeClr val="tx1">
                    <a:lumMod val="95000"/>
                  </a:schemeClr>
                </a:solidFill>
                <a:latin typeface="Times New Roman" panose="02020603050405020304" pitchFamily="18" charset="0"/>
                <a:cs typeface="Times New Roman" panose="02020603050405020304" pitchFamily="18" charset="0"/>
              </a:rPr>
              <a:t> Ganesh Goud           (2210316641)</a:t>
            </a:r>
          </a:p>
          <a:p>
            <a:r>
              <a:rPr lang="en-US" sz="1800" dirty="0">
                <a:solidFill>
                  <a:schemeClr val="tx1">
                    <a:lumMod val="95000"/>
                  </a:schemeClr>
                </a:solidFill>
                <a:latin typeface="Times New Roman" panose="02020603050405020304" pitchFamily="18" charset="0"/>
                <a:cs typeface="Times New Roman" panose="02020603050405020304" pitchFamily="18" charset="0"/>
              </a:rPr>
              <a:t>									</a:t>
            </a:r>
            <a:r>
              <a:rPr lang="en-US" sz="1800" dirty="0">
                <a:solidFill>
                  <a:schemeClr val="tx1">
                    <a:lumMod val="95000"/>
                  </a:schemeClr>
                </a:solidFill>
              </a:rPr>
              <a:t>																															Project Guide</a:t>
            </a:r>
          </a:p>
          <a:p>
            <a:r>
              <a:rPr lang="en-US" sz="1800" dirty="0">
                <a:solidFill>
                  <a:schemeClr val="tx1">
                    <a:lumMod val="95000"/>
                  </a:schemeClr>
                </a:solidFill>
              </a:rPr>
              <a:t>															   			</a:t>
            </a:r>
            <a:r>
              <a:rPr lang="en-US" sz="2000" b="1" dirty="0">
                <a:solidFill>
                  <a:schemeClr val="tx1">
                    <a:lumMod val="95000"/>
                  </a:schemeClr>
                </a:solidFill>
              </a:rPr>
              <a:t>Ms. N. Asha Jyothi</a:t>
            </a:r>
            <a:endParaRPr lang="en-US" sz="2000" dirty="0">
              <a:solidFill>
                <a:schemeClr val="tx1">
                  <a:lumMod val="95000"/>
                </a:schemeClr>
              </a:solidFill>
            </a:endParaRPr>
          </a:p>
          <a:p>
            <a:endParaRPr lang="en-US" dirty="0"/>
          </a:p>
          <a:p>
            <a:endParaRPr lang="en-US" dirty="0"/>
          </a:p>
        </p:txBody>
      </p:sp>
    </p:spTree>
    <p:extLst>
      <p:ext uri="{BB962C8B-B14F-4D97-AF65-F5344CB8AC3E}">
        <p14:creationId xmlns:p14="http://schemas.microsoft.com/office/powerpoint/2010/main" val="190627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961D4-F387-403E-93D2-387E4CDC18FF}"/>
              </a:ext>
            </a:extLst>
          </p:cNvPr>
          <p:cNvSpPr>
            <a:spLocks noGrp="1"/>
          </p:cNvSpPr>
          <p:nvPr>
            <p:ph idx="1"/>
          </p:nvPr>
        </p:nvSpPr>
        <p:spPr>
          <a:xfrm>
            <a:off x="799254" y="2076248"/>
            <a:ext cx="8596668" cy="3880773"/>
          </a:xfrm>
        </p:spPr>
        <p:txBody>
          <a:bodyPr>
            <a:normAutofit/>
          </a:bodyPr>
          <a:lstStyle/>
          <a:p>
            <a:pPr>
              <a:buFont typeface="Wingdings" panose="05000000000000000000" pitchFamily="2" charset="2"/>
              <a:buChar char="v"/>
            </a:pPr>
            <a:r>
              <a:rPr lang="en-US" sz="2600" dirty="0">
                <a:solidFill>
                  <a:schemeClr val="tx1"/>
                </a:solidFill>
                <a:latin typeface="Times New Roman" panose="02020603050405020304" pitchFamily="18" charset="0"/>
                <a:cs typeface="Times New Roman" panose="02020603050405020304" pitchFamily="18" charset="0"/>
              </a:rPr>
              <a:t>Detecting all non-white regions (</a:t>
            </a:r>
            <a:r>
              <a:rPr lang="en-US" sz="2600" dirty="0" err="1">
                <a:solidFill>
                  <a:schemeClr val="tx1"/>
                </a:solidFill>
                <a:latin typeface="Times New Roman" panose="02020603050405020304" pitchFamily="18" charset="0"/>
                <a:cs typeface="Times New Roman" panose="02020603050405020304" pitchFamily="18" charset="0"/>
              </a:rPr>
              <a:t>eg.</a:t>
            </a:r>
            <a:r>
              <a:rPr lang="en-US" sz="2600" dirty="0">
                <a:solidFill>
                  <a:schemeClr val="tx1"/>
                </a:solidFill>
                <a:latin typeface="Times New Roman" panose="02020603050405020304" pitchFamily="18" charset="0"/>
                <a:cs typeface="Times New Roman" panose="02020603050405020304" pitchFamily="18" charset="0"/>
              </a:rPr>
              <a:t> provinces or states). </a:t>
            </a:r>
          </a:p>
          <a:p>
            <a:pPr>
              <a:buFont typeface="Wingdings" panose="05000000000000000000" pitchFamily="2" charset="2"/>
              <a:buChar char="v"/>
            </a:pPr>
            <a:r>
              <a:rPr lang="en-US" sz="2600" dirty="0">
                <a:solidFill>
                  <a:schemeClr val="tx1"/>
                </a:solidFill>
                <a:latin typeface="Times New Roman" panose="02020603050405020304" pitchFamily="18" charset="0"/>
                <a:cs typeface="Times New Roman" panose="02020603050405020304" pitchFamily="18" charset="0"/>
              </a:rPr>
              <a:t>Converting the input map to a simple planar graph: There will be a node for each region. Two nodes will be adjacent, if and only if their corresponding regions have a common border on the map. </a:t>
            </a:r>
          </a:p>
          <a:p>
            <a:pPr>
              <a:buFont typeface="Wingdings" panose="05000000000000000000" pitchFamily="2" charset="2"/>
              <a:buChar char="v"/>
            </a:pPr>
            <a:r>
              <a:rPr lang="en-US" sz="2600" dirty="0">
                <a:solidFill>
                  <a:schemeClr val="tx1"/>
                </a:solidFill>
                <a:latin typeface="Times New Roman" panose="02020603050405020304" pitchFamily="18" charset="0"/>
                <a:cs typeface="Times New Roman" panose="02020603050405020304" pitchFamily="18" charset="0"/>
              </a:rPr>
              <a:t>Using backtracking for coloring that graph (it's a recursive function that produces all valid colorings).</a:t>
            </a:r>
          </a:p>
          <a:p>
            <a:pPr>
              <a:buFont typeface="Wingdings" panose="05000000000000000000" pitchFamily="2" charset="2"/>
              <a:buChar char="v"/>
            </a:pPr>
            <a:r>
              <a:rPr lang="en-US" sz="2600" dirty="0">
                <a:solidFill>
                  <a:schemeClr val="tx1"/>
                </a:solidFill>
                <a:latin typeface="Times New Roman" panose="02020603050405020304" pitchFamily="18" charset="0"/>
                <a:cs typeface="Times New Roman" panose="02020603050405020304" pitchFamily="18" charset="0"/>
              </a:rPr>
              <a:t>Displaying all produced colorings on the given map</a:t>
            </a:r>
          </a:p>
        </p:txBody>
      </p:sp>
      <p:sp>
        <p:nvSpPr>
          <p:cNvPr id="4" name="Title 1">
            <a:extLst>
              <a:ext uri="{FF2B5EF4-FFF2-40B4-BE49-F238E27FC236}">
                <a16:creationId xmlns:a16="http://schemas.microsoft.com/office/drawing/2014/main" id="{1295A838-487C-4263-8F2B-CCB8CB6047DA}"/>
              </a:ext>
            </a:extLst>
          </p:cNvPr>
          <p:cNvSpPr>
            <a:spLocks noGrp="1"/>
          </p:cNvSpPr>
          <p:nvPr>
            <p:ph type="title"/>
          </p:nvPr>
        </p:nvSpPr>
        <p:spPr>
          <a:xfrm>
            <a:off x="1310640" y="291535"/>
            <a:ext cx="8534400" cy="1223434"/>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MAP COLORING USING FOUR COLOR THEOREM</a:t>
            </a:r>
          </a:p>
        </p:txBody>
      </p:sp>
      <p:sp>
        <p:nvSpPr>
          <p:cNvPr id="6" name="Rectangle 5">
            <a:extLst>
              <a:ext uri="{FF2B5EF4-FFF2-40B4-BE49-F238E27FC236}">
                <a16:creationId xmlns:a16="http://schemas.microsoft.com/office/drawing/2014/main" id="{369250B0-4D96-41E0-AD27-72DCD717A35C}"/>
              </a:ext>
            </a:extLst>
          </p:cNvPr>
          <p:cNvSpPr/>
          <p:nvPr/>
        </p:nvSpPr>
        <p:spPr>
          <a:xfrm>
            <a:off x="799254" y="1583805"/>
            <a:ext cx="2276584" cy="492443"/>
          </a:xfrm>
          <a:prstGeom prst="rect">
            <a:avLst/>
          </a:prstGeom>
          <a:noFill/>
        </p:spPr>
        <p:txBody>
          <a:bodyPr wrap="none" lIns="91440" tIns="45720" rIns="91440" bIns="45720">
            <a:spAutoFit/>
          </a:bodyPr>
          <a:lstStyle/>
          <a:p>
            <a:pPr algn="ctr"/>
            <a:r>
              <a:rPr lang="en-US" sz="2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71009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B983B-B541-40B7-A316-57C33BB23BA6}"/>
              </a:ext>
            </a:extLst>
          </p:cNvPr>
          <p:cNvSpPr>
            <a:spLocks noGrp="1"/>
          </p:cNvSpPr>
          <p:nvPr>
            <p:ph type="title"/>
          </p:nvPr>
        </p:nvSpPr>
        <p:spPr>
          <a:xfrm>
            <a:off x="677334" y="609600"/>
            <a:ext cx="8596668" cy="558800"/>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Input:</a:t>
            </a:r>
          </a:p>
        </p:txBody>
      </p:sp>
      <p:pic>
        <p:nvPicPr>
          <p:cNvPr id="6" name="Picture 5">
            <a:extLst>
              <a:ext uri="{FF2B5EF4-FFF2-40B4-BE49-F238E27FC236}">
                <a16:creationId xmlns:a16="http://schemas.microsoft.com/office/drawing/2014/main" id="{57C582EF-F805-4EF1-A5B5-EA459D3C1177}"/>
              </a:ext>
            </a:extLst>
          </p:cNvPr>
          <p:cNvPicPr>
            <a:picLocks noChangeAspect="1"/>
          </p:cNvPicPr>
          <p:nvPr/>
        </p:nvPicPr>
        <p:blipFill>
          <a:blip r:embed="rId4"/>
          <a:stretch>
            <a:fillRect/>
          </a:stretch>
        </p:blipFill>
        <p:spPr>
          <a:xfrm>
            <a:off x="4033520" y="609600"/>
            <a:ext cx="2150131" cy="1811912"/>
          </a:xfrm>
          <a:prstGeom prst="rect">
            <a:avLst/>
          </a:prstGeom>
        </p:spPr>
      </p:pic>
      <p:pic>
        <p:nvPicPr>
          <p:cNvPr id="8" name="Picture 7">
            <a:extLst>
              <a:ext uri="{FF2B5EF4-FFF2-40B4-BE49-F238E27FC236}">
                <a16:creationId xmlns:a16="http://schemas.microsoft.com/office/drawing/2014/main" id="{173E3E43-2144-4FD0-B3F5-56EAF0CA7DC9}"/>
              </a:ext>
            </a:extLst>
          </p:cNvPr>
          <p:cNvPicPr>
            <a:picLocks noChangeAspect="1"/>
          </p:cNvPicPr>
          <p:nvPr/>
        </p:nvPicPr>
        <p:blipFill>
          <a:blip r:embed="rId5"/>
          <a:stretch>
            <a:fillRect/>
          </a:stretch>
        </p:blipFill>
        <p:spPr>
          <a:xfrm>
            <a:off x="1070913" y="2622753"/>
            <a:ext cx="8454866" cy="689164"/>
          </a:xfrm>
          <a:prstGeom prst="rect">
            <a:avLst/>
          </a:prstGeom>
        </p:spPr>
      </p:pic>
      <p:pic>
        <p:nvPicPr>
          <p:cNvPr id="9" name="gif iran">
            <a:hlinkClick r:id="" action="ppaction://media"/>
            <a:extLst>
              <a:ext uri="{FF2B5EF4-FFF2-40B4-BE49-F238E27FC236}">
                <a16:creationId xmlns:a16="http://schemas.microsoft.com/office/drawing/2014/main" id="{7A8DDEDA-80AA-4B12-86BD-8DA0D3231369}"/>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rot="16200000">
            <a:off x="3755428" y="3200053"/>
            <a:ext cx="2440480" cy="3253974"/>
          </a:xfrm>
          <a:prstGeom prst="rect">
            <a:avLst/>
          </a:prstGeom>
        </p:spPr>
      </p:pic>
      <p:sp>
        <p:nvSpPr>
          <p:cNvPr id="10" name="Rectangle 9">
            <a:extLst>
              <a:ext uri="{FF2B5EF4-FFF2-40B4-BE49-F238E27FC236}">
                <a16:creationId xmlns:a16="http://schemas.microsoft.com/office/drawing/2014/main" id="{C32BFA7B-6D39-408B-B5FB-F1C0136A6103}"/>
              </a:ext>
            </a:extLst>
          </p:cNvPr>
          <p:cNvSpPr/>
          <p:nvPr/>
        </p:nvSpPr>
        <p:spPr>
          <a:xfrm>
            <a:off x="677334" y="3513158"/>
            <a:ext cx="1595309"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Output:</a:t>
            </a:r>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2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6E0365-DB90-4FC9-BAEE-3E0B9C064355}"/>
              </a:ext>
            </a:extLst>
          </p:cNvPr>
          <p:cNvPicPr>
            <a:picLocks noChangeAspect="1"/>
          </p:cNvPicPr>
          <p:nvPr/>
        </p:nvPicPr>
        <p:blipFill>
          <a:blip r:embed="rId4"/>
          <a:stretch>
            <a:fillRect/>
          </a:stretch>
        </p:blipFill>
        <p:spPr>
          <a:xfrm>
            <a:off x="635709" y="477521"/>
            <a:ext cx="10080551" cy="932180"/>
          </a:xfrm>
          <a:prstGeom prst="rect">
            <a:avLst/>
          </a:prstGeom>
        </p:spPr>
      </p:pic>
      <p:sp>
        <p:nvSpPr>
          <p:cNvPr id="6" name="Rectangle 5">
            <a:extLst>
              <a:ext uri="{FF2B5EF4-FFF2-40B4-BE49-F238E27FC236}">
                <a16:creationId xmlns:a16="http://schemas.microsoft.com/office/drawing/2014/main" id="{310A2432-6434-4754-AB76-76203602FB87}"/>
              </a:ext>
            </a:extLst>
          </p:cNvPr>
          <p:cNvSpPr/>
          <p:nvPr/>
        </p:nvSpPr>
        <p:spPr>
          <a:xfrm>
            <a:off x="635709" y="1409701"/>
            <a:ext cx="1365811" cy="584775"/>
          </a:xfrm>
          <a:prstGeom prst="rect">
            <a:avLst/>
          </a:prstGeom>
        </p:spPr>
        <p:txBody>
          <a:bodyPr wrap="square">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Input:</a:t>
            </a:r>
          </a:p>
        </p:txBody>
      </p:sp>
      <p:sp>
        <p:nvSpPr>
          <p:cNvPr id="7" name="Rectangle 6">
            <a:extLst>
              <a:ext uri="{FF2B5EF4-FFF2-40B4-BE49-F238E27FC236}">
                <a16:creationId xmlns:a16="http://schemas.microsoft.com/office/drawing/2014/main" id="{D5AD2331-26C5-44D5-B1DE-49084EC7B07B}"/>
              </a:ext>
            </a:extLst>
          </p:cNvPr>
          <p:cNvSpPr/>
          <p:nvPr/>
        </p:nvSpPr>
        <p:spPr>
          <a:xfrm>
            <a:off x="6575774" y="1409701"/>
            <a:ext cx="143821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E32FDEFA-74E7-4B0B-B180-4233C9ED9F5E}"/>
              </a:ext>
            </a:extLst>
          </p:cNvPr>
          <p:cNvPicPr>
            <a:picLocks noChangeAspect="1"/>
          </p:cNvPicPr>
          <p:nvPr/>
        </p:nvPicPr>
        <p:blipFill>
          <a:blip r:embed="rId5"/>
          <a:stretch>
            <a:fillRect/>
          </a:stretch>
        </p:blipFill>
        <p:spPr>
          <a:xfrm>
            <a:off x="635709" y="2306319"/>
            <a:ext cx="4004603" cy="3904237"/>
          </a:xfrm>
          <a:prstGeom prst="rect">
            <a:avLst/>
          </a:prstGeom>
        </p:spPr>
      </p:pic>
      <p:pic>
        <p:nvPicPr>
          <p:cNvPr id="10" name="WhatsApp Video 2019-10-22 at 4.09.51 PM">
            <a:hlinkClick r:id="" action="ppaction://media"/>
            <a:extLst>
              <a:ext uri="{FF2B5EF4-FFF2-40B4-BE49-F238E27FC236}">
                <a16:creationId xmlns:a16="http://schemas.microsoft.com/office/drawing/2014/main" id="{A9E663BD-6784-4F24-BAEC-EA5624B87193}"/>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367145" y="2289115"/>
            <a:ext cx="3657600" cy="3904237"/>
          </a:xfrm>
          <a:prstGeom prst="rect">
            <a:avLst/>
          </a:prstGeom>
        </p:spPr>
      </p:pic>
    </p:spTree>
    <p:extLst>
      <p:ext uri="{BB962C8B-B14F-4D97-AF65-F5344CB8AC3E}">
        <p14:creationId xmlns:p14="http://schemas.microsoft.com/office/powerpoint/2010/main" val="26636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23"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0B9C-0B35-46EA-B773-30FF46530E70}"/>
              </a:ext>
            </a:extLst>
          </p:cNvPr>
          <p:cNvSpPr>
            <a:spLocks noGrp="1"/>
          </p:cNvSpPr>
          <p:nvPr>
            <p:ph type="title"/>
          </p:nvPr>
        </p:nvSpPr>
        <p:spPr>
          <a:xfrm>
            <a:off x="1092200" y="282786"/>
            <a:ext cx="8534400" cy="150706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9D041C4-4A68-488C-A511-FCCCCD38AFB4}"/>
              </a:ext>
            </a:extLst>
          </p:cNvPr>
          <p:cNvSpPr>
            <a:spLocks noGrp="1"/>
          </p:cNvSpPr>
          <p:nvPr>
            <p:ph idx="1"/>
          </p:nvPr>
        </p:nvSpPr>
        <p:spPr>
          <a:xfrm>
            <a:off x="355600" y="1036320"/>
            <a:ext cx="10007600" cy="4102945"/>
          </a:xfrm>
        </p:spPr>
        <p:txBody>
          <a:bodyPr>
            <a:noAutofit/>
          </a:bodyPr>
          <a:lstStyle/>
          <a:p>
            <a:pPr algn="just">
              <a:lnSpc>
                <a:spcPct val="100000"/>
              </a:lnSpc>
              <a:spcBef>
                <a:spcPts val="1889"/>
              </a:spcBef>
              <a:buFont typeface="Wingdings" panose="05000000000000000000" pitchFamily="2" charset="2"/>
              <a:buChar char="v"/>
              <a:tabLst>
                <a:tab pos="203835" algn="l"/>
              </a:tabLst>
            </a:pPr>
            <a:r>
              <a:rPr lang="en-US" sz="2000" dirty="0">
                <a:solidFill>
                  <a:schemeClr val="tx1">
                    <a:lumMod val="95000"/>
                  </a:schemeClr>
                </a:solidFill>
                <a:latin typeface="Times New Roman" panose="02020603050405020304" pitchFamily="18" charset="0"/>
                <a:cs typeface="Times New Roman" panose="02020603050405020304" pitchFamily="18" charset="0"/>
              </a:rPr>
              <a:t>The proposed project clearly demonstrates implementation of graph coloring problem using backtracking and its application </a:t>
            </a:r>
            <a:r>
              <a:rPr lang="en-US" sz="2000" dirty="0" err="1">
                <a:solidFill>
                  <a:schemeClr val="tx1">
                    <a:lumMod val="95000"/>
                  </a:schemeClr>
                </a:solidFill>
                <a:latin typeface="Times New Roman" panose="02020603050405020304" pitchFamily="18" charset="0"/>
                <a:cs typeface="Times New Roman" panose="02020603050405020304" pitchFamily="18" charset="0"/>
              </a:rPr>
              <a:t>i.e</a:t>
            </a:r>
            <a:r>
              <a:rPr lang="en-US" sz="2000" dirty="0">
                <a:solidFill>
                  <a:schemeClr val="tx1">
                    <a:lumMod val="95000"/>
                  </a:schemeClr>
                </a:solidFill>
                <a:latin typeface="Times New Roman" panose="02020603050405020304" pitchFamily="18" charset="0"/>
                <a:cs typeface="Times New Roman" panose="02020603050405020304" pitchFamily="18" charset="0"/>
              </a:rPr>
              <a:t>, Implementation of  Four color Theorem for map </a:t>
            </a:r>
            <a:r>
              <a:rPr lang="en-US" sz="2000" dirty="0" err="1">
                <a:solidFill>
                  <a:schemeClr val="tx1">
                    <a:lumMod val="95000"/>
                  </a:schemeClr>
                </a:solidFill>
                <a:latin typeface="Times New Roman" panose="02020603050405020304" pitchFamily="18" charset="0"/>
                <a:cs typeface="Times New Roman" panose="02020603050405020304" pitchFamily="18" charset="0"/>
              </a:rPr>
              <a:t>colouring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p>
          <a:p>
            <a:pPr algn="just">
              <a:lnSpc>
                <a:spcPct val="100000"/>
              </a:lnSpc>
              <a:spcBef>
                <a:spcPts val="1889"/>
              </a:spcBef>
              <a:buFont typeface="Wingdings" panose="05000000000000000000" pitchFamily="2" charset="2"/>
              <a:buChar char="v"/>
              <a:tabLst>
                <a:tab pos="203835" algn="l"/>
              </a:tabLst>
            </a:pPr>
            <a:r>
              <a:rPr lang="en-US" sz="2000" dirty="0">
                <a:solidFill>
                  <a:schemeClr val="tx1">
                    <a:lumMod val="95000"/>
                  </a:schemeClr>
                </a:solidFill>
                <a:latin typeface="Times New Roman" panose="02020603050405020304" pitchFamily="18" charset="0"/>
                <a:cs typeface="Times New Roman" panose="02020603050405020304" pitchFamily="18" charset="0"/>
              </a:rPr>
              <a:t>The four-color theorem states that any map in a plane can be colored using four-colors in such a way that regions sharing a common boundary (other than a single point) do not share the same color. </a:t>
            </a:r>
          </a:p>
          <a:p>
            <a:pPr algn="just">
              <a:lnSpc>
                <a:spcPct val="100000"/>
              </a:lnSpc>
              <a:spcBef>
                <a:spcPts val="1889"/>
              </a:spcBef>
              <a:buFont typeface="Wingdings" panose="05000000000000000000" pitchFamily="2" charset="2"/>
              <a:buChar char="v"/>
              <a:tabLst>
                <a:tab pos="203835" algn="l"/>
              </a:tabLst>
            </a:pPr>
            <a:r>
              <a:rPr lang="en-US" sz="2000" dirty="0">
                <a:solidFill>
                  <a:schemeClr val="tx1">
                    <a:lumMod val="95000"/>
                  </a:schemeClr>
                </a:solidFill>
                <a:latin typeface="Times New Roman" panose="02020603050405020304" pitchFamily="18" charset="0"/>
                <a:cs typeface="Times New Roman" panose="02020603050405020304" pitchFamily="18" charset="0"/>
              </a:rPr>
              <a:t>We can say that, given any separation of a plane into contiguous regions, producing a figure called a map, no more than four colors are required to color the regions of the map so that no two adjacent regions have the same color. </a:t>
            </a:r>
          </a:p>
          <a:p>
            <a:pPr algn="just">
              <a:lnSpc>
                <a:spcPct val="100000"/>
              </a:lnSpc>
              <a:spcBef>
                <a:spcPts val="1889"/>
              </a:spcBef>
              <a:buFont typeface="Wingdings" panose="05000000000000000000" pitchFamily="2" charset="2"/>
              <a:buChar char="v"/>
              <a:tabLst>
                <a:tab pos="203835" algn="l"/>
              </a:tabLst>
            </a:pPr>
            <a:r>
              <a:rPr lang="en-US" sz="2000" dirty="0">
                <a:solidFill>
                  <a:schemeClr val="tx1">
                    <a:lumMod val="95000"/>
                  </a:schemeClr>
                </a:solidFill>
                <a:latin typeface="Times New Roman" panose="02020603050405020304" pitchFamily="18" charset="0"/>
                <a:cs typeface="Times New Roman" panose="02020603050405020304" pitchFamily="18" charset="0"/>
              </a:rPr>
              <a:t>Graph coloring enjoys many practical applications as well as theoretical challenges. Beside the classical types of problems, different limitations can also be set on the graph, or on the way a color is assigned, or even on the color itself. </a:t>
            </a:r>
          </a:p>
          <a:p>
            <a:pPr algn="just">
              <a:lnSpc>
                <a:spcPct val="100000"/>
              </a:lnSpc>
              <a:spcBef>
                <a:spcPts val="1889"/>
              </a:spcBef>
              <a:buFont typeface="Wingdings" panose="05000000000000000000" pitchFamily="2" charset="2"/>
              <a:buChar char="v"/>
              <a:tabLst>
                <a:tab pos="203835" algn="l"/>
              </a:tabLst>
            </a:pPr>
            <a:r>
              <a:rPr lang="en-US" sz="2000" dirty="0">
                <a:solidFill>
                  <a:schemeClr val="tx1">
                    <a:lumMod val="95000"/>
                  </a:schemeClr>
                </a:solidFill>
                <a:latin typeface="Times New Roman" panose="02020603050405020304" pitchFamily="18" charset="0"/>
                <a:cs typeface="Times New Roman" panose="02020603050405020304" pitchFamily="18" charset="0"/>
              </a:rPr>
              <a:t>It has even reached popularity with the general public in the form of the popular number puzzle Sudoku. Graph coloring is still a very active field of research</a:t>
            </a:r>
          </a:p>
        </p:txBody>
      </p:sp>
    </p:spTree>
    <p:extLst>
      <p:ext uri="{BB962C8B-B14F-4D97-AF65-F5344CB8AC3E}">
        <p14:creationId xmlns:p14="http://schemas.microsoft.com/office/powerpoint/2010/main" val="8081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562E0-E03E-47D8-B2B2-277572089042}"/>
              </a:ext>
            </a:extLst>
          </p:cNvPr>
          <p:cNvSpPr>
            <a:spLocks noGrp="1"/>
          </p:cNvSpPr>
          <p:nvPr>
            <p:ph type="title"/>
          </p:nvPr>
        </p:nvSpPr>
        <p:spPr>
          <a:xfrm>
            <a:off x="1828800" y="2373489"/>
            <a:ext cx="8534400" cy="1507067"/>
          </a:xfrm>
        </p:spPr>
        <p:txBody>
          <a:bodyPr>
            <a:normAutofit/>
          </a:bodyPr>
          <a:lstStyle/>
          <a:p>
            <a:pPr algn="ctr"/>
            <a:r>
              <a:rPr lang="en-US" sz="48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0375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946C-9882-4444-8022-3C4250773A9C}"/>
              </a:ext>
            </a:extLst>
          </p:cNvPr>
          <p:cNvSpPr>
            <a:spLocks noGrp="1"/>
          </p:cNvSpPr>
          <p:nvPr>
            <p:ph type="title"/>
          </p:nvPr>
        </p:nvSpPr>
        <p:spPr>
          <a:xfrm>
            <a:off x="2806523" y="124179"/>
            <a:ext cx="6168144" cy="801510"/>
          </a:xfrm>
        </p:spPr>
        <p:txBody>
          <a:bodyPr/>
          <a:lstStyle/>
          <a:p>
            <a:pPr algn="ctr"/>
            <a:r>
              <a:rPr lang="en-US" b="1" dirty="0">
                <a:solidFill>
                  <a:schemeClr val="tx1">
                    <a:lumMod val="95000"/>
                  </a:schemeClr>
                </a:solidFill>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ECAE4A40-FB98-4173-B41B-01B704600806}"/>
              </a:ext>
            </a:extLst>
          </p:cNvPr>
          <p:cNvSpPr txBox="1"/>
          <p:nvPr/>
        </p:nvSpPr>
        <p:spPr>
          <a:xfrm>
            <a:off x="360680" y="1076960"/>
            <a:ext cx="9382760" cy="489364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Graph coloring also called Vertex coloring is a process of assigning colors to all the vertices of the graph such that no two adjacent vertices of it are assigned the same color. In other words, there must not be any edge in the graph whose end vertices are colored with the same color. Such a graph is called a properly colored graph.  </a:t>
            </a:r>
          </a:p>
          <a:p>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minimum number of colors required to color any graph such that no two adjacent vertices of it are assigned the same color is called Chromatic Number. Unfortunately, there is no efficient algorithm available for coloring a graph with a minimum number of colors as the problem is a known NP-Complete problem. Our goal is to find the chromatic number for a given graph with n vertices by using the backtracking approach</a:t>
            </a:r>
          </a:p>
        </p:txBody>
      </p:sp>
    </p:spTree>
    <p:extLst>
      <p:ext uri="{BB962C8B-B14F-4D97-AF65-F5344CB8AC3E}">
        <p14:creationId xmlns:p14="http://schemas.microsoft.com/office/powerpoint/2010/main" val="111529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D8A0-BF43-4B29-B78B-9C0FFF4BFDE4}"/>
              </a:ext>
            </a:extLst>
          </p:cNvPr>
          <p:cNvSpPr>
            <a:spLocks noGrp="1"/>
          </p:cNvSpPr>
          <p:nvPr>
            <p:ph type="title"/>
          </p:nvPr>
        </p:nvSpPr>
        <p:spPr>
          <a:xfrm>
            <a:off x="1728302" y="135466"/>
            <a:ext cx="7222684" cy="92568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C57D60E-875E-4969-8AA9-82B0A04C18D0}"/>
              </a:ext>
            </a:extLst>
          </p:cNvPr>
          <p:cNvSpPr>
            <a:spLocks noGrp="1"/>
          </p:cNvSpPr>
          <p:nvPr>
            <p:ph idx="1"/>
          </p:nvPr>
        </p:nvSpPr>
        <p:spPr>
          <a:xfrm>
            <a:off x="1072444" y="1735666"/>
            <a:ext cx="8534400" cy="3615267"/>
          </a:xfrm>
        </p:spPr>
        <p:txBody>
          <a:bodyPr>
            <a:normAutofit/>
          </a:bodyPr>
          <a:lstStyle/>
          <a:p>
            <a:pPr>
              <a:buFont typeface="Wingdings" panose="05000000000000000000" pitchFamily="2" charset="2"/>
              <a:buChar char="v"/>
            </a:pPr>
            <a:r>
              <a:rPr lang="en-US" sz="2800" dirty="0">
                <a:solidFill>
                  <a:schemeClr val="tx1">
                    <a:lumMod val="95000"/>
                  </a:schemeClr>
                </a:solidFill>
                <a:latin typeface="Times New Roman" panose="02020603050405020304" pitchFamily="18" charset="0"/>
                <a:cs typeface="Times New Roman" panose="02020603050405020304" pitchFamily="18" charset="0"/>
              </a:rPr>
              <a:t>BACKTRACKING</a:t>
            </a:r>
          </a:p>
          <a:p>
            <a:pPr>
              <a:buFont typeface="Wingdings" panose="05000000000000000000" pitchFamily="2" charset="2"/>
              <a:buChar char="v"/>
            </a:pPr>
            <a:r>
              <a:rPr lang="en-US" sz="2800" dirty="0">
                <a:solidFill>
                  <a:schemeClr val="tx1">
                    <a:lumMod val="95000"/>
                  </a:schemeClr>
                </a:solidFill>
                <a:latin typeface="Times New Roman" panose="02020603050405020304" pitchFamily="18" charset="0"/>
                <a:cs typeface="Times New Roman" panose="02020603050405020304" pitchFamily="18" charset="0"/>
              </a:rPr>
              <a:t>GRAPH COLORING</a:t>
            </a:r>
          </a:p>
          <a:p>
            <a:pPr>
              <a:buFont typeface="Wingdings" panose="05000000000000000000" pitchFamily="2" charset="2"/>
              <a:buChar char="v"/>
            </a:pPr>
            <a:r>
              <a:rPr lang="en-US" sz="2800" dirty="0">
                <a:solidFill>
                  <a:schemeClr val="tx1">
                    <a:lumMod val="95000"/>
                  </a:schemeClr>
                </a:solidFill>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v"/>
            </a:pPr>
            <a:r>
              <a:rPr lang="en-US" sz="2800" dirty="0">
                <a:solidFill>
                  <a:schemeClr val="tx1">
                    <a:lumMod val="95000"/>
                  </a:schemeClr>
                </a:solidFill>
                <a:latin typeface="Times New Roman" panose="02020603050405020304" pitchFamily="18" charset="0"/>
                <a:cs typeface="Times New Roman" panose="02020603050405020304" pitchFamily="18" charset="0"/>
              </a:rPr>
              <a:t>GRAPH COLORING USING BACKTRACKING</a:t>
            </a:r>
          </a:p>
          <a:p>
            <a:pPr>
              <a:buFont typeface="Wingdings" panose="05000000000000000000" pitchFamily="2" charset="2"/>
              <a:buChar char="v"/>
            </a:pPr>
            <a:r>
              <a:rPr lang="en-US" sz="2800" dirty="0">
                <a:solidFill>
                  <a:schemeClr val="tx1">
                    <a:lumMod val="95000"/>
                  </a:schemeClr>
                </a:solidFill>
                <a:latin typeface="Times New Roman" panose="02020603050405020304" pitchFamily="18" charset="0"/>
                <a:cs typeface="Times New Roman" panose="02020603050405020304" pitchFamily="18" charset="0"/>
              </a:rPr>
              <a:t>MAP COLORING USING FOUR COLOR THEOREM</a:t>
            </a:r>
          </a:p>
          <a:p>
            <a:pPr>
              <a:buFont typeface="Wingdings" panose="05000000000000000000" pitchFamily="2" charset="2"/>
              <a:buChar char="v"/>
            </a:pPr>
            <a:r>
              <a:rPr lang="en-US" sz="2800" dirty="0">
                <a:solidFill>
                  <a:schemeClr val="tx1">
                    <a:lumMod val="9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9785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F591-B62A-432D-B68E-8E9B5AD902C5}"/>
              </a:ext>
            </a:extLst>
          </p:cNvPr>
          <p:cNvSpPr>
            <a:spLocks noGrp="1"/>
          </p:cNvSpPr>
          <p:nvPr>
            <p:ph type="title"/>
          </p:nvPr>
        </p:nvSpPr>
        <p:spPr>
          <a:xfrm>
            <a:off x="2875844" y="85780"/>
            <a:ext cx="6440311" cy="91030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BACKTRACKING</a:t>
            </a:r>
          </a:p>
        </p:txBody>
      </p:sp>
      <p:sp>
        <p:nvSpPr>
          <p:cNvPr id="3" name="Content Placeholder 2">
            <a:extLst>
              <a:ext uri="{FF2B5EF4-FFF2-40B4-BE49-F238E27FC236}">
                <a16:creationId xmlns:a16="http://schemas.microsoft.com/office/drawing/2014/main" id="{E879BA62-A4CA-4D9F-B79D-48AE566DF07D}"/>
              </a:ext>
            </a:extLst>
          </p:cNvPr>
          <p:cNvSpPr>
            <a:spLocks noGrp="1"/>
          </p:cNvSpPr>
          <p:nvPr>
            <p:ph idx="1"/>
          </p:nvPr>
        </p:nvSpPr>
        <p:spPr>
          <a:xfrm>
            <a:off x="598487" y="1209317"/>
            <a:ext cx="9414933" cy="2438401"/>
          </a:xfrm>
        </p:spPr>
        <p:txBody>
          <a:bodyPr>
            <a:normAutofit/>
          </a:bodyPr>
          <a:lstStyle/>
          <a:p>
            <a:pPr marL="0" indent="0">
              <a:buNone/>
            </a:pPr>
            <a:r>
              <a:rPr lang="en-US" sz="2500" b="1" dirty="0">
                <a:solidFill>
                  <a:schemeClr val="tx1">
                    <a:lumMod val="95000"/>
                  </a:schemeClr>
                </a:solidFill>
                <a:latin typeface="Times New Roman" panose="02020603050405020304" pitchFamily="18" charset="0"/>
                <a:cs typeface="Times New Roman" panose="02020603050405020304" pitchFamily="18" charset="0"/>
              </a:rPr>
              <a:t>Backtracking</a:t>
            </a:r>
            <a:r>
              <a:rPr lang="en-US" sz="2500" dirty="0">
                <a:solidFill>
                  <a:schemeClr val="tx1">
                    <a:lumMod val="95000"/>
                  </a:schemeClr>
                </a:solidFill>
                <a:latin typeface="Times New Roman" panose="02020603050405020304" pitchFamily="18" charset="0"/>
                <a:cs typeface="Times New Roman" panose="02020603050405020304" pitchFamily="18" charset="0"/>
              </a:rPr>
              <a:t> can be defined as a general algorithmic technique that considers searching every possible combination in order to solve a computational problem</a:t>
            </a:r>
            <a:r>
              <a:rPr lang="en-US" sz="2500" dirty="0">
                <a:solidFill>
                  <a:schemeClr val="tx1">
                    <a:lumMod val="95000"/>
                  </a:schemeClr>
                </a:solidFill>
              </a:rPr>
              <a:t>.</a:t>
            </a:r>
          </a:p>
        </p:txBody>
      </p:sp>
      <p:sp>
        <p:nvSpPr>
          <p:cNvPr id="5" name="object 8">
            <a:extLst>
              <a:ext uri="{FF2B5EF4-FFF2-40B4-BE49-F238E27FC236}">
                <a16:creationId xmlns:a16="http://schemas.microsoft.com/office/drawing/2014/main" id="{9EC82E1C-FD4B-42FA-81DD-3372ED59FDB9}"/>
              </a:ext>
            </a:extLst>
          </p:cNvPr>
          <p:cNvSpPr txBox="1"/>
          <p:nvPr/>
        </p:nvSpPr>
        <p:spPr>
          <a:xfrm>
            <a:off x="1992206" y="4869957"/>
            <a:ext cx="478155" cy="299720"/>
          </a:xfrm>
          <a:prstGeom prst="rect">
            <a:avLst/>
          </a:prstGeom>
        </p:spPr>
        <p:txBody>
          <a:bodyPr vert="horz" wrap="square" lIns="0" tIns="12700" rIns="0" bIns="0" rtlCol="0">
            <a:spAutoFit/>
          </a:bodyPr>
          <a:lstStyle/>
          <a:p>
            <a:pPr marL="12700" defTabSz="914400">
              <a:spcBef>
                <a:spcPts val="100"/>
              </a:spcBef>
            </a:pPr>
            <a:r>
              <a:rPr spc="-35" dirty="0">
                <a:solidFill>
                  <a:prstClr val="black"/>
                </a:solidFill>
                <a:latin typeface="Georgia"/>
                <a:cs typeface="Georgia"/>
              </a:rPr>
              <a:t>sta</a:t>
            </a:r>
            <a:r>
              <a:rPr spc="-30" dirty="0">
                <a:solidFill>
                  <a:prstClr val="black"/>
                </a:solidFill>
                <a:latin typeface="Georgia"/>
                <a:cs typeface="Georgia"/>
              </a:rPr>
              <a:t>r</a:t>
            </a:r>
            <a:r>
              <a:rPr spc="10" dirty="0">
                <a:solidFill>
                  <a:prstClr val="black"/>
                </a:solidFill>
                <a:latin typeface="Georgia"/>
                <a:cs typeface="Georgia"/>
              </a:rPr>
              <a:t>t</a:t>
            </a:r>
            <a:endParaRPr dirty="0">
              <a:solidFill>
                <a:prstClr val="black"/>
              </a:solidFill>
              <a:latin typeface="Georgia"/>
              <a:cs typeface="Georgia"/>
            </a:endParaRPr>
          </a:p>
        </p:txBody>
      </p:sp>
      <p:sp>
        <p:nvSpPr>
          <p:cNvPr id="6" name="object 9">
            <a:extLst>
              <a:ext uri="{FF2B5EF4-FFF2-40B4-BE49-F238E27FC236}">
                <a16:creationId xmlns:a16="http://schemas.microsoft.com/office/drawing/2014/main" id="{1AD95424-A962-470A-84BA-19ACA419BEBC}"/>
              </a:ext>
            </a:extLst>
          </p:cNvPr>
          <p:cNvSpPr/>
          <p:nvPr/>
        </p:nvSpPr>
        <p:spPr>
          <a:xfrm>
            <a:off x="2594694" y="5016388"/>
            <a:ext cx="759460" cy="127000"/>
          </a:xfrm>
          <a:custGeom>
            <a:avLst/>
            <a:gdLst/>
            <a:ahLst/>
            <a:cxnLst/>
            <a:rect l="l" t="t" r="r" b="b"/>
            <a:pathLst>
              <a:path w="759460" h="127000">
                <a:moveTo>
                  <a:pt x="631952" y="0"/>
                </a:moveTo>
                <a:lnTo>
                  <a:pt x="631952" y="127000"/>
                </a:lnTo>
                <a:lnTo>
                  <a:pt x="743712" y="71119"/>
                </a:lnTo>
                <a:lnTo>
                  <a:pt x="644652" y="71119"/>
                </a:lnTo>
                <a:lnTo>
                  <a:pt x="644652" y="55880"/>
                </a:lnTo>
                <a:lnTo>
                  <a:pt x="743712" y="55880"/>
                </a:lnTo>
                <a:lnTo>
                  <a:pt x="631952" y="0"/>
                </a:lnTo>
                <a:close/>
              </a:path>
              <a:path w="759460" h="127000">
                <a:moveTo>
                  <a:pt x="631952" y="55880"/>
                </a:moveTo>
                <a:lnTo>
                  <a:pt x="0" y="55880"/>
                </a:lnTo>
                <a:lnTo>
                  <a:pt x="0" y="71119"/>
                </a:lnTo>
                <a:lnTo>
                  <a:pt x="631952" y="71119"/>
                </a:lnTo>
                <a:lnTo>
                  <a:pt x="631952" y="55880"/>
                </a:lnTo>
                <a:close/>
              </a:path>
              <a:path w="759460" h="127000">
                <a:moveTo>
                  <a:pt x="743712" y="55880"/>
                </a:moveTo>
                <a:lnTo>
                  <a:pt x="644652" y="55880"/>
                </a:lnTo>
                <a:lnTo>
                  <a:pt x="644652" y="71119"/>
                </a:lnTo>
                <a:lnTo>
                  <a:pt x="743712" y="71119"/>
                </a:lnTo>
                <a:lnTo>
                  <a:pt x="758952" y="63500"/>
                </a:lnTo>
                <a:lnTo>
                  <a:pt x="743712" y="55880"/>
                </a:lnTo>
                <a:close/>
              </a:path>
            </a:pathLst>
          </a:custGeom>
          <a:solidFill>
            <a:srgbClr val="000000"/>
          </a:solidFill>
        </p:spPr>
        <p:txBody>
          <a:bodyPr wrap="square" lIns="0" tIns="0" rIns="0" bIns="0" rtlCol="0"/>
          <a:lstStyle/>
          <a:p>
            <a:pPr defTabSz="914400"/>
            <a:endParaRPr>
              <a:solidFill>
                <a:schemeClr val="tx1">
                  <a:lumMod val="95000"/>
                </a:schemeClr>
              </a:solidFill>
              <a:latin typeface="Calibri"/>
            </a:endParaRPr>
          </a:p>
        </p:txBody>
      </p:sp>
      <p:sp>
        <p:nvSpPr>
          <p:cNvPr id="7" name="object 10">
            <a:extLst>
              <a:ext uri="{FF2B5EF4-FFF2-40B4-BE49-F238E27FC236}">
                <a16:creationId xmlns:a16="http://schemas.microsoft.com/office/drawing/2014/main" id="{85927512-2ABF-4BFE-88F3-3E20CF29129B}"/>
              </a:ext>
            </a:extLst>
          </p:cNvPr>
          <p:cNvSpPr txBox="1"/>
          <p:nvPr/>
        </p:nvSpPr>
        <p:spPr>
          <a:xfrm>
            <a:off x="3440261" y="4869957"/>
            <a:ext cx="125095" cy="299720"/>
          </a:xfrm>
          <a:prstGeom prst="rect">
            <a:avLst/>
          </a:prstGeom>
        </p:spPr>
        <p:txBody>
          <a:bodyPr vert="horz" wrap="square" lIns="0" tIns="12700" rIns="0" bIns="0" rtlCol="0">
            <a:spAutoFit/>
          </a:bodyPr>
          <a:lstStyle/>
          <a:p>
            <a:pPr marL="12700" defTabSz="914400">
              <a:spcBef>
                <a:spcPts val="100"/>
              </a:spcBef>
            </a:pPr>
            <a:r>
              <a:rPr spc="-80" dirty="0">
                <a:solidFill>
                  <a:prstClr val="black"/>
                </a:solidFill>
                <a:latin typeface="Georgia"/>
                <a:cs typeface="Georgia"/>
              </a:rPr>
              <a:t>?</a:t>
            </a:r>
            <a:endParaRPr>
              <a:solidFill>
                <a:prstClr val="black"/>
              </a:solidFill>
              <a:latin typeface="Georgia"/>
              <a:cs typeface="Georgia"/>
            </a:endParaRPr>
          </a:p>
        </p:txBody>
      </p:sp>
      <p:sp>
        <p:nvSpPr>
          <p:cNvPr id="8" name="object 11">
            <a:extLst>
              <a:ext uri="{FF2B5EF4-FFF2-40B4-BE49-F238E27FC236}">
                <a16:creationId xmlns:a16="http://schemas.microsoft.com/office/drawing/2014/main" id="{0C9B1F1D-7956-470B-BBF7-429877A427B2}"/>
              </a:ext>
            </a:extLst>
          </p:cNvPr>
          <p:cNvSpPr/>
          <p:nvPr/>
        </p:nvSpPr>
        <p:spPr>
          <a:xfrm>
            <a:off x="3583771" y="3632088"/>
            <a:ext cx="920750" cy="1224280"/>
          </a:xfrm>
          <a:custGeom>
            <a:avLst/>
            <a:gdLst/>
            <a:ahLst/>
            <a:cxnLst/>
            <a:rect l="l" t="t" r="r" b="b"/>
            <a:pathLst>
              <a:path w="920750" h="1224279">
                <a:moveTo>
                  <a:pt x="838199" y="97027"/>
                </a:moveTo>
                <a:lnTo>
                  <a:pt x="0" y="1214627"/>
                </a:lnTo>
                <a:lnTo>
                  <a:pt x="12191" y="1223772"/>
                </a:lnTo>
                <a:lnTo>
                  <a:pt x="850392" y="106172"/>
                </a:lnTo>
                <a:lnTo>
                  <a:pt x="838199" y="97027"/>
                </a:lnTo>
                <a:close/>
              </a:path>
              <a:path w="920750" h="1224279">
                <a:moveTo>
                  <a:pt x="904701" y="86867"/>
                </a:moveTo>
                <a:lnTo>
                  <a:pt x="845819" y="86867"/>
                </a:lnTo>
                <a:lnTo>
                  <a:pt x="858011" y="96012"/>
                </a:lnTo>
                <a:lnTo>
                  <a:pt x="850392" y="106172"/>
                </a:lnTo>
                <a:lnTo>
                  <a:pt x="895095" y="139700"/>
                </a:lnTo>
                <a:lnTo>
                  <a:pt x="904701" y="86867"/>
                </a:lnTo>
                <a:close/>
              </a:path>
              <a:path w="920750" h="1224279">
                <a:moveTo>
                  <a:pt x="845819" y="86867"/>
                </a:moveTo>
                <a:lnTo>
                  <a:pt x="838199" y="97027"/>
                </a:lnTo>
                <a:lnTo>
                  <a:pt x="850392" y="106172"/>
                </a:lnTo>
                <a:lnTo>
                  <a:pt x="858011" y="96012"/>
                </a:lnTo>
                <a:lnTo>
                  <a:pt x="845819" y="86867"/>
                </a:lnTo>
                <a:close/>
              </a:path>
              <a:path w="920750" h="1224279">
                <a:moveTo>
                  <a:pt x="920495" y="0"/>
                </a:moveTo>
                <a:lnTo>
                  <a:pt x="793495" y="63500"/>
                </a:lnTo>
                <a:lnTo>
                  <a:pt x="838199" y="97027"/>
                </a:lnTo>
                <a:lnTo>
                  <a:pt x="845819" y="86867"/>
                </a:lnTo>
                <a:lnTo>
                  <a:pt x="904701" y="86867"/>
                </a:lnTo>
                <a:lnTo>
                  <a:pt x="920495"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9" name="object 12">
            <a:extLst>
              <a:ext uri="{FF2B5EF4-FFF2-40B4-BE49-F238E27FC236}">
                <a16:creationId xmlns:a16="http://schemas.microsoft.com/office/drawing/2014/main" id="{99B62D0C-6351-4470-8D45-A5F025BF9DFF}"/>
              </a:ext>
            </a:extLst>
          </p:cNvPr>
          <p:cNvSpPr/>
          <p:nvPr/>
        </p:nvSpPr>
        <p:spPr>
          <a:xfrm>
            <a:off x="3666067" y="5016388"/>
            <a:ext cx="762000" cy="127000"/>
          </a:xfrm>
          <a:custGeom>
            <a:avLst/>
            <a:gdLst/>
            <a:ahLst/>
            <a:cxnLst/>
            <a:rect l="l" t="t" r="r" b="b"/>
            <a:pathLst>
              <a:path w="762000" h="127000">
                <a:moveTo>
                  <a:pt x="635000" y="0"/>
                </a:moveTo>
                <a:lnTo>
                  <a:pt x="635000" y="127000"/>
                </a:lnTo>
                <a:lnTo>
                  <a:pt x="746760" y="71119"/>
                </a:lnTo>
                <a:lnTo>
                  <a:pt x="647700" y="71119"/>
                </a:lnTo>
                <a:lnTo>
                  <a:pt x="647700" y="55880"/>
                </a:lnTo>
                <a:lnTo>
                  <a:pt x="746760" y="55880"/>
                </a:lnTo>
                <a:lnTo>
                  <a:pt x="635000" y="0"/>
                </a:lnTo>
                <a:close/>
              </a:path>
              <a:path w="762000" h="127000">
                <a:moveTo>
                  <a:pt x="635000" y="55880"/>
                </a:moveTo>
                <a:lnTo>
                  <a:pt x="0" y="55880"/>
                </a:lnTo>
                <a:lnTo>
                  <a:pt x="0" y="71119"/>
                </a:lnTo>
                <a:lnTo>
                  <a:pt x="635000" y="71119"/>
                </a:lnTo>
                <a:lnTo>
                  <a:pt x="635000" y="55880"/>
                </a:lnTo>
                <a:close/>
              </a:path>
              <a:path w="762000" h="127000">
                <a:moveTo>
                  <a:pt x="746760" y="55880"/>
                </a:moveTo>
                <a:lnTo>
                  <a:pt x="647700" y="55880"/>
                </a:lnTo>
                <a:lnTo>
                  <a:pt x="647700" y="71119"/>
                </a:lnTo>
                <a:lnTo>
                  <a:pt x="746760" y="71119"/>
                </a:lnTo>
                <a:lnTo>
                  <a:pt x="762000" y="63500"/>
                </a:lnTo>
                <a:lnTo>
                  <a:pt x="746760" y="5588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0" name="object 13">
            <a:extLst>
              <a:ext uri="{FF2B5EF4-FFF2-40B4-BE49-F238E27FC236}">
                <a16:creationId xmlns:a16="http://schemas.microsoft.com/office/drawing/2014/main" id="{EF9BBA23-4173-4423-BB68-DD45977E85E1}"/>
              </a:ext>
            </a:extLst>
          </p:cNvPr>
          <p:cNvSpPr/>
          <p:nvPr/>
        </p:nvSpPr>
        <p:spPr>
          <a:xfrm>
            <a:off x="4806400" y="3158632"/>
            <a:ext cx="841375" cy="328295"/>
          </a:xfrm>
          <a:custGeom>
            <a:avLst/>
            <a:gdLst/>
            <a:ahLst/>
            <a:cxnLst/>
            <a:rect l="l" t="t" r="r" b="b"/>
            <a:pathLst>
              <a:path w="841375" h="328294">
                <a:moveTo>
                  <a:pt x="718871" y="52502"/>
                </a:moveTo>
                <a:lnTo>
                  <a:pt x="0" y="313943"/>
                </a:lnTo>
                <a:lnTo>
                  <a:pt x="5206" y="328167"/>
                </a:lnTo>
                <a:lnTo>
                  <a:pt x="724090" y="66846"/>
                </a:lnTo>
                <a:lnTo>
                  <a:pt x="718871" y="52502"/>
                </a:lnTo>
                <a:close/>
              </a:path>
              <a:path w="841375" h="328294">
                <a:moveTo>
                  <a:pt x="810678" y="48132"/>
                </a:moveTo>
                <a:lnTo>
                  <a:pt x="730884" y="48132"/>
                </a:lnTo>
                <a:lnTo>
                  <a:pt x="736091" y="62483"/>
                </a:lnTo>
                <a:lnTo>
                  <a:pt x="724090" y="66846"/>
                </a:lnTo>
                <a:lnTo>
                  <a:pt x="743203" y="119379"/>
                </a:lnTo>
                <a:lnTo>
                  <a:pt x="810678" y="48132"/>
                </a:lnTo>
                <a:close/>
              </a:path>
              <a:path w="841375" h="328294">
                <a:moveTo>
                  <a:pt x="730884" y="48132"/>
                </a:moveTo>
                <a:lnTo>
                  <a:pt x="718871" y="52502"/>
                </a:lnTo>
                <a:lnTo>
                  <a:pt x="724090" y="66846"/>
                </a:lnTo>
                <a:lnTo>
                  <a:pt x="736091" y="62483"/>
                </a:lnTo>
                <a:lnTo>
                  <a:pt x="730884" y="48132"/>
                </a:lnTo>
                <a:close/>
              </a:path>
              <a:path w="841375" h="328294">
                <a:moveTo>
                  <a:pt x="699769" y="0"/>
                </a:moveTo>
                <a:lnTo>
                  <a:pt x="718871" y="52502"/>
                </a:lnTo>
                <a:lnTo>
                  <a:pt x="730884" y="48132"/>
                </a:lnTo>
                <a:lnTo>
                  <a:pt x="810678" y="48132"/>
                </a:lnTo>
                <a:lnTo>
                  <a:pt x="840866" y="16255"/>
                </a:lnTo>
                <a:lnTo>
                  <a:pt x="699769"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1" name="object 14">
            <a:extLst>
              <a:ext uri="{FF2B5EF4-FFF2-40B4-BE49-F238E27FC236}">
                <a16:creationId xmlns:a16="http://schemas.microsoft.com/office/drawing/2014/main" id="{B0D92F03-3412-42B6-8036-11C43B7AD680}"/>
              </a:ext>
            </a:extLst>
          </p:cNvPr>
          <p:cNvSpPr/>
          <p:nvPr/>
        </p:nvSpPr>
        <p:spPr>
          <a:xfrm>
            <a:off x="4806653" y="3701048"/>
            <a:ext cx="688340" cy="255904"/>
          </a:xfrm>
          <a:custGeom>
            <a:avLst/>
            <a:gdLst/>
            <a:ahLst/>
            <a:cxnLst/>
            <a:rect l="l" t="t" r="r" b="b"/>
            <a:pathLst>
              <a:path w="688339" h="255905">
                <a:moveTo>
                  <a:pt x="565285" y="202865"/>
                </a:moveTo>
                <a:lnTo>
                  <a:pt x="547624" y="255904"/>
                </a:lnTo>
                <a:lnTo>
                  <a:pt x="688213" y="235838"/>
                </a:lnTo>
                <a:lnTo>
                  <a:pt x="659257" y="206883"/>
                </a:lnTo>
                <a:lnTo>
                  <a:pt x="577341" y="206883"/>
                </a:lnTo>
                <a:lnTo>
                  <a:pt x="565285" y="202865"/>
                </a:lnTo>
                <a:close/>
              </a:path>
              <a:path w="688339" h="255905">
                <a:moveTo>
                  <a:pt x="570106" y="188385"/>
                </a:moveTo>
                <a:lnTo>
                  <a:pt x="565285" y="202865"/>
                </a:lnTo>
                <a:lnTo>
                  <a:pt x="577341" y="206883"/>
                </a:lnTo>
                <a:lnTo>
                  <a:pt x="582167" y="192404"/>
                </a:lnTo>
                <a:lnTo>
                  <a:pt x="570106" y="188385"/>
                </a:lnTo>
                <a:close/>
              </a:path>
              <a:path w="688339" h="255905">
                <a:moveTo>
                  <a:pt x="587755" y="135381"/>
                </a:moveTo>
                <a:lnTo>
                  <a:pt x="570106" y="188385"/>
                </a:lnTo>
                <a:lnTo>
                  <a:pt x="582167" y="192404"/>
                </a:lnTo>
                <a:lnTo>
                  <a:pt x="577341" y="206883"/>
                </a:lnTo>
                <a:lnTo>
                  <a:pt x="659257" y="206883"/>
                </a:lnTo>
                <a:lnTo>
                  <a:pt x="587755" y="135381"/>
                </a:lnTo>
                <a:close/>
              </a:path>
              <a:path w="688339" h="255905">
                <a:moveTo>
                  <a:pt x="4825" y="0"/>
                </a:moveTo>
                <a:lnTo>
                  <a:pt x="0" y="14477"/>
                </a:lnTo>
                <a:lnTo>
                  <a:pt x="565285" y="202865"/>
                </a:lnTo>
                <a:lnTo>
                  <a:pt x="570106" y="188385"/>
                </a:lnTo>
                <a:lnTo>
                  <a:pt x="4825"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2" name="object 15">
            <a:extLst>
              <a:ext uri="{FF2B5EF4-FFF2-40B4-BE49-F238E27FC236}">
                <a16:creationId xmlns:a16="http://schemas.microsoft.com/office/drawing/2014/main" id="{72B5F5BF-AF6E-4D92-AEB2-3847FA5D29C6}"/>
              </a:ext>
            </a:extLst>
          </p:cNvPr>
          <p:cNvSpPr/>
          <p:nvPr/>
        </p:nvSpPr>
        <p:spPr>
          <a:xfrm>
            <a:off x="4885267" y="3320176"/>
            <a:ext cx="841375" cy="328295"/>
          </a:xfrm>
          <a:custGeom>
            <a:avLst/>
            <a:gdLst/>
            <a:ahLst/>
            <a:cxnLst/>
            <a:rect l="l" t="t" r="r" b="b"/>
            <a:pathLst>
              <a:path w="841375" h="328294">
                <a:moveTo>
                  <a:pt x="97662" y="208787"/>
                </a:moveTo>
                <a:lnTo>
                  <a:pt x="0" y="311912"/>
                </a:lnTo>
                <a:lnTo>
                  <a:pt x="141097" y="328167"/>
                </a:lnTo>
                <a:lnTo>
                  <a:pt x="123584" y="280035"/>
                </a:lnTo>
                <a:lnTo>
                  <a:pt x="109982" y="280035"/>
                </a:lnTo>
                <a:lnTo>
                  <a:pt x="104775" y="265684"/>
                </a:lnTo>
                <a:lnTo>
                  <a:pt x="116775" y="261320"/>
                </a:lnTo>
                <a:lnTo>
                  <a:pt x="97662" y="208787"/>
                </a:lnTo>
                <a:close/>
              </a:path>
              <a:path w="841375" h="328294">
                <a:moveTo>
                  <a:pt x="116775" y="261320"/>
                </a:moveTo>
                <a:lnTo>
                  <a:pt x="104775" y="265684"/>
                </a:lnTo>
                <a:lnTo>
                  <a:pt x="109982" y="280035"/>
                </a:lnTo>
                <a:lnTo>
                  <a:pt x="121995" y="275665"/>
                </a:lnTo>
                <a:lnTo>
                  <a:pt x="116775" y="261320"/>
                </a:lnTo>
                <a:close/>
              </a:path>
              <a:path w="841375" h="328294">
                <a:moveTo>
                  <a:pt x="121995" y="275665"/>
                </a:moveTo>
                <a:lnTo>
                  <a:pt x="109982" y="280035"/>
                </a:lnTo>
                <a:lnTo>
                  <a:pt x="123584" y="280035"/>
                </a:lnTo>
                <a:lnTo>
                  <a:pt x="121995" y="275665"/>
                </a:lnTo>
                <a:close/>
              </a:path>
              <a:path w="841375" h="328294">
                <a:moveTo>
                  <a:pt x="835533" y="0"/>
                </a:moveTo>
                <a:lnTo>
                  <a:pt x="116775" y="261320"/>
                </a:lnTo>
                <a:lnTo>
                  <a:pt x="121995" y="275665"/>
                </a:lnTo>
                <a:lnTo>
                  <a:pt x="840866" y="14224"/>
                </a:lnTo>
                <a:lnTo>
                  <a:pt x="835533"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3" name="object 16">
            <a:extLst>
              <a:ext uri="{FF2B5EF4-FFF2-40B4-BE49-F238E27FC236}">
                <a16:creationId xmlns:a16="http://schemas.microsoft.com/office/drawing/2014/main" id="{88F61C5A-979A-4524-B467-545590E20CB6}"/>
              </a:ext>
            </a:extLst>
          </p:cNvPr>
          <p:cNvSpPr/>
          <p:nvPr/>
        </p:nvSpPr>
        <p:spPr>
          <a:xfrm>
            <a:off x="4732867" y="3836304"/>
            <a:ext cx="764540" cy="260350"/>
          </a:xfrm>
          <a:custGeom>
            <a:avLst/>
            <a:gdLst/>
            <a:ahLst/>
            <a:cxnLst/>
            <a:rect l="l" t="t" r="r" b="b"/>
            <a:pathLst>
              <a:path w="764539" h="260350">
                <a:moveTo>
                  <a:pt x="123782" y="53557"/>
                </a:moveTo>
                <a:lnTo>
                  <a:pt x="119412" y="68144"/>
                </a:lnTo>
                <a:lnTo>
                  <a:pt x="759840" y="260223"/>
                </a:lnTo>
                <a:lnTo>
                  <a:pt x="764159" y="245745"/>
                </a:lnTo>
                <a:lnTo>
                  <a:pt x="123782" y="53557"/>
                </a:lnTo>
                <a:close/>
              </a:path>
              <a:path w="764539" h="260350">
                <a:moveTo>
                  <a:pt x="139826" y="0"/>
                </a:moveTo>
                <a:lnTo>
                  <a:pt x="0" y="24384"/>
                </a:lnTo>
                <a:lnTo>
                  <a:pt x="103377" y="121666"/>
                </a:lnTo>
                <a:lnTo>
                  <a:pt x="119412" y="68144"/>
                </a:lnTo>
                <a:lnTo>
                  <a:pt x="107314" y="64516"/>
                </a:lnTo>
                <a:lnTo>
                  <a:pt x="111633" y="49911"/>
                </a:lnTo>
                <a:lnTo>
                  <a:pt x="124874" y="49911"/>
                </a:lnTo>
                <a:lnTo>
                  <a:pt x="139826" y="0"/>
                </a:lnTo>
                <a:close/>
              </a:path>
              <a:path w="764539" h="260350">
                <a:moveTo>
                  <a:pt x="111633" y="49911"/>
                </a:moveTo>
                <a:lnTo>
                  <a:pt x="107314" y="64516"/>
                </a:lnTo>
                <a:lnTo>
                  <a:pt x="119412" y="68144"/>
                </a:lnTo>
                <a:lnTo>
                  <a:pt x="123782" y="53557"/>
                </a:lnTo>
                <a:lnTo>
                  <a:pt x="111633" y="49911"/>
                </a:lnTo>
                <a:close/>
              </a:path>
              <a:path w="764539" h="260350">
                <a:moveTo>
                  <a:pt x="124874" y="49911"/>
                </a:moveTo>
                <a:lnTo>
                  <a:pt x="111633" y="49911"/>
                </a:lnTo>
                <a:lnTo>
                  <a:pt x="123782" y="53557"/>
                </a:lnTo>
                <a:lnTo>
                  <a:pt x="124874" y="49911"/>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4" name="object 17">
            <a:extLst>
              <a:ext uri="{FF2B5EF4-FFF2-40B4-BE49-F238E27FC236}">
                <a16:creationId xmlns:a16="http://schemas.microsoft.com/office/drawing/2014/main" id="{76ACFE21-C1AA-4467-8147-F9B25CC5B3E0}"/>
              </a:ext>
            </a:extLst>
          </p:cNvPr>
          <p:cNvSpPr/>
          <p:nvPr/>
        </p:nvSpPr>
        <p:spPr>
          <a:xfrm>
            <a:off x="3742267" y="3932189"/>
            <a:ext cx="768350" cy="995680"/>
          </a:xfrm>
          <a:custGeom>
            <a:avLst/>
            <a:gdLst/>
            <a:ahLst/>
            <a:cxnLst/>
            <a:rect l="l" t="t" r="r" b="b"/>
            <a:pathLst>
              <a:path w="768350" h="995679">
                <a:moveTo>
                  <a:pt x="27050" y="855980"/>
                </a:moveTo>
                <a:lnTo>
                  <a:pt x="0" y="995299"/>
                </a:lnTo>
                <a:lnTo>
                  <a:pt x="127762" y="933323"/>
                </a:lnTo>
                <a:lnTo>
                  <a:pt x="96506" y="909319"/>
                </a:lnTo>
                <a:lnTo>
                  <a:pt x="75692" y="909319"/>
                </a:lnTo>
                <a:lnTo>
                  <a:pt x="63626" y="900049"/>
                </a:lnTo>
                <a:lnTo>
                  <a:pt x="71353" y="890003"/>
                </a:lnTo>
                <a:lnTo>
                  <a:pt x="27050" y="855980"/>
                </a:lnTo>
                <a:close/>
              </a:path>
              <a:path w="768350" h="995679">
                <a:moveTo>
                  <a:pt x="71353" y="890003"/>
                </a:moveTo>
                <a:lnTo>
                  <a:pt x="63626" y="900049"/>
                </a:lnTo>
                <a:lnTo>
                  <a:pt x="75692" y="909319"/>
                </a:lnTo>
                <a:lnTo>
                  <a:pt x="83422" y="899271"/>
                </a:lnTo>
                <a:lnTo>
                  <a:pt x="71353" y="890003"/>
                </a:lnTo>
                <a:close/>
              </a:path>
              <a:path w="768350" h="995679">
                <a:moveTo>
                  <a:pt x="83422" y="899271"/>
                </a:moveTo>
                <a:lnTo>
                  <a:pt x="75692" y="909319"/>
                </a:lnTo>
                <a:lnTo>
                  <a:pt x="96506" y="909319"/>
                </a:lnTo>
                <a:lnTo>
                  <a:pt x="83422" y="899271"/>
                </a:lnTo>
                <a:close/>
              </a:path>
              <a:path w="768350" h="995679">
                <a:moveTo>
                  <a:pt x="755903" y="0"/>
                </a:moveTo>
                <a:lnTo>
                  <a:pt x="71353" y="890003"/>
                </a:lnTo>
                <a:lnTo>
                  <a:pt x="83422" y="899271"/>
                </a:lnTo>
                <a:lnTo>
                  <a:pt x="768096" y="9398"/>
                </a:lnTo>
                <a:lnTo>
                  <a:pt x="755903"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5" name="object 18">
            <a:extLst>
              <a:ext uri="{FF2B5EF4-FFF2-40B4-BE49-F238E27FC236}">
                <a16:creationId xmlns:a16="http://schemas.microsoft.com/office/drawing/2014/main" id="{263DFE15-5486-4E2A-85CC-15B7F16B851D}"/>
              </a:ext>
            </a:extLst>
          </p:cNvPr>
          <p:cNvSpPr txBox="1"/>
          <p:nvPr/>
        </p:nvSpPr>
        <p:spPr>
          <a:xfrm>
            <a:off x="4507442" y="4869957"/>
            <a:ext cx="125095" cy="299720"/>
          </a:xfrm>
          <a:prstGeom prst="rect">
            <a:avLst/>
          </a:prstGeom>
        </p:spPr>
        <p:txBody>
          <a:bodyPr vert="horz" wrap="square" lIns="0" tIns="12700" rIns="0" bIns="0" rtlCol="0">
            <a:spAutoFit/>
          </a:bodyPr>
          <a:lstStyle/>
          <a:p>
            <a:pPr marL="12700" defTabSz="914400">
              <a:spcBef>
                <a:spcPts val="100"/>
              </a:spcBef>
            </a:pPr>
            <a:r>
              <a:rPr spc="-80" dirty="0">
                <a:solidFill>
                  <a:prstClr val="black"/>
                </a:solidFill>
                <a:latin typeface="Georgia"/>
                <a:cs typeface="Georgia"/>
              </a:rPr>
              <a:t>?</a:t>
            </a:r>
            <a:endParaRPr>
              <a:solidFill>
                <a:prstClr val="black"/>
              </a:solidFill>
              <a:latin typeface="Georgia"/>
              <a:cs typeface="Georgia"/>
            </a:endParaRPr>
          </a:p>
        </p:txBody>
      </p:sp>
      <p:sp>
        <p:nvSpPr>
          <p:cNvPr id="16" name="object 19">
            <a:extLst>
              <a:ext uri="{FF2B5EF4-FFF2-40B4-BE49-F238E27FC236}">
                <a16:creationId xmlns:a16="http://schemas.microsoft.com/office/drawing/2014/main" id="{5302894D-CCB4-484C-ADBC-57DB4892FA4D}"/>
              </a:ext>
            </a:extLst>
          </p:cNvPr>
          <p:cNvSpPr/>
          <p:nvPr/>
        </p:nvSpPr>
        <p:spPr>
          <a:xfrm>
            <a:off x="4806653" y="4755022"/>
            <a:ext cx="688340" cy="255904"/>
          </a:xfrm>
          <a:custGeom>
            <a:avLst/>
            <a:gdLst/>
            <a:ahLst/>
            <a:cxnLst/>
            <a:rect l="l" t="t" r="r" b="b"/>
            <a:pathLst>
              <a:path w="688339" h="255904">
                <a:moveTo>
                  <a:pt x="565285" y="53039"/>
                </a:moveTo>
                <a:lnTo>
                  <a:pt x="0" y="241427"/>
                </a:lnTo>
                <a:lnTo>
                  <a:pt x="4825" y="255905"/>
                </a:lnTo>
                <a:lnTo>
                  <a:pt x="570106" y="67519"/>
                </a:lnTo>
                <a:lnTo>
                  <a:pt x="565285" y="53039"/>
                </a:lnTo>
                <a:close/>
              </a:path>
              <a:path w="688339" h="255904">
                <a:moveTo>
                  <a:pt x="659256" y="49022"/>
                </a:moveTo>
                <a:lnTo>
                  <a:pt x="577341" y="49022"/>
                </a:lnTo>
                <a:lnTo>
                  <a:pt x="582167" y="63500"/>
                </a:lnTo>
                <a:lnTo>
                  <a:pt x="570106" y="67519"/>
                </a:lnTo>
                <a:lnTo>
                  <a:pt x="587755" y="120523"/>
                </a:lnTo>
                <a:lnTo>
                  <a:pt x="659256" y="49022"/>
                </a:lnTo>
                <a:close/>
              </a:path>
              <a:path w="688339" h="255904">
                <a:moveTo>
                  <a:pt x="577341" y="49022"/>
                </a:moveTo>
                <a:lnTo>
                  <a:pt x="565285" y="53039"/>
                </a:lnTo>
                <a:lnTo>
                  <a:pt x="570106" y="67519"/>
                </a:lnTo>
                <a:lnTo>
                  <a:pt x="582167" y="63500"/>
                </a:lnTo>
                <a:lnTo>
                  <a:pt x="577341" y="49022"/>
                </a:lnTo>
                <a:close/>
              </a:path>
              <a:path w="688339" h="255904">
                <a:moveTo>
                  <a:pt x="547624" y="0"/>
                </a:moveTo>
                <a:lnTo>
                  <a:pt x="565285" y="53039"/>
                </a:lnTo>
                <a:lnTo>
                  <a:pt x="577341" y="49022"/>
                </a:lnTo>
                <a:lnTo>
                  <a:pt x="659256" y="49022"/>
                </a:lnTo>
                <a:lnTo>
                  <a:pt x="688213" y="20066"/>
                </a:lnTo>
                <a:lnTo>
                  <a:pt x="547624"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7" name="object 20">
            <a:extLst>
              <a:ext uri="{FF2B5EF4-FFF2-40B4-BE49-F238E27FC236}">
                <a16:creationId xmlns:a16="http://schemas.microsoft.com/office/drawing/2014/main" id="{FD3B699F-3C39-4482-A2F9-8069E6A79746}"/>
              </a:ext>
            </a:extLst>
          </p:cNvPr>
          <p:cNvSpPr/>
          <p:nvPr/>
        </p:nvSpPr>
        <p:spPr>
          <a:xfrm>
            <a:off x="5797762" y="4210827"/>
            <a:ext cx="1525905" cy="419734"/>
          </a:xfrm>
          <a:custGeom>
            <a:avLst/>
            <a:gdLst/>
            <a:ahLst/>
            <a:cxnLst/>
            <a:rect l="l" t="t" r="r" b="b"/>
            <a:pathLst>
              <a:path w="1525904" h="419735">
                <a:moveTo>
                  <a:pt x="1400867" y="54246"/>
                </a:moveTo>
                <a:lnTo>
                  <a:pt x="0" y="404495"/>
                </a:lnTo>
                <a:lnTo>
                  <a:pt x="3809" y="419226"/>
                </a:lnTo>
                <a:lnTo>
                  <a:pt x="1404540" y="68981"/>
                </a:lnTo>
                <a:lnTo>
                  <a:pt x="1400867" y="54246"/>
                </a:lnTo>
                <a:close/>
              </a:path>
              <a:path w="1525904" h="419735">
                <a:moveTo>
                  <a:pt x="1502207" y="51181"/>
                </a:moveTo>
                <a:lnTo>
                  <a:pt x="1413128" y="51181"/>
                </a:lnTo>
                <a:lnTo>
                  <a:pt x="1416812" y="65912"/>
                </a:lnTo>
                <a:lnTo>
                  <a:pt x="1404540" y="68981"/>
                </a:lnTo>
                <a:lnTo>
                  <a:pt x="1418081" y="123316"/>
                </a:lnTo>
                <a:lnTo>
                  <a:pt x="1502207" y="51181"/>
                </a:lnTo>
                <a:close/>
              </a:path>
              <a:path w="1525904" h="419735">
                <a:moveTo>
                  <a:pt x="1413128" y="51181"/>
                </a:moveTo>
                <a:lnTo>
                  <a:pt x="1400867" y="54246"/>
                </a:lnTo>
                <a:lnTo>
                  <a:pt x="1404540" y="68981"/>
                </a:lnTo>
                <a:lnTo>
                  <a:pt x="1416812" y="65912"/>
                </a:lnTo>
                <a:lnTo>
                  <a:pt x="1413128" y="51181"/>
                </a:lnTo>
                <a:close/>
              </a:path>
              <a:path w="1525904" h="419735">
                <a:moveTo>
                  <a:pt x="1387347" y="0"/>
                </a:moveTo>
                <a:lnTo>
                  <a:pt x="1400867" y="54246"/>
                </a:lnTo>
                <a:lnTo>
                  <a:pt x="1413128" y="51181"/>
                </a:lnTo>
                <a:lnTo>
                  <a:pt x="1502207" y="51181"/>
                </a:lnTo>
                <a:lnTo>
                  <a:pt x="1525904" y="30861"/>
                </a:lnTo>
                <a:lnTo>
                  <a:pt x="1387347"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8" name="object 21">
            <a:extLst>
              <a:ext uri="{FF2B5EF4-FFF2-40B4-BE49-F238E27FC236}">
                <a16:creationId xmlns:a16="http://schemas.microsoft.com/office/drawing/2014/main" id="{94F3A77F-774F-45C6-9514-76606C6415DE}"/>
              </a:ext>
            </a:extLst>
          </p:cNvPr>
          <p:cNvSpPr/>
          <p:nvPr/>
        </p:nvSpPr>
        <p:spPr>
          <a:xfrm>
            <a:off x="5874215" y="4843795"/>
            <a:ext cx="1373505" cy="346710"/>
          </a:xfrm>
          <a:custGeom>
            <a:avLst/>
            <a:gdLst/>
            <a:ahLst/>
            <a:cxnLst/>
            <a:rect l="l" t="t" r="r" b="b"/>
            <a:pathLst>
              <a:path w="1373504" h="346710">
                <a:moveTo>
                  <a:pt x="1247588" y="292143"/>
                </a:moveTo>
                <a:lnTo>
                  <a:pt x="1235455" y="346710"/>
                </a:lnTo>
                <a:lnTo>
                  <a:pt x="1373251" y="312293"/>
                </a:lnTo>
                <a:lnTo>
                  <a:pt x="1351829" y="294894"/>
                </a:lnTo>
                <a:lnTo>
                  <a:pt x="1259966" y="294894"/>
                </a:lnTo>
                <a:lnTo>
                  <a:pt x="1247588" y="292143"/>
                </a:lnTo>
                <a:close/>
              </a:path>
              <a:path w="1373504" h="346710">
                <a:moveTo>
                  <a:pt x="1250891" y="277284"/>
                </a:moveTo>
                <a:lnTo>
                  <a:pt x="1247588" y="292143"/>
                </a:lnTo>
                <a:lnTo>
                  <a:pt x="1259966" y="294894"/>
                </a:lnTo>
                <a:lnTo>
                  <a:pt x="1263268" y="280035"/>
                </a:lnTo>
                <a:lnTo>
                  <a:pt x="1250891" y="277284"/>
                </a:lnTo>
                <a:close/>
              </a:path>
              <a:path w="1373504" h="346710">
                <a:moveTo>
                  <a:pt x="1263014" y="222758"/>
                </a:moveTo>
                <a:lnTo>
                  <a:pt x="1250891" y="277284"/>
                </a:lnTo>
                <a:lnTo>
                  <a:pt x="1263268" y="280035"/>
                </a:lnTo>
                <a:lnTo>
                  <a:pt x="1259966" y="294894"/>
                </a:lnTo>
                <a:lnTo>
                  <a:pt x="1351829" y="294894"/>
                </a:lnTo>
                <a:lnTo>
                  <a:pt x="1263014" y="222758"/>
                </a:lnTo>
                <a:close/>
              </a:path>
              <a:path w="1373504" h="346710">
                <a:moveTo>
                  <a:pt x="3301" y="0"/>
                </a:moveTo>
                <a:lnTo>
                  <a:pt x="0" y="14986"/>
                </a:lnTo>
                <a:lnTo>
                  <a:pt x="1247588" y="292143"/>
                </a:lnTo>
                <a:lnTo>
                  <a:pt x="1250891" y="277284"/>
                </a:lnTo>
                <a:lnTo>
                  <a:pt x="3301"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19" name="object 22">
            <a:extLst>
              <a:ext uri="{FF2B5EF4-FFF2-40B4-BE49-F238E27FC236}">
                <a16:creationId xmlns:a16="http://schemas.microsoft.com/office/drawing/2014/main" id="{ADFF84C3-383D-47BA-8241-2577D462271F}"/>
              </a:ext>
            </a:extLst>
          </p:cNvPr>
          <p:cNvSpPr txBox="1"/>
          <p:nvPr/>
        </p:nvSpPr>
        <p:spPr>
          <a:xfrm>
            <a:off x="7250895" y="5022357"/>
            <a:ext cx="927735" cy="299720"/>
          </a:xfrm>
          <a:prstGeom prst="rect">
            <a:avLst/>
          </a:prstGeom>
        </p:spPr>
        <p:txBody>
          <a:bodyPr vert="horz" wrap="square" lIns="0" tIns="12700" rIns="0" bIns="0" rtlCol="0">
            <a:spAutoFit/>
          </a:bodyPr>
          <a:lstStyle/>
          <a:p>
            <a:pPr marL="12700" defTabSz="914400">
              <a:spcBef>
                <a:spcPts val="100"/>
              </a:spcBef>
            </a:pPr>
            <a:r>
              <a:rPr spc="-25" dirty="0">
                <a:solidFill>
                  <a:prstClr val="black"/>
                </a:solidFill>
                <a:latin typeface="Georgia"/>
                <a:cs typeface="Georgia"/>
              </a:rPr>
              <a:t>dead</a:t>
            </a:r>
            <a:r>
              <a:rPr spc="-95" dirty="0">
                <a:solidFill>
                  <a:prstClr val="black"/>
                </a:solidFill>
                <a:latin typeface="Georgia"/>
                <a:cs typeface="Georgia"/>
              </a:rPr>
              <a:t> </a:t>
            </a:r>
            <a:r>
              <a:rPr spc="-15" dirty="0">
                <a:solidFill>
                  <a:prstClr val="black"/>
                </a:solidFill>
                <a:latin typeface="Georgia"/>
                <a:cs typeface="Georgia"/>
              </a:rPr>
              <a:t>end</a:t>
            </a:r>
            <a:endParaRPr>
              <a:solidFill>
                <a:prstClr val="black"/>
              </a:solidFill>
              <a:latin typeface="Georgia"/>
              <a:cs typeface="Georgia"/>
            </a:endParaRPr>
          </a:p>
        </p:txBody>
      </p:sp>
      <p:sp>
        <p:nvSpPr>
          <p:cNvPr id="20" name="object 23">
            <a:extLst>
              <a:ext uri="{FF2B5EF4-FFF2-40B4-BE49-F238E27FC236}">
                <a16:creationId xmlns:a16="http://schemas.microsoft.com/office/drawing/2014/main" id="{9EE95536-630E-49E2-AC3A-82B912E2BB05}"/>
              </a:ext>
            </a:extLst>
          </p:cNvPr>
          <p:cNvSpPr txBox="1"/>
          <p:nvPr/>
        </p:nvSpPr>
        <p:spPr>
          <a:xfrm>
            <a:off x="4583642" y="2964322"/>
            <a:ext cx="3747135" cy="1976755"/>
          </a:xfrm>
          <a:prstGeom prst="rect">
            <a:avLst/>
          </a:prstGeom>
        </p:spPr>
        <p:txBody>
          <a:bodyPr vert="horz" wrap="square" lIns="0" tIns="12700" rIns="0" bIns="0" rtlCol="0">
            <a:spAutoFit/>
          </a:bodyPr>
          <a:lstStyle/>
          <a:p>
            <a:pPr marL="1155700" defTabSz="914400">
              <a:spcBef>
                <a:spcPts val="100"/>
              </a:spcBef>
            </a:pPr>
            <a:r>
              <a:rPr spc="-25" dirty="0">
                <a:solidFill>
                  <a:prstClr val="black"/>
                </a:solidFill>
                <a:latin typeface="Georgia"/>
                <a:cs typeface="Georgia"/>
              </a:rPr>
              <a:t>dead</a:t>
            </a:r>
            <a:r>
              <a:rPr spc="-35" dirty="0">
                <a:solidFill>
                  <a:prstClr val="black"/>
                </a:solidFill>
                <a:latin typeface="Georgia"/>
                <a:cs typeface="Georgia"/>
              </a:rPr>
              <a:t> </a:t>
            </a:r>
            <a:r>
              <a:rPr spc="-15" dirty="0">
                <a:solidFill>
                  <a:prstClr val="black"/>
                </a:solidFill>
                <a:latin typeface="Georgia"/>
                <a:cs typeface="Georgia"/>
              </a:rPr>
              <a:t>end</a:t>
            </a:r>
            <a:endParaRPr dirty="0">
              <a:solidFill>
                <a:prstClr val="black"/>
              </a:solidFill>
              <a:latin typeface="Georgia"/>
              <a:cs typeface="Georgia"/>
            </a:endParaRPr>
          </a:p>
          <a:p>
            <a:pPr marL="12700" defTabSz="914400">
              <a:spcBef>
                <a:spcPts val="1440"/>
              </a:spcBef>
            </a:pPr>
            <a:r>
              <a:rPr spc="-80" dirty="0">
                <a:solidFill>
                  <a:prstClr val="black"/>
                </a:solidFill>
                <a:latin typeface="Georgia"/>
                <a:cs typeface="Georgia"/>
              </a:rPr>
              <a:t>?</a:t>
            </a:r>
            <a:endParaRPr dirty="0">
              <a:solidFill>
                <a:prstClr val="black"/>
              </a:solidFill>
              <a:latin typeface="Georgia"/>
              <a:cs typeface="Georgia"/>
            </a:endParaRPr>
          </a:p>
          <a:p>
            <a:pPr marL="1003300" defTabSz="914400">
              <a:lnSpc>
                <a:spcPts val="1980"/>
              </a:lnSpc>
              <a:spcBef>
                <a:spcPts val="840"/>
              </a:spcBef>
            </a:pPr>
            <a:r>
              <a:rPr spc="-25" dirty="0">
                <a:solidFill>
                  <a:prstClr val="black"/>
                </a:solidFill>
                <a:latin typeface="Georgia"/>
                <a:cs typeface="Georgia"/>
              </a:rPr>
              <a:t>dead</a:t>
            </a:r>
            <a:r>
              <a:rPr spc="-35" dirty="0">
                <a:solidFill>
                  <a:prstClr val="black"/>
                </a:solidFill>
                <a:latin typeface="Georgia"/>
                <a:cs typeface="Georgia"/>
              </a:rPr>
              <a:t> </a:t>
            </a:r>
            <a:r>
              <a:rPr spc="-15" dirty="0">
                <a:solidFill>
                  <a:prstClr val="black"/>
                </a:solidFill>
                <a:latin typeface="Georgia"/>
                <a:cs typeface="Georgia"/>
              </a:rPr>
              <a:t>end</a:t>
            </a:r>
            <a:endParaRPr dirty="0">
              <a:solidFill>
                <a:prstClr val="black"/>
              </a:solidFill>
              <a:latin typeface="Georgia"/>
              <a:cs typeface="Georgia"/>
            </a:endParaRPr>
          </a:p>
          <a:p>
            <a:pPr marR="5080" algn="r" defTabSz="914400">
              <a:lnSpc>
                <a:spcPts val="1980"/>
              </a:lnSpc>
            </a:pPr>
            <a:r>
              <a:rPr spc="-25" dirty="0">
                <a:solidFill>
                  <a:prstClr val="black"/>
                </a:solidFill>
                <a:latin typeface="Georgia"/>
                <a:cs typeface="Georgia"/>
              </a:rPr>
              <a:t>dead</a:t>
            </a:r>
            <a:r>
              <a:rPr spc="-114" dirty="0">
                <a:solidFill>
                  <a:prstClr val="black"/>
                </a:solidFill>
                <a:latin typeface="Georgia"/>
                <a:cs typeface="Georgia"/>
              </a:rPr>
              <a:t> </a:t>
            </a:r>
            <a:r>
              <a:rPr spc="-15" dirty="0">
                <a:solidFill>
                  <a:prstClr val="black"/>
                </a:solidFill>
                <a:latin typeface="Georgia"/>
                <a:cs typeface="Georgia"/>
              </a:rPr>
              <a:t>end</a:t>
            </a:r>
            <a:endParaRPr dirty="0">
              <a:solidFill>
                <a:prstClr val="black"/>
              </a:solidFill>
              <a:latin typeface="Georgia"/>
              <a:cs typeface="Georgia"/>
            </a:endParaRPr>
          </a:p>
          <a:p>
            <a:pPr defTabSz="914400">
              <a:spcBef>
                <a:spcPts val="55"/>
              </a:spcBef>
            </a:pPr>
            <a:endParaRPr sz="2250" dirty="0">
              <a:solidFill>
                <a:prstClr val="black"/>
              </a:solidFill>
              <a:latin typeface="Times New Roman"/>
              <a:cs typeface="Times New Roman"/>
            </a:endParaRPr>
          </a:p>
          <a:p>
            <a:pPr marL="1003300" defTabSz="914400"/>
            <a:r>
              <a:rPr spc="-80" dirty="0">
                <a:solidFill>
                  <a:prstClr val="black"/>
                </a:solidFill>
                <a:latin typeface="Georgia"/>
                <a:cs typeface="Georgia"/>
              </a:rPr>
              <a:t>?</a:t>
            </a:r>
            <a:endParaRPr dirty="0">
              <a:solidFill>
                <a:prstClr val="black"/>
              </a:solidFill>
              <a:latin typeface="Georgia"/>
              <a:cs typeface="Georgia"/>
            </a:endParaRPr>
          </a:p>
        </p:txBody>
      </p:sp>
      <p:sp>
        <p:nvSpPr>
          <p:cNvPr id="21" name="object 24">
            <a:extLst>
              <a:ext uri="{FF2B5EF4-FFF2-40B4-BE49-F238E27FC236}">
                <a16:creationId xmlns:a16="http://schemas.microsoft.com/office/drawing/2014/main" id="{64E8D84D-C1B4-4F85-8E29-521CECB4225A}"/>
              </a:ext>
            </a:extLst>
          </p:cNvPr>
          <p:cNvSpPr/>
          <p:nvPr/>
        </p:nvSpPr>
        <p:spPr>
          <a:xfrm>
            <a:off x="5875867" y="4386722"/>
            <a:ext cx="1525905" cy="419734"/>
          </a:xfrm>
          <a:custGeom>
            <a:avLst/>
            <a:gdLst/>
            <a:ahLst/>
            <a:cxnLst/>
            <a:rect l="l" t="t" r="r" b="b"/>
            <a:pathLst>
              <a:path w="1525904" h="419735">
                <a:moveTo>
                  <a:pt x="107823" y="295910"/>
                </a:moveTo>
                <a:lnTo>
                  <a:pt x="0" y="388365"/>
                </a:lnTo>
                <a:lnTo>
                  <a:pt x="138557" y="419226"/>
                </a:lnTo>
                <a:lnTo>
                  <a:pt x="125801" y="368045"/>
                </a:lnTo>
                <a:lnTo>
                  <a:pt x="112775" y="368045"/>
                </a:lnTo>
                <a:lnTo>
                  <a:pt x="109092" y="353313"/>
                </a:lnTo>
                <a:lnTo>
                  <a:pt x="121364" y="350245"/>
                </a:lnTo>
                <a:lnTo>
                  <a:pt x="107823" y="295910"/>
                </a:lnTo>
                <a:close/>
              </a:path>
              <a:path w="1525904" h="419735">
                <a:moveTo>
                  <a:pt x="121364" y="350245"/>
                </a:moveTo>
                <a:lnTo>
                  <a:pt x="109092" y="353313"/>
                </a:lnTo>
                <a:lnTo>
                  <a:pt x="112775" y="368045"/>
                </a:lnTo>
                <a:lnTo>
                  <a:pt x="125037" y="364980"/>
                </a:lnTo>
                <a:lnTo>
                  <a:pt x="121364" y="350245"/>
                </a:lnTo>
                <a:close/>
              </a:path>
              <a:path w="1525904" h="419735">
                <a:moveTo>
                  <a:pt x="125037" y="364980"/>
                </a:moveTo>
                <a:lnTo>
                  <a:pt x="112775" y="368045"/>
                </a:lnTo>
                <a:lnTo>
                  <a:pt x="125801" y="368045"/>
                </a:lnTo>
                <a:lnTo>
                  <a:pt x="125037" y="364980"/>
                </a:lnTo>
                <a:close/>
              </a:path>
              <a:path w="1525904" h="419735">
                <a:moveTo>
                  <a:pt x="1522095" y="0"/>
                </a:moveTo>
                <a:lnTo>
                  <a:pt x="121364" y="350245"/>
                </a:lnTo>
                <a:lnTo>
                  <a:pt x="125037" y="364980"/>
                </a:lnTo>
                <a:lnTo>
                  <a:pt x="1525904" y="14731"/>
                </a:lnTo>
                <a:lnTo>
                  <a:pt x="1522095"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2" name="object 25">
            <a:extLst>
              <a:ext uri="{FF2B5EF4-FFF2-40B4-BE49-F238E27FC236}">
                <a16:creationId xmlns:a16="http://schemas.microsoft.com/office/drawing/2014/main" id="{3C84E996-32DB-4577-A33D-CEEF6229A550}"/>
              </a:ext>
            </a:extLst>
          </p:cNvPr>
          <p:cNvSpPr/>
          <p:nvPr/>
        </p:nvSpPr>
        <p:spPr>
          <a:xfrm>
            <a:off x="5799667" y="4970922"/>
            <a:ext cx="1297305" cy="345440"/>
          </a:xfrm>
          <a:custGeom>
            <a:avLst/>
            <a:gdLst/>
            <a:ahLst/>
            <a:cxnLst/>
            <a:rect l="l" t="t" r="r" b="b"/>
            <a:pathLst>
              <a:path w="1297304" h="345439">
                <a:moveTo>
                  <a:pt x="125370" y="54465"/>
                </a:moveTo>
                <a:lnTo>
                  <a:pt x="121873" y="69337"/>
                </a:lnTo>
                <a:lnTo>
                  <a:pt x="1293622" y="344932"/>
                </a:lnTo>
                <a:lnTo>
                  <a:pt x="1297177" y="330200"/>
                </a:lnTo>
                <a:lnTo>
                  <a:pt x="125370" y="54465"/>
                </a:lnTo>
                <a:close/>
              </a:path>
              <a:path w="1297304" h="345439">
                <a:moveTo>
                  <a:pt x="138175" y="0"/>
                </a:moveTo>
                <a:lnTo>
                  <a:pt x="0" y="32766"/>
                </a:lnTo>
                <a:lnTo>
                  <a:pt x="109092" y="123698"/>
                </a:lnTo>
                <a:lnTo>
                  <a:pt x="121873" y="69337"/>
                </a:lnTo>
                <a:lnTo>
                  <a:pt x="109474" y="66421"/>
                </a:lnTo>
                <a:lnTo>
                  <a:pt x="113029" y="51562"/>
                </a:lnTo>
                <a:lnTo>
                  <a:pt x="126053" y="51562"/>
                </a:lnTo>
                <a:lnTo>
                  <a:pt x="138175" y="0"/>
                </a:lnTo>
                <a:close/>
              </a:path>
              <a:path w="1297304" h="345439">
                <a:moveTo>
                  <a:pt x="113029" y="51562"/>
                </a:moveTo>
                <a:lnTo>
                  <a:pt x="109474" y="66421"/>
                </a:lnTo>
                <a:lnTo>
                  <a:pt x="121873" y="69337"/>
                </a:lnTo>
                <a:lnTo>
                  <a:pt x="125370" y="54465"/>
                </a:lnTo>
                <a:lnTo>
                  <a:pt x="113029" y="51562"/>
                </a:lnTo>
                <a:close/>
              </a:path>
              <a:path w="1297304" h="345439">
                <a:moveTo>
                  <a:pt x="126053" y="51562"/>
                </a:moveTo>
                <a:lnTo>
                  <a:pt x="113029" y="51562"/>
                </a:lnTo>
                <a:lnTo>
                  <a:pt x="125370" y="54465"/>
                </a:lnTo>
                <a:lnTo>
                  <a:pt x="126053" y="51562"/>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3" name="object 26">
            <a:extLst>
              <a:ext uri="{FF2B5EF4-FFF2-40B4-BE49-F238E27FC236}">
                <a16:creationId xmlns:a16="http://schemas.microsoft.com/office/drawing/2014/main" id="{433C9471-A1EA-4F45-B700-32FABD7F97C7}"/>
              </a:ext>
            </a:extLst>
          </p:cNvPr>
          <p:cNvSpPr/>
          <p:nvPr/>
        </p:nvSpPr>
        <p:spPr>
          <a:xfrm>
            <a:off x="4809067" y="4920248"/>
            <a:ext cx="688340" cy="255904"/>
          </a:xfrm>
          <a:custGeom>
            <a:avLst/>
            <a:gdLst/>
            <a:ahLst/>
            <a:cxnLst/>
            <a:rect l="l" t="t" r="r" b="b"/>
            <a:pathLst>
              <a:path w="688339" h="255904">
                <a:moveTo>
                  <a:pt x="100457" y="135381"/>
                </a:moveTo>
                <a:lnTo>
                  <a:pt x="0" y="235838"/>
                </a:lnTo>
                <a:lnTo>
                  <a:pt x="140588" y="255905"/>
                </a:lnTo>
                <a:lnTo>
                  <a:pt x="124265" y="206882"/>
                </a:lnTo>
                <a:lnTo>
                  <a:pt x="110871" y="206882"/>
                </a:lnTo>
                <a:lnTo>
                  <a:pt x="106045" y="192405"/>
                </a:lnTo>
                <a:lnTo>
                  <a:pt x="118106" y="188385"/>
                </a:lnTo>
                <a:lnTo>
                  <a:pt x="100457" y="135381"/>
                </a:lnTo>
                <a:close/>
              </a:path>
              <a:path w="688339" h="255904">
                <a:moveTo>
                  <a:pt x="118106" y="188385"/>
                </a:moveTo>
                <a:lnTo>
                  <a:pt x="106045" y="192405"/>
                </a:lnTo>
                <a:lnTo>
                  <a:pt x="110871" y="206882"/>
                </a:lnTo>
                <a:lnTo>
                  <a:pt x="122927" y="202865"/>
                </a:lnTo>
                <a:lnTo>
                  <a:pt x="118106" y="188385"/>
                </a:lnTo>
                <a:close/>
              </a:path>
              <a:path w="688339" h="255904">
                <a:moveTo>
                  <a:pt x="122927" y="202865"/>
                </a:moveTo>
                <a:lnTo>
                  <a:pt x="110871" y="206882"/>
                </a:lnTo>
                <a:lnTo>
                  <a:pt x="124265" y="206882"/>
                </a:lnTo>
                <a:lnTo>
                  <a:pt x="122927" y="202865"/>
                </a:lnTo>
                <a:close/>
              </a:path>
              <a:path w="688339" h="255904">
                <a:moveTo>
                  <a:pt x="683387" y="0"/>
                </a:moveTo>
                <a:lnTo>
                  <a:pt x="118106" y="188385"/>
                </a:lnTo>
                <a:lnTo>
                  <a:pt x="122927" y="202865"/>
                </a:lnTo>
                <a:lnTo>
                  <a:pt x="688213" y="14477"/>
                </a:lnTo>
                <a:lnTo>
                  <a:pt x="683387"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4" name="object 27">
            <a:extLst>
              <a:ext uri="{FF2B5EF4-FFF2-40B4-BE49-F238E27FC236}">
                <a16:creationId xmlns:a16="http://schemas.microsoft.com/office/drawing/2014/main" id="{236BCAEC-14E7-418C-AEBA-0B9E77487CE6}"/>
              </a:ext>
            </a:extLst>
          </p:cNvPr>
          <p:cNvSpPr/>
          <p:nvPr/>
        </p:nvSpPr>
        <p:spPr>
          <a:xfrm>
            <a:off x="4651332" y="5303153"/>
            <a:ext cx="767715" cy="767715"/>
          </a:xfrm>
          <a:custGeom>
            <a:avLst/>
            <a:gdLst/>
            <a:ahLst/>
            <a:cxnLst/>
            <a:rect l="l" t="t" r="r" b="b"/>
            <a:pathLst>
              <a:path w="767714" h="767714">
                <a:moveTo>
                  <a:pt x="672084" y="682878"/>
                </a:moveTo>
                <a:lnTo>
                  <a:pt x="632587" y="722375"/>
                </a:lnTo>
                <a:lnTo>
                  <a:pt x="767334" y="767333"/>
                </a:lnTo>
                <a:lnTo>
                  <a:pt x="742164" y="691895"/>
                </a:lnTo>
                <a:lnTo>
                  <a:pt x="681101" y="691895"/>
                </a:lnTo>
                <a:lnTo>
                  <a:pt x="672084" y="682878"/>
                </a:lnTo>
                <a:close/>
              </a:path>
              <a:path w="767714" h="767714">
                <a:moveTo>
                  <a:pt x="682878" y="672084"/>
                </a:moveTo>
                <a:lnTo>
                  <a:pt x="672084" y="682878"/>
                </a:lnTo>
                <a:lnTo>
                  <a:pt x="681101" y="691895"/>
                </a:lnTo>
                <a:lnTo>
                  <a:pt x="691896" y="681100"/>
                </a:lnTo>
                <a:lnTo>
                  <a:pt x="682878" y="672084"/>
                </a:lnTo>
                <a:close/>
              </a:path>
              <a:path w="767714" h="767714">
                <a:moveTo>
                  <a:pt x="722376" y="632586"/>
                </a:moveTo>
                <a:lnTo>
                  <a:pt x="682878" y="672084"/>
                </a:lnTo>
                <a:lnTo>
                  <a:pt x="691896" y="681100"/>
                </a:lnTo>
                <a:lnTo>
                  <a:pt x="681101" y="691895"/>
                </a:lnTo>
                <a:lnTo>
                  <a:pt x="742164" y="691895"/>
                </a:lnTo>
                <a:lnTo>
                  <a:pt x="722376" y="632586"/>
                </a:lnTo>
                <a:close/>
              </a:path>
              <a:path w="767714" h="767714">
                <a:moveTo>
                  <a:pt x="10668" y="0"/>
                </a:moveTo>
                <a:lnTo>
                  <a:pt x="0" y="10667"/>
                </a:lnTo>
                <a:lnTo>
                  <a:pt x="672084" y="682878"/>
                </a:lnTo>
                <a:lnTo>
                  <a:pt x="682878" y="672084"/>
                </a:lnTo>
                <a:lnTo>
                  <a:pt x="10668"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5" name="object 28">
            <a:extLst>
              <a:ext uri="{FF2B5EF4-FFF2-40B4-BE49-F238E27FC236}">
                <a16:creationId xmlns:a16="http://schemas.microsoft.com/office/drawing/2014/main" id="{0E1CE853-2527-4B17-992E-BA149D6781EF}"/>
              </a:ext>
            </a:extLst>
          </p:cNvPr>
          <p:cNvSpPr/>
          <p:nvPr/>
        </p:nvSpPr>
        <p:spPr>
          <a:xfrm>
            <a:off x="5644600" y="5673232"/>
            <a:ext cx="841375" cy="328295"/>
          </a:xfrm>
          <a:custGeom>
            <a:avLst/>
            <a:gdLst/>
            <a:ahLst/>
            <a:cxnLst/>
            <a:rect l="l" t="t" r="r" b="b"/>
            <a:pathLst>
              <a:path w="841375" h="328295">
                <a:moveTo>
                  <a:pt x="718871" y="52502"/>
                </a:moveTo>
                <a:lnTo>
                  <a:pt x="0" y="313943"/>
                </a:lnTo>
                <a:lnTo>
                  <a:pt x="5206" y="328167"/>
                </a:lnTo>
                <a:lnTo>
                  <a:pt x="724090" y="66846"/>
                </a:lnTo>
                <a:lnTo>
                  <a:pt x="718871" y="52502"/>
                </a:lnTo>
                <a:close/>
              </a:path>
              <a:path w="841375" h="328295">
                <a:moveTo>
                  <a:pt x="810678" y="48132"/>
                </a:moveTo>
                <a:lnTo>
                  <a:pt x="730884" y="48132"/>
                </a:lnTo>
                <a:lnTo>
                  <a:pt x="736091" y="62483"/>
                </a:lnTo>
                <a:lnTo>
                  <a:pt x="724090" y="66846"/>
                </a:lnTo>
                <a:lnTo>
                  <a:pt x="743203" y="119379"/>
                </a:lnTo>
                <a:lnTo>
                  <a:pt x="810678" y="48132"/>
                </a:lnTo>
                <a:close/>
              </a:path>
              <a:path w="841375" h="328295">
                <a:moveTo>
                  <a:pt x="730884" y="48132"/>
                </a:moveTo>
                <a:lnTo>
                  <a:pt x="718871" y="52502"/>
                </a:lnTo>
                <a:lnTo>
                  <a:pt x="724090" y="66846"/>
                </a:lnTo>
                <a:lnTo>
                  <a:pt x="736091" y="62483"/>
                </a:lnTo>
                <a:lnTo>
                  <a:pt x="730884" y="48132"/>
                </a:lnTo>
                <a:close/>
              </a:path>
              <a:path w="841375" h="328295">
                <a:moveTo>
                  <a:pt x="699769" y="0"/>
                </a:moveTo>
                <a:lnTo>
                  <a:pt x="718871" y="52502"/>
                </a:lnTo>
                <a:lnTo>
                  <a:pt x="730884" y="48132"/>
                </a:lnTo>
                <a:lnTo>
                  <a:pt x="810678" y="48132"/>
                </a:lnTo>
                <a:lnTo>
                  <a:pt x="840866" y="16255"/>
                </a:lnTo>
                <a:lnTo>
                  <a:pt x="699769"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6" name="object 29">
            <a:extLst>
              <a:ext uri="{FF2B5EF4-FFF2-40B4-BE49-F238E27FC236}">
                <a16:creationId xmlns:a16="http://schemas.microsoft.com/office/drawing/2014/main" id="{0E98A8A6-31FA-4769-AE96-991002A32AFA}"/>
              </a:ext>
            </a:extLst>
          </p:cNvPr>
          <p:cNvSpPr/>
          <p:nvPr/>
        </p:nvSpPr>
        <p:spPr>
          <a:xfrm>
            <a:off x="5643838" y="6216029"/>
            <a:ext cx="765810" cy="387985"/>
          </a:xfrm>
          <a:custGeom>
            <a:avLst/>
            <a:gdLst/>
            <a:ahLst/>
            <a:cxnLst/>
            <a:rect l="l" t="t" r="r" b="b"/>
            <a:pathLst>
              <a:path w="765810" h="387985">
                <a:moveTo>
                  <a:pt x="648436" y="337871"/>
                </a:moveTo>
                <a:lnTo>
                  <a:pt x="623442" y="387857"/>
                </a:lnTo>
                <a:lnTo>
                  <a:pt x="765428" y="387857"/>
                </a:lnTo>
                <a:lnTo>
                  <a:pt x="732161" y="343534"/>
                </a:lnTo>
                <a:lnTo>
                  <a:pt x="659764" y="343534"/>
                </a:lnTo>
                <a:lnTo>
                  <a:pt x="648436" y="337871"/>
                </a:lnTo>
                <a:close/>
              </a:path>
              <a:path w="765810" h="387985">
                <a:moveTo>
                  <a:pt x="655244" y="324255"/>
                </a:moveTo>
                <a:lnTo>
                  <a:pt x="648436" y="337871"/>
                </a:lnTo>
                <a:lnTo>
                  <a:pt x="659764" y="343534"/>
                </a:lnTo>
                <a:lnTo>
                  <a:pt x="666623" y="329945"/>
                </a:lnTo>
                <a:lnTo>
                  <a:pt x="655244" y="324255"/>
                </a:lnTo>
                <a:close/>
              </a:path>
              <a:path w="765810" h="387985">
                <a:moveTo>
                  <a:pt x="680212" y="274319"/>
                </a:moveTo>
                <a:lnTo>
                  <a:pt x="655244" y="324255"/>
                </a:lnTo>
                <a:lnTo>
                  <a:pt x="666623" y="329945"/>
                </a:lnTo>
                <a:lnTo>
                  <a:pt x="659764" y="343534"/>
                </a:lnTo>
                <a:lnTo>
                  <a:pt x="732161" y="343534"/>
                </a:lnTo>
                <a:lnTo>
                  <a:pt x="680212" y="274319"/>
                </a:lnTo>
                <a:close/>
              </a:path>
              <a:path w="765810" h="387985">
                <a:moveTo>
                  <a:pt x="6857" y="0"/>
                </a:moveTo>
                <a:lnTo>
                  <a:pt x="0" y="13715"/>
                </a:lnTo>
                <a:lnTo>
                  <a:pt x="648436" y="337871"/>
                </a:lnTo>
                <a:lnTo>
                  <a:pt x="655244" y="324255"/>
                </a:lnTo>
                <a:lnTo>
                  <a:pt x="6857"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7" name="object 30">
            <a:extLst>
              <a:ext uri="{FF2B5EF4-FFF2-40B4-BE49-F238E27FC236}">
                <a16:creationId xmlns:a16="http://schemas.microsoft.com/office/drawing/2014/main" id="{8E6F9B17-2721-4E59-A2DA-3EDB1ECC31B2}"/>
              </a:ext>
            </a:extLst>
          </p:cNvPr>
          <p:cNvSpPr txBox="1"/>
          <p:nvPr/>
        </p:nvSpPr>
        <p:spPr>
          <a:xfrm>
            <a:off x="5421842" y="5479558"/>
            <a:ext cx="2153002" cy="1292662"/>
          </a:xfrm>
          <a:prstGeom prst="rect">
            <a:avLst/>
          </a:prstGeom>
        </p:spPr>
        <p:txBody>
          <a:bodyPr vert="horz" wrap="square" lIns="0" tIns="12700" rIns="0" bIns="0" rtlCol="0">
            <a:spAutoFit/>
          </a:bodyPr>
          <a:lstStyle/>
          <a:p>
            <a:pPr marL="1155700" defTabSz="914400">
              <a:spcBef>
                <a:spcPts val="100"/>
              </a:spcBef>
            </a:pPr>
            <a:r>
              <a:rPr spc="-25" dirty="0">
                <a:solidFill>
                  <a:prstClr val="black"/>
                </a:solidFill>
                <a:latin typeface="Georgia"/>
                <a:cs typeface="Georgia"/>
              </a:rPr>
              <a:t>dead</a:t>
            </a:r>
            <a:r>
              <a:rPr spc="-95" dirty="0">
                <a:solidFill>
                  <a:prstClr val="black"/>
                </a:solidFill>
                <a:latin typeface="Georgia"/>
                <a:cs typeface="Georgia"/>
              </a:rPr>
              <a:t> </a:t>
            </a:r>
            <a:r>
              <a:rPr spc="-15" dirty="0">
                <a:solidFill>
                  <a:prstClr val="black"/>
                </a:solidFill>
                <a:latin typeface="Georgia"/>
                <a:cs typeface="Georgia"/>
              </a:rPr>
              <a:t>end</a:t>
            </a:r>
            <a:endParaRPr dirty="0">
              <a:solidFill>
                <a:prstClr val="black"/>
              </a:solidFill>
              <a:latin typeface="Georgia"/>
              <a:cs typeface="Georgia"/>
            </a:endParaRPr>
          </a:p>
          <a:p>
            <a:pPr marL="12700" defTabSz="914400">
              <a:spcBef>
                <a:spcPts val="1440"/>
              </a:spcBef>
            </a:pPr>
            <a:r>
              <a:rPr spc="-80" dirty="0">
                <a:solidFill>
                  <a:prstClr val="black"/>
                </a:solidFill>
                <a:latin typeface="Georgia"/>
                <a:cs typeface="Georgia"/>
              </a:rPr>
              <a:t>?</a:t>
            </a:r>
            <a:endParaRPr dirty="0">
              <a:solidFill>
                <a:prstClr val="black"/>
              </a:solidFill>
              <a:latin typeface="Georgia"/>
              <a:cs typeface="Georgia"/>
            </a:endParaRPr>
          </a:p>
          <a:p>
            <a:pPr defTabSz="914400">
              <a:spcBef>
                <a:spcPts val="30"/>
              </a:spcBef>
            </a:pPr>
            <a:endParaRPr sz="1750" dirty="0">
              <a:solidFill>
                <a:prstClr val="black"/>
              </a:solidFill>
              <a:latin typeface="Times New Roman"/>
              <a:cs typeface="Times New Roman"/>
            </a:endParaRPr>
          </a:p>
          <a:p>
            <a:pPr marL="1003300" defTabSz="914400"/>
            <a:r>
              <a:rPr b="1" spc="-120" dirty="0">
                <a:solidFill>
                  <a:prstClr val="black"/>
                </a:solidFill>
                <a:latin typeface="Arial"/>
                <a:cs typeface="Arial"/>
              </a:rPr>
              <a:t>success!</a:t>
            </a:r>
            <a:endParaRPr dirty="0">
              <a:solidFill>
                <a:prstClr val="black"/>
              </a:solidFill>
              <a:latin typeface="Arial"/>
              <a:cs typeface="Arial"/>
            </a:endParaRPr>
          </a:p>
        </p:txBody>
      </p:sp>
      <p:sp>
        <p:nvSpPr>
          <p:cNvPr id="28" name="object 31">
            <a:extLst>
              <a:ext uri="{FF2B5EF4-FFF2-40B4-BE49-F238E27FC236}">
                <a16:creationId xmlns:a16="http://schemas.microsoft.com/office/drawing/2014/main" id="{91DAA9D9-1D8C-4EF4-A446-DC3C1C11AA87}"/>
              </a:ext>
            </a:extLst>
          </p:cNvPr>
          <p:cNvSpPr/>
          <p:nvPr/>
        </p:nvSpPr>
        <p:spPr>
          <a:xfrm>
            <a:off x="5723467" y="5834776"/>
            <a:ext cx="841375" cy="328295"/>
          </a:xfrm>
          <a:custGeom>
            <a:avLst/>
            <a:gdLst/>
            <a:ahLst/>
            <a:cxnLst/>
            <a:rect l="l" t="t" r="r" b="b"/>
            <a:pathLst>
              <a:path w="841375" h="328295">
                <a:moveTo>
                  <a:pt x="97662" y="208787"/>
                </a:moveTo>
                <a:lnTo>
                  <a:pt x="0" y="311912"/>
                </a:lnTo>
                <a:lnTo>
                  <a:pt x="141097" y="328168"/>
                </a:lnTo>
                <a:lnTo>
                  <a:pt x="123584" y="280035"/>
                </a:lnTo>
                <a:lnTo>
                  <a:pt x="109982" y="280035"/>
                </a:lnTo>
                <a:lnTo>
                  <a:pt x="104775" y="265684"/>
                </a:lnTo>
                <a:lnTo>
                  <a:pt x="116775" y="261320"/>
                </a:lnTo>
                <a:lnTo>
                  <a:pt x="97662" y="208787"/>
                </a:lnTo>
                <a:close/>
              </a:path>
              <a:path w="841375" h="328295">
                <a:moveTo>
                  <a:pt x="116775" y="261320"/>
                </a:moveTo>
                <a:lnTo>
                  <a:pt x="104775" y="265684"/>
                </a:lnTo>
                <a:lnTo>
                  <a:pt x="109982" y="280035"/>
                </a:lnTo>
                <a:lnTo>
                  <a:pt x="121995" y="275665"/>
                </a:lnTo>
                <a:lnTo>
                  <a:pt x="116775" y="261320"/>
                </a:lnTo>
                <a:close/>
              </a:path>
              <a:path w="841375" h="328295">
                <a:moveTo>
                  <a:pt x="121995" y="275665"/>
                </a:moveTo>
                <a:lnTo>
                  <a:pt x="109982" y="280035"/>
                </a:lnTo>
                <a:lnTo>
                  <a:pt x="123584" y="280035"/>
                </a:lnTo>
                <a:lnTo>
                  <a:pt x="121995" y="275665"/>
                </a:lnTo>
                <a:close/>
              </a:path>
              <a:path w="841375" h="328295">
                <a:moveTo>
                  <a:pt x="835533" y="0"/>
                </a:moveTo>
                <a:lnTo>
                  <a:pt x="116775" y="261320"/>
                </a:lnTo>
                <a:lnTo>
                  <a:pt x="121995" y="275665"/>
                </a:lnTo>
                <a:lnTo>
                  <a:pt x="840866" y="14224"/>
                </a:lnTo>
                <a:lnTo>
                  <a:pt x="835533" y="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Tree>
    <p:extLst>
      <p:ext uri="{BB962C8B-B14F-4D97-AF65-F5344CB8AC3E}">
        <p14:creationId xmlns:p14="http://schemas.microsoft.com/office/powerpoint/2010/main" val="144648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5AD6-64F0-4927-A9C0-5F7414597E76}"/>
              </a:ext>
            </a:extLst>
          </p:cNvPr>
          <p:cNvSpPr>
            <a:spLocks noGrp="1"/>
          </p:cNvSpPr>
          <p:nvPr>
            <p:ph type="title"/>
          </p:nvPr>
        </p:nvSpPr>
        <p:spPr>
          <a:xfrm>
            <a:off x="2765778" y="282220"/>
            <a:ext cx="6660444" cy="99906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GRAPH COLORING</a:t>
            </a:r>
          </a:p>
        </p:txBody>
      </p:sp>
      <p:sp>
        <p:nvSpPr>
          <p:cNvPr id="3" name="Content Placeholder 2">
            <a:extLst>
              <a:ext uri="{FF2B5EF4-FFF2-40B4-BE49-F238E27FC236}">
                <a16:creationId xmlns:a16="http://schemas.microsoft.com/office/drawing/2014/main" id="{A3CEA199-BA18-4BA5-A579-284365D0DAA0}"/>
              </a:ext>
            </a:extLst>
          </p:cNvPr>
          <p:cNvSpPr>
            <a:spLocks noGrp="1"/>
          </p:cNvSpPr>
          <p:nvPr>
            <p:ph idx="1"/>
          </p:nvPr>
        </p:nvSpPr>
        <p:spPr>
          <a:xfrm>
            <a:off x="1117601" y="1433690"/>
            <a:ext cx="9542550" cy="4334932"/>
          </a:xfrm>
        </p:spPr>
        <p:txBody>
          <a:bodyPr>
            <a:normAutofit/>
          </a:bodyPr>
          <a:lstStyle/>
          <a:p>
            <a:pPr>
              <a:buFont typeface="Wingdings" panose="05000000000000000000" pitchFamily="2" charset="2"/>
              <a:buChar char="v"/>
            </a:pPr>
            <a:r>
              <a:rPr lang="en-US" sz="2500" dirty="0">
                <a:solidFill>
                  <a:schemeClr val="tx1">
                    <a:lumMod val="95000"/>
                  </a:schemeClr>
                </a:solidFill>
                <a:latin typeface="Times New Roman" panose="02020603050405020304" pitchFamily="18" charset="0"/>
                <a:cs typeface="Times New Roman" panose="02020603050405020304" pitchFamily="18" charset="0"/>
              </a:rPr>
              <a:t>Graph Coloring is an assignment of colors to the vertices of a graph such that no two adjacent vertices have the same color that too by using the minimum number of colors.</a:t>
            </a:r>
          </a:p>
          <a:p>
            <a:pPr marL="0" indent="0">
              <a:buNone/>
            </a:pPr>
            <a:r>
              <a:rPr lang="en-US" sz="2500" dirty="0">
                <a:solidFill>
                  <a:schemeClr val="tx1">
                    <a:lumMod val="95000"/>
                  </a:schemeClr>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500" b="1" dirty="0">
                <a:solidFill>
                  <a:schemeClr val="tx1">
                    <a:lumMod val="95000"/>
                  </a:schemeClr>
                </a:solidFill>
                <a:latin typeface="Times New Roman" panose="02020603050405020304" pitchFamily="18" charset="0"/>
                <a:cs typeface="Times New Roman" panose="02020603050405020304" pitchFamily="18" charset="0"/>
              </a:rPr>
              <a:t>Chromatic Number:</a:t>
            </a:r>
            <a:r>
              <a:rPr lang="en-US" sz="2500" dirty="0">
                <a:solidFill>
                  <a:schemeClr val="tx1">
                    <a:lumMod val="95000"/>
                  </a:schemeClr>
                </a:solidFill>
                <a:latin typeface="Times New Roman" panose="02020603050405020304" pitchFamily="18" charset="0"/>
                <a:cs typeface="Times New Roman" panose="02020603050405020304" pitchFamily="18" charset="0"/>
              </a:rPr>
              <a:t> The smallest number of colors needed to color a graph G is called its chromatic number. For example, the following can be colored minimum 3 colors.</a:t>
            </a:r>
          </a:p>
        </p:txBody>
      </p:sp>
    </p:spTree>
    <p:extLst>
      <p:ext uri="{BB962C8B-B14F-4D97-AF65-F5344CB8AC3E}">
        <p14:creationId xmlns:p14="http://schemas.microsoft.com/office/powerpoint/2010/main" val="125060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3773-1608-4856-B3F2-B59569B996EF}"/>
              </a:ext>
            </a:extLst>
          </p:cNvPr>
          <p:cNvSpPr>
            <a:spLocks noGrp="1"/>
          </p:cNvSpPr>
          <p:nvPr>
            <p:ph type="title"/>
          </p:nvPr>
        </p:nvSpPr>
        <p:spPr>
          <a:xfrm>
            <a:off x="2632516" y="193322"/>
            <a:ext cx="6926967" cy="126294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09CC5422-B255-454B-B52A-2834D0527589}"/>
              </a:ext>
            </a:extLst>
          </p:cNvPr>
          <p:cNvSpPr>
            <a:spLocks noGrp="1"/>
          </p:cNvSpPr>
          <p:nvPr>
            <p:ph idx="1"/>
          </p:nvPr>
        </p:nvSpPr>
        <p:spPr>
          <a:xfrm>
            <a:off x="903111" y="1456267"/>
            <a:ext cx="9460088" cy="3793066"/>
          </a:xfrm>
        </p:spPr>
        <p:txBody>
          <a:bodyPr>
            <a:noAutofit/>
          </a:bodyPr>
          <a:lstStyle/>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Helps in Scheduling Problems </a:t>
            </a:r>
          </a:p>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Register allocation </a:t>
            </a:r>
          </a:p>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Pattern matching </a:t>
            </a:r>
          </a:p>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Map Coloring</a:t>
            </a:r>
          </a:p>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Designing seating plans </a:t>
            </a:r>
          </a:p>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Designing Time-Table </a:t>
            </a:r>
          </a:p>
          <a:p>
            <a:pPr>
              <a:buFont typeface="Wingdings" panose="05000000000000000000" pitchFamily="2" charset="2"/>
              <a:buChar char="v"/>
            </a:pPr>
            <a:r>
              <a:rPr lang="en-US" sz="2500" dirty="0">
                <a:solidFill>
                  <a:schemeClr val="tx1"/>
                </a:solidFill>
                <a:latin typeface="Times New Roman" panose="02020603050405020304" pitchFamily="18" charset="0"/>
                <a:cs typeface="Times New Roman" panose="02020603050405020304" pitchFamily="18" charset="0"/>
              </a:rPr>
              <a:t>Solving sudoku</a:t>
            </a:r>
          </a:p>
        </p:txBody>
      </p:sp>
    </p:spTree>
    <p:extLst>
      <p:ext uri="{BB962C8B-B14F-4D97-AF65-F5344CB8AC3E}">
        <p14:creationId xmlns:p14="http://schemas.microsoft.com/office/powerpoint/2010/main" val="377609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8EC5-13FB-42B4-BB28-27BCF662413A}"/>
              </a:ext>
            </a:extLst>
          </p:cNvPr>
          <p:cNvSpPr>
            <a:spLocks noGrp="1"/>
          </p:cNvSpPr>
          <p:nvPr>
            <p:ph type="title"/>
          </p:nvPr>
        </p:nvSpPr>
        <p:spPr>
          <a:xfrm>
            <a:off x="1828800" y="108655"/>
            <a:ext cx="8534400" cy="1223434"/>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GRAPH COLORING USING BACKTRACKING</a:t>
            </a:r>
          </a:p>
        </p:txBody>
      </p:sp>
      <p:sp>
        <p:nvSpPr>
          <p:cNvPr id="3" name="Content Placeholder 2">
            <a:extLst>
              <a:ext uri="{FF2B5EF4-FFF2-40B4-BE49-F238E27FC236}">
                <a16:creationId xmlns:a16="http://schemas.microsoft.com/office/drawing/2014/main" id="{0D226385-230B-43D6-A588-676E0F96B61D}"/>
              </a:ext>
            </a:extLst>
          </p:cNvPr>
          <p:cNvSpPr>
            <a:spLocks noGrp="1"/>
          </p:cNvSpPr>
          <p:nvPr>
            <p:ph idx="1"/>
          </p:nvPr>
        </p:nvSpPr>
        <p:spPr>
          <a:xfrm>
            <a:off x="1828800" y="1869722"/>
            <a:ext cx="8534400" cy="3615267"/>
          </a:xfrm>
        </p:spPr>
        <p:txBody>
          <a:bodyPr/>
          <a:lstStyle/>
          <a:p>
            <a:pPr>
              <a:buFont typeface="Wingdings" panose="05000000000000000000" pitchFamily="2" charset="2"/>
              <a:buChar char="v"/>
            </a:pPr>
            <a:r>
              <a:rPr lang="en-US" sz="2500" dirty="0">
                <a:solidFill>
                  <a:schemeClr val="tx1">
                    <a:lumMod val="95000"/>
                  </a:schemeClr>
                </a:solidFill>
                <a:latin typeface="Times New Roman" panose="02020603050405020304" pitchFamily="18" charset="0"/>
                <a:cs typeface="Times New Roman" panose="02020603050405020304" pitchFamily="18" charset="0"/>
              </a:rPr>
              <a:t> Given an undirected graph and a number m, the solution is to color the graph with at most m colors such that no two adjacent vertices of the graph are colored with same color.</a:t>
            </a:r>
          </a:p>
          <a:p>
            <a:pPr>
              <a:buFont typeface="Wingdings" panose="05000000000000000000" pitchFamily="2" charset="2"/>
              <a:buChar char="v"/>
            </a:pPr>
            <a:r>
              <a:rPr lang="en-US" sz="2500" dirty="0">
                <a:solidFill>
                  <a:schemeClr val="tx1">
                    <a:lumMod val="95000"/>
                  </a:schemeClr>
                </a:solidFill>
                <a:latin typeface="Times New Roman" panose="02020603050405020304" pitchFamily="18" charset="0"/>
                <a:cs typeface="Times New Roman" panose="02020603050405020304" pitchFamily="18" charset="0"/>
              </a:rPr>
              <a:t> In this, the graph is represented by its </a:t>
            </a:r>
            <a:r>
              <a:rPr lang="en-US" sz="2500" dirty="0" err="1">
                <a:solidFill>
                  <a:schemeClr val="tx1">
                    <a:lumMod val="95000"/>
                  </a:schemeClr>
                </a:solidFill>
                <a:latin typeface="Times New Roman" panose="02020603050405020304" pitchFamily="18" charset="0"/>
                <a:cs typeface="Times New Roman" panose="02020603050405020304" pitchFamily="18" charset="0"/>
              </a:rPr>
              <a:t>boolean</a:t>
            </a:r>
            <a:r>
              <a:rPr lang="en-US" sz="2500" dirty="0">
                <a:solidFill>
                  <a:schemeClr val="tx1">
                    <a:lumMod val="95000"/>
                  </a:schemeClr>
                </a:solidFill>
                <a:latin typeface="Times New Roman" panose="02020603050405020304" pitchFamily="18" charset="0"/>
                <a:cs typeface="Times New Roman" panose="02020603050405020304" pitchFamily="18" charset="0"/>
              </a:rPr>
              <a:t> adjacency matrix G[1:n,1:n]. Here K is the index of the next vertex to color</a:t>
            </a:r>
            <a:r>
              <a:rPr lang="en-US" sz="2500" dirty="0">
                <a:solidFill>
                  <a:schemeClr val="tx1">
                    <a:lumMod val="95000"/>
                  </a:schemeClr>
                </a:solidFill>
              </a:rPr>
              <a:t>.</a:t>
            </a:r>
          </a:p>
        </p:txBody>
      </p:sp>
      <p:pic>
        <p:nvPicPr>
          <p:cNvPr id="4" name="Picture 3">
            <a:extLst>
              <a:ext uri="{FF2B5EF4-FFF2-40B4-BE49-F238E27FC236}">
                <a16:creationId xmlns:a16="http://schemas.microsoft.com/office/drawing/2014/main" id="{45F06162-C01F-460A-A880-6A3B08B9753C}"/>
              </a:ext>
            </a:extLst>
          </p:cNvPr>
          <p:cNvPicPr>
            <a:picLocks noChangeAspect="1"/>
          </p:cNvPicPr>
          <p:nvPr/>
        </p:nvPicPr>
        <p:blipFill>
          <a:blip r:embed="rId2"/>
          <a:stretch>
            <a:fillRect/>
          </a:stretch>
        </p:blipFill>
        <p:spPr>
          <a:xfrm>
            <a:off x="5150037" y="4436534"/>
            <a:ext cx="2056849" cy="1811246"/>
          </a:xfrm>
          <a:prstGeom prst="rect">
            <a:avLst/>
          </a:prstGeom>
        </p:spPr>
      </p:pic>
    </p:spTree>
    <p:extLst>
      <p:ext uri="{BB962C8B-B14F-4D97-AF65-F5344CB8AC3E}">
        <p14:creationId xmlns:p14="http://schemas.microsoft.com/office/powerpoint/2010/main" val="14603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FEBACA-36DE-4ACA-94DE-790DBB6D19A4}"/>
              </a:ext>
            </a:extLst>
          </p:cNvPr>
          <p:cNvPicPr>
            <a:picLocks noChangeAspect="1"/>
          </p:cNvPicPr>
          <p:nvPr/>
        </p:nvPicPr>
        <p:blipFill>
          <a:blip r:embed="rId2"/>
          <a:stretch>
            <a:fillRect/>
          </a:stretch>
        </p:blipFill>
        <p:spPr>
          <a:xfrm>
            <a:off x="530791" y="5009773"/>
            <a:ext cx="10581778" cy="1180772"/>
          </a:xfrm>
          <a:prstGeom prst="rect">
            <a:avLst/>
          </a:prstGeom>
        </p:spPr>
      </p:pic>
      <p:sp>
        <p:nvSpPr>
          <p:cNvPr id="7" name="Title 1">
            <a:extLst>
              <a:ext uri="{FF2B5EF4-FFF2-40B4-BE49-F238E27FC236}">
                <a16:creationId xmlns:a16="http://schemas.microsoft.com/office/drawing/2014/main" id="{BE4BC691-D19F-421D-871D-A7ADE6186484}"/>
              </a:ext>
            </a:extLst>
          </p:cNvPr>
          <p:cNvSpPr>
            <a:spLocks noGrp="1"/>
          </p:cNvSpPr>
          <p:nvPr>
            <p:ph type="title"/>
          </p:nvPr>
        </p:nvSpPr>
        <p:spPr>
          <a:xfrm>
            <a:off x="1310640" y="291535"/>
            <a:ext cx="8534400" cy="1223434"/>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GRAPH COLORING USING BACKTRACKING</a:t>
            </a:r>
          </a:p>
        </p:txBody>
      </p:sp>
      <p:sp>
        <p:nvSpPr>
          <p:cNvPr id="9" name="TextBox 8">
            <a:extLst>
              <a:ext uri="{FF2B5EF4-FFF2-40B4-BE49-F238E27FC236}">
                <a16:creationId xmlns:a16="http://schemas.microsoft.com/office/drawing/2014/main" id="{9087BAA5-BB1F-46FE-BA01-D524E6F87743}"/>
              </a:ext>
            </a:extLst>
          </p:cNvPr>
          <p:cNvSpPr txBox="1"/>
          <p:nvPr/>
        </p:nvSpPr>
        <p:spPr>
          <a:xfrm>
            <a:off x="530791" y="1869440"/>
            <a:ext cx="9771449"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INPUTS: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Number of nodes. </a:t>
            </a:r>
          </a:p>
          <a:p>
            <a:r>
              <a:rPr lang="en-US" sz="2400" dirty="0">
                <a:latin typeface="Times New Roman" panose="02020603050405020304" pitchFamily="18" charset="0"/>
                <a:cs typeface="Times New Roman" panose="02020603050405020304" pitchFamily="18" charset="0"/>
              </a:rPr>
              <a:t>	ii. Node values according to their connectivity with corresponding nodes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OUTPUTS: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Chromatic Number</a:t>
            </a:r>
          </a:p>
          <a:p>
            <a:r>
              <a:rPr lang="en-US" sz="2400" dirty="0">
                <a:latin typeface="Times New Roman" panose="02020603050405020304" pitchFamily="18" charset="0"/>
                <a:cs typeface="Times New Roman" panose="02020603050405020304" pitchFamily="18" charset="0"/>
              </a:rPr>
              <a:t>	ii. Coloring Sequence </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5673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5C3CFE-1A05-40A1-85B6-CFA1CAD2C2DA}"/>
              </a:ext>
            </a:extLst>
          </p:cNvPr>
          <p:cNvSpPr txBox="1">
            <a:spLocks/>
          </p:cNvSpPr>
          <p:nvPr/>
        </p:nvSpPr>
        <p:spPr>
          <a:xfrm>
            <a:off x="1310640" y="291535"/>
            <a:ext cx="8534400" cy="1223434"/>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chemeClr val="tx1"/>
                </a:solidFill>
                <a:latin typeface="Times New Roman" panose="02020603050405020304" pitchFamily="18" charset="0"/>
                <a:cs typeface="Times New Roman" panose="02020603050405020304" pitchFamily="18" charset="0"/>
              </a:rPr>
              <a:t>MAP COLORING USING FOUR COLOR THEOREM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9282C9B-3616-41DF-BB2F-FD43D0A7D702}"/>
              </a:ext>
            </a:extLst>
          </p:cNvPr>
          <p:cNvSpPr txBox="1"/>
          <p:nvPr/>
        </p:nvSpPr>
        <p:spPr>
          <a:xfrm>
            <a:off x="1076960" y="1981200"/>
            <a:ext cx="8312375" cy="1969770"/>
          </a:xfrm>
          <a:prstGeom prst="rect">
            <a:avLst/>
          </a:prstGeom>
          <a:noFill/>
        </p:spPr>
        <p:txBody>
          <a:bodyPr wrap="square" rtlCol="0">
            <a:spAutoFit/>
          </a:bodyPr>
          <a:lstStyle/>
          <a:p>
            <a:pPr marL="457200" indent="-457200">
              <a:buFont typeface="Wingdings" panose="05000000000000000000" pitchFamily="2" charset="2"/>
              <a:buChar char="v"/>
            </a:pPr>
            <a:r>
              <a:rPr lang="en-US" sz="2600" dirty="0">
                <a:solidFill>
                  <a:schemeClr val="tx1">
                    <a:lumMod val="95000"/>
                  </a:schemeClr>
                </a:solidFill>
                <a:latin typeface="Times New Roman" panose="02020603050405020304" pitchFamily="18" charset="0"/>
                <a:cs typeface="Times New Roman" panose="02020603050405020304" pitchFamily="18" charset="0"/>
              </a:rPr>
              <a:t>The four-color theorem states that any map in a plane can be colored using four-colors in such a way that regions sharing a common boundary (other than a single point) do not share the same color. </a:t>
            </a:r>
          </a:p>
          <a:p>
            <a:endParaRPr lang="en-US" dirty="0"/>
          </a:p>
        </p:txBody>
      </p:sp>
      <p:pic>
        <p:nvPicPr>
          <p:cNvPr id="12" name="Picture 11">
            <a:extLst>
              <a:ext uri="{FF2B5EF4-FFF2-40B4-BE49-F238E27FC236}">
                <a16:creationId xmlns:a16="http://schemas.microsoft.com/office/drawing/2014/main" id="{1798197A-3178-4631-AAFA-9C89F253F9E6}"/>
              </a:ext>
            </a:extLst>
          </p:cNvPr>
          <p:cNvPicPr>
            <a:picLocks noChangeAspect="1"/>
          </p:cNvPicPr>
          <p:nvPr/>
        </p:nvPicPr>
        <p:blipFill>
          <a:blip r:embed="rId2"/>
          <a:stretch>
            <a:fillRect/>
          </a:stretch>
        </p:blipFill>
        <p:spPr>
          <a:xfrm>
            <a:off x="6958330" y="3775640"/>
            <a:ext cx="2095500" cy="2790825"/>
          </a:xfrm>
          <a:prstGeom prst="rect">
            <a:avLst/>
          </a:prstGeom>
        </p:spPr>
      </p:pic>
    </p:spTree>
    <p:extLst>
      <p:ext uri="{BB962C8B-B14F-4D97-AF65-F5344CB8AC3E}">
        <p14:creationId xmlns:p14="http://schemas.microsoft.com/office/powerpoint/2010/main" val="399200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1053</TotalTime>
  <Words>653</Words>
  <Application>Microsoft Office PowerPoint</Application>
  <PresentationFormat>Widescreen</PresentationFormat>
  <Paragraphs>78</Paragraphs>
  <Slides>14</Slides>
  <Notes>0</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Georgia</vt:lpstr>
      <vt:lpstr>Times New Roman</vt:lpstr>
      <vt:lpstr>Trebuchet MS</vt:lpstr>
      <vt:lpstr>Wingdings</vt:lpstr>
      <vt:lpstr>Wingdings 3</vt:lpstr>
      <vt:lpstr>Facet</vt:lpstr>
      <vt:lpstr>IMPLEMENTING GRAPH COLORING PROBLEM USING BACKTRACKING APPROACH </vt:lpstr>
      <vt:lpstr>ABSTRACT</vt:lpstr>
      <vt:lpstr>CONTENTS</vt:lpstr>
      <vt:lpstr>BACKTRACKING</vt:lpstr>
      <vt:lpstr>GRAPH COLORING</vt:lpstr>
      <vt:lpstr>APPLICATIONS</vt:lpstr>
      <vt:lpstr>GRAPH COLORING USING BACKTRACKING</vt:lpstr>
      <vt:lpstr>GRAPH COLORING USING BACKTRACKING</vt:lpstr>
      <vt:lpstr>PowerPoint Presentation</vt:lpstr>
      <vt:lpstr>MAP COLORING USING FOUR COLOR THEOREM</vt:lpstr>
      <vt:lpstr>Input:</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GRAPH COLORING PROBLEM USING BACKTRACKING APPROACH</dc:title>
  <dc:creator>vikranth chowdhary</dc:creator>
  <cp:lastModifiedBy>vaibhav piska</cp:lastModifiedBy>
  <cp:revision>35</cp:revision>
  <dcterms:created xsi:type="dcterms:W3CDTF">2019-07-29T16:07:12Z</dcterms:created>
  <dcterms:modified xsi:type="dcterms:W3CDTF">2019-10-22T11:01:57Z</dcterms:modified>
</cp:coreProperties>
</file>