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leron Bold" charset="1" panose="00000800000000000000"/>
      <p:regular r:id="rId13"/>
    </p:embeddedFont>
    <p:embeddedFont>
      <p:font typeface="Gotham Bold" charset="1" panose="00000000000000000000"/>
      <p:regular r:id="rId14"/>
    </p:embeddedFont>
    <p:embeddedFont>
      <p:font typeface="Gotham" charset="1" panose="00000000000000000000"/>
      <p:regular r:id="rId15"/>
    </p:embeddedFon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38492" y="-589885"/>
            <a:ext cx="11116238" cy="11466771"/>
          </a:xfrm>
          <a:custGeom>
            <a:avLst/>
            <a:gdLst/>
            <a:ahLst/>
            <a:cxnLst/>
            <a:rect r="r" b="b" t="t" l="l"/>
            <a:pathLst>
              <a:path h="11466771" w="11116238">
                <a:moveTo>
                  <a:pt x="0" y="0"/>
                </a:moveTo>
                <a:lnTo>
                  <a:pt x="11116238" y="0"/>
                </a:lnTo>
                <a:lnTo>
                  <a:pt x="11116238" y="11466770"/>
                </a:lnTo>
                <a:lnTo>
                  <a:pt x="0" y="11466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153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62005" y="2212773"/>
            <a:ext cx="5675304" cy="5861454"/>
            <a:chOff x="0" y="0"/>
            <a:chExt cx="6350000" cy="65582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5077" t="0" r="-15077" b="-1212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5400000">
            <a:off x="16884000" y="-445465"/>
            <a:ext cx="430421" cy="1849466"/>
          </a:xfrm>
          <a:custGeom>
            <a:avLst/>
            <a:gdLst/>
            <a:ahLst/>
            <a:cxnLst/>
            <a:rect r="r" b="b" t="t" l="l"/>
            <a:pathLst>
              <a:path h="1849466" w="430421">
                <a:moveTo>
                  <a:pt x="0" y="0"/>
                </a:moveTo>
                <a:lnTo>
                  <a:pt x="430421" y="0"/>
                </a:lnTo>
                <a:lnTo>
                  <a:pt x="430421" y="1849465"/>
                </a:lnTo>
                <a:lnTo>
                  <a:pt x="0" y="1849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593522" y="8074227"/>
            <a:ext cx="430421" cy="1849466"/>
          </a:xfrm>
          <a:custGeom>
            <a:avLst/>
            <a:gdLst/>
            <a:ahLst/>
            <a:cxnLst/>
            <a:rect r="r" b="b" t="t" l="l"/>
            <a:pathLst>
              <a:path h="1849466" w="430421">
                <a:moveTo>
                  <a:pt x="0" y="0"/>
                </a:moveTo>
                <a:lnTo>
                  <a:pt x="430421" y="0"/>
                </a:lnTo>
                <a:lnTo>
                  <a:pt x="430421" y="1849466"/>
                </a:lnTo>
                <a:lnTo>
                  <a:pt x="0" y="1849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782930" y="832510"/>
            <a:ext cx="3639642" cy="1279436"/>
            <a:chOff x="0" y="0"/>
            <a:chExt cx="958589" cy="336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8589" cy="336971"/>
            </a:xfrm>
            <a:custGeom>
              <a:avLst/>
              <a:gdLst/>
              <a:ahLst/>
              <a:cxnLst/>
              <a:rect r="r" b="b" t="t" l="l"/>
              <a:pathLst>
                <a:path h="336971" w="958589">
                  <a:moveTo>
                    <a:pt x="168485" y="0"/>
                  </a:moveTo>
                  <a:lnTo>
                    <a:pt x="790103" y="0"/>
                  </a:lnTo>
                  <a:cubicBezTo>
                    <a:pt x="834788" y="0"/>
                    <a:pt x="877643" y="17751"/>
                    <a:pt x="909241" y="49348"/>
                  </a:cubicBezTo>
                  <a:cubicBezTo>
                    <a:pt x="940838" y="80945"/>
                    <a:pt x="958589" y="123800"/>
                    <a:pt x="958589" y="168485"/>
                  </a:cubicBezTo>
                  <a:lnTo>
                    <a:pt x="958589" y="168485"/>
                  </a:lnTo>
                  <a:cubicBezTo>
                    <a:pt x="958589" y="213171"/>
                    <a:pt x="940838" y="256025"/>
                    <a:pt x="909241" y="287623"/>
                  </a:cubicBezTo>
                  <a:cubicBezTo>
                    <a:pt x="877643" y="319220"/>
                    <a:pt x="834788" y="336971"/>
                    <a:pt x="790103" y="336971"/>
                  </a:cubicBezTo>
                  <a:lnTo>
                    <a:pt x="168485" y="336971"/>
                  </a:lnTo>
                  <a:cubicBezTo>
                    <a:pt x="123800" y="336971"/>
                    <a:pt x="80945" y="319220"/>
                    <a:pt x="49348" y="287623"/>
                  </a:cubicBezTo>
                  <a:cubicBezTo>
                    <a:pt x="17751" y="256025"/>
                    <a:pt x="0" y="213171"/>
                    <a:pt x="0" y="168485"/>
                  </a:cubicBezTo>
                  <a:lnTo>
                    <a:pt x="0" y="168485"/>
                  </a:lnTo>
                  <a:cubicBezTo>
                    <a:pt x="0" y="123800"/>
                    <a:pt x="17751" y="80945"/>
                    <a:pt x="49348" y="49348"/>
                  </a:cubicBezTo>
                  <a:cubicBezTo>
                    <a:pt x="80945" y="17751"/>
                    <a:pt x="123800" y="0"/>
                    <a:pt x="1684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58589" cy="394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22615" y="2871139"/>
            <a:ext cx="3684662" cy="721244"/>
            <a:chOff x="0" y="0"/>
            <a:chExt cx="970446" cy="1899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0446" cy="189957"/>
            </a:xfrm>
            <a:custGeom>
              <a:avLst/>
              <a:gdLst/>
              <a:ahLst/>
              <a:cxnLst/>
              <a:rect r="r" b="b" t="t" l="l"/>
              <a:pathLst>
                <a:path h="189957" w="970446">
                  <a:moveTo>
                    <a:pt x="94979" y="0"/>
                  </a:moveTo>
                  <a:lnTo>
                    <a:pt x="875467" y="0"/>
                  </a:lnTo>
                  <a:cubicBezTo>
                    <a:pt x="927923" y="0"/>
                    <a:pt x="970446" y="42523"/>
                    <a:pt x="970446" y="94979"/>
                  </a:cubicBezTo>
                  <a:lnTo>
                    <a:pt x="970446" y="94979"/>
                  </a:lnTo>
                  <a:cubicBezTo>
                    <a:pt x="970446" y="120169"/>
                    <a:pt x="960439" y="144327"/>
                    <a:pt x="942627" y="162139"/>
                  </a:cubicBezTo>
                  <a:cubicBezTo>
                    <a:pt x="924815" y="179951"/>
                    <a:pt x="900657" y="189957"/>
                    <a:pt x="875467" y="189957"/>
                  </a:cubicBezTo>
                  <a:lnTo>
                    <a:pt x="94979" y="189957"/>
                  </a:lnTo>
                  <a:cubicBezTo>
                    <a:pt x="42523" y="189957"/>
                    <a:pt x="0" y="147434"/>
                    <a:pt x="0" y="94979"/>
                  </a:cubicBezTo>
                  <a:lnTo>
                    <a:pt x="0" y="94979"/>
                  </a:lnTo>
                  <a:cubicBezTo>
                    <a:pt x="0" y="42523"/>
                    <a:pt x="42523" y="0"/>
                    <a:pt x="949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98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0446" cy="247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00033" y="2845531"/>
            <a:ext cx="3361005" cy="6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  <a:spcBef>
                <a:spcPct val="0"/>
              </a:spcBef>
            </a:pPr>
            <a:r>
              <a:rPr lang="en-US" b="true" sz="3741">
                <a:solidFill>
                  <a:srgbClr val="FF9900"/>
                </a:solidFill>
                <a:latin typeface="Aileron Bold"/>
                <a:ea typeface="Aileron Bold"/>
                <a:cs typeface="Aileron Bold"/>
                <a:sym typeface="Aileron Bold"/>
              </a:rPr>
              <a:t>Theme Name 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322615" y="5003560"/>
            <a:ext cx="4044822" cy="721244"/>
            <a:chOff x="0" y="0"/>
            <a:chExt cx="1065303" cy="1899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5303" cy="189957"/>
            </a:xfrm>
            <a:custGeom>
              <a:avLst/>
              <a:gdLst/>
              <a:ahLst/>
              <a:cxnLst/>
              <a:rect r="r" b="b" t="t" l="l"/>
              <a:pathLst>
                <a:path h="189957" w="1065303">
                  <a:moveTo>
                    <a:pt x="94979" y="0"/>
                  </a:moveTo>
                  <a:lnTo>
                    <a:pt x="970324" y="0"/>
                  </a:lnTo>
                  <a:cubicBezTo>
                    <a:pt x="1022780" y="0"/>
                    <a:pt x="1065303" y="42523"/>
                    <a:pt x="1065303" y="94979"/>
                  </a:cubicBezTo>
                  <a:lnTo>
                    <a:pt x="1065303" y="94979"/>
                  </a:lnTo>
                  <a:cubicBezTo>
                    <a:pt x="1065303" y="147434"/>
                    <a:pt x="1022780" y="189957"/>
                    <a:pt x="970324" y="189957"/>
                  </a:cubicBezTo>
                  <a:lnTo>
                    <a:pt x="94979" y="189957"/>
                  </a:lnTo>
                  <a:cubicBezTo>
                    <a:pt x="42523" y="189957"/>
                    <a:pt x="0" y="147434"/>
                    <a:pt x="0" y="94979"/>
                  </a:cubicBezTo>
                  <a:lnTo>
                    <a:pt x="0" y="94979"/>
                  </a:lnTo>
                  <a:cubicBezTo>
                    <a:pt x="0" y="42523"/>
                    <a:pt x="42523" y="0"/>
                    <a:pt x="949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98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65303" cy="247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547658" y="4979457"/>
            <a:ext cx="3707011" cy="63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  <a:spcBef>
                <a:spcPct val="0"/>
              </a:spcBef>
            </a:pPr>
            <a:r>
              <a:rPr lang="en-US" b="true" sz="3741">
                <a:solidFill>
                  <a:srgbClr val="FF9800"/>
                </a:solidFill>
                <a:latin typeface="Aileron Bold"/>
                <a:ea typeface="Aileron Bold"/>
                <a:cs typeface="Aileron Bold"/>
                <a:sym typeface="Aileron Bold"/>
              </a:rPr>
              <a:t>Team Members: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68217" y="809512"/>
            <a:ext cx="6726218" cy="11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8"/>
              </a:lnSpc>
              <a:spcBef>
                <a:spcPct val="0"/>
              </a:spcBef>
            </a:pPr>
            <a:r>
              <a:rPr lang="en-US" b="true" sz="684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Tree.io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95264" y="3735259"/>
            <a:ext cx="5825371" cy="50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5152" indent="-317576" lvl="1">
              <a:lnSpc>
                <a:spcPts val="4118"/>
              </a:lnSpc>
              <a:buFont typeface="Arial"/>
              <a:buChar char="•"/>
            </a:pP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Enhanced Fire </a:t>
            </a: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TV Experience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95264" y="5840245"/>
            <a:ext cx="3697817" cy="204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5152" indent="-317576" lvl="1">
              <a:lnSpc>
                <a:spcPts val="4118"/>
              </a:lnSpc>
              <a:buFont typeface="Arial"/>
              <a:buChar char="•"/>
            </a:pP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Tushar Sachdeva</a:t>
            </a:r>
          </a:p>
          <a:p>
            <a:pPr algn="just" marL="635152" indent="-317576" lvl="1">
              <a:lnSpc>
                <a:spcPts val="4118"/>
              </a:lnSpc>
              <a:buFont typeface="Arial"/>
              <a:buChar char="•"/>
            </a:pP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Jai Bansal</a:t>
            </a:r>
          </a:p>
          <a:p>
            <a:pPr algn="just" marL="635152" indent="-317576" lvl="1">
              <a:lnSpc>
                <a:spcPts val="4118"/>
              </a:lnSpc>
              <a:buFont typeface="Arial"/>
              <a:buChar char="•"/>
            </a:pP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Rohan Jhanwar</a:t>
            </a:r>
          </a:p>
          <a:p>
            <a:pPr algn="just" marL="635152" indent="-317576" lvl="1">
              <a:lnSpc>
                <a:spcPts val="4118"/>
              </a:lnSpc>
              <a:buFont typeface="Arial"/>
              <a:buChar char="•"/>
            </a:pPr>
            <a:r>
              <a:rPr lang="en-US" b="true" sz="294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Nayan Jindal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9050" y="-9525"/>
            <a:ext cx="1356446" cy="1400938"/>
            <a:chOff x="0" y="0"/>
            <a:chExt cx="6350000" cy="6558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5077" t="0" r="-15077" b="-1212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83853" y="457731"/>
            <a:ext cx="2564327" cy="772504"/>
          </a:xfrm>
          <a:custGeom>
            <a:avLst/>
            <a:gdLst/>
            <a:ahLst/>
            <a:cxnLst/>
            <a:rect r="r" b="b" t="t" l="l"/>
            <a:pathLst>
              <a:path h="772504" w="2564327">
                <a:moveTo>
                  <a:pt x="0" y="0"/>
                </a:moveTo>
                <a:lnTo>
                  <a:pt x="2564327" y="0"/>
                </a:lnTo>
                <a:lnTo>
                  <a:pt x="2564327" y="772504"/>
                </a:lnTo>
                <a:lnTo>
                  <a:pt x="0" y="772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94069" y="2724654"/>
            <a:ext cx="5021963" cy="3086100"/>
            <a:chOff x="0" y="0"/>
            <a:chExt cx="132265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22657" cy="812800"/>
            </a:xfrm>
            <a:custGeom>
              <a:avLst/>
              <a:gdLst/>
              <a:ahLst/>
              <a:cxnLst/>
              <a:rect r="r" b="b" t="t" l="l"/>
              <a:pathLst>
                <a:path h="812800" w="1322657">
                  <a:moveTo>
                    <a:pt x="78622" y="0"/>
                  </a:moveTo>
                  <a:lnTo>
                    <a:pt x="1244035" y="0"/>
                  </a:lnTo>
                  <a:cubicBezTo>
                    <a:pt x="1264887" y="0"/>
                    <a:pt x="1284885" y="8283"/>
                    <a:pt x="1299629" y="23028"/>
                  </a:cubicBezTo>
                  <a:cubicBezTo>
                    <a:pt x="1314374" y="37772"/>
                    <a:pt x="1322657" y="57770"/>
                    <a:pt x="1322657" y="78622"/>
                  </a:cubicBezTo>
                  <a:lnTo>
                    <a:pt x="1322657" y="734178"/>
                  </a:lnTo>
                  <a:cubicBezTo>
                    <a:pt x="1322657" y="755030"/>
                    <a:pt x="1314374" y="775028"/>
                    <a:pt x="1299629" y="789772"/>
                  </a:cubicBezTo>
                  <a:cubicBezTo>
                    <a:pt x="1284885" y="804517"/>
                    <a:pt x="1264887" y="812800"/>
                    <a:pt x="1244035" y="812800"/>
                  </a:cubicBezTo>
                  <a:lnTo>
                    <a:pt x="78622" y="812800"/>
                  </a:lnTo>
                  <a:cubicBezTo>
                    <a:pt x="57770" y="812800"/>
                    <a:pt x="37772" y="804517"/>
                    <a:pt x="23028" y="789772"/>
                  </a:cubicBezTo>
                  <a:cubicBezTo>
                    <a:pt x="8283" y="775028"/>
                    <a:pt x="0" y="755030"/>
                    <a:pt x="0" y="734178"/>
                  </a:cubicBezTo>
                  <a:lnTo>
                    <a:pt x="0" y="78622"/>
                  </a:lnTo>
                  <a:cubicBezTo>
                    <a:pt x="0" y="57770"/>
                    <a:pt x="8283" y="37772"/>
                    <a:pt x="23028" y="23028"/>
                  </a:cubicBezTo>
                  <a:cubicBezTo>
                    <a:pt x="37772" y="8283"/>
                    <a:pt x="57770" y="0"/>
                    <a:pt x="78622" y="0"/>
                  </a:cubicBezTo>
                  <a:close/>
                </a:path>
              </a:pathLst>
            </a:custGeom>
            <a:solidFill>
              <a:srgbClr val="FF99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2265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95228" y="192428"/>
            <a:ext cx="9697543" cy="205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8"/>
              </a:lnSpc>
            </a:pPr>
            <a:r>
              <a:rPr lang="en-US" sz="68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The Problem </a:t>
            </a:r>
          </a:p>
          <a:p>
            <a:pPr algn="ctr">
              <a:lnSpc>
                <a:spcPts val="6778"/>
              </a:lnSpc>
              <a:spcBef>
                <a:spcPct val="0"/>
              </a:spcBef>
            </a:pPr>
            <a:r>
              <a:rPr lang="en-US" b="true" sz="48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 Passive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05833" y="2834406"/>
            <a:ext cx="4579386" cy="278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User 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opens Fire TV to relax, but is greeted with a sea of thumbnails. He just wants something that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matches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his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mood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. But how can the TV know that?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094069" y="6310527"/>
            <a:ext cx="5021963" cy="3086100"/>
            <a:chOff x="0" y="0"/>
            <a:chExt cx="1322657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2657" cy="812800"/>
            </a:xfrm>
            <a:custGeom>
              <a:avLst/>
              <a:gdLst/>
              <a:ahLst/>
              <a:cxnLst/>
              <a:rect r="r" b="b" t="t" l="l"/>
              <a:pathLst>
                <a:path h="812800" w="1322657">
                  <a:moveTo>
                    <a:pt x="78622" y="0"/>
                  </a:moveTo>
                  <a:lnTo>
                    <a:pt x="1244035" y="0"/>
                  </a:lnTo>
                  <a:cubicBezTo>
                    <a:pt x="1264887" y="0"/>
                    <a:pt x="1284885" y="8283"/>
                    <a:pt x="1299629" y="23028"/>
                  </a:cubicBezTo>
                  <a:cubicBezTo>
                    <a:pt x="1314374" y="37772"/>
                    <a:pt x="1322657" y="57770"/>
                    <a:pt x="1322657" y="78622"/>
                  </a:cubicBezTo>
                  <a:lnTo>
                    <a:pt x="1322657" y="734178"/>
                  </a:lnTo>
                  <a:cubicBezTo>
                    <a:pt x="1322657" y="755030"/>
                    <a:pt x="1314374" y="775028"/>
                    <a:pt x="1299629" y="789772"/>
                  </a:cubicBezTo>
                  <a:cubicBezTo>
                    <a:pt x="1284885" y="804517"/>
                    <a:pt x="1264887" y="812800"/>
                    <a:pt x="1244035" y="812800"/>
                  </a:cubicBezTo>
                  <a:lnTo>
                    <a:pt x="78622" y="812800"/>
                  </a:lnTo>
                  <a:cubicBezTo>
                    <a:pt x="57770" y="812800"/>
                    <a:pt x="37772" y="804517"/>
                    <a:pt x="23028" y="789772"/>
                  </a:cubicBezTo>
                  <a:cubicBezTo>
                    <a:pt x="8283" y="775028"/>
                    <a:pt x="0" y="755030"/>
                    <a:pt x="0" y="734178"/>
                  </a:cubicBezTo>
                  <a:lnTo>
                    <a:pt x="0" y="78622"/>
                  </a:lnTo>
                  <a:cubicBezTo>
                    <a:pt x="0" y="57770"/>
                    <a:pt x="8283" y="37772"/>
                    <a:pt x="23028" y="23028"/>
                  </a:cubicBezTo>
                  <a:cubicBezTo>
                    <a:pt x="37772" y="8283"/>
                    <a:pt x="57770" y="0"/>
                    <a:pt x="78622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2265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71968" y="2648454"/>
            <a:ext cx="5021963" cy="3086100"/>
            <a:chOff x="0" y="0"/>
            <a:chExt cx="1322657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22657" cy="812800"/>
            </a:xfrm>
            <a:custGeom>
              <a:avLst/>
              <a:gdLst/>
              <a:ahLst/>
              <a:cxnLst/>
              <a:rect r="r" b="b" t="t" l="l"/>
              <a:pathLst>
                <a:path h="812800" w="1322657">
                  <a:moveTo>
                    <a:pt x="78622" y="0"/>
                  </a:moveTo>
                  <a:lnTo>
                    <a:pt x="1244035" y="0"/>
                  </a:lnTo>
                  <a:cubicBezTo>
                    <a:pt x="1264887" y="0"/>
                    <a:pt x="1284885" y="8283"/>
                    <a:pt x="1299629" y="23028"/>
                  </a:cubicBezTo>
                  <a:cubicBezTo>
                    <a:pt x="1314374" y="37772"/>
                    <a:pt x="1322657" y="57770"/>
                    <a:pt x="1322657" y="78622"/>
                  </a:cubicBezTo>
                  <a:lnTo>
                    <a:pt x="1322657" y="734178"/>
                  </a:lnTo>
                  <a:cubicBezTo>
                    <a:pt x="1322657" y="755030"/>
                    <a:pt x="1314374" y="775028"/>
                    <a:pt x="1299629" y="789772"/>
                  </a:cubicBezTo>
                  <a:cubicBezTo>
                    <a:pt x="1284885" y="804517"/>
                    <a:pt x="1264887" y="812800"/>
                    <a:pt x="1244035" y="812800"/>
                  </a:cubicBezTo>
                  <a:lnTo>
                    <a:pt x="78622" y="812800"/>
                  </a:lnTo>
                  <a:cubicBezTo>
                    <a:pt x="57770" y="812800"/>
                    <a:pt x="37772" y="804517"/>
                    <a:pt x="23028" y="789772"/>
                  </a:cubicBezTo>
                  <a:cubicBezTo>
                    <a:pt x="8283" y="775028"/>
                    <a:pt x="0" y="755030"/>
                    <a:pt x="0" y="734178"/>
                  </a:cubicBezTo>
                  <a:lnTo>
                    <a:pt x="0" y="78622"/>
                  </a:lnTo>
                  <a:cubicBezTo>
                    <a:pt x="0" y="57770"/>
                    <a:pt x="8283" y="37772"/>
                    <a:pt x="23028" y="23028"/>
                  </a:cubicBezTo>
                  <a:cubicBezTo>
                    <a:pt x="37772" y="8283"/>
                    <a:pt x="57770" y="0"/>
                    <a:pt x="78622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2265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393256" y="2805831"/>
            <a:ext cx="4579386" cy="278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Sudd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enly, his friend in Paris texts: “Let’s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watch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something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together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?”</a:t>
            </a:r>
          </a:p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Sadly, there’s no way to sync playback s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moo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thly so they give up.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25317" y="6448854"/>
            <a:ext cx="4759466" cy="278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F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inally starts watching a thriller. Just when it gets good 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is mom calls. When 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he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returns, he forgets what was happening. There’s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no quick recap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171968" y="6310527"/>
            <a:ext cx="5021963" cy="3086100"/>
            <a:chOff x="0" y="0"/>
            <a:chExt cx="1322657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22657" cy="812800"/>
            </a:xfrm>
            <a:custGeom>
              <a:avLst/>
              <a:gdLst/>
              <a:ahLst/>
              <a:cxnLst/>
              <a:rect r="r" b="b" t="t" l="l"/>
              <a:pathLst>
                <a:path h="812800" w="1322657">
                  <a:moveTo>
                    <a:pt x="78622" y="0"/>
                  </a:moveTo>
                  <a:lnTo>
                    <a:pt x="1244035" y="0"/>
                  </a:lnTo>
                  <a:cubicBezTo>
                    <a:pt x="1264887" y="0"/>
                    <a:pt x="1284885" y="8283"/>
                    <a:pt x="1299629" y="23028"/>
                  </a:cubicBezTo>
                  <a:cubicBezTo>
                    <a:pt x="1314374" y="37772"/>
                    <a:pt x="1322657" y="57770"/>
                    <a:pt x="1322657" y="78622"/>
                  </a:cubicBezTo>
                  <a:lnTo>
                    <a:pt x="1322657" y="734178"/>
                  </a:lnTo>
                  <a:cubicBezTo>
                    <a:pt x="1322657" y="755030"/>
                    <a:pt x="1314374" y="775028"/>
                    <a:pt x="1299629" y="789772"/>
                  </a:cubicBezTo>
                  <a:cubicBezTo>
                    <a:pt x="1284885" y="804517"/>
                    <a:pt x="1264887" y="812800"/>
                    <a:pt x="1244035" y="812800"/>
                  </a:cubicBezTo>
                  <a:lnTo>
                    <a:pt x="78622" y="812800"/>
                  </a:lnTo>
                  <a:cubicBezTo>
                    <a:pt x="57770" y="812800"/>
                    <a:pt x="37772" y="804517"/>
                    <a:pt x="23028" y="789772"/>
                  </a:cubicBezTo>
                  <a:cubicBezTo>
                    <a:pt x="8283" y="775028"/>
                    <a:pt x="0" y="755030"/>
                    <a:pt x="0" y="734178"/>
                  </a:cubicBezTo>
                  <a:lnTo>
                    <a:pt x="0" y="78622"/>
                  </a:lnTo>
                  <a:cubicBezTo>
                    <a:pt x="0" y="57770"/>
                    <a:pt x="8283" y="37772"/>
                    <a:pt x="23028" y="23028"/>
                  </a:cubicBezTo>
                  <a:cubicBezTo>
                    <a:pt x="37772" y="8283"/>
                    <a:pt x="57770" y="0"/>
                    <a:pt x="78622" y="0"/>
                  </a:cubicBezTo>
                  <a:close/>
                </a:path>
              </a:pathLst>
            </a:custGeom>
            <a:solidFill>
              <a:srgbClr val="FF98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322657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734992" y="6672692"/>
            <a:ext cx="3895915" cy="231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8"/>
              </a:lnSpc>
              <a:spcBef>
                <a:spcPct val="0"/>
              </a:spcBef>
            </a:pP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Da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ys later, User is b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ac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k on the c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o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uc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. Still browsing. Still ai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m</a:t>
            </a:r>
            <a:r>
              <a:rPr lang="en-US" sz="2641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less. Still disengaged. </a:t>
            </a:r>
            <a:r>
              <a:rPr lang="en-US" b="true" sz="26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Nothing engaging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24322" y="2739156"/>
            <a:ext cx="468392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78196" y="2739156"/>
            <a:ext cx="495419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20570" y="6167652"/>
            <a:ext cx="553045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38193" y="6167652"/>
            <a:ext cx="525304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9050" y="-9525"/>
            <a:ext cx="1356446" cy="1400938"/>
            <a:chOff x="0" y="0"/>
            <a:chExt cx="6350000" cy="6558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5077" t="0" r="-15077" b="-1212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83853" y="457731"/>
            <a:ext cx="2564327" cy="772504"/>
          </a:xfrm>
          <a:custGeom>
            <a:avLst/>
            <a:gdLst/>
            <a:ahLst/>
            <a:cxnLst/>
            <a:rect r="r" b="b" t="t" l="l"/>
            <a:pathLst>
              <a:path h="772504" w="2564327">
                <a:moveTo>
                  <a:pt x="0" y="0"/>
                </a:moveTo>
                <a:lnTo>
                  <a:pt x="2564327" y="0"/>
                </a:lnTo>
                <a:lnTo>
                  <a:pt x="2564327" y="772504"/>
                </a:lnTo>
                <a:lnTo>
                  <a:pt x="0" y="772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454" y="1935979"/>
            <a:ext cx="6220890" cy="3024908"/>
          </a:xfrm>
          <a:custGeom>
            <a:avLst/>
            <a:gdLst/>
            <a:ahLst/>
            <a:cxnLst/>
            <a:rect r="r" b="b" t="t" l="l"/>
            <a:pathLst>
              <a:path h="3024908" w="6220890">
                <a:moveTo>
                  <a:pt x="0" y="0"/>
                </a:moveTo>
                <a:lnTo>
                  <a:pt x="6220890" y="0"/>
                </a:lnTo>
                <a:lnTo>
                  <a:pt x="6220890" y="3024907"/>
                </a:lnTo>
                <a:lnTo>
                  <a:pt x="0" y="3024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26030" y="6793662"/>
            <a:ext cx="3695288" cy="2031777"/>
          </a:xfrm>
          <a:custGeom>
            <a:avLst/>
            <a:gdLst/>
            <a:ahLst/>
            <a:cxnLst/>
            <a:rect r="r" b="b" t="t" l="l"/>
            <a:pathLst>
              <a:path h="2031777" w="3695288">
                <a:moveTo>
                  <a:pt x="0" y="0"/>
                </a:moveTo>
                <a:lnTo>
                  <a:pt x="3695287" y="0"/>
                </a:lnTo>
                <a:lnTo>
                  <a:pt x="3695287" y="2031778"/>
                </a:lnTo>
                <a:lnTo>
                  <a:pt x="0" y="2031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092" t="0" r="-13092" b="-1016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56224" y="6793662"/>
            <a:ext cx="3624116" cy="2028980"/>
          </a:xfrm>
          <a:custGeom>
            <a:avLst/>
            <a:gdLst/>
            <a:ahLst/>
            <a:cxnLst/>
            <a:rect r="r" b="b" t="t" l="l"/>
            <a:pathLst>
              <a:path h="2028980" w="3624116">
                <a:moveTo>
                  <a:pt x="0" y="0"/>
                </a:moveTo>
                <a:lnTo>
                  <a:pt x="3624117" y="0"/>
                </a:lnTo>
                <a:lnTo>
                  <a:pt x="3624117" y="2028981"/>
                </a:lnTo>
                <a:lnTo>
                  <a:pt x="0" y="2028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50" t="0" r="-739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7454" y="6244479"/>
            <a:ext cx="6220890" cy="2947146"/>
          </a:xfrm>
          <a:custGeom>
            <a:avLst/>
            <a:gdLst/>
            <a:ahLst/>
            <a:cxnLst/>
            <a:rect r="r" b="b" t="t" l="l"/>
            <a:pathLst>
              <a:path h="2947146" w="6220890">
                <a:moveTo>
                  <a:pt x="0" y="0"/>
                </a:moveTo>
                <a:lnTo>
                  <a:pt x="6220890" y="0"/>
                </a:lnTo>
                <a:lnTo>
                  <a:pt x="6220890" y="2947146"/>
                </a:lnTo>
                <a:lnTo>
                  <a:pt x="0" y="294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0919" y="1935979"/>
            <a:ext cx="6435974" cy="3024908"/>
          </a:xfrm>
          <a:custGeom>
            <a:avLst/>
            <a:gdLst/>
            <a:ahLst/>
            <a:cxnLst/>
            <a:rect r="r" b="b" t="t" l="l"/>
            <a:pathLst>
              <a:path h="3024908" w="6435974">
                <a:moveTo>
                  <a:pt x="0" y="0"/>
                </a:moveTo>
                <a:lnTo>
                  <a:pt x="6435974" y="0"/>
                </a:lnTo>
                <a:lnTo>
                  <a:pt x="6435974" y="3024907"/>
                </a:lnTo>
                <a:lnTo>
                  <a:pt x="0" y="30249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77899" y="222169"/>
            <a:ext cx="8932202" cy="11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8"/>
              </a:lnSpc>
              <a:spcBef>
                <a:spcPct val="0"/>
              </a:spcBef>
            </a:pPr>
            <a:r>
              <a:rPr lang="en-US" b="true" sz="68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6846" y="5076825"/>
            <a:ext cx="8932202" cy="55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b="true" sz="32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Mood Based Recommender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62805" y="9318831"/>
            <a:ext cx="8932202" cy="55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b="true" sz="32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Gamification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076825"/>
            <a:ext cx="8932202" cy="55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b="true" sz="32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Co-Watching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6846" y="9318831"/>
            <a:ext cx="8932202" cy="55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b="true" sz="32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Smart Summarizer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9050" y="-9525"/>
            <a:ext cx="1356446" cy="1400938"/>
            <a:chOff x="0" y="0"/>
            <a:chExt cx="6350000" cy="6558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5077" t="0" r="-15077" b="-1212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83853" y="457731"/>
            <a:ext cx="2564327" cy="772504"/>
          </a:xfrm>
          <a:custGeom>
            <a:avLst/>
            <a:gdLst/>
            <a:ahLst/>
            <a:cxnLst/>
            <a:rect r="r" b="b" t="t" l="l"/>
            <a:pathLst>
              <a:path h="772504" w="2564327">
                <a:moveTo>
                  <a:pt x="0" y="0"/>
                </a:moveTo>
                <a:lnTo>
                  <a:pt x="2564327" y="0"/>
                </a:lnTo>
                <a:lnTo>
                  <a:pt x="2564327" y="772504"/>
                </a:lnTo>
                <a:lnTo>
                  <a:pt x="0" y="772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32341" y="1543068"/>
            <a:ext cx="11799986" cy="8392740"/>
          </a:xfrm>
          <a:custGeom>
            <a:avLst/>
            <a:gdLst/>
            <a:ahLst/>
            <a:cxnLst/>
            <a:rect r="r" b="b" t="t" l="l"/>
            <a:pathLst>
              <a:path h="8392740" w="11799986">
                <a:moveTo>
                  <a:pt x="0" y="0"/>
                </a:moveTo>
                <a:lnTo>
                  <a:pt x="11799986" y="0"/>
                </a:lnTo>
                <a:lnTo>
                  <a:pt x="11799986" y="8392741"/>
                </a:lnTo>
                <a:lnTo>
                  <a:pt x="0" y="8392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77899" y="222169"/>
            <a:ext cx="8932202" cy="11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8"/>
              </a:lnSpc>
              <a:spcBef>
                <a:spcPct val="0"/>
              </a:spcBef>
            </a:pPr>
            <a:r>
              <a:rPr lang="en-US" b="true" sz="68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9050" y="-9525"/>
            <a:ext cx="1356446" cy="1400938"/>
            <a:chOff x="0" y="0"/>
            <a:chExt cx="6350000" cy="6558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5077" t="0" r="-15077" b="-1212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83853" y="457731"/>
            <a:ext cx="2564327" cy="772504"/>
          </a:xfrm>
          <a:custGeom>
            <a:avLst/>
            <a:gdLst/>
            <a:ahLst/>
            <a:cxnLst/>
            <a:rect r="r" b="b" t="t" l="l"/>
            <a:pathLst>
              <a:path h="772504" w="2564327">
                <a:moveTo>
                  <a:pt x="0" y="0"/>
                </a:moveTo>
                <a:lnTo>
                  <a:pt x="2564327" y="0"/>
                </a:lnTo>
                <a:lnTo>
                  <a:pt x="2564327" y="772504"/>
                </a:lnTo>
                <a:lnTo>
                  <a:pt x="0" y="772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632" y="2949820"/>
            <a:ext cx="7768188" cy="2526055"/>
            <a:chOff x="0" y="0"/>
            <a:chExt cx="2045943" cy="665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5943" cy="665298"/>
            </a:xfrm>
            <a:custGeom>
              <a:avLst/>
              <a:gdLst/>
              <a:ahLst/>
              <a:cxnLst/>
              <a:rect r="r" b="b" t="t" l="l"/>
              <a:pathLst>
                <a:path h="665298" w="2045943">
                  <a:moveTo>
                    <a:pt x="50828" y="0"/>
                  </a:moveTo>
                  <a:lnTo>
                    <a:pt x="1995115" y="0"/>
                  </a:lnTo>
                  <a:cubicBezTo>
                    <a:pt x="2008595" y="0"/>
                    <a:pt x="2021524" y="5355"/>
                    <a:pt x="2031055" y="14887"/>
                  </a:cubicBezTo>
                  <a:cubicBezTo>
                    <a:pt x="2040587" y="24419"/>
                    <a:pt x="2045943" y="37347"/>
                    <a:pt x="2045943" y="50828"/>
                  </a:cubicBezTo>
                  <a:lnTo>
                    <a:pt x="2045943" y="614471"/>
                  </a:lnTo>
                  <a:cubicBezTo>
                    <a:pt x="2045943" y="627951"/>
                    <a:pt x="2040587" y="640879"/>
                    <a:pt x="2031055" y="650411"/>
                  </a:cubicBezTo>
                  <a:cubicBezTo>
                    <a:pt x="2021524" y="659943"/>
                    <a:pt x="2008595" y="665298"/>
                    <a:pt x="1995115" y="665298"/>
                  </a:cubicBezTo>
                  <a:lnTo>
                    <a:pt x="50828" y="665298"/>
                  </a:lnTo>
                  <a:cubicBezTo>
                    <a:pt x="37347" y="665298"/>
                    <a:pt x="24419" y="659943"/>
                    <a:pt x="14887" y="650411"/>
                  </a:cubicBezTo>
                  <a:cubicBezTo>
                    <a:pt x="5355" y="640879"/>
                    <a:pt x="0" y="627951"/>
                    <a:pt x="0" y="614471"/>
                  </a:cubicBezTo>
                  <a:lnTo>
                    <a:pt x="0" y="50828"/>
                  </a:lnTo>
                  <a:cubicBezTo>
                    <a:pt x="0" y="37347"/>
                    <a:pt x="5355" y="24419"/>
                    <a:pt x="14887" y="14887"/>
                  </a:cubicBezTo>
                  <a:cubicBezTo>
                    <a:pt x="24419" y="5355"/>
                    <a:pt x="37347" y="0"/>
                    <a:pt x="50828" y="0"/>
                  </a:cubicBezTo>
                  <a:close/>
                </a:path>
              </a:pathLst>
            </a:custGeom>
            <a:solidFill>
              <a:srgbClr val="FF99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045943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22988" y="2949820"/>
            <a:ext cx="8262589" cy="2526055"/>
            <a:chOff x="0" y="0"/>
            <a:chExt cx="2176155" cy="665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6155" cy="665298"/>
            </a:xfrm>
            <a:custGeom>
              <a:avLst/>
              <a:gdLst/>
              <a:ahLst/>
              <a:cxnLst/>
              <a:rect r="r" b="b" t="t" l="l"/>
              <a:pathLst>
                <a:path h="665298" w="2176155">
                  <a:moveTo>
                    <a:pt x="47786" y="0"/>
                  </a:moveTo>
                  <a:lnTo>
                    <a:pt x="2128369" y="0"/>
                  </a:lnTo>
                  <a:cubicBezTo>
                    <a:pt x="2141043" y="0"/>
                    <a:pt x="2153197" y="5035"/>
                    <a:pt x="2162159" y="13996"/>
                  </a:cubicBezTo>
                  <a:cubicBezTo>
                    <a:pt x="2171121" y="22958"/>
                    <a:pt x="2176155" y="35113"/>
                    <a:pt x="2176155" y="47786"/>
                  </a:cubicBezTo>
                  <a:lnTo>
                    <a:pt x="2176155" y="617512"/>
                  </a:lnTo>
                  <a:cubicBezTo>
                    <a:pt x="2176155" y="630186"/>
                    <a:pt x="2171121" y="642341"/>
                    <a:pt x="2162159" y="651302"/>
                  </a:cubicBezTo>
                  <a:cubicBezTo>
                    <a:pt x="2153197" y="660264"/>
                    <a:pt x="2141043" y="665298"/>
                    <a:pt x="2128369" y="665298"/>
                  </a:cubicBezTo>
                  <a:lnTo>
                    <a:pt x="47786" y="665298"/>
                  </a:lnTo>
                  <a:cubicBezTo>
                    <a:pt x="35113" y="665298"/>
                    <a:pt x="22958" y="660264"/>
                    <a:pt x="13996" y="651302"/>
                  </a:cubicBezTo>
                  <a:cubicBezTo>
                    <a:pt x="5035" y="642341"/>
                    <a:pt x="0" y="630186"/>
                    <a:pt x="0" y="617512"/>
                  </a:cubicBezTo>
                  <a:lnTo>
                    <a:pt x="0" y="47786"/>
                  </a:lnTo>
                  <a:cubicBezTo>
                    <a:pt x="0" y="35113"/>
                    <a:pt x="5035" y="22958"/>
                    <a:pt x="13996" y="13996"/>
                  </a:cubicBezTo>
                  <a:cubicBezTo>
                    <a:pt x="22958" y="5035"/>
                    <a:pt x="35113" y="0"/>
                    <a:pt x="47786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176155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2632" y="6066197"/>
            <a:ext cx="7768188" cy="2526055"/>
            <a:chOff x="0" y="0"/>
            <a:chExt cx="2045943" cy="6652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45943" cy="665298"/>
            </a:xfrm>
            <a:custGeom>
              <a:avLst/>
              <a:gdLst/>
              <a:ahLst/>
              <a:cxnLst/>
              <a:rect r="r" b="b" t="t" l="l"/>
              <a:pathLst>
                <a:path h="665298" w="2045943">
                  <a:moveTo>
                    <a:pt x="50828" y="0"/>
                  </a:moveTo>
                  <a:lnTo>
                    <a:pt x="1995115" y="0"/>
                  </a:lnTo>
                  <a:cubicBezTo>
                    <a:pt x="2008595" y="0"/>
                    <a:pt x="2021524" y="5355"/>
                    <a:pt x="2031055" y="14887"/>
                  </a:cubicBezTo>
                  <a:cubicBezTo>
                    <a:pt x="2040587" y="24419"/>
                    <a:pt x="2045943" y="37347"/>
                    <a:pt x="2045943" y="50828"/>
                  </a:cubicBezTo>
                  <a:lnTo>
                    <a:pt x="2045943" y="614471"/>
                  </a:lnTo>
                  <a:cubicBezTo>
                    <a:pt x="2045943" y="627951"/>
                    <a:pt x="2040587" y="640879"/>
                    <a:pt x="2031055" y="650411"/>
                  </a:cubicBezTo>
                  <a:cubicBezTo>
                    <a:pt x="2021524" y="659943"/>
                    <a:pt x="2008595" y="665298"/>
                    <a:pt x="1995115" y="665298"/>
                  </a:cubicBezTo>
                  <a:lnTo>
                    <a:pt x="50828" y="665298"/>
                  </a:lnTo>
                  <a:cubicBezTo>
                    <a:pt x="37347" y="665298"/>
                    <a:pt x="24419" y="659943"/>
                    <a:pt x="14887" y="650411"/>
                  </a:cubicBezTo>
                  <a:cubicBezTo>
                    <a:pt x="5355" y="640879"/>
                    <a:pt x="0" y="627951"/>
                    <a:pt x="0" y="614471"/>
                  </a:cubicBezTo>
                  <a:lnTo>
                    <a:pt x="0" y="50828"/>
                  </a:lnTo>
                  <a:cubicBezTo>
                    <a:pt x="0" y="37347"/>
                    <a:pt x="5355" y="24419"/>
                    <a:pt x="14887" y="14887"/>
                  </a:cubicBezTo>
                  <a:cubicBezTo>
                    <a:pt x="24419" y="5355"/>
                    <a:pt x="37347" y="0"/>
                    <a:pt x="50828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045943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22988" y="6066197"/>
            <a:ext cx="8262589" cy="2526055"/>
            <a:chOff x="0" y="0"/>
            <a:chExt cx="2176155" cy="6652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6155" cy="665298"/>
            </a:xfrm>
            <a:custGeom>
              <a:avLst/>
              <a:gdLst/>
              <a:ahLst/>
              <a:cxnLst/>
              <a:rect r="r" b="b" t="t" l="l"/>
              <a:pathLst>
                <a:path h="665298" w="2176155">
                  <a:moveTo>
                    <a:pt x="47786" y="0"/>
                  </a:moveTo>
                  <a:lnTo>
                    <a:pt x="2128369" y="0"/>
                  </a:lnTo>
                  <a:cubicBezTo>
                    <a:pt x="2141043" y="0"/>
                    <a:pt x="2153197" y="5035"/>
                    <a:pt x="2162159" y="13996"/>
                  </a:cubicBezTo>
                  <a:cubicBezTo>
                    <a:pt x="2171121" y="22958"/>
                    <a:pt x="2176155" y="35113"/>
                    <a:pt x="2176155" y="47786"/>
                  </a:cubicBezTo>
                  <a:lnTo>
                    <a:pt x="2176155" y="617512"/>
                  </a:lnTo>
                  <a:cubicBezTo>
                    <a:pt x="2176155" y="630186"/>
                    <a:pt x="2171121" y="642341"/>
                    <a:pt x="2162159" y="651302"/>
                  </a:cubicBezTo>
                  <a:cubicBezTo>
                    <a:pt x="2153197" y="660264"/>
                    <a:pt x="2141043" y="665298"/>
                    <a:pt x="2128369" y="665298"/>
                  </a:cubicBezTo>
                  <a:lnTo>
                    <a:pt x="47786" y="665298"/>
                  </a:lnTo>
                  <a:cubicBezTo>
                    <a:pt x="35113" y="665298"/>
                    <a:pt x="22958" y="660264"/>
                    <a:pt x="13996" y="651302"/>
                  </a:cubicBezTo>
                  <a:cubicBezTo>
                    <a:pt x="5035" y="642341"/>
                    <a:pt x="0" y="630186"/>
                    <a:pt x="0" y="617512"/>
                  </a:cubicBezTo>
                  <a:lnTo>
                    <a:pt x="0" y="47786"/>
                  </a:lnTo>
                  <a:cubicBezTo>
                    <a:pt x="0" y="35113"/>
                    <a:pt x="5035" y="22958"/>
                    <a:pt x="13996" y="13996"/>
                  </a:cubicBezTo>
                  <a:cubicBezTo>
                    <a:pt x="22958" y="5035"/>
                    <a:pt x="35113" y="0"/>
                    <a:pt x="47786" y="0"/>
                  </a:cubicBezTo>
                  <a:close/>
                </a:path>
              </a:pathLst>
            </a:custGeom>
            <a:solidFill>
              <a:srgbClr val="FF99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176155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677899" y="135278"/>
            <a:ext cx="8932202" cy="236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0"/>
              </a:lnSpc>
            </a:pPr>
            <a:r>
              <a:rPr lang="en-US" sz="68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Revenue Model</a:t>
            </a:r>
          </a:p>
          <a:p>
            <a:pPr algn="ctr">
              <a:lnSpc>
                <a:spcPts val="951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710825" y="3833324"/>
            <a:ext cx="7874751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Reward users with points, streaks, and milestones for watching content , redeemable for coupons or offers from </a:t>
            </a:r>
            <a:r>
              <a:rPr lang="en-US" sz="264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partner brands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8273" y="3871424"/>
            <a:ext cx="7743777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User starts with limited access and can upgrade to </a:t>
            </a:r>
            <a:r>
              <a:rPr lang="en-US" sz="264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premium</a:t>
            </a: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enjoying unlimited </a:t>
            </a:r>
          </a:p>
          <a:p>
            <a:pPr algn="l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co-watching and ad-free summaries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8273" y="6987848"/>
            <a:ext cx="7148841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Show </a:t>
            </a:r>
            <a:r>
              <a:rPr lang="en-US" sz="264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personalized ads</a:t>
            </a: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on Fire TV home or during content breaks based on user mood boosting advertiser value.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10825" y="6987395"/>
            <a:ext cx="6631110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Suggest </a:t>
            </a:r>
            <a:r>
              <a:rPr lang="en-US" sz="2640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premium apps</a:t>
            </a: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or channels based on user mood and earn commission on subscriptions or installs.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685" y="3110718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Freemium/Premium Model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19637" y="3078277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Brand Partners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76408" y="6187615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Premium Content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1152704" y="6152150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Personalized Ads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9050" y="-9525"/>
            <a:ext cx="1356446" cy="1400938"/>
            <a:chOff x="0" y="0"/>
            <a:chExt cx="6350000" cy="6558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5077" t="0" r="-15077" b="-1212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283853" y="457731"/>
            <a:ext cx="2564327" cy="772504"/>
          </a:xfrm>
          <a:custGeom>
            <a:avLst/>
            <a:gdLst/>
            <a:ahLst/>
            <a:cxnLst/>
            <a:rect r="r" b="b" t="t" l="l"/>
            <a:pathLst>
              <a:path h="772504" w="2564327">
                <a:moveTo>
                  <a:pt x="0" y="0"/>
                </a:moveTo>
                <a:lnTo>
                  <a:pt x="2564327" y="0"/>
                </a:lnTo>
                <a:lnTo>
                  <a:pt x="2564327" y="772504"/>
                </a:lnTo>
                <a:lnTo>
                  <a:pt x="0" y="772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77899" y="222169"/>
            <a:ext cx="8932202" cy="116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8"/>
              </a:lnSpc>
              <a:spcBef>
                <a:spcPct val="0"/>
              </a:spcBef>
            </a:pPr>
            <a:r>
              <a:rPr lang="en-US" b="true" sz="684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North Star Vision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48332" y="2979395"/>
            <a:ext cx="7475558" cy="2526055"/>
            <a:chOff x="0" y="0"/>
            <a:chExt cx="1968871" cy="6652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871" cy="665298"/>
            </a:xfrm>
            <a:custGeom>
              <a:avLst/>
              <a:gdLst/>
              <a:ahLst/>
              <a:cxnLst/>
              <a:rect r="r" b="b" t="t" l="l"/>
              <a:pathLst>
                <a:path h="665298" w="1968871">
                  <a:moveTo>
                    <a:pt x="52817" y="0"/>
                  </a:moveTo>
                  <a:lnTo>
                    <a:pt x="1916054" y="0"/>
                  </a:lnTo>
                  <a:cubicBezTo>
                    <a:pt x="1945224" y="0"/>
                    <a:pt x="1968871" y="23647"/>
                    <a:pt x="1968871" y="52817"/>
                  </a:cubicBezTo>
                  <a:lnTo>
                    <a:pt x="1968871" y="612481"/>
                  </a:lnTo>
                  <a:cubicBezTo>
                    <a:pt x="1968871" y="641651"/>
                    <a:pt x="1945224" y="665298"/>
                    <a:pt x="1916054" y="665298"/>
                  </a:cubicBezTo>
                  <a:lnTo>
                    <a:pt x="52817" y="665298"/>
                  </a:lnTo>
                  <a:cubicBezTo>
                    <a:pt x="23647" y="665298"/>
                    <a:pt x="0" y="641651"/>
                    <a:pt x="0" y="612481"/>
                  </a:cubicBezTo>
                  <a:lnTo>
                    <a:pt x="0" y="52817"/>
                  </a:lnTo>
                  <a:cubicBezTo>
                    <a:pt x="0" y="23647"/>
                    <a:pt x="23647" y="0"/>
                    <a:pt x="52817" y="0"/>
                  </a:cubicBezTo>
                  <a:close/>
                </a:path>
              </a:pathLst>
            </a:custGeom>
            <a:solidFill>
              <a:srgbClr val="FF99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68871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14223" y="3898102"/>
            <a:ext cx="7743777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Expanding smart summarizer and co-watching features across A</a:t>
            </a: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m</a:t>
            </a: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azon MiniTV, Audible, Chime, and Amazon Shopping.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0010" y="3121243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Cross-Platform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63927" y="2979395"/>
            <a:ext cx="7475558" cy="2526055"/>
            <a:chOff x="0" y="0"/>
            <a:chExt cx="1968871" cy="6652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68871" cy="665298"/>
            </a:xfrm>
            <a:custGeom>
              <a:avLst/>
              <a:gdLst/>
              <a:ahLst/>
              <a:cxnLst/>
              <a:rect r="r" b="b" t="t" l="l"/>
              <a:pathLst>
                <a:path h="665298" w="1968871">
                  <a:moveTo>
                    <a:pt x="52817" y="0"/>
                  </a:moveTo>
                  <a:lnTo>
                    <a:pt x="1916054" y="0"/>
                  </a:lnTo>
                  <a:cubicBezTo>
                    <a:pt x="1945224" y="0"/>
                    <a:pt x="1968871" y="23647"/>
                    <a:pt x="1968871" y="52817"/>
                  </a:cubicBezTo>
                  <a:lnTo>
                    <a:pt x="1968871" y="612481"/>
                  </a:lnTo>
                  <a:cubicBezTo>
                    <a:pt x="1968871" y="641651"/>
                    <a:pt x="1945224" y="665298"/>
                    <a:pt x="1916054" y="665298"/>
                  </a:cubicBezTo>
                  <a:lnTo>
                    <a:pt x="52817" y="665298"/>
                  </a:lnTo>
                  <a:cubicBezTo>
                    <a:pt x="23647" y="665298"/>
                    <a:pt x="0" y="641651"/>
                    <a:pt x="0" y="612481"/>
                  </a:cubicBezTo>
                  <a:lnTo>
                    <a:pt x="0" y="52817"/>
                  </a:lnTo>
                  <a:cubicBezTo>
                    <a:pt x="0" y="23647"/>
                    <a:pt x="23647" y="0"/>
                    <a:pt x="52817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968871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468669" y="3898102"/>
            <a:ext cx="7496166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Enabling leaderboards, progress sharing, and friendly challenges to boost user engagement and competitiveness.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67398" y="3121243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Friends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48332" y="6218806"/>
            <a:ext cx="7475558" cy="2526055"/>
            <a:chOff x="0" y="0"/>
            <a:chExt cx="1968871" cy="665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68871" cy="665298"/>
            </a:xfrm>
            <a:custGeom>
              <a:avLst/>
              <a:gdLst/>
              <a:ahLst/>
              <a:cxnLst/>
              <a:rect r="r" b="b" t="t" l="l"/>
              <a:pathLst>
                <a:path h="665298" w="1968871">
                  <a:moveTo>
                    <a:pt x="52817" y="0"/>
                  </a:moveTo>
                  <a:lnTo>
                    <a:pt x="1916054" y="0"/>
                  </a:lnTo>
                  <a:cubicBezTo>
                    <a:pt x="1945224" y="0"/>
                    <a:pt x="1968871" y="23647"/>
                    <a:pt x="1968871" y="52817"/>
                  </a:cubicBezTo>
                  <a:lnTo>
                    <a:pt x="1968871" y="612481"/>
                  </a:lnTo>
                  <a:cubicBezTo>
                    <a:pt x="1968871" y="641651"/>
                    <a:pt x="1945224" y="665298"/>
                    <a:pt x="1916054" y="665298"/>
                  </a:cubicBezTo>
                  <a:lnTo>
                    <a:pt x="52817" y="665298"/>
                  </a:lnTo>
                  <a:cubicBezTo>
                    <a:pt x="23647" y="665298"/>
                    <a:pt x="0" y="641651"/>
                    <a:pt x="0" y="612481"/>
                  </a:cubicBezTo>
                  <a:lnTo>
                    <a:pt x="0" y="52817"/>
                  </a:lnTo>
                  <a:cubicBezTo>
                    <a:pt x="0" y="23647"/>
                    <a:pt x="23647" y="0"/>
                    <a:pt x="52817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968871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00557" y="7434209"/>
            <a:ext cx="6469262" cy="89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Evolving from text summaries to dynamic video summarization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0010" y="6438970"/>
            <a:ext cx="8932202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Visual Summaries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463927" y="6218806"/>
            <a:ext cx="7475558" cy="2526055"/>
            <a:chOff x="0" y="0"/>
            <a:chExt cx="1968871" cy="6652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68871" cy="665298"/>
            </a:xfrm>
            <a:custGeom>
              <a:avLst/>
              <a:gdLst/>
              <a:ahLst/>
              <a:cxnLst/>
              <a:rect r="r" b="b" t="t" l="l"/>
              <a:pathLst>
                <a:path h="665298" w="1968871">
                  <a:moveTo>
                    <a:pt x="52817" y="0"/>
                  </a:moveTo>
                  <a:lnTo>
                    <a:pt x="1916054" y="0"/>
                  </a:lnTo>
                  <a:cubicBezTo>
                    <a:pt x="1945224" y="0"/>
                    <a:pt x="1968871" y="23647"/>
                    <a:pt x="1968871" y="52817"/>
                  </a:cubicBezTo>
                  <a:lnTo>
                    <a:pt x="1968871" y="612481"/>
                  </a:lnTo>
                  <a:cubicBezTo>
                    <a:pt x="1968871" y="641651"/>
                    <a:pt x="1945224" y="665298"/>
                    <a:pt x="1916054" y="665298"/>
                  </a:cubicBezTo>
                  <a:lnTo>
                    <a:pt x="52817" y="665298"/>
                  </a:lnTo>
                  <a:cubicBezTo>
                    <a:pt x="23647" y="665298"/>
                    <a:pt x="0" y="641651"/>
                    <a:pt x="0" y="612481"/>
                  </a:cubicBezTo>
                  <a:lnTo>
                    <a:pt x="0" y="52817"/>
                  </a:lnTo>
                  <a:cubicBezTo>
                    <a:pt x="0" y="23647"/>
                    <a:pt x="23647" y="0"/>
                    <a:pt x="52817" y="0"/>
                  </a:cubicBezTo>
                  <a:close/>
                </a:path>
              </a:pathLst>
            </a:custGeom>
            <a:solidFill>
              <a:srgbClr val="FF99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968871" cy="722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77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856289" y="7166554"/>
            <a:ext cx="6593046" cy="135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</a:pPr>
            <a:r>
              <a:rPr lang="en-US" sz="264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Expanding from text based interaction to voice-enabled, multilingual Alexa interactions.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27513" y="6360654"/>
            <a:ext cx="7611971" cy="67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9"/>
              </a:lnSpc>
            </a:pPr>
            <a:r>
              <a:rPr lang="en-US" sz="3941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Alexa Enabled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267" y="4219575"/>
            <a:ext cx="1017146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578"/>
              </a:lnSpc>
              <a:spcBef>
                <a:spcPct val="0"/>
              </a:spcBef>
            </a:pPr>
            <a:r>
              <a:rPr lang="en-US" b="true" sz="12148">
                <a:solidFill>
                  <a:srgbClr val="F6F6F6"/>
                </a:solidFill>
                <a:latin typeface="Gotham Bold"/>
                <a:ea typeface="Gotham Bold"/>
                <a:cs typeface="Gotham Bold"/>
                <a:sym typeface="Gotham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DAGrwfN7xlk</dc:identifier>
  <dcterms:modified xsi:type="dcterms:W3CDTF">2011-08-01T06:04:30Z</dcterms:modified>
  <cp:revision>1</cp:revision>
  <dc:title>Amazon Final</dc:title>
</cp:coreProperties>
</file>