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8B4E5"/>
            </a:gs>
            <a:gs pos="50000">
              <a:srgbClr val="C0D0ED"/>
            </a:gs>
            <a:gs pos="100000">
              <a:srgbClr val="E0E7F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ooter_plai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076937"/>
            <a:ext cx="9144000" cy="7810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iHirsch" TargetMode="External"/><Relationship Id="rId3" Type="http://schemas.openxmlformats.org/officeDocument/2006/relationships/hyperlink" Target="https://twitter.com/JaiHirsch" TargetMode="External"/><Relationship Id="rId4" Type="http://schemas.openxmlformats.org/officeDocument/2006/relationships/hyperlink" Target="http://www.linkedin.com/pub/jai-hirsch/8/a89/335" TargetMode="External"/><Relationship Id="rId5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arfax.com/careers" TargetMode="External"/><Relationship Id="rId3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304800" y="228600"/>
            <a:ext cx="8534400" cy="2057401"/>
          </a:xfrm>
          <a:prstGeom prst="rect">
            <a:avLst/>
          </a:prstGeom>
        </p:spPr>
        <p:txBody>
          <a:bodyPr/>
          <a:lstStyle>
            <a:lvl1pPr defTabSz="868680">
              <a:defRPr b="1" sz="5700"/>
            </a:lvl1pPr>
          </a:lstStyle>
          <a:p>
            <a:pPr lvl="0">
              <a:defRPr b="0" sz="1800"/>
            </a:pPr>
            <a:r>
              <a:rPr b="1" sz="5700"/>
              <a:t>A Scalable and Modern Infrastructure at CARFAX</a:t>
            </a:r>
          </a:p>
        </p:txBody>
      </p:sp>
      <p:pic>
        <p:nvPicPr>
          <p:cNvPr id="51" name="image2.png" descr="K:\mongo_world_2014\shad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064" y="1905000"/>
            <a:ext cx="4114803" cy="411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3.png" descr="K:\mongo_world_2014\mongodb-lea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8998" y="2695575"/>
            <a:ext cx="3200402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7"/>
            <a:ext cx="8229600" cy="4068764"/>
          </a:xfrm>
          <a:prstGeom prst="rect">
            <a:avLst/>
          </a:prstGeom>
        </p:spPr>
        <p:txBody>
          <a:bodyPr/>
          <a:lstStyle>
            <a:lvl1pPr defTabSz="850391">
              <a:defRPr b="1" sz="8928">
                <a:solidFill>
                  <a:srgbClr val="C0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928">
                <a:solidFill>
                  <a:srgbClr val="C00000"/>
                </a:solidFill>
              </a:rPr>
              <a:t>Our Production Environment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04672">
              <a:defRPr sz="7040"/>
            </a:lvl1pPr>
          </a:lstStyle>
          <a:p>
            <a:pPr lvl="0">
              <a:defRPr sz="1800"/>
            </a:pPr>
            <a:r>
              <a:rPr sz="7040"/>
              <a:t>Server Deployment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1900"/>
              </a:spcBef>
              <a:buSzTx/>
              <a:buNone/>
              <a:defRPr sz="1800"/>
            </a:pPr>
            <a:r>
              <a:rPr b="1" sz="8000">
                <a:solidFill>
                  <a:srgbClr val="0F253F"/>
                </a:solidFill>
              </a:rPr>
              <a:t>AUTOMATE</a:t>
            </a:r>
            <a:endParaRPr b="1" sz="8000">
              <a:solidFill>
                <a:srgbClr val="0F253F"/>
              </a:solidFill>
            </a:endParaRPr>
          </a:p>
          <a:p>
            <a:pPr lvl="0" marL="0" indent="0" algn="ctr">
              <a:spcBef>
                <a:spcPts val="1500"/>
              </a:spcBef>
              <a:buSzTx/>
              <a:buNone/>
              <a:defRPr sz="1800"/>
            </a:pPr>
            <a:r>
              <a:rPr b="1" sz="6600">
                <a:solidFill>
                  <a:srgbClr val="17375E"/>
                </a:solidFill>
              </a:rPr>
              <a:t>AUTOMATE</a:t>
            </a:r>
            <a:endParaRPr b="1" sz="6600">
              <a:solidFill>
                <a:srgbClr val="17375E"/>
              </a:solidFill>
            </a:endParaRPr>
          </a:p>
          <a:p>
            <a:pPr lvl="0" marL="0" indent="0" algn="ctr">
              <a:spcBef>
                <a:spcPts val="1100"/>
              </a:spcBef>
              <a:buSzTx/>
              <a:buNone/>
              <a:defRPr sz="1800"/>
            </a:pPr>
            <a:r>
              <a:rPr b="1" sz="4800">
                <a:solidFill>
                  <a:srgbClr val="558ED5"/>
                </a:solidFill>
              </a:rPr>
              <a:t>AUTOMATE</a:t>
            </a:r>
            <a:endParaRPr b="1" sz="4800">
              <a:solidFill>
                <a:srgbClr val="558ED5"/>
              </a:solidFill>
            </a:endParaRPr>
          </a:p>
          <a:p>
            <a:pPr lvl="0" marL="0" indent="0" algn="ctr">
              <a:buSzTx/>
              <a:buNone/>
              <a:defRPr sz="1800"/>
            </a:pPr>
            <a:r>
              <a:rPr b="1" sz="3200">
                <a:solidFill>
                  <a:srgbClr val="8EB4E3"/>
                </a:solidFill>
              </a:rPr>
              <a:t>AUTOMATE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3454499" y="-228600"/>
            <a:ext cx="5537101" cy="1371600"/>
          </a:xfrm>
          <a:prstGeom prst="rect">
            <a:avLst/>
          </a:prstGeom>
        </p:spPr>
        <p:txBody>
          <a:bodyPr/>
          <a:lstStyle>
            <a:lvl1pPr algn="r" defTabSz="841247">
              <a:defRPr b="1" sz="4416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16">
                <a:solidFill>
                  <a:srgbClr val="0F253F"/>
                </a:solidFill>
              </a:rPr>
              <a:t>Server Configuration</a:t>
            </a:r>
          </a:p>
        </p:txBody>
      </p:sp>
      <p:pic>
        <p:nvPicPr>
          <p:cNvPr id="89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152400"/>
            <a:ext cx="3276600" cy="592547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body" idx="1"/>
          </p:nvPr>
        </p:nvSpPr>
        <p:spPr>
          <a:xfrm>
            <a:off x="3657600" y="990600"/>
            <a:ext cx="5257800" cy="5135563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800"/>
              </a:spcBef>
              <a:buSzTx/>
              <a:buNone/>
              <a:defRPr sz="1800"/>
            </a:pPr>
            <a:r>
              <a:rPr sz="3600"/>
              <a:t>12 Shards with two spare servers racked for failover</a:t>
            </a:r>
            <a:endParaRPr sz="3600"/>
          </a:p>
          <a:p>
            <a:pPr lvl="0" marL="440871" indent="-440871">
              <a:spcBef>
                <a:spcPts val="800"/>
              </a:spcBef>
              <a:defRPr sz="1800"/>
            </a:pPr>
            <a:r>
              <a:rPr sz="3600"/>
              <a:t>OS: Linux</a:t>
            </a:r>
            <a:endParaRPr sz="3600"/>
          </a:p>
          <a:p>
            <a:pPr lvl="0" marL="440871" indent="-440871">
              <a:spcBef>
                <a:spcPts val="800"/>
              </a:spcBef>
              <a:defRPr sz="1800"/>
            </a:pPr>
            <a:r>
              <a:rPr sz="3600"/>
              <a:t>MongoDB 2.4.9</a:t>
            </a:r>
            <a:endParaRPr sz="3600"/>
          </a:p>
          <a:p>
            <a:pPr lvl="0" marL="440871" indent="-440871">
              <a:spcBef>
                <a:spcPts val="800"/>
              </a:spcBef>
              <a:defRPr sz="1800"/>
            </a:pPr>
            <a:r>
              <a:rPr sz="3600"/>
              <a:t>128 GIGs of RAM</a:t>
            </a:r>
            <a:endParaRPr sz="3600"/>
          </a:p>
          <a:p>
            <a:pPr lvl="0" marL="440871" indent="-440871">
              <a:spcBef>
                <a:spcPts val="800"/>
              </a:spcBef>
              <a:defRPr sz="1800"/>
            </a:pPr>
            <a:r>
              <a:rPr sz="3600"/>
              <a:t>1.8 TB of Drive Space </a:t>
            </a:r>
            <a:endParaRPr sz="3600"/>
          </a:p>
          <a:p>
            <a:pPr lvl="0" marL="440871" indent="-440871">
              <a:spcBef>
                <a:spcPts val="800"/>
              </a:spcBef>
              <a:defRPr sz="1800"/>
            </a:pPr>
            <a:r>
              <a:rPr sz="3600"/>
              <a:t>10K RPM SAS Drives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574" y="76200"/>
            <a:ext cx="8702270" cy="5897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52400" y="228600"/>
            <a:ext cx="8839200" cy="55626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 lvl="0">
              <a:defRPr sz="1800"/>
            </a:pPr>
            <a:r>
              <a:rPr sz="9600"/>
              <a:t>The Future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15.png" descr="K:\mongo_world_2014\future_diagr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81000"/>
            <a:ext cx="7633045" cy="5463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74637"/>
            <a:ext cx="8229600" cy="5516564"/>
          </a:xfrm>
          <a:prstGeom prst="rect">
            <a:avLst/>
          </a:prstGeom>
        </p:spPr>
        <p:txBody>
          <a:bodyPr/>
          <a:lstStyle>
            <a:lvl1pPr>
              <a:defRPr b="1" sz="9600">
                <a:solidFill>
                  <a:srgbClr val="C0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C00000"/>
                </a:solidFill>
              </a:rPr>
              <a:t>Extract, Transform, Load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603504">
              <a:defRPr b="1" sz="3564"/>
            </a:lvl1pPr>
          </a:lstStyle>
          <a:p>
            <a:pPr lvl="0">
              <a:defRPr b="0" sz="1800"/>
            </a:pPr>
            <a:r>
              <a:rPr b="1" sz="3564"/>
              <a:t>Loading Millions to Billions of Records per Day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1900"/>
              </a:spcBef>
              <a:buSzTx/>
              <a:buNone/>
              <a:defRPr sz="1800"/>
            </a:pPr>
            <a:r>
              <a:rPr b="1" sz="8000">
                <a:solidFill>
                  <a:srgbClr val="0F253F"/>
                </a:solidFill>
              </a:rPr>
              <a:t>AUTOMATE</a:t>
            </a:r>
            <a:endParaRPr b="1" sz="8000">
              <a:solidFill>
                <a:srgbClr val="0F253F"/>
              </a:solidFill>
            </a:endParaRPr>
          </a:p>
          <a:p>
            <a:pPr lvl="0" marL="0" indent="0" algn="ctr">
              <a:spcBef>
                <a:spcPts val="1500"/>
              </a:spcBef>
              <a:buSzTx/>
              <a:buNone/>
              <a:defRPr sz="1800"/>
            </a:pPr>
            <a:r>
              <a:rPr b="1" sz="6600">
                <a:solidFill>
                  <a:srgbClr val="17375E"/>
                </a:solidFill>
              </a:rPr>
              <a:t>AUTOMATE</a:t>
            </a:r>
            <a:endParaRPr b="1" sz="6600">
              <a:solidFill>
                <a:srgbClr val="17375E"/>
              </a:solidFill>
            </a:endParaRPr>
          </a:p>
          <a:p>
            <a:pPr lvl="0" marL="0" indent="0" algn="ctr">
              <a:spcBef>
                <a:spcPts val="1100"/>
              </a:spcBef>
              <a:buSzTx/>
              <a:buNone/>
              <a:defRPr sz="1800"/>
            </a:pPr>
            <a:r>
              <a:rPr b="1" sz="4800">
                <a:solidFill>
                  <a:srgbClr val="558ED5"/>
                </a:solidFill>
              </a:rPr>
              <a:t>AUTOMATE</a:t>
            </a:r>
            <a:endParaRPr b="1" sz="4800">
              <a:solidFill>
                <a:srgbClr val="558ED5"/>
              </a:solidFill>
            </a:endParaRPr>
          </a:p>
          <a:p>
            <a:pPr lvl="0" marL="0" indent="0" algn="ctr">
              <a:buSzTx/>
              <a:buNone/>
              <a:defRPr sz="1800"/>
            </a:pPr>
            <a:r>
              <a:rPr b="1" sz="3200">
                <a:solidFill>
                  <a:srgbClr val="8EB4E3"/>
                </a:solidFill>
              </a:rPr>
              <a:t>AUTOMATE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/>
          <a:lstStyle>
            <a:lvl1pPr defTabSz="777240">
              <a:defRPr b="1" sz="4080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80">
                <a:solidFill>
                  <a:srgbClr val="0F253F"/>
                </a:solidFill>
              </a:rPr>
              <a:t>First Attempt To Load Was Completely CPU Bound</a:t>
            </a:r>
          </a:p>
        </p:txBody>
      </p:sp>
      <p:pic>
        <p:nvPicPr>
          <p:cNvPr id="104" name="image16.png" descr="K:\mongo_world_2014\vms_direct_ins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676399"/>
            <a:ext cx="8458200" cy="419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idx="1"/>
          </p:nvPr>
        </p:nvSpPr>
        <p:spPr>
          <a:xfrm>
            <a:off x="457200" y="228599"/>
            <a:ext cx="7620000" cy="5897565"/>
          </a:xfrm>
          <a:prstGeom prst="rect">
            <a:avLst/>
          </a:prstGeom>
        </p:spPr>
        <p:txBody>
          <a:bodyPr/>
          <a:lstStyle/>
          <a:p>
            <a:pPr lvl="0" marL="0" indent="0" algn="ctr" defTabSz="905255">
              <a:spcBef>
                <a:spcPts val="1900"/>
              </a:spcBef>
              <a:buSzTx/>
              <a:buNone/>
              <a:defRPr sz="1800"/>
            </a:pPr>
            <a:r>
              <a:rPr sz="7919">
                <a:solidFill>
                  <a:srgbClr val="C00000"/>
                </a:solidFill>
              </a:rPr>
              <a:t>Not Acceptable!</a:t>
            </a:r>
            <a:endParaRPr sz="7919">
              <a:solidFill>
                <a:srgbClr val="C00000"/>
              </a:solidFill>
            </a:endParaRPr>
          </a:p>
          <a:p>
            <a:pPr lvl="0" marL="0" indent="0" algn="ctr" defTabSz="905255">
              <a:spcBef>
                <a:spcPts val="1900"/>
              </a:spcBef>
              <a:buSzTx/>
              <a:buNone/>
              <a:defRPr sz="1800"/>
            </a:pPr>
            <a:r>
              <a:rPr sz="7919"/>
              <a:t>45 Days to Backload the Legacy Database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b="1" sz="6000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0F253F"/>
                </a:solidFill>
              </a:rPr>
              <a:t>About Me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Jai Hirsch – Senior Systems Architect, Data Technologies at CARFAX</a:t>
            </a:r>
            <a:endParaRPr sz="3200"/>
          </a:p>
          <a:p>
            <a:pPr lvl="0">
              <a:defRPr sz="1800"/>
            </a:pPr>
            <a:r>
              <a:rPr sz="3200"/>
              <a:t>Long-time Java and Database Developer</a:t>
            </a:r>
            <a:endParaRPr sz="3200"/>
          </a:p>
          <a:p>
            <a:pPr lvl="0">
              <a:defRPr sz="1800"/>
            </a:pPr>
            <a:r>
              <a:rPr sz="3200"/>
              <a:t>Data and Distributed Processing Enthusiast 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257175" indent="-257175">
              <a:spcBef>
                <a:spcPts val="500"/>
              </a:spcBef>
              <a:defRPr sz="1800"/>
            </a:pPr>
            <a:r>
              <a:rPr sz="2400"/>
              <a:t>Github: </a:t>
            </a:r>
            <a:r>
              <a:rPr sz="2400">
                <a:hlinkClick r:id="rId2" invalidUrl="" action="" tgtFrame="" tooltip="" history="1" highlightClick="0" endSnd="0"/>
              </a:rPr>
              <a:t>https://github.com/JaiHirsch</a:t>
            </a:r>
            <a:br>
              <a:rPr sz="3200"/>
            </a:br>
            <a:r>
              <a:rPr sz="2400"/>
              <a:t>Twitter: @JaiHirsch </a:t>
            </a:r>
            <a:r>
              <a:rPr sz="2400">
                <a:hlinkClick r:id="rId3" invalidUrl="" action="" tgtFrame="" tooltip="" history="1" highlightClick="0" endSnd="0"/>
              </a:rPr>
              <a:t>https://twitter.com/JaiHirsch</a:t>
            </a:r>
            <a:br>
              <a:rPr sz="3200"/>
            </a:br>
            <a:r>
              <a:rPr sz="2400"/>
              <a:t>LinkedIn: </a:t>
            </a:r>
            <a:r>
              <a:rPr sz="2400">
                <a:hlinkClick r:id="rId4" invalidUrl="" action="" tgtFrame="" tooltip="" history="1" highlightClick="0" endSnd="0"/>
              </a:rPr>
              <a:t>http://www.linkedin.com/pub/jai-hirsch/8/a89/335</a:t>
            </a:r>
          </a:p>
        </p:txBody>
      </p:sp>
      <p:pic>
        <p:nvPicPr>
          <p:cNvPr id="56" name="image4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14800" y="152400"/>
            <a:ext cx="914400" cy="13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82599" y="76200"/>
            <a:ext cx="3394919" cy="1676400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b="1" sz="4800">
                <a:solidFill>
                  <a:srgbClr val="0F253F"/>
                </a:solidFill>
              </a:rPr>
              <a:t>Distributed</a:t>
            </a:r>
            <a:br>
              <a:rPr b="1" sz="4800">
                <a:solidFill>
                  <a:srgbClr val="0F253F"/>
                </a:solidFill>
              </a:rPr>
            </a:br>
            <a:r>
              <a:rPr b="1" sz="4800">
                <a:solidFill>
                  <a:srgbClr val="0F253F"/>
                </a:solidFill>
              </a:rPr>
              <a:t>Processing</a:t>
            </a:r>
          </a:p>
        </p:txBody>
      </p:sp>
      <p:pic>
        <p:nvPicPr>
          <p:cNvPr id="109" name="image17.png" descr="K:\mongo_world_2014\vms_ampq_ins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" y="762000"/>
            <a:ext cx="8878888" cy="520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xfrm>
            <a:off x="457200" y="380999"/>
            <a:ext cx="8229600" cy="5745165"/>
          </a:xfrm>
          <a:prstGeom prst="rect">
            <a:avLst/>
          </a:prstGeom>
        </p:spPr>
        <p:txBody>
          <a:bodyPr/>
          <a:lstStyle/>
          <a:p>
            <a:pPr lvl="0" marL="0" indent="0" algn="ctr" defTabSz="868680">
              <a:spcBef>
                <a:spcPts val="2100"/>
              </a:spcBef>
              <a:buSzTx/>
              <a:buNone/>
              <a:defRPr sz="1800"/>
            </a:pPr>
            <a:r>
              <a:rPr b="1" sz="9120"/>
              <a:t>Acceptable!</a:t>
            </a:r>
            <a:r>
              <a:rPr b="1" sz="6840"/>
              <a:t>  </a:t>
            </a:r>
            <a:endParaRPr b="1" sz="6840"/>
          </a:p>
          <a:p>
            <a:pPr lvl="0" marL="732948" indent="-732948" algn="ctr" defTabSz="868680">
              <a:spcBef>
                <a:spcPts val="1600"/>
              </a:spcBef>
              <a:buFont typeface="Wingdings"/>
              <a:buChar char="➢"/>
              <a:defRPr sz="1800"/>
            </a:pPr>
            <a:r>
              <a:rPr sz="6840"/>
              <a:t>Billion+ inserts per Day! </a:t>
            </a:r>
            <a:endParaRPr sz="6840"/>
          </a:p>
          <a:p>
            <a:pPr lvl="0" marL="732948" indent="-732948" algn="ctr" defTabSz="868680">
              <a:spcBef>
                <a:spcPts val="1600"/>
              </a:spcBef>
              <a:buFont typeface="Wingdings"/>
              <a:buChar char="➢"/>
              <a:defRPr sz="1800"/>
            </a:pPr>
            <a:r>
              <a:rPr sz="6840"/>
              <a:t>9 Days to Backload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274638"/>
            <a:ext cx="8229600" cy="1630361"/>
          </a:xfrm>
          <a:prstGeom prst="rect">
            <a:avLst/>
          </a:prstGeom>
        </p:spPr>
        <p:txBody>
          <a:bodyPr/>
          <a:lstStyle>
            <a:lvl1pPr defTabSz="649223">
              <a:defRPr b="1" sz="5112"/>
            </a:lvl1pPr>
          </a:lstStyle>
          <a:p>
            <a:pPr lvl="0">
              <a:defRPr b="0" sz="1800"/>
            </a:pPr>
            <a:r>
              <a:rPr b="1" sz="5112"/>
              <a:t>The MongoDB Implementation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</p:spPr>
        <p:txBody>
          <a:bodyPr/>
          <a:lstStyle/>
          <a:p>
            <a:pPr lvl="0" marL="428625" indent="-428625">
              <a:spcBef>
                <a:spcPts val="900"/>
              </a:spcBef>
              <a:buFont typeface="Wingdings"/>
              <a:buChar char="➢"/>
              <a:defRPr sz="1800"/>
            </a:pPr>
            <a:r>
              <a:rPr b="1" sz="4000"/>
              <a:t>13 billion+ documents</a:t>
            </a:r>
            <a:endParaRPr b="1" sz="4000"/>
          </a:p>
          <a:p>
            <a:pPr lvl="1" marL="824592" indent="-367392">
              <a:spcBef>
                <a:spcPts val="800"/>
              </a:spcBef>
              <a:buFont typeface="Wingdings"/>
              <a:buChar char="➢"/>
              <a:defRPr sz="1800"/>
            </a:pPr>
            <a:r>
              <a:rPr b="1" sz="3600"/>
              <a:t> 1.5 billion+ new documents per       year</a:t>
            </a:r>
            <a:endParaRPr sz="2800"/>
          </a:p>
          <a:p>
            <a:pPr lvl="0" marL="428625" indent="-428625">
              <a:spcBef>
                <a:spcPts val="900"/>
              </a:spcBef>
              <a:buFont typeface="Wingdings"/>
              <a:buChar char="➢"/>
              <a:defRPr sz="1800"/>
            </a:pPr>
            <a:r>
              <a:rPr b="1" sz="4000"/>
              <a:t> Document size:  ~ 795 Bytes</a:t>
            </a:r>
            <a:endParaRPr b="1" sz="4000"/>
          </a:p>
          <a:p>
            <a:pPr lvl="0" marL="428625" indent="-428625">
              <a:spcBef>
                <a:spcPts val="900"/>
              </a:spcBef>
              <a:buFont typeface="Wingdings"/>
              <a:buChar char="➢"/>
              <a:defRPr sz="1800"/>
            </a:pPr>
            <a:r>
              <a:rPr b="1" sz="4000"/>
              <a:t> VHR uses 200+ documents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457200" y="274637"/>
            <a:ext cx="8229600" cy="5287964"/>
          </a:xfrm>
          <a:prstGeom prst="rect">
            <a:avLst/>
          </a:prstGeom>
        </p:spPr>
        <p:txBody>
          <a:bodyPr/>
          <a:lstStyle>
            <a:lvl1pPr>
              <a:defRPr b="1" sz="9600">
                <a:solidFill>
                  <a:srgbClr val="C0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C00000"/>
                </a:solidFill>
              </a:rPr>
              <a:t>High Availability Reads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457200" y="274638"/>
            <a:ext cx="8229600" cy="1935161"/>
          </a:xfrm>
          <a:prstGeom prst="rect">
            <a:avLst/>
          </a:prstGeom>
        </p:spPr>
        <p:txBody>
          <a:bodyPr/>
          <a:lstStyle>
            <a:lvl1pPr defTabSz="704087">
              <a:defRPr b="1" sz="6160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160">
                <a:solidFill>
                  <a:srgbClr val="0F253F"/>
                </a:solidFill>
              </a:rPr>
              <a:t>Millions of Reports per Day</a:t>
            </a:r>
          </a:p>
        </p:txBody>
      </p:sp>
      <p:sp>
        <p:nvSpPr>
          <p:cNvPr id="119" name="Shape 119"/>
          <p:cNvSpPr/>
          <p:nvPr/>
        </p:nvSpPr>
        <p:spPr>
          <a:xfrm>
            <a:off x="457200" y="2438400"/>
            <a:ext cx="8229600" cy="38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1900"/>
              </a:spcBef>
            </a:pPr>
            <a:r>
              <a:rPr b="1" sz="8000">
                <a:solidFill>
                  <a:srgbClr val="17375E"/>
                </a:solidFill>
              </a:rPr>
              <a:t>AUTOMATE</a:t>
            </a:r>
            <a:endParaRPr sz="3200"/>
          </a:p>
          <a:p>
            <a:pPr lvl="0" algn="ctr">
              <a:spcBef>
                <a:spcPts val="1500"/>
              </a:spcBef>
            </a:pPr>
            <a:r>
              <a:rPr b="1" sz="6600">
                <a:solidFill>
                  <a:srgbClr val="558ED5"/>
                </a:solidFill>
              </a:rPr>
              <a:t>AUTOMATE</a:t>
            </a:r>
            <a:endParaRPr sz="3200"/>
          </a:p>
          <a:p>
            <a:pPr lvl="0" algn="ctr">
              <a:spcBef>
                <a:spcPts val="1100"/>
              </a:spcBef>
            </a:pPr>
            <a:r>
              <a:rPr b="1" sz="4800">
                <a:solidFill>
                  <a:srgbClr val="8EB4E3"/>
                </a:solidFill>
              </a:rPr>
              <a:t>AUTOMATE</a:t>
            </a:r>
            <a:endParaRPr sz="3200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7"/>
            <a:ext cx="8229600" cy="4678364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 lvl="0">
              <a:defRPr sz="1800"/>
            </a:pPr>
            <a:r>
              <a:rPr sz="9600"/>
              <a:t>Read Scalability With Tagging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0458" y="1143000"/>
            <a:ext cx="3087142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 sz="2400"/>
          </a:p>
          <a:p>
            <a:pPr lvl="0"/>
            <a:r>
              <a:rPr sz="4000"/>
              <a:t>Each Data center is Tagged</a:t>
            </a:r>
            <a:endParaRPr sz="4000"/>
          </a:p>
          <a:p>
            <a:pPr lvl="0"/>
            <a:endParaRPr sz="2400"/>
          </a:p>
          <a:p>
            <a:pPr lvl="0"/>
            <a:r>
              <a:rPr sz="4000"/>
              <a:t>Each Replica Set is Tagged</a:t>
            </a:r>
            <a:endParaRPr sz="4000"/>
          </a:p>
        </p:txBody>
      </p:sp>
      <p:pic>
        <p:nvPicPr>
          <p:cNvPr id="124" name="image18.png" descr="C:\Users\jaihirsch\AppData\Local\Microsoft\Windows\Temporary Internet Files\Content.Outlook\YFLGZ196\read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381000"/>
            <a:ext cx="5145035" cy="5487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xfrm>
            <a:off x="457200" y="-508001"/>
            <a:ext cx="8229600" cy="5516565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endParaRPr sz="3200"/>
          </a:p>
          <a:p>
            <a:pPr lvl="0" marL="0" indent="0" algn="ctr">
              <a:spcBef>
                <a:spcPts val="2300"/>
              </a:spcBef>
              <a:buSzTx/>
              <a:buNone/>
              <a:defRPr sz="1800"/>
            </a:pPr>
            <a:r>
              <a:rPr sz="9600"/>
              <a:t>5X More Reports per Second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 lvl="0">
              <a:defRPr b="0" sz="1800"/>
            </a:pPr>
            <a:r>
              <a:rPr b="1" sz="6600"/>
              <a:t>But we can do More!</a:t>
            </a:r>
          </a:p>
        </p:txBody>
      </p:sp>
      <p:pic>
        <p:nvPicPr>
          <p:cNvPr id="129" name="image19.png" descr="K:\mongo_world_2014\increas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590800"/>
            <a:ext cx="8381769" cy="2174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 sz="8000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0F253F"/>
                </a:solidFill>
              </a:rPr>
              <a:t>Lets Wrap It Up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18107" y="1454695"/>
            <a:ext cx="9107786" cy="5403305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900"/>
              </a:spcBef>
              <a:buSzTx/>
              <a:buFontTx/>
              <a:buNone/>
              <a:defRPr sz="1800"/>
            </a:pPr>
            <a:r>
              <a:rPr b="1" sz="4400"/>
              <a:t>Don’t buy a used car without a  CARFAX report</a:t>
            </a:r>
            <a:endParaRPr b="1" sz="4400"/>
          </a:p>
          <a:p>
            <a:pPr lvl="0" marL="228600" indent="-228600">
              <a:lnSpc>
                <a:spcPct val="120000"/>
              </a:lnSpc>
              <a:spcBef>
                <a:spcPts val="900"/>
              </a:spcBef>
              <a:buFontTx/>
              <a:buChar char="➢"/>
              <a:defRPr sz="1800"/>
            </a:pPr>
            <a:r>
              <a:rPr b="1" sz="4000"/>
              <a:t>Grok your data and working set</a:t>
            </a:r>
            <a:endParaRPr b="1" sz="4000"/>
          </a:p>
          <a:p>
            <a:pPr lvl="0" marL="228600" indent="-228600">
              <a:lnSpc>
                <a:spcPct val="120000"/>
              </a:lnSpc>
              <a:spcBef>
                <a:spcPts val="900"/>
              </a:spcBef>
              <a:buFontTx/>
              <a:buChar char="➢"/>
              <a:defRPr sz="1800"/>
            </a:pPr>
            <a:r>
              <a:rPr b="1" sz="4000"/>
              <a:t>Architect for your load volume</a:t>
            </a:r>
            <a:endParaRPr b="1" sz="4000"/>
          </a:p>
          <a:p>
            <a:pPr lvl="0" marL="228600" indent="-228600">
              <a:lnSpc>
                <a:spcPct val="120000"/>
              </a:lnSpc>
              <a:spcBef>
                <a:spcPts val="900"/>
              </a:spcBef>
              <a:buFontTx/>
              <a:buChar char="➢"/>
              <a:defRPr sz="1800"/>
            </a:pPr>
            <a:r>
              <a:rPr b="1" sz="4000"/>
              <a:t>Scale your reads to meet demand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 defTabSz="832104">
              <a:lnSpc>
                <a:spcPct val="80000"/>
              </a:lnSpc>
            </a:pPr>
            <a:br>
              <a:rPr sz="1001"/>
            </a:br>
            <a:r>
              <a:rPr b="1" i="1" sz="2457"/>
              <a:t>“CARFAX helps millions of people buy and sell used cars with more confidence”</a:t>
            </a:r>
            <a:br>
              <a:rPr b="1" i="1" sz="2457"/>
            </a:br>
          </a:p>
        </p:txBody>
      </p:sp>
      <p:pic>
        <p:nvPicPr>
          <p:cNvPr id="5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425" y="1676400"/>
            <a:ext cx="2286000" cy="15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3886198"/>
            <a:ext cx="2516187" cy="193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7386" y="3886198"/>
            <a:ext cx="2309814" cy="193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3200" y="1676400"/>
            <a:ext cx="2187575" cy="158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27412" y="1676400"/>
            <a:ext cx="2516189" cy="158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31520">
              <a:defRPr b="1" sz="7040"/>
            </a:lvl1pPr>
          </a:lstStyle>
          <a:p>
            <a:pPr lvl="0">
              <a:defRPr b="0" sz="1800"/>
            </a:pPr>
            <a:r>
              <a:rPr b="1" sz="7040"/>
              <a:t>Keys To Success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/>
          <a:lstStyle/>
          <a:p>
            <a:pPr lvl="0" marL="514350" indent="-514350">
              <a:lnSpc>
                <a:spcPct val="120000"/>
              </a:lnSpc>
              <a:spcBef>
                <a:spcPts val="1100"/>
              </a:spcBef>
              <a:buChar char="➢"/>
              <a:defRPr sz="1800"/>
            </a:pPr>
            <a:r>
              <a:rPr sz="4800"/>
              <a:t>AUTOMATE EVERYTHING</a:t>
            </a:r>
            <a:endParaRPr sz="4800"/>
          </a:p>
          <a:p>
            <a:pPr lvl="0" marL="514350" indent="-514350">
              <a:lnSpc>
                <a:spcPct val="120000"/>
              </a:lnSpc>
              <a:spcBef>
                <a:spcPts val="1100"/>
              </a:spcBef>
              <a:buChar char="➢"/>
              <a:defRPr sz="1800"/>
            </a:pPr>
            <a:r>
              <a:rPr sz="4800"/>
              <a:t>Test Many Configurations</a:t>
            </a:r>
            <a:endParaRPr sz="4800"/>
          </a:p>
          <a:p>
            <a:pPr lvl="0" marL="514350" indent="-514350">
              <a:lnSpc>
                <a:spcPct val="120000"/>
              </a:lnSpc>
              <a:spcBef>
                <a:spcPts val="1100"/>
              </a:spcBef>
              <a:buChar char="➢"/>
              <a:defRPr sz="1800"/>
            </a:pPr>
            <a:r>
              <a:rPr sz="4800"/>
              <a:t>Grid Computing is Awesome</a:t>
            </a:r>
            <a:endParaRPr sz="4800"/>
          </a:p>
          <a:p>
            <a:pPr lvl="0" marL="514350" indent="-514350">
              <a:lnSpc>
                <a:spcPct val="120000"/>
              </a:lnSpc>
              <a:spcBef>
                <a:spcPts val="1100"/>
              </a:spcBef>
              <a:buChar char="➢"/>
              <a:defRPr sz="1800"/>
            </a:pPr>
            <a:r>
              <a:rPr sz="4800"/>
              <a:t>Shard Early, Shard Often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300"/>
              </a:spcBef>
              <a:buSzTx/>
              <a:buNone/>
              <a:defRPr b="1" sz="9600"/>
            </a:lvl1pPr>
          </a:lstStyle>
          <a:p>
            <a:pPr lvl="0">
              <a:defRPr b="0" sz="1800"/>
            </a:pPr>
            <a:r>
              <a:rPr b="1" sz="9600"/>
              <a:t>And Remember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xfrm>
            <a:off x="457200" y="457199"/>
            <a:ext cx="8229600" cy="5668965"/>
          </a:xfrm>
          <a:prstGeom prst="rect">
            <a:avLst/>
          </a:prstGeom>
        </p:spPr>
        <p:txBody>
          <a:bodyPr/>
          <a:lstStyle>
            <a:lvl1pPr marL="0" indent="0" algn="ctr" defTabSz="896111">
              <a:spcBef>
                <a:spcPts val="2200"/>
              </a:spcBef>
              <a:buSzTx/>
              <a:buNone/>
              <a:defRPr b="1" sz="9408"/>
            </a:lvl1pPr>
          </a:lstStyle>
          <a:p>
            <a:pPr lvl="0">
              <a:defRPr b="0" sz="1800"/>
            </a:pPr>
            <a:r>
              <a:rPr b="1" sz="9408"/>
              <a:t>Friends Don’t Let Friends Use Default Ulimits!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96111">
              <a:defRPr b="1" sz="7056"/>
            </a:lvl1pPr>
          </a:lstStyle>
          <a:p>
            <a:pPr lvl="0">
              <a:defRPr b="0" sz="1800"/>
            </a:pPr>
            <a:r>
              <a:rPr b="1" sz="7056"/>
              <a:t>Thank You!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>
              <a:buFont typeface="Wingdings"/>
              <a:buChar char="➢"/>
              <a:defRPr sz="1800"/>
            </a:pPr>
            <a:r>
              <a:rPr sz="2800"/>
              <a:t>The migration  was a success due to the incredible teams at CARFAX and MongoDB</a:t>
            </a:r>
            <a:endParaRPr sz="2800"/>
          </a:p>
          <a:p>
            <a:pPr lvl="0">
              <a:buFont typeface="Wingdings"/>
              <a:buChar char="➢"/>
              <a:defRPr sz="1800"/>
            </a:pPr>
            <a:r>
              <a:rPr sz="2800"/>
              <a:t>We are always looking for great people to join us.</a:t>
            </a:r>
            <a:endParaRPr sz="2800"/>
          </a:p>
          <a:p>
            <a:pPr lvl="0" marL="0" indent="0" algn="ctr">
              <a:buSzTx/>
              <a:buNone/>
              <a:defRPr sz="1800"/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www.carfax.com/careers</a:t>
            </a:r>
          </a:p>
        </p:txBody>
      </p:sp>
      <p:pic>
        <p:nvPicPr>
          <p:cNvPr id="144" name="image20.png" descr="https://lh6.ggpht.com/HB3tADnjV50kAhxMhShAXqzdD0h39nHDxqh8Im_KtMb87z-JQx4UKlgvelSsPLCQBDM=w30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1676400"/>
            <a:ext cx="3467100" cy="346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41247">
              <a:defRPr b="1" sz="4416"/>
            </a:lvl1pPr>
          </a:lstStyle>
          <a:p>
            <a:pPr lvl="0">
              <a:defRPr b="0" sz="1800"/>
            </a:pPr>
            <a:r>
              <a:rPr b="1" sz="4416"/>
              <a:t>CARFAX Vehicle History Report</a:t>
            </a:r>
          </a:p>
        </p:txBody>
      </p:sp>
      <p:pic>
        <p:nvPicPr>
          <p:cNvPr id="66" name="image10.png" descr="K:\mongo_world_2014\vh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574800"/>
            <a:ext cx="8825056" cy="429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b="1" sz="5346"/>
            </a:lvl1pPr>
          </a:lstStyle>
          <a:p>
            <a:pPr lvl="0">
              <a:defRPr b="0" sz="1800"/>
            </a:pPr>
            <a:r>
              <a:rPr b="1" sz="5346"/>
              <a:t>Documents on the Report</a:t>
            </a:r>
          </a:p>
        </p:txBody>
      </p:sp>
      <p:pic>
        <p:nvPicPr>
          <p:cNvPr id="69" name="image11.png" descr="K:\mongo_world_2014\vhr_record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26" y="1524000"/>
            <a:ext cx="9189874" cy="3531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7"/>
            <a:ext cx="8229600" cy="2925764"/>
          </a:xfrm>
          <a:prstGeom prst="rect">
            <a:avLst/>
          </a:prstGeom>
        </p:spPr>
        <p:txBody>
          <a:bodyPr/>
          <a:lstStyle/>
          <a:p>
            <a:pPr lvl="0" defTabSz="731520">
              <a:defRPr sz="1800"/>
            </a:pPr>
            <a:r>
              <a:rPr b="1" sz="6400">
                <a:solidFill>
                  <a:srgbClr val="0F253F"/>
                </a:solidFill>
              </a:rPr>
              <a:t>NoSQL Before it Was Cool</a:t>
            </a:r>
            <a:br>
              <a:rPr b="1" sz="6400">
                <a:solidFill>
                  <a:srgbClr val="0F253F"/>
                </a:solidFill>
              </a:rPr>
            </a:b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04800" y="2590800"/>
            <a:ext cx="8686800" cy="3535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  <a:defRPr sz="5400"/>
            </a:lvl1pPr>
          </a:lstStyle>
          <a:p>
            <a:pPr lvl="0">
              <a:defRPr sz="1800"/>
            </a:pPr>
            <a:r>
              <a:rPr sz="5400"/>
              <a:t>Proprietary Key Value Store on OpenVMS Developed by CARFAX in 1984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2.jpg"/>
          <p:cNvPicPr/>
          <p:nvPr/>
        </p:nvPicPr>
        <p:blipFill>
          <a:blip r:embed="rId2">
            <a:extLst/>
          </a:blip>
          <a:srcRect l="8333" t="0" r="8333" b="0"/>
          <a:stretch>
            <a:fillRect/>
          </a:stretch>
        </p:blipFill>
        <p:spPr>
          <a:xfrm>
            <a:off x="1371600" y="1219200"/>
            <a:ext cx="6502400" cy="48768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xfrm>
            <a:off x="228600" y="76200"/>
            <a:ext cx="8610600" cy="914400"/>
          </a:xfrm>
          <a:prstGeom prst="rect">
            <a:avLst/>
          </a:prstGeom>
        </p:spPr>
        <p:txBody>
          <a:bodyPr/>
          <a:lstStyle>
            <a:lvl1pPr defTabSz="868680">
              <a:defRPr sz="3420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20">
                <a:solidFill>
                  <a:srgbClr val="0F253F"/>
                </a:solidFill>
              </a:rPr>
              <a:t>Never mind that sh*t! Here comes Mongo!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04672">
              <a:defRPr b="1" sz="7040">
                <a:solidFill>
                  <a:srgbClr val="0F253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040">
                <a:solidFill>
                  <a:srgbClr val="0F253F"/>
                </a:solidFill>
              </a:rPr>
              <a:t>Why MongoDB?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8288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 marL="463033" indent="-463033" defTabSz="813816">
              <a:lnSpc>
                <a:spcPct val="80000"/>
              </a:lnSpc>
              <a:spcBef>
                <a:spcPts val="900"/>
              </a:spcBef>
              <a:buFont typeface="Wingdings"/>
              <a:buChar char="➢"/>
              <a:defRPr sz="1800"/>
            </a:pPr>
            <a:r>
              <a:rPr sz="3916"/>
              <a:t>Legacy structures mapped to documents</a:t>
            </a:r>
            <a:endParaRPr sz="2581"/>
          </a:p>
          <a:p>
            <a:pPr lvl="0" marL="0" indent="0" defTabSz="813816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1335"/>
          </a:p>
          <a:p>
            <a:pPr lvl="0" marL="463033" indent="-463033" defTabSz="813816">
              <a:lnSpc>
                <a:spcPct val="80000"/>
              </a:lnSpc>
              <a:spcBef>
                <a:spcPts val="900"/>
              </a:spcBef>
              <a:buFont typeface="Wingdings"/>
              <a:buChar char="➢"/>
              <a:defRPr sz="1800"/>
            </a:pPr>
            <a:r>
              <a:rPr sz="3916"/>
              <a:t>High availability using replica sets</a:t>
            </a:r>
            <a:endParaRPr sz="2581"/>
          </a:p>
          <a:p>
            <a:pPr lvl="0" marL="0" indent="0" defTabSz="813816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1335"/>
          </a:p>
          <a:p>
            <a:pPr lvl="0" marL="463033" indent="-463033" defTabSz="813816">
              <a:lnSpc>
                <a:spcPct val="80000"/>
              </a:lnSpc>
              <a:spcBef>
                <a:spcPts val="900"/>
              </a:spcBef>
              <a:buFont typeface="Wingdings"/>
              <a:buChar char="➢"/>
              <a:defRPr sz="1800"/>
            </a:pPr>
            <a:r>
              <a:rPr sz="3916"/>
              <a:t>Platform Independence</a:t>
            </a:r>
            <a:endParaRPr sz="2581"/>
          </a:p>
          <a:p>
            <a:pPr lvl="0" marL="0" indent="0" defTabSz="813816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1424"/>
          </a:p>
          <a:p>
            <a:pPr lvl="0" marL="463033" indent="-463033" defTabSz="813816">
              <a:lnSpc>
                <a:spcPct val="80000"/>
              </a:lnSpc>
              <a:spcBef>
                <a:spcPts val="900"/>
              </a:spcBef>
              <a:buFont typeface="Wingdings"/>
              <a:buChar char="➢"/>
              <a:defRPr sz="1800"/>
            </a:pPr>
            <a:r>
              <a:rPr sz="3916"/>
              <a:t>Support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68680">
              <a:defRPr b="1" sz="6840"/>
            </a:lvl1pPr>
          </a:lstStyle>
          <a:p>
            <a:pPr lvl="0">
              <a:defRPr b="0" sz="1800"/>
            </a:pPr>
            <a:r>
              <a:rPr b="1" sz="6840"/>
              <a:t>MongoDB at CARFAX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381000" y="1524000"/>
            <a:ext cx="8763000" cy="4602163"/>
          </a:xfrm>
          <a:prstGeom prst="rect">
            <a:avLst/>
          </a:prstGeom>
        </p:spPr>
        <p:txBody>
          <a:bodyPr/>
          <a:lstStyle/>
          <a:p>
            <a:pPr lvl="0" marL="471487" indent="-471487">
              <a:spcBef>
                <a:spcPts val="1000"/>
              </a:spcBef>
              <a:buFont typeface="Wingdings"/>
              <a:buChar char="➢"/>
              <a:defRPr sz="1800"/>
            </a:pPr>
            <a:r>
              <a:rPr sz="4400"/>
              <a:t>Our Production Environment</a:t>
            </a:r>
            <a:endParaRPr sz="1400"/>
          </a:p>
          <a:p>
            <a:pPr lvl="0" marL="514350" indent="-514350">
              <a:spcBef>
                <a:spcPts val="1100"/>
              </a:spcBef>
              <a:buFont typeface="Wingdings"/>
              <a:buChar char="➢"/>
              <a:defRPr sz="1800"/>
            </a:pPr>
            <a:r>
              <a:rPr sz="4800"/>
              <a:t>The Legacy Database and High Volume Loads</a:t>
            </a:r>
            <a:endParaRPr sz="1400"/>
          </a:p>
          <a:p>
            <a:pPr lvl="0" marL="514350" indent="-514350">
              <a:spcBef>
                <a:spcPts val="1100"/>
              </a:spcBef>
              <a:buFont typeface="Wingdings"/>
              <a:buChar char="➢"/>
              <a:defRPr sz="1800"/>
            </a:pPr>
            <a:r>
              <a:rPr sz="4800"/>
              <a:t>High Availability Reads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