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8" r:id="rId3"/>
    <p:sldId id="257" r:id="rId4"/>
    <p:sldId id="272" r:id="rId5"/>
    <p:sldId id="268" r:id="rId6"/>
    <p:sldId id="261" r:id="rId7"/>
    <p:sldId id="263" r:id="rId8"/>
    <p:sldId id="269" r:id="rId9"/>
    <p:sldId id="264" r:id="rId10"/>
    <p:sldId id="265" r:id="rId11"/>
    <p:sldId id="270"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11118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343730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05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63802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109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115176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156011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01141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9135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C8D02-3E6A-4295-A38B-7ED45BE0DD3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30126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C8D02-3E6A-4295-A38B-7ED45BE0DD3C}"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276483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3C8D02-3E6A-4295-A38B-7ED45BE0DD3C}"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11900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3C8D02-3E6A-4295-A38B-7ED45BE0DD3C}"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57919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C8D02-3E6A-4295-A38B-7ED45BE0DD3C}"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66495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C8D02-3E6A-4295-A38B-7ED45BE0DD3C}"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CB28E-962C-4BCB-95C3-062C6F85E614}" type="slidenum">
              <a:rPr lang="en-IN" smtClean="0"/>
              <a:t>‹#›</a:t>
            </a:fld>
            <a:endParaRPr lang="en-IN"/>
          </a:p>
        </p:txBody>
      </p:sp>
    </p:spTree>
    <p:extLst>
      <p:ext uri="{BB962C8B-B14F-4D97-AF65-F5344CB8AC3E}">
        <p14:creationId xmlns:p14="http://schemas.microsoft.com/office/powerpoint/2010/main" val="322945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FCB28E-962C-4BCB-95C3-062C6F85E614}" type="slidenum">
              <a:rPr lang="en-IN" smtClean="0"/>
              <a:t>‹#›</a:t>
            </a:fld>
            <a:endParaRPr lang="en-IN"/>
          </a:p>
        </p:txBody>
      </p:sp>
      <p:sp>
        <p:nvSpPr>
          <p:cNvPr id="5" name="Date Placeholder 4"/>
          <p:cNvSpPr>
            <a:spLocks noGrp="1"/>
          </p:cNvSpPr>
          <p:nvPr>
            <p:ph type="dt" sz="half" idx="10"/>
          </p:nvPr>
        </p:nvSpPr>
        <p:spPr/>
        <p:txBody>
          <a:bodyPr/>
          <a:lstStyle/>
          <a:p>
            <a:fld id="{0F3C8D02-3E6A-4295-A38B-7ED45BE0DD3C}" type="datetimeFigureOut">
              <a:rPr lang="en-IN" smtClean="0"/>
              <a:t>10-07-2024</a:t>
            </a:fld>
            <a:endParaRPr lang="en-IN"/>
          </a:p>
        </p:txBody>
      </p:sp>
    </p:spTree>
    <p:extLst>
      <p:ext uri="{BB962C8B-B14F-4D97-AF65-F5344CB8AC3E}">
        <p14:creationId xmlns:p14="http://schemas.microsoft.com/office/powerpoint/2010/main" val="22723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3C8D02-3E6A-4295-A38B-7ED45BE0DD3C}" type="datetimeFigureOut">
              <a:rPr lang="en-IN" smtClean="0"/>
              <a:t>10-07-2024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FCB28E-962C-4BCB-95C3-062C6F85E614}" type="slidenum">
              <a:rPr lang="en-IN" smtClean="0"/>
              <a:t>‹#›</a:t>
            </a:fld>
            <a:endParaRPr lang="en-IN"/>
          </a:p>
        </p:txBody>
      </p:sp>
    </p:spTree>
    <p:extLst>
      <p:ext uri="{BB962C8B-B14F-4D97-AF65-F5344CB8AC3E}">
        <p14:creationId xmlns:p14="http://schemas.microsoft.com/office/powerpoint/2010/main" val="1960780923"/>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FA6-BB8F-15CD-3C04-935D85EFEC57}"/>
              </a:ext>
            </a:extLst>
          </p:cNvPr>
          <p:cNvSpPr>
            <a:spLocks noGrp="1"/>
          </p:cNvSpPr>
          <p:nvPr>
            <p:ph type="ctrTitle"/>
          </p:nvPr>
        </p:nvSpPr>
        <p:spPr/>
        <p:txBody>
          <a:bodyPr/>
          <a:lstStyle/>
          <a:p>
            <a:r>
              <a:rPr lang="en-US" dirty="0">
                <a:latin typeface="Segoe UI Semibold" panose="020B0702040204020203" pitchFamily="34" charset="0"/>
                <a:cs typeface="Segoe UI Semibold" panose="020B0702040204020203" pitchFamily="34" charset="0"/>
              </a:rPr>
              <a:t>UNIFIED MENTOR</a:t>
            </a:r>
            <a:endParaRPr lang="en-IN" dirty="0">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421101BA-6C0E-1446-4B75-E3371F8F47D5}"/>
              </a:ext>
            </a:extLst>
          </p:cNvPr>
          <p:cNvSpPr>
            <a:spLocks noGrp="1"/>
          </p:cNvSpPr>
          <p:nvPr>
            <p:ph type="subTitle" idx="1"/>
          </p:nvPr>
        </p:nvSpPr>
        <p:spPr/>
        <p:txBody>
          <a:bodyPr>
            <a:normAutofit/>
          </a:bodyPr>
          <a:lstStyle/>
          <a:p>
            <a:r>
              <a:rPr lang="en-US" sz="4000" dirty="0"/>
              <a:t>INTERSHIP</a:t>
            </a:r>
            <a:endParaRPr lang="en-IN" sz="4000" dirty="0"/>
          </a:p>
        </p:txBody>
      </p:sp>
    </p:spTree>
    <p:extLst>
      <p:ext uri="{BB962C8B-B14F-4D97-AF65-F5344CB8AC3E}">
        <p14:creationId xmlns:p14="http://schemas.microsoft.com/office/powerpoint/2010/main" val="258708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0C19-9125-7B79-11EE-B80DC4957C93}"/>
              </a:ext>
            </a:extLst>
          </p:cNvPr>
          <p:cNvSpPr>
            <a:spLocks noGrp="1"/>
          </p:cNvSpPr>
          <p:nvPr>
            <p:ph type="ctrTitle"/>
          </p:nvPr>
        </p:nvSpPr>
        <p:spPr/>
        <p:txBody>
          <a:bodyPr/>
          <a:lstStyle/>
          <a:p>
            <a:r>
              <a:rPr lang="en-US" dirty="0"/>
              <a:t>Project 2</a:t>
            </a:r>
            <a:endParaRPr lang="en-IN" dirty="0"/>
          </a:p>
        </p:txBody>
      </p:sp>
      <p:sp>
        <p:nvSpPr>
          <p:cNvPr id="3" name="Subtitle 2">
            <a:extLst>
              <a:ext uri="{FF2B5EF4-FFF2-40B4-BE49-F238E27FC236}">
                <a16:creationId xmlns:a16="http://schemas.microsoft.com/office/drawing/2014/main" id="{9E524EB4-CE20-3179-4A81-4BB716F8F725}"/>
              </a:ext>
            </a:extLst>
          </p:cNvPr>
          <p:cNvSpPr>
            <a:spLocks noGrp="1"/>
          </p:cNvSpPr>
          <p:nvPr>
            <p:ph type="subTitle" idx="1"/>
          </p:nvPr>
        </p:nvSpPr>
        <p:spPr/>
        <p:txBody>
          <a:bodyPr>
            <a:normAutofit/>
          </a:bodyPr>
          <a:lstStyle/>
          <a:p>
            <a:r>
              <a:rPr lang="en-IN" sz="2800" dirty="0" err="1">
                <a:latin typeface="Segoe UI Semibold" panose="020B0702040204020203" pitchFamily="34" charset="0"/>
                <a:cs typeface="Segoe UI Semibold" panose="020B0702040204020203" pitchFamily="34" charset="0"/>
              </a:rPr>
              <a:t>Analyzing</a:t>
            </a:r>
            <a:r>
              <a:rPr lang="en-IN" sz="2800" dirty="0">
                <a:latin typeface="Segoe UI Semibold" panose="020B0702040204020203" pitchFamily="34" charset="0"/>
                <a:cs typeface="Segoe UI Semibold" panose="020B0702040204020203" pitchFamily="34" charset="0"/>
              </a:rPr>
              <a:t> Amazon Sales data</a:t>
            </a:r>
          </a:p>
        </p:txBody>
      </p:sp>
    </p:spTree>
    <p:extLst>
      <p:ext uri="{BB962C8B-B14F-4D97-AF65-F5344CB8AC3E}">
        <p14:creationId xmlns:p14="http://schemas.microsoft.com/office/powerpoint/2010/main" val="23730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45E5-E716-484C-2282-2380D4F8706B}"/>
              </a:ext>
            </a:extLst>
          </p:cNvPr>
          <p:cNvSpPr>
            <a:spLocks noGrp="1"/>
          </p:cNvSpPr>
          <p:nvPr>
            <p:ph type="title"/>
          </p:nvPr>
        </p:nvSpPr>
        <p:spPr>
          <a:xfrm>
            <a:off x="677334" y="609600"/>
            <a:ext cx="8596668" cy="867508"/>
          </a:xfrm>
        </p:spPr>
        <p:txBody>
          <a:bodyPr/>
          <a:lstStyle/>
          <a:p>
            <a:r>
              <a:rPr lang="en-US" dirty="0">
                <a:latin typeface="Segoe UI Semibold" panose="020B0702040204020203" pitchFamily="34" charset="0"/>
                <a:cs typeface="Segoe UI Semibold" panose="020B0702040204020203" pitchFamily="34" charset="0"/>
              </a:rPr>
              <a:t>INTORDUCTION</a:t>
            </a:r>
            <a:endParaRPr lang="en-IN" dirty="0"/>
          </a:p>
        </p:txBody>
      </p:sp>
      <p:sp>
        <p:nvSpPr>
          <p:cNvPr id="3" name="Content Placeholder 2">
            <a:extLst>
              <a:ext uri="{FF2B5EF4-FFF2-40B4-BE49-F238E27FC236}">
                <a16:creationId xmlns:a16="http://schemas.microsoft.com/office/drawing/2014/main" id="{25F91A66-95CD-ABED-F1C8-78AF5EFF7F28}"/>
              </a:ext>
            </a:extLst>
          </p:cNvPr>
          <p:cNvSpPr>
            <a:spLocks noGrp="1"/>
          </p:cNvSpPr>
          <p:nvPr>
            <p:ph idx="1"/>
          </p:nvPr>
        </p:nvSpPr>
        <p:spPr>
          <a:xfrm>
            <a:off x="677334" y="1668220"/>
            <a:ext cx="8596668" cy="3880773"/>
          </a:xfrm>
        </p:spPr>
        <p:txBody>
          <a:bodyPr>
            <a:normAutofit/>
          </a:bodyPr>
          <a:lstStyle/>
          <a:p>
            <a:r>
              <a:rPr lang="en-US" sz="2000" dirty="0">
                <a:latin typeface="Segoe UI" panose="020B0502040204020203" pitchFamily="34" charset="0"/>
                <a:cs typeface="Segoe UI" panose="020B0502040204020203" pitchFamily="34" charset="0"/>
              </a:rPr>
              <a:t>Amazon Sales data refers to sales, high performing sellers and several other data points.</a:t>
            </a:r>
          </a:p>
          <a:p>
            <a:r>
              <a:rPr lang="en-US" sz="2000" dirty="0">
                <a:latin typeface="Segoe UI" panose="020B0502040204020203" pitchFamily="34" charset="0"/>
                <a:cs typeface="Segoe UI" panose="020B0502040204020203" pitchFamily="34" charset="0"/>
              </a:rPr>
              <a:t>There are millions of Amazon sellers around the world. Amazon sales data Analysis focuses on the process of analyzing consumer behavior, sales, and several other attributes in order to make improved, data-driven decisions. </a:t>
            </a:r>
          </a:p>
          <a:p>
            <a:r>
              <a:rPr lang="en-US" sz="2000" dirty="0">
                <a:latin typeface="Segoe UI" panose="020B0502040204020203" pitchFamily="34" charset="0"/>
                <a:cs typeface="Segoe UI" panose="020B0502040204020203" pitchFamily="34" charset="0"/>
              </a:rPr>
              <a:t>It is key to successfully sustaining their businesses and earning profits and for this purpose, they analyze different metrics like Total Sales, Sales Quantity, Total Profit, Sales, Last Year Sales and other metrics. </a:t>
            </a:r>
          </a:p>
          <a:p>
            <a:r>
              <a:rPr lang="en-US" sz="2000" dirty="0">
                <a:latin typeface="Segoe UI" panose="020B0502040204020203" pitchFamily="34" charset="0"/>
                <a:cs typeface="Segoe UI" panose="020B0502040204020203" pitchFamily="34" charset="0"/>
              </a:rPr>
              <a:t>By analyzing these different metrics, we will be able to increase and improve our performance.</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690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0115-546D-A772-F6AB-262E35131EB4}"/>
              </a:ext>
            </a:extLst>
          </p:cNvPr>
          <p:cNvSpPr>
            <a:spLocks noGrp="1"/>
          </p:cNvSpPr>
          <p:nvPr>
            <p:ph type="title"/>
          </p:nvPr>
        </p:nvSpPr>
        <p:spPr>
          <a:xfrm>
            <a:off x="677334" y="609600"/>
            <a:ext cx="8596668" cy="895643"/>
          </a:xfrm>
        </p:spPr>
        <p:txBody>
          <a:bodyPr/>
          <a:lstStyle/>
          <a:p>
            <a:r>
              <a:rPr lang="en-US" sz="3600" dirty="0">
                <a:latin typeface="Segoe UI Semibold" panose="020B0702040204020203" pitchFamily="34" charset="0"/>
                <a:cs typeface="Segoe UI Semibold" panose="020B0702040204020203" pitchFamily="34" charset="0"/>
              </a:rPr>
              <a:t>OBJECTIVES &amp; BENEFITS</a:t>
            </a:r>
            <a:endParaRPr lang="en-IN" dirty="0"/>
          </a:p>
        </p:txBody>
      </p:sp>
      <p:sp>
        <p:nvSpPr>
          <p:cNvPr id="3" name="Content Placeholder 2">
            <a:extLst>
              <a:ext uri="{FF2B5EF4-FFF2-40B4-BE49-F238E27FC236}">
                <a16:creationId xmlns:a16="http://schemas.microsoft.com/office/drawing/2014/main" id="{9FB05E13-B946-7A77-F86E-6A2540A827B1}"/>
              </a:ext>
            </a:extLst>
          </p:cNvPr>
          <p:cNvSpPr>
            <a:spLocks noGrp="1"/>
          </p:cNvSpPr>
          <p:nvPr>
            <p:ph sz="half" idx="1"/>
          </p:nvPr>
        </p:nvSpPr>
        <p:spPr>
          <a:xfrm>
            <a:off x="677334" y="1505243"/>
            <a:ext cx="4184035" cy="4536118"/>
          </a:xfrm>
        </p:spPr>
        <p:txBody>
          <a:bodyPr/>
          <a:lstStyle/>
          <a:p>
            <a:r>
              <a:rPr lang="en-US" b="1" dirty="0"/>
              <a:t>OBJECTIVES</a:t>
            </a:r>
          </a:p>
          <a:p>
            <a:r>
              <a:rPr lang="en-US" sz="2000" dirty="0">
                <a:solidFill>
                  <a:srgbClr val="474747"/>
                </a:solidFill>
                <a:latin typeface="Segoe UI" panose="020B0502040204020203" pitchFamily="34" charset="0"/>
                <a:cs typeface="Segoe UI" panose="020B0502040204020203" pitchFamily="34" charset="0"/>
              </a:rPr>
              <a:t>Sales management has gained importance to meet increasing competition and the need for improved methods of distribution to reduce cost and to increase profits.</a:t>
            </a:r>
          </a:p>
          <a:p>
            <a:r>
              <a:rPr lang="en-US" sz="2000" dirty="0">
                <a:solidFill>
                  <a:srgbClr val="474747"/>
                </a:solidFill>
                <a:latin typeface="Segoe UI" panose="020B0502040204020203" pitchFamily="34" charset="0"/>
                <a:cs typeface="Segoe UI" panose="020B0502040204020203" pitchFamily="34" charset="0"/>
              </a:rPr>
              <a:t> Sales management today is the most important function in a commercial and business enterprise</a:t>
            </a:r>
            <a:endParaRPr lang="en-IN" sz="2000" dirty="0">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E92CF5FB-6B63-3EFB-0509-EAB534EDE8A1}"/>
              </a:ext>
            </a:extLst>
          </p:cNvPr>
          <p:cNvSpPr>
            <a:spLocks noGrp="1"/>
          </p:cNvSpPr>
          <p:nvPr>
            <p:ph sz="half" idx="2"/>
          </p:nvPr>
        </p:nvSpPr>
        <p:spPr>
          <a:xfrm>
            <a:off x="5089970" y="1505243"/>
            <a:ext cx="4184034" cy="4536119"/>
          </a:xfrm>
        </p:spPr>
        <p:txBody>
          <a:bodyPr/>
          <a:lstStyle/>
          <a:p>
            <a:r>
              <a:rPr lang="en-US" b="1" dirty="0"/>
              <a:t>BENEFITS</a:t>
            </a:r>
          </a:p>
          <a:p>
            <a:r>
              <a:rPr lang="en-US" sz="2000" dirty="0">
                <a:latin typeface="Segoe UI" panose="020B0502040204020203" pitchFamily="34" charset="0"/>
                <a:cs typeface="Segoe UI" panose="020B0502040204020203" pitchFamily="34" charset="0"/>
              </a:rPr>
              <a:t>Help out to make better business decisions.</a:t>
            </a:r>
          </a:p>
          <a:p>
            <a:r>
              <a:rPr lang="en-US" sz="2000" dirty="0">
                <a:latin typeface="Segoe UI" panose="020B0502040204020203" pitchFamily="34" charset="0"/>
                <a:cs typeface="Segoe UI" panose="020B0502040204020203" pitchFamily="34" charset="0"/>
              </a:rPr>
              <a:t>Help analyze customer trends and satisfaction, which can lead to new and better products and services.</a:t>
            </a:r>
          </a:p>
          <a:p>
            <a:r>
              <a:rPr lang="en-US" sz="2000" dirty="0">
                <a:latin typeface="Segoe UI" panose="020B0502040204020203" pitchFamily="34" charset="0"/>
                <a:cs typeface="Segoe UI" panose="020B0502040204020203" pitchFamily="34" charset="0"/>
              </a:rPr>
              <a:t>Gives better insight of customers base.</a:t>
            </a:r>
          </a:p>
          <a:p>
            <a:r>
              <a:rPr lang="en-US" sz="2000" dirty="0">
                <a:latin typeface="Segoe UI" panose="020B0502040204020203" pitchFamily="34" charset="0"/>
                <a:cs typeface="Segoe UI" panose="020B0502040204020203" pitchFamily="34" charset="0"/>
              </a:rPr>
              <a:t>Helps in easy flow for managing resources.</a:t>
            </a:r>
          </a:p>
          <a:p>
            <a:endParaRPr lang="en-IN" b="1" dirty="0"/>
          </a:p>
        </p:txBody>
      </p:sp>
    </p:spTree>
    <p:extLst>
      <p:ext uri="{BB962C8B-B14F-4D97-AF65-F5344CB8AC3E}">
        <p14:creationId xmlns:p14="http://schemas.microsoft.com/office/powerpoint/2010/main" val="28812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6983-A977-EBB8-DB9A-0723B421C7F7}"/>
              </a:ext>
            </a:extLst>
          </p:cNvPr>
          <p:cNvSpPr>
            <a:spLocks noGrp="1"/>
          </p:cNvSpPr>
          <p:nvPr>
            <p:ph type="title"/>
          </p:nvPr>
        </p:nvSpPr>
        <p:spPr>
          <a:xfrm>
            <a:off x="677334" y="609600"/>
            <a:ext cx="8596668" cy="754966"/>
          </a:xfrm>
        </p:spPr>
        <p:txBody>
          <a:bodyPr/>
          <a:lstStyle/>
          <a:p>
            <a:r>
              <a:rPr lang="en-US" dirty="0">
                <a:latin typeface="Segoe UI Semibold" panose="020B0702040204020203" pitchFamily="34" charset="0"/>
                <a:cs typeface="Segoe UI Semibold" panose="020B0702040204020203" pitchFamily="34" charset="0"/>
              </a:rPr>
              <a:t>KPIs</a:t>
            </a:r>
            <a:endParaRPr lang="en-IN" dirty="0"/>
          </a:p>
        </p:txBody>
      </p:sp>
      <p:pic>
        <p:nvPicPr>
          <p:cNvPr id="5" name="Content Placeholder 4">
            <a:extLst>
              <a:ext uri="{FF2B5EF4-FFF2-40B4-BE49-F238E27FC236}">
                <a16:creationId xmlns:a16="http://schemas.microsoft.com/office/drawing/2014/main" id="{A9E170C3-B480-34E6-F273-8441C5FB7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359" y="2293034"/>
            <a:ext cx="8011643" cy="2236763"/>
          </a:xfrm>
        </p:spPr>
      </p:pic>
    </p:spTree>
    <p:extLst>
      <p:ext uri="{BB962C8B-B14F-4D97-AF65-F5344CB8AC3E}">
        <p14:creationId xmlns:p14="http://schemas.microsoft.com/office/powerpoint/2010/main" val="209213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10782-659C-255E-F605-217A2A151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801858"/>
            <a:ext cx="8736037" cy="5162844"/>
          </a:xfrm>
          <a:prstGeom prst="rect">
            <a:avLst/>
          </a:prstGeom>
        </p:spPr>
      </p:pic>
    </p:spTree>
    <p:extLst>
      <p:ext uri="{BB962C8B-B14F-4D97-AF65-F5344CB8AC3E}">
        <p14:creationId xmlns:p14="http://schemas.microsoft.com/office/powerpoint/2010/main" val="3857201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67BDE-73C8-2704-A17A-30955B6CD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3" y="731520"/>
            <a:ext cx="8693833" cy="5205046"/>
          </a:xfrm>
          <a:prstGeom prst="rect">
            <a:avLst/>
          </a:prstGeom>
        </p:spPr>
      </p:pic>
    </p:spTree>
    <p:extLst>
      <p:ext uri="{BB962C8B-B14F-4D97-AF65-F5344CB8AC3E}">
        <p14:creationId xmlns:p14="http://schemas.microsoft.com/office/powerpoint/2010/main" val="143960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62B75D-F894-B1C9-6D1A-C1BD3B54E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12" y="787790"/>
            <a:ext cx="9566031" cy="5233181"/>
          </a:xfrm>
          <a:prstGeom prst="rect">
            <a:avLst/>
          </a:prstGeom>
        </p:spPr>
      </p:pic>
    </p:spTree>
    <p:extLst>
      <p:ext uri="{BB962C8B-B14F-4D97-AF65-F5344CB8AC3E}">
        <p14:creationId xmlns:p14="http://schemas.microsoft.com/office/powerpoint/2010/main" val="48644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7712-8F12-8829-6F2A-E579809100C0}"/>
              </a:ext>
            </a:extLst>
          </p:cNvPr>
          <p:cNvSpPr>
            <a:spLocks noGrp="1"/>
          </p:cNvSpPr>
          <p:nvPr>
            <p:ph type="title"/>
          </p:nvPr>
        </p:nvSpPr>
        <p:spPr>
          <a:xfrm>
            <a:off x="677334" y="609600"/>
            <a:ext cx="8596668" cy="825305"/>
          </a:xfrm>
        </p:spPr>
        <p:txBody>
          <a:bodyPr/>
          <a:lstStyle/>
          <a:p>
            <a:r>
              <a:rPr lang="en-US" dirty="0">
                <a:latin typeface="Segoe UI Semibold" panose="020B0702040204020203" pitchFamily="34" charset="0"/>
                <a:cs typeface="Segoe UI Semibold" panose="020B0702040204020203" pitchFamily="34" charset="0"/>
              </a:rPr>
              <a:t>CONCLUSION</a:t>
            </a:r>
            <a:endParaRPr lang="en-IN" dirty="0"/>
          </a:p>
        </p:txBody>
      </p:sp>
      <p:sp>
        <p:nvSpPr>
          <p:cNvPr id="3" name="Content Placeholder 2">
            <a:extLst>
              <a:ext uri="{FF2B5EF4-FFF2-40B4-BE49-F238E27FC236}">
                <a16:creationId xmlns:a16="http://schemas.microsoft.com/office/drawing/2014/main" id="{DC1A428E-8939-CA5C-8D6C-B4F6EF48AC0C}"/>
              </a:ext>
            </a:extLst>
          </p:cNvPr>
          <p:cNvSpPr>
            <a:spLocks noGrp="1"/>
          </p:cNvSpPr>
          <p:nvPr>
            <p:ph idx="1"/>
          </p:nvPr>
        </p:nvSpPr>
        <p:spPr>
          <a:xfrm>
            <a:off x="677334" y="1434905"/>
            <a:ext cx="8596668" cy="4606457"/>
          </a:xfrm>
        </p:spPr>
        <p:txBody>
          <a:bodyPr/>
          <a:lstStyle/>
          <a:p>
            <a:r>
              <a:rPr lang="en-US" sz="2000" dirty="0">
                <a:latin typeface="Segoe UI" panose="020B0502040204020203" pitchFamily="34" charset="0"/>
                <a:cs typeface="Segoe UI" panose="020B0502040204020203" pitchFamily="34" charset="0"/>
              </a:rPr>
              <a:t>If we observe the monthly insights of 2017,2018,2019, the sales are at their peak in March, June, and September and are low in April, May &amp; October. Amazon can come up with some good discounts and offers to generate high revenue.</a:t>
            </a:r>
          </a:p>
          <a:p>
            <a:r>
              <a:rPr lang="en-US" sz="2000" dirty="0">
                <a:latin typeface="Segoe UI" panose="020B0502040204020203" pitchFamily="34" charset="0"/>
                <a:cs typeface="Segoe UI" panose="020B0502040204020203" pitchFamily="34" charset="0"/>
              </a:rPr>
              <a:t>The sales for the US are highest among all countries and lowest in Iran (IR).</a:t>
            </a:r>
          </a:p>
          <a:p>
            <a:r>
              <a:rPr lang="en-US" sz="2000" dirty="0">
                <a:latin typeface="Segoe UI" panose="020B0502040204020203" pitchFamily="34" charset="0"/>
                <a:cs typeface="Segoe UI" panose="020B0502040204020203" pitchFamily="34" charset="0"/>
              </a:rPr>
              <a:t>The Better Large Canned Shrimp &amp; High Top Dried Mushrooms are the highest selling products in domestic and international markets. </a:t>
            </a:r>
          </a:p>
          <a:p>
            <a:endParaRPr lang="en-US" sz="1800" dirty="0"/>
          </a:p>
          <a:p>
            <a:endParaRPr lang="en-IN" dirty="0"/>
          </a:p>
        </p:txBody>
      </p:sp>
    </p:spTree>
    <p:extLst>
      <p:ext uri="{BB962C8B-B14F-4D97-AF65-F5344CB8AC3E}">
        <p14:creationId xmlns:p14="http://schemas.microsoft.com/office/powerpoint/2010/main" val="153101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285B-825D-A7BF-D065-8AC1890BD472}"/>
              </a:ext>
            </a:extLst>
          </p:cNvPr>
          <p:cNvSpPr>
            <a:spLocks noGrp="1"/>
          </p:cNvSpPr>
          <p:nvPr>
            <p:ph type="ctrTitle"/>
          </p:nvPr>
        </p:nvSpPr>
        <p:spPr/>
        <p:txBody>
          <a:bodyPr/>
          <a:lstStyle/>
          <a:p>
            <a:r>
              <a:rPr lang="en-US" dirty="0">
                <a:latin typeface="Segoe UI Semibold" panose="020B0702040204020203" pitchFamily="34" charset="0"/>
                <a:cs typeface="Segoe UI Semibold" panose="020B0702040204020203" pitchFamily="34" charset="0"/>
              </a:rPr>
              <a:t>THANK YOU</a:t>
            </a:r>
            <a:endParaRPr lang="en-IN" dirty="0"/>
          </a:p>
        </p:txBody>
      </p:sp>
      <p:sp>
        <p:nvSpPr>
          <p:cNvPr id="3" name="Subtitle 2">
            <a:extLst>
              <a:ext uri="{FF2B5EF4-FFF2-40B4-BE49-F238E27FC236}">
                <a16:creationId xmlns:a16="http://schemas.microsoft.com/office/drawing/2014/main" id="{D3DA5DD3-4C7E-6005-E46F-F0BA917FFF8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5443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1613-A8D1-E48D-593B-99B920BD270D}"/>
              </a:ext>
            </a:extLst>
          </p:cNvPr>
          <p:cNvSpPr>
            <a:spLocks noGrp="1"/>
          </p:cNvSpPr>
          <p:nvPr>
            <p:ph type="ctrTitle"/>
          </p:nvPr>
        </p:nvSpPr>
        <p:spPr/>
        <p:txBody>
          <a:bodyPr/>
          <a:lstStyle/>
          <a:p>
            <a:r>
              <a:rPr lang="en-US" dirty="0">
                <a:latin typeface="Segoe UI Semibold" panose="020B0702040204020203" pitchFamily="34" charset="0"/>
                <a:cs typeface="Segoe UI Semibold" panose="020B0702040204020203" pitchFamily="34" charset="0"/>
              </a:rPr>
              <a:t>Project 1</a:t>
            </a:r>
            <a:endParaRPr lang="en-IN" dirty="0">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3C84A8E7-EB64-E744-37DC-4F84E4FBF99B}"/>
              </a:ext>
            </a:extLst>
          </p:cNvPr>
          <p:cNvSpPr>
            <a:spLocks noGrp="1"/>
          </p:cNvSpPr>
          <p:nvPr>
            <p:ph type="subTitle" idx="1"/>
          </p:nvPr>
        </p:nvSpPr>
        <p:spPr/>
        <p:txBody>
          <a:bodyPr>
            <a:normAutofit/>
          </a:bodyPr>
          <a:lstStyle/>
          <a:p>
            <a:r>
              <a:rPr lang="en-IN" sz="2800" dirty="0">
                <a:latin typeface="Segoe UI Semibold" panose="020B0702040204020203" pitchFamily="34" charset="0"/>
                <a:cs typeface="Segoe UI Semibold" panose="020B0702040204020203" pitchFamily="34" charset="0"/>
              </a:rPr>
              <a:t>Budget Sales Analytics </a:t>
            </a:r>
          </a:p>
        </p:txBody>
      </p:sp>
    </p:spTree>
    <p:extLst>
      <p:ext uri="{BB962C8B-B14F-4D97-AF65-F5344CB8AC3E}">
        <p14:creationId xmlns:p14="http://schemas.microsoft.com/office/powerpoint/2010/main" val="35226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8EC1-08EA-0D9A-EE58-6AF53B19FBD5}"/>
              </a:ext>
            </a:extLst>
          </p:cNvPr>
          <p:cNvSpPr>
            <a:spLocks noGrp="1"/>
          </p:cNvSpPr>
          <p:nvPr>
            <p:ph type="title"/>
          </p:nvPr>
        </p:nvSpPr>
        <p:spPr>
          <a:xfrm>
            <a:off x="721622" y="581465"/>
            <a:ext cx="8596668" cy="1320800"/>
          </a:xfrm>
        </p:spPr>
        <p:txBody>
          <a:bodyPr>
            <a:normAutofit/>
          </a:bodyPr>
          <a:lstStyle/>
          <a:p>
            <a:r>
              <a:rPr lang="en-US" dirty="0">
                <a:latin typeface="Segoe UI Semibold" panose="020B0702040204020203" pitchFamily="34" charset="0"/>
                <a:cs typeface="Segoe UI Semibold" panose="020B0702040204020203" pitchFamily="34" charset="0"/>
              </a:rPr>
              <a:t>INTORDUCTION</a:t>
            </a:r>
            <a:endParaRPr lang="en-IN"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6B2564AB-D511-A948-9A1D-EFE630D7EC8C}"/>
              </a:ext>
            </a:extLst>
          </p:cNvPr>
          <p:cNvSpPr>
            <a:spLocks noGrp="1"/>
          </p:cNvSpPr>
          <p:nvPr>
            <p:ph idx="1"/>
          </p:nvPr>
        </p:nvSpPr>
        <p:spPr/>
        <p:txBody>
          <a:bodyPr>
            <a:normAutofit/>
          </a:bodyPr>
          <a:lstStyle/>
          <a:p>
            <a:r>
              <a:rPr lang="en-US" sz="2000" dirty="0">
                <a:latin typeface="Segoe UI" panose="020B0502040204020203" pitchFamily="34" charset="0"/>
                <a:cs typeface="Segoe UI" panose="020B0502040204020203" pitchFamily="34" charset="0"/>
              </a:rPr>
              <a:t>The collection includes records for sales orders, customer information, product information, and geographical data. </a:t>
            </a:r>
          </a:p>
          <a:p>
            <a:r>
              <a:rPr lang="en-US" sz="2000" dirty="0">
                <a:latin typeface="Segoe UI" panose="020B0502040204020203" pitchFamily="34" charset="0"/>
                <a:cs typeface="Segoe UI" panose="020B0502040204020203" pitchFamily="34" charset="0"/>
              </a:rPr>
              <a:t> In order to deduce important metrics and patterns in the dataset, this project will use the provided data to perform ETL and data analysis. </a:t>
            </a:r>
          </a:p>
          <a:p>
            <a:r>
              <a:rPr lang="en-US" sz="2000" dirty="0">
                <a:latin typeface="Segoe UI" panose="020B0502040204020203" pitchFamily="34" charset="0"/>
                <a:cs typeface="Segoe UI" panose="020B0502040204020203" pitchFamily="34" charset="0"/>
              </a:rPr>
              <a:t>Additionally, several visualizations and reports are created to represent significant linkages. </a:t>
            </a:r>
          </a:p>
          <a:p>
            <a:pPr marL="0" indent="0">
              <a:buNone/>
            </a:pP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6478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4B7F-9E4A-8F8A-9510-780C55CA770A}"/>
              </a:ext>
            </a:extLst>
          </p:cNvPr>
          <p:cNvSpPr>
            <a:spLocks noGrp="1"/>
          </p:cNvSpPr>
          <p:nvPr>
            <p:ph type="title"/>
          </p:nvPr>
        </p:nvSpPr>
        <p:spPr/>
        <p:txBody>
          <a:bodyPr>
            <a:normAutofit fontScale="90000"/>
          </a:bodyPr>
          <a:lstStyle/>
          <a:p>
            <a:r>
              <a:rPr lang="en-US" sz="3600" dirty="0">
                <a:latin typeface="Segoe UI Semibold" panose="020B0702040204020203" pitchFamily="34" charset="0"/>
                <a:cs typeface="Segoe UI Semibold" panose="020B0702040204020203" pitchFamily="34" charset="0"/>
              </a:rPr>
              <a:t>OBJECTIVES &amp; BENEFITS</a:t>
            </a:r>
            <a:br>
              <a:rPr lang="en-IN" sz="3600" dirty="0">
                <a:latin typeface="Segoe UI Semibold" panose="020B0702040204020203" pitchFamily="34" charset="0"/>
                <a:cs typeface="Segoe UI Semibold" panose="020B0702040204020203" pitchFamily="34" charset="0"/>
              </a:rPr>
            </a:br>
            <a:br>
              <a:rPr lang="en-IN" sz="3600" dirty="0">
                <a:latin typeface="Segoe UI Semibold" panose="020B0702040204020203" pitchFamily="34" charset="0"/>
                <a:cs typeface="Segoe UI Semibold" panose="020B0702040204020203" pitchFamily="34" charset="0"/>
              </a:rPr>
            </a:br>
            <a:endParaRPr lang="en-IN" dirty="0"/>
          </a:p>
        </p:txBody>
      </p:sp>
      <p:sp>
        <p:nvSpPr>
          <p:cNvPr id="3" name="Content Placeholder 2">
            <a:extLst>
              <a:ext uri="{FF2B5EF4-FFF2-40B4-BE49-F238E27FC236}">
                <a16:creationId xmlns:a16="http://schemas.microsoft.com/office/drawing/2014/main" id="{65A2E31D-6C97-5F3B-5E10-C1C1A9C61592}"/>
              </a:ext>
            </a:extLst>
          </p:cNvPr>
          <p:cNvSpPr>
            <a:spLocks noGrp="1"/>
          </p:cNvSpPr>
          <p:nvPr>
            <p:ph sz="half" idx="1"/>
          </p:nvPr>
        </p:nvSpPr>
        <p:spPr>
          <a:xfrm>
            <a:off x="677334" y="1392702"/>
            <a:ext cx="4184035" cy="4648659"/>
          </a:xfrm>
        </p:spPr>
        <p:txBody>
          <a:bodyPr/>
          <a:lstStyle/>
          <a:p>
            <a:r>
              <a:rPr lang="en-US" sz="1800" b="1" dirty="0">
                <a:latin typeface="Segoe UI" panose="020B0502040204020203" pitchFamily="34" charset="0"/>
                <a:cs typeface="Segoe UI" panose="020B0502040204020203" pitchFamily="34" charset="0"/>
              </a:rPr>
              <a:t>OBJECTIVE</a:t>
            </a:r>
          </a:p>
          <a:p>
            <a:r>
              <a:rPr lang="en-US" sz="1800" dirty="0">
                <a:latin typeface="Segoe UI" panose="020B0502040204020203" pitchFamily="34" charset="0"/>
                <a:cs typeface="Segoe UI" panose="020B0502040204020203" pitchFamily="34" charset="0"/>
              </a:rPr>
              <a:t>The collection includes records for sales orders, customer information, product information, and geographical data.</a:t>
            </a:r>
          </a:p>
          <a:p>
            <a:r>
              <a:rPr lang="en-US" sz="1800" dirty="0">
                <a:latin typeface="Segoe UI" panose="020B0502040204020203" pitchFamily="34" charset="0"/>
                <a:cs typeface="Segoe UI" panose="020B0502040204020203" pitchFamily="34" charset="0"/>
              </a:rPr>
              <a:t> In order to deduce important metrics and patterns in the dataset, this project will use the provided data to perform ETL and data analysis.</a:t>
            </a:r>
          </a:p>
          <a:p>
            <a:r>
              <a:rPr lang="en-US" sz="1800" dirty="0">
                <a:latin typeface="Segoe UI" panose="020B0502040204020203" pitchFamily="34" charset="0"/>
                <a:cs typeface="Segoe UI" panose="020B0502040204020203" pitchFamily="34" charset="0"/>
              </a:rPr>
              <a:t> Additionally, several visualizations and reports are created to represent significant linkages. </a:t>
            </a:r>
            <a:endParaRPr lang="en-IN" sz="1800" dirty="0">
              <a:latin typeface="Segoe UI" panose="020B0502040204020203" pitchFamily="34" charset="0"/>
              <a:cs typeface="Segoe UI" panose="020B0502040204020203" pitchFamily="34" charset="0"/>
            </a:endParaRPr>
          </a:p>
          <a:p>
            <a:endParaRPr lang="en-IN" dirty="0"/>
          </a:p>
        </p:txBody>
      </p:sp>
      <p:sp>
        <p:nvSpPr>
          <p:cNvPr id="4" name="Content Placeholder 3">
            <a:extLst>
              <a:ext uri="{FF2B5EF4-FFF2-40B4-BE49-F238E27FC236}">
                <a16:creationId xmlns:a16="http://schemas.microsoft.com/office/drawing/2014/main" id="{8679034A-9903-B822-0785-DBF5322E68B7}"/>
              </a:ext>
            </a:extLst>
          </p:cNvPr>
          <p:cNvSpPr>
            <a:spLocks noGrp="1"/>
          </p:cNvSpPr>
          <p:nvPr>
            <p:ph sz="half" idx="2"/>
          </p:nvPr>
        </p:nvSpPr>
        <p:spPr>
          <a:xfrm>
            <a:off x="5089970" y="1392702"/>
            <a:ext cx="4184034" cy="4648660"/>
          </a:xfrm>
        </p:spPr>
        <p:txBody>
          <a:bodyPr/>
          <a:lstStyle/>
          <a:p>
            <a:r>
              <a:rPr lang="en-US" b="1" dirty="0"/>
              <a:t>BENEFITS</a:t>
            </a:r>
          </a:p>
          <a:p>
            <a:r>
              <a:rPr lang="en-US" sz="1800" dirty="0">
                <a:latin typeface="Segoe UI" panose="020B0502040204020203" pitchFamily="34" charset="0"/>
                <a:cs typeface="Segoe UI" panose="020B0502040204020203" pitchFamily="34" charset="0"/>
              </a:rPr>
              <a:t>Help in making wiser business decisions. </a:t>
            </a:r>
          </a:p>
          <a:p>
            <a:r>
              <a:rPr lang="en-US" sz="1800" dirty="0">
                <a:latin typeface="Segoe UI" panose="020B0502040204020203" pitchFamily="34" charset="0"/>
                <a:cs typeface="Segoe UI" panose="020B0502040204020203" pitchFamily="34" charset="0"/>
              </a:rPr>
              <a:t>Aid in customer satisfaction and trend monitoring, which can serve current consumers and attract new ones.</a:t>
            </a:r>
          </a:p>
          <a:p>
            <a:r>
              <a:rPr lang="en-US" sz="1800" dirty="0">
                <a:latin typeface="Segoe UI" panose="020B0502040204020203" pitchFamily="34" charset="0"/>
                <a:cs typeface="Segoe UI" panose="020B0502040204020203" pitchFamily="34" charset="0"/>
              </a:rPr>
              <a:t>Greater client base understanding is provided. </a:t>
            </a:r>
          </a:p>
          <a:p>
            <a:r>
              <a:rPr lang="en-US" sz="1800" dirty="0">
                <a:latin typeface="Segoe UI" panose="020B0502040204020203" pitchFamily="34" charset="0"/>
                <a:cs typeface="Segoe UI" panose="020B0502040204020203" pitchFamily="34" charset="0"/>
              </a:rPr>
              <a:t>Facilitates seamless resource management flow</a:t>
            </a:r>
            <a:endParaRPr lang="en-IN" sz="1800" dirty="0">
              <a:latin typeface="Segoe UI" panose="020B0502040204020203" pitchFamily="34" charset="0"/>
              <a:cs typeface="Segoe UI" panose="020B0502040204020203" pitchFamily="34" charset="0"/>
            </a:endParaRPr>
          </a:p>
          <a:p>
            <a:endParaRPr lang="en-IN" b="1" dirty="0"/>
          </a:p>
        </p:txBody>
      </p:sp>
    </p:spTree>
    <p:extLst>
      <p:ext uri="{BB962C8B-B14F-4D97-AF65-F5344CB8AC3E}">
        <p14:creationId xmlns:p14="http://schemas.microsoft.com/office/powerpoint/2010/main" val="3168611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6B3E-3D4B-8FE2-044A-9B3217EC1CFF}"/>
              </a:ext>
            </a:extLst>
          </p:cNvPr>
          <p:cNvSpPr>
            <a:spLocks noGrp="1"/>
          </p:cNvSpPr>
          <p:nvPr>
            <p:ph type="title"/>
          </p:nvPr>
        </p:nvSpPr>
        <p:spPr>
          <a:xfrm>
            <a:off x="677334" y="609600"/>
            <a:ext cx="8596668" cy="754966"/>
          </a:xfrm>
        </p:spPr>
        <p:txBody>
          <a:bodyPr/>
          <a:lstStyle/>
          <a:p>
            <a:r>
              <a:rPr lang="en-US" dirty="0">
                <a:latin typeface="Segoe UI Semibold" panose="020B0702040204020203" pitchFamily="34" charset="0"/>
                <a:cs typeface="Segoe UI Semibold" panose="020B0702040204020203" pitchFamily="34" charset="0"/>
              </a:rPr>
              <a:t>KPIs</a:t>
            </a:r>
            <a:endParaRPr lang="en-IN" dirty="0">
              <a:latin typeface="Segoe UI Semibold" panose="020B0702040204020203" pitchFamily="34" charset="0"/>
              <a:cs typeface="Segoe UI Semibold" panose="020B0702040204020203" pitchFamily="34" charset="0"/>
            </a:endParaRPr>
          </a:p>
        </p:txBody>
      </p:sp>
      <p:pic>
        <p:nvPicPr>
          <p:cNvPr id="5" name="Content Placeholder 4">
            <a:extLst>
              <a:ext uri="{FF2B5EF4-FFF2-40B4-BE49-F238E27FC236}">
                <a16:creationId xmlns:a16="http://schemas.microsoft.com/office/drawing/2014/main" id="{90A5EB05-2A86-4946-68E3-B2D99333F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180" y="2225884"/>
            <a:ext cx="8596312" cy="2406232"/>
          </a:xfrm>
        </p:spPr>
      </p:pic>
    </p:spTree>
    <p:extLst>
      <p:ext uri="{BB962C8B-B14F-4D97-AF65-F5344CB8AC3E}">
        <p14:creationId xmlns:p14="http://schemas.microsoft.com/office/powerpoint/2010/main" val="261293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3B2B6-A067-AE1C-A260-27A8C23BE280}"/>
              </a:ext>
            </a:extLst>
          </p:cNvPr>
          <p:cNvSpPr>
            <a:spLocks noGrp="1"/>
          </p:cNvSpPr>
          <p:nvPr>
            <p:ph type="title"/>
          </p:nvPr>
        </p:nvSpPr>
        <p:spPr>
          <a:xfrm>
            <a:off x="351688" y="173502"/>
            <a:ext cx="8596668" cy="1320800"/>
          </a:xfrm>
        </p:spPr>
        <p:txBody>
          <a:bodyPr/>
          <a:lstStyle/>
          <a:p>
            <a:r>
              <a:rPr lang="en-US" dirty="0"/>
              <a:t>MY DESIGN</a:t>
            </a:r>
            <a:endParaRPr lang="en-IN" dirty="0"/>
          </a:p>
        </p:txBody>
      </p:sp>
      <p:pic>
        <p:nvPicPr>
          <p:cNvPr id="19" name="Content Placeholder 18">
            <a:extLst>
              <a:ext uri="{FF2B5EF4-FFF2-40B4-BE49-F238E27FC236}">
                <a16:creationId xmlns:a16="http://schemas.microsoft.com/office/drawing/2014/main" id="{D3C6583D-D3C3-2462-A879-4ABB597B4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430" y="956603"/>
            <a:ext cx="9284677" cy="5416062"/>
          </a:xfrm>
        </p:spPr>
      </p:pic>
    </p:spTree>
    <p:extLst>
      <p:ext uri="{BB962C8B-B14F-4D97-AF65-F5344CB8AC3E}">
        <p14:creationId xmlns:p14="http://schemas.microsoft.com/office/powerpoint/2010/main" val="125420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BD892-EE2A-1165-4469-79E6D0A56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295" y="520505"/>
            <a:ext cx="9214339" cy="5669280"/>
          </a:xfrm>
          <a:prstGeom prst="rect">
            <a:avLst/>
          </a:prstGeom>
        </p:spPr>
      </p:pic>
    </p:spTree>
    <p:extLst>
      <p:ext uri="{BB962C8B-B14F-4D97-AF65-F5344CB8AC3E}">
        <p14:creationId xmlns:p14="http://schemas.microsoft.com/office/powerpoint/2010/main" val="331696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57E22-2893-A8B8-D91C-E81AB6C20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806" y="647114"/>
            <a:ext cx="9706708" cy="5486399"/>
          </a:xfrm>
          <a:prstGeom prst="rect">
            <a:avLst/>
          </a:prstGeom>
        </p:spPr>
      </p:pic>
    </p:spTree>
    <p:extLst>
      <p:ext uri="{BB962C8B-B14F-4D97-AF65-F5344CB8AC3E}">
        <p14:creationId xmlns:p14="http://schemas.microsoft.com/office/powerpoint/2010/main" val="289554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19EC-AA8C-06C6-6767-D064FC8D97CA}"/>
              </a:ext>
            </a:extLst>
          </p:cNvPr>
          <p:cNvSpPr>
            <a:spLocks noGrp="1"/>
          </p:cNvSpPr>
          <p:nvPr>
            <p:ph type="title"/>
          </p:nvPr>
        </p:nvSpPr>
        <p:spPr>
          <a:xfrm>
            <a:off x="677334" y="609600"/>
            <a:ext cx="8596668" cy="937846"/>
          </a:xfrm>
        </p:spPr>
        <p:txBody>
          <a:bodyPr/>
          <a:lstStyle/>
          <a:p>
            <a:r>
              <a:rPr lang="en-US" dirty="0">
                <a:latin typeface="Segoe UI Semibold" panose="020B0702040204020203" pitchFamily="34" charset="0"/>
                <a:cs typeface="Segoe UI Semibold" panose="020B0702040204020203" pitchFamily="34" charset="0"/>
              </a:rPr>
              <a:t>CONCLUSION</a:t>
            </a:r>
            <a:endParaRPr lang="en-IN"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848FA529-29B8-6A69-ECA2-D667F63F380A}"/>
              </a:ext>
            </a:extLst>
          </p:cNvPr>
          <p:cNvSpPr>
            <a:spLocks noGrp="1"/>
          </p:cNvSpPr>
          <p:nvPr>
            <p:ph idx="1"/>
          </p:nvPr>
        </p:nvSpPr>
        <p:spPr>
          <a:xfrm>
            <a:off x="677334" y="1547446"/>
            <a:ext cx="8596668" cy="3880773"/>
          </a:xfrm>
        </p:spPr>
        <p:txBody>
          <a:bodyPr>
            <a:normAutofit/>
          </a:bodyPr>
          <a:lstStyle/>
          <a:p>
            <a:r>
              <a:rPr lang="en-US" sz="2000" dirty="0">
                <a:latin typeface="Segoe UI" panose="020B0502040204020203" pitchFamily="34" charset="0"/>
                <a:cs typeface="Segoe UI" panose="020B0502040204020203" pitchFamily="34" charset="0"/>
              </a:rPr>
              <a:t>High quantity of products is ordered from Australia and United States.  </a:t>
            </a:r>
          </a:p>
          <a:p>
            <a:r>
              <a:rPr lang="en-US" sz="2000" dirty="0">
                <a:latin typeface="Segoe UI" panose="020B0502040204020203" pitchFamily="34" charset="0"/>
                <a:cs typeface="Segoe UI" panose="020B0502040204020203" pitchFamily="34" charset="0"/>
              </a:rPr>
              <a:t>Major Profit is contributed by the Bike Category.</a:t>
            </a:r>
          </a:p>
          <a:p>
            <a:r>
              <a:rPr lang="en-US" sz="2000" dirty="0">
                <a:latin typeface="Segoe UI" panose="020B0502040204020203" pitchFamily="34" charset="0"/>
                <a:cs typeface="Segoe UI" panose="020B0502040204020203" pitchFamily="34" charset="0"/>
              </a:rPr>
              <a:t>Maximum profit earned in the months of June, November, and December.</a:t>
            </a:r>
          </a:p>
          <a:p>
            <a:r>
              <a:rPr lang="en-US" sz="2000" dirty="0">
                <a:latin typeface="Segoe UI" panose="020B0502040204020203" pitchFamily="34" charset="0"/>
                <a:cs typeface="Segoe UI" panose="020B0502040204020203" pitchFamily="34" charset="0"/>
              </a:rPr>
              <a:t> High sales orders are seen on Wednesday and Saturday, when compared to other weekdays.</a:t>
            </a:r>
          </a:p>
          <a:p>
            <a:r>
              <a:rPr lang="en-US" sz="2000" dirty="0">
                <a:latin typeface="Segoe UI" panose="020B0502040204020203" pitchFamily="34" charset="0"/>
                <a:cs typeface="Segoe UI" panose="020B0502040204020203" pitchFamily="34" charset="0"/>
              </a:rPr>
              <a:t>There is a high negative correlation between Price and number of Quantity ordered.</a:t>
            </a:r>
          </a:p>
          <a:p>
            <a:r>
              <a:rPr lang="en-US" sz="2000" dirty="0">
                <a:latin typeface="Segoe UI" panose="020B0502040204020203" pitchFamily="34" charset="0"/>
                <a:cs typeface="Segoe UI" panose="020B0502040204020203" pitchFamily="34" charset="0"/>
              </a:rPr>
              <a:t>High salary range leads to increase in revenue.</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24372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221</TotalTime>
  <Words>541</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Segoe UI</vt:lpstr>
      <vt:lpstr>Segoe UI Semibold</vt:lpstr>
      <vt:lpstr>Trebuchet MS</vt:lpstr>
      <vt:lpstr>Wingdings 3</vt:lpstr>
      <vt:lpstr>Facet</vt:lpstr>
      <vt:lpstr>UNIFIED MENTOR</vt:lpstr>
      <vt:lpstr>Project 1</vt:lpstr>
      <vt:lpstr>INTORDUCTION</vt:lpstr>
      <vt:lpstr>OBJECTIVES &amp; BENEFITS  </vt:lpstr>
      <vt:lpstr>KPIs</vt:lpstr>
      <vt:lpstr>MY DESIGN</vt:lpstr>
      <vt:lpstr>PowerPoint Presentation</vt:lpstr>
      <vt:lpstr>PowerPoint Presentation</vt:lpstr>
      <vt:lpstr>CONCLUSION</vt:lpstr>
      <vt:lpstr>Project 2</vt:lpstr>
      <vt:lpstr>INTORDUCTION</vt:lpstr>
      <vt:lpstr>OBJECTIVES &amp; BENEFITS</vt:lpstr>
      <vt:lpstr>KPIs</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k.s</dc:creator>
  <cp:lastModifiedBy>vignesh k.s</cp:lastModifiedBy>
  <cp:revision>1</cp:revision>
  <dcterms:created xsi:type="dcterms:W3CDTF">2024-07-10T13:34:27Z</dcterms:created>
  <dcterms:modified xsi:type="dcterms:W3CDTF">2024-07-10T17:15:55Z</dcterms:modified>
</cp:coreProperties>
</file>