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68" r:id="rId5"/>
    <p:sldId id="348" r:id="rId6"/>
    <p:sldId id="312" r:id="rId7"/>
    <p:sldId id="313" r:id="rId8"/>
    <p:sldId id="314" r:id="rId9"/>
    <p:sldId id="315" r:id="rId10"/>
    <p:sldId id="316" r:id="rId11"/>
    <p:sldId id="317" r:id="rId12"/>
    <p:sldId id="318" r:id="rId13"/>
    <p:sldId id="319" r:id="rId14"/>
    <p:sldId id="349" r:id="rId15"/>
    <p:sldId id="350" r:id="rId16"/>
    <p:sldId id="321" r:id="rId17"/>
    <p:sldId id="335" r:id="rId18"/>
    <p:sldId id="336" r:id="rId19"/>
    <p:sldId id="337" r:id="rId20"/>
    <p:sldId id="338" r:id="rId21"/>
    <p:sldId id="339" r:id="rId22"/>
    <p:sldId id="353" r:id="rId23"/>
    <p:sldId id="352" r:id="rId24"/>
    <p:sldId id="341" r:id="rId25"/>
    <p:sldId id="330" r:id="rId26"/>
    <p:sldId id="332" r:id="rId27"/>
    <p:sldId id="333" r:id="rId28"/>
    <p:sldId id="351" r:id="rId29"/>
    <p:sldId id="347" r:id="rId30"/>
    <p:sldId id="334" r:id="rId31"/>
    <p:sldId id="34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81ACFD-8063-4599-9F86-1F0CFFB65E91}">
          <p14:sldIdLst>
            <p14:sldId id="268"/>
            <p14:sldId id="348"/>
            <p14:sldId id="312"/>
            <p14:sldId id="313"/>
            <p14:sldId id="314"/>
            <p14:sldId id="315"/>
            <p14:sldId id="316"/>
            <p14:sldId id="317"/>
            <p14:sldId id="318"/>
            <p14:sldId id="319"/>
            <p14:sldId id="349"/>
            <p14:sldId id="350"/>
            <p14:sldId id="321"/>
            <p14:sldId id="335"/>
            <p14:sldId id="336"/>
            <p14:sldId id="337"/>
            <p14:sldId id="338"/>
            <p14:sldId id="339"/>
            <p14:sldId id="353"/>
            <p14:sldId id="352"/>
            <p14:sldId id="341"/>
            <p14:sldId id="330"/>
            <p14:sldId id="332"/>
            <p14:sldId id="333"/>
            <p14:sldId id="351"/>
            <p14:sldId id="347"/>
            <p14:sldId id="334"/>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 KIRAN" userId="629e15ed6a692fa2" providerId="LiveId" clId="{6972E9EE-BC7C-4584-B06E-6625C74BA629}"/>
    <pc:docChg chg="modSld sldOrd">
      <pc:chgData name="JAI KIRAN" userId="629e15ed6a692fa2" providerId="LiveId" clId="{6972E9EE-BC7C-4584-B06E-6625C74BA629}" dt="2023-09-27T04:04:54.204" v="17"/>
      <pc:docMkLst>
        <pc:docMk/>
      </pc:docMkLst>
      <pc:sldChg chg="modSp">
        <pc:chgData name="JAI KIRAN" userId="629e15ed6a692fa2" providerId="LiveId" clId="{6972E9EE-BC7C-4584-B06E-6625C74BA629}" dt="2023-09-27T03:54:25.597" v="0" actId="14861"/>
        <pc:sldMkLst>
          <pc:docMk/>
          <pc:sldMk cId="120901192" sldId="330"/>
        </pc:sldMkLst>
        <pc:graphicFrameChg chg="mod">
          <ac:chgData name="JAI KIRAN" userId="629e15ed6a692fa2" providerId="LiveId" clId="{6972E9EE-BC7C-4584-B06E-6625C74BA629}" dt="2023-09-27T03:54:25.597" v="0" actId="14861"/>
          <ac:graphicFrameMkLst>
            <pc:docMk/>
            <pc:sldMk cId="120901192" sldId="330"/>
            <ac:graphicFrameMk id="6" creationId="{D4704040-4EE4-4CE9-DF35-6563A9C165A2}"/>
          </ac:graphicFrameMkLst>
        </pc:graphicFrameChg>
      </pc:sldChg>
      <pc:sldChg chg="ord">
        <pc:chgData name="JAI KIRAN" userId="629e15ed6a692fa2" providerId="LiveId" clId="{6972E9EE-BC7C-4584-B06E-6625C74BA629}" dt="2023-09-27T04:04:54.204" v="17"/>
        <pc:sldMkLst>
          <pc:docMk/>
          <pc:sldMk cId="365818360" sldId="343"/>
        </pc:sldMkLst>
      </pc:sldChg>
      <pc:sldChg chg="modSp mod">
        <pc:chgData name="JAI KIRAN" userId="629e15ed6a692fa2" providerId="LiveId" clId="{6972E9EE-BC7C-4584-B06E-6625C74BA629}" dt="2023-09-27T03:57:31.799" v="15" actId="1035"/>
        <pc:sldMkLst>
          <pc:docMk/>
          <pc:sldMk cId="1638202194" sldId="348"/>
        </pc:sldMkLst>
        <pc:spChg chg="mod">
          <ac:chgData name="JAI KIRAN" userId="629e15ed6a692fa2" providerId="LiveId" clId="{6972E9EE-BC7C-4584-B06E-6625C74BA629}" dt="2023-09-27T03:57:23.044" v="13" actId="20577"/>
          <ac:spMkLst>
            <pc:docMk/>
            <pc:sldMk cId="1638202194" sldId="348"/>
            <ac:spMk id="4" creationId="{A34A9C46-C5C8-A2AD-4223-8391E9C60B59}"/>
          </ac:spMkLst>
        </pc:spChg>
        <pc:spChg chg="mod">
          <ac:chgData name="JAI KIRAN" userId="629e15ed6a692fa2" providerId="LiveId" clId="{6972E9EE-BC7C-4584-B06E-6625C74BA629}" dt="2023-09-27T03:57:31.799" v="15" actId="1035"/>
          <ac:spMkLst>
            <pc:docMk/>
            <pc:sldMk cId="1638202194" sldId="348"/>
            <ac:spMk id="5" creationId="{2E0C6952-691F-1C3B-7B21-63DA03AD615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SURVEY.REPORT_WHS_DS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OneDrive\Desktop\WH%20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OneDrive\Desktop\WH%20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2.bin"/></Relationships>
</file>

<file path=ppt/charts/_rels/chart6.xml.rels><?xml version="1.0" encoding="UTF-8" standalone="yes"?>
<Relationships xmlns="http://schemas.openxmlformats.org/package/2006/relationships"><Relationship Id="rId3" Type="http://schemas.openxmlformats.org/officeDocument/2006/relationships/oleObject" Target="file:///C:\Users\chait\AppData\Local\Microsoft\Windows\INetCache\IE\YPT1EWMX\SURVEY.REPORT_WHS_DS_%5b1%5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Women Employment </a:t>
            </a:r>
          </a:p>
        </c:rich>
      </c:tx>
      <c:overlay val="0"/>
      <c:spPr>
        <a:noFill/>
        <a:ln>
          <a:noFill/>
        </a:ln>
        <a:effectLst>
          <a:outerShdw blurRad="50800" dist="38100" dir="5400000" algn="t" rotWithShape="0">
            <a:prstClr val="black">
              <a:alpha val="40000"/>
            </a:prstClr>
          </a:outerShdw>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8912529550827423E-2"/>
          <c:y val="9.3381408349754655E-2"/>
          <c:w val="0.94799054373522462"/>
          <c:h val="0.76841696848021324"/>
        </c:manualLayout>
      </c:layout>
      <c:barChart>
        <c:barDir val="col"/>
        <c:grouping val="stacked"/>
        <c:varyColors val="0"/>
        <c:ser>
          <c:idx val="0"/>
          <c:order val="0"/>
          <c:spPr>
            <a:solidFill>
              <a:schemeClr val="accent1"/>
            </a:solidFill>
            <a:ln>
              <a:solidFill>
                <a:sysClr val="windowText" lastClr="000000"/>
              </a:solidFill>
            </a:ln>
            <a:effectLst>
              <a:outerShdw blurRad="50800" dist="38100" dir="2700000" algn="tl" rotWithShape="0">
                <a:prstClr val="black">
                  <a:alpha val="40000"/>
                </a:prstClr>
              </a:outerShdw>
            </a:effectLst>
          </c:spPr>
          <c:invertIfNegative val="0"/>
          <c:dPt>
            <c:idx val="0"/>
            <c:invertIfNegative val="0"/>
            <c:bubble3D val="0"/>
            <c:spPr>
              <a:solidFill>
                <a:srgbClr val="00B0F0"/>
              </a:solidFill>
              <a:ln>
                <a:solidFill>
                  <a:sysClr val="windowText" lastClr="000000"/>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AEE0-4FEF-AC98-23D95335D9FA}"/>
              </c:ext>
            </c:extLst>
          </c:dPt>
          <c:dPt>
            <c:idx val="1"/>
            <c:invertIfNegative val="0"/>
            <c:bubble3D val="0"/>
            <c:spPr>
              <a:solidFill>
                <a:srgbClr val="FF0000"/>
              </a:solidFill>
              <a:ln>
                <a:solidFill>
                  <a:sysClr val="windowText" lastClr="000000"/>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AEE0-4FEF-AC98-23D95335D9FA}"/>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'WH data'!$B$183:$C$184</c:f>
              <c:multiLvlStrCache>
                <c:ptCount val="2"/>
                <c:lvl>
                  <c:pt idx="0">
                    <c:v>YES</c:v>
                  </c:pt>
                  <c:pt idx="1">
                    <c:v>NO</c:v>
                  </c:pt>
                </c:lvl>
                <c:lvl>
                  <c:pt idx="0">
                    <c:v>EMPLOYEMENT</c:v>
                  </c:pt>
                </c:lvl>
              </c:multiLvlStrCache>
            </c:multiLvlStrRef>
          </c:cat>
          <c:val>
            <c:numRef>
              <c:f>'WH data'!$D$183:$D$184</c:f>
              <c:numCache>
                <c:formatCode>General</c:formatCode>
                <c:ptCount val="2"/>
                <c:pt idx="0">
                  <c:v>75</c:v>
                </c:pt>
                <c:pt idx="1">
                  <c:v>105</c:v>
                </c:pt>
              </c:numCache>
            </c:numRef>
          </c:val>
          <c:extLst>
            <c:ext xmlns:c16="http://schemas.microsoft.com/office/drawing/2014/chart" uri="{C3380CC4-5D6E-409C-BE32-E72D297353CC}">
              <c16:uniqueId val="{00000004-AEE0-4FEF-AC98-23D95335D9FA}"/>
            </c:ext>
          </c:extLst>
        </c:ser>
        <c:dLbls>
          <c:dLblPos val="ctr"/>
          <c:showLegendKey val="0"/>
          <c:showVal val="1"/>
          <c:showCatName val="0"/>
          <c:showSerName val="0"/>
          <c:showPercent val="0"/>
          <c:showBubbleSize val="0"/>
        </c:dLbls>
        <c:gapWidth val="79"/>
        <c:overlap val="100"/>
        <c:axId val="982591888"/>
        <c:axId val="521247472"/>
      </c:barChart>
      <c:catAx>
        <c:axId val="982591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21247472"/>
        <c:crosses val="autoZero"/>
        <c:auto val="1"/>
        <c:lblAlgn val="ctr"/>
        <c:lblOffset val="100"/>
        <c:noMultiLvlLbl val="0"/>
      </c:catAx>
      <c:valAx>
        <c:axId val="521247472"/>
        <c:scaling>
          <c:orientation val="minMax"/>
        </c:scaling>
        <c:delete val="1"/>
        <c:axPos val="l"/>
        <c:numFmt formatCode="General" sourceLinked="1"/>
        <c:majorTickMark val="none"/>
        <c:minorTickMark val="none"/>
        <c:tickLblPos val="nextTo"/>
        <c:crossAx val="982591888"/>
        <c:crosses val="autoZero"/>
        <c:crossBetween val="between"/>
      </c:valAx>
      <c:spPr>
        <a:noFill/>
        <a:ln>
          <a:noFill/>
        </a:ln>
        <a:effectLst>
          <a:outerShdw blurRad="50800" dist="38100" dir="2700000" algn="tl"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Women</a:t>
            </a:r>
            <a:r>
              <a:rPr lang="en-US" baseline="0"/>
              <a:t> Employement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spPr>
            <a:solidFill>
              <a:srgbClr val="00B0F0"/>
            </a:solidFill>
            <a:effectLst>
              <a:outerShdw blurRad="50800" dist="38100" dir="2700000" algn="tl" rotWithShape="0">
                <a:prstClr val="black">
                  <a:alpha val="40000"/>
                </a:prstClr>
              </a:outerShdw>
            </a:effectLst>
          </c:spPr>
          <c:dPt>
            <c:idx val="0"/>
            <c:bubble3D val="0"/>
            <c:spPr>
              <a:solidFill>
                <a:srgbClr val="00B0F0"/>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ED4D-4881-9DA6-2F69AD8F7E0E}"/>
              </c:ext>
            </c:extLst>
          </c:dPt>
          <c:dPt>
            <c:idx val="1"/>
            <c:bubble3D val="0"/>
            <c:spPr>
              <a:solidFill>
                <a:srgbClr val="FF0000"/>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ED4D-4881-9DA6-2F69AD8F7E0E}"/>
              </c:ext>
            </c:extLst>
          </c:dPt>
          <c:dLbls>
            <c:spPr>
              <a:solidFill>
                <a:sysClr val="window" lastClr="FFFFFF">
                  <a:alpha val="75000"/>
                </a:sysClr>
              </a:solidFill>
              <a:ln w="9525">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likhitha!$D$60:$D$61</c:f>
              <c:strCache>
                <c:ptCount val="2"/>
                <c:pt idx="0">
                  <c:v>YES</c:v>
                </c:pt>
                <c:pt idx="1">
                  <c:v>NO</c:v>
                </c:pt>
              </c:strCache>
            </c:strRef>
          </c:cat>
          <c:val>
            <c:numRef>
              <c:f>likhitha!$E$60:$E$61</c:f>
              <c:numCache>
                <c:formatCode>0%</c:formatCode>
                <c:ptCount val="2"/>
                <c:pt idx="0">
                  <c:v>0.41</c:v>
                </c:pt>
                <c:pt idx="1">
                  <c:v>0.59</c:v>
                </c:pt>
              </c:numCache>
            </c:numRef>
          </c:val>
          <c:extLst>
            <c:ext xmlns:c16="http://schemas.microsoft.com/office/drawing/2014/chart" uri="{C3380CC4-5D6E-409C-BE32-E72D297353CC}">
              <c16:uniqueId val="{00000004-ED4D-4881-9DA6-2F69AD8F7E0E}"/>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HEALTH</a:t>
            </a:r>
            <a:r>
              <a:rPr lang="en-US" baseline="0"/>
              <a:t> ISSUES </a:t>
            </a:r>
            <a:endParaRPr lang="en-US"/>
          </a:p>
        </c:rich>
      </c:tx>
      <c:layout>
        <c:manualLayout>
          <c:xMode val="edge"/>
          <c:yMode val="edge"/>
          <c:x val="0.34190266841644795"/>
          <c:y val="4.166666666666666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'WH data'!$Q$185</c:f>
              <c:strCache>
                <c:ptCount val="1"/>
                <c:pt idx="0">
                  <c:v>YES</c:v>
                </c:pt>
              </c:strCache>
            </c:strRef>
          </c:tx>
          <c:spPr>
            <a:solidFill>
              <a:srgbClr val="00B0F0">
                <a:alpha val="85000"/>
              </a:srgbClr>
            </a:solidFill>
            <a:ln w="9525" cap="flat" cmpd="sng" algn="ctr">
              <a:solidFill>
                <a:schemeClr val="accent1">
                  <a:lumMod val="75000"/>
                </a:schemeClr>
              </a:solidFill>
              <a:round/>
            </a:ln>
            <a:effectLst>
              <a:outerShdw blurRad="50800" dist="38100" dir="16200000" rotWithShape="0">
                <a:prstClr val="black">
                  <a:alpha val="40000"/>
                </a:prstClr>
              </a:outerShdw>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 data'!$R$184:$U$184</c:f>
              <c:strCache>
                <c:ptCount val="4"/>
                <c:pt idx="0">
                  <c:v>Menopausal problems</c:v>
                </c:pt>
                <c:pt idx="1">
                  <c:v>Diabetes</c:v>
                </c:pt>
                <c:pt idx="2">
                  <c:v>BP</c:v>
                </c:pt>
                <c:pt idx="3">
                  <c:v>Thyroid</c:v>
                </c:pt>
              </c:strCache>
            </c:strRef>
          </c:cat>
          <c:val>
            <c:numRef>
              <c:f>'WH data'!$R$185:$U$185</c:f>
              <c:numCache>
                <c:formatCode>General</c:formatCode>
                <c:ptCount val="4"/>
                <c:pt idx="0">
                  <c:v>44</c:v>
                </c:pt>
                <c:pt idx="1">
                  <c:v>52</c:v>
                </c:pt>
                <c:pt idx="2">
                  <c:v>82</c:v>
                </c:pt>
                <c:pt idx="3">
                  <c:v>58</c:v>
                </c:pt>
              </c:numCache>
            </c:numRef>
          </c:val>
          <c:extLst>
            <c:ext xmlns:c16="http://schemas.microsoft.com/office/drawing/2014/chart" uri="{C3380CC4-5D6E-409C-BE32-E72D297353CC}">
              <c16:uniqueId val="{00000000-E36F-4D66-BE4A-A8EBC1B1A9EE}"/>
            </c:ext>
          </c:extLst>
        </c:ser>
        <c:ser>
          <c:idx val="1"/>
          <c:order val="1"/>
          <c:tx>
            <c:strRef>
              <c:f>'WH data'!$Q$186</c:f>
              <c:strCache>
                <c:ptCount val="1"/>
                <c:pt idx="0">
                  <c:v>NO</c:v>
                </c:pt>
              </c:strCache>
            </c:strRef>
          </c:tx>
          <c:spPr>
            <a:solidFill>
              <a:srgbClr val="FF0000">
                <a:alpha val="85000"/>
              </a:srgbClr>
            </a:solidFill>
            <a:ln w="9525" cap="flat" cmpd="sng" algn="ctr">
              <a:solidFill>
                <a:schemeClr val="accent2">
                  <a:lumMod val="75000"/>
                </a:schemeClr>
              </a:solidFill>
              <a:round/>
            </a:ln>
            <a:effectLst>
              <a:outerShdw blurRad="50800" dist="38100" dir="2700000" algn="tl" rotWithShape="0">
                <a:prstClr val="black">
                  <a:alpha val="40000"/>
                </a:prstClr>
              </a:outerShdw>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 data'!$R$184:$U$184</c:f>
              <c:strCache>
                <c:ptCount val="4"/>
                <c:pt idx="0">
                  <c:v>Menopausal problems</c:v>
                </c:pt>
                <c:pt idx="1">
                  <c:v>Diabetes</c:v>
                </c:pt>
                <c:pt idx="2">
                  <c:v>BP</c:v>
                </c:pt>
                <c:pt idx="3">
                  <c:v>Thyroid</c:v>
                </c:pt>
              </c:strCache>
            </c:strRef>
          </c:cat>
          <c:val>
            <c:numRef>
              <c:f>'WH data'!$R$186:$U$186</c:f>
              <c:numCache>
                <c:formatCode>General</c:formatCode>
                <c:ptCount val="4"/>
                <c:pt idx="0">
                  <c:v>135</c:v>
                </c:pt>
                <c:pt idx="1">
                  <c:v>128</c:v>
                </c:pt>
                <c:pt idx="2">
                  <c:v>98</c:v>
                </c:pt>
                <c:pt idx="3">
                  <c:v>122</c:v>
                </c:pt>
              </c:numCache>
            </c:numRef>
          </c:val>
          <c:extLst>
            <c:ext xmlns:c16="http://schemas.microsoft.com/office/drawing/2014/chart" uri="{C3380CC4-5D6E-409C-BE32-E72D297353CC}">
              <c16:uniqueId val="{00000001-E36F-4D66-BE4A-A8EBC1B1A9EE}"/>
            </c:ext>
          </c:extLst>
        </c:ser>
        <c:dLbls>
          <c:showLegendKey val="0"/>
          <c:showVal val="1"/>
          <c:showCatName val="0"/>
          <c:showSerName val="0"/>
          <c:showPercent val="0"/>
          <c:showBubbleSize val="0"/>
        </c:dLbls>
        <c:gapWidth val="65"/>
        <c:shape val="box"/>
        <c:axId val="982603952"/>
        <c:axId val="448235776"/>
        <c:axId val="0"/>
      </c:bar3DChart>
      <c:catAx>
        <c:axId val="9826039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48235776"/>
        <c:crosses val="autoZero"/>
        <c:auto val="1"/>
        <c:lblAlgn val="ctr"/>
        <c:lblOffset val="100"/>
        <c:noMultiLvlLbl val="0"/>
      </c:catAx>
      <c:valAx>
        <c:axId val="44823577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98260395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HEALTH ISSUES </a:t>
            </a:r>
          </a:p>
        </c:rich>
      </c:tx>
      <c:layout>
        <c:manualLayout>
          <c:xMode val="edge"/>
          <c:yMode val="edge"/>
          <c:x val="0.34190266841644795"/>
          <c:y val="4.1666666666666664E-2"/>
        </c:manualLayout>
      </c:layout>
      <c:overlay val="0"/>
      <c:spPr>
        <a:noFill/>
        <a:ln>
          <a:noFill/>
        </a:ln>
        <a:effectLst>
          <a:outerShdw blurRad="50800" dist="38100" dir="5400000" algn="t" rotWithShape="0">
            <a:prstClr val="black">
              <a:alpha val="40000"/>
            </a:prstClr>
          </a:outerShdw>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'WH data'!$Q$185</c:f>
              <c:strCache>
                <c:ptCount val="1"/>
                <c:pt idx="0">
                  <c:v>YES</c:v>
                </c:pt>
              </c:strCache>
            </c:strRef>
          </c:tx>
          <c:spPr>
            <a:solidFill>
              <a:srgbClr val="FF0000"/>
            </a:solidFill>
            <a:ln>
              <a:solidFill>
                <a:schemeClr val="tx1"/>
              </a:solidFill>
            </a:ln>
            <a:effectLst>
              <a:outerShdw blurRad="50800" dist="38100" dir="8100000" algn="tr" rotWithShape="0">
                <a:prstClr val="black">
                  <a:alpha val="40000"/>
                </a:prstClr>
              </a:outerShdw>
            </a:effectLst>
          </c:spPr>
          <c:explosion val="2"/>
          <c:dPt>
            <c:idx val="0"/>
            <c:bubble3D val="0"/>
            <c:spPr>
              <a:solidFill>
                <a:srgbClr val="FFFF00"/>
              </a:solidFill>
              <a:ln>
                <a:solidFill>
                  <a:schemeClr val="tx1"/>
                </a:solid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1-366D-46DE-8F3F-BD5155B234A4}"/>
              </c:ext>
            </c:extLst>
          </c:dPt>
          <c:dPt>
            <c:idx val="1"/>
            <c:bubble3D val="0"/>
            <c:spPr>
              <a:solidFill>
                <a:srgbClr val="00B0F0"/>
              </a:solidFill>
              <a:ln>
                <a:solidFill>
                  <a:schemeClr val="tx1"/>
                </a:solid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3-366D-46DE-8F3F-BD5155B234A4}"/>
              </c:ext>
            </c:extLst>
          </c:dPt>
          <c:dPt>
            <c:idx val="2"/>
            <c:bubble3D val="0"/>
            <c:spPr>
              <a:solidFill>
                <a:schemeClr val="tx1"/>
              </a:solidFill>
              <a:ln>
                <a:solidFill>
                  <a:schemeClr val="tx1"/>
                </a:solid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5-366D-46DE-8F3F-BD5155B234A4}"/>
              </c:ext>
            </c:extLst>
          </c:dPt>
          <c:dPt>
            <c:idx val="3"/>
            <c:bubble3D val="0"/>
            <c:spPr>
              <a:solidFill>
                <a:srgbClr val="FF0000"/>
              </a:solidFill>
              <a:ln>
                <a:solidFill>
                  <a:schemeClr val="tx1"/>
                </a:solid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7-366D-46DE-8F3F-BD5155B234A4}"/>
              </c:ext>
            </c:extLst>
          </c:dPt>
          <c:dLbls>
            <c:dLbl>
              <c:idx val="0"/>
              <c:tx>
                <c:rich>
                  <a:bodyPr rot="0" spcFirstLastPara="1" vertOverflow="ellipsis" vert="horz" wrap="square" lIns="38100" tIns="19050" rIns="38100" bIns="19050" anchor="ctr" anchorCtr="1">
                    <a:noAutofit/>
                  </a:bodyPr>
                  <a:lstStyle/>
                  <a:p>
                    <a:pPr>
                      <a:defRPr sz="1000" b="1" i="0" u="none" strike="noStrike" kern="1200" spc="0" baseline="0">
                        <a:solidFill>
                          <a:srgbClr val="002060"/>
                        </a:solidFill>
                        <a:latin typeface="+mn-lt"/>
                        <a:ea typeface="+mn-ea"/>
                        <a:cs typeface="+mn-cs"/>
                      </a:defRPr>
                    </a:pPr>
                    <a:r>
                      <a:rPr lang="en-US" dirty="0">
                        <a:solidFill>
                          <a:srgbClr val="002060"/>
                        </a:solidFill>
                      </a:rPr>
                      <a:t>27%</a:t>
                    </a: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rgbClr val="00206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1415073115860515"/>
                      <c:h val="9.8560871256320501E-2"/>
                    </c:manualLayout>
                  </c15:layout>
                  <c15:showDataLabelsRange val="0"/>
                </c:ext>
                <c:ext xmlns:c16="http://schemas.microsoft.com/office/drawing/2014/chart" uri="{C3380CC4-5D6E-409C-BE32-E72D297353CC}">
                  <c16:uniqueId val="{00000001-366D-46DE-8F3F-BD5155B234A4}"/>
                </c:ext>
              </c:extLst>
            </c:dLbl>
            <c:dLbl>
              <c:idx val="1"/>
              <c:tx>
                <c:rich>
                  <a:bodyPr rot="0" spcFirstLastPara="1" vertOverflow="ellipsis" vert="horz" wrap="square" lIns="38100" tIns="19050" rIns="38100" bIns="19050" anchor="ctr" anchorCtr="1">
                    <a:spAutoFit/>
                  </a:bodyPr>
                  <a:lstStyle/>
                  <a:p>
                    <a:pPr>
                      <a:defRPr sz="1000" b="1" i="0" u="none" strike="noStrike" kern="1200" spc="0" baseline="0">
                        <a:solidFill>
                          <a:srgbClr val="002060"/>
                        </a:solidFill>
                        <a:latin typeface="+mn-lt"/>
                        <a:ea typeface="+mn-ea"/>
                        <a:cs typeface="+mn-cs"/>
                      </a:defRPr>
                    </a:pPr>
                    <a:r>
                      <a:rPr lang="en-US" baseline="0" dirty="0">
                        <a:solidFill>
                          <a:srgbClr val="002060"/>
                        </a:solidFill>
                      </a:rPr>
                      <a:t>
28%</a:t>
                    </a:r>
                    <a:endParaRPr lang="en-US" dirty="0">
                      <a:solidFill>
                        <a:srgbClr val="002060"/>
                      </a:solidFill>
                    </a:endParaRPr>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rgbClr val="00206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366D-46DE-8F3F-BD5155B234A4}"/>
                </c:ext>
              </c:extLst>
            </c:dLbl>
            <c:dLbl>
              <c:idx val="2"/>
              <c:tx>
                <c:rich>
                  <a:bodyPr rot="0" spcFirstLastPara="1" vertOverflow="ellipsis" vert="horz" wrap="square" lIns="38100" tIns="19050" rIns="38100" bIns="19050" anchor="ctr" anchorCtr="1">
                    <a:spAutoFit/>
                  </a:bodyPr>
                  <a:lstStyle/>
                  <a:p>
                    <a:pPr>
                      <a:defRPr sz="1000" b="1" i="0" u="none" strike="noStrike" kern="1200" spc="0" baseline="0">
                        <a:solidFill>
                          <a:srgbClr val="002060"/>
                        </a:solidFill>
                        <a:latin typeface="+mn-lt"/>
                        <a:ea typeface="+mn-ea"/>
                        <a:cs typeface="+mn-cs"/>
                      </a:defRPr>
                    </a:pPr>
                    <a:r>
                      <a:rPr lang="en-US" baseline="0" dirty="0">
                        <a:solidFill>
                          <a:srgbClr val="002060"/>
                        </a:solidFill>
                      </a:rPr>
                      <a:t>
46%</a:t>
                    </a:r>
                    <a:endParaRPr lang="en-US" dirty="0">
                      <a:solidFill>
                        <a:srgbClr val="002060"/>
                      </a:solidFill>
                    </a:endParaRPr>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rgbClr val="00206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366D-46DE-8F3F-BD5155B234A4}"/>
                </c:ext>
              </c:extLst>
            </c:dLbl>
            <c:dLbl>
              <c:idx val="3"/>
              <c:tx>
                <c:rich>
                  <a:bodyPr rot="0" spcFirstLastPara="1" vertOverflow="ellipsis" vert="horz" wrap="square" lIns="38100" tIns="19050" rIns="38100" bIns="19050" anchor="ctr" anchorCtr="1">
                    <a:noAutofit/>
                  </a:bodyPr>
                  <a:lstStyle/>
                  <a:p>
                    <a:pPr>
                      <a:defRPr sz="1000" b="1" i="0" u="none" strike="noStrike" kern="1200" spc="0" baseline="0">
                        <a:solidFill>
                          <a:srgbClr val="002060"/>
                        </a:solidFill>
                        <a:latin typeface="+mn-lt"/>
                        <a:ea typeface="+mn-ea"/>
                        <a:cs typeface="+mn-cs"/>
                      </a:defRPr>
                    </a:pPr>
                    <a:r>
                      <a:rPr lang="en-US" dirty="0">
                        <a:solidFill>
                          <a:srgbClr val="002060"/>
                        </a:solidFill>
                      </a:rPr>
                      <a:t>32%</a:t>
                    </a: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rgbClr val="00206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0965129358830145"/>
                      <c:h val="0.12578763127187867"/>
                    </c:manualLayout>
                  </c15:layout>
                  <c15:showDataLabelsRange val="0"/>
                </c:ext>
                <c:ext xmlns:c16="http://schemas.microsoft.com/office/drawing/2014/chart" uri="{C3380CC4-5D6E-409C-BE32-E72D297353CC}">
                  <c16:uniqueId val="{00000007-366D-46DE-8F3F-BD5155B234A4}"/>
                </c:ext>
              </c:extLst>
            </c:dLbl>
            <c:spPr>
              <a:solidFill>
                <a:prstClr val="white"/>
              </a:solidFill>
              <a:ln>
                <a:solidFill>
                  <a:srgbClr val="EC7016"/>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rgbClr val="002060"/>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'WH data'!$R$184:$U$184</c:f>
              <c:strCache>
                <c:ptCount val="4"/>
                <c:pt idx="0">
                  <c:v>Menopausal problems</c:v>
                </c:pt>
                <c:pt idx="1">
                  <c:v>Diabetes</c:v>
                </c:pt>
                <c:pt idx="2">
                  <c:v>BP</c:v>
                </c:pt>
                <c:pt idx="3">
                  <c:v>Thyroid</c:v>
                </c:pt>
              </c:strCache>
            </c:strRef>
          </c:cat>
          <c:val>
            <c:numRef>
              <c:f>'WH data'!$R$185:$U$185</c:f>
              <c:numCache>
                <c:formatCode>General</c:formatCode>
                <c:ptCount val="4"/>
                <c:pt idx="0">
                  <c:v>44</c:v>
                </c:pt>
                <c:pt idx="1">
                  <c:v>52</c:v>
                </c:pt>
                <c:pt idx="2">
                  <c:v>82</c:v>
                </c:pt>
                <c:pt idx="3">
                  <c:v>58</c:v>
                </c:pt>
              </c:numCache>
            </c:numRef>
          </c:val>
          <c:extLst>
            <c:ext xmlns:c16="http://schemas.microsoft.com/office/drawing/2014/chart" uri="{C3380CC4-5D6E-409C-BE32-E72D297353CC}">
              <c16:uniqueId val="{00000008-366D-46DE-8F3F-BD5155B234A4}"/>
            </c:ext>
          </c:extLst>
        </c:ser>
        <c:ser>
          <c:idx val="1"/>
          <c:order val="1"/>
          <c:tx>
            <c:strRef>
              <c:f>'WH data'!$Q$186</c:f>
              <c:strCache>
                <c:ptCount val="1"/>
                <c:pt idx="0">
                  <c:v>NO</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A-366D-46DE-8F3F-BD5155B234A4}"/>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C-366D-46DE-8F3F-BD5155B234A4}"/>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E-366D-46DE-8F3F-BD5155B234A4}"/>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0-366D-46DE-8F3F-BD5155B234A4}"/>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A-366D-46DE-8F3F-BD5155B234A4}"/>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C-366D-46DE-8F3F-BD5155B234A4}"/>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E-366D-46DE-8F3F-BD5155B234A4}"/>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10-366D-46DE-8F3F-BD5155B234A4}"/>
                </c:ext>
              </c:extLst>
            </c:dLbl>
            <c:spPr>
              <a:noFill/>
              <a:ln>
                <a:noFill/>
              </a:ln>
              <a:effectLst/>
            </c:sp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'WH data'!$R$184:$U$184</c:f>
              <c:strCache>
                <c:ptCount val="4"/>
                <c:pt idx="0">
                  <c:v>Menopausal problems</c:v>
                </c:pt>
                <c:pt idx="1">
                  <c:v>Diabetes</c:v>
                </c:pt>
                <c:pt idx="2">
                  <c:v>BP</c:v>
                </c:pt>
                <c:pt idx="3">
                  <c:v>Thyroid</c:v>
                </c:pt>
              </c:strCache>
            </c:strRef>
          </c:cat>
          <c:val>
            <c:numRef>
              <c:f>'WH data'!$R$186:$U$186</c:f>
              <c:numCache>
                <c:formatCode>General</c:formatCode>
                <c:ptCount val="4"/>
                <c:pt idx="0">
                  <c:v>135</c:v>
                </c:pt>
                <c:pt idx="1">
                  <c:v>128</c:v>
                </c:pt>
                <c:pt idx="2">
                  <c:v>98</c:v>
                </c:pt>
                <c:pt idx="3">
                  <c:v>122</c:v>
                </c:pt>
              </c:numCache>
            </c:numRef>
          </c:val>
          <c:extLst>
            <c:ext xmlns:c16="http://schemas.microsoft.com/office/drawing/2014/chart" uri="{C3380CC4-5D6E-409C-BE32-E72D297353CC}">
              <c16:uniqueId val="{00000011-366D-46DE-8F3F-BD5155B234A4}"/>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dirty="0">
                <a:solidFill>
                  <a:schemeClr val="tx1"/>
                </a:solidFill>
              </a:rPr>
              <a:t>PHYSICAL</a:t>
            </a:r>
            <a:r>
              <a:rPr lang="en-US" sz="1800" baseline="0" dirty="0">
                <a:solidFill>
                  <a:schemeClr val="tx1"/>
                </a:solidFill>
              </a:rPr>
              <a:t> WELLNESS</a:t>
            </a:r>
            <a:r>
              <a:rPr lang="en-US" sz="2000" baseline="0" dirty="0"/>
              <a:t> </a:t>
            </a:r>
            <a:endParaRPr lang="en-US" sz="20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7347889879523814E-2"/>
          <c:y val="0.17159337891782839"/>
          <c:w val="0.9108748168220332"/>
          <c:h val="0.74415519000581376"/>
        </c:manualLayout>
      </c:layout>
      <c:bar3DChart>
        <c:barDir val="col"/>
        <c:grouping val="clustered"/>
        <c:varyColors val="0"/>
        <c:ser>
          <c:idx val="0"/>
          <c:order val="0"/>
          <c:spPr>
            <a:solidFill>
              <a:schemeClr val="accent1">
                <a:alpha val="85000"/>
              </a:schemeClr>
            </a:solidFill>
            <a:ln w="9525" cap="flat" cmpd="sng" algn="ctr">
              <a:solidFill>
                <a:schemeClr val="accent1">
                  <a:lumMod val="75000"/>
                </a:schemeClr>
              </a:solidFill>
              <a:round/>
            </a:ln>
            <a:effectLst>
              <a:outerShdw blurRad="50800" dist="38100" dir="2700000" algn="tl" rotWithShape="0">
                <a:prstClr val="black">
                  <a:alpha val="40000"/>
                </a:prstClr>
              </a:outerShdw>
            </a:effectLst>
            <a:sp3d contourW="9525">
              <a:contourClr>
                <a:schemeClr val="accent1">
                  <a:lumMod val="75000"/>
                </a:schemeClr>
              </a:contourClr>
            </a:sp3d>
          </c:spPr>
          <c:invertIfNegative val="0"/>
          <c:dPt>
            <c:idx val="0"/>
            <c:invertIfNegative val="0"/>
            <c:bubble3D val="0"/>
            <c:spPr>
              <a:solidFill>
                <a:srgbClr val="00B0F0">
                  <a:alpha val="85000"/>
                </a:srgbClr>
              </a:solidFill>
              <a:ln w="9525" cap="flat" cmpd="sng" algn="ctr">
                <a:solidFill>
                  <a:schemeClr val="accent1">
                    <a:lumMod val="75000"/>
                  </a:schemeClr>
                </a:solidFill>
                <a:round/>
              </a:ln>
              <a:effectLst>
                <a:outerShdw blurRad="50800" dist="38100" dir="2700000" algn="tl" rotWithShape="0">
                  <a:prstClr val="black">
                    <a:alpha val="40000"/>
                  </a:prstClr>
                </a:outerShdw>
              </a:effectLst>
              <a:sp3d contourW="9525">
                <a:contourClr>
                  <a:schemeClr val="accent1">
                    <a:lumMod val="75000"/>
                  </a:schemeClr>
                </a:contourClr>
              </a:sp3d>
            </c:spPr>
            <c:extLst>
              <c:ext xmlns:c16="http://schemas.microsoft.com/office/drawing/2014/chart" uri="{C3380CC4-5D6E-409C-BE32-E72D297353CC}">
                <c16:uniqueId val="{00000001-3D82-4EEA-A216-C8D5EE73924E}"/>
              </c:ext>
            </c:extLst>
          </c:dPt>
          <c:dPt>
            <c:idx val="1"/>
            <c:invertIfNegative val="0"/>
            <c:bubble3D val="0"/>
            <c:spPr>
              <a:solidFill>
                <a:srgbClr val="FF0000">
                  <a:alpha val="85000"/>
                </a:srgbClr>
              </a:solidFill>
              <a:ln w="9525" cap="flat" cmpd="sng" algn="ctr">
                <a:solidFill>
                  <a:schemeClr val="accent1">
                    <a:lumMod val="75000"/>
                  </a:schemeClr>
                </a:solidFill>
                <a:round/>
              </a:ln>
              <a:effectLst>
                <a:outerShdw blurRad="50800" dist="38100" dir="2700000" algn="tl" rotWithShape="0">
                  <a:prstClr val="black">
                    <a:alpha val="40000"/>
                  </a:prstClr>
                </a:outerShdw>
              </a:effectLst>
              <a:sp3d contourW="9525">
                <a:contourClr>
                  <a:schemeClr val="accent1">
                    <a:lumMod val="75000"/>
                  </a:schemeClr>
                </a:contourClr>
              </a:sp3d>
            </c:spPr>
            <c:extLst>
              <c:ext xmlns:c16="http://schemas.microsoft.com/office/drawing/2014/chart" uri="{C3380CC4-5D6E-409C-BE32-E72D297353CC}">
                <c16:uniqueId val="{00000003-3D82-4EEA-A216-C8D5EE73924E}"/>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 data'!$L$188:$L$189</c:f>
              <c:strCache>
                <c:ptCount val="2"/>
                <c:pt idx="0">
                  <c:v>YES</c:v>
                </c:pt>
                <c:pt idx="1">
                  <c:v>NO</c:v>
                </c:pt>
              </c:strCache>
            </c:strRef>
          </c:cat>
          <c:val>
            <c:numRef>
              <c:f>'WH data'!$M$188:$M$189</c:f>
              <c:numCache>
                <c:formatCode>General</c:formatCode>
                <c:ptCount val="2"/>
                <c:pt idx="0">
                  <c:v>57</c:v>
                </c:pt>
                <c:pt idx="1">
                  <c:v>123</c:v>
                </c:pt>
              </c:numCache>
            </c:numRef>
          </c:val>
          <c:extLst>
            <c:ext xmlns:c16="http://schemas.microsoft.com/office/drawing/2014/chart" uri="{C3380CC4-5D6E-409C-BE32-E72D297353CC}">
              <c16:uniqueId val="{00000004-3D82-4EEA-A216-C8D5EE73924E}"/>
            </c:ext>
          </c:extLst>
        </c:ser>
        <c:dLbls>
          <c:showLegendKey val="0"/>
          <c:showVal val="1"/>
          <c:showCatName val="0"/>
          <c:showSerName val="0"/>
          <c:showPercent val="0"/>
          <c:showBubbleSize val="0"/>
        </c:dLbls>
        <c:gapWidth val="65"/>
        <c:shape val="box"/>
        <c:axId val="1007461984"/>
        <c:axId val="1002799392"/>
        <c:axId val="0"/>
      </c:bar3DChart>
      <c:catAx>
        <c:axId val="10074619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02799392"/>
        <c:crosses val="autoZero"/>
        <c:auto val="1"/>
        <c:lblAlgn val="ctr"/>
        <c:lblOffset val="100"/>
        <c:noMultiLvlLbl val="0"/>
      </c:catAx>
      <c:valAx>
        <c:axId val="100279939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07461984"/>
        <c:crosses val="autoZero"/>
        <c:crossBetween val="between"/>
      </c:valAx>
      <c:spPr>
        <a:noFill/>
        <a:ln>
          <a:noFill/>
        </a:ln>
        <a:effectLst/>
      </c:spPr>
    </c:plotArea>
    <c:legend>
      <c:legendPos val="r"/>
      <c:layout>
        <c:manualLayout>
          <c:xMode val="edge"/>
          <c:yMode val="edge"/>
          <c:x val="0.89186033349103611"/>
          <c:y val="0.48245661308867721"/>
          <c:w val="7.3446190709285236E-2"/>
          <c:h val="0.147559003580061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00" b="1" i="0" u="none" strike="noStrike" kern="1200" baseline="0">
                <a:solidFill>
                  <a:prstClr val="black">
                    <a:lumMod val="75000"/>
                    <a:lumOff val="25000"/>
                  </a:prstClr>
                </a:solidFill>
                <a:latin typeface="+mn-lt"/>
                <a:ea typeface="+mn-ea"/>
                <a:cs typeface="+mn-cs"/>
              </a:defRPr>
            </a:pPr>
            <a:r>
              <a:rPr lang="en-US" sz="1700" b="1" i="0" u="none" strike="noStrike" kern="1200" baseline="0" dirty="0">
                <a:solidFill>
                  <a:schemeClr val="tx1"/>
                </a:solidFill>
                <a:latin typeface="+mn-lt"/>
                <a:ea typeface="+mn-ea"/>
                <a:cs typeface="+mn-cs"/>
              </a:rPr>
              <a:t>PHYSICAL WELLNESS </a:t>
            </a:r>
          </a:p>
        </c:rich>
      </c:tx>
      <c:overlay val="0"/>
      <c:spPr>
        <a:noFill/>
        <a:ln>
          <a:noFill/>
        </a:ln>
        <a:effectLst/>
      </c:spPr>
      <c:txPr>
        <a:bodyPr rot="0" spcFirstLastPara="1" vertOverflow="ellipsis" vert="horz" wrap="square" anchor="ctr" anchorCtr="1"/>
        <a:lstStyle/>
        <a:p>
          <a:pPr>
            <a:defRPr lang="en-US" sz="1800" b="1" i="0" u="none" strike="noStrike" kern="1200" baseline="0">
              <a:solidFill>
                <a:prstClr val="black">
                  <a:lumMod val="75000"/>
                  <a:lumOff val="25000"/>
                </a:prstClr>
              </a:solidFill>
              <a:latin typeface="+mn-lt"/>
              <a:ea typeface="+mn-ea"/>
              <a:cs typeface="+mn-cs"/>
            </a:defRPr>
          </a:pPr>
          <a:endParaRPr lang="en-US"/>
        </a:p>
      </c:txPr>
    </c:title>
    <c:autoTitleDeleted val="0"/>
    <c:plotArea>
      <c:layout/>
      <c:pieChart>
        <c:varyColors val="1"/>
        <c:ser>
          <c:idx val="0"/>
          <c:order val="0"/>
          <c:spPr>
            <a:solidFill>
              <a:srgbClr val="FF0000">
                <a:alpha val="85000"/>
              </a:srgbClr>
            </a:solidFill>
            <a:effectLst>
              <a:outerShdw blurRad="50800" dist="38100" dir="2700000" algn="tl" rotWithShape="0">
                <a:prstClr val="black">
                  <a:alpha val="40000"/>
                </a:prstClr>
              </a:outerShdw>
            </a:effectLst>
          </c:spPr>
          <c:dPt>
            <c:idx val="0"/>
            <c:bubble3D val="0"/>
            <c:spPr>
              <a:solidFill>
                <a:srgbClr val="00B0F0">
                  <a:alpha val="85000"/>
                </a:srgbClr>
              </a:solidFill>
              <a:ln w="9525" cap="flat" cmpd="sng" algn="ctr">
                <a:solidFill>
                  <a:schemeClr val="lt1">
                    <a:alpha val="50000"/>
                  </a:schemeClr>
                </a:solidFill>
                <a:round/>
              </a:ln>
              <a:effectLst>
                <a:outerShdw blurRad="50800" dist="38100" dir="2700000" algn="tl" rotWithShape="0">
                  <a:prstClr val="black">
                    <a:alpha val="40000"/>
                  </a:prstClr>
                </a:outerShdw>
              </a:effectLst>
            </c:spPr>
            <c:extLst>
              <c:ext xmlns:c16="http://schemas.microsoft.com/office/drawing/2014/chart" uri="{C3380CC4-5D6E-409C-BE32-E72D297353CC}">
                <c16:uniqueId val="{00000001-E3BF-4A0F-AD6E-2C32CE8D9CE1}"/>
              </c:ext>
            </c:extLst>
          </c:dPt>
          <c:dPt>
            <c:idx val="1"/>
            <c:bubble3D val="0"/>
            <c:spPr>
              <a:solidFill>
                <a:srgbClr val="FF0000">
                  <a:alpha val="85000"/>
                </a:srgbClr>
              </a:solidFill>
              <a:ln w="9525" cap="flat" cmpd="sng" algn="ctr">
                <a:solidFill>
                  <a:schemeClr val="lt1">
                    <a:alpha val="50000"/>
                  </a:schemeClr>
                </a:solidFill>
                <a:round/>
              </a:ln>
              <a:effectLst>
                <a:outerShdw blurRad="50800" dist="38100" dir="2700000" algn="tl" rotWithShape="0">
                  <a:prstClr val="black">
                    <a:alpha val="40000"/>
                  </a:prstClr>
                </a:outerShdw>
              </a:effectLst>
            </c:spPr>
            <c:extLst>
              <c:ext xmlns:c16="http://schemas.microsoft.com/office/drawing/2014/chart" uri="{C3380CC4-5D6E-409C-BE32-E72D297353CC}">
                <c16:uniqueId val="{00000003-E3BF-4A0F-AD6E-2C32CE8D9CE1}"/>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likhitha!$L$33:$L$34</c:f>
              <c:strCache>
                <c:ptCount val="2"/>
                <c:pt idx="0">
                  <c:v>YES</c:v>
                </c:pt>
                <c:pt idx="1">
                  <c:v>NO</c:v>
                </c:pt>
              </c:strCache>
            </c:strRef>
          </c:cat>
          <c:val>
            <c:numRef>
              <c:f>likhitha!$M$33:$M$34</c:f>
              <c:numCache>
                <c:formatCode>0%</c:formatCode>
                <c:ptCount val="2"/>
                <c:pt idx="0">
                  <c:v>0.32</c:v>
                </c:pt>
                <c:pt idx="1">
                  <c:v>0.68</c:v>
                </c:pt>
              </c:numCache>
            </c:numRef>
          </c:val>
          <c:extLst>
            <c:ext xmlns:c16="http://schemas.microsoft.com/office/drawing/2014/chart" uri="{C3380CC4-5D6E-409C-BE32-E72D297353CC}">
              <c16:uniqueId val="{00000004-E3BF-4A0F-AD6E-2C32CE8D9CE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7021950837341588"/>
          <c:y val="0.49377436893908366"/>
          <c:w val="8.1538980185843782E-2"/>
          <c:h val="0.1343477770828853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9F510-2812-4D37-87F1-AD205F5BEB91}" type="datetimeFigureOut">
              <a:rPr lang="en-IN" smtClean="0"/>
              <a:t>27-09-2023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56B2C-7A4D-4857-B7B0-42D61F2FA236}" type="slidenum">
              <a:rPr lang="en-IN" smtClean="0"/>
              <a:t>‹#›</a:t>
            </a:fld>
            <a:endParaRPr lang="en-IN"/>
          </a:p>
        </p:txBody>
      </p:sp>
    </p:spTree>
    <p:extLst>
      <p:ext uri="{BB962C8B-B14F-4D97-AF65-F5344CB8AC3E}">
        <p14:creationId xmlns:p14="http://schemas.microsoft.com/office/powerpoint/2010/main" val="187305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556B2C-7A4D-4857-B7B0-42D61F2FA236}" type="slidenum">
              <a:rPr lang="en-IN" smtClean="0"/>
              <a:t>9</a:t>
            </a:fld>
            <a:endParaRPr lang="en-IN"/>
          </a:p>
        </p:txBody>
      </p:sp>
    </p:spTree>
    <p:extLst>
      <p:ext uri="{BB962C8B-B14F-4D97-AF65-F5344CB8AC3E}">
        <p14:creationId xmlns:p14="http://schemas.microsoft.com/office/powerpoint/2010/main" val="66425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7078647" cy="3686015"/>
          </a:xfrm>
        </p:spPr>
        <p:txBody>
          <a:bodyPr>
            <a:normAutofit/>
          </a:bodyPr>
          <a:lstStyle/>
          <a:p>
            <a:r>
              <a:rPr lang="en-US" sz="8000" dirty="0">
                <a:latin typeface="Times New Roman" panose="02020603050405020304" pitchFamily="18" charset="0"/>
                <a:cs typeface="Times New Roman" panose="02020603050405020304" pitchFamily="18" charset="0"/>
              </a:rPr>
              <a:t>COMMUNITY SERVICE</a:t>
            </a:r>
            <a:r>
              <a:rPr lang="en-US" dirty="0">
                <a:latin typeface="Times New Roman" panose="02020603050405020304" pitchFamily="18" charset="0"/>
                <a:cs typeface="Times New Roman" panose="02020603050405020304" pitchFamily="18" charset="0"/>
              </a:rPr>
              <a:t> PROJECT</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3600" dirty="0">
                <a:solidFill>
                  <a:schemeClr val="tx1">
                    <a:lumMod val="85000"/>
                    <a:lumOff val="15000"/>
                  </a:schemeClr>
                </a:solidFill>
                <a:latin typeface="Times New Roman" panose="02020603050405020304" pitchFamily="18" charset="0"/>
                <a:cs typeface="Times New Roman" panose="02020603050405020304" pitchFamily="18" charset="0"/>
              </a:rPr>
              <a:t>WOMEN’S HEALTH</a:t>
            </a:r>
          </a:p>
        </p:txBody>
      </p:sp>
      <p:pic>
        <p:nvPicPr>
          <p:cNvPr id="16" name="Picture 15">
            <a:extLst>
              <a:ext uri="{FF2B5EF4-FFF2-40B4-BE49-F238E27FC236}">
                <a16:creationId xmlns:a16="http://schemas.microsoft.com/office/drawing/2014/main" id="{8ED5A0C6-5BA0-C212-92F6-4AC82CE489A2}"/>
              </a:ext>
            </a:extLst>
          </p:cNvPr>
          <p:cNvPicPr>
            <a:picLocks noChangeAspect="1"/>
          </p:cNvPicPr>
          <p:nvPr/>
        </p:nvPicPr>
        <p:blipFill>
          <a:blip r:embed="rId2"/>
          <a:stretch>
            <a:fillRect/>
          </a:stretch>
        </p:blipFill>
        <p:spPr>
          <a:xfrm>
            <a:off x="7069797" y="-107576"/>
            <a:ext cx="7237970" cy="6858000"/>
          </a:xfrm>
          <a:prstGeom prst="rect">
            <a:avLst/>
          </a:prstGeom>
        </p:spPr>
      </p:pic>
      <p:cxnSp>
        <p:nvCxnSpPr>
          <p:cNvPr id="5" name="Straight Connector 4">
            <a:extLst>
              <a:ext uri="{FF2B5EF4-FFF2-40B4-BE49-F238E27FC236}">
                <a16:creationId xmlns:a16="http://schemas.microsoft.com/office/drawing/2014/main" id="{3A9C8F42-2E6D-C6B2-2100-8E9F8CD03E04}"/>
              </a:ext>
            </a:extLst>
          </p:cNvPr>
          <p:cNvCxnSpPr/>
          <p:nvPr/>
        </p:nvCxnSpPr>
        <p:spPr>
          <a:xfrm>
            <a:off x="747252" y="4434348"/>
            <a:ext cx="443434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8225C-BB6A-D0C6-ED00-F18560C4B52E}"/>
              </a:ext>
            </a:extLst>
          </p:cNvPr>
          <p:cNvSpPr txBox="1"/>
          <p:nvPr/>
        </p:nvSpPr>
        <p:spPr>
          <a:xfrm>
            <a:off x="923567" y="1051723"/>
            <a:ext cx="8166847"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Exercise Regularly</a:t>
            </a:r>
          </a:p>
        </p:txBody>
      </p:sp>
      <p:sp>
        <p:nvSpPr>
          <p:cNvPr id="5" name="TextBox 4">
            <a:extLst>
              <a:ext uri="{FF2B5EF4-FFF2-40B4-BE49-F238E27FC236}">
                <a16:creationId xmlns:a16="http://schemas.microsoft.com/office/drawing/2014/main" id="{2880974E-131B-2035-BEB6-299C59E483E8}"/>
              </a:ext>
            </a:extLst>
          </p:cNvPr>
          <p:cNvSpPr txBox="1"/>
          <p:nvPr/>
        </p:nvSpPr>
        <p:spPr>
          <a:xfrm>
            <a:off x="810491" y="1665710"/>
            <a:ext cx="10423566" cy="2806987"/>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Regular physical activity is vital for good physical and mental health. It helps improve your overall health and fitness, maintain a healthy weight, reduce your risk for many chronic diseases and promote good mental health. Australia's Physical Activity and Sedentary Behavior Guidelines recommend that at least 30 minutes of moderate-intensity physical activity on most, preferably all, days is required for good health. This is the same for women and men. However, only 54 per cent of Australian women meet these guidelines.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62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19D90-4F4D-6822-3044-43DFCDD55B99}"/>
              </a:ext>
            </a:extLst>
          </p:cNvPr>
          <p:cNvSpPr txBox="1"/>
          <p:nvPr/>
        </p:nvSpPr>
        <p:spPr>
          <a:xfrm>
            <a:off x="116540" y="214264"/>
            <a:ext cx="11967883" cy="707886"/>
          </a:xfrm>
          <a:prstGeom prst="rect">
            <a:avLst/>
          </a:prstGeom>
          <a:noFill/>
        </p:spPr>
        <p:txBody>
          <a:bodyPr wrap="square">
            <a:spAutoFit/>
          </a:bodyPr>
          <a:lstStyle/>
          <a:p>
            <a:pPr algn="ctr"/>
            <a:r>
              <a:rPr lang="en-IN" sz="4000" dirty="0">
                <a:latin typeface="Times New Roman" panose="02020603050405020304" pitchFamily="18" charset="0"/>
                <a:cs typeface="Times New Roman" panose="02020603050405020304" pitchFamily="18" charset="0"/>
              </a:rPr>
              <a:t>Questionnaire</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3BD70F-78EA-1DC5-C7DC-7719F0780A5A}"/>
              </a:ext>
            </a:extLst>
          </p:cNvPr>
          <p:cNvSpPr txBox="1"/>
          <p:nvPr/>
        </p:nvSpPr>
        <p:spPr>
          <a:xfrm>
            <a:off x="1061885" y="1376516"/>
            <a:ext cx="8013290" cy="419198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1. Are you employed?</a:t>
            </a:r>
          </a:p>
          <a:p>
            <a:pPr>
              <a:lnSpc>
                <a:spcPct val="150000"/>
              </a:lnSpc>
            </a:pPr>
            <a:r>
              <a:rPr lang="en-US" sz="2000" dirty="0">
                <a:latin typeface="Times New Roman" panose="02020603050405020304" pitchFamily="18" charset="0"/>
                <a:cs typeface="Times New Roman" panose="02020603050405020304" pitchFamily="18" charset="0"/>
              </a:rPr>
              <a:t>2. Are you having 3 meals per day?</a:t>
            </a:r>
          </a:p>
          <a:p>
            <a:pPr>
              <a:lnSpc>
                <a:spcPct val="150000"/>
              </a:lnSpc>
            </a:pPr>
            <a:r>
              <a:rPr lang="en-US" sz="2000" dirty="0">
                <a:latin typeface="Times New Roman" panose="02020603050405020304" pitchFamily="18" charset="0"/>
                <a:cs typeface="Times New Roman" panose="02020603050405020304" pitchFamily="18" charset="0"/>
              </a:rPr>
              <a:t>3. Are you having your breakfast timely?</a:t>
            </a:r>
          </a:p>
          <a:p>
            <a:pPr>
              <a:lnSpc>
                <a:spcPct val="150000"/>
              </a:lnSpc>
            </a:pPr>
            <a:r>
              <a:rPr lang="en-US" sz="2000" dirty="0">
                <a:latin typeface="Times New Roman" panose="02020603050405020304" pitchFamily="18" charset="0"/>
                <a:cs typeface="Times New Roman" panose="02020603050405020304" pitchFamily="18" charset="0"/>
              </a:rPr>
              <a:t>4. Are you having milk at least once a day?</a:t>
            </a:r>
          </a:p>
          <a:p>
            <a:pPr>
              <a:lnSpc>
                <a:spcPct val="150000"/>
              </a:lnSpc>
            </a:pPr>
            <a:r>
              <a:rPr lang="en-US" sz="2000" dirty="0">
                <a:latin typeface="Times New Roman" panose="02020603050405020304" pitchFamily="18" charset="0"/>
                <a:cs typeface="Times New Roman" panose="02020603050405020304" pitchFamily="18" charset="0"/>
              </a:rPr>
              <a:t>5. Are you having leafy vegetables thrice in a week?</a:t>
            </a:r>
          </a:p>
          <a:p>
            <a:pPr>
              <a:lnSpc>
                <a:spcPct val="150000"/>
              </a:lnSpc>
            </a:pPr>
            <a:r>
              <a:rPr lang="en-US" sz="2000" dirty="0">
                <a:latin typeface="Times New Roman" panose="02020603050405020304" pitchFamily="18" charset="0"/>
                <a:cs typeface="Times New Roman" panose="02020603050405020304" pitchFamily="18" charset="0"/>
              </a:rPr>
              <a:t>6. Is protein included in your diet?(E.g.: peas, beans, egg, cereals &amp; nuts)</a:t>
            </a:r>
          </a:p>
          <a:p>
            <a:pPr>
              <a:lnSpc>
                <a:spcPct val="150000"/>
              </a:lnSpc>
            </a:pPr>
            <a:r>
              <a:rPr lang="en-US" sz="2000" dirty="0">
                <a:latin typeface="Times New Roman" panose="02020603050405020304" pitchFamily="18" charset="0"/>
                <a:cs typeface="Times New Roman" panose="02020603050405020304" pitchFamily="18" charset="0"/>
              </a:rPr>
              <a:t>7. Is </a:t>
            </a:r>
            <a:r>
              <a:rPr lang="en-US" sz="2000" dirty="0" err="1">
                <a:latin typeface="Times New Roman" panose="02020603050405020304" pitchFamily="18" charset="0"/>
                <a:cs typeface="Times New Roman" panose="02020603050405020304" pitchFamily="18" charset="0"/>
              </a:rPr>
              <a:t>fibre</a:t>
            </a:r>
            <a:r>
              <a:rPr lang="en-US" sz="2000" dirty="0">
                <a:latin typeface="Times New Roman" panose="02020603050405020304" pitchFamily="18" charset="0"/>
                <a:cs typeface="Times New Roman" panose="02020603050405020304" pitchFamily="18" charset="0"/>
              </a:rPr>
              <a:t> content a part of your regular? (E.g.: oats, corn, wheat)</a:t>
            </a:r>
          </a:p>
          <a:p>
            <a:pPr>
              <a:lnSpc>
                <a:spcPct val="150000"/>
              </a:lnSpc>
            </a:pPr>
            <a:r>
              <a:rPr lang="en-US" sz="2000" dirty="0">
                <a:latin typeface="Times New Roman" panose="02020603050405020304" pitchFamily="18" charset="0"/>
                <a:cs typeface="Times New Roman" panose="02020603050405020304" pitchFamily="18" charset="0"/>
              </a:rPr>
              <a:t>8. Do you have fruits regularly? </a:t>
            </a:r>
          </a:p>
          <a:p>
            <a:pPr>
              <a:lnSpc>
                <a:spcPct val="150000"/>
              </a:lnSpc>
            </a:pPr>
            <a:r>
              <a:rPr lang="en-US" sz="2000" dirty="0">
                <a:latin typeface="Times New Roman" panose="02020603050405020304" pitchFamily="18" charset="0"/>
                <a:cs typeface="Times New Roman" panose="02020603050405020304" pitchFamily="18" charset="0"/>
              </a:rPr>
              <a:t>8.1. If yes, What fruits are included in your diet plan? </a:t>
            </a:r>
          </a:p>
        </p:txBody>
      </p:sp>
      <p:pic>
        <p:nvPicPr>
          <p:cNvPr id="7" name="Picture 6">
            <a:extLst>
              <a:ext uri="{FF2B5EF4-FFF2-40B4-BE49-F238E27FC236}">
                <a16:creationId xmlns:a16="http://schemas.microsoft.com/office/drawing/2014/main" id="{F809AF7D-6D7D-0B7B-2B57-F6A0CC063973}"/>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8" name="Picture 7">
            <a:extLst>
              <a:ext uri="{FF2B5EF4-FFF2-40B4-BE49-F238E27FC236}">
                <a16:creationId xmlns:a16="http://schemas.microsoft.com/office/drawing/2014/main" id="{9218AB56-A0D7-1415-BCFA-783AAAAA7C70}"/>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9" name="Picture 8">
            <a:extLst>
              <a:ext uri="{FF2B5EF4-FFF2-40B4-BE49-F238E27FC236}">
                <a16:creationId xmlns:a16="http://schemas.microsoft.com/office/drawing/2014/main" id="{472E0B3C-64C7-4A7D-5082-7E458859CD2D}"/>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395234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19D90-4F4D-6822-3044-43DFCDD55B99}"/>
              </a:ext>
            </a:extLst>
          </p:cNvPr>
          <p:cNvSpPr txBox="1"/>
          <p:nvPr/>
        </p:nvSpPr>
        <p:spPr>
          <a:xfrm>
            <a:off x="116540" y="214264"/>
            <a:ext cx="11967883" cy="707886"/>
          </a:xfrm>
          <a:prstGeom prst="rect">
            <a:avLst/>
          </a:prstGeom>
          <a:noFill/>
        </p:spPr>
        <p:txBody>
          <a:bodyPr wrap="square">
            <a:spAutoFit/>
          </a:bodyPr>
          <a:lstStyle/>
          <a:p>
            <a:pPr algn="ctr"/>
            <a:r>
              <a:rPr lang="en-IN" sz="4000" dirty="0">
                <a:latin typeface="Times New Roman" panose="02020603050405020304" pitchFamily="18" charset="0"/>
                <a:cs typeface="Times New Roman" panose="02020603050405020304" pitchFamily="18" charset="0"/>
              </a:rPr>
              <a:t>Questionnaire</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3BD70F-78EA-1DC5-C7DC-7719F0780A5A}"/>
              </a:ext>
            </a:extLst>
          </p:cNvPr>
          <p:cNvSpPr txBox="1"/>
          <p:nvPr/>
        </p:nvSpPr>
        <p:spPr>
          <a:xfrm>
            <a:off x="1061885" y="1376516"/>
            <a:ext cx="8013290" cy="3730124"/>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9. Is exercise a part of your lifestyle? </a:t>
            </a:r>
          </a:p>
          <a:p>
            <a:pPr>
              <a:lnSpc>
                <a:spcPct val="150000"/>
              </a:lnSpc>
            </a:pPr>
            <a:r>
              <a:rPr lang="en-US" sz="2000" dirty="0">
                <a:latin typeface="Times New Roman" panose="02020603050405020304" pitchFamily="18" charset="0"/>
                <a:cs typeface="Times New Roman" panose="02020603050405020304" pitchFamily="18" charset="0"/>
              </a:rPr>
              <a:t>9.1. If yes, How many days in a week?</a:t>
            </a:r>
          </a:p>
          <a:p>
            <a:pPr>
              <a:lnSpc>
                <a:spcPct val="150000"/>
              </a:lnSpc>
            </a:pPr>
            <a:r>
              <a:rPr lang="en-US" sz="2000" dirty="0">
                <a:latin typeface="Times New Roman" panose="02020603050405020304" pitchFamily="18" charset="0"/>
                <a:cs typeface="Times New Roman" panose="02020603050405020304" pitchFamily="18" charset="0"/>
              </a:rPr>
              <a:t>10. What is your water intake in a day?(Min 1.5L to Max 3.5L) </a:t>
            </a:r>
          </a:p>
          <a:p>
            <a:pPr>
              <a:lnSpc>
                <a:spcPct val="150000"/>
              </a:lnSpc>
            </a:pPr>
            <a:r>
              <a:rPr lang="en-US" sz="2000" dirty="0">
                <a:latin typeface="Times New Roman" panose="02020603050405020304" pitchFamily="18" charset="0"/>
                <a:cs typeface="Times New Roman" panose="02020603050405020304" pitchFamily="18" charset="0"/>
              </a:rPr>
              <a:t>11. Are you sleeping 6 to 8 hours sleep regularly? </a:t>
            </a:r>
          </a:p>
          <a:p>
            <a:pPr>
              <a:lnSpc>
                <a:spcPct val="150000"/>
              </a:lnSpc>
            </a:pPr>
            <a:r>
              <a:rPr lang="en-US" sz="2000" dirty="0">
                <a:latin typeface="Times New Roman" panose="02020603050405020304" pitchFamily="18" charset="0"/>
                <a:cs typeface="Times New Roman" panose="02020603050405020304" pitchFamily="18" charset="0"/>
              </a:rPr>
              <a:t>12. Are you suffering from Menopausal problems? </a:t>
            </a:r>
          </a:p>
          <a:p>
            <a:pPr>
              <a:lnSpc>
                <a:spcPct val="150000"/>
              </a:lnSpc>
            </a:pPr>
            <a:r>
              <a:rPr lang="en-US" sz="2000" dirty="0">
                <a:latin typeface="Times New Roman" panose="02020603050405020304" pitchFamily="18" charset="0"/>
                <a:cs typeface="Times New Roman" panose="02020603050405020304" pitchFamily="18" charset="0"/>
              </a:rPr>
              <a:t>13. Do you have a family history of Diabetes? </a:t>
            </a:r>
          </a:p>
          <a:p>
            <a:pPr>
              <a:lnSpc>
                <a:spcPct val="150000"/>
              </a:lnSpc>
            </a:pPr>
            <a:r>
              <a:rPr lang="en-US" sz="2000" dirty="0">
                <a:latin typeface="Times New Roman" panose="02020603050405020304" pitchFamily="18" charset="0"/>
                <a:cs typeface="Times New Roman" panose="02020603050405020304" pitchFamily="18" charset="0"/>
              </a:rPr>
              <a:t>14. Do you have a family history of BP? </a:t>
            </a:r>
          </a:p>
          <a:p>
            <a:pPr>
              <a:lnSpc>
                <a:spcPct val="150000"/>
              </a:lnSpc>
            </a:pPr>
            <a:r>
              <a:rPr lang="en-US" sz="2000" dirty="0">
                <a:latin typeface="Times New Roman" panose="02020603050405020304" pitchFamily="18" charset="0"/>
                <a:cs typeface="Times New Roman" panose="02020603050405020304" pitchFamily="18" charset="0"/>
              </a:rPr>
              <a:t>15. Do you have a family history of Thyroid?</a:t>
            </a:r>
          </a:p>
        </p:txBody>
      </p:sp>
      <p:pic>
        <p:nvPicPr>
          <p:cNvPr id="2" name="Picture 1">
            <a:extLst>
              <a:ext uri="{FF2B5EF4-FFF2-40B4-BE49-F238E27FC236}">
                <a16:creationId xmlns:a16="http://schemas.microsoft.com/office/drawing/2014/main" id="{022EFA84-F8D3-A381-33EA-F33FEE8EB405}"/>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4" name="Picture 3">
            <a:extLst>
              <a:ext uri="{FF2B5EF4-FFF2-40B4-BE49-F238E27FC236}">
                <a16:creationId xmlns:a16="http://schemas.microsoft.com/office/drawing/2014/main" id="{F2571667-55AC-6C81-47FA-91C13FC68DE6}"/>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6" name="Picture 5">
            <a:extLst>
              <a:ext uri="{FF2B5EF4-FFF2-40B4-BE49-F238E27FC236}">
                <a16:creationId xmlns:a16="http://schemas.microsoft.com/office/drawing/2014/main" id="{2B5E3BFC-8B75-B2CA-676F-25118A13637A}"/>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198581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7C2D90-BE61-76D7-0681-86D751B0200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2209" y="876250"/>
            <a:ext cx="10386020" cy="5004152"/>
          </a:xfrm>
          <a:prstGeom prst="rect">
            <a:avLst/>
          </a:prstGeom>
          <a:noFill/>
          <a:ln>
            <a:noFill/>
          </a:ln>
        </p:spPr>
      </p:pic>
    </p:spTree>
    <p:extLst>
      <p:ext uri="{BB962C8B-B14F-4D97-AF65-F5344CB8AC3E}">
        <p14:creationId xmlns:p14="http://schemas.microsoft.com/office/powerpoint/2010/main" val="61037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14DCADE-EAA8-066A-204D-4FCCEA8479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298" y="861565"/>
            <a:ext cx="10424874" cy="5060424"/>
          </a:xfrm>
          <a:prstGeom prst="rect">
            <a:avLst/>
          </a:prstGeom>
          <a:noFill/>
          <a:ln>
            <a:noFill/>
          </a:ln>
        </p:spPr>
      </p:pic>
    </p:spTree>
    <p:extLst>
      <p:ext uri="{BB962C8B-B14F-4D97-AF65-F5344CB8AC3E}">
        <p14:creationId xmlns:p14="http://schemas.microsoft.com/office/powerpoint/2010/main" val="300269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700FEC-B3B3-4A4B-2978-6C429D573F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437" y="904010"/>
            <a:ext cx="10359736" cy="5008417"/>
          </a:xfrm>
          <a:prstGeom prst="rect">
            <a:avLst/>
          </a:prstGeom>
          <a:noFill/>
          <a:ln>
            <a:noFill/>
          </a:ln>
        </p:spPr>
      </p:pic>
    </p:spTree>
    <p:extLst>
      <p:ext uri="{BB962C8B-B14F-4D97-AF65-F5344CB8AC3E}">
        <p14:creationId xmlns:p14="http://schemas.microsoft.com/office/powerpoint/2010/main" val="57043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3416DE7-2F37-D189-06CC-2E45C9872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172" y="904010"/>
            <a:ext cx="10307782" cy="5034459"/>
          </a:xfrm>
          <a:prstGeom prst="rect">
            <a:avLst/>
          </a:prstGeom>
          <a:noFill/>
          <a:ln>
            <a:noFill/>
          </a:ln>
        </p:spPr>
      </p:pic>
    </p:spTree>
    <p:extLst>
      <p:ext uri="{BB962C8B-B14F-4D97-AF65-F5344CB8AC3E}">
        <p14:creationId xmlns:p14="http://schemas.microsoft.com/office/powerpoint/2010/main" val="254933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02DB3E-2054-A242-27E2-D49A23C608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06" y="927880"/>
            <a:ext cx="10288830" cy="5067674"/>
          </a:xfrm>
          <a:prstGeom prst="rect">
            <a:avLst/>
          </a:prstGeom>
          <a:noFill/>
          <a:ln>
            <a:noFill/>
          </a:ln>
        </p:spPr>
      </p:pic>
    </p:spTree>
    <p:extLst>
      <p:ext uri="{BB962C8B-B14F-4D97-AF65-F5344CB8AC3E}">
        <p14:creationId xmlns:p14="http://schemas.microsoft.com/office/powerpoint/2010/main" val="141456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4038200-FD9E-8F73-6DFA-E6A71695B3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628" y="1008319"/>
            <a:ext cx="10276199" cy="5091144"/>
          </a:xfrm>
          <a:prstGeom prst="rect">
            <a:avLst/>
          </a:prstGeom>
          <a:noFill/>
          <a:ln>
            <a:noFill/>
          </a:ln>
        </p:spPr>
      </p:pic>
    </p:spTree>
    <p:extLst>
      <p:ext uri="{BB962C8B-B14F-4D97-AF65-F5344CB8AC3E}">
        <p14:creationId xmlns:p14="http://schemas.microsoft.com/office/powerpoint/2010/main" val="2321389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C2C64-581F-FA59-D809-B4D6F9ADA573}"/>
              </a:ext>
            </a:extLst>
          </p:cNvPr>
          <p:cNvSpPr txBox="1"/>
          <p:nvPr/>
        </p:nvSpPr>
        <p:spPr>
          <a:xfrm>
            <a:off x="0" y="147483"/>
            <a:ext cx="12057529"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 ANALYSIS OF THE DATA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666D39-4868-E94A-2FC5-EE183FD4737E}"/>
              </a:ext>
            </a:extLst>
          </p:cNvPr>
          <p:cNvSpPr txBox="1"/>
          <p:nvPr/>
        </p:nvSpPr>
        <p:spPr>
          <a:xfrm>
            <a:off x="422787" y="1266191"/>
            <a:ext cx="10658168" cy="4007315"/>
          </a:xfrm>
          <a:prstGeom prst="rect">
            <a:avLst/>
          </a:prstGeom>
          <a:noFill/>
        </p:spPr>
        <p:txBody>
          <a:bodyPr wrap="square">
            <a:spAutoFit/>
          </a:bodyPr>
          <a:lstStyle/>
          <a:p>
            <a:pPr marL="390525" algn="just">
              <a:lnSpc>
                <a:spcPct val="150000"/>
              </a:lnSpc>
              <a:spcBef>
                <a:spcPts val="10"/>
              </a:spcBef>
              <a:spcAft>
                <a:spcPts val="0"/>
              </a:spcAft>
            </a:pPr>
            <a:r>
              <a:rPr lang="en-US" sz="1200" dirty="0">
                <a:effectLst/>
                <a:latin typeface="Times New Roman" panose="02020603050405020304" pitchFamily="18" charset="0"/>
                <a:ea typeface="Times New Roman" panose="02020603050405020304" pitchFamily="18" charset="0"/>
              </a:rPr>
              <a:t> 	</a:t>
            </a:r>
          </a:p>
          <a:p>
            <a:pPr marL="390525" algn="just">
              <a:lnSpc>
                <a:spcPct val="150000"/>
              </a:lnSpc>
              <a:spcBef>
                <a:spcPts val="10"/>
              </a:spcBef>
              <a:spcAft>
                <a:spcPts val="0"/>
              </a:spcAft>
            </a:pPr>
            <a:r>
              <a:rPr lang="en-US" sz="12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 team of 6 students signed a project in Visakhapatnam District. Firstly, this group of students conducted a survey to interact with the women of their local residents and conducted awareness rallies.</a:t>
            </a:r>
            <a:endParaRPr lang="en-IN" sz="2000" dirty="0">
              <a:effectLst/>
              <a:latin typeface="Times New Roman" panose="02020603050405020304" pitchFamily="18" charset="0"/>
              <a:ea typeface="Times New Roman" panose="02020603050405020304" pitchFamily="18" charset="0"/>
            </a:endParaRPr>
          </a:p>
          <a:p>
            <a:pPr marL="390525" algn="just">
              <a:lnSpc>
                <a:spcPct val="150000"/>
              </a:lnSpc>
              <a:spcBef>
                <a:spcPts val="10"/>
              </a:spcBef>
              <a:spcAft>
                <a:spcPts val="0"/>
              </a:spcAft>
            </a:pPr>
            <a:r>
              <a:rPr lang="en-US" sz="2000" dirty="0">
                <a:effectLst/>
                <a:latin typeface="Times New Roman" panose="02020603050405020304" pitchFamily="18" charset="0"/>
                <a:ea typeface="Times New Roman" panose="02020603050405020304" pitchFamily="18" charset="0"/>
              </a:rPr>
              <a:t>  	Secondly, the students take up a project work related to Women's Health. In this survey, we interacted with the women and learned about their daily routine of their food habits and exercise and found how the people of the Visakhapatnam City are aware of balanced diet and physical fitness. We collected data from the women regarding the major issues related to the health, social, cultural, and economic well-being of women.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328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4893C1-3926-5F89-415B-9B4ACF765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1520" cy="1385587"/>
          </a:xfrm>
          <a:prstGeom prst="rect">
            <a:avLst/>
          </a:prstGeom>
        </p:spPr>
      </p:pic>
      <p:sp>
        <p:nvSpPr>
          <p:cNvPr id="4" name="TextBox 3">
            <a:extLst>
              <a:ext uri="{FF2B5EF4-FFF2-40B4-BE49-F238E27FC236}">
                <a16:creationId xmlns:a16="http://schemas.microsoft.com/office/drawing/2014/main" id="{A34A9C46-C5C8-A2AD-4223-8391E9C60B59}"/>
              </a:ext>
            </a:extLst>
          </p:cNvPr>
          <p:cNvSpPr txBox="1"/>
          <p:nvPr/>
        </p:nvSpPr>
        <p:spPr>
          <a:xfrm>
            <a:off x="1140542" y="1608270"/>
            <a:ext cx="9222658" cy="923330"/>
          </a:xfrm>
          <a:prstGeom prst="rect">
            <a:avLst/>
          </a:prstGeom>
          <a:noFill/>
        </p:spPr>
        <p:txBody>
          <a:bodyPr wrap="square">
            <a:spAutoFit/>
          </a:bodyPr>
          <a:lstStyle/>
          <a:p>
            <a:pPr algn="ctr"/>
            <a:r>
              <a:rPr lang="en-IN" sz="2700" dirty="0"/>
              <a:t> </a:t>
            </a:r>
            <a:r>
              <a:rPr lang="en-IN" sz="2700" b="1" dirty="0">
                <a:latin typeface="Times New Roman" panose="02020603050405020304" pitchFamily="18" charset="0"/>
                <a:cs typeface="Times New Roman" panose="02020603050405020304" pitchFamily="18" charset="0"/>
              </a:rPr>
              <a:t>STUDY OF SOME ASPECTS OF WOMEN’S</a:t>
            </a:r>
            <a:r>
              <a:rPr lang="en-IN" sz="2700" b="1" dirty="0">
                <a:solidFill>
                  <a:schemeClr val="tx1">
                    <a:lumMod val="95000"/>
                    <a:lumOff val="5000"/>
                  </a:schemeClr>
                </a:solidFill>
                <a:latin typeface="Times New Roman" panose="02020603050405020304" pitchFamily="18" charset="0"/>
                <a:cs typeface="Times New Roman" panose="02020603050405020304" pitchFamily="18" charset="0"/>
              </a:rPr>
              <a:t> HEALTH IN VARIOUS AREAS OF VISAKHAPATNAM CITY</a:t>
            </a:r>
            <a:endParaRPr lang="en-IN" sz="27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E0C6952-691F-1C3B-7B21-63DA03AD6156}"/>
              </a:ext>
            </a:extLst>
          </p:cNvPr>
          <p:cNvSpPr txBox="1">
            <a:spLocks/>
          </p:cNvSpPr>
          <p:nvPr/>
        </p:nvSpPr>
        <p:spPr>
          <a:xfrm>
            <a:off x="636494" y="2795867"/>
            <a:ext cx="4387790" cy="3870363"/>
          </a:xfrm>
          <a:prstGeom prst="rect">
            <a:avLst/>
          </a:prstGeom>
        </p:spPr>
        <p:txBody>
          <a:bodyPr numCol="1">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7313" lvl="1" indent="-87313">
              <a:lnSpc>
                <a:spcPct val="120000"/>
              </a:lnSpc>
              <a:buFont typeface="Calibri" pitchFamily="34" charset="0"/>
              <a:buNone/>
            </a:pPr>
            <a:r>
              <a:rPr lang="en-IN" sz="1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u="sng" dirty="0">
                <a:solidFill>
                  <a:schemeClr val="tx1">
                    <a:lumMod val="95000"/>
                    <a:lumOff val="5000"/>
                  </a:schemeClr>
                </a:solidFill>
                <a:latin typeface="Times New Roman" panose="02020603050405020304" pitchFamily="18" charset="0"/>
                <a:cs typeface="Times New Roman" panose="02020603050405020304" pitchFamily="18" charset="0"/>
              </a:rPr>
              <a:t>TEAM MEMBERS</a:t>
            </a:r>
            <a:r>
              <a:rPr lang="en-IN" sz="1800" u="sng"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87313" lvl="1" indent="-87313">
              <a:lnSpc>
                <a:spcPct val="120000"/>
              </a:lnSpc>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Cherukuri</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Manikanta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292608" lvl="1">
              <a:lnSpc>
                <a:spcPct val="120000"/>
              </a:lnSpc>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Regd.No:2021-2222015 </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Mallapureddy</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Sagar </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Regd.No</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2021-2222020</a:t>
            </a:r>
          </a:p>
          <a:p>
            <a:pPr marL="292608" lvl="1">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Vattikuti Chaitanya</a:t>
            </a:r>
          </a:p>
          <a:p>
            <a:pPr marL="292608" lvl="1">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Regd.No:2021-2222035 </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Muthumala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Likitha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Regd.No</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2021-2222042</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Pampana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Jai Kiran</a:t>
            </a:r>
          </a:p>
          <a:p>
            <a:pPr marL="292608" lvl="1">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Regd.No:2021-2222043</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Koyya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Charan</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Regd.No</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2021-2222057 </a:t>
            </a:r>
            <a:endParaRPr lang="en-IN" sz="1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E05FDF40-0739-94CD-8AD8-36A8067C221E}"/>
              </a:ext>
            </a:extLst>
          </p:cNvPr>
          <p:cNvSpPr txBox="1">
            <a:spLocks/>
          </p:cNvSpPr>
          <p:nvPr/>
        </p:nvSpPr>
        <p:spPr>
          <a:xfrm>
            <a:off x="8190273" y="5312371"/>
            <a:ext cx="2713702" cy="131457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1700" b="1" dirty="0">
                <a:solidFill>
                  <a:schemeClr val="tx1">
                    <a:lumMod val="95000"/>
                    <a:lumOff val="5000"/>
                  </a:schemeClr>
                </a:solidFill>
                <a:latin typeface="Times New Roman" panose="02020603050405020304" pitchFamily="18" charset="0"/>
                <a:cs typeface="Times New Roman" panose="02020603050405020304" pitchFamily="18" charset="0"/>
              </a:rPr>
              <a:t>Under the guidance of Smt. P. Anantha Lakshmi Assistant Professor</a:t>
            </a:r>
          </a:p>
          <a:p>
            <a:pPr>
              <a:lnSpc>
                <a:spcPct val="100000"/>
              </a:lnSpc>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8BF866C-6D3E-9EA8-CEFB-B8E3A476AFB7}"/>
              </a:ext>
            </a:extLst>
          </p:cNvPr>
          <p:cNvPicPr>
            <a:picLocks noChangeAspect="1"/>
          </p:cNvPicPr>
          <p:nvPr/>
        </p:nvPicPr>
        <p:blipFill>
          <a:blip r:embed="rId3"/>
          <a:stretch>
            <a:fillRect/>
          </a:stretch>
        </p:blipFill>
        <p:spPr>
          <a:xfrm>
            <a:off x="11102445" y="1612714"/>
            <a:ext cx="2435787" cy="2109355"/>
          </a:xfrm>
          <a:prstGeom prst="rect">
            <a:avLst/>
          </a:prstGeom>
        </p:spPr>
      </p:pic>
      <p:pic>
        <p:nvPicPr>
          <p:cNvPr id="8" name="Picture 7">
            <a:extLst>
              <a:ext uri="{FF2B5EF4-FFF2-40B4-BE49-F238E27FC236}">
                <a16:creationId xmlns:a16="http://schemas.microsoft.com/office/drawing/2014/main" id="{F711ED56-15CF-9DF6-8925-FF0E8EB0919A}"/>
              </a:ext>
            </a:extLst>
          </p:cNvPr>
          <p:cNvPicPr>
            <a:picLocks noChangeAspect="1"/>
          </p:cNvPicPr>
          <p:nvPr/>
        </p:nvPicPr>
        <p:blipFill>
          <a:blip r:embed="rId4"/>
          <a:stretch>
            <a:fillRect/>
          </a:stretch>
        </p:blipFill>
        <p:spPr>
          <a:xfrm>
            <a:off x="11027722" y="3860930"/>
            <a:ext cx="2665597" cy="2306191"/>
          </a:xfrm>
          <a:prstGeom prst="rect">
            <a:avLst/>
          </a:prstGeom>
        </p:spPr>
      </p:pic>
    </p:spTree>
    <p:extLst>
      <p:ext uri="{BB962C8B-B14F-4D97-AF65-F5344CB8AC3E}">
        <p14:creationId xmlns:p14="http://schemas.microsoft.com/office/powerpoint/2010/main" val="1638202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C2C64-581F-FA59-D809-B4D6F9ADA573}"/>
              </a:ext>
            </a:extLst>
          </p:cNvPr>
          <p:cNvSpPr txBox="1"/>
          <p:nvPr/>
        </p:nvSpPr>
        <p:spPr>
          <a:xfrm>
            <a:off x="0" y="147483"/>
            <a:ext cx="12057529"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 ANALYSIS OF THE DATA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666D39-4868-E94A-2FC5-EE183FD4737E}"/>
              </a:ext>
            </a:extLst>
          </p:cNvPr>
          <p:cNvSpPr txBox="1"/>
          <p:nvPr/>
        </p:nvSpPr>
        <p:spPr>
          <a:xfrm>
            <a:off x="678670" y="931894"/>
            <a:ext cx="8668870" cy="4922951"/>
          </a:xfrm>
          <a:prstGeom prst="rect">
            <a:avLst/>
          </a:prstGeom>
          <a:noFill/>
        </p:spPr>
        <p:txBody>
          <a:bodyPr wrap="square">
            <a:spAutoFit/>
          </a:bodyPr>
          <a:lstStyle/>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surveyed -180</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employed - 75</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taking 3 meals per day - 135</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having breakfast timely - 139</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of age between 25 to 30 Years - 31</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of age between 31 to 40 Years - 28</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of age between 41 to 50 Years - 23</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of age between 51 to 60 Years - 11</a:t>
            </a:r>
            <a:endParaRPr lang="en-IN"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640FB435-659D-D0F4-3CA5-594E0A60AF2A}"/>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6" name="Picture 5">
            <a:extLst>
              <a:ext uri="{FF2B5EF4-FFF2-40B4-BE49-F238E27FC236}">
                <a16:creationId xmlns:a16="http://schemas.microsoft.com/office/drawing/2014/main" id="{707C4E08-5F00-DE01-3180-FBBB1DD4E47B}"/>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7" name="Picture 6">
            <a:extLst>
              <a:ext uri="{FF2B5EF4-FFF2-40B4-BE49-F238E27FC236}">
                <a16:creationId xmlns:a16="http://schemas.microsoft.com/office/drawing/2014/main" id="{C0BD401A-793A-045B-BE64-C13790F5E6A8}"/>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1447769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C2C64-581F-FA59-D809-B4D6F9ADA573}"/>
              </a:ext>
            </a:extLst>
          </p:cNvPr>
          <p:cNvSpPr txBox="1"/>
          <p:nvPr/>
        </p:nvSpPr>
        <p:spPr>
          <a:xfrm>
            <a:off x="0" y="147483"/>
            <a:ext cx="12057529"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 ANALYSIS OF THE DATA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666D39-4868-E94A-2FC5-EE183FD4737E}"/>
              </a:ext>
            </a:extLst>
          </p:cNvPr>
          <p:cNvSpPr txBox="1"/>
          <p:nvPr/>
        </p:nvSpPr>
        <p:spPr>
          <a:xfrm>
            <a:off x="678670" y="931894"/>
            <a:ext cx="8668870" cy="5486374"/>
          </a:xfrm>
          <a:prstGeom prst="rect">
            <a:avLst/>
          </a:prstGeom>
          <a:noFill/>
        </p:spPr>
        <p:txBody>
          <a:bodyPr wrap="square">
            <a:spAutoFit/>
          </a:bodyPr>
          <a:lstStyle/>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people of age more than 59 Years - 04</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Percentage of women daily balanced diet daily - 61%</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who eat fruits regularly - 101</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are exercising daily - 7</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having 6 to 8 hours of sleep - 148</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suffering from Menopausal problems - 44</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having a family history of Diabetes - 52</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having a family history of BP - 82</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having a family history of Thyroid - 58</a:t>
            </a:r>
            <a:endParaRPr kumimoji="0" lang="en-IN"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pic>
        <p:nvPicPr>
          <p:cNvPr id="5" name="Picture 4">
            <a:extLst>
              <a:ext uri="{FF2B5EF4-FFF2-40B4-BE49-F238E27FC236}">
                <a16:creationId xmlns:a16="http://schemas.microsoft.com/office/drawing/2014/main" id="{640FB435-659D-D0F4-3CA5-594E0A60AF2A}"/>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6" name="Picture 5">
            <a:extLst>
              <a:ext uri="{FF2B5EF4-FFF2-40B4-BE49-F238E27FC236}">
                <a16:creationId xmlns:a16="http://schemas.microsoft.com/office/drawing/2014/main" id="{707C4E08-5F00-DE01-3180-FBBB1DD4E47B}"/>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7" name="Picture 6">
            <a:extLst>
              <a:ext uri="{FF2B5EF4-FFF2-40B4-BE49-F238E27FC236}">
                <a16:creationId xmlns:a16="http://schemas.microsoft.com/office/drawing/2014/main" id="{C0BD401A-793A-045B-BE64-C13790F5E6A8}"/>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401535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C57BF6-CC7B-3E41-2859-1E5AA87D8734}"/>
              </a:ext>
            </a:extLst>
          </p:cNvPr>
          <p:cNvSpPr txBox="1"/>
          <p:nvPr/>
        </p:nvSpPr>
        <p:spPr>
          <a:xfrm>
            <a:off x="548856" y="303487"/>
            <a:ext cx="6176408" cy="579967"/>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Women Employability-Wise Collected Data</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472C57-B667-3311-8A13-E18B8DF4B40E}"/>
              </a:ext>
            </a:extLst>
          </p:cNvPr>
          <p:cNvSpPr txBox="1"/>
          <p:nvPr/>
        </p:nvSpPr>
        <p:spPr>
          <a:xfrm>
            <a:off x="-109910" y="978203"/>
            <a:ext cx="11898085" cy="960328"/>
          </a:xfrm>
          <a:prstGeom prst="rect">
            <a:avLst/>
          </a:prstGeom>
          <a:noFill/>
        </p:spPr>
        <p:txBody>
          <a:bodyPr wrap="square">
            <a:spAutoFit/>
          </a:bodyPr>
          <a:lstStyle/>
          <a:p>
            <a:pPr marL="390525" indent="457200">
              <a:lnSpc>
                <a:spcPct val="150000"/>
              </a:lnSpc>
              <a:spcBef>
                <a:spcPts val="10"/>
              </a:spcBef>
              <a:spcAft>
                <a:spcPts val="0"/>
              </a:spcAft>
            </a:pPr>
            <a:r>
              <a:rPr lang="en-US" sz="2000" dirty="0">
                <a:effectLst/>
                <a:latin typeface="Times New Roman" panose="02020603050405020304" pitchFamily="18" charset="0"/>
                <a:ea typeface="Times New Roman" panose="02020603050405020304" pitchFamily="18" charset="0"/>
              </a:rPr>
              <a:t>We are collected the data of 180 women from the </a:t>
            </a:r>
            <a:r>
              <a:rPr lang="en-US" sz="2000" dirty="0">
                <a:latin typeface="Times New Roman" panose="02020603050405020304" pitchFamily="18" charset="0"/>
                <a:ea typeface="Times New Roman" panose="02020603050405020304" pitchFamily="18" charset="0"/>
              </a:rPr>
              <a:t>c</a:t>
            </a:r>
            <a:r>
              <a:rPr lang="en-US" sz="2000" dirty="0">
                <a:effectLst/>
                <a:latin typeface="Times New Roman" panose="02020603050405020304" pitchFamily="18" charset="0"/>
                <a:ea typeface="Times New Roman" panose="02020603050405020304" pitchFamily="18" charset="0"/>
              </a:rPr>
              <a:t>ity by asking them do they employed or not the following bar graph and pie chart show the number of women employed.</a:t>
            </a:r>
            <a:endParaRPr lang="en-IN" sz="2000" dirty="0">
              <a:effectLst/>
              <a:latin typeface="Times New Roman" panose="02020603050405020304" pitchFamily="18" charset="0"/>
              <a:ea typeface="Times New Roman" panose="02020603050405020304" pitchFamily="18" charset="0"/>
            </a:endParaRPr>
          </a:p>
        </p:txBody>
      </p:sp>
      <p:graphicFrame>
        <p:nvGraphicFramePr>
          <p:cNvPr id="6" name="Chart 5">
            <a:extLst>
              <a:ext uri="{FF2B5EF4-FFF2-40B4-BE49-F238E27FC236}">
                <a16:creationId xmlns:a16="http://schemas.microsoft.com/office/drawing/2014/main" id="{D4704040-4EE4-4CE9-DF35-6563A9C165A2}"/>
              </a:ext>
            </a:extLst>
          </p:cNvPr>
          <p:cNvGraphicFramePr/>
          <p:nvPr>
            <p:extLst>
              <p:ext uri="{D42A27DB-BD31-4B8C-83A1-F6EECF244321}">
                <p14:modId xmlns:p14="http://schemas.microsoft.com/office/powerpoint/2010/main" val="4269298777"/>
              </p:ext>
            </p:extLst>
          </p:nvPr>
        </p:nvGraphicFramePr>
        <p:xfrm>
          <a:off x="6461452" y="1959429"/>
          <a:ext cx="5372100" cy="415212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7F9E0DA-CAD7-D655-3ADF-77DA54AB6499}"/>
              </a:ext>
            </a:extLst>
          </p:cNvPr>
          <p:cNvSpPr txBox="1"/>
          <p:nvPr/>
        </p:nvSpPr>
        <p:spPr>
          <a:xfrm>
            <a:off x="7235536" y="5974905"/>
            <a:ext cx="4956464" cy="338554"/>
          </a:xfrm>
          <a:prstGeom prst="rect">
            <a:avLst/>
          </a:prstGeom>
          <a:noFill/>
        </p:spPr>
        <p:txBody>
          <a:bodyPr wrap="square">
            <a:spAutoFit/>
          </a:bodyPr>
          <a:lstStyle/>
          <a:p>
            <a:r>
              <a:rPr lang="en-US" sz="1600" b="1" i="1" dirty="0">
                <a:effectLst/>
                <a:latin typeface="Times New Roman" panose="02020603050405020304" pitchFamily="18" charset="0"/>
                <a:ea typeface="Times New Roman" panose="02020603050405020304" pitchFamily="18" charset="0"/>
              </a:rPr>
              <a:t>Bar chart showing Women's employment</a:t>
            </a:r>
            <a:r>
              <a:rPr lang="en-US" sz="1600" b="1" dirty="0">
                <a:effectLst/>
                <a:latin typeface="Times New Roman" panose="02020603050405020304" pitchFamily="18" charset="0"/>
                <a:ea typeface="Times New Roman" panose="02020603050405020304" pitchFamily="18" charset="0"/>
              </a:rPr>
              <a:t> </a:t>
            </a:r>
            <a:endParaRPr lang="en-IN" sz="1600" dirty="0"/>
          </a:p>
        </p:txBody>
      </p:sp>
      <p:pic>
        <p:nvPicPr>
          <p:cNvPr id="4" name="Picture 3">
            <a:extLst>
              <a:ext uri="{FF2B5EF4-FFF2-40B4-BE49-F238E27FC236}">
                <a16:creationId xmlns:a16="http://schemas.microsoft.com/office/drawing/2014/main" id="{21C36451-0E0A-0F1F-E90C-6F25D8724C57}"/>
              </a:ext>
            </a:extLst>
          </p:cNvPr>
          <p:cNvPicPr>
            <a:picLocks noChangeAspect="1"/>
          </p:cNvPicPr>
          <p:nvPr/>
        </p:nvPicPr>
        <p:blipFill>
          <a:blip r:embed="rId3"/>
          <a:stretch>
            <a:fillRect/>
          </a:stretch>
        </p:blipFill>
        <p:spPr>
          <a:xfrm>
            <a:off x="1166653" y="5924947"/>
            <a:ext cx="4354446" cy="438469"/>
          </a:xfrm>
          <a:prstGeom prst="rect">
            <a:avLst/>
          </a:prstGeom>
        </p:spPr>
      </p:pic>
      <p:graphicFrame>
        <p:nvGraphicFramePr>
          <p:cNvPr id="2" name="Chart 1">
            <a:extLst>
              <a:ext uri="{FF2B5EF4-FFF2-40B4-BE49-F238E27FC236}">
                <a16:creationId xmlns:a16="http://schemas.microsoft.com/office/drawing/2014/main" id="{6A0B8A21-3BB9-C2B0-69D3-30545D24C5B2}"/>
              </a:ext>
            </a:extLst>
          </p:cNvPr>
          <p:cNvGraphicFramePr>
            <a:graphicFrameLocks/>
          </p:cNvGraphicFramePr>
          <p:nvPr>
            <p:extLst>
              <p:ext uri="{D42A27DB-BD31-4B8C-83A1-F6EECF244321}">
                <p14:modId xmlns:p14="http://schemas.microsoft.com/office/powerpoint/2010/main" val="178006460"/>
              </p:ext>
            </p:extLst>
          </p:nvPr>
        </p:nvGraphicFramePr>
        <p:xfrm>
          <a:off x="723900" y="2033280"/>
          <a:ext cx="5191125" cy="35388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901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8EAC600-D01D-1A99-7AFA-4FD83399301C}"/>
              </a:ext>
            </a:extLst>
          </p:cNvPr>
          <p:cNvGraphicFramePr/>
          <p:nvPr>
            <p:extLst>
              <p:ext uri="{D42A27DB-BD31-4B8C-83A1-F6EECF244321}">
                <p14:modId xmlns:p14="http://schemas.microsoft.com/office/powerpoint/2010/main" val="2974666554"/>
              </p:ext>
            </p:extLst>
          </p:nvPr>
        </p:nvGraphicFramePr>
        <p:xfrm>
          <a:off x="216368" y="2379278"/>
          <a:ext cx="5764554" cy="32651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28EAC600-D01D-1A99-7AFA-4FD83399301C}"/>
              </a:ext>
            </a:extLst>
          </p:cNvPr>
          <p:cNvGraphicFramePr/>
          <p:nvPr>
            <p:extLst>
              <p:ext uri="{D42A27DB-BD31-4B8C-83A1-F6EECF244321}">
                <p14:modId xmlns:p14="http://schemas.microsoft.com/office/powerpoint/2010/main" val="163011332"/>
              </p:ext>
            </p:extLst>
          </p:nvPr>
        </p:nvGraphicFramePr>
        <p:xfrm>
          <a:off x="6319053" y="2379278"/>
          <a:ext cx="5645150" cy="326517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0F2919D6-7D8B-3B38-EABB-6D3BE2CA04A5}"/>
              </a:ext>
            </a:extLst>
          </p:cNvPr>
          <p:cNvSpPr>
            <a:spLocks noChangeArrowheads="1"/>
          </p:cNvSpPr>
          <p:nvPr/>
        </p:nvSpPr>
        <p:spPr bwMode="auto">
          <a:xfrm>
            <a:off x="255638" y="0"/>
            <a:ext cx="11651227"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90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390525" eaLnBrk="1" fontAlgn="base" hangingPunct="1">
              <a:lnSpc>
                <a:spcPct val="150000"/>
              </a:lnSpc>
              <a:spcBef>
                <a:spcPct val="0"/>
              </a:spcBef>
              <a:spcAft>
                <a:spcPct val="0"/>
              </a:spcAft>
              <a:buClrTx/>
              <a:buSzTx/>
              <a:buFontTx/>
              <a:buNone/>
              <a:tabLst/>
            </a:pPr>
            <a:endParaRPr lang="en-US" altLang="en-US" sz="1050" b="1" dirty="0">
              <a:latin typeface="Times New Roman" panose="02020603050405020304" pitchFamily="18" charset="0"/>
              <a:cs typeface="Times New Roman" panose="02020603050405020304" pitchFamily="18" charset="0"/>
            </a:endParaRPr>
          </a:p>
          <a:p>
            <a:pPr marR="0" lvl="0" indent="390525" eaLnBrk="1" fontAlgn="base" hangingPunct="1">
              <a:lnSpc>
                <a:spcPct val="150000"/>
              </a:lnSpc>
              <a:spcBef>
                <a:spcPct val="0"/>
              </a:spcBef>
              <a:spcAft>
                <a:spcPct val="0"/>
              </a:spcAft>
              <a:buClrTx/>
              <a:buSzTx/>
              <a:buFontTx/>
              <a:buNone/>
              <a:tabLst/>
            </a:pPr>
            <a:r>
              <a:rPr lang="en-US" altLang="en-US" sz="2400" b="1" dirty="0">
                <a:latin typeface="Times New Roman" panose="02020603050405020304" pitchFamily="18" charset="0"/>
                <a:cs typeface="Times New Roman" panose="02020603050405020304" pitchFamily="18" charset="0"/>
              </a:rPr>
              <a:t>Health Issues-Wise Collected Data</a:t>
            </a:r>
          </a:p>
          <a:p>
            <a:pPr marL="0" marR="0" lvl="0" indent="390525"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390525"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collected the data of 180 women from the </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c</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ity by asking them about their health issues. The following bar graph and pie chart show the number of women who suffered from various health issues.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39052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C800561-FFF4-906F-8E27-A420E7922EC7}"/>
              </a:ext>
            </a:extLst>
          </p:cNvPr>
          <p:cNvSpPr>
            <a:spLocks noChangeArrowheads="1"/>
          </p:cNvSpPr>
          <p:nvPr/>
        </p:nvSpPr>
        <p:spPr bwMode="auto">
          <a:xfrm>
            <a:off x="910478" y="5600922"/>
            <a:ext cx="396632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3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Bar chart showing Health Issues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11248F3A-4276-0C99-37BC-D9F2D712E336}"/>
              </a:ext>
            </a:extLst>
          </p:cNvPr>
          <p:cNvSpPr>
            <a:spLocks noChangeArrowheads="1"/>
          </p:cNvSpPr>
          <p:nvPr/>
        </p:nvSpPr>
        <p:spPr bwMode="auto">
          <a:xfrm>
            <a:off x="390525" y="6734246"/>
            <a:ext cx="6463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B31B0C8-1B36-B362-BE7C-A8098C6AA978}"/>
              </a:ext>
            </a:extLst>
          </p:cNvPr>
          <p:cNvSpPr txBox="1"/>
          <p:nvPr/>
        </p:nvSpPr>
        <p:spPr>
          <a:xfrm>
            <a:off x="7584142" y="5708642"/>
            <a:ext cx="3697380" cy="338554"/>
          </a:xfrm>
          <a:prstGeom prst="rect">
            <a:avLst/>
          </a:prstGeom>
          <a:noFill/>
        </p:spPr>
        <p:txBody>
          <a:bodyPr wrap="square">
            <a:spAutoFit/>
          </a:bodyPr>
          <a:lstStyle/>
          <a:p>
            <a:r>
              <a:rPr lang="en-US" sz="1600" b="1" i="1" dirty="0">
                <a:effectLst/>
                <a:latin typeface="Times New Roman" panose="02020603050405020304" pitchFamily="18" charset="0"/>
                <a:ea typeface="Times New Roman" panose="02020603050405020304" pitchFamily="18" charset="0"/>
              </a:rPr>
              <a:t>Pie chart showing Health Issues</a:t>
            </a:r>
            <a:endParaRPr lang="en-IN" sz="2400" dirty="0"/>
          </a:p>
        </p:txBody>
      </p:sp>
    </p:spTree>
    <p:extLst>
      <p:ext uri="{BB962C8B-B14F-4D97-AF65-F5344CB8AC3E}">
        <p14:creationId xmlns:p14="http://schemas.microsoft.com/office/powerpoint/2010/main" val="380987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7B4F21-E154-F659-2F15-682E299A7088}"/>
              </a:ext>
            </a:extLst>
          </p:cNvPr>
          <p:cNvSpPr txBox="1"/>
          <p:nvPr/>
        </p:nvSpPr>
        <p:spPr>
          <a:xfrm>
            <a:off x="670700" y="455795"/>
            <a:ext cx="631672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Physical</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Well</a:t>
            </a:r>
            <a:r>
              <a:rPr lang="en-US" sz="2400" b="1" dirty="0">
                <a:latin typeface="Times New Roman" panose="02020603050405020304" pitchFamily="18" charset="0"/>
                <a:cs typeface="Times New Roman" panose="02020603050405020304" pitchFamily="18" charset="0"/>
              </a:rPr>
              <a:t>ness-Wise</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Collected</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61AFD5-9008-09A8-2E22-A78F9DF274A3}"/>
              </a:ext>
            </a:extLst>
          </p:cNvPr>
          <p:cNvSpPr txBox="1"/>
          <p:nvPr/>
        </p:nvSpPr>
        <p:spPr>
          <a:xfrm>
            <a:off x="0" y="1026315"/>
            <a:ext cx="11914094" cy="1259447"/>
          </a:xfrm>
          <a:prstGeom prst="rect">
            <a:avLst/>
          </a:prstGeom>
          <a:noFill/>
        </p:spPr>
        <p:txBody>
          <a:bodyPr wrap="square">
            <a:spAutoFit/>
          </a:bodyPr>
          <a:lstStyle/>
          <a:p>
            <a:pPr marL="390525" indent="457200" algn="just">
              <a:lnSpc>
                <a:spcPct val="150000"/>
              </a:lnSpc>
              <a:spcBef>
                <a:spcPts val="10"/>
              </a:spcBef>
              <a:spcAft>
                <a:spcPts val="0"/>
              </a:spcAft>
            </a:pPr>
            <a:r>
              <a:rPr lang="en-US" sz="2000" dirty="0">
                <a:effectLst/>
                <a:latin typeface="Times New Roman" panose="02020603050405020304" pitchFamily="18" charset="0"/>
                <a:ea typeface="Times New Roman" panose="02020603050405020304" pitchFamily="18" charset="0"/>
              </a:rPr>
              <a:t>We collected the data of 180 women from the </a:t>
            </a:r>
            <a:r>
              <a:rPr lang="en-US" sz="2000" dirty="0">
                <a:latin typeface="Times New Roman" panose="02020603050405020304" pitchFamily="18" charset="0"/>
                <a:ea typeface="Times New Roman" panose="02020603050405020304" pitchFamily="18" charset="0"/>
              </a:rPr>
              <a:t>c</a:t>
            </a:r>
            <a:r>
              <a:rPr lang="en-US" sz="2000" dirty="0">
                <a:effectLst/>
                <a:latin typeface="Times New Roman" panose="02020603050405020304" pitchFamily="18" charset="0"/>
                <a:ea typeface="Times New Roman" panose="02020603050405020304" pitchFamily="18" charset="0"/>
              </a:rPr>
              <a:t>ity by asking them about their physical </a:t>
            </a:r>
            <a:r>
              <a:rPr lang="en-US" sz="2000" dirty="0">
                <a:latin typeface="Times New Roman" panose="02020603050405020304" pitchFamily="18" charset="0"/>
                <a:ea typeface="Times New Roman" panose="02020603050405020304" pitchFamily="18" charset="0"/>
              </a:rPr>
              <a:t>fit</a:t>
            </a:r>
            <a:r>
              <a:rPr lang="en-US" sz="2000" dirty="0">
                <a:effectLst/>
                <a:latin typeface="Times New Roman" panose="02020603050405020304" pitchFamily="18" charset="0"/>
                <a:ea typeface="Times New Roman" panose="02020603050405020304" pitchFamily="18" charset="0"/>
              </a:rPr>
              <a:t>ness the following graph shows the number of women about their physical fitness.</a:t>
            </a:r>
            <a:endParaRPr lang="en-IN" sz="2000" dirty="0">
              <a:effectLst/>
              <a:latin typeface="Times New Roman" panose="02020603050405020304" pitchFamily="18" charset="0"/>
              <a:ea typeface="Times New Roman" panose="02020603050405020304" pitchFamily="18" charset="0"/>
            </a:endParaRPr>
          </a:p>
          <a:p>
            <a:pPr marL="390525" algn="just">
              <a:lnSpc>
                <a:spcPct val="150000"/>
              </a:lnSpc>
              <a:spcBef>
                <a:spcPts val="10"/>
              </a:spcBef>
              <a:spcAft>
                <a:spcPts val="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graphicFrame>
        <p:nvGraphicFramePr>
          <p:cNvPr id="6" name="Chart 5">
            <a:extLst>
              <a:ext uri="{FF2B5EF4-FFF2-40B4-BE49-F238E27FC236}">
                <a16:creationId xmlns:a16="http://schemas.microsoft.com/office/drawing/2014/main" id="{F6254AE9-CD7F-DE8B-0585-5C9823E39503}"/>
              </a:ext>
            </a:extLst>
          </p:cNvPr>
          <p:cNvGraphicFramePr/>
          <p:nvPr>
            <p:extLst>
              <p:ext uri="{D42A27DB-BD31-4B8C-83A1-F6EECF244321}">
                <p14:modId xmlns:p14="http://schemas.microsoft.com/office/powerpoint/2010/main" val="3810252520"/>
              </p:ext>
            </p:extLst>
          </p:nvPr>
        </p:nvGraphicFramePr>
        <p:xfrm>
          <a:off x="412956" y="2371425"/>
          <a:ext cx="5751869" cy="332145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C8FF5B5B-BB7B-1392-2C4F-96FA33C5742D}"/>
              </a:ext>
            </a:extLst>
          </p:cNvPr>
          <p:cNvSpPr txBox="1"/>
          <p:nvPr/>
        </p:nvSpPr>
        <p:spPr>
          <a:xfrm>
            <a:off x="1384422" y="5816558"/>
            <a:ext cx="3580867" cy="338554"/>
          </a:xfrm>
          <a:prstGeom prst="rect">
            <a:avLst/>
          </a:prstGeom>
          <a:noFill/>
        </p:spPr>
        <p:txBody>
          <a:bodyPr wrap="square">
            <a:spAutoFit/>
          </a:bodyPr>
          <a:lstStyle/>
          <a:p>
            <a:r>
              <a:rPr lang="en-US" sz="1600" b="1" i="1" dirty="0">
                <a:effectLst/>
                <a:latin typeface="Times New Roman" panose="02020603050405020304" pitchFamily="18" charset="0"/>
                <a:ea typeface="Times New Roman" panose="02020603050405020304" pitchFamily="18" charset="0"/>
              </a:rPr>
              <a:t>Bar chart showing Physical</a:t>
            </a:r>
            <a:r>
              <a:rPr lang="en-US" sz="1200" b="1" i="1" dirty="0">
                <a:effectLst/>
                <a:latin typeface="Times New Roman" panose="02020603050405020304" pitchFamily="18" charset="0"/>
                <a:ea typeface="Times New Roman" panose="02020603050405020304" pitchFamily="18" charset="0"/>
              </a:rPr>
              <a:t> </a:t>
            </a:r>
            <a:r>
              <a:rPr lang="en-US" sz="1600" b="1" i="1" dirty="0">
                <a:latin typeface="Times New Roman" panose="02020603050405020304" pitchFamily="18" charset="0"/>
                <a:ea typeface="Times New Roman" panose="02020603050405020304" pitchFamily="18" charset="0"/>
              </a:rPr>
              <a:t>Wellness</a:t>
            </a:r>
            <a:endParaRPr lang="en-IN" sz="2400" dirty="0"/>
          </a:p>
        </p:txBody>
      </p:sp>
      <p:sp>
        <p:nvSpPr>
          <p:cNvPr id="11" name="TextBox 10">
            <a:extLst>
              <a:ext uri="{FF2B5EF4-FFF2-40B4-BE49-F238E27FC236}">
                <a16:creationId xmlns:a16="http://schemas.microsoft.com/office/drawing/2014/main" id="{E1922805-25B9-4715-BB21-ED2458EABE7E}"/>
              </a:ext>
            </a:extLst>
          </p:cNvPr>
          <p:cNvSpPr txBox="1"/>
          <p:nvPr/>
        </p:nvSpPr>
        <p:spPr>
          <a:xfrm>
            <a:off x="7303129" y="5831685"/>
            <a:ext cx="4061011" cy="338554"/>
          </a:xfrm>
          <a:prstGeom prst="rect">
            <a:avLst/>
          </a:prstGeom>
          <a:noFill/>
        </p:spPr>
        <p:txBody>
          <a:bodyPr wrap="square">
            <a:spAutoFit/>
          </a:bodyPr>
          <a:lstStyle/>
          <a:p>
            <a:r>
              <a:rPr lang="en-US" sz="1600" b="1" i="1" dirty="0">
                <a:effectLst/>
                <a:latin typeface="Times New Roman" panose="02020603050405020304" pitchFamily="18" charset="0"/>
                <a:ea typeface="Times New Roman" panose="02020603050405020304" pitchFamily="18" charset="0"/>
              </a:rPr>
              <a:t>Pie chart showing Physical </a:t>
            </a:r>
            <a:r>
              <a:rPr lang="en-US" sz="1600" b="1" i="1" dirty="0">
                <a:latin typeface="Times New Roman" panose="02020603050405020304" pitchFamily="18" charset="0"/>
                <a:ea typeface="Times New Roman" panose="02020603050405020304" pitchFamily="18" charset="0"/>
              </a:rPr>
              <a:t>Welln</a:t>
            </a:r>
            <a:r>
              <a:rPr lang="en-US" sz="1600" b="1" i="1" dirty="0">
                <a:effectLst/>
                <a:latin typeface="Times New Roman" panose="02020603050405020304" pitchFamily="18" charset="0"/>
                <a:ea typeface="Times New Roman" panose="02020603050405020304" pitchFamily="18" charset="0"/>
              </a:rPr>
              <a:t>ess</a:t>
            </a:r>
            <a:endParaRPr lang="en-IN" sz="2400" dirty="0"/>
          </a:p>
        </p:txBody>
      </p:sp>
      <p:graphicFrame>
        <p:nvGraphicFramePr>
          <p:cNvPr id="2" name="Chart 1">
            <a:extLst>
              <a:ext uri="{FF2B5EF4-FFF2-40B4-BE49-F238E27FC236}">
                <a16:creationId xmlns:a16="http://schemas.microsoft.com/office/drawing/2014/main" id="{AF5955BA-6BA7-1F85-3CB7-C648545C5C4B}"/>
              </a:ext>
            </a:extLst>
          </p:cNvPr>
          <p:cNvGraphicFramePr>
            <a:graphicFrameLocks/>
          </p:cNvGraphicFramePr>
          <p:nvPr>
            <p:extLst>
              <p:ext uri="{D42A27DB-BD31-4B8C-83A1-F6EECF244321}">
                <p14:modId xmlns:p14="http://schemas.microsoft.com/office/powerpoint/2010/main" val="1225867962"/>
              </p:ext>
            </p:extLst>
          </p:nvPr>
        </p:nvGraphicFramePr>
        <p:xfrm>
          <a:off x="6513869" y="2359742"/>
          <a:ext cx="5265175" cy="33626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0979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C2633-B5C7-396A-77B6-6666063CEA03}"/>
              </a:ext>
            </a:extLst>
          </p:cNvPr>
          <p:cNvSpPr txBox="1"/>
          <p:nvPr/>
        </p:nvSpPr>
        <p:spPr>
          <a:xfrm>
            <a:off x="1185944" y="167148"/>
            <a:ext cx="9879106" cy="768031"/>
          </a:xfrm>
          <a:prstGeom prst="rect">
            <a:avLst/>
          </a:prstGeom>
          <a:noFill/>
        </p:spPr>
        <p:txBody>
          <a:bodyPr wrap="square">
            <a:spAutoFit/>
          </a:bodyPr>
          <a:lstStyle/>
          <a:p>
            <a:pPr marL="1828800" marR="199390" indent="457200">
              <a:lnSpc>
                <a:spcPct val="107000"/>
              </a:lnSpc>
              <a:spcBef>
                <a:spcPts val="350"/>
              </a:spcBef>
              <a:spcAft>
                <a:spcPts val="0"/>
              </a:spcAft>
            </a:pPr>
            <a:r>
              <a:rPr lang="en-US" sz="4400" kern="0" dirty="0">
                <a:effectLst/>
                <a:latin typeface="+mj-lt"/>
                <a:ea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OBSERVATION</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EB26EC-2724-BD39-2840-1C0FAF6E1D0E}"/>
              </a:ext>
            </a:extLst>
          </p:cNvPr>
          <p:cNvSpPr txBox="1"/>
          <p:nvPr/>
        </p:nvSpPr>
        <p:spPr>
          <a:xfrm>
            <a:off x="975851" y="1014417"/>
            <a:ext cx="7597878" cy="47681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Certainly, here's a concise observation with numerical data:</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41.7% of surveyed women (75 out of 180) are employed.</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75% of women have three meals per day.</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77.2% have breakfast regularly.</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57.2% incorporate leafy vegetables into their diet.</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65.6% of women consume proteins in their diet.</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52.2% include </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fibre</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in their meals.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56.1% regularly eat fruits.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Approximately 61% maintain a balanced diet on average.</a:t>
            </a:r>
          </a:p>
          <a:p>
            <a:pPr marL="390525" marR="0" lvl="0" indent="390525" algn="just" defTabSz="914400" rtl="0" eaLnBrk="1" fontAlgn="auto" latinLnBrk="0" hangingPunct="1">
              <a:lnSpc>
                <a:spcPct val="150000"/>
              </a:lnSpc>
              <a:spcBef>
                <a:spcPts val="1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pic>
        <p:nvPicPr>
          <p:cNvPr id="7" name="Picture 6">
            <a:extLst>
              <a:ext uri="{FF2B5EF4-FFF2-40B4-BE49-F238E27FC236}">
                <a16:creationId xmlns:a16="http://schemas.microsoft.com/office/drawing/2014/main" id="{6A2BAEB0-011C-A4D7-409D-6069AD8816E4}"/>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8" name="Picture 7">
            <a:extLst>
              <a:ext uri="{FF2B5EF4-FFF2-40B4-BE49-F238E27FC236}">
                <a16:creationId xmlns:a16="http://schemas.microsoft.com/office/drawing/2014/main" id="{F6DC44AB-D3D0-4341-8BA1-AB03C02C98BB}"/>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9" name="Picture 8">
            <a:extLst>
              <a:ext uri="{FF2B5EF4-FFF2-40B4-BE49-F238E27FC236}">
                <a16:creationId xmlns:a16="http://schemas.microsoft.com/office/drawing/2014/main" id="{E1987841-8F7A-CB0F-3893-FD79915CAA6A}"/>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1317550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C2633-B5C7-396A-77B6-6666063CEA03}"/>
              </a:ext>
            </a:extLst>
          </p:cNvPr>
          <p:cNvSpPr txBox="1"/>
          <p:nvPr/>
        </p:nvSpPr>
        <p:spPr>
          <a:xfrm>
            <a:off x="1185944" y="167148"/>
            <a:ext cx="9879106" cy="768031"/>
          </a:xfrm>
          <a:prstGeom prst="rect">
            <a:avLst/>
          </a:prstGeom>
          <a:noFill/>
        </p:spPr>
        <p:txBody>
          <a:bodyPr wrap="square">
            <a:spAutoFit/>
          </a:bodyPr>
          <a:lstStyle/>
          <a:p>
            <a:pPr marL="1828800" marR="199390" indent="457200">
              <a:lnSpc>
                <a:spcPct val="107000"/>
              </a:lnSpc>
              <a:spcBef>
                <a:spcPts val="350"/>
              </a:spcBef>
              <a:spcAft>
                <a:spcPts val="0"/>
              </a:spcAft>
            </a:pPr>
            <a:r>
              <a:rPr lang="en-US" sz="4400" kern="0" dirty="0">
                <a:effectLst/>
                <a:latin typeface="+mj-lt"/>
                <a:ea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OBSERVATION</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EB26EC-2724-BD39-2840-1C0FAF6E1D0E}"/>
              </a:ext>
            </a:extLst>
          </p:cNvPr>
          <p:cNvSpPr txBox="1"/>
          <p:nvPr/>
        </p:nvSpPr>
        <p:spPr>
          <a:xfrm>
            <a:off x="975851" y="1014417"/>
            <a:ext cx="7597878" cy="4306435"/>
          </a:xfrm>
          <a:prstGeom prst="rect">
            <a:avLst/>
          </a:prstGeom>
          <a:noFill/>
        </p:spPr>
        <p:txBody>
          <a:bodyPr wrap="square">
            <a:spAutoFit/>
          </a:bodyPr>
          <a:lstStyle/>
          <a:p>
            <a:pPr algn="l"/>
            <a:endParaRPr lang="en-US" dirty="0">
              <a:latin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Only 3.9% engage in daily exercise.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6.7% exercise three days a week.</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10% exercise five days or more each week.</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82.22% of the surveyed women reported having 6 to 8 hours of sleep</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27.5% of women experience menopausal problems.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28.8% have diabetes.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46% face high blood pressure (B.P).</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32.2% deal with thyroid problems.</a:t>
            </a:r>
          </a:p>
          <a:p>
            <a:pPr marL="390525" indent="390525" algn="just">
              <a:lnSpc>
                <a:spcPct val="150000"/>
              </a:lnSpc>
              <a:spcBef>
                <a:spcPts val="10"/>
              </a:spcBef>
              <a:spcAft>
                <a:spcPts val="0"/>
              </a:spcAft>
            </a:pPr>
            <a:endParaRPr lang="en-IN" sz="12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0B810456-7104-253A-8F94-3C4132D973A8}"/>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8" name="Picture 7">
            <a:extLst>
              <a:ext uri="{FF2B5EF4-FFF2-40B4-BE49-F238E27FC236}">
                <a16:creationId xmlns:a16="http://schemas.microsoft.com/office/drawing/2014/main" id="{4087A4B3-8A08-3770-7593-CC27C91F7963}"/>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9" name="Picture 8">
            <a:extLst>
              <a:ext uri="{FF2B5EF4-FFF2-40B4-BE49-F238E27FC236}">
                <a16:creationId xmlns:a16="http://schemas.microsoft.com/office/drawing/2014/main" id="{FD3DD29A-43F4-240F-D10B-48AC225A6866}"/>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52317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C2633-B5C7-396A-77B6-6666063CEA03}"/>
              </a:ext>
            </a:extLst>
          </p:cNvPr>
          <p:cNvSpPr txBox="1"/>
          <p:nvPr/>
        </p:nvSpPr>
        <p:spPr>
          <a:xfrm>
            <a:off x="1195776" y="167149"/>
            <a:ext cx="9879106" cy="768031"/>
          </a:xfrm>
          <a:prstGeom prst="rect">
            <a:avLst/>
          </a:prstGeom>
          <a:noFill/>
        </p:spPr>
        <p:txBody>
          <a:bodyPr wrap="square">
            <a:spAutoFit/>
          </a:bodyPr>
          <a:lstStyle/>
          <a:p>
            <a:pPr marL="1828800" marR="199390" indent="457200">
              <a:lnSpc>
                <a:spcPct val="107000"/>
              </a:lnSpc>
              <a:spcBef>
                <a:spcPts val="350"/>
              </a:spcBef>
              <a:spcAft>
                <a:spcPts val="0"/>
              </a:spcAft>
            </a:pPr>
            <a:r>
              <a:rPr lang="en-US" sz="4400" kern="0" dirty="0">
                <a:effectLst/>
                <a:latin typeface="+mj-lt"/>
                <a:ea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EB26EC-2724-BD39-2840-1C0FAF6E1D0E}"/>
              </a:ext>
            </a:extLst>
          </p:cNvPr>
          <p:cNvSpPr txBox="1"/>
          <p:nvPr/>
        </p:nvSpPr>
        <p:spPr>
          <a:xfrm>
            <a:off x="176981" y="1270055"/>
            <a:ext cx="11395587" cy="4973093"/>
          </a:xfrm>
          <a:prstGeom prst="rect">
            <a:avLst/>
          </a:prstGeom>
          <a:noFill/>
        </p:spPr>
        <p:txBody>
          <a:bodyPr wrap="square">
            <a:spAutoFit/>
          </a:bodyPr>
          <a:lstStyle/>
          <a:p>
            <a:pPr marL="390525" indent="390525" algn="just">
              <a:lnSpc>
                <a:spcPct val="150000"/>
              </a:lnSpc>
              <a:spcBef>
                <a:spcPts val="10"/>
              </a:spcBef>
              <a:spcAft>
                <a:spcPts val="0"/>
              </a:spcAft>
            </a:pPr>
            <a:r>
              <a:rPr lang="en-IN" sz="2000" dirty="0">
                <a:effectLst/>
                <a:latin typeface="Times New Roman" panose="02020603050405020304" pitchFamily="18" charset="0"/>
                <a:ea typeface="Times New Roman" panose="02020603050405020304" pitchFamily="18" charset="0"/>
              </a:rPr>
              <a:t>The findings of our survey among 180 women in our communities underscore both positive trends and areas for improvement in women's health and well-being. To foster a healthier community, we recommend several measures. First and foremost, there is a pressing need to promote regular exercise. Establishing accessible community exercise programs and conveying the benefits of physical activity in managing health conditions can be pivotal. Furthermore, elevating health awareness is paramount. Initiating community-wide health campaigns and encouraging regular health check-ups can empower women to take charge of their well-being. Simultaneously, we must emphasize the importance of balanced nutrition, encouraging the consumption of fruits, vegetables, and fibre-rich foods. So by implementing these measures we can work collaboratively to enhance the health and quality of life for women in our community, addressing prevailing health concerns and fostering a brighter and healthier future.</a:t>
            </a:r>
          </a:p>
          <a:p>
            <a:pPr marL="390525" indent="390525" algn="just">
              <a:lnSpc>
                <a:spcPct val="150000"/>
              </a:lnSpc>
              <a:spcBef>
                <a:spcPts val="10"/>
              </a:spcBef>
              <a:spcAft>
                <a:spcPts val="0"/>
              </a:spcAft>
            </a:pPr>
            <a:r>
              <a:rPr lang="en-US" sz="13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450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54C4099-DC9C-2108-BB5E-FB5065FA9257}"/>
              </a:ext>
            </a:extLst>
          </p:cNvPr>
          <p:cNvPicPr>
            <a:picLocks noChangeAspect="1"/>
          </p:cNvPicPr>
          <p:nvPr/>
        </p:nvPicPr>
        <p:blipFill>
          <a:blip r:embed="rId2"/>
          <a:stretch>
            <a:fillRect/>
          </a:stretch>
        </p:blipFill>
        <p:spPr>
          <a:xfrm>
            <a:off x="7628391" y="322118"/>
            <a:ext cx="5954528" cy="6858000"/>
          </a:xfrm>
          <a:prstGeom prst="rect">
            <a:avLst/>
          </a:prstGeom>
        </p:spPr>
      </p:pic>
      <p:sp>
        <p:nvSpPr>
          <p:cNvPr id="12" name="TextBox 11">
            <a:extLst>
              <a:ext uri="{FF2B5EF4-FFF2-40B4-BE49-F238E27FC236}">
                <a16:creationId xmlns:a16="http://schemas.microsoft.com/office/drawing/2014/main" id="{E27AF40F-E122-0EBA-0DAD-CBBF0B19A7BF}"/>
              </a:ext>
            </a:extLst>
          </p:cNvPr>
          <p:cNvSpPr txBox="1"/>
          <p:nvPr/>
        </p:nvSpPr>
        <p:spPr>
          <a:xfrm>
            <a:off x="1366221" y="2624865"/>
            <a:ext cx="6852622" cy="1323439"/>
          </a:xfrm>
          <a:prstGeom prst="rect">
            <a:avLst/>
          </a:prstGeom>
          <a:noFill/>
        </p:spPr>
        <p:txBody>
          <a:bodyPr wrap="square" rtlCol="0">
            <a:spAutoFit/>
          </a:bodyPr>
          <a:lstStyle/>
          <a:p>
            <a:r>
              <a:rPr lang="en-IN" sz="8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THANK</a:t>
            </a:r>
            <a:r>
              <a:rPr lang="en-IN" sz="4800" dirty="0">
                <a:latin typeface="Times New Roman" panose="02020603050405020304" pitchFamily="18" charset="0"/>
                <a:cs typeface="Times New Roman" panose="02020603050405020304" pitchFamily="18" charset="0"/>
              </a:rPr>
              <a:t> </a:t>
            </a:r>
            <a:r>
              <a:rPr lang="en-IN" sz="8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YOU</a:t>
            </a:r>
          </a:p>
        </p:txBody>
      </p:sp>
    </p:spTree>
    <p:extLst>
      <p:ext uri="{BB962C8B-B14F-4D97-AF65-F5344CB8AC3E}">
        <p14:creationId xmlns:p14="http://schemas.microsoft.com/office/powerpoint/2010/main" val="36581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5644-42A5-2DE7-C110-373CFD1C546F}"/>
              </a:ext>
            </a:extLst>
          </p:cNvPr>
          <p:cNvSpPr>
            <a:spLocks noGrp="1"/>
          </p:cNvSpPr>
          <p:nvPr>
            <p:ph type="title"/>
          </p:nvPr>
        </p:nvSpPr>
        <p:spPr/>
        <p:txBody>
          <a:bodyPr/>
          <a:lstStyle/>
          <a:p>
            <a:r>
              <a:rPr lang="en-IN" dirty="0"/>
              <a:t>                  </a:t>
            </a: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Contents</a:t>
            </a:r>
            <a:endParaRPr lang="en-IN" sz="4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D6B135-BC92-7D2F-967D-6EBFEAF2C885}"/>
              </a:ext>
            </a:extLst>
          </p:cNvPr>
          <p:cNvSpPr>
            <a:spLocks noGrp="1"/>
          </p:cNvSpPr>
          <p:nvPr>
            <p:ph idx="1"/>
          </p:nvPr>
        </p:nvSpPr>
        <p:spPr/>
        <p:txBody>
          <a:bodyPr>
            <a:normAutofit fontScale="92500" lnSpcReduction="20000"/>
          </a:bodyPr>
          <a:lstStyle/>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ABSTRACT</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INTRODUCTION</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QUESTIONNAIRE</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COLLECTED DATA</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ANALYSIS OF THE DATA</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OBSERVATION</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a:t>
            </a: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CONCLUSION</a:t>
            </a:r>
          </a:p>
        </p:txBody>
      </p:sp>
      <p:pic>
        <p:nvPicPr>
          <p:cNvPr id="6" name="Picture 5">
            <a:extLst>
              <a:ext uri="{FF2B5EF4-FFF2-40B4-BE49-F238E27FC236}">
                <a16:creationId xmlns:a16="http://schemas.microsoft.com/office/drawing/2014/main" id="{E8B4A6ED-9CF2-019C-8B39-555E8C0C0007}"/>
              </a:ext>
            </a:extLst>
          </p:cNvPr>
          <p:cNvPicPr>
            <a:picLocks noChangeAspect="1"/>
          </p:cNvPicPr>
          <p:nvPr/>
        </p:nvPicPr>
        <p:blipFill>
          <a:blip r:embed="rId4"/>
          <a:stretch>
            <a:fillRect/>
          </a:stretch>
        </p:blipFill>
        <p:spPr>
          <a:xfrm>
            <a:off x="9233738" y="2887706"/>
            <a:ext cx="2854620" cy="2474004"/>
          </a:xfrm>
          <a:prstGeom prst="rect">
            <a:avLst/>
          </a:prstGeom>
        </p:spPr>
      </p:pic>
      <p:pic>
        <p:nvPicPr>
          <p:cNvPr id="9" name="Picture 8">
            <a:extLst>
              <a:ext uri="{FF2B5EF4-FFF2-40B4-BE49-F238E27FC236}">
                <a16:creationId xmlns:a16="http://schemas.microsoft.com/office/drawing/2014/main" id="{57419DF5-8194-0D88-6B4A-701713956300}"/>
              </a:ext>
            </a:extLst>
          </p:cNvPr>
          <p:cNvPicPr>
            <a:picLocks noChangeAspect="1"/>
          </p:cNvPicPr>
          <p:nvPr/>
        </p:nvPicPr>
        <p:blipFill>
          <a:blip r:embed="rId5"/>
          <a:stretch>
            <a:fillRect/>
          </a:stretch>
        </p:blipFill>
        <p:spPr>
          <a:xfrm>
            <a:off x="7326858" y="2015836"/>
            <a:ext cx="2435787" cy="2109355"/>
          </a:xfrm>
          <a:prstGeom prst="rect">
            <a:avLst/>
          </a:prstGeom>
        </p:spPr>
      </p:pic>
      <p:pic>
        <p:nvPicPr>
          <p:cNvPr id="12" name="Picture 11">
            <a:extLst>
              <a:ext uri="{FF2B5EF4-FFF2-40B4-BE49-F238E27FC236}">
                <a16:creationId xmlns:a16="http://schemas.microsoft.com/office/drawing/2014/main" id="{E8231271-4F80-8F5D-A126-78F933F80D50}"/>
              </a:ext>
            </a:extLst>
          </p:cNvPr>
          <p:cNvPicPr>
            <a:picLocks noChangeAspect="1"/>
          </p:cNvPicPr>
          <p:nvPr/>
        </p:nvPicPr>
        <p:blipFill>
          <a:blip r:embed="rId6"/>
          <a:stretch>
            <a:fillRect/>
          </a:stretch>
        </p:blipFill>
        <p:spPr>
          <a:xfrm>
            <a:off x="7153812" y="4234555"/>
            <a:ext cx="2665597" cy="2306191"/>
          </a:xfrm>
          <a:prstGeom prst="rect">
            <a:avLst/>
          </a:prstGeom>
        </p:spPr>
      </p:pic>
      <p:pic>
        <p:nvPicPr>
          <p:cNvPr id="13" name="Picture 12">
            <a:extLst>
              <a:ext uri="{FF2B5EF4-FFF2-40B4-BE49-F238E27FC236}">
                <a16:creationId xmlns:a16="http://schemas.microsoft.com/office/drawing/2014/main" id="{CC62FC9B-5E7D-FD0E-55EA-853511CFE7F3}"/>
              </a:ext>
            </a:extLst>
          </p:cNvPr>
          <p:cNvPicPr>
            <a:picLocks noChangeAspect="1"/>
          </p:cNvPicPr>
          <p:nvPr/>
        </p:nvPicPr>
        <p:blipFill>
          <a:blip r:embed="rId4"/>
          <a:stretch>
            <a:fillRect/>
          </a:stretch>
        </p:blipFill>
        <p:spPr>
          <a:xfrm rot="10800000">
            <a:off x="10996383" y="-388365"/>
            <a:ext cx="2391233" cy="2072402"/>
          </a:xfrm>
          <a:prstGeom prst="rect">
            <a:avLst/>
          </a:prstGeom>
        </p:spPr>
      </p:pic>
      <p:pic>
        <p:nvPicPr>
          <p:cNvPr id="14" name="Picture 13">
            <a:extLst>
              <a:ext uri="{FF2B5EF4-FFF2-40B4-BE49-F238E27FC236}">
                <a16:creationId xmlns:a16="http://schemas.microsoft.com/office/drawing/2014/main" id="{A7D83095-C643-D4F2-A3E3-FEC994B59F1F}"/>
              </a:ext>
            </a:extLst>
          </p:cNvPr>
          <p:cNvPicPr>
            <a:picLocks noChangeAspect="1"/>
          </p:cNvPicPr>
          <p:nvPr/>
        </p:nvPicPr>
        <p:blipFill>
          <a:blip r:embed="rId5"/>
          <a:stretch>
            <a:fillRect/>
          </a:stretch>
        </p:blipFill>
        <p:spPr>
          <a:xfrm rot="10800000">
            <a:off x="9300481" y="-1077357"/>
            <a:ext cx="2040388" cy="1766945"/>
          </a:xfrm>
          <a:prstGeom prst="rect">
            <a:avLst/>
          </a:prstGeom>
        </p:spPr>
      </p:pic>
      <p:pic>
        <p:nvPicPr>
          <p:cNvPr id="15" name="Picture 14">
            <a:extLst>
              <a:ext uri="{FF2B5EF4-FFF2-40B4-BE49-F238E27FC236}">
                <a16:creationId xmlns:a16="http://schemas.microsoft.com/office/drawing/2014/main" id="{92270667-2580-C498-6FEF-D7D882B2A4DB}"/>
              </a:ext>
            </a:extLst>
          </p:cNvPr>
          <p:cNvPicPr>
            <a:picLocks noChangeAspect="1"/>
          </p:cNvPicPr>
          <p:nvPr/>
        </p:nvPicPr>
        <p:blipFill>
          <a:blip r:embed="rId6"/>
          <a:stretch>
            <a:fillRect/>
          </a:stretch>
        </p:blipFill>
        <p:spPr>
          <a:xfrm rot="10800000">
            <a:off x="9180969" y="829391"/>
            <a:ext cx="2265167" cy="1959752"/>
          </a:xfrm>
          <a:prstGeom prst="rect">
            <a:avLst/>
          </a:prstGeom>
        </p:spPr>
      </p:pic>
    </p:spTree>
    <p:extLst>
      <p:ext uri="{BB962C8B-B14F-4D97-AF65-F5344CB8AC3E}">
        <p14:creationId xmlns:p14="http://schemas.microsoft.com/office/powerpoint/2010/main" val="76742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351D30-A55F-9FD1-03CD-8385498BE221}"/>
              </a:ext>
            </a:extLst>
          </p:cNvPr>
          <p:cNvSpPr txBox="1"/>
          <p:nvPr/>
        </p:nvSpPr>
        <p:spPr>
          <a:xfrm>
            <a:off x="187391" y="465854"/>
            <a:ext cx="11582400" cy="769441"/>
          </a:xfrm>
          <a:prstGeom prst="rect">
            <a:avLst/>
          </a:prstGeom>
          <a:no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 ABSTRACT</a:t>
            </a:r>
            <a:r>
              <a:rPr lang="en-IN"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72D264A5-B27A-64FC-1997-9AC0B591E54D}"/>
              </a:ext>
            </a:extLst>
          </p:cNvPr>
          <p:cNvSpPr txBox="1"/>
          <p:nvPr/>
        </p:nvSpPr>
        <p:spPr>
          <a:xfrm>
            <a:off x="847311" y="1224406"/>
            <a:ext cx="10446444" cy="5115311"/>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Women's health differs from that of men in many unique ways Women's health is an example of population health, where health is defined by the World Health Organization as a state of complete physical, mental and social well-being and not merely the absence of disease. Many groups argue for a broader definition of women’s overall health, better expressed as "The health of women". These differences are further exacerbated in developing countries where women, whose health includes both their risks and experiences, are further disadvantaged. Gender remains an important social determinant of health since women's health is influenced by their biology and conditions such as poverty. employment, and family responsibilities. Women have long been disadvantaged in many respects such as social and economic power which restricts their access to the necessities of life including health care, and the greater the level of disadvantage, such as in developing countries, the greater the adverse impact on health.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42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62CCC-E1F5-6B09-F3F2-41304D29BF10}"/>
              </a:ext>
            </a:extLst>
          </p:cNvPr>
          <p:cNvSpPr txBox="1"/>
          <p:nvPr/>
        </p:nvSpPr>
        <p:spPr>
          <a:xfrm>
            <a:off x="466164" y="421342"/>
            <a:ext cx="11259671" cy="769441"/>
          </a:xfrm>
          <a:prstGeom prst="rect">
            <a:avLst/>
          </a:prstGeom>
          <a:no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DA3E1696-AA53-94B6-3475-B59B635C57A4}"/>
              </a:ext>
            </a:extLst>
          </p:cNvPr>
          <p:cNvSpPr txBox="1"/>
          <p:nvPr/>
        </p:nvSpPr>
        <p:spPr>
          <a:xfrm>
            <a:off x="747251" y="1495614"/>
            <a:ext cx="10530349" cy="4330481"/>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Life Expectancy</a:t>
            </a:r>
          </a:p>
          <a:p>
            <a:pPr>
              <a:lnSpc>
                <a:spcPct val="150000"/>
              </a:lnSpc>
            </a:pPr>
            <a:endParaRPr lang="en-US" sz="200"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Women's life expectancy is greater than that of men, and they have lower death rates throughout life, regardless of race and geographic region. Historically though, women had higher rates of mortality, primarily from maternal deaths (death in childbirth). In industrialized countries, particularly the most advanced, the gender gap narrowed and was reversed following the Industrial Revolution. Despite these differences, in many areas of health, women experience earlier and more severe diseases and experience poorer outcomes. Despite these differences, the leading causes of death in the United States are remarkably similar for men and women, headed by heart disease, which accounts for a quarter of all deaths, followed by cancer, lung disease and stroke.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85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567C4C-2059-3965-EBDE-148BC73A4655}"/>
              </a:ext>
            </a:extLst>
          </p:cNvPr>
          <p:cNvSpPr txBox="1"/>
          <p:nvPr/>
        </p:nvSpPr>
        <p:spPr>
          <a:xfrm>
            <a:off x="717177" y="986118"/>
            <a:ext cx="5289178"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 Social and Cultural Factors </a:t>
            </a:r>
          </a:p>
        </p:txBody>
      </p:sp>
      <p:sp>
        <p:nvSpPr>
          <p:cNvPr id="5" name="TextBox 4">
            <a:extLst>
              <a:ext uri="{FF2B5EF4-FFF2-40B4-BE49-F238E27FC236}">
                <a16:creationId xmlns:a16="http://schemas.microsoft.com/office/drawing/2014/main" id="{A72ABF9C-92DC-2C4C-71DF-B1EC31F91D57}"/>
              </a:ext>
            </a:extLst>
          </p:cNvPr>
          <p:cNvSpPr txBox="1"/>
          <p:nvPr/>
        </p:nvSpPr>
        <p:spPr>
          <a:xfrm>
            <a:off x="717176" y="1586753"/>
            <a:ext cx="10505995" cy="234532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Women's health is positioned within a wider body of knowledge cited by, amongst others, the World Health Organization, which places importance on gender as a social determinant of health. While women's health is affected by their biology, it is also affected by their social conditions, such as poverty, employment, and family responsibilities, and these aspects should not be overshadowed.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places importance on gender as a social determinant of health.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92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6AC7AF-E699-7C65-954C-0ACDA9FA58C7}"/>
              </a:ext>
            </a:extLst>
          </p:cNvPr>
          <p:cNvSpPr txBox="1"/>
          <p:nvPr/>
        </p:nvSpPr>
        <p:spPr>
          <a:xfrm>
            <a:off x="744071" y="1017510"/>
            <a:ext cx="11358281"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Biological Factors</a:t>
            </a:r>
          </a:p>
        </p:txBody>
      </p:sp>
      <p:sp>
        <p:nvSpPr>
          <p:cNvPr id="5" name="TextBox 4">
            <a:extLst>
              <a:ext uri="{FF2B5EF4-FFF2-40B4-BE49-F238E27FC236}">
                <a16:creationId xmlns:a16="http://schemas.microsoft.com/office/drawing/2014/main" id="{27F52CCF-450F-8612-C8BA-58A5CACD57B2}"/>
              </a:ext>
            </a:extLst>
          </p:cNvPr>
          <p:cNvSpPr txBox="1"/>
          <p:nvPr/>
        </p:nvSpPr>
        <p:spPr>
          <a:xfrm>
            <a:off x="824753" y="1563039"/>
            <a:ext cx="10431076" cy="3730317"/>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Factors that specifically affect the health of women vs. men are most evident in those related to reproduction, but sex differences have been identified from the molecular to the </a:t>
            </a:r>
            <a:r>
              <a:rPr lang="en-US" sz="2000" dirty="0" err="1">
                <a:latin typeface="Times New Roman" panose="02020603050405020304" pitchFamily="18" charset="0"/>
                <a:cs typeface="Times New Roman" panose="02020603050405020304" pitchFamily="18" charset="0"/>
              </a:rPr>
              <a:t>behavioural</a:t>
            </a:r>
            <a:r>
              <a:rPr lang="en-US" sz="2000" dirty="0">
                <a:latin typeface="Times New Roman" panose="02020603050405020304" pitchFamily="18" charset="0"/>
                <a:cs typeface="Times New Roman" panose="02020603050405020304" pitchFamily="18" charset="0"/>
              </a:rPr>
              <a:t> scale. Some of these differences are subtle and difficult to explain, partly due to the fact that it is difficult to separate the health effects of inherent biological factors from the effects of the surrounding environment they exist in. Women's XX sex chromosomes complement the hormonal environment, as well as sex-specific lifestyles, metabolism, immune system function, and sensitivity to environmental factors are believed to contribute to sex differences in health at the levels of physiology, perception, and cognition.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79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F69E1-8DF5-DDAD-FA14-35B041A5C80D}"/>
              </a:ext>
            </a:extLst>
          </p:cNvPr>
          <p:cNvSpPr txBox="1"/>
          <p:nvPr/>
        </p:nvSpPr>
        <p:spPr>
          <a:xfrm>
            <a:off x="699246" y="1021940"/>
            <a:ext cx="11492753"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Reproductive and Sexual Health</a:t>
            </a:r>
          </a:p>
        </p:txBody>
      </p:sp>
      <p:sp>
        <p:nvSpPr>
          <p:cNvPr id="5" name="TextBox 4">
            <a:extLst>
              <a:ext uri="{FF2B5EF4-FFF2-40B4-BE49-F238E27FC236}">
                <a16:creationId xmlns:a16="http://schemas.microsoft.com/office/drawing/2014/main" id="{A9489B38-35F5-2BE6-9037-A537D541A650}"/>
              </a:ext>
            </a:extLst>
          </p:cNvPr>
          <p:cNvSpPr txBox="1"/>
          <p:nvPr/>
        </p:nvSpPr>
        <p:spPr>
          <a:xfrm>
            <a:off x="797859" y="1622611"/>
            <a:ext cx="10359998" cy="2806987"/>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Women experience many unique health issues related to reproduction and sexuality and these are responsible for a third of all health problems experienced by women during their reproductive years (aged 15-44), of which unsafe sex is a major risk factor, especially in developing countries. Reproductive health includes a wide range of issues including the health and function of structures and systems involved in reproduction, pregnancy, childbirth and child-rearing, including antenatal and perinatal care.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57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1D6ABF-2A76-2290-5190-40B9593461F0}"/>
              </a:ext>
            </a:extLst>
          </p:cNvPr>
          <p:cNvSpPr txBox="1"/>
          <p:nvPr/>
        </p:nvSpPr>
        <p:spPr>
          <a:xfrm>
            <a:off x="860611" y="1030906"/>
            <a:ext cx="11107271"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Menstrual Cycle </a:t>
            </a:r>
          </a:p>
        </p:txBody>
      </p:sp>
      <p:sp>
        <p:nvSpPr>
          <p:cNvPr id="5" name="TextBox 4">
            <a:extLst>
              <a:ext uri="{FF2B5EF4-FFF2-40B4-BE49-F238E27FC236}">
                <a16:creationId xmlns:a16="http://schemas.microsoft.com/office/drawing/2014/main" id="{C198F10F-1945-2D82-60D4-EC5861A5A710}"/>
              </a:ext>
            </a:extLst>
          </p:cNvPr>
          <p:cNvSpPr txBox="1"/>
          <p:nvPr/>
        </p:nvSpPr>
        <p:spPr>
          <a:xfrm>
            <a:off x="744071" y="1604682"/>
            <a:ext cx="10402899" cy="3730317"/>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Women's menstrual cycles, the approximately monthly cycle of changes in the reproductive system, can pose significant challenges for women in their reproductive years (the early teens to about 50 years of age). These include the physiological changes that can affect physical and mental health, symptoms of ovulation and the regular shedding of the inner lining of the uterus (endometrium) accompanied by vaginal bleeding (menses or menstruation). The onset of menstruation (menarche) may be alarming to unprepared girls and mistaken for illness. Menstruation can place undue burdens on women in terms of their ability to participate in activities, and access to menstrual aids.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61031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789</TotalTime>
  <Words>1938</Words>
  <Application>Microsoft Office PowerPoint</Application>
  <PresentationFormat>Widescreen</PresentationFormat>
  <Paragraphs>141</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Bookman Old Style</vt:lpstr>
      <vt:lpstr>Calibri</vt:lpstr>
      <vt:lpstr>Franklin Gothic Book</vt:lpstr>
      <vt:lpstr>Livvic</vt:lpstr>
      <vt:lpstr>Symbol</vt:lpstr>
      <vt:lpstr>Times New Roman</vt:lpstr>
      <vt:lpstr>1_RetrospectVTI</vt:lpstr>
      <vt:lpstr>COMMUNITY SERVICE PROJECT</vt:lpstr>
      <vt:lpstr>PowerPoint Presentation</vt:lpstr>
      <vt:lpstr>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manikanta cherukuri</dc:creator>
  <cp:lastModifiedBy>JAI KIRAN</cp:lastModifiedBy>
  <cp:revision>21</cp:revision>
  <dcterms:created xsi:type="dcterms:W3CDTF">2023-09-24T15:57:09Z</dcterms:created>
  <dcterms:modified xsi:type="dcterms:W3CDTF">2023-09-27T09:02:42Z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