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8.xml" ContentType="application/vnd.openxmlformats-officedocument.presentationml.tags+xml"/>
  <Override PartName="/ppt/tags/tag9.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65" r:id="rId3"/>
    <p:sldId id="266" r:id="rId4"/>
    <p:sldId id="267" r:id="rId5"/>
    <p:sldId id="262" r:id="rId6"/>
    <p:sldId id="259" r:id="rId7"/>
    <p:sldId id="268" r:id="rId8"/>
    <p:sldId id="260" r:id="rId9"/>
    <p:sldId id="269" r:id="rId10"/>
    <p:sldId id="270" r:id="rId11"/>
    <p:sldId id="263" r:id="rId12"/>
    <p:sldId id="264"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788" autoAdjust="0"/>
  </p:normalViewPr>
  <p:slideViewPr>
    <p:cSldViewPr snapToGrid="0">
      <p:cViewPr varScale="1">
        <p:scale>
          <a:sx n="80" d="100"/>
          <a:sy n="80" d="100"/>
        </p:scale>
        <p:origin x="1546" y="62"/>
      </p:cViewPr>
      <p:guideLst>
        <p:guide orient="horz" pos="2160"/>
        <p:guide pos="1224"/>
        <p:guide orient="horz" pos="3888"/>
        <p:guide pos="4104"/>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OneDrive\Desktop\Account%20Sales%20Task%2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OneDrive\Desktop\Account%20Sales%20Task%20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Asus\OneDrive\Desktop\Account%20Sales%20Task%20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Task 4.xlsx]Sheet3!PivotTable7</c:name>
    <c:fmtId val="19"/>
  </c:pivotSource>
  <c:chart>
    <c:title>
      <c:tx>
        <c:rich>
          <a:bodyPr rot="0" spcFirstLastPara="1" vertOverflow="ellipsis" vert="horz" wrap="square" anchor="ctr" anchorCtr="1"/>
          <a:lstStyle/>
          <a:p>
            <a:pPr>
              <a:defRPr sz="2000" b="0" i="0" u="none" strike="noStrike" kern="1200" cap="all" spc="50" baseline="0">
                <a:solidFill>
                  <a:schemeClr val="tx1">
                    <a:lumMod val="65000"/>
                    <a:lumOff val="35000"/>
                  </a:schemeClr>
                </a:solidFill>
                <a:latin typeface="+mn-lt"/>
                <a:ea typeface="+mn-ea"/>
                <a:cs typeface="+mn-cs"/>
              </a:defRPr>
            </a:pPr>
            <a:r>
              <a:rPr lang="en-US" sz="2000" b="0" dirty="0">
                <a:solidFill>
                  <a:schemeClr val="tx1"/>
                </a:solidFill>
                <a:latin typeface="Times New Roman" panose="02020603050405020304" pitchFamily="18" charset="0"/>
                <a:cs typeface="Times New Roman" panose="02020603050405020304" pitchFamily="18" charset="0"/>
              </a:rPr>
              <a:t>Top</a:t>
            </a:r>
            <a:r>
              <a:rPr lang="en-US" sz="2000" b="0" baseline="0" dirty="0">
                <a:solidFill>
                  <a:schemeClr val="tx1"/>
                </a:solidFill>
                <a:latin typeface="Times New Roman" panose="02020603050405020304" pitchFamily="18" charset="0"/>
                <a:cs typeface="Times New Roman" panose="02020603050405020304" pitchFamily="18" charset="0"/>
              </a:rPr>
              <a:t> 5 Accounts 5 </a:t>
            </a:r>
            <a:r>
              <a:rPr lang="en-US" sz="2000" b="0" baseline="0" dirty="0" err="1">
                <a:solidFill>
                  <a:schemeClr val="tx1"/>
                </a:solidFill>
                <a:latin typeface="Times New Roman" panose="02020603050405020304" pitchFamily="18" charset="0"/>
                <a:cs typeface="Times New Roman" panose="02020603050405020304" pitchFamily="18" charset="0"/>
              </a:rPr>
              <a:t>yr</a:t>
            </a:r>
            <a:r>
              <a:rPr lang="en-US" sz="2000" b="0" baseline="0" dirty="0">
                <a:solidFill>
                  <a:schemeClr val="tx1"/>
                </a:solidFill>
                <a:latin typeface="Times New Roman" panose="02020603050405020304" pitchFamily="18" charset="0"/>
                <a:cs typeface="Times New Roman" panose="02020603050405020304" pitchFamily="18" charset="0"/>
              </a:rPr>
              <a:t> </a:t>
            </a:r>
            <a:r>
              <a:rPr lang="en-US" sz="2000" b="0" baseline="0" dirty="0" err="1">
                <a:solidFill>
                  <a:schemeClr val="tx1"/>
                </a:solidFill>
                <a:latin typeface="Times New Roman" panose="02020603050405020304" pitchFamily="18" charset="0"/>
                <a:cs typeface="Times New Roman" panose="02020603050405020304" pitchFamily="18" charset="0"/>
              </a:rPr>
              <a:t>cagr</a:t>
            </a:r>
            <a:endParaRPr lang="en-US" sz="2000" b="0"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23895816929133853"/>
          <c:y val="3.4890229842764985E-2"/>
        </c:manualLayout>
      </c:layout>
      <c:overlay val="0"/>
      <c:spPr>
        <a:noFill/>
        <a:ln>
          <a:noFill/>
        </a:ln>
        <a:effectLst/>
      </c:spPr>
      <c:txPr>
        <a:bodyPr rot="0" spcFirstLastPara="1" vertOverflow="ellipsis" vert="horz" wrap="square" anchor="ctr" anchorCtr="1"/>
        <a:lstStyle/>
        <a:p>
          <a:pPr>
            <a:defRPr sz="2000" b="0"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ysClr val="window" lastClr="FFFFFF"/>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111111111111111"/>
              <c:y val="-0.1342592592592592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2592592592592587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722222222222222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15277777777777779"/>
              <c:y val="0.138888888888888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rgbClr val="00B0F0"/>
          </a:solidFill>
          <a:ln>
            <a:noFill/>
          </a:ln>
          <a:effectLst/>
          <a:scene3d>
            <a:camera prst="orthographicFront"/>
            <a:lightRig rig="brightRoom" dir="t"/>
          </a:scene3d>
          <a:sp3d prstMaterial="flat">
            <a:bevelT w="50800" h="101600" prst="angle"/>
            <a:contourClr>
              <a:srgbClr val="000000"/>
            </a:contourClr>
          </a:sp3d>
        </c:spPr>
        <c:dLbl>
          <c:idx val="0"/>
          <c:layout>
            <c:manualLayout>
              <c:x val="-0.12500000000000006"/>
              <c:y val="-0.1574074074074074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ysClr val="window" lastClr="FFFFFF"/>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111111111111111"/>
              <c:y val="-0.1342592592592592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2592592592592587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722222222222222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15277777777777779"/>
              <c:y val="0.138888888888888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rgbClr val="00B0F0"/>
          </a:solidFill>
          <a:ln>
            <a:noFill/>
          </a:ln>
          <a:effectLst/>
          <a:scene3d>
            <a:camera prst="orthographicFront"/>
            <a:lightRig rig="brightRoom" dir="t"/>
          </a:scene3d>
          <a:sp3d prstMaterial="flat">
            <a:bevelT w="50800" h="101600" prst="angle"/>
            <a:contourClr>
              <a:srgbClr val="000000"/>
            </a:contourClr>
          </a:sp3d>
        </c:spPr>
        <c:dLbl>
          <c:idx val="0"/>
          <c:layout>
            <c:manualLayout>
              <c:x val="-0.12500000000000006"/>
              <c:y val="-0.1574074074074074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ysClr val="window" lastClr="FFFFFF"/>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1527772309711279"/>
              <c:y val="-9.376088502955824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2592592592592587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722222222222222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15277777777777779"/>
              <c:y val="0.138888888888888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rgbClr val="00B0F0"/>
          </a:solidFill>
          <a:ln>
            <a:noFill/>
          </a:ln>
          <a:effectLst/>
          <a:scene3d>
            <a:camera prst="orthographicFront"/>
            <a:lightRig rig="brightRoom" dir="t"/>
          </a:scene3d>
          <a:sp3d prstMaterial="flat">
            <a:bevelT w="50800" h="101600" prst="angle"/>
            <a:contourClr>
              <a:srgbClr val="000000"/>
            </a:contourClr>
          </a:sp3d>
        </c:spPr>
        <c:dLbl>
          <c:idx val="0"/>
          <c:layout>
            <c:manualLayout>
              <c:x val="-0.15416666666666667"/>
              <c:y val="-9.680134680134680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ysClr val="window" lastClr="FFFFFF"/>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9"/>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1527772309711279"/>
              <c:y val="-9.376088502955824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2592592592592587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722222222222222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15277777777777779"/>
              <c:y val="0.138888888888888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rgbClr val="00B0F0"/>
          </a:solidFill>
          <a:ln>
            <a:noFill/>
          </a:ln>
          <a:effectLst/>
          <a:scene3d>
            <a:camera prst="orthographicFront"/>
            <a:lightRig rig="brightRoom" dir="t"/>
          </a:scene3d>
          <a:sp3d prstMaterial="flat">
            <a:bevelT w="50800" h="101600" prst="angle"/>
            <a:contourClr>
              <a:srgbClr val="000000"/>
            </a:contourClr>
          </a:sp3d>
        </c:spPr>
        <c:dLbl>
          <c:idx val="0"/>
          <c:layout>
            <c:manualLayout>
              <c:x val="-0.15416666666666667"/>
              <c:y val="-9.680134680134680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4"/>
        <c:spPr>
          <a:solidFill>
            <a:sysClr val="window" lastClr="FFFFFF"/>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5"/>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1527772309711279"/>
              <c:y val="-9.376088502955824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6"/>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2592592592592587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7"/>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722222222222222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8"/>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15277777777777779"/>
              <c:y val="0.138888888888888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9"/>
        <c:spPr>
          <a:solidFill>
            <a:srgbClr val="00B0F0"/>
          </a:solidFill>
          <a:ln>
            <a:noFill/>
          </a:ln>
          <a:effectLst/>
          <a:scene3d>
            <a:camera prst="orthographicFront"/>
            <a:lightRig rig="brightRoom" dir="t"/>
          </a:scene3d>
          <a:sp3d prstMaterial="flat">
            <a:bevelT w="50800" h="101600" prst="angle"/>
            <a:contourClr>
              <a:srgbClr val="000000"/>
            </a:contourClr>
          </a:sp3d>
        </c:spPr>
        <c:dLbl>
          <c:idx val="0"/>
          <c:layout>
            <c:manualLayout>
              <c:x val="-0.15416666666666667"/>
              <c:y val="-9.680134680134680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Sheet3!$B$22</c:f>
              <c:strCache>
                <c:ptCount val="1"/>
                <c:pt idx="0">
                  <c:v>Total</c:v>
                </c:pt>
              </c:strCache>
            </c:strRef>
          </c:tx>
          <c:spPr>
            <a:solidFill>
              <a:sysClr val="window" lastClr="FFFFFF"/>
            </a:solidFill>
          </c:spPr>
          <c:dPt>
            <c:idx val="0"/>
            <c:bubble3D val="0"/>
            <c:spPr>
              <a:solidFill>
                <a:srgbClr val="FFFF0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398-4760-826A-43AB557B5811}"/>
              </c:ext>
            </c:extLst>
          </c:dPt>
          <c:dPt>
            <c:idx val="1"/>
            <c:bubble3D val="0"/>
            <c:spPr>
              <a:solidFill>
                <a:srgbClr val="FF000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398-4760-826A-43AB557B5811}"/>
              </c:ext>
            </c:extLst>
          </c:dPt>
          <c:dPt>
            <c:idx val="2"/>
            <c:bubble3D val="0"/>
            <c:spPr>
              <a:solidFill>
                <a:srgbClr val="92D05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6398-4760-826A-43AB557B5811}"/>
              </c:ext>
            </c:extLst>
          </c:dPt>
          <c:dPt>
            <c:idx val="3"/>
            <c:bubble3D val="0"/>
            <c:spPr>
              <a:solidFill>
                <a:srgbClr val="00206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6398-4760-826A-43AB557B5811}"/>
              </c:ext>
            </c:extLst>
          </c:dPt>
          <c:dPt>
            <c:idx val="4"/>
            <c:bubble3D val="0"/>
            <c:spPr>
              <a:solidFill>
                <a:srgbClr val="00B0F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6398-4760-826A-43AB557B5811}"/>
              </c:ext>
            </c:extLst>
          </c:dPt>
          <c:dLbls>
            <c:dLbl>
              <c:idx val="0"/>
              <c:layout>
                <c:manualLayout>
                  <c:x val="0.11527772309711279"/>
                  <c:y val="-9.3760885029558247E-2"/>
                </c:manualLayout>
              </c:layout>
              <c:showLegendKey val="1"/>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398-4760-826A-43AB557B5811}"/>
                </c:ext>
              </c:extLst>
            </c:dLbl>
            <c:dLbl>
              <c:idx val="1"/>
              <c:layout>
                <c:manualLayout>
                  <c:x val="0.1"/>
                  <c:y val="-9.2592592592592587E-3"/>
                </c:manualLayout>
              </c:layout>
              <c:showLegendKey val="1"/>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398-4760-826A-43AB557B5811}"/>
                </c:ext>
              </c:extLst>
            </c:dLbl>
            <c:dLbl>
              <c:idx val="2"/>
              <c:layout>
                <c:manualLayout>
                  <c:x val="0.1"/>
                  <c:y val="9.7222222222222224E-2"/>
                </c:manualLayout>
              </c:layout>
              <c:showLegendKey val="1"/>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6398-4760-826A-43AB557B5811}"/>
                </c:ext>
              </c:extLst>
            </c:dLbl>
            <c:dLbl>
              <c:idx val="3"/>
              <c:layout>
                <c:manualLayout>
                  <c:x val="-0.15277777777777779"/>
                  <c:y val="0.1388888888888889"/>
                </c:manualLayout>
              </c:layout>
              <c:showLegendKey val="1"/>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6398-4760-826A-43AB557B5811}"/>
                </c:ext>
              </c:extLst>
            </c:dLbl>
            <c:dLbl>
              <c:idx val="4"/>
              <c:layout>
                <c:manualLayout>
                  <c:x val="-0.15416666666666667"/>
                  <c:y val="-9.6801346801346805E-2"/>
                </c:manualLayout>
              </c:layout>
              <c:showLegendKey val="1"/>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6398-4760-826A-43AB557B5811}"/>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Sheet3!$A$23:$A$28</c:f>
              <c:strCache>
                <c:ptCount val="5"/>
                <c:pt idx="0">
                  <c:v>MB 12</c:v>
                </c:pt>
                <c:pt idx="1">
                  <c:v>MB 5</c:v>
                </c:pt>
                <c:pt idx="2">
                  <c:v>OR 2</c:v>
                </c:pt>
                <c:pt idx="3">
                  <c:v>SB 13</c:v>
                </c:pt>
                <c:pt idx="4">
                  <c:v>WD 11</c:v>
                </c:pt>
              </c:strCache>
            </c:strRef>
          </c:cat>
          <c:val>
            <c:numRef>
              <c:f>Sheet3!$B$23:$B$28</c:f>
              <c:numCache>
                <c:formatCode>0.00%</c:formatCode>
                <c:ptCount val="5"/>
                <c:pt idx="0">
                  <c:v>0.14363661037707676</c:v>
                </c:pt>
                <c:pt idx="1">
                  <c:v>0.21215373532928641</c:v>
                </c:pt>
                <c:pt idx="2">
                  <c:v>0.17140243667235003</c:v>
                </c:pt>
                <c:pt idx="3">
                  <c:v>0.31647944336039752</c:v>
                </c:pt>
                <c:pt idx="4">
                  <c:v>0.1563277742608892</c:v>
                </c:pt>
              </c:numCache>
            </c:numRef>
          </c:val>
          <c:extLst>
            <c:ext xmlns:c16="http://schemas.microsoft.com/office/drawing/2014/chart" uri="{C3380CC4-5D6E-409C-BE32-E72D297353CC}">
              <c16:uniqueId val="{0000000A-6398-4760-826A-43AB557B5811}"/>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Task 4.xlsx]Sheet3!PivotTable7</c:name>
    <c:fmtId val="19"/>
  </c:pivotSource>
  <c:chart>
    <c:title>
      <c:tx>
        <c:rich>
          <a:bodyPr rot="0" spcFirstLastPara="1" vertOverflow="ellipsis" vert="horz" wrap="square" anchor="ctr" anchorCtr="1"/>
          <a:lstStyle/>
          <a:p>
            <a:pPr>
              <a:defRPr sz="1800" b="0" i="0" u="none" strike="noStrike" kern="1200" cap="all" spc="50" baseline="0">
                <a:solidFill>
                  <a:schemeClr val="tx1">
                    <a:lumMod val="65000"/>
                    <a:lumOff val="35000"/>
                  </a:schemeClr>
                </a:solidFill>
                <a:latin typeface="+mn-lt"/>
                <a:ea typeface="+mn-ea"/>
                <a:cs typeface="+mn-cs"/>
              </a:defRPr>
            </a:pPr>
            <a:r>
              <a:rPr lang="en-US" sz="1800" b="0">
                <a:latin typeface="Times New Roman" panose="02020603050405020304" pitchFamily="18" charset="0"/>
                <a:cs typeface="Times New Roman" panose="02020603050405020304" pitchFamily="18" charset="0"/>
              </a:rPr>
              <a:t>Top</a:t>
            </a:r>
            <a:r>
              <a:rPr lang="en-US" sz="1800" b="0" baseline="0">
                <a:latin typeface="Times New Roman" panose="02020603050405020304" pitchFamily="18" charset="0"/>
                <a:cs typeface="Times New Roman" panose="02020603050405020304" pitchFamily="18" charset="0"/>
              </a:rPr>
              <a:t> 5 Accounts 5 yr cagr</a:t>
            </a:r>
            <a:endParaRPr lang="en-US" sz="1800" b="0">
              <a:latin typeface="Times New Roman" panose="02020603050405020304" pitchFamily="18" charset="0"/>
              <a:cs typeface="Times New Roman" panose="02020603050405020304" pitchFamily="18" charset="0"/>
            </a:endParaRPr>
          </a:p>
        </c:rich>
      </c:tx>
      <c:layout>
        <c:manualLayout>
          <c:xMode val="edge"/>
          <c:yMode val="edge"/>
          <c:x val="0.23895816929133853"/>
          <c:y val="3.4890229842764985E-2"/>
        </c:manualLayout>
      </c:layout>
      <c:overlay val="0"/>
      <c:spPr>
        <a:noFill/>
        <a:ln>
          <a:noFill/>
        </a:ln>
        <a:effectLst/>
      </c:spPr>
      <c:txPr>
        <a:bodyPr rot="0" spcFirstLastPara="1" vertOverflow="ellipsis" vert="horz" wrap="square" anchor="ctr" anchorCtr="1"/>
        <a:lstStyle/>
        <a:p>
          <a:pPr>
            <a:defRPr sz="1800" b="0"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ysClr val="window" lastClr="FFFFFF"/>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111111111111111"/>
              <c:y val="-0.1342592592592592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2592592592592587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722222222222222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15277777777777779"/>
              <c:y val="0.138888888888888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rgbClr val="00B0F0"/>
          </a:solidFill>
          <a:ln>
            <a:noFill/>
          </a:ln>
          <a:effectLst/>
          <a:scene3d>
            <a:camera prst="orthographicFront"/>
            <a:lightRig rig="brightRoom" dir="t"/>
          </a:scene3d>
          <a:sp3d prstMaterial="flat">
            <a:bevelT w="50800" h="101600" prst="angle"/>
            <a:contourClr>
              <a:srgbClr val="000000"/>
            </a:contourClr>
          </a:sp3d>
        </c:spPr>
        <c:dLbl>
          <c:idx val="0"/>
          <c:layout>
            <c:manualLayout>
              <c:x val="-0.12500000000000006"/>
              <c:y val="-0.1574074074074074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ysClr val="window" lastClr="FFFFFF"/>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111111111111111"/>
              <c:y val="-0.1342592592592592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2592592592592587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722222222222222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15277777777777779"/>
              <c:y val="0.138888888888888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rgbClr val="00B0F0"/>
          </a:solidFill>
          <a:ln>
            <a:noFill/>
          </a:ln>
          <a:effectLst/>
          <a:scene3d>
            <a:camera prst="orthographicFront"/>
            <a:lightRig rig="brightRoom" dir="t"/>
          </a:scene3d>
          <a:sp3d prstMaterial="flat">
            <a:bevelT w="50800" h="101600" prst="angle"/>
            <a:contourClr>
              <a:srgbClr val="000000"/>
            </a:contourClr>
          </a:sp3d>
        </c:spPr>
        <c:dLbl>
          <c:idx val="0"/>
          <c:layout>
            <c:manualLayout>
              <c:x val="-0.12500000000000006"/>
              <c:y val="-0.1574074074074074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ysClr val="window" lastClr="FFFFFF"/>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1527772309711279"/>
              <c:y val="-9.376088502955824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2592592592592587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722222222222222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15277777777777779"/>
              <c:y val="0.138888888888888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rgbClr val="00B0F0"/>
          </a:solidFill>
          <a:ln>
            <a:noFill/>
          </a:ln>
          <a:effectLst/>
          <a:scene3d>
            <a:camera prst="orthographicFront"/>
            <a:lightRig rig="brightRoom" dir="t"/>
          </a:scene3d>
          <a:sp3d prstMaterial="flat">
            <a:bevelT w="50800" h="101600" prst="angle"/>
            <a:contourClr>
              <a:srgbClr val="000000"/>
            </a:contourClr>
          </a:sp3d>
        </c:spPr>
        <c:dLbl>
          <c:idx val="0"/>
          <c:layout>
            <c:manualLayout>
              <c:x val="-0.15416666666666667"/>
              <c:y val="-9.680134680134680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ysClr val="window" lastClr="FFFFFF"/>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9"/>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1527772309711279"/>
              <c:y val="-9.376088502955824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2592592592592587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722222222222222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15277777777777779"/>
              <c:y val="0.138888888888888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rgbClr val="00B0F0"/>
          </a:solidFill>
          <a:ln>
            <a:noFill/>
          </a:ln>
          <a:effectLst/>
          <a:scene3d>
            <a:camera prst="orthographicFront"/>
            <a:lightRig rig="brightRoom" dir="t"/>
          </a:scene3d>
          <a:sp3d prstMaterial="flat">
            <a:bevelT w="50800" h="101600" prst="angle"/>
            <a:contourClr>
              <a:srgbClr val="000000"/>
            </a:contourClr>
          </a:sp3d>
        </c:spPr>
        <c:dLbl>
          <c:idx val="0"/>
          <c:layout>
            <c:manualLayout>
              <c:x val="-0.15416666666666667"/>
              <c:y val="-9.680134680134680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4"/>
        <c:spPr>
          <a:solidFill>
            <a:sysClr val="window" lastClr="FFFFFF"/>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5"/>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1527772309711279"/>
              <c:y val="-9.376088502955824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6"/>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2592592592592587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7"/>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
              <c:y val="9.722222222222222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8"/>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15277777777777779"/>
              <c:y val="0.1388888888888889"/>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9"/>
        <c:spPr>
          <a:solidFill>
            <a:srgbClr val="00B0F0"/>
          </a:solidFill>
          <a:ln>
            <a:noFill/>
          </a:ln>
          <a:effectLst/>
          <a:scene3d>
            <a:camera prst="orthographicFront"/>
            <a:lightRig rig="brightRoom" dir="t"/>
          </a:scene3d>
          <a:sp3d prstMaterial="flat">
            <a:bevelT w="50800" h="101600" prst="angle"/>
            <a:contourClr>
              <a:srgbClr val="000000"/>
            </a:contourClr>
          </a:sp3d>
        </c:spPr>
        <c:dLbl>
          <c:idx val="0"/>
          <c:layout>
            <c:manualLayout>
              <c:x val="-0.15416666666666667"/>
              <c:y val="-9.680134680134680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Task 4.xlsx]Sheet3!PivotTable9</c:name>
    <c:fmtId val="19"/>
  </c:pivotSource>
  <c:chart>
    <c:title>
      <c:tx>
        <c:rich>
          <a:bodyPr/>
          <a:lstStyle/>
          <a:p>
            <a:pPr>
              <a:defRPr sz="2000"/>
            </a:pPr>
            <a:r>
              <a:rPr lang="en-US" sz="2000" b="0" dirty="0">
                <a:latin typeface="Times New Roman" panose="02020603050405020304" pitchFamily="18" charset="0"/>
                <a:cs typeface="Times New Roman" panose="02020603050405020304" pitchFamily="18" charset="0"/>
              </a:rPr>
              <a:t>Account Type 5 YR CAGR </a:t>
            </a:r>
          </a:p>
        </c:rich>
      </c:tx>
      <c:overlay val="0"/>
    </c:title>
    <c:autoTitleDeleted val="0"/>
    <c:pivotFmts>
      <c:pivotFmt>
        <c:idx val="0"/>
        <c:spPr>
          <a:solidFill>
            <a:sysClr val="window" lastClr="FFFFFF"/>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5"/>
        <c:spPr>
          <a:solidFill>
            <a:srgbClr val="00B0F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6"/>
        <c:spPr>
          <a:solidFill>
            <a:sysClr val="window" lastClr="FFFFFF"/>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7"/>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8"/>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9"/>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0"/>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1"/>
        <c:spPr>
          <a:solidFill>
            <a:srgbClr val="00B0F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2"/>
        <c:spPr>
          <a:solidFill>
            <a:sysClr val="window" lastClr="FFFFFF"/>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3"/>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4"/>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5"/>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6"/>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7"/>
        <c:spPr>
          <a:solidFill>
            <a:srgbClr val="00B0F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8"/>
        <c:spPr>
          <a:solidFill>
            <a:sysClr val="window" lastClr="FFFFFF"/>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9"/>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0"/>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1"/>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2"/>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3"/>
        <c:spPr>
          <a:solidFill>
            <a:srgbClr val="00B0F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4"/>
        <c:spPr>
          <a:solidFill>
            <a:sysClr val="window" lastClr="FFFFFF"/>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5"/>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6"/>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7"/>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8"/>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9"/>
        <c:spPr>
          <a:solidFill>
            <a:srgbClr val="00B0F0"/>
          </a:solidFill>
          <a:ln>
            <a:noFill/>
          </a:ln>
          <a:effectLst/>
          <a:scene3d>
            <a:camera prst="orthographicFront"/>
            <a:lightRig rig="brightRoom" dir="t"/>
          </a:scene3d>
          <a:sp3d prstMaterial="flat">
            <a:bevelT w="50800" h="101600" prst="angle"/>
            <a:contourClr>
              <a:srgbClr val="000000"/>
            </a:contourClr>
          </a:sp3d>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0"/>
        <c:spPr>
          <a:solidFill>
            <a:sysClr val="window" lastClr="FFFFFF"/>
          </a:solidFill>
        </c:spPr>
        <c:marker>
          <c:symbol val="none"/>
        </c:marker>
        <c:dLbl>
          <c:idx val="0"/>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1"/>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9166666666666668"/>
              <c:y val="-4.6296296296296294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2"/>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21388888888888888"/>
              <c:y val="6.9444444444444281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3"/>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8055555555555555"/>
              <c:y val="4.629629629629621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4"/>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20000000000000004"/>
              <c:y val="-8.333333333333337E-2"/>
            </c:manualLayout>
          </c:layout>
          <c:spPr>
            <a:solidFill>
              <a:sysClr val="window" lastClr="FFFFFF"/>
            </a:solidFill>
            <a:ln w="9525" cap="flat" cmpd="sng" algn="ctr">
              <a:solidFill>
                <a:sysClr val="windowText" lastClr="000000">
                  <a:lumMod val="65000"/>
                  <a:lumOff val="3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9937"/>
                    <a:gd name="adj2" fmla="val 49498"/>
                  </a:avLst>
                </a:prstGeom>
              </c15:spPr>
            </c:ext>
          </c:extLst>
        </c:dLbl>
      </c:pivotFmt>
      <c:pivotFmt>
        <c:idx val="35"/>
        <c:spPr>
          <a:solidFill>
            <a:sysClr val="window" lastClr="FFFFFF"/>
          </a:solidFill>
        </c:spPr>
        <c:marker>
          <c:symbol val="none"/>
        </c:marker>
        <c:dLbl>
          <c:idx val="0"/>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6"/>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9166666666666668"/>
              <c:y val="-4.6296296296296294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7"/>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21388888888888888"/>
              <c:y val="6.9444444444444281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8"/>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8055555555555555"/>
              <c:y val="4.629629629629621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9"/>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20000000000000004"/>
              <c:y val="-8.333333333333337E-2"/>
            </c:manualLayout>
          </c:layout>
          <c:spPr>
            <a:solidFill>
              <a:sysClr val="window" lastClr="FFFFFF"/>
            </a:solidFill>
            <a:ln w="9525" cap="flat" cmpd="sng" algn="ctr">
              <a:solidFill>
                <a:sysClr val="windowText" lastClr="000000">
                  <a:lumMod val="65000"/>
                  <a:lumOff val="3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9937"/>
                    <a:gd name="adj2" fmla="val 49498"/>
                  </a:avLst>
                </a:prstGeom>
              </c15:spPr>
            </c:ext>
          </c:extLst>
        </c:dLbl>
      </c:pivotFmt>
      <c:pivotFmt>
        <c:idx val="40"/>
        <c:spPr>
          <a:solidFill>
            <a:sysClr val="window" lastClr="FFFFFF"/>
          </a:solidFill>
        </c:spPr>
        <c:marker>
          <c:symbol val="none"/>
        </c:marker>
        <c:dLbl>
          <c:idx val="0"/>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41"/>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9166666666666668"/>
              <c:y val="-4.6296296296296294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42"/>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21388888888888888"/>
              <c:y val="6.9444444444444281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43"/>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8055555555555555"/>
              <c:y val="4.629629629629621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44"/>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20000000000000004"/>
              <c:y val="-8.333333333333337E-2"/>
            </c:manualLayout>
          </c:layout>
          <c:spPr>
            <a:solidFill>
              <a:sysClr val="window" lastClr="FFFFFF"/>
            </a:solidFill>
            <a:ln w="9525" cap="flat" cmpd="sng" algn="ctr">
              <a:solidFill>
                <a:sysClr val="windowText" lastClr="000000">
                  <a:lumMod val="65000"/>
                  <a:lumOff val="3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9937"/>
                    <a:gd name="adj2" fmla="val 49498"/>
                  </a:avLst>
                </a:prstGeom>
              </c15:spPr>
            </c:ext>
          </c:extLst>
        </c:dLbl>
      </c:pivotFmt>
      <c:pivotFmt>
        <c:idx val="45"/>
        <c:spPr>
          <a:solidFill>
            <a:sysClr val="window" lastClr="FFFFFF"/>
          </a:solidFill>
        </c:spPr>
        <c:marker>
          <c:symbol val="none"/>
        </c:marker>
        <c:dLbl>
          <c:idx val="0"/>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46"/>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9166666666666668"/>
              <c:y val="-4.6296296296296294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47"/>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21388888888888888"/>
              <c:y val="6.9444444444444281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48"/>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8055555555555555"/>
              <c:y val="4.629629629629621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49"/>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20000000000000004"/>
              <c:y val="-8.333333333333337E-2"/>
            </c:manualLayout>
          </c:layout>
          <c:spPr>
            <a:solidFill>
              <a:sysClr val="window" lastClr="FFFFFF"/>
            </a:solidFill>
            <a:ln w="9525" cap="flat" cmpd="sng" algn="ctr">
              <a:solidFill>
                <a:sysClr val="windowText" lastClr="000000">
                  <a:lumMod val="65000"/>
                  <a:lumOff val="3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9937"/>
                    <a:gd name="adj2" fmla="val 49498"/>
                  </a:avLst>
                </a:prstGeom>
              </c15:spPr>
            </c:ext>
          </c:extLst>
        </c:dLbl>
      </c:pivotFmt>
      <c:pivotFmt>
        <c:idx val="50"/>
        <c:spPr>
          <a:solidFill>
            <a:sysClr val="window" lastClr="FFFFFF"/>
          </a:solidFill>
        </c:spPr>
        <c:marker>
          <c:symbol val="none"/>
        </c:marker>
        <c:dLbl>
          <c:idx val="0"/>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51"/>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9166666666666668"/>
              <c:y val="-4.6296296296296294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52"/>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21388888888888888"/>
              <c:y val="6.9444444444444281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53"/>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8055555555555555"/>
              <c:y val="4.629629629629621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54"/>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20000000000000004"/>
              <c:y val="-8.333333333333337E-2"/>
            </c:manualLayout>
          </c:layout>
          <c:spPr>
            <a:solidFill>
              <a:sysClr val="window" lastClr="FFFFFF"/>
            </a:solidFill>
            <a:ln w="9525" cap="flat" cmpd="sng" algn="ctr">
              <a:solidFill>
                <a:sysClr val="windowText" lastClr="000000">
                  <a:lumMod val="65000"/>
                  <a:lumOff val="3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9937"/>
                    <a:gd name="adj2" fmla="val 49498"/>
                  </a:avLst>
                </a:prstGeom>
              </c15:spPr>
            </c:ext>
          </c:extLst>
        </c:dLbl>
      </c:pivotFmt>
      <c:pivotFmt>
        <c:idx val="55"/>
        <c:spPr>
          <a:solidFill>
            <a:sysClr val="window" lastClr="FFFFFF"/>
          </a:solidFill>
        </c:spPr>
        <c:marker>
          <c:symbol val="none"/>
        </c:marker>
        <c:dLbl>
          <c:idx val="0"/>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56"/>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9166666666666668"/>
              <c:y val="-4.6296296296296294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57"/>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21388888888888888"/>
              <c:y val="6.9444444444444281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58"/>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8055555555555555"/>
              <c:y val="4.629629629629621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59"/>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20000000000000004"/>
              <c:y val="-8.333333333333337E-2"/>
            </c:manualLayout>
          </c:layout>
          <c:spPr>
            <a:solidFill>
              <a:sysClr val="window" lastClr="FFFFFF"/>
            </a:solidFill>
            <a:ln w="9525" cap="flat" cmpd="sng" algn="ctr">
              <a:solidFill>
                <a:sysClr val="windowText" lastClr="000000">
                  <a:lumMod val="65000"/>
                  <a:lumOff val="3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9937"/>
                    <a:gd name="adj2" fmla="val 49498"/>
                  </a:avLst>
                </a:prstGeom>
              </c15:spPr>
            </c:ext>
          </c:extLst>
        </c:dLbl>
      </c:pivotFmt>
      <c:pivotFmt>
        <c:idx val="60"/>
        <c:spPr>
          <a:solidFill>
            <a:sysClr val="window" lastClr="FFFFFF"/>
          </a:solidFill>
        </c:spPr>
        <c:marker>
          <c:symbol val="none"/>
        </c:marker>
        <c:dLbl>
          <c:idx val="0"/>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61"/>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9166666666666668"/>
              <c:y val="-4.6296296296296294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62"/>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21388888888888888"/>
              <c:y val="6.9444444444444281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63"/>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8055555555555555"/>
              <c:y val="4.629629629629621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64"/>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20000000000000004"/>
              <c:y val="-8.333333333333337E-2"/>
            </c:manualLayout>
          </c:layout>
          <c:spPr>
            <a:solidFill>
              <a:sysClr val="window" lastClr="FFFFFF"/>
            </a:solidFill>
            <a:ln w="9525" cap="flat" cmpd="sng" algn="ctr">
              <a:solidFill>
                <a:sysClr val="windowText" lastClr="000000">
                  <a:lumMod val="65000"/>
                  <a:lumOff val="3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9937"/>
                    <a:gd name="adj2" fmla="val 49498"/>
                  </a:avLst>
                </a:prstGeom>
              </c15:spPr>
            </c:ext>
          </c:extLst>
        </c:dLbl>
      </c:pivotFmt>
      <c:pivotFmt>
        <c:idx val="65"/>
        <c:spPr>
          <a:solidFill>
            <a:sysClr val="window" lastClr="FFFFFF"/>
          </a:solidFill>
        </c:spPr>
        <c:marker>
          <c:symbol val="none"/>
        </c:marker>
        <c:dLbl>
          <c:idx val="0"/>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66"/>
        <c:spPr>
          <a:solidFill>
            <a:srgbClr val="FFFF00"/>
          </a:solidFill>
          <a:ln>
            <a:noFill/>
          </a:ln>
          <a:effectLst/>
          <a:scene3d>
            <a:camera prst="orthographicFront"/>
            <a:lightRig rig="brightRoom" dir="t"/>
          </a:scene3d>
          <a:sp3d prstMaterial="flat">
            <a:bevelT w="50800" h="101600" prst="angle"/>
            <a:contourClr>
              <a:srgbClr val="000000"/>
            </a:contourClr>
          </a:sp3d>
        </c:spPr>
        <c:dLbl>
          <c:idx val="0"/>
          <c:layout>
            <c:manualLayout>
              <c:x val="0.19166666666666668"/>
              <c:y val="-4.6296296296296294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67"/>
        <c:spPr>
          <a:solidFill>
            <a:srgbClr val="FF0000"/>
          </a:solidFill>
          <a:ln>
            <a:noFill/>
          </a:ln>
          <a:effectLst/>
          <a:scene3d>
            <a:camera prst="orthographicFront"/>
            <a:lightRig rig="brightRoom" dir="t"/>
          </a:scene3d>
          <a:sp3d prstMaterial="flat">
            <a:bevelT w="50800" h="101600" prst="angle"/>
            <a:contourClr>
              <a:srgbClr val="000000"/>
            </a:contourClr>
          </a:sp3d>
        </c:spPr>
        <c:dLbl>
          <c:idx val="0"/>
          <c:layout>
            <c:manualLayout>
              <c:x val="0.21388888888888888"/>
              <c:y val="6.9444444444444281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68"/>
        <c:spPr>
          <a:solidFill>
            <a:srgbClr val="92D050"/>
          </a:solidFill>
          <a:ln>
            <a:noFill/>
          </a:ln>
          <a:effectLst/>
          <a:scene3d>
            <a:camera prst="orthographicFront"/>
            <a:lightRig rig="brightRoom" dir="t"/>
          </a:scene3d>
          <a:sp3d prstMaterial="flat">
            <a:bevelT w="50800" h="101600" prst="angle"/>
            <a:contourClr>
              <a:srgbClr val="000000"/>
            </a:contourClr>
          </a:sp3d>
        </c:spPr>
        <c:dLbl>
          <c:idx val="0"/>
          <c:layout>
            <c:manualLayout>
              <c:x val="-0.18055555555555555"/>
              <c:y val="4.629629629629621E-2"/>
            </c:manualLayout>
          </c:layout>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69"/>
        <c:spPr>
          <a:solidFill>
            <a:srgbClr val="002060"/>
          </a:solidFill>
          <a:ln>
            <a:noFill/>
          </a:ln>
          <a:effectLst/>
          <a:scene3d>
            <a:camera prst="orthographicFront"/>
            <a:lightRig rig="brightRoom" dir="t"/>
          </a:scene3d>
          <a:sp3d prstMaterial="flat">
            <a:bevelT w="50800" h="101600" prst="angle"/>
            <a:contourClr>
              <a:srgbClr val="000000"/>
            </a:contourClr>
          </a:sp3d>
        </c:spPr>
        <c:dLbl>
          <c:idx val="0"/>
          <c:layout>
            <c:manualLayout>
              <c:x val="-0.20000000000000004"/>
              <c:y val="-8.333333333333337E-2"/>
            </c:manualLayout>
          </c:layout>
          <c:spPr>
            <a:solidFill>
              <a:sysClr val="window" lastClr="FFFFFF"/>
            </a:solidFill>
            <a:ln w="9525" cap="flat" cmpd="sng" algn="ctr">
              <a:solidFill>
                <a:sysClr val="windowText" lastClr="000000">
                  <a:lumMod val="65000"/>
                  <a:lumOff val="3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9937"/>
                    <a:gd name="adj2" fmla="val 49498"/>
                  </a:avLst>
                </a:prstGeom>
              </c15:spPr>
            </c:ext>
          </c:extLst>
        </c:dLbl>
      </c:pivotFmt>
    </c:pivotFmts>
    <c:plotArea>
      <c:layout/>
      <c:doughnutChart>
        <c:varyColors val="1"/>
        <c:ser>
          <c:idx val="0"/>
          <c:order val="0"/>
          <c:tx>
            <c:strRef>
              <c:f>Sheet3!$E$22</c:f>
              <c:strCache>
                <c:ptCount val="1"/>
                <c:pt idx="0">
                  <c:v>Total</c:v>
                </c:pt>
              </c:strCache>
            </c:strRef>
          </c:tx>
          <c:spPr>
            <a:solidFill>
              <a:sysClr val="window" lastClr="FFFFFF"/>
            </a:solidFill>
          </c:spPr>
          <c:dPt>
            <c:idx val="0"/>
            <c:bubble3D val="0"/>
            <c:spPr>
              <a:solidFill>
                <a:srgbClr val="FFFF0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E20C-42EF-9DAF-683F9001032C}"/>
              </c:ext>
            </c:extLst>
          </c:dPt>
          <c:dPt>
            <c:idx val="1"/>
            <c:bubble3D val="0"/>
            <c:spPr>
              <a:solidFill>
                <a:srgbClr val="FF000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E20C-42EF-9DAF-683F9001032C}"/>
              </c:ext>
            </c:extLst>
          </c:dPt>
          <c:dPt>
            <c:idx val="2"/>
            <c:bubble3D val="0"/>
            <c:spPr>
              <a:solidFill>
                <a:srgbClr val="92D05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E20C-42EF-9DAF-683F9001032C}"/>
              </c:ext>
            </c:extLst>
          </c:dPt>
          <c:dPt>
            <c:idx val="3"/>
            <c:bubble3D val="0"/>
            <c:spPr>
              <a:solidFill>
                <a:srgbClr val="00206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E20C-42EF-9DAF-683F9001032C}"/>
              </c:ext>
            </c:extLst>
          </c:dPt>
          <c:dPt>
            <c:idx val="4"/>
            <c:bubble3D val="0"/>
            <c:extLst>
              <c:ext xmlns:c16="http://schemas.microsoft.com/office/drawing/2014/chart" uri="{C3380CC4-5D6E-409C-BE32-E72D297353CC}">
                <c16:uniqueId val="{00000008-E20C-42EF-9DAF-683F9001032C}"/>
              </c:ext>
            </c:extLst>
          </c:dPt>
          <c:dLbls>
            <c:dLbl>
              <c:idx val="0"/>
              <c:layout>
                <c:manualLayout>
                  <c:x val="0.19166666666666668"/>
                  <c:y val="-4.629629629629629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20C-42EF-9DAF-683F9001032C}"/>
                </c:ext>
              </c:extLst>
            </c:dLbl>
            <c:dLbl>
              <c:idx val="1"/>
              <c:layout>
                <c:manualLayout>
                  <c:x val="0.21388888888888888"/>
                  <c:y val="6.9444444444444281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20C-42EF-9DAF-683F9001032C}"/>
                </c:ext>
              </c:extLst>
            </c:dLbl>
            <c:dLbl>
              <c:idx val="2"/>
              <c:layout>
                <c:manualLayout>
                  <c:x val="-0.18055555555555555"/>
                  <c:y val="4.629629629629621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20C-42EF-9DAF-683F9001032C}"/>
                </c:ext>
              </c:extLst>
            </c:dLbl>
            <c:dLbl>
              <c:idx val="3"/>
              <c:layout>
                <c:manualLayout>
                  <c:x val="-0.20000000000000004"/>
                  <c:y val="-8.333333333333337E-2"/>
                </c:manualLayout>
              </c:layout>
              <c:spPr>
                <a:solidFill>
                  <a:sysClr val="window" lastClr="FFFFFF"/>
                </a:solidFill>
                <a:ln w="9525" cap="flat" cmpd="sng" algn="ctr">
                  <a:solidFill>
                    <a:sysClr val="windowText" lastClr="000000">
                      <a:lumMod val="65000"/>
                      <a:lumOff val="3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9937"/>
                        <a:gd name="adj2" fmla="val 49498"/>
                      </a:avLst>
                    </a:prstGeom>
                  </c15:spPr>
                </c:ext>
                <c:ext xmlns:c16="http://schemas.microsoft.com/office/drawing/2014/chart" uri="{C3380CC4-5D6E-409C-BE32-E72D297353CC}">
                  <c16:uniqueId val="{00000007-E20C-42EF-9DAF-683F9001032C}"/>
                </c:ext>
              </c:extLst>
            </c:dLbl>
            <c:spPr>
              <a:solidFill>
                <a:sysClr val="window" lastClr="FFFFFF"/>
              </a:solidFill>
              <a:ln>
                <a:solidFill>
                  <a:sysClr val="windowText" lastClr="000000">
                    <a:lumMod val="65000"/>
                    <a:lumOff val="35000"/>
                  </a:sysClr>
                </a:solidFill>
              </a:ln>
              <a:effectLst/>
            </c:spPr>
            <c:txPr>
              <a:bodyPr wrap="square" lIns="38100" tIns="19050" rIns="38100" bIns="19050" anchor="ctr">
                <a:spAutoFit/>
              </a:bodyPr>
              <a:lstStyle/>
              <a:p>
                <a:pPr>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c15:spPr>
              </c:ext>
            </c:extLst>
          </c:dLbls>
          <c:cat>
            <c:strRef>
              <c:f>Sheet3!$D$23:$D$27</c:f>
              <c:strCache>
                <c:ptCount val="4"/>
                <c:pt idx="0">
                  <c:v>Medium Business</c:v>
                </c:pt>
                <c:pt idx="1">
                  <c:v>Online Retailer</c:v>
                </c:pt>
                <c:pt idx="2">
                  <c:v>Small Business</c:v>
                </c:pt>
                <c:pt idx="3">
                  <c:v>Wholesale Distributor</c:v>
                </c:pt>
              </c:strCache>
            </c:strRef>
          </c:cat>
          <c:val>
            <c:numRef>
              <c:f>Sheet3!$E$23:$E$27</c:f>
              <c:numCache>
                <c:formatCode>0.00%</c:formatCode>
                <c:ptCount val="4"/>
                <c:pt idx="0">
                  <c:v>0.27528864845123263</c:v>
                </c:pt>
                <c:pt idx="1">
                  <c:v>0.26251651745317978</c:v>
                </c:pt>
                <c:pt idx="2">
                  <c:v>0.21952001364585702</c:v>
                </c:pt>
                <c:pt idx="3">
                  <c:v>0.24267482044973054</c:v>
                </c:pt>
              </c:numCache>
            </c:numRef>
          </c:val>
          <c:extLst>
            <c:ext xmlns:c16="http://schemas.microsoft.com/office/drawing/2014/chart" uri="{C3380CC4-5D6E-409C-BE32-E72D297353CC}">
              <c16:uniqueId val="{00000009-E20C-42EF-9DAF-683F9001032C}"/>
            </c:ext>
          </c:extLst>
        </c:ser>
        <c:dLbls>
          <c:showLegendKey val="0"/>
          <c:showVal val="0"/>
          <c:showCatName val="0"/>
          <c:showSerName val="0"/>
          <c:showPercent val="0"/>
          <c:showBubbleSize val="0"/>
          <c:showLeaderLines val="0"/>
        </c:dLbls>
        <c:firstSliceAng val="0"/>
        <c:holeSize val="50"/>
      </c:doughnutChart>
    </c:plotArea>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hyperlink" Target="https://creativecommons.org/licenses/by-sa/3.0/" TargetMode="External"/><Relationship Id="rId4" Type="http://schemas.openxmlformats.org/officeDocument/2006/relationships/hyperlink" Target="https://www.thebluediamondgallery.com/wooden-tile/t/thank-you.html"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hyperlink" Target="https://www.freestock.com/free-photos/stock-data-analyst-studio-giving-adivce-61799673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
          <p:cNvSpPr/>
          <p:nvPr/>
        </p:nvSpPr>
        <p:spPr>
          <a:xfrm>
            <a:off x="7398044" y="6337300"/>
            <a:ext cx="1288756" cy="259232"/>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5">
            <a:alphaModFix/>
          </a:blip>
          <a:srcRect/>
          <a:stretch/>
        </p:blipFill>
        <p:spPr>
          <a:xfrm>
            <a:off x="457200" y="6273800"/>
            <a:ext cx="1415143" cy="287233"/>
          </a:xfrm>
          <a:prstGeom prst="rect">
            <a:avLst/>
          </a:prstGeom>
          <a:noFill/>
          <a:ln>
            <a:noFill/>
          </a:ln>
        </p:spPr>
      </p:pic>
      <p:sp>
        <p:nvSpPr>
          <p:cNvPr id="2" name="TextBox 1">
            <a:extLst>
              <a:ext uri="{FF2B5EF4-FFF2-40B4-BE49-F238E27FC236}">
                <a16:creationId xmlns:a16="http://schemas.microsoft.com/office/drawing/2014/main" id="{1B63C3AF-4FE9-1DF2-9AB7-47D3E186E8AC}"/>
              </a:ext>
            </a:extLst>
          </p:cNvPr>
          <p:cNvSpPr txBox="1"/>
          <p:nvPr/>
        </p:nvSpPr>
        <p:spPr>
          <a:xfrm>
            <a:off x="548640" y="1088136"/>
            <a:ext cx="6849404" cy="1938992"/>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Account Sales Data Insights Project</a:t>
            </a:r>
            <a:endParaRPr lang="en-IN" sz="6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0340D92-D512-366C-0178-9D60895F4AA6}"/>
              </a:ext>
            </a:extLst>
          </p:cNvPr>
          <p:cNvSpPr txBox="1"/>
          <p:nvPr/>
        </p:nvSpPr>
        <p:spPr>
          <a:xfrm>
            <a:off x="5806333" y="5684823"/>
            <a:ext cx="353872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JAI KIRAN PAMPANA</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7B9F-93EA-D7AC-3CA3-7C414616AC97}"/>
              </a:ext>
            </a:extLst>
          </p:cNvPr>
          <p:cNvSpPr>
            <a:spLocks noGrp="1"/>
          </p:cNvSpPr>
          <p:nvPr>
            <p:ph type="title"/>
          </p:nvPr>
        </p:nvSpPr>
        <p:spPr/>
        <p:txBody>
          <a:bodyPr>
            <a:normAutofit fontScale="90000"/>
          </a:bodyPr>
          <a:lstStyle/>
          <a:p>
            <a:r>
              <a:rPr lang="en-US" sz="3100" b="1" dirty="0">
                <a:solidFill>
                  <a:schemeClr val="tx1"/>
                </a:solidFill>
                <a:latin typeface="Times New Roman" panose="02020603050405020304" pitchFamily="18" charset="0"/>
                <a:cs typeface="Times New Roman" panose="02020603050405020304" pitchFamily="18" charset="0"/>
              </a:rPr>
              <a:t>KEY INSIGHTS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1D941B5-9013-1706-B8A5-D8F3315E4629}"/>
              </a:ext>
            </a:extLst>
          </p:cNvPr>
          <p:cNvSpPr txBox="1"/>
          <p:nvPr/>
        </p:nvSpPr>
        <p:spPr>
          <a:xfrm>
            <a:off x="457200" y="1154310"/>
            <a:ext cx="8229600" cy="562827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chart shows the average business sales trend for the past 5 years (2017-2021) for three business types: medium businesses, online retailers, and small businesses.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Key insights: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Overall, average business sales have been trending up over the past 5 years, with the exception of 2020, which was likely due to the COVID-19 pandemic.</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Medium businesses have had the highest average sales over the past 5 years, followed by online retailers and small businesses.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Online retailers have seen the most significant growth in average sales over the past 5 years, with an average increase of 14.8% per year.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Small businesses have seen the slowest growth in average sales over the past 5 years, with an average increase of 4.2% per year.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Here are some additional insights: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average sales for medium businesses in 2021 were more than twice the average sales for small businesses.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average sales for online retailers in 2021 were more than half the average sales for medium businesses.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average sales for small businesses in 2021 were less than half the average sales for medium businesses.</a:t>
            </a:r>
          </a:p>
          <a:p>
            <a:pPr marL="171450" indent="-171450" algn="just">
              <a:lnSpc>
                <a:spcPct val="20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658876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Effect transition="in" filter="fade">
                                      <p:cBhvr>
                                        <p:cTn id="49" dur="1000"/>
                                        <p:tgtEl>
                                          <p:spTgt spid="5">
                                            <p:txEl>
                                              <p:pRg st="10" end="10"/>
                                            </p:txEl>
                                          </p:spTgt>
                                        </p:tgtEl>
                                      </p:cBhvr>
                                    </p:animEffect>
                                    <p:anim calcmode="lin" valueType="num">
                                      <p:cBhvr>
                                        <p:cTn id="50"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12" end="12"/>
                                            </p:txEl>
                                          </p:spTgt>
                                        </p:tgtEl>
                                        <p:attrNameLst>
                                          <p:attrName>style.visibility</p:attrName>
                                        </p:attrNameLst>
                                      </p:cBhvr>
                                      <p:to>
                                        <p:strVal val="visible"/>
                                      </p:to>
                                    </p:set>
                                    <p:animEffect transition="in" filter="fade">
                                      <p:cBhvr>
                                        <p:cTn id="56" dur="1000"/>
                                        <p:tgtEl>
                                          <p:spTgt spid="5">
                                            <p:txEl>
                                              <p:pRg st="12" end="12"/>
                                            </p:txEl>
                                          </p:spTgt>
                                        </p:tgtEl>
                                      </p:cBhvr>
                                    </p:animEffect>
                                    <p:anim calcmode="lin" valueType="num">
                                      <p:cBhvr>
                                        <p:cTn id="57"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
                                            <p:txEl>
                                              <p:pRg st="14" end="14"/>
                                            </p:txEl>
                                          </p:spTgt>
                                        </p:tgtEl>
                                        <p:attrNameLst>
                                          <p:attrName>style.visibility</p:attrName>
                                        </p:attrNameLst>
                                      </p:cBhvr>
                                      <p:to>
                                        <p:strVal val="visible"/>
                                      </p:to>
                                    </p:set>
                                    <p:animEffect transition="in" filter="fade">
                                      <p:cBhvr>
                                        <p:cTn id="63" dur="1000"/>
                                        <p:tgtEl>
                                          <p:spTgt spid="5">
                                            <p:txEl>
                                              <p:pRg st="14" end="14"/>
                                            </p:txEl>
                                          </p:spTgt>
                                        </p:tgtEl>
                                      </p:cBhvr>
                                    </p:animEffect>
                                    <p:anim calcmode="lin" valueType="num">
                                      <p:cBhvr>
                                        <p:cTn id="64"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5">
                                            <p:txEl>
                                              <p:pRg st="16" end="16"/>
                                            </p:txEl>
                                          </p:spTgt>
                                        </p:tgtEl>
                                        <p:attrNameLst>
                                          <p:attrName>style.visibility</p:attrName>
                                        </p:attrNameLst>
                                      </p:cBhvr>
                                      <p:to>
                                        <p:strVal val="visible"/>
                                      </p:to>
                                    </p:set>
                                    <p:animEffect transition="in" filter="fade">
                                      <p:cBhvr>
                                        <p:cTn id="70" dur="1000"/>
                                        <p:tgtEl>
                                          <p:spTgt spid="5">
                                            <p:txEl>
                                              <p:pRg st="16" end="16"/>
                                            </p:txEl>
                                          </p:spTgt>
                                        </p:tgtEl>
                                      </p:cBhvr>
                                    </p:animEffect>
                                    <p:anim calcmode="lin" valueType="num">
                                      <p:cBhvr>
                                        <p:cTn id="71" dur="10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5">
                                            <p:txEl>
                                              <p:pRg st="18" end="18"/>
                                            </p:txEl>
                                          </p:spTgt>
                                        </p:tgtEl>
                                        <p:attrNameLst>
                                          <p:attrName>style.visibility</p:attrName>
                                        </p:attrNameLst>
                                      </p:cBhvr>
                                      <p:to>
                                        <p:strVal val="visible"/>
                                      </p:to>
                                    </p:set>
                                    <p:animEffect transition="in" filter="fade">
                                      <p:cBhvr>
                                        <p:cTn id="77" dur="1000"/>
                                        <p:tgtEl>
                                          <p:spTgt spid="5">
                                            <p:txEl>
                                              <p:pRg st="18" end="18"/>
                                            </p:txEl>
                                          </p:spTgt>
                                        </p:tgtEl>
                                      </p:cBhvr>
                                    </p:animEffect>
                                    <p:anim calcmode="lin" valueType="num">
                                      <p:cBhvr>
                                        <p:cTn id="78" dur="1000" fill="hold"/>
                                        <p:tgtEl>
                                          <p:spTgt spid="5">
                                            <p:txEl>
                                              <p:pRg st="18" end="18"/>
                                            </p:txEl>
                                          </p:spTgt>
                                        </p:tgtEl>
                                        <p:attrNameLst>
                                          <p:attrName>ppt_x</p:attrName>
                                        </p:attrNameLst>
                                      </p:cBhvr>
                                      <p:tavLst>
                                        <p:tav tm="0">
                                          <p:val>
                                            <p:strVal val="#ppt_x"/>
                                          </p:val>
                                        </p:tav>
                                        <p:tav tm="100000">
                                          <p:val>
                                            <p:strVal val="#ppt_x"/>
                                          </p:val>
                                        </p:tav>
                                      </p:tavLst>
                                    </p:anim>
                                    <p:anim calcmode="lin" valueType="num">
                                      <p:cBhvr>
                                        <p:cTn id="79" dur="1000" fill="hold"/>
                                        <p:tgtEl>
                                          <p:spTgt spid="5">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CA18-45D0-6770-E215-7C1C7D11C61E}"/>
              </a:ext>
            </a:extLst>
          </p:cNvPr>
          <p:cNvSpPr>
            <a:spLocks noGrp="1"/>
          </p:cNvSpPr>
          <p:nvPr>
            <p:ph type="title"/>
          </p:nvPr>
        </p:nvSpPr>
        <p:spPr/>
        <p:txBody>
          <a:bodyPr>
            <a:noAutofit/>
          </a:bodyPr>
          <a:lstStyle/>
          <a:p>
            <a:r>
              <a:rPr lang="en-US" sz="2800" b="1" dirty="0">
                <a:solidFill>
                  <a:schemeClr val="tx1"/>
                </a:solidFill>
                <a:latin typeface="Times New Roman" panose="02020603050405020304" pitchFamily="18" charset="0"/>
                <a:cs typeface="Times New Roman" panose="02020603050405020304" pitchFamily="18" charset="0"/>
              </a:rPr>
              <a:t>CONCLUSION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B25F471-14C3-6636-50C8-F09CC364E955}"/>
              </a:ext>
            </a:extLst>
          </p:cNvPr>
          <p:cNvSpPr txBox="1"/>
          <p:nvPr/>
        </p:nvSpPr>
        <p:spPr>
          <a:xfrm>
            <a:off x="457200" y="1238454"/>
            <a:ext cx="6217920" cy="38928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800" i="0" dirty="0">
                <a:effectLst/>
                <a:latin typeface="Times New Roman" panose="02020603050405020304" pitchFamily="18" charset="0"/>
                <a:cs typeface="Times New Roman" panose="02020603050405020304" pitchFamily="18" charset="0"/>
              </a:rPr>
              <a:t>Prioritize Top Accounts</a:t>
            </a:r>
          </a:p>
          <a:p>
            <a:pPr marL="285750" indent="-285750">
              <a:lnSpc>
                <a:spcPct val="150000"/>
              </a:lnSpc>
              <a:buFont typeface="Arial" panose="020B0604020202020204" pitchFamily="34" charset="0"/>
              <a:buChar char="•"/>
            </a:pPr>
            <a:r>
              <a:rPr lang="en-IN" sz="2800" i="0" dirty="0">
                <a:effectLst/>
                <a:latin typeface="Times New Roman" panose="02020603050405020304" pitchFamily="18" charset="0"/>
                <a:cs typeface="Times New Roman" panose="02020603050405020304" pitchFamily="18" charset="0"/>
              </a:rPr>
              <a:t>Allocate Resources Wisely</a:t>
            </a:r>
          </a:p>
          <a:p>
            <a:pPr marL="285750" indent="-285750">
              <a:lnSpc>
                <a:spcPct val="150000"/>
              </a:lnSpc>
              <a:buFont typeface="Arial" panose="020B0604020202020204" pitchFamily="34" charset="0"/>
              <a:buChar char="•"/>
            </a:pPr>
            <a:r>
              <a:rPr lang="en-IN" sz="2800" i="0" dirty="0">
                <a:effectLst/>
                <a:latin typeface="Times New Roman" panose="02020603050405020304" pitchFamily="18" charset="0"/>
                <a:cs typeface="Times New Roman" panose="02020603050405020304" pitchFamily="18" charset="0"/>
              </a:rPr>
              <a:t>Target High-Growth Account Types</a:t>
            </a:r>
          </a:p>
          <a:p>
            <a:pPr marL="285750" indent="-285750">
              <a:lnSpc>
                <a:spcPct val="150000"/>
              </a:lnSpc>
              <a:buFont typeface="Arial" panose="020B0604020202020204" pitchFamily="34" charset="0"/>
              <a:buChar char="•"/>
            </a:pPr>
            <a:r>
              <a:rPr lang="en-IN" sz="2800" i="0" dirty="0">
                <a:effectLst/>
                <a:latin typeface="Times New Roman" panose="02020603050405020304" pitchFamily="18" charset="0"/>
                <a:cs typeface="Times New Roman" panose="02020603050405020304" pitchFamily="18" charset="0"/>
              </a:rPr>
              <a:t>Leverage Data Analytics</a:t>
            </a:r>
          </a:p>
          <a:p>
            <a:pPr marL="285750" indent="-285750">
              <a:lnSpc>
                <a:spcPct val="150000"/>
              </a:lnSpc>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Set Clear Goals and KPIs</a:t>
            </a:r>
          </a:p>
          <a:p>
            <a:pPr marL="285750" indent="-285750">
              <a:lnSpc>
                <a:spcPct val="150000"/>
              </a:lnSpc>
              <a:buFont typeface="Arial" panose="020B0604020202020204" pitchFamily="34" charset="0"/>
              <a:buChar char="•"/>
            </a:pPr>
            <a:r>
              <a:rPr lang="en-IN" sz="2800" i="0" dirty="0">
                <a:effectLst/>
                <a:latin typeface="Times New Roman" panose="02020603050405020304" pitchFamily="18" charset="0"/>
                <a:cs typeface="Times New Roman" panose="02020603050405020304" pitchFamily="18" charset="0"/>
              </a:rPr>
              <a:t>Customer-Centric Approach</a:t>
            </a:r>
            <a:endParaRPr lang="en-IN" sz="20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236894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500"/>
                                        <p:tgtEl>
                                          <p:spTgt spid="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fade">
                                      <p:cBhvr>
                                        <p:cTn id="34" dur="500"/>
                                        <p:tgtEl>
                                          <p:spTgt spid="6">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fade">
                                      <p:cBhvr>
                                        <p:cTn id="39"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7B354-D207-F844-77DA-2AD9C9EBC92D}"/>
              </a:ext>
            </a:extLst>
          </p:cNvPr>
          <p:cNvSpPr>
            <a:spLocks noGrp="1"/>
          </p:cNvSpPr>
          <p:nvPr>
            <p:ph type="title"/>
          </p:nvPr>
        </p:nvSpPr>
        <p:spPr/>
        <p:txBody>
          <a:bodyPr>
            <a:normAutofit fontScale="90000"/>
          </a:bodyPr>
          <a:lstStyle/>
          <a:p>
            <a:endParaRPr lang="en-IN"/>
          </a:p>
        </p:txBody>
      </p:sp>
      <p:pic>
        <p:nvPicPr>
          <p:cNvPr id="6" name="Picture 5">
            <a:extLst>
              <a:ext uri="{FF2B5EF4-FFF2-40B4-BE49-F238E27FC236}">
                <a16:creationId xmlns:a16="http://schemas.microsoft.com/office/drawing/2014/main" id="{9D0EF418-1459-2FF2-1E37-996B1E91CE2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1283081"/>
            <a:ext cx="9144000" cy="9350139"/>
          </a:xfrm>
          <a:prstGeom prst="rect">
            <a:avLst/>
          </a:prstGeom>
          <a:ln>
            <a:noFill/>
          </a:ln>
          <a:effectLst>
            <a:softEdge rad="112500"/>
          </a:effectLst>
        </p:spPr>
      </p:pic>
      <p:sp>
        <p:nvSpPr>
          <p:cNvPr id="7" name="TextBox 6">
            <a:extLst>
              <a:ext uri="{FF2B5EF4-FFF2-40B4-BE49-F238E27FC236}">
                <a16:creationId xmlns:a16="http://schemas.microsoft.com/office/drawing/2014/main" id="{1222F907-28A7-1589-9E13-430D5DCF75FF}"/>
              </a:ext>
            </a:extLst>
          </p:cNvPr>
          <p:cNvSpPr txBox="1"/>
          <p:nvPr/>
        </p:nvSpPr>
        <p:spPr>
          <a:xfrm>
            <a:off x="0" y="6477000"/>
            <a:ext cx="9144000" cy="230832"/>
          </a:xfrm>
          <a:prstGeom prst="rect">
            <a:avLst/>
          </a:prstGeom>
          <a:noFill/>
        </p:spPr>
        <p:txBody>
          <a:bodyPr wrap="square" rtlCol="0">
            <a:spAutoFit/>
          </a:bodyPr>
          <a:lstStyle/>
          <a:p>
            <a:r>
              <a:rPr lang="en-IN" sz="900">
                <a:hlinkClick r:id="rId4" tooltip="https://www.thebluediamondgallery.com/wooden-tile/t/thank-you.html"/>
              </a:rPr>
              <a:t>This Photo</a:t>
            </a:r>
            <a:r>
              <a:rPr lang="en-IN" sz="900"/>
              <a:t> by Unknown Author is licensed under </a:t>
            </a:r>
            <a:r>
              <a:rPr lang="en-IN" sz="900">
                <a:hlinkClick r:id="rId5" tooltip="https://creativecommons.org/licenses/by-sa/3.0/"/>
              </a:rPr>
              <a:t>CC BY-SA</a:t>
            </a:r>
            <a:endParaRPr lang="en-IN" sz="900"/>
          </a:p>
        </p:txBody>
      </p:sp>
    </p:spTree>
    <p:custDataLst>
      <p:tags r:id="rId1"/>
    </p:custDataLst>
    <p:extLst>
      <p:ext uri="{BB962C8B-B14F-4D97-AF65-F5344CB8AC3E}">
        <p14:creationId xmlns:p14="http://schemas.microsoft.com/office/powerpoint/2010/main" val="2702459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2">
            <a:extLst>
              <a:ext uri="{FF2B5EF4-FFF2-40B4-BE49-F238E27FC236}">
                <a16:creationId xmlns:a16="http://schemas.microsoft.com/office/drawing/2014/main" id="{A30A04CC-534C-7829-4E30-C6FE0EDFF61D}"/>
              </a:ext>
            </a:extLst>
          </p:cNvPr>
          <p:cNvGrpSpPr/>
          <p:nvPr/>
        </p:nvGrpSpPr>
        <p:grpSpPr>
          <a:xfrm>
            <a:off x="636966" y="1077383"/>
            <a:ext cx="7870068" cy="3952004"/>
            <a:chOff x="-156816" y="-1402944"/>
            <a:chExt cx="11759121" cy="1827003"/>
          </a:xfrm>
        </p:grpSpPr>
        <p:sp>
          <p:nvSpPr>
            <p:cNvPr id="11" name="TextBox 3">
              <a:extLst>
                <a:ext uri="{FF2B5EF4-FFF2-40B4-BE49-F238E27FC236}">
                  <a16:creationId xmlns:a16="http://schemas.microsoft.com/office/drawing/2014/main" id="{D7B9FF4F-509E-5522-C835-65DD80463F45}"/>
                </a:ext>
              </a:extLst>
            </p:cNvPr>
            <p:cNvSpPr txBox="1"/>
            <p:nvPr/>
          </p:nvSpPr>
          <p:spPr>
            <a:xfrm>
              <a:off x="-156816" y="-1402944"/>
              <a:ext cx="11759121" cy="488006"/>
            </a:xfrm>
            <a:prstGeom prst="rect">
              <a:avLst/>
            </a:prstGeom>
          </p:spPr>
          <p:txBody>
            <a:bodyPr wrap="square" lIns="0" tIns="0" rIns="0" bIns="0" rtlCol="0" anchor="t">
              <a:spAutoFit/>
            </a:bodyPr>
            <a:lstStyle/>
            <a:p>
              <a:pPr>
                <a:lnSpc>
                  <a:spcPts val="9600"/>
                </a:lnSpc>
                <a:buClrTx/>
                <a:buFontTx/>
                <a:buNone/>
              </a:pPr>
              <a:r>
                <a:rPr lang="en-US" sz="4400" b="1" kern="1200" spc="-80" dirty="0">
                  <a:latin typeface="Times New Roman" panose="02020603050405020304" pitchFamily="18" charset="0"/>
                  <a:ea typeface="+mn-ea"/>
                  <a:cs typeface="Times New Roman" panose="02020603050405020304" pitchFamily="18" charset="0"/>
                </a:rPr>
                <a:t>Today's agenda</a:t>
              </a:r>
            </a:p>
          </p:txBody>
        </p:sp>
        <p:sp>
          <p:nvSpPr>
            <p:cNvPr id="12" name="TextBox 4">
              <a:extLst>
                <a:ext uri="{FF2B5EF4-FFF2-40B4-BE49-F238E27FC236}">
                  <a16:creationId xmlns:a16="http://schemas.microsoft.com/office/drawing/2014/main" id="{63CDEA85-8C73-FCC4-34B6-58EEC3087710}"/>
                </a:ext>
              </a:extLst>
            </p:cNvPr>
            <p:cNvSpPr txBox="1"/>
            <p:nvPr/>
          </p:nvSpPr>
          <p:spPr>
            <a:xfrm>
              <a:off x="-156816" y="-735322"/>
              <a:ext cx="11759121" cy="1159381"/>
            </a:xfrm>
            <a:prstGeom prst="rect">
              <a:avLst/>
            </a:prstGeom>
          </p:spPr>
          <p:txBody>
            <a:bodyPr wrap="square" lIns="0" tIns="0" rIns="0" bIns="0" rtlCol="0" anchor="t">
              <a:spAutoFit/>
            </a:bodyPr>
            <a:lstStyle/>
            <a:p>
              <a:pPr>
                <a:lnSpc>
                  <a:spcPct val="150000"/>
                </a:lnSpc>
                <a:buClrTx/>
                <a:buFontTx/>
                <a:buNone/>
              </a:pPr>
              <a:r>
                <a:rPr lang="en-US" sz="2800" kern="1200" spc="-19" dirty="0">
                  <a:latin typeface="Times New Roman" panose="02020603050405020304" pitchFamily="18" charset="0"/>
                  <a:ea typeface="+mn-ea"/>
                  <a:cs typeface="Times New Roman" panose="02020603050405020304" pitchFamily="18" charset="0"/>
                </a:rPr>
                <a:t>Introduction </a:t>
              </a:r>
            </a:p>
            <a:p>
              <a:pPr>
                <a:lnSpc>
                  <a:spcPct val="150000"/>
                </a:lnSpc>
                <a:buClrTx/>
                <a:buFontTx/>
                <a:buNone/>
              </a:pPr>
              <a:r>
                <a:rPr lang="en-US" sz="2800" kern="1200" spc="-19" dirty="0">
                  <a:latin typeface="Times New Roman" panose="02020603050405020304" pitchFamily="18" charset="0"/>
                  <a:ea typeface="+mn-ea"/>
                  <a:cs typeface="Times New Roman" panose="02020603050405020304" pitchFamily="18" charset="0"/>
                </a:rPr>
                <a:t>Visualization </a:t>
              </a:r>
            </a:p>
            <a:p>
              <a:pPr>
                <a:lnSpc>
                  <a:spcPct val="150000"/>
                </a:lnSpc>
                <a:buClrTx/>
                <a:buFontTx/>
                <a:buNone/>
              </a:pPr>
              <a:r>
                <a:rPr lang="en-US" sz="2800" kern="1200" spc="-19" dirty="0">
                  <a:latin typeface="Times New Roman" panose="02020603050405020304" pitchFamily="18" charset="0"/>
                  <a:ea typeface="+mn-ea"/>
                  <a:cs typeface="Times New Roman" panose="02020603050405020304" pitchFamily="18" charset="0"/>
                </a:rPr>
                <a:t>Insights</a:t>
              </a:r>
            </a:p>
            <a:p>
              <a:pPr>
                <a:lnSpc>
                  <a:spcPct val="150000"/>
                </a:lnSpc>
                <a:buClrTx/>
                <a:buFontTx/>
                <a:buNone/>
              </a:pPr>
              <a:r>
                <a:rPr lang="en-US" sz="2800" kern="1200" spc="-19" dirty="0">
                  <a:latin typeface="Times New Roman" panose="02020603050405020304" pitchFamily="18" charset="0"/>
                  <a:ea typeface="+mn-ea"/>
                  <a:cs typeface="Times New Roman" panose="02020603050405020304" pitchFamily="18" charset="0"/>
                </a:rPr>
                <a:t>Conclusion </a:t>
              </a:r>
              <a:endParaRPr lang="en-US" sz="1200" kern="1200" spc="-19" dirty="0">
                <a:latin typeface="Times New Roman" panose="02020603050405020304" pitchFamily="18" charset="0"/>
                <a:ea typeface="+mn-ea"/>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645790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BFC508-9A68-BFFC-C1D9-A024CDB31C75}"/>
              </a:ext>
            </a:extLst>
          </p:cNvPr>
          <p:cNvPicPr>
            <a:picLocks noChangeAspect="1"/>
          </p:cNvPicPr>
          <p:nvPr/>
        </p:nvPicPr>
        <p:blipFill>
          <a:blip r:embed="rId3"/>
          <a:stretch>
            <a:fillRect/>
          </a:stretch>
        </p:blipFill>
        <p:spPr>
          <a:xfrm>
            <a:off x="5251634" y="978196"/>
            <a:ext cx="3578041" cy="2450804"/>
          </a:xfrm>
          <a:prstGeom prst="rect">
            <a:avLst/>
          </a:prstGeom>
        </p:spPr>
      </p:pic>
      <p:sp>
        <p:nvSpPr>
          <p:cNvPr id="3" name="Title 1">
            <a:extLst>
              <a:ext uri="{FF2B5EF4-FFF2-40B4-BE49-F238E27FC236}">
                <a16:creationId xmlns:a16="http://schemas.microsoft.com/office/drawing/2014/main" id="{0D3AF973-BE3C-BAE8-5222-D9C5C53F301C}"/>
              </a:ext>
            </a:extLst>
          </p:cNvPr>
          <p:cNvSpPr>
            <a:spLocks noGrp="1"/>
          </p:cNvSpPr>
          <p:nvPr>
            <p:ph type="title"/>
          </p:nvPr>
        </p:nvSpPr>
        <p:spPr>
          <a:xfrm>
            <a:off x="457200" y="534988"/>
            <a:ext cx="8229600" cy="277812"/>
          </a:xfrm>
        </p:spPr>
        <p:txBody>
          <a:bodyPr>
            <a:normAutofit fontScale="90000"/>
          </a:bodyPr>
          <a:lstStyle/>
          <a:p>
            <a:r>
              <a:rPr lang="en-US" sz="3200" b="1" dirty="0">
                <a:solidFill>
                  <a:schemeClr val="tx1"/>
                </a:solidFill>
                <a:latin typeface="Times New Roman" panose="02020603050405020304" pitchFamily="18" charset="0"/>
                <a:cs typeface="Times New Roman" panose="02020603050405020304" pitchFamily="18" charset="0"/>
              </a:rPr>
              <a:t>INTRODUCTION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CA30CF9-AF5E-03BE-8285-1004837F91FB}"/>
              </a:ext>
            </a:extLst>
          </p:cNvPr>
          <p:cNvSpPr txBox="1"/>
          <p:nvPr/>
        </p:nvSpPr>
        <p:spPr>
          <a:xfrm>
            <a:off x="403409" y="998477"/>
            <a:ext cx="4848225" cy="550920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Good morning, everyone. I am Jai Kiran </a:t>
            </a:r>
            <a:r>
              <a:rPr lang="en-US" sz="1600" dirty="0" err="1">
                <a:latin typeface="Times New Roman" panose="02020603050405020304" pitchFamily="18" charset="0"/>
                <a:cs typeface="Times New Roman" panose="02020603050405020304" pitchFamily="18" charset="0"/>
              </a:rPr>
              <a:t>Pampana</a:t>
            </a:r>
            <a:r>
              <a:rPr lang="en-US" sz="1600" dirty="0">
                <a:latin typeface="Times New Roman" panose="02020603050405020304" pitchFamily="18" charset="0"/>
                <a:cs typeface="Times New Roman" panose="02020603050405020304" pitchFamily="18" charset="0"/>
              </a:rPr>
              <a:t> , a Data Analyst at JPMorgan Chase &amp; Co. Today, I am here to present my Account Sales Data Insights Project Dashboard.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This dashboard has been developed to provide our sales team with real-time insights into their account sales data. It includes interactive visualizations and data tables that allow sales reps to quickly and easily see their top accounts by revenue, growth rate, and other key metrics.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dashboard also includes features that allow sales reps to drill down into their data and identify specific opportunities. For example, sales reps can see which accounts are at risk of churning, which accounts have the potential for upsell, and which accounts are new to the market.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 believe that this dashboard will be a valuable tool for our sales team. It will help them to be more efficient and effective in their work, and it will help them to close more deals.</a:t>
            </a:r>
          </a:p>
        </p:txBody>
      </p:sp>
    </p:spTree>
    <p:custDataLst>
      <p:tags r:id="rId1"/>
    </p:custDataLst>
    <p:extLst>
      <p:ext uri="{BB962C8B-B14F-4D97-AF65-F5344CB8AC3E}">
        <p14:creationId xmlns:p14="http://schemas.microsoft.com/office/powerpoint/2010/main" val="2288112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D3AF973-BE3C-BAE8-5222-D9C5C53F301C}"/>
              </a:ext>
            </a:extLst>
          </p:cNvPr>
          <p:cNvSpPr>
            <a:spLocks noGrp="1"/>
          </p:cNvSpPr>
          <p:nvPr>
            <p:ph type="title"/>
          </p:nvPr>
        </p:nvSpPr>
        <p:spPr>
          <a:xfrm>
            <a:off x="457200" y="534988"/>
            <a:ext cx="8229600" cy="277812"/>
          </a:xfrm>
        </p:spPr>
        <p:txBody>
          <a:bodyPr>
            <a:normAutofit fontScale="90000"/>
          </a:bodyPr>
          <a:lstStyle/>
          <a:p>
            <a:r>
              <a:rPr lang="en-US" sz="3200" b="1" dirty="0">
                <a:solidFill>
                  <a:schemeClr val="tx1"/>
                </a:solidFill>
                <a:latin typeface="Times New Roman" panose="02020603050405020304" pitchFamily="18" charset="0"/>
                <a:cs typeface="Times New Roman" panose="02020603050405020304" pitchFamily="18" charset="0"/>
              </a:rPr>
              <a:t>VIZUALIZATION</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1CF9BE-4A54-9352-A240-26257AC4929F}"/>
              </a:ext>
            </a:extLst>
          </p:cNvPr>
          <p:cNvPicPr>
            <a:picLocks noChangeAspect="1"/>
          </p:cNvPicPr>
          <p:nvPr/>
        </p:nvPicPr>
        <p:blipFill>
          <a:blip r:embed="rId3"/>
          <a:stretch>
            <a:fillRect/>
          </a:stretch>
        </p:blipFill>
        <p:spPr>
          <a:xfrm>
            <a:off x="0" y="1228725"/>
            <a:ext cx="9144000" cy="3962400"/>
          </a:xfrm>
          <a:prstGeom prst="rect">
            <a:avLst/>
          </a:prstGeom>
        </p:spPr>
      </p:pic>
    </p:spTree>
    <p:custDataLst>
      <p:tags r:id="rId1"/>
    </p:custDataLst>
    <p:extLst>
      <p:ext uri="{BB962C8B-B14F-4D97-AF65-F5344CB8AC3E}">
        <p14:creationId xmlns:p14="http://schemas.microsoft.com/office/powerpoint/2010/main" val="4181431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19C1-B736-49F0-FA13-E9C477070C33}"/>
              </a:ext>
            </a:extLst>
          </p:cNvPr>
          <p:cNvSpPr>
            <a:spLocks noGrp="1"/>
          </p:cNvSpPr>
          <p:nvPr>
            <p:ph type="title"/>
          </p:nvPr>
        </p:nvSpPr>
        <p:spPr/>
        <p:txBody>
          <a:bodyPr>
            <a:noAutofit/>
          </a:bodyPr>
          <a:lstStyle/>
          <a:p>
            <a:r>
              <a:rPr lang="en-US" sz="2800" b="1" dirty="0">
                <a:solidFill>
                  <a:schemeClr val="tx1"/>
                </a:solidFill>
                <a:latin typeface="Times New Roman" panose="02020603050405020304" pitchFamily="18" charset="0"/>
                <a:cs typeface="Times New Roman" panose="02020603050405020304" pitchFamily="18" charset="0"/>
              </a:rPr>
              <a:t>KEY INSIGHTS</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7742C2-3612-82E4-64AC-C151544F226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522976" y="952065"/>
            <a:ext cx="3163824" cy="2550087"/>
          </a:xfrm>
          <a:prstGeom prst="rect">
            <a:avLst/>
          </a:prstGeom>
        </p:spPr>
      </p:pic>
      <p:sp>
        <p:nvSpPr>
          <p:cNvPr id="6" name="TextBox 5">
            <a:extLst>
              <a:ext uri="{FF2B5EF4-FFF2-40B4-BE49-F238E27FC236}">
                <a16:creationId xmlns:a16="http://schemas.microsoft.com/office/drawing/2014/main" id="{F69223AA-5CCF-1ABD-B548-E277ECAD9030}"/>
              </a:ext>
            </a:extLst>
          </p:cNvPr>
          <p:cNvSpPr txBox="1"/>
          <p:nvPr/>
        </p:nvSpPr>
        <p:spPr>
          <a:xfrm>
            <a:off x="356616" y="1124712"/>
            <a:ext cx="4946905" cy="5509200"/>
          </a:xfrm>
          <a:prstGeom prst="rect">
            <a:avLst/>
          </a:prstGeom>
          <a:noFill/>
        </p:spPr>
        <p:txBody>
          <a:bodyPr wrap="square" rtlCol="0">
            <a:spAutoFit/>
          </a:bodyPr>
          <a:lstStyle/>
          <a:p>
            <a:r>
              <a:rPr lang="en-US" sz="1600" dirty="0">
                <a:solidFill>
                  <a:schemeClr val="tx1"/>
                </a:solidFill>
                <a:latin typeface="Google Sans"/>
              </a:rPr>
              <a:t>The chart you sent shows the average business sales trend for the past 5 years (2017-2021) for three business types: medium businesses, online retailers, and small businesses.</a:t>
            </a:r>
          </a:p>
          <a:p>
            <a:r>
              <a:rPr lang="en-US" sz="1600" dirty="0">
                <a:solidFill>
                  <a:schemeClr val="tx1"/>
                </a:solidFill>
                <a:latin typeface="Google Sans"/>
              </a:rPr>
              <a:t>Here are some insights from the chart:</a:t>
            </a:r>
          </a:p>
          <a:p>
            <a:endParaRPr lang="en-US" sz="1600" dirty="0">
              <a:solidFill>
                <a:schemeClr val="tx1"/>
              </a:solidFill>
              <a:latin typeface="Google Sans"/>
            </a:endParaRPr>
          </a:p>
          <a:p>
            <a:pPr>
              <a:buFont typeface="Arial" panose="020B0604020202020204" pitchFamily="34" charset="0"/>
              <a:buChar char="•"/>
            </a:pPr>
            <a:r>
              <a:rPr lang="en-US" sz="1600" dirty="0">
                <a:solidFill>
                  <a:schemeClr val="tx1"/>
                </a:solidFill>
                <a:latin typeface="Google Sans"/>
              </a:rPr>
              <a:t>Overall, average business sales have been trending up over the past 5 years, with the exception of 2020, which was likely due to the COVID-19 pandemic.</a:t>
            </a:r>
          </a:p>
          <a:p>
            <a:endParaRPr lang="en-US" sz="1600" dirty="0">
              <a:solidFill>
                <a:schemeClr val="tx1"/>
              </a:solidFill>
              <a:latin typeface="Google Sans"/>
            </a:endParaRPr>
          </a:p>
          <a:p>
            <a:pPr>
              <a:buFont typeface="Arial" panose="020B0604020202020204" pitchFamily="34" charset="0"/>
              <a:buChar char="•"/>
            </a:pPr>
            <a:r>
              <a:rPr lang="en-US" sz="1600" dirty="0">
                <a:solidFill>
                  <a:schemeClr val="tx1"/>
                </a:solidFill>
                <a:latin typeface="Google Sans"/>
              </a:rPr>
              <a:t>Medium businesses have had the highest average sales over the past 5 years, followed by online retailers and small businesses.</a:t>
            </a:r>
          </a:p>
          <a:p>
            <a:endParaRPr lang="en-US" sz="1600" dirty="0">
              <a:solidFill>
                <a:schemeClr val="tx1"/>
              </a:solidFill>
              <a:latin typeface="Google Sans"/>
            </a:endParaRPr>
          </a:p>
          <a:p>
            <a:pPr>
              <a:buFont typeface="Arial" panose="020B0604020202020204" pitchFamily="34" charset="0"/>
              <a:buChar char="•"/>
            </a:pPr>
            <a:r>
              <a:rPr lang="en-US" sz="1600" dirty="0">
                <a:solidFill>
                  <a:schemeClr val="tx1"/>
                </a:solidFill>
                <a:latin typeface="Google Sans"/>
              </a:rPr>
              <a:t>Online retailers have seen the most significant growth in average sales over the past 5 years, with an average increase of 14.8% per year.</a:t>
            </a:r>
          </a:p>
          <a:p>
            <a:endParaRPr lang="en-US" sz="1600" dirty="0">
              <a:solidFill>
                <a:schemeClr val="tx1"/>
              </a:solidFill>
              <a:latin typeface="Google Sans"/>
            </a:endParaRPr>
          </a:p>
          <a:p>
            <a:pPr>
              <a:buFont typeface="Arial" panose="020B0604020202020204" pitchFamily="34" charset="0"/>
              <a:buChar char="•"/>
            </a:pPr>
            <a:r>
              <a:rPr lang="en-US" sz="1600" dirty="0">
                <a:solidFill>
                  <a:schemeClr val="tx1"/>
                </a:solidFill>
                <a:latin typeface="Google Sans"/>
              </a:rPr>
              <a:t>Small businesses have seen the slowest growth in average sales over the past 5 years, with an average increase of 4.2% per year.</a:t>
            </a:r>
          </a:p>
          <a:p>
            <a:endParaRPr lang="en-IN" sz="1600" b="1" dirty="0">
              <a:solidFill>
                <a:schemeClr val="tx1"/>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193610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4"/>
          <p:cNvSpPr txBox="1"/>
          <p:nvPr/>
        </p:nvSpPr>
        <p:spPr>
          <a:xfrm>
            <a:off x="530408" y="1474496"/>
            <a:ext cx="7439036" cy="3785611"/>
          </a:xfrm>
          <a:prstGeom prst="rect">
            <a:avLst/>
          </a:prstGeom>
          <a:noFill/>
          <a:ln>
            <a:noFill/>
          </a:ln>
        </p:spPr>
        <p:txBody>
          <a:bodyPr spcFirstLastPara="1" wrap="square" lIns="91425" tIns="45700" rIns="91425" bIns="45700" anchor="t" anchorCtr="0">
            <a:spAutoFit/>
          </a:bodyPr>
          <a:lstStyle/>
          <a:p>
            <a:r>
              <a:rPr lang="en-US" sz="1600" dirty="0">
                <a:solidFill>
                  <a:schemeClr val="tx1"/>
                </a:solidFill>
                <a:latin typeface="Times New Roman" panose="02020603050405020304" pitchFamily="18" charset="0"/>
                <a:cs typeface="Times New Roman" panose="02020603050405020304" pitchFamily="18" charset="0"/>
              </a:rPr>
              <a:t>Here are some additional insights:</a:t>
            </a:r>
          </a:p>
          <a:p>
            <a:endParaRPr lang="en-US" sz="16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average sales for medium businesses in 2021 were more than twice the average sales for small businesses.</a:t>
            </a:r>
          </a:p>
          <a:p>
            <a:endParaRPr lang="en-US" sz="16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average sales for online retailers in 2021 were more than half the average sales for medium businesses.</a:t>
            </a:r>
          </a:p>
          <a:p>
            <a:endParaRPr lang="en-US" sz="16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average sales for small businesses in 2021 were less than half the average sales for medium businesses.</a:t>
            </a:r>
          </a:p>
          <a:p>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Overall, the chart suggests that medium businesses and online retailers have been more successful than small businesses in recent years. This could be due to a number of factors, such as the ability to invest in new technologies and marketing strategies, as well as the ability to reach a wider customer base.</a:t>
            </a:r>
          </a:p>
        </p:txBody>
      </p:sp>
      <p:sp>
        <p:nvSpPr>
          <p:cNvPr id="122" name="Google Shape;122;p4"/>
          <p:cNvSpPr/>
          <p:nvPr/>
        </p:nvSpPr>
        <p:spPr>
          <a:xfrm>
            <a:off x="7398044" y="6337300"/>
            <a:ext cx="1288756" cy="259232"/>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5">
            <a:alphaModFix/>
          </a:blip>
          <a:srcRect/>
          <a:stretch/>
        </p:blipFill>
        <p:spPr>
          <a:xfrm>
            <a:off x="457200" y="6271072"/>
            <a:ext cx="1415143" cy="287233"/>
          </a:xfrm>
          <a:prstGeom prst="rect">
            <a:avLst/>
          </a:prstGeom>
          <a:noFill/>
          <a:ln>
            <a:noFill/>
          </a:ln>
        </p:spPr>
      </p:pic>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animEffect transition="in" filter="barn(inVertical)">
                                      <p:cBhvr>
                                        <p:cTn id="7" dur="500"/>
                                        <p:tgtEl>
                                          <p:spTgt spid="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1">
                                            <p:txEl>
                                              <p:pRg st="2" end="2"/>
                                            </p:txEl>
                                          </p:spTgt>
                                        </p:tgtEl>
                                        <p:attrNameLst>
                                          <p:attrName>style.visibility</p:attrName>
                                        </p:attrNameLst>
                                      </p:cBhvr>
                                      <p:to>
                                        <p:strVal val="visible"/>
                                      </p:to>
                                    </p:set>
                                    <p:animEffect transition="in" filter="barn(inVertical)">
                                      <p:cBhvr>
                                        <p:cTn id="12" dur="500"/>
                                        <p:tgtEl>
                                          <p:spTgt spid="12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1">
                                            <p:txEl>
                                              <p:pRg st="4" end="4"/>
                                            </p:txEl>
                                          </p:spTgt>
                                        </p:tgtEl>
                                        <p:attrNameLst>
                                          <p:attrName>style.visibility</p:attrName>
                                        </p:attrNameLst>
                                      </p:cBhvr>
                                      <p:to>
                                        <p:strVal val="visible"/>
                                      </p:to>
                                    </p:set>
                                    <p:animEffect transition="in" filter="barn(inVertical)">
                                      <p:cBhvr>
                                        <p:cTn id="17" dur="500"/>
                                        <p:tgtEl>
                                          <p:spTgt spid="12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1">
                                            <p:txEl>
                                              <p:pRg st="6" end="6"/>
                                            </p:txEl>
                                          </p:spTgt>
                                        </p:tgtEl>
                                        <p:attrNameLst>
                                          <p:attrName>style.visibility</p:attrName>
                                        </p:attrNameLst>
                                      </p:cBhvr>
                                      <p:to>
                                        <p:strVal val="visible"/>
                                      </p:to>
                                    </p:set>
                                    <p:animEffect transition="in" filter="barn(inVertical)">
                                      <p:cBhvr>
                                        <p:cTn id="22" dur="500"/>
                                        <p:tgtEl>
                                          <p:spTgt spid="12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1">
                                            <p:txEl>
                                              <p:pRg st="8" end="8"/>
                                            </p:txEl>
                                          </p:spTgt>
                                        </p:tgtEl>
                                        <p:attrNameLst>
                                          <p:attrName>style.visibility</p:attrName>
                                        </p:attrNameLst>
                                      </p:cBhvr>
                                      <p:to>
                                        <p:strVal val="visible"/>
                                      </p:to>
                                    </p:set>
                                    <p:animEffect transition="in" filter="barn(inVertical)">
                                      <p:cBhvr>
                                        <p:cTn id="27" dur="500"/>
                                        <p:tgtEl>
                                          <p:spTgt spid="1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D3AF973-BE3C-BAE8-5222-D9C5C53F301C}"/>
              </a:ext>
            </a:extLst>
          </p:cNvPr>
          <p:cNvSpPr>
            <a:spLocks noGrp="1"/>
          </p:cNvSpPr>
          <p:nvPr>
            <p:ph type="title"/>
          </p:nvPr>
        </p:nvSpPr>
        <p:spPr>
          <a:xfrm>
            <a:off x="457200" y="534988"/>
            <a:ext cx="8229600" cy="277812"/>
          </a:xfrm>
        </p:spPr>
        <p:txBody>
          <a:bodyPr>
            <a:normAutofit fontScale="90000"/>
          </a:bodyPr>
          <a:lstStyle/>
          <a:p>
            <a:r>
              <a:rPr lang="en-US" sz="3200" b="1" dirty="0">
                <a:solidFill>
                  <a:schemeClr val="tx1"/>
                </a:solidFill>
                <a:latin typeface="Times New Roman" panose="02020603050405020304" pitchFamily="18" charset="0"/>
                <a:cs typeface="Times New Roman" panose="02020603050405020304" pitchFamily="18" charset="0"/>
              </a:rPr>
              <a:t>VIZUALIZATION</a:t>
            </a:r>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192AA86F-60A4-4A72-AC08-B5447BA26EEB}"/>
              </a:ext>
            </a:extLst>
          </p:cNvPr>
          <p:cNvGraphicFramePr>
            <a:graphicFrameLocks/>
          </p:cNvGraphicFramePr>
          <p:nvPr>
            <p:extLst>
              <p:ext uri="{D42A27DB-BD31-4B8C-83A1-F6EECF244321}">
                <p14:modId xmlns:p14="http://schemas.microsoft.com/office/powerpoint/2010/main" val="3072443920"/>
              </p:ext>
            </p:extLst>
          </p:nvPr>
        </p:nvGraphicFramePr>
        <p:xfrm>
          <a:off x="942975" y="1426936"/>
          <a:ext cx="7372350" cy="4707164"/>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2669272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7B9F-93EA-D7AC-3CA3-7C414616AC97}"/>
              </a:ext>
            </a:extLst>
          </p:cNvPr>
          <p:cNvSpPr>
            <a:spLocks noGrp="1"/>
          </p:cNvSpPr>
          <p:nvPr>
            <p:ph type="title"/>
          </p:nvPr>
        </p:nvSpPr>
        <p:spPr/>
        <p:txBody>
          <a:bodyPr>
            <a:normAutofit fontScale="90000"/>
          </a:bodyPr>
          <a:lstStyle/>
          <a:p>
            <a:r>
              <a:rPr lang="en-US" sz="3100" b="1" dirty="0">
                <a:latin typeface="Times New Roman" panose="02020603050405020304" pitchFamily="18" charset="0"/>
                <a:cs typeface="Times New Roman" panose="02020603050405020304" pitchFamily="18" charset="0"/>
              </a:rPr>
              <a:t>KEY INSIGHTS</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1D941B5-9013-1706-B8A5-D8F3315E4629}"/>
              </a:ext>
            </a:extLst>
          </p:cNvPr>
          <p:cNvSpPr txBox="1"/>
          <p:nvPr/>
        </p:nvSpPr>
        <p:spPr>
          <a:xfrm>
            <a:off x="457200" y="1373385"/>
            <a:ext cx="8229600" cy="498194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pie chart you sent shows the top 5 accounts with the highest 5-year CAGR. The top 5 accounts are: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WD 11 with a 5-year CAGR of 16%</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MB 12 with a 5-year CAGR of 14%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MB 5 with a 5-year CAGR of 21%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SB 13 with a 5-year CAGR of 32%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OR 2 with a 5-year CAGR of 17%</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Here are some insights from the chart:</a:t>
            </a:r>
          </a:p>
          <a:p>
            <a:r>
              <a:rPr lang="en-US" dirty="0">
                <a:latin typeface="Times New Roman" panose="02020603050405020304" pitchFamily="18" charset="0"/>
                <a:cs typeface="Times New Roman" panose="02020603050405020304" pitchFamily="18" charset="0"/>
              </a:rPr>
              <a:t>All of the top 5 accounts have a positive 5-year CAGR, which indicates that their sales have been growing over the past 5 years.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top 3 accounts (WD 11, MB 12, and MB 5) have a 5-year CAGR of at least 16%. This suggests that these accounts have been growing at a faster rate than the other accounts in the chart.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top account (SB 13) has a 5-year CAGR of 32%, which is significantly higher than the other accounts in the chart. This suggests that SB 13 has been growing at a very rapid pace</a:t>
            </a:r>
          </a:p>
          <a:p>
            <a:pPr marL="171450" indent="-171450" algn="just">
              <a:lnSpc>
                <a:spcPct val="20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5892304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Effect transition="in" filter="fade">
                                      <p:cBhvr>
                                        <p:cTn id="49" dur="1000"/>
                                        <p:tgtEl>
                                          <p:spTgt spid="5">
                                            <p:txEl>
                                              <p:pRg st="10" end="10"/>
                                            </p:txEl>
                                          </p:spTgt>
                                        </p:tgtEl>
                                      </p:cBhvr>
                                    </p:animEffect>
                                    <p:anim calcmode="lin" valueType="num">
                                      <p:cBhvr>
                                        <p:cTn id="50"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12" end="12"/>
                                            </p:txEl>
                                          </p:spTgt>
                                        </p:tgtEl>
                                        <p:attrNameLst>
                                          <p:attrName>style.visibility</p:attrName>
                                        </p:attrNameLst>
                                      </p:cBhvr>
                                      <p:to>
                                        <p:strVal val="visible"/>
                                      </p:to>
                                    </p:set>
                                    <p:animEffect transition="in" filter="fade">
                                      <p:cBhvr>
                                        <p:cTn id="56" dur="1000"/>
                                        <p:tgtEl>
                                          <p:spTgt spid="5">
                                            <p:txEl>
                                              <p:pRg st="12" end="12"/>
                                            </p:txEl>
                                          </p:spTgt>
                                        </p:tgtEl>
                                      </p:cBhvr>
                                    </p:animEffect>
                                    <p:anim calcmode="lin" valueType="num">
                                      <p:cBhvr>
                                        <p:cTn id="57"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animEffect transition="in" filter="fade">
                                      <p:cBhvr>
                                        <p:cTn id="63" dur="1000"/>
                                        <p:tgtEl>
                                          <p:spTgt spid="5">
                                            <p:txEl>
                                              <p:pRg st="13" end="13"/>
                                            </p:txEl>
                                          </p:spTgt>
                                        </p:tgtEl>
                                      </p:cBhvr>
                                    </p:animEffect>
                                    <p:anim calcmode="lin" valueType="num">
                                      <p:cBhvr>
                                        <p:cTn id="64"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5">
                                            <p:txEl>
                                              <p:pRg st="15" end="15"/>
                                            </p:txEl>
                                          </p:spTgt>
                                        </p:tgtEl>
                                        <p:attrNameLst>
                                          <p:attrName>style.visibility</p:attrName>
                                        </p:attrNameLst>
                                      </p:cBhvr>
                                      <p:to>
                                        <p:strVal val="visible"/>
                                      </p:to>
                                    </p:set>
                                    <p:animEffect transition="in" filter="fade">
                                      <p:cBhvr>
                                        <p:cTn id="70" dur="1000"/>
                                        <p:tgtEl>
                                          <p:spTgt spid="5">
                                            <p:txEl>
                                              <p:pRg st="15" end="15"/>
                                            </p:txEl>
                                          </p:spTgt>
                                        </p:tgtEl>
                                      </p:cBhvr>
                                    </p:animEffect>
                                    <p:anim calcmode="lin" valueType="num">
                                      <p:cBhvr>
                                        <p:cTn id="71"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5">
                                            <p:txEl>
                                              <p:pRg st="17" end="17"/>
                                            </p:txEl>
                                          </p:spTgt>
                                        </p:tgtEl>
                                        <p:attrNameLst>
                                          <p:attrName>style.visibility</p:attrName>
                                        </p:attrNameLst>
                                      </p:cBhvr>
                                      <p:to>
                                        <p:strVal val="visible"/>
                                      </p:to>
                                    </p:set>
                                    <p:animEffect transition="in" filter="fade">
                                      <p:cBhvr>
                                        <p:cTn id="77" dur="1000"/>
                                        <p:tgtEl>
                                          <p:spTgt spid="5">
                                            <p:txEl>
                                              <p:pRg st="17" end="17"/>
                                            </p:txEl>
                                          </p:spTgt>
                                        </p:tgtEl>
                                      </p:cBhvr>
                                    </p:animEffect>
                                    <p:anim calcmode="lin" valueType="num">
                                      <p:cBhvr>
                                        <p:cTn id="78" dur="1000" fill="hold"/>
                                        <p:tgtEl>
                                          <p:spTgt spid="5">
                                            <p:txEl>
                                              <p:pRg st="17" end="17"/>
                                            </p:txEl>
                                          </p:spTgt>
                                        </p:tgtEl>
                                        <p:attrNameLst>
                                          <p:attrName>ppt_x</p:attrName>
                                        </p:attrNameLst>
                                      </p:cBhvr>
                                      <p:tavLst>
                                        <p:tav tm="0">
                                          <p:val>
                                            <p:strVal val="#ppt_x"/>
                                          </p:val>
                                        </p:tav>
                                        <p:tav tm="100000">
                                          <p:val>
                                            <p:strVal val="#ppt_x"/>
                                          </p:val>
                                        </p:tav>
                                      </p:tavLst>
                                    </p:anim>
                                    <p:anim calcmode="lin" valueType="num">
                                      <p:cBhvr>
                                        <p:cTn id="79" dur="1000" fill="hold"/>
                                        <p:tgtEl>
                                          <p:spTgt spid="5">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D3AF973-BE3C-BAE8-5222-D9C5C53F301C}"/>
              </a:ext>
            </a:extLst>
          </p:cNvPr>
          <p:cNvSpPr>
            <a:spLocks noGrp="1"/>
          </p:cNvSpPr>
          <p:nvPr>
            <p:ph type="title"/>
          </p:nvPr>
        </p:nvSpPr>
        <p:spPr>
          <a:xfrm>
            <a:off x="457200" y="534988"/>
            <a:ext cx="8229600" cy="277812"/>
          </a:xfrm>
        </p:spPr>
        <p:txBody>
          <a:bodyPr>
            <a:normAutofit fontScale="90000"/>
          </a:bodyPr>
          <a:lstStyle/>
          <a:p>
            <a:r>
              <a:rPr lang="en-US" sz="3200" b="1" dirty="0">
                <a:solidFill>
                  <a:schemeClr val="tx1"/>
                </a:solidFill>
                <a:latin typeface="Times New Roman" panose="02020603050405020304" pitchFamily="18" charset="0"/>
                <a:cs typeface="Times New Roman" panose="02020603050405020304" pitchFamily="18" charset="0"/>
              </a:rPr>
              <a:t>VIZUALIZATION</a:t>
            </a:r>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192AA86F-60A4-4A72-AC08-B5447BA26EEB}"/>
              </a:ext>
            </a:extLst>
          </p:cNvPr>
          <p:cNvGraphicFramePr>
            <a:graphicFrameLocks/>
          </p:cNvGraphicFramePr>
          <p:nvPr/>
        </p:nvGraphicFramePr>
        <p:xfrm>
          <a:off x="942975" y="1426936"/>
          <a:ext cx="7372350" cy="47071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13AD276F-46AC-E5D6-19BF-01F9BAA742E9}"/>
              </a:ext>
            </a:extLst>
          </p:cNvPr>
          <p:cNvGraphicFramePr>
            <a:graphicFrameLocks/>
          </p:cNvGraphicFramePr>
          <p:nvPr>
            <p:extLst>
              <p:ext uri="{D42A27DB-BD31-4B8C-83A1-F6EECF244321}">
                <p14:modId xmlns:p14="http://schemas.microsoft.com/office/powerpoint/2010/main" val="3190307660"/>
              </p:ext>
            </p:extLst>
          </p:nvPr>
        </p:nvGraphicFramePr>
        <p:xfrm>
          <a:off x="828675" y="1257300"/>
          <a:ext cx="7486650" cy="4874079"/>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365120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5|49.1"/>
</p:tagLst>
</file>

<file path=ppt/tags/tag10.xml><?xml version="1.0" encoding="utf-8"?>
<p:tagLst xmlns:a="http://schemas.openxmlformats.org/drawingml/2006/main" xmlns:r="http://schemas.openxmlformats.org/officeDocument/2006/relationships" xmlns:p="http://schemas.openxmlformats.org/presentationml/2006/main">
  <p:tag name="TIMING" val="|1.4|3.6|13.4|6.9|7.7"/>
</p:tagLst>
</file>

<file path=ppt/tags/tag11.xml><?xml version="1.0" encoding="utf-8"?>
<p:tagLst xmlns:a="http://schemas.openxmlformats.org/drawingml/2006/main" xmlns:r="http://schemas.openxmlformats.org/officeDocument/2006/relationships" xmlns:p="http://schemas.openxmlformats.org/presentationml/2006/main">
  <p:tag name="TIMING" val="|1.7|13|15.4|15.2|16.5|14|13.5"/>
</p:tagLst>
</file>

<file path=ppt/tags/tag12.xml><?xml version="1.0" encoding="utf-8"?>
<p:tagLst xmlns:a="http://schemas.openxmlformats.org/drawingml/2006/main" xmlns:r="http://schemas.openxmlformats.org/officeDocument/2006/relationships" xmlns:p="http://schemas.openxmlformats.org/presentationml/2006/main">
  <p:tag name="TIMING" val="|0.7"/>
</p:tagLst>
</file>

<file path=ppt/tags/tag2.xml><?xml version="1.0" encoding="utf-8"?>
<p:tagLst xmlns:a="http://schemas.openxmlformats.org/drawingml/2006/main" xmlns:r="http://schemas.openxmlformats.org/officeDocument/2006/relationships" xmlns:p="http://schemas.openxmlformats.org/presentationml/2006/main">
  <p:tag name="TIMING" val="|1.4|3.6|13.4|6.9|7.7"/>
</p:tagLst>
</file>

<file path=ppt/tags/tag3.xml><?xml version="1.0" encoding="utf-8"?>
<p:tagLst xmlns:a="http://schemas.openxmlformats.org/drawingml/2006/main" xmlns:r="http://schemas.openxmlformats.org/officeDocument/2006/relationships" xmlns:p="http://schemas.openxmlformats.org/presentationml/2006/main">
  <p:tag name="TIMING" val="|1.7|13|15.4|15.2|16.5|14|13.5"/>
</p:tagLst>
</file>

<file path=ppt/tags/tag4.xml><?xml version="1.0" encoding="utf-8"?>
<p:tagLst xmlns:a="http://schemas.openxmlformats.org/drawingml/2006/main" xmlns:r="http://schemas.openxmlformats.org/officeDocument/2006/relationships" xmlns:p="http://schemas.openxmlformats.org/presentationml/2006/main">
  <p:tag name="TIMING" val="|1.7|13|15.4|15.2|16.5|14|13.5"/>
</p:tagLst>
</file>

<file path=ppt/tags/tag5.xml><?xml version="1.0" encoding="utf-8"?>
<p:tagLst xmlns:a="http://schemas.openxmlformats.org/drawingml/2006/main" xmlns:r="http://schemas.openxmlformats.org/officeDocument/2006/relationships" xmlns:p="http://schemas.openxmlformats.org/presentationml/2006/main">
  <p:tag name="TIMING" val="|1.9|4.2|9.1|11.7"/>
</p:tagLst>
</file>

<file path=ppt/tags/tag6.xml><?xml version="1.0" encoding="utf-8"?>
<p:tagLst xmlns:a="http://schemas.openxmlformats.org/drawingml/2006/main" xmlns:r="http://schemas.openxmlformats.org/officeDocument/2006/relationships" xmlns:p="http://schemas.openxmlformats.org/presentationml/2006/main">
  <p:tag name="TIMING" val="|1.8|23.8|9.7"/>
</p:tagLst>
</file>

<file path=ppt/tags/tag7.xml><?xml version="1.0" encoding="utf-8"?>
<p:tagLst xmlns:a="http://schemas.openxmlformats.org/drawingml/2006/main" xmlns:r="http://schemas.openxmlformats.org/officeDocument/2006/relationships" xmlns:p="http://schemas.openxmlformats.org/presentationml/2006/main">
  <p:tag name="TIMING" val="|1.7|13|15.4|15.2|16.5|14|13.5"/>
</p:tagLst>
</file>

<file path=ppt/tags/tag8.xml><?xml version="1.0" encoding="utf-8"?>
<p:tagLst xmlns:a="http://schemas.openxmlformats.org/drawingml/2006/main" xmlns:r="http://schemas.openxmlformats.org/officeDocument/2006/relationships" xmlns:p="http://schemas.openxmlformats.org/presentationml/2006/main">
  <p:tag name="TIMING" val="|1.4|3.6|13.4|6.9|7.7"/>
</p:tagLst>
</file>

<file path=ppt/tags/tag9.xml><?xml version="1.0" encoding="utf-8"?>
<p:tagLst xmlns:a="http://schemas.openxmlformats.org/drawingml/2006/main" xmlns:r="http://schemas.openxmlformats.org/officeDocument/2006/relationships" xmlns:p="http://schemas.openxmlformats.org/presentationml/2006/main">
  <p:tag name="TIMING" val="|1.7|13|15.4|15.2|16.5|14|13.5"/>
</p:tagLst>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927</Words>
  <Application>Microsoft Office PowerPoint</Application>
  <PresentationFormat>On-screen Show (4:3)</PresentationFormat>
  <Paragraphs>98</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Google Sans</vt:lpstr>
      <vt:lpstr>Times New Roman</vt:lpstr>
      <vt:lpstr>Office Theme</vt:lpstr>
      <vt:lpstr>PowerPoint Presentation</vt:lpstr>
      <vt:lpstr>PowerPoint Presentation</vt:lpstr>
      <vt:lpstr>INTRODUCTION</vt:lpstr>
      <vt:lpstr>VIZUALIZATION</vt:lpstr>
      <vt:lpstr>KEY INSIGHTS</vt:lpstr>
      <vt:lpstr>PowerPoint Presentation</vt:lpstr>
      <vt:lpstr>VIZUALIZATION</vt:lpstr>
      <vt:lpstr>KEY INSIGHTS</vt:lpstr>
      <vt:lpstr>VIZUALIZATION</vt:lpstr>
      <vt:lpstr>KEY INSIGHTS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JAI KIRAN</cp:lastModifiedBy>
  <cp:revision>7</cp:revision>
  <dcterms:created xsi:type="dcterms:W3CDTF">2020-03-26T22:50:15Z</dcterms:created>
  <dcterms:modified xsi:type="dcterms:W3CDTF">2023-10-05T10:23:09Z</dcterms:modified>
</cp:coreProperties>
</file>