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52" r:id="rId6"/>
    <p:sldId id="365" r:id="rId7"/>
    <p:sldId id="369" r:id="rId8"/>
    <p:sldId id="362" r:id="rId9"/>
    <p:sldId id="368" r:id="rId10"/>
    <p:sldId id="366" r:id="rId11"/>
    <p:sldId id="367" r:id="rId12"/>
    <p:sldId id="370" r:id="rId13"/>
    <p:sldId id="357" r:id="rId14"/>
    <p:sldId id="35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40F30-6388-4EFA-AD61-7B843C8EB8A5}" v="64" dt="2023-01-16T19:45:43.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January 17,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January 17,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January 17,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January 17,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January 17,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January 17,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January 17,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January 17,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January 17,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17,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1585504" y="598100"/>
            <a:ext cx="5491571" cy="1514019"/>
          </a:xfrm>
        </p:spPr>
        <p:txBody>
          <a:bodyPr/>
          <a:lstStyle/>
          <a:p>
            <a:r>
              <a:rPr lang="en-US" sz="5500" dirty="0">
                <a:latin typeface="Source Sans Pro" panose="020B0503030403020204" pitchFamily="34" charset="0"/>
                <a:ea typeface="Source Sans Pro" panose="020B0503030403020204" pitchFamily="34" charset="0"/>
              </a:rPr>
              <a:t>ENCAPSULATION</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429375" y="4543425"/>
            <a:ext cx="5429250" cy="959465"/>
          </a:xfrm>
        </p:spPr>
        <p:txBody>
          <a:bodyPr/>
          <a:lstStyle/>
          <a:p>
            <a:r>
              <a:rPr lang="en-US" sz="2000" b="1" dirty="0">
                <a:solidFill>
                  <a:schemeClr val="tx2">
                    <a:lumMod val="75000"/>
                  </a:schemeClr>
                </a:solidFill>
                <a:latin typeface="Source Sans Pro" panose="020B0503030403020204" pitchFamily="34" charset="0"/>
                <a:ea typeface="Source Sans Pro" panose="020B0503030403020204" pitchFamily="34" charset="0"/>
              </a:rPr>
              <a:t>January 2023</a:t>
            </a:r>
          </a:p>
          <a:p>
            <a:endParaRPr lang="en-US" sz="2000" b="1" dirty="0">
              <a:latin typeface="Source Sans Pro" panose="020B0503030403020204" pitchFamily="34" charset="0"/>
              <a:ea typeface="Source Sans Pro" panose="020B0503030403020204" pitchFamily="34" charset="0"/>
            </a:endParaRPr>
          </a:p>
        </p:txBody>
      </p:sp>
      <p:pic>
        <p:nvPicPr>
          <p:cNvPr id="5" name="Picture 4" descr="Logo&#10;&#10;Description automatically generated">
            <a:extLst>
              <a:ext uri="{FF2B5EF4-FFF2-40B4-BE49-F238E27FC236}">
                <a16:creationId xmlns:a16="http://schemas.microsoft.com/office/drawing/2014/main" id="{BC438CF0-FC41-4DAE-9B5D-D1189726D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677" y="6355567"/>
            <a:ext cx="1175774" cy="414079"/>
          </a:xfrm>
          <a:prstGeom prst="rect">
            <a:avLst/>
          </a:prstGeom>
        </p:spPr>
      </p:pic>
      <p:pic>
        <p:nvPicPr>
          <p:cNvPr id="6" name="Picture 5">
            <a:extLst>
              <a:ext uri="{FF2B5EF4-FFF2-40B4-BE49-F238E27FC236}">
                <a16:creationId xmlns:a16="http://schemas.microsoft.com/office/drawing/2014/main" id="{A65F8F6F-D829-4ED5-B645-3E6A12E208E9}"/>
              </a:ext>
            </a:extLst>
          </p:cNvPr>
          <p:cNvPicPr>
            <a:picLocks noChangeAspect="1"/>
          </p:cNvPicPr>
          <p:nvPr/>
        </p:nvPicPr>
        <p:blipFill rotWithShape="1">
          <a:blip r:embed="rId3"/>
          <a:srcRect l="64531" t="33661" r="8125" b="43611"/>
          <a:stretch/>
        </p:blipFill>
        <p:spPr>
          <a:xfrm>
            <a:off x="7206071" y="2308447"/>
            <a:ext cx="3333750" cy="1558703"/>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lstStyle/>
          <a:p>
            <a:r>
              <a:rPr lang="en-US" dirty="0">
                <a:latin typeface="Source Sans Pro" panose="020B0503030403020204" pitchFamily="34" charset="0"/>
                <a:ea typeface="Source Sans Pro" panose="020B0503030403020204" pitchFamily="34" charset="0"/>
              </a:rPr>
              <a:t>BENEFITS</a:t>
            </a:r>
            <a:r>
              <a:rPr lang="en-US" dirty="0"/>
              <a:t>: </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77147" y="2402670"/>
            <a:ext cx="3875878" cy="457200"/>
          </a:xfrm>
        </p:spPr>
        <p:txBody>
          <a:bodyPr/>
          <a:lstStyle/>
          <a:p>
            <a:r>
              <a:rPr lang="en-US" sz="2000" dirty="0"/>
              <a:t>Better Control and functionality </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rot="10800000" flipV="1">
            <a:off x="3804669" y="4327384"/>
            <a:ext cx="3998426" cy="610863"/>
          </a:xfrm>
        </p:spPr>
        <p:txBody>
          <a:bodyPr/>
          <a:lstStyle/>
          <a:p>
            <a:r>
              <a:rPr lang="en-IN" sz="2000" dirty="0"/>
              <a:t>Improved Code Maintenance and Flexibility</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04668" y="5092233"/>
            <a:ext cx="3704707" cy="1018196"/>
          </a:xfrm>
        </p:spPr>
        <p:txBody>
          <a:bodyPr/>
          <a:lstStyle/>
          <a:p>
            <a:pPr algn="just"/>
            <a:r>
              <a:rPr lang="en-US" sz="1600" dirty="0">
                <a:latin typeface="Source Sans Pro" panose="020B0503030403020204" pitchFamily="34" charset="0"/>
                <a:ea typeface="Source Sans Pro" panose="020B0503030403020204" pitchFamily="34" charset="0"/>
              </a:rPr>
              <a:t>Changes made to one part of the code can be successfully implemented without affecting any other part of the code.</a:t>
            </a: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359630" y="2432201"/>
            <a:ext cx="4306815" cy="834067"/>
          </a:xfrm>
        </p:spPr>
        <p:txBody>
          <a:bodyPr/>
          <a:lstStyle/>
          <a:p>
            <a:r>
              <a:rPr lang="en-IN" sz="2000" b="1" dirty="0">
                <a:latin typeface="Source Sans Pro" panose="020B0503030403020204" pitchFamily="34" charset="0"/>
                <a:ea typeface="Source Sans Pro" panose="020B0503030403020204" pitchFamily="34" charset="0"/>
              </a:rPr>
              <a:t>Data Security and Information Hiding</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2" y="2934856"/>
            <a:ext cx="4953758" cy="715226"/>
          </a:xfrm>
        </p:spPr>
        <p:txBody>
          <a:bodyPr/>
          <a:lstStyle/>
          <a:p>
            <a:pPr algn="just"/>
            <a:r>
              <a:rPr lang="en-US" sz="1600" dirty="0">
                <a:latin typeface="Source Sans Pro" panose="020B0503030403020204" pitchFamily="34" charset="0"/>
                <a:ea typeface="Source Sans Pro" panose="020B0503030403020204" pitchFamily="34" charset="0"/>
              </a:rPr>
              <a:t>Encapsulation prevents access to data members and data methods by any external classes. The encapsulation process improves the security of the encapsulated data.</a:t>
            </a:r>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8915021" y="4374589"/>
            <a:ext cx="2133600" cy="205837"/>
          </a:xfrm>
        </p:spPr>
        <p:txBody>
          <a:bodyPr/>
          <a:lstStyle/>
          <a:p>
            <a:r>
              <a:rPr lang="en-IN" sz="2000" dirty="0"/>
              <a:t>Getter and Setter </a:t>
            </a:r>
          </a:p>
          <a:p>
            <a:r>
              <a:rPr lang="en-US" sz="2000" dirty="0"/>
              <a:t>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8915021" y="4795834"/>
            <a:ext cx="2390189" cy="1018197"/>
          </a:xfrm>
        </p:spPr>
        <p:txBody>
          <a:bodyPr/>
          <a:lstStyle/>
          <a:p>
            <a:pPr algn="just"/>
            <a:r>
              <a:rPr lang="en-US" sz="1600" dirty="0">
                <a:latin typeface="Source Sans Pro" panose="020B0503030403020204" pitchFamily="34" charset="0"/>
                <a:ea typeface="Source Sans Pro" panose="020B0503030403020204" pitchFamily="34" charset="0"/>
              </a:rPr>
              <a:t>The standard IDEs provide in-built support for ‘Getter and Setter’ methods, which increases the programming pace.</a:t>
            </a:r>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10</a:t>
            </a:fld>
            <a:endParaRPr lang="en-US" dirty="0"/>
          </a:p>
        </p:txBody>
      </p:sp>
      <p:sp>
        <p:nvSpPr>
          <p:cNvPr id="15" name="Text Placeholder 14">
            <a:extLst>
              <a:ext uri="{FF2B5EF4-FFF2-40B4-BE49-F238E27FC236}">
                <a16:creationId xmlns:a16="http://schemas.microsoft.com/office/drawing/2014/main" id="{9428FB09-B8EC-4EBA-9E28-36F3680E4A7F}"/>
              </a:ext>
            </a:extLst>
          </p:cNvPr>
          <p:cNvSpPr>
            <a:spLocks noGrp="1"/>
          </p:cNvSpPr>
          <p:nvPr>
            <p:ph type="body" sz="quarter" idx="12"/>
          </p:nvPr>
        </p:nvSpPr>
        <p:spPr>
          <a:xfrm>
            <a:off x="1277147" y="2849234"/>
            <a:ext cx="4306814" cy="834067"/>
          </a:xfrm>
        </p:spPr>
        <p:txBody>
          <a:bodyPr/>
          <a:lstStyle/>
          <a:p>
            <a:pPr algn="just"/>
            <a:r>
              <a:rPr lang="en-US" sz="1600" dirty="0">
                <a:latin typeface="Source Sans Pro" panose="020B0503030403020204" pitchFamily="34" charset="0"/>
                <a:ea typeface="Source Sans Pro" panose="020B0503030403020204" pitchFamily="34" charset="0"/>
              </a:rPr>
              <a:t>Encapsulation provides ultimate control over the data members and methods inside the class and Functionality is also described only in a single location rather than multiple locations.</a:t>
            </a:r>
          </a:p>
          <a:p>
            <a:pPr algn="just"/>
            <a:endParaRPr lang="en-IN" sz="1600" dirty="0">
              <a:latin typeface="Source Sans Pro" panose="020B0503030403020204" pitchFamily="34" charset="0"/>
              <a:ea typeface="Source Sans Pro" panose="020B0503030403020204" pitchFamily="34" charset="0"/>
            </a:endParaRPr>
          </a:p>
        </p:txBody>
      </p:sp>
      <p:pic>
        <p:nvPicPr>
          <p:cNvPr id="19" name="Picture 18" descr="Logo&#10;&#10;Description automatically generated">
            <a:extLst>
              <a:ext uri="{FF2B5EF4-FFF2-40B4-BE49-F238E27FC236}">
                <a16:creationId xmlns:a16="http://schemas.microsoft.com/office/drawing/2014/main" id="{CED1C7B5-3140-4AA1-8315-C9757AEF5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203" y="6401777"/>
            <a:ext cx="1011393" cy="356188"/>
          </a:xfrm>
          <a:prstGeom prst="rect">
            <a:avLst/>
          </a:prstGeom>
        </p:spPr>
      </p:pic>
      <p:pic>
        <p:nvPicPr>
          <p:cNvPr id="23" name="Graphic 22" descr="Game controller">
            <a:extLst>
              <a:ext uri="{FF2B5EF4-FFF2-40B4-BE49-F238E27FC236}">
                <a16:creationId xmlns:a16="http://schemas.microsoft.com/office/drawing/2014/main" id="{56A01202-F9F9-498B-ACFC-19CE385BC1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9952" y="2344003"/>
            <a:ext cx="457200" cy="457200"/>
          </a:xfrm>
          <a:prstGeom prst="rect">
            <a:avLst/>
          </a:prstGeom>
        </p:spPr>
      </p:pic>
      <p:pic>
        <p:nvPicPr>
          <p:cNvPr id="25" name="Graphic 24" descr="Recycle sign">
            <a:extLst>
              <a:ext uri="{FF2B5EF4-FFF2-40B4-BE49-F238E27FC236}">
                <a16:creationId xmlns:a16="http://schemas.microsoft.com/office/drawing/2014/main" id="{A4FB721A-B878-42F8-85E9-BEE29FF7F5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65960" y="4374589"/>
            <a:ext cx="370438" cy="370438"/>
          </a:xfrm>
          <a:prstGeom prst="rect">
            <a:avLst/>
          </a:prstGeom>
        </p:spPr>
      </p:pic>
      <p:pic>
        <p:nvPicPr>
          <p:cNvPr id="27" name="Graphic 26" descr="Lock">
            <a:extLst>
              <a:ext uri="{FF2B5EF4-FFF2-40B4-BE49-F238E27FC236}">
                <a16:creationId xmlns:a16="http://schemas.microsoft.com/office/drawing/2014/main" id="{E93ACF52-26A2-44BD-802B-2F454813AA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71972" y="2344003"/>
            <a:ext cx="457200" cy="457200"/>
          </a:xfrm>
          <a:prstGeom prst="rect">
            <a:avLst/>
          </a:prstGeom>
        </p:spPr>
      </p:pic>
    </p:spTree>
    <p:extLst>
      <p:ext uri="{BB962C8B-B14F-4D97-AF65-F5344CB8AC3E}">
        <p14:creationId xmlns:p14="http://schemas.microsoft.com/office/powerpoint/2010/main" val="250910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1049747" y="2562226"/>
            <a:ext cx="6675028" cy="485774"/>
          </a:xfrm>
        </p:spPr>
        <p:txBody>
          <a:bodyPr>
            <a:noAutofit/>
          </a:bodyPr>
          <a:lstStyle/>
          <a:p>
            <a:r>
              <a:rPr lang="en-US" sz="5000" b="1" i="1" dirty="0">
                <a:latin typeface="Source Sans Pro" panose="020B0503030403020204" pitchFamily="34" charset="0"/>
                <a:ea typeface="Source Sans Pro" panose="020B0503030403020204" pitchFamily="34" charset="0"/>
                <a:cs typeface="Sabon Next LT" panose="020B0502040204020203" pitchFamily="2" charset="0"/>
              </a:rPr>
              <a:t>Thank You</a:t>
            </a:r>
            <a:br>
              <a:rPr lang="en-US" sz="5000" b="1" i="1" dirty="0">
                <a:latin typeface="Source Sans Pro" panose="020B0503030403020204" pitchFamily="34" charset="0"/>
                <a:ea typeface="Source Sans Pro" panose="020B0503030403020204" pitchFamily="34" charset="0"/>
                <a:cs typeface="Sabon Next LT" panose="020B0502040204020203" pitchFamily="2" charset="0"/>
              </a:rPr>
            </a:br>
            <a:r>
              <a:rPr lang="en-US" sz="5000" b="1" i="1" dirty="0">
                <a:latin typeface="Source Sans Pro" panose="020B0503030403020204" pitchFamily="34" charset="0"/>
                <a:ea typeface="Source Sans Pro" panose="020B0503030403020204" pitchFamily="34" charset="0"/>
                <a:cs typeface="Sabon Next LT" panose="020B0502040204020203" pitchFamily="2" charset="0"/>
              </a:rPr>
              <a:t>                                                            </a:t>
            </a:r>
            <a:endParaRPr lang="en-US" sz="5000" b="1" dirty="0">
              <a:latin typeface="Source Sans Pro" panose="020B0503030403020204" pitchFamily="34" charset="0"/>
              <a:ea typeface="Source Sans Pro" panose="020B0503030403020204" pitchFamily="34" charset="0"/>
              <a:cs typeface="Sabon Next LT" panose="020B0502040204020203" pitchFamily="2" charset="0"/>
            </a:endParaRPr>
          </a:p>
        </p:txBody>
      </p:sp>
    </p:spTree>
    <p:extLst>
      <p:ext uri="{BB962C8B-B14F-4D97-AF65-F5344CB8AC3E}">
        <p14:creationId xmlns:p14="http://schemas.microsoft.com/office/powerpoint/2010/main" val="420603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 to Encapsulation.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3061608" cy="615301"/>
          </a:xfrm>
        </p:spPr>
        <p:txBody>
          <a:bodyPr/>
          <a:lstStyle/>
          <a:p>
            <a:r>
              <a:rPr lang="en-US" dirty="0"/>
              <a:t>02. Access Modifiers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3663042" y="4625720"/>
            <a:ext cx="2133600" cy="205837"/>
          </a:xfrm>
        </p:spPr>
        <p:txBody>
          <a:bodyPr/>
          <a:lstStyle/>
          <a:p>
            <a:r>
              <a:rPr lang="en-US" dirty="0"/>
              <a:t>04. Encapsulation in Java.</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6415767" y="4625721"/>
            <a:ext cx="2128157" cy="205837"/>
          </a:xfrm>
        </p:spPr>
        <p:txBody>
          <a:bodyPr/>
          <a:lstStyle/>
          <a:p>
            <a:r>
              <a:rPr lang="en-US" dirty="0"/>
              <a:t>05. Types and Benefits of Encapsulation.</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952500" y="4522803"/>
            <a:ext cx="2129245" cy="205837"/>
          </a:xfrm>
        </p:spPr>
        <p:txBody>
          <a:bodyPr/>
          <a:lstStyle/>
          <a:p>
            <a:r>
              <a:rPr lang="en-US" dirty="0"/>
              <a:t>03. Setter and Getter Methods</a:t>
            </a:r>
          </a:p>
          <a:p>
            <a:endParaRPr lang="en-US"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pic>
        <p:nvPicPr>
          <p:cNvPr id="17" name="Picture 16" descr="Logo&#10;&#10;Description automatically generated">
            <a:extLst>
              <a:ext uri="{FF2B5EF4-FFF2-40B4-BE49-F238E27FC236}">
                <a16:creationId xmlns:a16="http://schemas.microsoft.com/office/drawing/2014/main" id="{11D56C77-088E-4F68-9C83-D1EE0BD2F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063" y="6332220"/>
            <a:ext cx="1122624" cy="395361"/>
          </a:xfrm>
          <a:prstGeom prst="rect">
            <a:avLst/>
          </a:prstGeom>
        </p:spPr>
      </p:pic>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2276-B597-4621-A960-FD3F11010093}"/>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INTRODUCTION</a:t>
            </a:r>
            <a:endParaRPr lang="en-IN" dirty="0">
              <a:latin typeface="Source Sans Pro" panose="020B0503030403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4FC32B2A-FB73-41A9-9D14-5697BB1BC2F6}"/>
              </a:ext>
            </a:extLst>
          </p:cNvPr>
          <p:cNvSpPr>
            <a:spLocks noGrp="1"/>
          </p:cNvSpPr>
          <p:nvPr>
            <p:ph type="body" sz="quarter" idx="10"/>
          </p:nvPr>
        </p:nvSpPr>
        <p:spPr>
          <a:xfrm>
            <a:off x="952499" y="2305051"/>
            <a:ext cx="9267825" cy="3673886"/>
          </a:xfrm>
        </p:spPr>
        <p:txBody>
          <a:bodyPr/>
          <a:lstStyle/>
          <a:p>
            <a:pPr marL="285750" indent="-28575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It is a process of binding Data with Methods together within a class as a single unit.</a:t>
            </a:r>
          </a:p>
          <a:p>
            <a:pPr marL="285750" indent="-28575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It secures the internal contents of a class like a capsule.</a:t>
            </a:r>
          </a:p>
          <a:p>
            <a:pPr marL="285750" indent="-28575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That is, confining all of an object's relevant activities and data within that object. It protects the data and code from outside intervention.</a:t>
            </a:r>
          </a:p>
          <a:p>
            <a:pPr marL="285750" indent="-28575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With encapsulation, we can protect the fields of a class. </a:t>
            </a:r>
          </a:p>
          <a:p>
            <a:pPr marL="285750" indent="-28575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Containers are just one example of encapsulation in coding where data and methods are bundled together into a single package.</a:t>
            </a:r>
          </a:p>
          <a:p>
            <a:endParaRPr lang="en-IN" dirty="0"/>
          </a:p>
        </p:txBody>
      </p:sp>
      <p:sp>
        <p:nvSpPr>
          <p:cNvPr id="15" name="Slide Number Placeholder 14">
            <a:extLst>
              <a:ext uri="{FF2B5EF4-FFF2-40B4-BE49-F238E27FC236}">
                <a16:creationId xmlns:a16="http://schemas.microsoft.com/office/drawing/2014/main" id="{07F13531-ACBA-4013-9E94-C1D697A8787E}"/>
              </a:ext>
            </a:extLst>
          </p:cNvPr>
          <p:cNvSpPr>
            <a:spLocks noGrp="1"/>
          </p:cNvSpPr>
          <p:nvPr>
            <p:ph type="sldNum" sz="quarter" idx="23"/>
          </p:nvPr>
        </p:nvSpPr>
        <p:spPr/>
        <p:txBody>
          <a:bodyPr/>
          <a:lstStyle/>
          <a:p>
            <a:fld id="{294A09A9-5501-47C1-A89A-A340965A2BE2}" type="slidenum">
              <a:rPr lang="en-US" smtClean="0"/>
              <a:pPr/>
              <a:t>3</a:t>
            </a:fld>
            <a:endParaRPr lang="en-US" dirty="0">
              <a:latin typeface="+mn-lt"/>
            </a:endParaRPr>
          </a:p>
        </p:txBody>
      </p:sp>
      <p:pic>
        <p:nvPicPr>
          <p:cNvPr id="17" name="Picture 16" descr="Logo&#10;&#10;Description automatically generated">
            <a:extLst>
              <a:ext uri="{FF2B5EF4-FFF2-40B4-BE49-F238E27FC236}">
                <a16:creationId xmlns:a16="http://schemas.microsoft.com/office/drawing/2014/main" id="{939FB8B8-EABE-4836-AA48-B2723DD1D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927" y="6332220"/>
            <a:ext cx="1166248" cy="410724"/>
          </a:xfrm>
          <a:prstGeom prst="rect">
            <a:avLst/>
          </a:prstGeom>
        </p:spPr>
      </p:pic>
    </p:spTree>
    <p:extLst>
      <p:ext uri="{BB962C8B-B14F-4D97-AF65-F5344CB8AC3E}">
        <p14:creationId xmlns:p14="http://schemas.microsoft.com/office/powerpoint/2010/main" val="151137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normAutofit fontScale="90000"/>
          </a:bodyPr>
          <a:lstStyle/>
          <a:p>
            <a:r>
              <a:rPr lang="en-US" dirty="0">
                <a:latin typeface="Source Sans Pro" panose="020B0503030403020204" pitchFamily="34" charset="0"/>
                <a:ea typeface="Source Sans Pro" panose="020B0503030403020204" pitchFamily="34" charset="0"/>
              </a:rPr>
              <a:t>ACCESS MODIFIERS</a:t>
            </a:r>
            <a:r>
              <a:rPr lang="en-US" dirty="0"/>
              <a:t> </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4" y="2432201"/>
            <a:ext cx="2133600" cy="205837"/>
          </a:xfrm>
        </p:spPr>
        <p:txBody>
          <a:bodyPr/>
          <a:lstStyle/>
          <a:p>
            <a:r>
              <a:rPr lang="en-US" sz="2000" dirty="0"/>
              <a:t>Public</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rot="10800000" flipV="1">
            <a:off x="3804669" y="4327384"/>
            <a:ext cx="3998426" cy="610863"/>
          </a:xfrm>
        </p:spPr>
        <p:txBody>
          <a:bodyPr/>
          <a:lstStyle/>
          <a:p>
            <a:r>
              <a:rPr lang="en-US" sz="2000" dirty="0"/>
              <a:t>D</a:t>
            </a:r>
            <a:r>
              <a:rPr lang="en-IN" sz="2000" dirty="0"/>
              <a:t>efault</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8915021" y="4762616"/>
            <a:ext cx="2982575" cy="1018196"/>
          </a:xfrm>
        </p:spPr>
        <p:txBody>
          <a:bodyPr/>
          <a:lstStyle/>
          <a:p>
            <a:pPr algn="just"/>
            <a:r>
              <a:rPr lang="en-US" sz="1600" dirty="0">
                <a:latin typeface="Source Sans Pro" panose="020B0503030403020204" pitchFamily="34" charset="0"/>
                <a:ea typeface="Source Sans Pro" panose="020B0503030403020204" pitchFamily="34" charset="0"/>
              </a:rPr>
              <a:t>The private access specifier provides access to the data members, and the data methods limit to the class itself.</a:t>
            </a: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359630" y="2455319"/>
            <a:ext cx="5403745" cy="1251100"/>
          </a:xfrm>
        </p:spPr>
        <p:txBody>
          <a:bodyPr/>
          <a:lstStyle/>
          <a:p>
            <a:r>
              <a:rPr lang="en-US" sz="2000" b="1" dirty="0">
                <a:latin typeface="Source Sans Pro" panose="020B0503030403020204" pitchFamily="34" charset="0"/>
                <a:ea typeface="Source Sans Pro" panose="020B0503030403020204" pitchFamily="34" charset="0"/>
              </a:rPr>
              <a:t>Protected </a:t>
            </a:r>
            <a:endParaRPr lang="en-IN" sz="2000" b="1" dirty="0">
              <a:latin typeface="Source Sans Pro" panose="020B0503030403020204" pitchFamily="34" charset="0"/>
              <a:ea typeface="Source Sans Pro" panose="020B0503030403020204" pitchFamily="34" charset="0"/>
            </a:endParaRP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3804668" y="4752227"/>
            <a:ext cx="4558282" cy="1018195"/>
          </a:xfrm>
        </p:spPr>
        <p:txBody>
          <a:bodyPr/>
          <a:lstStyle/>
          <a:p>
            <a:pPr algn="just"/>
            <a:r>
              <a:rPr lang="en-US" sz="1600" dirty="0">
                <a:latin typeface="Source Sans Pro" panose="020B0503030403020204" pitchFamily="34" charset="0"/>
                <a:ea typeface="Source Sans Pro" panose="020B0503030403020204" pitchFamily="34" charset="0"/>
              </a:rPr>
              <a:t>If there is no access modifiers keyword is defined, it will be used as default. The default members' access is limited to the current or the same package.</a:t>
            </a:r>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8915021" y="4374589"/>
            <a:ext cx="2133600" cy="205837"/>
          </a:xfrm>
        </p:spPr>
        <p:txBody>
          <a:bodyPr/>
          <a:lstStyle/>
          <a:p>
            <a:r>
              <a:rPr lang="en-US" sz="2000" dirty="0"/>
              <a:t>Private</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6359630" y="2858262"/>
            <a:ext cx="5403745" cy="801102"/>
          </a:xfrm>
        </p:spPr>
        <p:txBody>
          <a:bodyPr/>
          <a:lstStyle/>
          <a:p>
            <a:pPr algn="just"/>
            <a:r>
              <a:rPr lang="en-US" sz="1600" dirty="0">
                <a:latin typeface="Source Sans Pro" panose="020B0503030403020204" pitchFamily="34" charset="0"/>
                <a:ea typeface="Source Sans Pro" panose="020B0503030403020204" pitchFamily="34" charset="0"/>
              </a:rPr>
              <a:t>The protected class members' access level or scope is limited to within the current or same package, as well as from another package if and only if a class is inherited from another package.</a:t>
            </a:r>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4</a:t>
            </a:fld>
            <a:endParaRPr lang="en-US" dirty="0"/>
          </a:p>
        </p:txBody>
      </p:sp>
      <p:sp>
        <p:nvSpPr>
          <p:cNvPr id="15" name="Text Placeholder 14">
            <a:extLst>
              <a:ext uri="{FF2B5EF4-FFF2-40B4-BE49-F238E27FC236}">
                <a16:creationId xmlns:a16="http://schemas.microsoft.com/office/drawing/2014/main" id="{9428FB09-B8EC-4EBA-9E28-36F3680E4A7F}"/>
              </a:ext>
            </a:extLst>
          </p:cNvPr>
          <p:cNvSpPr>
            <a:spLocks noGrp="1"/>
          </p:cNvSpPr>
          <p:nvPr>
            <p:ph type="body" sz="quarter" idx="12"/>
          </p:nvPr>
        </p:nvSpPr>
        <p:spPr>
          <a:xfrm>
            <a:off x="1277147" y="2849234"/>
            <a:ext cx="4306814" cy="834067"/>
          </a:xfrm>
        </p:spPr>
        <p:txBody>
          <a:bodyPr/>
          <a:lstStyle/>
          <a:p>
            <a:pPr algn="just"/>
            <a:r>
              <a:rPr lang="en-US" sz="1600" dirty="0">
                <a:latin typeface="Source Sans Pro" panose="020B0503030403020204" pitchFamily="34" charset="0"/>
                <a:ea typeface="Source Sans Pro" panose="020B0503030403020204" pitchFamily="34" charset="0"/>
              </a:rPr>
              <a:t>The public access specifier provides the access specifications to a class so that it can be accessed from anywhere within the program.</a:t>
            </a:r>
            <a:endParaRPr lang="en-IN" sz="1600" dirty="0">
              <a:latin typeface="Source Sans Pro" panose="020B0503030403020204" pitchFamily="34" charset="0"/>
              <a:ea typeface="Source Sans Pro" panose="020B0503030403020204" pitchFamily="34" charset="0"/>
            </a:endParaRPr>
          </a:p>
        </p:txBody>
      </p:sp>
      <p:pic>
        <p:nvPicPr>
          <p:cNvPr id="19" name="Picture 18" descr="Logo&#10;&#10;Description automatically generated">
            <a:extLst>
              <a:ext uri="{FF2B5EF4-FFF2-40B4-BE49-F238E27FC236}">
                <a16:creationId xmlns:a16="http://schemas.microsoft.com/office/drawing/2014/main" id="{CED1C7B5-3140-4AA1-8315-C9757AEF5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203" y="6401777"/>
            <a:ext cx="1011393" cy="356188"/>
          </a:xfrm>
          <a:prstGeom prst="rect">
            <a:avLst/>
          </a:prstGeom>
        </p:spPr>
      </p:pic>
      <p:pic>
        <p:nvPicPr>
          <p:cNvPr id="3" name="Picture 2">
            <a:extLst>
              <a:ext uri="{FF2B5EF4-FFF2-40B4-BE49-F238E27FC236}">
                <a16:creationId xmlns:a16="http://schemas.microsoft.com/office/drawing/2014/main" id="{ED983E51-EE6E-41C3-9E15-A1000A992870}"/>
              </a:ext>
            </a:extLst>
          </p:cNvPr>
          <p:cNvPicPr>
            <a:picLocks noChangeAspect="1"/>
          </p:cNvPicPr>
          <p:nvPr/>
        </p:nvPicPr>
        <p:blipFill rotWithShape="1">
          <a:blip r:embed="rId3"/>
          <a:srcRect l="10476" t="35465" r="42031" b="17917"/>
          <a:stretch/>
        </p:blipFill>
        <p:spPr>
          <a:xfrm>
            <a:off x="8497097" y="415749"/>
            <a:ext cx="2894804" cy="1598317"/>
          </a:xfrm>
          <a:prstGeom prst="rect">
            <a:avLst/>
          </a:prstGeom>
        </p:spPr>
      </p:pic>
    </p:spTree>
    <p:extLst>
      <p:ext uri="{BB962C8B-B14F-4D97-AF65-F5344CB8AC3E}">
        <p14:creationId xmlns:p14="http://schemas.microsoft.com/office/powerpoint/2010/main" val="71818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278129"/>
            <a:ext cx="6598827" cy="642554"/>
          </a:xfrm>
        </p:spPr>
        <p:txBody>
          <a:bodyPr>
            <a:normAutofit/>
          </a:bodyPr>
          <a:lstStyle/>
          <a:p>
            <a:r>
              <a:rPr lang="en-US" sz="4000" dirty="0">
                <a:latin typeface="Source Sans Pro" panose="020B0503030403020204" pitchFamily="34" charset="0"/>
                <a:ea typeface="Source Sans Pro" panose="020B0503030403020204" pitchFamily="34" charset="0"/>
              </a:rPr>
              <a:t>GETTER &amp; SETTER IN JAVA </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b="1" dirty="0">
                <a:latin typeface="Source Sans Pro" panose="020B0503030403020204" pitchFamily="34" charset="0"/>
                <a:ea typeface="Source Sans Pro" panose="020B0503030403020204" pitchFamily="34" charset="0"/>
              </a:rPr>
              <a:t>Getter Methods (Accessors)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43974" y="1128526"/>
            <a:ext cx="10837452" cy="642554"/>
          </a:xfrm>
        </p:spPr>
        <p:txBody>
          <a:bodyPr>
            <a:normAutofit/>
          </a:bodyPr>
          <a:lstStyle/>
          <a:p>
            <a:r>
              <a:rPr lang="en-US" sz="1800" b="1" dirty="0">
                <a:latin typeface="Source Sans Pro" panose="020B0503030403020204" pitchFamily="34" charset="0"/>
                <a:ea typeface="Source Sans Pro" panose="020B0503030403020204" pitchFamily="34" charset="0"/>
              </a:rPr>
              <a:t>Getter and Setter in Java</a:t>
            </a:r>
            <a:r>
              <a:rPr lang="en-US" sz="1800" dirty="0">
                <a:latin typeface="Source Sans Pro" panose="020B0503030403020204" pitchFamily="34" charset="0"/>
                <a:ea typeface="Source Sans Pro" panose="020B0503030403020204" pitchFamily="34" charset="0"/>
              </a:rPr>
              <a:t> are two conventional methods used to retrieve and update values of a variable. They are mainly used to create, modify, delete and view the variable values. </a:t>
            </a:r>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b="1" dirty="0">
                <a:latin typeface="Source Sans Pro" panose="020B0503030403020204" pitchFamily="34" charset="0"/>
                <a:ea typeface="Source Sans Pro" panose="020B0503030403020204" pitchFamily="34" charset="0"/>
              </a:rPr>
              <a:t>Setter Methods (Mutators)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876300" y="2705200"/>
            <a:ext cx="4756241" cy="723800"/>
          </a:xfrm>
        </p:spPr>
        <p:txBody>
          <a:bodyPr>
            <a:noAutofit/>
          </a:bodyPr>
          <a:lstStyle/>
          <a:p>
            <a:pPr algn="just"/>
            <a:r>
              <a:rPr lang="en-US" sz="1800" dirty="0">
                <a:latin typeface="Source Sans Pro" panose="020B0503030403020204" pitchFamily="34" charset="0"/>
                <a:ea typeface="Source Sans Pro" panose="020B0503030403020204" pitchFamily="34" charset="0"/>
              </a:rPr>
              <a:t>Getter methods return the field by </a:t>
            </a:r>
            <a:r>
              <a:rPr lang="en-US" sz="1800" dirty="0" err="1">
                <a:latin typeface="Source Sans Pro" panose="020B0503030403020204" pitchFamily="34" charset="0"/>
                <a:ea typeface="Source Sans Pro" panose="020B0503030403020204" pitchFamily="34" charset="0"/>
              </a:rPr>
              <a:t>getData</a:t>
            </a:r>
            <a:r>
              <a:rPr lang="en-US" sz="1800" dirty="0">
                <a:latin typeface="Source Sans Pro" panose="020B0503030403020204" pitchFamily="34" charset="0"/>
                <a:ea typeface="Source Sans Pro" panose="020B0503030403020204" pitchFamily="34" charset="0"/>
              </a:rPr>
              <a:t>() Method.</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5</a:t>
            </a:fld>
            <a:endParaRPr lang="en-US" dirty="0"/>
          </a:p>
        </p:txBody>
      </p:sp>
      <p:pic>
        <p:nvPicPr>
          <p:cNvPr id="11" name="Picture 10" descr="Logo&#10;&#10;Description automatically generated">
            <a:extLst>
              <a:ext uri="{FF2B5EF4-FFF2-40B4-BE49-F238E27FC236}">
                <a16:creationId xmlns:a16="http://schemas.microsoft.com/office/drawing/2014/main" id="{BEAE429B-84A4-4149-83BE-D00207745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5252" y="6377763"/>
            <a:ext cx="1147768" cy="404216"/>
          </a:xfrm>
          <a:prstGeom prst="rect">
            <a:avLst/>
          </a:prstGeom>
        </p:spPr>
      </p:pic>
      <p:sp>
        <p:nvSpPr>
          <p:cNvPr id="12" name="Content Placeholder 5">
            <a:extLst>
              <a:ext uri="{FF2B5EF4-FFF2-40B4-BE49-F238E27FC236}">
                <a16:creationId xmlns:a16="http://schemas.microsoft.com/office/drawing/2014/main" id="{B5438DC1-FC5D-4515-9DA5-1DFAD33F5FAB}"/>
              </a:ext>
            </a:extLst>
          </p:cNvPr>
          <p:cNvSpPr txBox="1">
            <a:spLocks/>
          </p:cNvSpPr>
          <p:nvPr/>
        </p:nvSpPr>
        <p:spPr>
          <a:xfrm>
            <a:off x="6204040" y="2705200"/>
            <a:ext cx="5778980" cy="1085750"/>
          </a:xfrm>
          <a:prstGeom prst="rect">
            <a:avLst/>
          </a:prstGeom>
        </p:spPr>
        <p:txBody>
          <a:bodyPr vert="horz" lIns="0" tIns="0" rIns="0" bIns="0" rtlCol="0" anchor="t" anchorCtr="0">
            <a:no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Source Sans Pro" panose="020B0503030403020204" pitchFamily="34" charset="0"/>
                <a:ea typeface="Source Sans Pro" panose="020B0503030403020204" pitchFamily="34" charset="0"/>
              </a:rPr>
              <a:t>Setter methods let us create and change the value of the field in </a:t>
            </a:r>
            <a:r>
              <a:rPr lang="en-US" sz="1800" dirty="0" err="1">
                <a:latin typeface="Source Sans Pro" panose="020B0503030403020204" pitchFamily="34" charset="0"/>
                <a:ea typeface="Source Sans Pro" panose="020B0503030403020204" pitchFamily="34" charset="0"/>
              </a:rPr>
              <a:t>setData</a:t>
            </a:r>
            <a:r>
              <a:rPr lang="en-US" sz="1800" dirty="0">
                <a:latin typeface="Source Sans Pro" panose="020B0503030403020204" pitchFamily="34" charset="0"/>
                <a:ea typeface="Source Sans Pro" panose="020B0503030403020204" pitchFamily="34" charset="0"/>
              </a:rPr>
              <a:t>() Method.</a:t>
            </a:r>
          </a:p>
        </p:txBody>
      </p:sp>
      <p:sp>
        <p:nvSpPr>
          <p:cNvPr id="13" name="Content Placeholder 5">
            <a:extLst>
              <a:ext uri="{FF2B5EF4-FFF2-40B4-BE49-F238E27FC236}">
                <a16:creationId xmlns:a16="http://schemas.microsoft.com/office/drawing/2014/main" id="{A316E0EB-F7E2-48D7-9206-12A2E40EEF55}"/>
              </a:ext>
            </a:extLst>
          </p:cNvPr>
          <p:cNvSpPr txBox="1">
            <a:spLocks/>
          </p:cNvSpPr>
          <p:nvPr/>
        </p:nvSpPr>
        <p:spPr>
          <a:xfrm>
            <a:off x="2390910" y="4311021"/>
            <a:ext cx="7626260" cy="3314029"/>
          </a:xfrm>
          <a:prstGeom prst="rect">
            <a:avLst/>
          </a:prstGeom>
        </p:spPr>
        <p:txBody>
          <a:bodyPr vert="horz" lIns="0" tIns="0" rIns="0" bIns="0" rtlCol="0" anchor="t" anchorCtr="0">
            <a:no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700" dirty="0">
                <a:latin typeface="Source Sans Pro" panose="020B0503030403020204" pitchFamily="34" charset="0"/>
                <a:ea typeface="Source Sans Pro" panose="020B0503030403020204" pitchFamily="34" charset="0"/>
              </a:rPr>
              <a:t>We can achieve immutability by declaring the fields as private and using only getters</a:t>
            </a:r>
          </a:p>
          <a:p>
            <a:pPr algn="just"/>
            <a:r>
              <a:rPr lang="en-US" sz="1700" dirty="0">
                <a:latin typeface="Source Sans Pro" panose="020B0503030403020204" pitchFamily="34" charset="0"/>
                <a:ea typeface="Source Sans Pro" panose="020B0503030403020204" pitchFamily="34" charset="0"/>
              </a:rPr>
              <a:t>Getters and setters also allow additional functionalities like validation, error handling that could be added more easily in the future. Thus, we can add conditional logic and provide behavior according to the needs</a:t>
            </a:r>
          </a:p>
          <a:p>
            <a:pPr algn="just"/>
            <a:r>
              <a:rPr lang="en-US" sz="1700" dirty="0">
                <a:latin typeface="Source Sans Pro" panose="020B0503030403020204" pitchFamily="34" charset="0"/>
                <a:ea typeface="Source Sans Pro" panose="020B0503030403020204" pitchFamily="34" charset="0"/>
              </a:rPr>
              <a:t>We can provide different access levels to the fields; for example, the get (read-access) may be public, while the set (write-access) could be protected.</a:t>
            </a:r>
          </a:p>
        </p:txBody>
      </p:sp>
      <p:sp>
        <p:nvSpPr>
          <p:cNvPr id="14" name="Title 1">
            <a:extLst>
              <a:ext uri="{FF2B5EF4-FFF2-40B4-BE49-F238E27FC236}">
                <a16:creationId xmlns:a16="http://schemas.microsoft.com/office/drawing/2014/main" id="{3FF7C127-7D2F-4A5B-9625-BC180C1F52CC}"/>
              </a:ext>
            </a:extLst>
          </p:cNvPr>
          <p:cNvSpPr txBox="1">
            <a:spLocks/>
          </p:cNvSpPr>
          <p:nvPr/>
        </p:nvSpPr>
        <p:spPr>
          <a:xfrm>
            <a:off x="4649448" y="3543137"/>
            <a:ext cx="3426503" cy="642554"/>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chemeClr val="tx2">
                    <a:lumMod val="75000"/>
                  </a:schemeClr>
                </a:solidFill>
                <a:latin typeface="Source Sans Pro" panose="020B0503030403020204" pitchFamily="34" charset="0"/>
                <a:ea typeface="Source Sans Pro" panose="020B0503030403020204" pitchFamily="34" charset="0"/>
              </a:rPr>
              <a:t>SIGNIFICANCE</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2276-B597-4621-A960-FD3F11010093}"/>
              </a:ext>
            </a:extLst>
          </p:cNvPr>
          <p:cNvSpPr>
            <a:spLocks noGrp="1"/>
          </p:cNvSpPr>
          <p:nvPr>
            <p:ph type="title"/>
          </p:nvPr>
        </p:nvSpPr>
        <p:spPr>
          <a:xfrm>
            <a:off x="964022" y="504826"/>
            <a:ext cx="7684678" cy="1280376"/>
          </a:xfrm>
        </p:spPr>
        <p:txBody>
          <a:bodyPr>
            <a:normAutofit/>
          </a:bodyPr>
          <a:lstStyle/>
          <a:p>
            <a:r>
              <a:rPr lang="en-US" sz="3500" dirty="0">
                <a:latin typeface="Source Sans Pro" panose="020B0503030403020204" pitchFamily="34" charset="0"/>
                <a:ea typeface="Source Sans Pro" panose="020B0503030403020204" pitchFamily="34" charset="0"/>
              </a:rPr>
              <a:t>Practical Implementation of Setter’s and Getter’s.</a:t>
            </a:r>
            <a:endParaRPr lang="en-IN" sz="3500" dirty="0">
              <a:latin typeface="Source Sans Pro" panose="020B0503030403020204" pitchFamily="34" charset="0"/>
              <a:ea typeface="Source Sans Pro" panose="020B0503030403020204" pitchFamily="34" charset="0"/>
            </a:endParaRPr>
          </a:p>
        </p:txBody>
      </p:sp>
      <p:sp>
        <p:nvSpPr>
          <p:cNvPr id="15" name="Slide Number Placeholder 14">
            <a:extLst>
              <a:ext uri="{FF2B5EF4-FFF2-40B4-BE49-F238E27FC236}">
                <a16:creationId xmlns:a16="http://schemas.microsoft.com/office/drawing/2014/main" id="{07F13531-ACBA-4013-9E94-C1D697A8787E}"/>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pic>
        <p:nvPicPr>
          <p:cNvPr id="17" name="Picture 16" descr="Logo&#10;&#10;Description automatically generated">
            <a:extLst>
              <a:ext uri="{FF2B5EF4-FFF2-40B4-BE49-F238E27FC236}">
                <a16:creationId xmlns:a16="http://schemas.microsoft.com/office/drawing/2014/main" id="{939FB8B8-EABE-4836-AA48-B2723DD1D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377" y="6228878"/>
            <a:ext cx="1290074" cy="454333"/>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E37D333A-4D79-48D9-B5ED-91C809DD77CA}"/>
              </a:ext>
            </a:extLst>
          </p:cNvPr>
          <p:cNvPicPr>
            <a:picLocks noChangeAspect="1"/>
          </p:cNvPicPr>
          <p:nvPr/>
        </p:nvPicPr>
        <p:blipFill rotWithShape="1">
          <a:blip r:embed="rId3">
            <a:extLst>
              <a:ext uri="{28A0092B-C50C-407E-A947-70E740481C1C}">
                <a14:useLocalDpi xmlns:a14="http://schemas.microsoft.com/office/drawing/2010/main" val="0"/>
              </a:ext>
            </a:extLst>
          </a:blip>
          <a:srcRect b="45031"/>
          <a:stretch/>
        </p:blipFill>
        <p:spPr>
          <a:xfrm>
            <a:off x="840751" y="2212193"/>
            <a:ext cx="9877950" cy="3874282"/>
          </a:xfrm>
          <a:prstGeom prst="rect">
            <a:avLst/>
          </a:prstGeom>
        </p:spPr>
      </p:pic>
    </p:spTree>
    <p:extLst>
      <p:ext uri="{BB962C8B-B14F-4D97-AF65-F5344CB8AC3E}">
        <p14:creationId xmlns:p14="http://schemas.microsoft.com/office/powerpoint/2010/main" val="251003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2276-B597-4621-A960-FD3F11010093}"/>
              </a:ext>
            </a:extLst>
          </p:cNvPr>
          <p:cNvSpPr>
            <a:spLocks noGrp="1"/>
          </p:cNvSpPr>
          <p:nvPr>
            <p:ph type="title"/>
          </p:nvPr>
        </p:nvSpPr>
        <p:spPr>
          <a:xfrm>
            <a:off x="964023" y="879063"/>
            <a:ext cx="6236877" cy="610863"/>
          </a:xfrm>
        </p:spPr>
        <p:txBody>
          <a:bodyPr>
            <a:normAutofit/>
          </a:bodyPr>
          <a:lstStyle/>
          <a:p>
            <a:r>
              <a:rPr lang="en-US" sz="3500" dirty="0">
                <a:latin typeface="Source Sans Pro" panose="020B0503030403020204" pitchFamily="34" charset="0"/>
                <a:ea typeface="Source Sans Pro" panose="020B0503030403020204" pitchFamily="34" charset="0"/>
              </a:rPr>
              <a:t>ENCAPSULATION IN JAVA</a:t>
            </a:r>
            <a:endParaRPr lang="en-IN" sz="3500" dirty="0">
              <a:latin typeface="Source Sans Pro" panose="020B0503030403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4FC32B2A-FB73-41A9-9D14-5697BB1BC2F6}"/>
              </a:ext>
            </a:extLst>
          </p:cNvPr>
          <p:cNvSpPr>
            <a:spLocks noGrp="1"/>
          </p:cNvSpPr>
          <p:nvPr>
            <p:ph type="body" sz="quarter" idx="10"/>
          </p:nvPr>
        </p:nvSpPr>
        <p:spPr>
          <a:xfrm>
            <a:off x="964022" y="2409252"/>
            <a:ext cx="9151527" cy="3496247"/>
          </a:xfrm>
        </p:spPr>
        <p:txBody>
          <a:bodyPr/>
          <a:lstStyle/>
          <a:p>
            <a:pPr marL="285750" indent="-28575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When we attempt to achieve encapsulation in Java, it is essential to complete two tasks. </a:t>
            </a:r>
          </a:p>
          <a:p>
            <a:pPr marL="285750" indent="-28575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The first task is to define the </a:t>
            </a:r>
            <a:r>
              <a:rPr lang="en-US" sz="2400" b="1" dirty="0">
                <a:latin typeface="Source Sans Pro" panose="020B0503030403020204" pitchFamily="34" charset="0"/>
                <a:ea typeface="Source Sans Pro" panose="020B0503030403020204" pitchFamily="34" charset="0"/>
              </a:rPr>
              <a:t>fields (variable) of the class </a:t>
            </a:r>
            <a:r>
              <a:rPr lang="en-US" sz="2400" dirty="0">
                <a:latin typeface="Source Sans Pro" panose="020B0503030403020204" pitchFamily="34" charset="0"/>
                <a:ea typeface="Source Sans Pro" panose="020B0503030403020204" pitchFamily="34" charset="0"/>
              </a:rPr>
              <a:t>as </a:t>
            </a:r>
            <a:r>
              <a:rPr lang="en-US" sz="2400" b="1" dirty="0">
                <a:latin typeface="Source Sans Pro" panose="020B0503030403020204" pitchFamily="34" charset="0"/>
                <a:ea typeface="Source Sans Pro" panose="020B0503030403020204" pitchFamily="34" charset="0"/>
              </a:rPr>
              <a:t>private</a:t>
            </a:r>
            <a:r>
              <a:rPr lang="en-US" sz="2400" dirty="0">
                <a:latin typeface="Source Sans Pro" panose="020B0503030403020204" pitchFamily="34" charset="0"/>
                <a:ea typeface="Source Sans Pro" panose="020B0503030403020204" pitchFamily="34" charset="0"/>
              </a:rPr>
              <a:t>, as this act can confirm the security that encapsulation provides.</a:t>
            </a:r>
          </a:p>
          <a:p>
            <a:pPr marL="285750" indent="-28575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 The second task we can complete to achieve encapsulation is to provide </a:t>
            </a:r>
            <a:r>
              <a:rPr lang="en-US" sz="2400" b="1" dirty="0">
                <a:latin typeface="Source Sans Pro" panose="020B0503030403020204" pitchFamily="34" charset="0"/>
                <a:ea typeface="Source Sans Pro" panose="020B0503030403020204" pitchFamily="34" charset="0"/>
              </a:rPr>
              <a:t>setter and getter methods </a:t>
            </a:r>
            <a:r>
              <a:rPr lang="en-US" sz="2400" dirty="0">
                <a:latin typeface="Source Sans Pro" panose="020B0503030403020204" pitchFamily="34" charset="0"/>
                <a:ea typeface="Source Sans Pro" panose="020B0503030403020204" pitchFamily="34" charset="0"/>
              </a:rPr>
              <a:t>that are </a:t>
            </a:r>
            <a:r>
              <a:rPr lang="en-US" sz="2400" b="1" dirty="0">
                <a:latin typeface="Source Sans Pro" panose="020B0503030403020204" pitchFamily="34" charset="0"/>
                <a:ea typeface="Source Sans Pro" panose="020B0503030403020204" pitchFamily="34" charset="0"/>
              </a:rPr>
              <a:t>public</a:t>
            </a:r>
            <a:r>
              <a:rPr lang="en-US" sz="2400" dirty="0">
                <a:latin typeface="Source Sans Pro" panose="020B0503030403020204" pitchFamily="34" charset="0"/>
                <a:ea typeface="Source Sans Pro" panose="020B0503030403020204" pitchFamily="34" charset="0"/>
              </a:rPr>
              <a:t>.</a:t>
            </a:r>
          </a:p>
          <a:p>
            <a:pPr marL="285750" indent="-28575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 Completing this task makes it possible to view and edit the values of the relevant variables without compromising privacy or security.</a:t>
            </a:r>
            <a:endParaRPr lang="en-IN" sz="2400" dirty="0">
              <a:latin typeface="Source Sans Pro" panose="020B0503030403020204" pitchFamily="34" charset="0"/>
              <a:ea typeface="Source Sans Pro" panose="020B0503030403020204" pitchFamily="34" charset="0"/>
            </a:endParaRPr>
          </a:p>
        </p:txBody>
      </p:sp>
      <p:sp>
        <p:nvSpPr>
          <p:cNvPr id="15" name="Slide Number Placeholder 14">
            <a:extLst>
              <a:ext uri="{FF2B5EF4-FFF2-40B4-BE49-F238E27FC236}">
                <a16:creationId xmlns:a16="http://schemas.microsoft.com/office/drawing/2014/main" id="{07F13531-ACBA-4013-9E94-C1D697A8787E}"/>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pic>
        <p:nvPicPr>
          <p:cNvPr id="17" name="Picture 16" descr="Logo&#10;&#10;Description automatically generated">
            <a:extLst>
              <a:ext uri="{FF2B5EF4-FFF2-40B4-BE49-F238E27FC236}">
                <a16:creationId xmlns:a16="http://schemas.microsoft.com/office/drawing/2014/main" id="{939FB8B8-EABE-4836-AA48-B2723DD1D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7177" y="6332220"/>
            <a:ext cx="996641" cy="350993"/>
          </a:xfrm>
          <a:prstGeom prst="rect">
            <a:avLst/>
          </a:prstGeom>
        </p:spPr>
      </p:pic>
    </p:spTree>
    <p:extLst>
      <p:ext uri="{BB962C8B-B14F-4D97-AF65-F5344CB8AC3E}">
        <p14:creationId xmlns:p14="http://schemas.microsoft.com/office/powerpoint/2010/main" val="216324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2276-B597-4621-A960-FD3F11010093}"/>
              </a:ext>
            </a:extLst>
          </p:cNvPr>
          <p:cNvSpPr>
            <a:spLocks noGrp="1"/>
          </p:cNvSpPr>
          <p:nvPr>
            <p:ph type="title"/>
          </p:nvPr>
        </p:nvSpPr>
        <p:spPr>
          <a:xfrm>
            <a:off x="964022" y="504826"/>
            <a:ext cx="7684678" cy="1280376"/>
          </a:xfrm>
        </p:spPr>
        <p:txBody>
          <a:bodyPr>
            <a:normAutofit/>
          </a:bodyPr>
          <a:lstStyle/>
          <a:p>
            <a:r>
              <a:rPr lang="en-US" sz="3500" dirty="0">
                <a:latin typeface="Source Sans Pro" panose="020B0503030403020204" pitchFamily="34" charset="0"/>
                <a:ea typeface="Source Sans Pro" panose="020B0503030403020204" pitchFamily="34" charset="0"/>
              </a:rPr>
              <a:t>Practical Implementation of Encapsulation.</a:t>
            </a:r>
            <a:endParaRPr lang="en-IN" sz="3500" dirty="0">
              <a:latin typeface="Source Sans Pro" panose="020B0503030403020204" pitchFamily="34" charset="0"/>
              <a:ea typeface="Source Sans Pro" panose="020B0503030403020204" pitchFamily="34" charset="0"/>
            </a:endParaRPr>
          </a:p>
        </p:txBody>
      </p:sp>
      <p:sp>
        <p:nvSpPr>
          <p:cNvPr id="15" name="Slide Number Placeholder 14">
            <a:extLst>
              <a:ext uri="{FF2B5EF4-FFF2-40B4-BE49-F238E27FC236}">
                <a16:creationId xmlns:a16="http://schemas.microsoft.com/office/drawing/2014/main" id="{07F13531-ACBA-4013-9E94-C1D697A8787E}"/>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pic>
        <p:nvPicPr>
          <p:cNvPr id="17" name="Picture 16" descr="Logo&#10;&#10;Description automatically generated">
            <a:extLst>
              <a:ext uri="{FF2B5EF4-FFF2-40B4-BE49-F238E27FC236}">
                <a16:creationId xmlns:a16="http://schemas.microsoft.com/office/drawing/2014/main" id="{939FB8B8-EABE-4836-AA48-B2723DD1D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377" y="6228878"/>
            <a:ext cx="1290074" cy="454333"/>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E9A6F1A1-BB47-45FA-90EE-7D47FD528306}"/>
              </a:ext>
            </a:extLst>
          </p:cNvPr>
          <p:cNvPicPr>
            <a:picLocks noChangeAspect="1"/>
          </p:cNvPicPr>
          <p:nvPr/>
        </p:nvPicPr>
        <p:blipFill rotWithShape="1">
          <a:blip r:embed="rId3">
            <a:extLst>
              <a:ext uri="{28A0092B-C50C-407E-A947-70E740481C1C}">
                <a14:useLocalDpi xmlns:a14="http://schemas.microsoft.com/office/drawing/2010/main" val="0"/>
              </a:ext>
            </a:extLst>
          </a:blip>
          <a:srcRect b="26410"/>
          <a:stretch/>
        </p:blipFill>
        <p:spPr>
          <a:xfrm>
            <a:off x="895349" y="2180067"/>
            <a:ext cx="9720828" cy="3906408"/>
          </a:xfrm>
          <a:prstGeom prst="rect">
            <a:avLst/>
          </a:prstGeom>
        </p:spPr>
      </p:pic>
    </p:spTree>
    <p:extLst>
      <p:ext uri="{BB962C8B-B14F-4D97-AF65-F5344CB8AC3E}">
        <p14:creationId xmlns:p14="http://schemas.microsoft.com/office/powerpoint/2010/main" val="29777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2276-B597-4621-A960-FD3F11010093}"/>
              </a:ext>
            </a:extLst>
          </p:cNvPr>
          <p:cNvSpPr>
            <a:spLocks noGrp="1"/>
          </p:cNvSpPr>
          <p:nvPr>
            <p:ph type="title"/>
          </p:nvPr>
        </p:nvSpPr>
        <p:spPr>
          <a:xfrm>
            <a:off x="964023" y="879063"/>
            <a:ext cx="6236877" cy="610863"/>
          </a:xfrm>
        </p:spPr>
        <p:txBody>
          <a:bodyPr>
            <a:normAutofit/>
          </a:bodyPr>
          <a:lstStyle/>
          <a:p>
            <a:r>
              <a:rPr lang="en-US" sz="3500" dirty="0">
                <a:latin typeface="Source Sans Pro" panose="020B0503030403020204" pitchFamily="34" charset="0"/>
                <a:ea typeface="Source Sans Pro" panose="020B0503030403020204" pitchFamily="34" charset="0"/>
              </a:rPr>
              <a:t>TYPES OF ENCAPSULATION</a:t>
            </a:r>
            <a:endParaRPr lang="en-IN" sz="3500" dirty="0">
              <a:latin typeface="Source Sans Pro" panose="020B0503030403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4FC32B2A-FB73-41A9-9D14-5697BB1BC2F6}"/>
              </a:ext>
            </a:extLst>
          </p:cNvPr>
          <p:cNvSpPr>
            <a:spLocks noGrp="1"/>
          </p:cNvSpPr>
          <p:nvPr>
            <p:ph type="body" sz="quarter" idx="10"/>
          </p:nvPr>
        </p:nvSpPr>
        <p:spPr>
          <a:xfrm>
            <a:off x="964022" y="2409252"/>
            <a:ext cx="10246903" cy="3496247"/>
          </a:xfrm>
        </p:spPr>
        <p:txBody>
          <a:bodyPr/>
          <a:lstStyle/>
          <a:p>
            <a:pPr marL="285750" indent="-285750">
              <a:buFont typeface="Arial" panose="020B0604020202020204" pitchFamily="34" charset="0"/>
              <a:buChar char="•"/>
            </a:pPr>
            <a:r>
              <a:rPr lang="en-US" sz="2000" b="1" dirty="0">
                <a:latin typeface="Source Sans Pro" panose="020B0503030403020204" pitchFamily="34" charset="0"/>
                <a:ea typeface="Source Sans Pro" panose="020B0503030403020204" pitchFamily="34" charset="0"/>
              </a:rPr>
              <a:t>Member Variable Encapsulation</a:t>
            </a:r>
            <a:br>
              <a:rPr lang="en-US" sz="1800" dirty="0">
                <a:latin typeface="Source Sans Pro" panose="020B0503030403020204" pitchFamily="34" charset="0"/>
                <a:ea typeface="Source Sans Pro" panose="020B0503030403020204" pitchFamily="34" charset="0"/>
              </a:rPr>
            </a:br>
            <a:r>
              <a:rPr lang="en-US" sz="1800" dirty="0">
                <a:latin typeface="Source Sans Pro" panose="020B0503030403020204" pitchFamily="34" charset="0"/>
                <a:ea typeface="Source Sans Pro" panose="020B0503030403020204" pitchFamily="34" charset="0"/>
              </a:rPr>
              <a:t>All data members should be defined as Private members of the Class. Setters and Getters functions should be used by any object that wants to change or retrieve the value of a data member. </a:t>
            </a:r>
          </a:p>
          <a:p>
            <a:pPr marL="285750" indent="-285750">
              <a:buFont typeface="Arial" panose="020B0604020202020204" pitchFamily="34" charset="0"/>
              <a:buChar char="•"/>
            </a:pPr>
            <a:r>
              <a:rPr lang="en-US" sz="2000" b="1" dirty="0">
                <a:latin typeface="Source Sans Pro" panose="020B0503030403020204" pitchFamily="34" charset="0"/>
                <a:ea typeface="Source Sans Pro" panose="020B0503030403020204" pitchFamily="34" charset="0"/>
              </a:rPr>
              <a:t>Function Encapsulation</a:t>
            </a:r>
            <a:br>
              <a:rPr lang="en-US" sz="1800" dirty="0">
                <a:latin typeface="Source Sans Pro" panose="020B0503030403020204" pitchFamily="34" charset="0"/>
                <a:ea typeface="Source Sans Pro" panose="020B0503030403020204" pitchFamily="34" charset="0"/>
              </a:rPr>
            </a:br>
            <a:r>
              <a:rPr lang="en-US" sz="1800" dirty="0">
                <a:latin typeface="Source Sans Pro" panose="020B0503030403020204" pitchFamily="34" charset="0"/>
                <a:ea typeface="Source Sans Pro" panose="020B0503030403020204" pitchFamily="34" charset="0"/>
              </a:rPr>
              <a:t>We can hide methods used for internal implementation that does not need to be visible to public.</a:t>
            </a:r>
          </a:p>
          <a:p>
            <a:pPr marL="285750" indent="-285750">
              <a:buFont typeface="Arial" panose="020B0604020202020204" pitchFamily="34" charset="0"/>
              <a:buChar char="•"/>
            </a:pPr>
            <a:r>
              <a:rPr lang="en-US" sz="2000" b="1" dirty="0">
                <a:latin typeface="Source Sans Pro" panose="020B0503030403020204" pitchFamily="34" charset="0"/>
                <a:ea typeface="Source Sans Pro" panose="020B0503030403020204" pitchFamily="34" charset="0"/>
              </a:rPr>
              <a:t>Class Encapsulation</a:t>
            </a:r>
            <a:br>
              <a:rPr lang="en-US" sz="1800" dirty="0">
                <a:latin typeface="Source Sans Pro" panose="020B0503030403020204" pitchFamily="34" charset="0"/>
                <a:ea typeface="Source Sans Pro" panose="020B0503030403020204" pitchFamily="34" charset="0"/>
              </a:rPr>
            </a:br>
            <a:r>
              <a:rPr lang="en-US" sz="1800" dirty="0">
                <a:latin typeface="Source Sans Pro" panose="020B0503030403020204" pitchFamily="34" charset="0"/>
                <a:ea typeface="Source Sans Pro" panose="020B0503030403020204" pitchFamily="34" charset="0"/>
              </a:rPr>
              <a:t>It is used for internal API implementations. It contains an internal implementation of a class that stores and processes specific information. We encapsulate that class by defining it as private and hiding it from user access. These classes should not be included in any API's public interface</a:t>
            </a:r>
          </a:p>
        </p:txBody>
      </p:sp>
      <p:sp>
        <p:nvSpPr>
          <p:cNvPr id="15" name="Slide Number Placeholder 14">
            <a:extLst>
              <a:ext uri="{FF2B5EF4-FFF2-40B4-BE49-F238E27FC236}">
                <a16:creationId xmlns:a16="http://schemas.microsoft.com/office/drawing/2014/main" id="{07F13531-ACBA-4013-9E94-C1D697A8787E}"/>
              </a:ext>
            </a:extLst>
          </p:cNvPr>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pic>
        <p:nvPicPr>
          <p:cNvPr id="17" name="Picture 16" descr="Logo&#10;&#10;Description automatically generated">
            <a:extLst>
              <a:ext uri="{FF2B5EF4-FFF2-40B4-BE49-F238E27FC236}">
                <a16:creationId xmlns:a16="http://schemas.microsoft.com/office/drawing/2014/main" id="{939FB8B8-EABE-4836-AA48-B2723DD1D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7177" y="6332220"/>
            <a:ext cx="996641" cy="350993"/>
          </a:xfrm>
          <a:prstGeom prst="rect">
            <a:avLst/>
          </a:prstGeom>
        </p:spPr>
      </p:pic>
    </p:spTree>
    <p:extLst>
      <p:ext uri="{BB962C8B-B14F-4D97-AF65-F5344CB8AC3E}">
        <p14:creationId xmlns:p14="http://schemas.microsoft.com/office/powerpoint/2010/main" val="280944262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194d9d9-cd0a-4ac1-b410-8afd7b967c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84D7A22D734FD48BBD4807082585DE0" ma:contentTypeVersion="7" ma:contentTypeDescription="Create a new document." ma:contentTypeScope="" ma:versionID="fee7f8d869667bcb599456a3fed4f666">
  <xsd:schema xmlns:xsd="http://www.w3.org/2001/XMLSchema" xmlns:xs="http://www.w3.org/2001/XMLSchema" xmlns:p="http://schemas.microsoft.com/office/2006/metadata/properties" xmlns:ns3="1194d9d9-cd0a-4ac1-b410-8afd7b967c5e" targetNamespace="http://schemas.microsoft.com/office/2006/metadata/properties" ma:root="true" ma:fieldsID="ad0fa8b1d28adfc67e2fc02b8c4ce394" ns3:_="">
    <xsd:import namespace="1194d9d9-cd0a-4ac1-b410-8afd7b967c5e"/>
    <xsd:element name="properties">
      <xsd:complexType>
        <xsd:sequence>
          <xsd:element name="documentManagement">
            <xsd:complexType>
              <xsd:all>
                <xsd:element ref="ns3:_activity"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94d9d9-cd0a-4ac1-b410-8afd7b967c5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infopath/2007/PartnerControls"/>
    <ds:schemaRef ds:uri="http://www.w3.org/XML/1998/namespace"/>
    <ds:schemaRef ds:uri="http://schemas.microsoft.com/office/2006/documentManagement/types"/>
    <ds:schemaRef ds:uri="http://purl.org/dc/elements/1.1/"/>
    <ds:schemaRef ds:uri="1194d9d9-cd0a-4ac1-b410-8afd7b967c5e"/>
    <ds:schemaRef ds:uri="http://schemas.microsoft.com/office/2006/metadata/properties"/>
    <ds:schemaRef ds:uri="http://purl.org/dc/terms/"/>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DA7B701C-4AE6-4446-A85F-65C45A5294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94d9d9-cd0a-4ac1-b410-8afd7b967c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323</TotalTime>
  <Words>752</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Source Sans Pro</vt:lpstr>
      <vt:lpstr>Wingdings</vt:lpstr>
      <vt:lpstr>Theme1</vt:lpstr>
      <vt:lpstr>ENCAPSULATION</vt:lpstr>
      <vt:lpstr>Agenda</vt:lpstr>
      <vt:lpstr>INTRODUCTION</vt:lpstr>
      <vt:lpstr>ACCESS MODIFIERS </vt:lpstr>
      <vt:lpstr>GETTER &amp; SETTER IN JAVA </vt:lpstr>
      <vt:lpstr>Practical Implementation of Setter’s and Getter’s.</vt:lpstr>
      <vt:lpstr>ENCAPSULATION IN JAVA</vt:lpstr>
      <vt:lpstr>Practical Implementation of Encapsulation.</vt:lpstr>
      <vt:lpstr>TYPES OF ENCAPSULATION</vt:lpstr>
      <vt:lpstr>BENEFITS: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Jaiprathik Soda</dc:creator>
  <cp:lastModifiedBy>Jaiprathik Soda</cp:lastModifiedBy>
  <cp:revision>5</cp:revision>
  <dcterms:created xsi:type="dcterms:W3CDTF">2023-01-16T17:31:52Z</dcterms:created>
  <dcterms:modified xsi:type="dcterms:W3CDTF">2023-01-17T05:00:38Z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0x010100D84D7A22D734FD48BBD4807082585DE0</vt:lpwstr>
  </property>
</Properties>
</file>