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04113" cy="4389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A70BA-3489-4699-8473-B1F94C5DFBFA}" v="1058" dt="2020-05-22T10:48:56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65" autoAdjust="0"/>
    <p:restoredTop sz="94434" autoAdjust="0"/>
  </p:normalViewPr>
  <p:slideViewPr>
    <p:cSldViewPr snapToGrid="0">
      <p:cViewPr>
        <p:scale>
          <a:sx n="28" d="100"/>
          <a:sy n="28" d="100"/>
        </p:scale>
        <p:origin x="1397" y="-3029"/>
      </p:cViewPr>
      <p:guideLst>
        <p:guide orient="horz" pos="13824"/>
        <p:guide pos="10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7E961-E81C-453D-AFE7-30C3F45F8B4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8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698A6-EB89-406B-9DE6-5F030D960D2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98A6-EB89-406B-9DE6-5F030D960D2E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13014" y="7183123"/>
            <a:ext cx="24678085" cy="15280640"/>
          </a:xfrm>
        </p:spPr>
        <p:txBody>
          <a:bodyPr anchor="b"/>
          <a:lstStyle>
            <a:lvl1pPr algn="ctr">
              <a:defRPr sz="1619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4113014" y="23053043"/>
            <a:ext cx="24678085" cy="10596877"/>
          </a:xfrm>
        </p:spPr>
        <p:txBody>
          <a:bodyPr/>
          <a:lstStyle>
            <a:lvl1pPr marL="0" indent="0" algn="ctr">
              <a:buNone/>
              <a:defRPr sz="6477"/>
            </a:lvl1pPr>
            <a:lvl2pPr marL="1233891" indent="0" algn="ctr">
              <a:buNone/>
              <a:defRPr sz="5398"/>
            </a:lvl2pPr>
            <a:lvl3pPr marL="2467783" indent="0" algn="ctr">
              <a:buNone/>
              <a:defRPr sz="4858"/>
            </a:lvl3pPr>
            <a:lvl4pPr marL="3701674" indent="0" algn="ctr">
              <a:buNone/>
              <a:defRPr sz="4318"/>
            </a:lvl4pPr>
            <a:lvl5pPr marL="4935565" indent="0" algn="ctr">
              <a:buNone/>
              <a:defRPr sz="4318"/>
            </a:lvl5pPr>
            <a:lvl6pPr marL="6169457" indent="0" algn="ctr">
              <a:buNone/>
              <a:defRPr sz="4318"/>
            </a:lvl6pPr>
            <a:lvl7pPr marL="7403348" indent="0" algn="ctr">
              <a:buNone/>
              <a:defRPr sz="4318"/>
            </a:lvl7pPr>
            <a:lvl8pPr marL="8637240" indent="0" algn="ctr">
              <a:buNone/>
              <a:defRPr sz="4318"/>
            </a:lvl8pPr>
            <a:lvl9pPr marL="9871131" indent="0" algn="ctr">
              <a:buNone/>
              <a:defRPr sz="4318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23547006" y="2336800"/>
            <a:ext cx="7094949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158" y="2336800"/>
            <a:ext cx="20873547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2245020" y="10942326"/>
            <a:ext cx="28379797" cy="18257517"/>
          </a:xfrm>
        </p:spPr>
        <p:txBody>
          <a:bodyPr anchor="b"/>
          <a:lstStyle>
            <a:lvl1pPr>
              <a:defRPr sz="1619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2245020" y="29372566"/>
            <a:ext cx="28379797" cy="9601197"/>
          </a:xfrm>
        </p:spPr>
        <p:txBody>
          <a:bodyPr/>
          <a:lstStyle>
            <a:lvl1pPr marL="0" indent="0">
              <a:buNone/>
              <a:defRPr sz="6477">
                <a:solidFill>
                  <a:schemeClr val="tx1">
                    <a:tint val="75000"/>
                  </a:schemeClr>
                </a:solidFill>
              </a:defRPr>
            </a:lvl1pPr>
            <a:lvl2pPr marL="1233891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467783" indent="0">
              <a:buNone/>
              <a:defRPr sz="4858">
                <a:solidFill>
                  <a:schemeClr val="tx1">
                    <a:tint val="75000"/>
                  </a:schemeClr>
                </a:solidFill>
              </a:defRPr>
            </a:lvl3pPr>
            <a:lvl4pPr marL="3701674" indent="0">
              <a:buNone/>
              <a:defRPr sz="4318">
                <a:solidFill>
                  <a:schemeClr val="tx1">
                    <a:tint val="75000"/>
                  </a:schemeClr>
                </a:solidFill>
              </a:defRPr>
            </a:lvl4pPr>
            <a:lvl5pPr marL="4935565" indent="0">
              <a:buNone/>
              <a:defRPr sz="4318">
                <a:solidFill>
                  <a:schemeClr val="tx1">
                    <a:tint val="75000"/>
                  </a:schemeClr>
                </a:solidFill>
              </a:defRPr>
            </a:lvl5pPr>
            <a:lvl6pPr marL="6169457" indent="0">
              <a:buNone/>
              <a:defRPr sz="4318">
                <a:solidFill>
                  <a:schemeClr val="tx1">
                    <a:tint val="75000"/>
                  </a:schemeClr>
                </a:solidFill>
              </a:defRPr>
            </a:lvl6pPr>
            <a:lvl7pPr marL="7403348" indent="0">
              <a:buNone/>
              <a:defRPr sz="4318">
                <a:solidFill>
                  <a:schemeClr val="tx1">
                    <a:tint val="75000"/>
                  </a:schemeClr>
                </a:solidFill>
              </a:defRPr>
            </a:lvl7pPr>
            <a:lvl8pPr marL="8637240" indent="0">
              <a:buNone/>
              <a:defRPr sz="4318">
                <a:solidFill>
                  <a:schemeClr val="tx1">
                    <a:tint val="75000"/>
                  </a:schemeClr>
                </a:solidFill>
              </a:defRPr>
            </a:lvl8pPr>
            <a:lvl9pPr marL="9871131" indent="0">
              <a:buNone/>
              <a:defRPr sz="43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2262158" y="11684000"/>
            <a:ext cx="13984248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16657707" y="11684000"/>
            <a:ext cx="13984248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2266444" y="2336803"/>
            <a:ext cx="28379797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2266445" y="10759443"/>
            <a:ext cx="13919981" cy="5273037"/>
          </a:xfrm>
        </p:spPr>
        <p:txBody>
          <a:bodyPr anchor="b"/>
          <a:lstStyle>
            <a:lvl1pPr marL="0" indent="0">
              <a:buNone/>
              <a:defRPr sz="6477" b="1"/>
            </a:lvl1pPr>
            <a:lvl2pPr marL="1233891" indent="0">
              <a:buNone/>
              <a:defRPr sz="5398" b="1"/>
            </a:lvl2pPr>
            <a:lvl3pPr marL="2467783" indent="0">
              <a:buNone/>
              <a:defRPr sz="4858" b="1"/>
            </a:lvl3pPr>
            <a:lvl4pPr marL="3701674" indent="0">
              <a:buNone/>
              <a:defRPr sz="4318" b="1"/>
            </a:lvl4pPr>
            <a:lvl5pPr marL="4935565" indent="0">
              <a:buNone/>
              <a:defRPr sz="4318" b="1"/>
            </a:lvl5pPr>
            <a:lvl6pPr marL="6169457" indent="0">
              <a:buNone/>
              <a:defRPr sz="4318" b="1"/>
            </a:lvl6pPr>
            <a:lvl7pPr marL="7403348" indent="0">
              <a:buNone/>
              <a:defRPr sz="4318" b="1"/>
            </a:lvl7pPr>
            <a:lvl8pPr marL="8637240" indent="0">
              <a:buNone/>
              <a:defRPr sz="4318" b="1"/>
            </a:lvl8pPr>
            <a:lvl9pPr marL="9871131" indent="0">
              <a:buNone/>
              <a:defRPr sz="43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2266445" y="16032480"/>
            <a:ext cx="13919981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57707" y="10759443"/>
            <a:ext cx="13988534" cy="5273037"/>
          </a:xfrm>
        </p:spPr>
        <p:txBody>
          <a:bodyPr anchor="b"/>
          <a:lstStyle>
            <a:lvl1pPr marL="0" indent="0">
              <a:buNone/>
              <a:defRPr sz="6477" b="1"/>
            </a:lvl1pPr>
            <a:lvl2pPr marL="1233891" indent="0">
              <a:buNone/>
              <a:defRPr sz="5398" b="1"/>
            </a:lvl2pPr>
            <a:lvl3pPr marL="2467783" indent="0">
              <a:buNone/>
              <a:defRPr sz="4858" b="1"/>
            </a:lvl3pPr>
            <a:lvl4pPr marL="3701674" indent="0">
              <a:buNone/>
              <a:defRPr sz="4318" b="1"/>
            </a:lvl4pPr>
            <a:lvl5pPr marL="4935565" indent="0">
              <a:buNone/>
              <a:defRPr sz="4318" b="1"/>
            </a:lvl5pPr>
            <a:lvl6pPr marL="6169457" indent="0">
              <a:buNone/>
              <a:defRPr sz="4318" b="1"/>
            </a:lvl6pPr>
            <a:lvl7pPr marL="7403348" indent="0">
              <a:buNone/>
              <a:defRPr sz="4318" b="1"/>
            </a:lvl7pPr>
            <a:lvl8pPr marL="8637240" indent="0">
              <a:buNone/>
              <a:defRPr sz="4318" b="1"/>
            </a:lvl8pPr>
            <a:lvl9pPr marL="9871131" indent="0">
              <a:buNone/>
              <a:defRPr sz="43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16657707" y="16032480"/>
            <a:ext cx="1398853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2266445" y="2926080"/>
            <a:ext cx="10612432" cy="10241280"/>
          </a:xfrm>
        </p:spPr>
        <p:txBody>
          <a:bodyPr anchor="b"/>
          <a:lstStyle>
            <a:lvl1pPr>
              <a:defRPr sz="863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13988534" y="6319523"/>
            <a:ext cx="16657707" cy="31191200"/>
          </a:xfrm>
        </p:spPr>
        <p:txBody>
          <a:bodyPr/>
          <a:lstStyle>
            <a:lvl1pPr>
              <a:defRPr sz="8636"/>
            </a:lvl1pPr>
            <a:lvl2pPr>
              <a:defRPr sz="7557"/>
            </a:lvl2pPr>
            <a:lvl3pPr>
              <a:defRPr sz="6477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5" y="13167360"/>
            <a:ext cx="10612432" cy="24394163"/>
          </a:xfrm>
        </p:spPr>
        <p:txBody>
          <a:bodyPr/>
          <a:lstStyle>
            <a:lvl1pPr marL="0" indent="0">
              <a:buNone/>
              <a:defRPr sz="4318"/>
            </a:lvl1pPr>
            <a:lvl2pPr marL="1233891" indent="0">
              <a:buNone/>
              <a:defRPr sz="3778"/>
            </a:lvl2pPr>
            <a:lvl3pPr marL="2467783" indent="0">
              <a:buNone/>
              <a:defRPr sz="3239"/>
            </a:lvl3pPr>
            <a:lvl4pPr marL="3701674" indent="0">
              <a:buNone/>
              <a:defRPr sz="2699"/>
            </a:lvl4pPr>
            <a:lvl5pPr marL="4935565" indent="0">
              <a:buNone/>
              <a:defRPr sz="2699"/>
            </a:lvl5pPr>
            <a:lvl6pPr marL="6169457" indent="0">
              <a:buNone/>
              <a:defRPr sz="2699"/>
            </a:lvl6pPr>
            <a:lvl7pPr marL="7403348" indent="0">
              <a:buNone/>
              <a:defRPr sz="2699"/>
            </a:lvl7pPr>
            <a:lvl8pPr marL="8637240" indent="0">
              <a:buNone/>
              <a:defRPr sz="2699"/>
            </a:lvl8pPr>
            <a:lvl9pPr marL="9871131" indent="0">
              <a:buNone/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2266445" y="2926080"/>
            <a:ext cx="10612432" cy="10241280"/>
          </a:xfrm>
        </p:spPr>
        <p:txBody>
          <a:bodyPr anchor="b"/>
          <a:lstStyle>
            <a:lvl1pPr>
              <a:defRPr sz="863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9" name="Picture Placeholder 2"/>
          <p:cNvSpPr>
            <a:spLocks noGrp="1"/>
          </p:cNvSpPr>
          <p:nvPr>
            <p:ph type="pic" idx="1"/>
          </p:nvPr>
        </p:nvSpPr>
        <p:spPr>
          <a:xfrm>
            <a:off x="13988534" y="6319523"/>
            <a:ext cx="16657707" cy="31191200"/>
          </a:xfrm>
        </p:spPr>
        <p:txBody>
          <a:bodyPr/>
          <a:lstStyle>
            <a:lvl1pPr marL="0" indent="0">
              <a:buNone/>
              <a:defRPr sz="8636"/>
            </a:lvl1pPr>
            <a:lvl2pPr marL="1233891" indent="0">
              <a:buNone/>
              <a:defRPr sz="7557"/>
            </a:lvl2pPr>
            <a:lvl3pPr marL="2467783" indent="0">
              <a:buNone/>
              <a:defRPr sz="6477"/>
            </a:lvl3pPr>
            <a:lvl4pPr marL="3701674" indent="0">
              <a:buNone/>
              <a:defRPr sz="5398"/>
            </a:lvl4pPr>
            <a:lvl5pPr marL="4935565" indent="0">
              <a:buNone/>
              <a:defRPr sz="5398"/>
            </a:lvl5pPr>
            <a:lvl6pPr marL="6169457" indent="0">
              <a:buNone/>
              <a:defRPr sz="5398"/>
            </a:lvl6pPr>
            <a:lvl7pPr marL="7403348" indent="0">
              <a:buNone/>
              <a:defRPr sz="5398"/>
            </a:lvl7pPr>
            <a:lvl8pPr marL="8637240" indent="0">
              <a:buNone/>
              <a:defRPr sz="5398"/>
            </a:lvl8pPr>
            <a:lvl9pPr marL="9871131" indent="0">
              <a:buNone/>
              <a:defRPr sz="5398"/>
            </a:lvl9pPr>
          </a:lstStyle>
          <a:p>
            <a:endParaRPr lang="en-IN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5" y="13167360"/>
            <a:ext cx="10612432" cy="24394163"/>
          </a:xfrm>
        </p:spPr>
        <p:txBody>
          <a:bodyPr/>
          <a:lstStyle>
            <a:lvl1pPr marL="0" indent="0">
              <a:buNone/>
              <a:defRPr sz="4318"/>
            </a:lvl1pPr>
            <a:lvl2pPr marL="1233891" indent="0">
              <a:buNone/>
              <a:defRPr sz="3778"/>
            </a:lvl2pPr>
            <a:lvl3pPr marL="2467783" indent="0">
              <a:buNone/>
              <a:defRPr sz="3239"/>
            </a:lvl3pPr>
            <a:lvl4pPr marL="3701674" indent="0">
              <a:buNone/>
              <a:defRPr sz="2699"/>
            </a:lvl4pPr>
            <a:lvl5pPr marL="4935565" indent="0">
              <a:buNone/>
              <a:defRPr sz="2699"/>
            </a:lvl5pPr>
            <a:lvl6pPr marL="6169457" indent="0">
              <a:buNone/>
              <a:defRPr sz="2699"/>
            </a:lvl6pPr>
            <a:lvl7pPr marL="7403348" indent="0">
              <a:buNone/>
              <a:defRPr sz="2699"/>
            </a:lvl7pPr>
            <a:lvl8pPr marL="8637240" indent="0">
              <a:buNone/>
              <a:defRPr sz="2699"/>
            </a:lvl8pPr>
            <a:lvl9pPr marL="9871131" indent="0">
              <a:buNone/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2262158" y="2336803"/>
            <a:ext cx="28379797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2262158" y="11684000"/>
            <a:ext cx="28379797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2262158" y="40680643"/>
            <a:ext cx="7403425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3D0C-BF32-4DB0-B8D2-C280409901BA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99488" y="40680643"/>
            <a:ext cx="11105138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38530" y="40680643"/>
            <a:ext cx="7403425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B603-0012-4E9D-ABB1-354750964F9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67783" rtl="0" eaLnBrk="1" latinLnBrk="0" hangingPunct="1">
        <a:lnSpc>
          <a:spcPct val="90000"/>
        </a:lnSpc>
        <a:spcBef>
          <a:spcPct val="0"/>
        </a:spcBef>
        <a:buNone/>
        <a:defRPr sz="118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6946" indent="-616946" algn="l" defTabSz="2467783" rtl="0" eaLnBrk="1" latinLnBrk="0" hangingPunct="1">
        <a:lnSpc>
          <a:spcPct val="90000"/>
        </a:lnSpc>
        <a:spcBef>
          <a:spcPts val="2699"/>
        </a:spcBef>
        <a:buFont typeface="Arial" panose="020B0604020202020204" pitchFamily="34" charset="0"/>
        <a:buChar char="•"/>
        <a:defRPr sz="7557" kern="1200">
          <a:solidFill>
            <a:schemeClr val="tx1"/>
          </a:solidFill>
          <a:latin typeface="+mn-lt"/>
          <a:ea typeface="+mn-ea"/>
          <a:cs typeface="+mn-cs"/>
        </a:defRPr>
      </a:lvl1pPr>
      <a:lvl2pPr marL="1850837" indent="-616946" algn="l" defTabSz="2467783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2pPr>
      <a:lvl3pPr marL="3084728" indent="-616946" algn="l" defTabSz="2467783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4318620" indent="-616946" algn="l" defTabSz="2467783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4858" kern="1200">
          <a:solidFill>
            <a:schemeClr val="tx1"/>
          </a:solidFill>
          <a:latin typeface="+mn-lt"/>
          <a:ea typeface="+mn-ea"/>
          <a:cs typeface="+mn-cs"/>
        </a:defRPr>
      </a:lvl4pPr>
      <a:lvl5pPr marL="5552511" indent="-616946" algn="l" defTabSz="2467783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4858" kern="1200">
          <a:solidFill>
            <a:schemeClr val="tx1"/>
          </a:solidFill>
          <a:latin typeface="+mn-lt"/>
          <a:ea typeface="+mn-ea"/>
          <a:cs typeface="+mn-cs"/>
        </a:defRPr>
      </a:lvl5pPr>
      <a:lvl6pPr marL="6786402" indent="-616946" algn="l" defTabSz="2467783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4858" kern="1200">
          <a:solidFill>
            <a:schemeClr val="tx1"/>
          </a:solidFill>
          <a:latin typeface="+mn-lt"/>
          <a:ea typeface="+mn-ea"/>
          <a:cs typeface="+mn-cs"/>
        </a:defRPr>
      </a:lvl6pPr>
      <a:lvl7pPr marL="8020294" indent="-616946" algn="l" defTabSz="2467783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4858" kern="1200">
          <a:solidFill>
            <a:schemeClr val="tx1"/>
          </a:solidFill>
          <a:latin typeface="+mn-lt"/>
          <a:ea typeface="+mn-ea"/>
          <a:cs typeface="+mn-cs"/>
        </a:defRPr>
      </a:lvl7pPr>
      <a:lvl8pPr marL="9254185" indent="-616946" algn="l" defTabSz="2467783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4858" kern="1200">
          <a:solidFill>
            <a:schemeClr val="tx1"/>
          </a:solidFill>
          <a:latin typeface="+mn-lt"/>
          <a:ea typeface="+mn-ea"/>
          <a:cs typeface="+mn-cs"/>
        </a:defRPr>
      </a:lvl8pPr>
      <a:lvl9pPr marL="10488077" indent="-616946" algn="l" defTabSz="2467783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4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1pPr>
      <a:lvl2pPr marL="1233891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2pPr>
      <a:lvl3pPr marL="2467783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3pPr>
      <a:lvl4pPr marL="3701674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4pPr>
      <a:lvl5pPr marL="4935565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5pPr>
      <a:lvl6pPr marL="6169457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6pPr>
      <a:lvl7pPr marL="7403348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7pPr>
      <a:lvl8pPr marL="8637240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8pPr>
      <a:lvl9pPr marL="9871131" algn="l" defTabSz="2467783" rtl="0" eaLnBrk="1" latinLnBrk="0" hangingPunct="1">
        <a:defRPr sz="4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3"/>
          <p:cNvSpPr/>
          <p:nvPr/>
        </p:nvSpPr>
        <p:spPr>
          <a:xfrm>
            <a:off x="689270" y="581885"/>
            <a:ext cx="31428546" cy="471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048587" name="Rectangle 4"/>
          <p:cNvSpPr/>
          <p:nvPr/>
        </p:nvSpPr>
        <p:spPr>
          <a:xfrm>
            <a:off x="509162" y="43439538"/>
            <a:ext cx="31590294" cy="471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048588" name="Rectangle 5"/>
          <p:cNvSpPr/>
          <p:nvPr/>
        </p:nvSpPr>
        <p:spPr>
          <a:xfrm rot="5400000" flipV="1">
            <a:off x="-20940704" y="22054114"/>
            <a:ext cx="43314593" cy="400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048589" name="Rectangle 7"/>
          <p:cNvSpPr/>
          <p:nvPr/>
        </p:nvSpPr>
        <p:spPr>
          <a:xfrm rot="5400000" flipV="1">
            <a:off x="10293005" y="22033033"/>
            <a:ext cx="43245272" cy="377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048590" name="Rectangle 8"/>
          <p:cNvSpPr/>
          <p:nvPr/>
        </p:nvSpPr>
        <p:spPr>
          <a:xfrm>
            <a:off x="1323373" y="1187191"/>
            <a:ext cx="30100038" cy="3843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ksks</a:t>
            </a:r>
            <a:endParaRPr lang="en-IN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Group 59"/>
          <p:cNvGrpSpPr/>
          <p:nvPr/>
        </p:nvGrpSpPr>
        <p:grpSpPr>
          <a:xfrm>
            <a:off x="1419828" y="5350671"/>
            <a:ext cx="8825033" cy="5603289"/>
            <a:chOff x="1299410" y="7891527"/>
            <a:chExt cx="30100038" cy="4763769"/>
          </a:xfrm>
        </p:grpSpPr>
        <p:sp>
          <p:nvSpPr>
            <p:cNvPr id="1048591" name="Rectangle 9"/>
            <p:cNvSpPr/>
            <p:nvPr/>
          </p:nvSpPr>
          <p:spPr>
            <a:xfrm>
              <a:off x="1299410" y="7930537"/>
              <a:ext cx="30100038" cy="47247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8592" name="Rectangle 11"/>
            <p:cNvSpPr/>
            <p:nvPr/>
          </p:nvSpPr>
          <p:spPr>
            <a:xfrm>
              <a:off x="1299410" y="7891527"/>
              <a:ext cx="30064510" cy="57895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5000" dirty="0"/>
                <a:t>Abstract</a:t>
              </a:r>
            </a:p>
          </p:txBody>
        </p:sp>
      </p:grpSp>
      <p:grpSp>
        <p:nvGrpSpPr>
          <p:cNvPr id="18" name="Group 60"/>
          <p:cNvGrpSpPr/>
          <p:nvPr/>
        </p:nvGrpSpPr>
        <p:grpSpPr>
          <a:xfrm>
            <a:off x="1093759" y="11244640"/>
            <a:ext cx="30380556" cy="11110250"/>
            <a:chOff x="-3465818" y="12069659"/>
            <a:chExt cx="30086743" cy="10307338"/>
          </a:xfrm>
        </p:grpSpPr>
        <p:sp>
          <p:nvSpPr>
            <p:cNvPr id="1048593" name="Rectangle 10"/>
            <p:cNvSpPr/>
            <p:nvPr/>
          </p:nvSpPr>
          <p:spPr>
            <a:xfrm>
              <a:off x="-3465818" y="12069659"/>
              <a:ext cx="30084265" cy="10307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48594" name="Rectangle 21"/>
            <p:cNvSpPr/>
            <p:nvPr/>
          </p:nvSpPr>
          <p:spPr>
            <a:xfrm>
              <a:off x="-3280680" y="12223337"/>
              <a:ext cx="29901605" cy="579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5000" dirty="0"/>
                <a:t>System Model</a:t>
              </a:r>
            </a:p>
          </p:txBody>
        </p:sp>
      </p:grpSp>
      <p:sp>
        <p:nvSpPr>
          <p:cNvPr id="1048595" name="Rectangle 53"/>
          <p:cNvSpPr/>
          <p:nvPr/>
        </p:nvSpPr>
        <p:spPr>
          <a:xfrm>
            <a:off x="1404409" y="36908179"/>
            <a:ext cx="22792657" cy="4107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84"/>
          <p:cNvGrpSpPr/>
          <p:nvPr/>
        </p:nvGrpSpPr>
        <p:grpSpPr>
          <a:xfrm>
            <a:off x="24394328" y="29948116"/>
            <a:ext cx="7116569" cy="11017795"/>
            <a:chOff x="35012667" y="36469428"/>
            <a:chExt cx="14697186" cy="5053928"/>
          </a:xfrm>
        </p:grpSpPr>
        <p:sp>
          <p:nvSpPr>
            <p:cNvPr id="1048596" name="Rectangle 51"/>
            <p:cNvSpPr/>
            <p:nvPr/>
          </p:nvSpPr>
          <p:spPr>
            <a:xfrm>
              <a:off x="35046651" y="36589928"/>
              <a:ext cx="14663202" cy="49136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000"/>
            </a:p>
          </p:txBody>
        </p:sp>
        <p:grpSp>
          <p:nvGrpSpPr>
            <p:cNvPr id="20" name="Group 62"/>
            <p:cNvGrpSpPr/>
            <p:nvPr/>
          </p:nvGrpSpPr>
          <p:grpSpPr>
            <a:xfrm>
              <a:off x="35012667" y="36469428"/>
              <a:ext cx="14697186" cy="5053928"/>
              <a:chOff x="35141677" y="37827227"/>
              <a:chExt cx="14697186" cy="5053928"/>
            </a:xfrm>
          </p:grpSpPr>
          <p:sp>
            <p:nvSpPr>
              <p:cNvPr id="1048597" name="Rectangle 52"/>
              <p:cNvSpPr/>
              <p:nvPr/>
            </p:nvSpPr>
            <p:spPr>
              <a:xfrm>
                <a:off x="35141677" y="37827227"/>
                <a:ext cx="14697186" cy="57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5000" dirty="0"/>
                  <a:t>Conclusion</a:t>
                </a:r>
              </a:p>
            </p:txBody>
          </p:sp>
          <p:sp>
            <p:nvSpPr>
              <p:cNvPr id="1048598" name="Content Placeholder 2"/>
              <p:cNvSpPr txBox="1"/>
              <p:nvPr/>
            </p:nvSpPr>
            <p:spPr>
              <a:xfrm>
                <a:off x="35446489" y="38552957"/>
                <a:ext cx="14168646" cy="43281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ctr" defTabSz="3290377" rtl="0" eaLnBrk="1" latinLnBrk="0" hangingPunct="1">
                  <a:lnSpc>
                    <a:spcPct val="90000"/>
                  </a:lnSpc>
                  <a:spcBef>
                    <a:spcPts val="3598"/>
                  </a:spcBef>
                  <a:buFont typeface="Arial" panose="020B0604020202020204" pitchFamily="34" charset="0"/>
                  <a:buNone/>
                  <a:defRPr sz="863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188" indent="0" algn="ctr" defTabSz="3290377" rtl="0" eaLnBrk="1" latinLnBrk="0" hangingPunct="1">
                  <a:lnSpc>
                    <a:spcPct val="90000"/>
                  </a:lnSpc>
                  <a:spcBef>
                    <a:spcPts val="1799"/>
                  </a:spcBef>
                  <a:buFont typeface="Arial" panose="020B0604020202020204" pitchFamily="34" charset="0"/>
                  <a:buNone/>
                  <a:defRPr sz="71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0377" indent="0" algn="ctr" defTabSz="3290377" rtl="0" eaLnBrk="1" latinLnBrk="0" hangingPunct="1">
                  <a:lnSpc>
                    <a:spcPct val="90000"/>
                  </a:lnSpc>
                  <a:spcBef>
                    <a:spcPts val="1799"/>
                  </a:spcBef>
                  <a:buFont typeface="Arial" panose="020B0604020202020204" pitchFamily="34" charset="0"/>
                  <a:buNone/>
                  <a:defRPr sz="647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5565" indent="0" algn="ctr" defTabSz="3290377" rtl="0" eaLnBrk="1" latinLnBrk="0" hangingPunct="1">
                  <a:lnSpc>
                    <a:spcPct val="90000"/>
                  </a:lnSpc>
                  <a:spcBef>
                    <a:spcPts val="1799"/>
                  </a:spcBef>
                  <a:buFont typeface="Arial" panose="020B0604020202020204" pitchFamily="34" charset="0"/>
                  <a:buNone/>
                  <a:defRPr sz="57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0754" indent="0" algn="ctr" defTabSz="3290377" rtl="0" eaLnBrk="1" latinLnBrk="0" hangingPunct="1">
                  <a:lnSpc>
                    <a:spcPct val="90000"/>
                  </a:lnSpc>
                  <a:spcBef>
                    <a:spcPts val="1799"/>
                  </a:spcBef>
                  <a:buFont typeface="Arial" panose="020B0604020202020204" pitchFamily="34" charset="0"/>
                  <a:buNone/>
                  <a:defRPr sz="57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5942" indent="0" algn="ctr" defTabSz="3290377" rtl="0" eaLnBrk="1" latinLnBrk="0" hangingPunct="1">
                  <a:lnSpc>
                    <a:spcPct val="90000"/>
                  </a:lnSpc>
                  <a:spcBef>
                    <a:spcPts val="1799"/>
                  </a:spcBef>
                  <a:buFont typeface="Arial" panose="020B0604020202020204" pitchFamily="34" charset="0"/>
                  <a:buNone/>
                  <a:defRPr sz="57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1131" indent="0" algn="ctr" defTabSz="3290377" rtl="0" eaLnBrk="1" latinLnBrk="0" hangingPunct="1">
                  <a:lnSpc>
                    <a:spcPct val="90000"/>
                  </a:lnSpc>
                  <a:spcBef>
                    <a:spcPts val="1799"/>
                  </a:spcBef>
                  <a:buFont typeface="Arial" panose="020B0604020202020204" pitchFamily="34" charset="0"/>
                  <a:buNone/>
                  <a:defRPr sz="57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6319" indent="0" algn="ctr" defTabSz="3290377" rtl="0" eaLnBrk="1" latinLnBrk="0" hangingPunct="1">
                  <a:lnSpc>
                    <a:spcPct val="90000"/>
                  </a:lnSpc>
                  <a:spcBef>
                    <a:spcPts val="1799"/>
                  </a:spcBef>
                  <a:buFont typeface="Arial" panose="020B0604020202020204" pitchFamily="34" charset="0"/>
                  <a:buNone/>
                  <a:defRPr sz="57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1508" indent="0" algn="ctr" defTabSz="3290377" rtl="0" eaLnBrk="1" latinLnBrk="0" hangingPunct="1">
                  <a:lnSpc>
                    <a:spcPct val="90000"/>
                  </a:lnSpc>
                  <a:spcBef>
                    <a:spcPts val="1799"/>
                  </a:spcBef>
                  <a:buFont typeface="Arial" panose="020B0604020202020204" pitchFamily="34" charset="0"/>
                  <a:buNone/>
                  <a:defRPr sz="57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+mn-lt"/>
                    <a:cs typeface="+mn-lt"/>
                  </a:rPr>
                  <a:t>The BER performance of FSO communication system has been analyzed by using hybrid SIM with L-PPM and MPSK modulation technique over double GG distribution. </a:t>
                </a:r>
                <a:endParaRPr lang="en-US" sz="2800" dirty="0">
                  <a:ea typeface="+mn-lt"/>
                  <a:cs typeface="Times New Roman"/>
                </a:endParaRPr>
              </a:p>
              <a:p>
                <a:pPr marL="342900" indent="-342900" algn="just">
                  <a:spcBef>
                    <a:spcPts val="3597"/>
                  </a:spcBef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+mn-lt"/>
                    <a:cs typeface="+mn-lt"/>
                  </a:rPr>
                  <a:t>We observed from MATLAB simulation that the BER was decreasing on increasing the value of average length of PPM symbol L. </a:t>
                </a:r>
                <a:endParaRPr lang="en-US" sz="2800">
                  <a:ea typeface="+mn-lt"/>
                  <a:cs typeface="Times New Roman"/>
                </a:endParaRPr>
              </a:p>
              <a:p>
                <a:pPr marL="342900" indent="-342900" algn="just">
                  <a:spcBef>
                    <a:spcPts val="3597"/>
                  </a:spcBef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+mn-lt"/>
                    <a:cs typeface="+mn-lt"/>
                  </a:rPr>
                  <a:t>Thus, it is concluded that the hybrid SIM with LPPM and MPSK modulation technique better for both SISO and MIMO over double GG distribution under moderate turbulence condition.</a:t>
                </a:r>
              </a:p>
              <a:p>
                <a:pPr marL="342900" indent="-342900" algn="just">
                  <a:spcBef>
                    <a:spcPts val="3597"/>
                  </a:spcBef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+mn-lt"/>
                    <a:cs typeface="+mn-lt"/>
                  </a:rPr>
                  <a:t>The simulation results that the BER decreases for each value of M in MPSK with the increase in average length of the PPM symbol L under the moderate turbulence for both SISO and MIMO in the FSO communication system.</a:t>
                </a:r>
                <a:endParaRPr lang="en-US" sz="2800" b="1" dirty="0">
                  <a:cs typeface="Calibri"/>
                </a:endParaRPr>
              </a:p>
            </p:txBody>
          </p:sp>
        </p:grpSp>
      </p:grpSp>
      <p:grpSp>
        <p:nvGrpSpPr>
          <p:cNvPr id="21" name="Group 85"/>
          <p:cNvGrpSpPr/>
          <p:nvPr/>
        </p:nvGrpSpPr>
        <p:grpSpPr>
          <a:xfrm>
            <a:off x="1395212" y="36359077"/>
            <a:ext cx="22822261" cy="5492263"/>
            <a:chOff x="16627645" y="36475037"/>
            <a:chExt cx="23513737" cy="5911459"/>
          </a:xfrm>
        </p:grpSpPr>
        <p:sp>
          <p:nvSpPr>
            <p:cNvPr id="1048599" name="Rectangle 54"/>
            <p:cNvSpPr/>
            <p:nvPr/>
          </p:nvSpPr>
          <p:spPr>
            <a:xfrm>
              <a:off x="16627645" y="36475037"/>
              <a:ext cx="23513737" cy="5796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5000" dirty="0"/>
                <a:t>References</a:t>
              </a:r>
            </a:p>
          </p:txBody>
        </p:sp>
        <p:sp>
          <p:nvSpPr>
            <p:cNvPr id="1048600" name="Rectangle 56"/>
            <p:cNvSpPr/>
            <p:nvPr/>
          </p:nvSpPr>
          <p:spPr>
            <a:xfrm>
              <a:off x="16671403" y="37119342"/>
              <a:ext cx="23353393" cy="52671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 anchor="t">
              <a:spAutoFit/>
            </a:bodyPr>
            <a:lstStyle/>
            <a:p>
              <a:pPr algn="just"/>
              <a:r>
                <a:rPr lang="en-US" sz="2400" dirty="0">
                  <a:ea typeface="+mn-lt"/>
                  <a:cs typeface="+mn-lt"/>
                </a:rPr>
                <a:t>[1] Yi, X., Yao, M. and Wang, X., 2017. MIMO FSO communication using subcarrier intensity modulation over double generalized gamma fading. </a:t>
              </a:r>
              <a:r>
                <a:rPr lang="en-US" sz="2400" i="1" dirty="0">
                  <a:ea typeface="+mn-lt"/>
                  <a:cs typeface="+mn-lt"/>
                </a:rPr>
                <a:t>Optics Communications</a:t>
              </a:r>
              <a:r>
                <a:rPr lang="en-US" sz="2400" dirty="0">
                  <a:ea typeface="+mn-lt"/>
                  <a:cs typeface="+mn-lt"/>
                </a:rPr>
                <a:t>, </a:t>
              </a:r>
              <a:r>
                <a:rPr lang="en-US" sz="2400" i="1" dirty="0">
                  <a:ea typeface="+mn-lt"/>
                  <a:cs typeface="+mn-lt"/>
                </a:rPr>
                <a:t>382</a:t>
              </a:r>
              <a:r>
                <a:rPr lang="en-US" sz="2400" dirty="0">
                  <a:ea typeface="+mn-lt"/>
                  <a:cs typeface="+mn-lt"/>
                </a:rPr>
                <a:t>, pp.64-72.</a:t>
              </a:r>
            </a:p>
            <a:p>
              <a:pPr algn="just"/>
              <a:r>
                <a:rPr lang="en-US" sz="2400" dirty="0">
                  <a:ea typeface="+mn-lt"/>
                  <a:cs typeface="+mn-lt"/>
                </a:rPr>
                <a:t>[2] Kashani, M.A., </a:t>
              </a:r>
              <a:r>
                <a:rPr lang="en-US" sz="2400" dirty="0" err="1">
                  <a:ea typeface="+mn-lt"/>
                  <a:cs typeface="+mn-lt"/>
                </a:rPr>
                <a:t>Uysal</a:t>
              </a:r>
              <a:r>
                <a:rPr lang="en-US" sz="2400" dirty="0">
                  <a:ea typeface="+mn-lt"/>
                  <a:cs typeface="+mn-lt"/>
                </a:rPr>
                <a:t>, M. and </a:t>
              </a:r>
              <a:r>
                <a:rPr lang="en-US" sz="2400" dirty="0" err="1">
                  <a:ea typeface="+mn-lt"/>
                  <a:cs typeface="+mn-lt"/>
                </a:rPr>
                <a:t>Kavehrad</a:t>
              </a:r>
              <a:r>
                <a:rPr lang="en-US" sz="2400" dirty="0">
                  <a:ea typeface="+mn-lt"/>
                  <a:cs typeface="+mn-lt"/>
                </a:rPr>
                <a:t>, M., 2015, June. On the performance of MIMO FSO communications over double generalized gamma fading channels. In </a:t>
              </a:r>
              <a:r>
                <a:rPr lang="en-US" sz="2400" i="1" dirty="0">
                  <a:ea typeface="+mn-lt"/>
                  <a:cs typeface="+mn-lt"/>
                </a:rPr>
                <a:t>2015 IEEE International Conference on Communications (ICC)</a:t>
              </a:r>
              <a:r>
                <a:rPr lang="en-US" sz="2400" dirty="0">
                  <a:ea typeface="+mn-lt"/>
                  <a:cs typeface="+mn-lt"/>
                </a:rPr>
                <a:t> (pp. 5144-5149). IEEE.</a:t>
              </a:r>
            </a:p>
            <a:p>
              <a:pPr algn="just"/>
              <a:r>
                <a:rPr lang="en-US" sz="2400" dirty="0">
                  <a:ea typeface="+mn-lt"/>
                  <a:cs typeface="+mn-lt"/>
                </a:rPr>
                <a:t>[3] Liu, H., Liao, R., Wei, Z., Hou, Z. and Qiao, Y., 2015. BER analysis of a hybrid modulation scheme based on PPM and MSK subcarrier intensity modulation. </a:t>
              </a:r>
              <a:r>
                <a:rPr lang="en-US" sz="2400" i="1" dirty="0">
                  <a:ea typeface="+mn-lt"/>
                  <a:cs typeface="+mn-lt"/>
                </a:rPr>
                <a:t>IEEE Photonics Journal</a:t>
              </a:r>
              <a:r>
                <a:rPr lang="en-US" sz="2400" dirty="0">
                  <a:ea typeface="+mn-lt"/>
                  <a:cs typeface="+mn-lt"/>
                </a:rPr>
                <a:t>, </a:t>
              </a:r>
              <a:r>
                <a:rPr lang="en-US" sz="2400" i="1" dirty="0">
                  <a:ea typeface="+mn-lt"/>
                  <a:cs typeface="+mn-lt"/>
                </a:rPr>
                <a:t>7</a:t>
              </a:r>
              <a:r>
                <a:rPr lang="en-US" sz="2400" dirty="0">
                  <a:ea typeface="+mn-lt"/>
                  <a:cs typeface="+mn-lt"/>
                </a:rPr>
                <a:t>(4), pp.1-10.</a:t>
              </a:r>
            </a:p>
            <a:p>
              <a:r>
                <a:rPr lang="en-US" sz="2400" dirty="0">
                  <a:cs typeface="Times New Roman"/>
                </a:rPr>
                <a:t>[4] Rajat Kumar Giri and Bijayananda Patnaik, “Bit Error Rate Performance Analysis of Hybrid Subcarrier Intensity Modulation based FSO with Spatial Diversity in various Weather Conditions”, Journal of Optical Communications, 2017.</a:t>
              </a:r>
            </a:p>
            <a:p>
              <a:pPr algn="just"/>
              <a:r>
                <a:rPr lang="en-US" sz="2400" dirty="0">
                  <a:cs typeface="Times New Roman"/>
                </a:rPr>
                <a:t>[5]</a:t>
              </a:r>
              <a:r>
                <a:rPr lang="en-US" sz="2400" dirty="0">
                  <a:ea typeface="+mn-lt"/>
                  <a:cs typeface="Times New Roman"/>
                </a:rPr>
                <a:t> </a:t>
              </a:r>
              <a:r>
                <a:rPr lang="en-US" sz="2400" dirty="0">
                  <a:ea typeface="+mn-lt"/>
                  <a:cs typeface="+mn-lt"/>
                </a:rPr>
                <a:t>Liu, H., Liao, R., Wei, Z., Hou, Z. and Qiao, Y., 2015. BER analysis of a hybrid modulation scheme based on PPM and MSK subcarrier intensity modulation. </a:t>
              </a:r>
              <a:r>
                <a:rPr lang="en-US" sz="2400" i="1" dirty="0">
                  <a:ea typeface="+mn-lt"/>
                  <a:cs typeface="+mn-lt"/>
                </a:rPr>
                <a:t>IEEE Photonics Journal</a:t>
              </a:r>
              <a:r>
                <a:rPr lang="en-US" sz="2400" dirty="0">
                  <a:ea typeface="+mn-lt"/>
                  <a:cs typeface="+mn-lt"/>
                </a:rPr>
                <a:t>, </a:t>
              </a:r>
              <a:r>
                <a:rPr lang="en-US" sz="2400" i="1" dirty="0">
                  <a:ea typeface="+mn-lt"/>
                  <a:cs typeface="+mn-lt"/>
                </a:rPr>
                <a:t>7</a:t>
              </a:r>
              <a:r>
                <a:rPr lang="en-US" sz="2400" dirty="0">
                  <a:ea typeface="+mn-lt"/>
                  <a:cs typeface="+mn-lt"/>
                </a:rPr>
                <a:t>(4), pp.1-10.</a:t>
              </a:r>
            </a:p>
            <a:p>
              <a:pPr algn="just"/>
              <a:r>
                <a:rPr lang="en-US" sz="2400" dirty="0">
                  <a:ea typeface="+mn-lt"/>
                  <a:cs typeface="+mn-lt"/>
                </a:rPr>
                <a:t>[6 ]Kashani, M.A., </a:t>
              </a:r>
              <a:r>
                <a:rPr lang="en-US" sz="2400" dirty="0" err="1">
                  <a:ea typeface="+mn-lt"/>
                  <a:cs typeface="+mn-lt"/>
                </a:rPr>
                <a:t>Uysal</a:t>
              </a:r>
              <a:r>
                <a:rPr lang="en-US" sz="2400" dirty="0">
                  <a:ea typeface="+mn-lt"/>
                  <a:cs typeface="+mn-lt"/>
                </a:rPr>
                <a:t>, M. and </a:t>
              </a:r>
              <a:r>
                <a:rPr lang="en-US" sz="2400" dirty="0" err="1">
                  <a:ea typeface="+mn-lt"/>
                  <a:cs typeface="+mn-lt"/>
                </a:rPr>
                <a:t>Kavehrad</a:t>
              </a:r>
              <a:r>
                <a:rPr lang="en-US" sz="2400" dirty="0">
                  <a:ea typeface="+mn-lt"/>
                  <a:cs typeface="+mn-lt"/>
                </a:rPr>
                <a:t>, M., 2015. A novel statistical channel model for turbulence-induced fading in free-space optical systems. </a:t>
              </a:r>
              <a:r>
                <a:rPr lang="en-US" sz="2400" i="1" dirty="0">
                  <a:ea typeface="+mn-lt"/>
                  <a:cs typeface="+mn-lt"/>
                </a:rPr>
                <a:t>Journal of Lightwave Technology</a:t>
              </a:r>
              <a:r>
                <a:rPr lang="en-US" sz="2400" dirty="0">
                  <a:ea typeface="+mn-lt"/>
                  <a:cs typeface="+mn-lt"/>
                </a:rPr>
                <a:t>, </a:t>
              </a:r>
              <a:r>
                <a:rPr lang="en-US" sz="2400" i="1" dirty="0">
                  <a:ea typeface="+mn-lt"/>
                  <a:cs typeface="+mn-lt"/>
                </a:rPr>
                <a:t>33</a:t>
              </a:r>
              <a:r>
                <a:rPr lang="en-US" sz="2400" dirty="0">
                  <a:ea typeface="+mn-lt"/>
                  <a:cs typeface="+mn-lt"/>
                </a:rPr>
                <a:t>(11), pp.2303-2312.</a:t>
              </a:r>
            </a:p>
            <a:p>
              <a:pPr lvl="0"/>
              <a:endParaRPr lang="en-US" sz="2400" dirty="0">
                <a:cs typeface="Times New Roman"/>
              </a:endParaRPr>
            </a:p>
          </p:txBody>
        </p:sp>
      </p:grpSp>
      <p:sp>
        <p:nvSpPr>
          <p:cNvPr id="1048601" name="Rectangle 1"/>
          <p:cNvSpPr/>
          <p:nvPr/>
        </p:nvSpPr>
        <p:spPr>
          <a:xfrm>
            <a:off x="6047224" y="1252353"/>
            <a:ext cx="20808808" cy="15392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br>
              <a:rPr lang="en-IN" sz="4800" b="1" dirty="0"/>
            </a:br>
            <a:endParaRPr lang="en-US" sz="48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48602" name="TextBox 2"/>
          <p:cNvSpPr txBox="1"/>
          <p:nvPr/>
        </p:nvSpPr>
        <p:spPr>
          <a:xfrm>
            <a:off x="7172282" y="3562910"/>
            <a:ext cx="17366335" cy="188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Electronics &amp; Communication Engineering,</a:t>
            </a:r>
          </a:p>
          <a:p>
            <a:pPr algn="ctr"/>
            <a:r>
              <a:rPr lang="en-IN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Galgotias College of Engineering and Technology, Greater Noida</a:t>
            </a:r>
          </a:p>
          <a:p>
            <a:endParaRPr lang="en-IN" sz="4000" dirty="0"/>
          </a:p>
        </p:txBody>
      </p:sp>
      <p:sp>
        <p:nvSpPr>
          <p:cNvPr id="1048603" name="Content Placeholder 2"/>
          <p:cNvSpPr txBox="1"/>
          <p:nvPr/>
        </p:nvSpPr>
        <p:spPr>
          <a:xfrm>
            <a:off x="1444267" y="6247889"/>
            <a:ext cx="8825033" cy="4832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ctr" defTabSz="3290377" rtl="0" eaLnBrk="1" latinLnBrk="0" hangingPunct="1">
              <a:lnSpc>
                <a:spcPct val="90000"/>
              </a:lnSpc>
              <a:spcBef>
                <a:spcPts val="3598"/>
              </a:spcBef>
              <a:buFont typeface="Arial" panose="020B0604020202020204" pitchFamily="34" charset="0"/>
              <a:buNone/>
              <a:defRPr sz="86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188" indent="0" algn="ctr" defTabSz="3290377" rtl="0" eaLnBrk="1" latinLnBrk="0" hangingPunct="1">
              <a:lnSpc>
                <a:spcPct val="90000"/>
              </a:lnSpc>
              <a:spcBef>
                <a:spcPts val="1799"/>
              </a:spcBef>
              <a:buFont typeface="Arial" panose="020B0604020202020204" pitchFamily="34" charset="0"/>
              <a:buNone/>
              <a:defRPr sz="7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90377" indent="0" algn="ctr" defTabSz="3290377" rtl="0" eaLnBrk="1" latinLnBrk="0" hangingPunct="1">
              <a:lnSpc>
                <a:spcPct val="90000"/>
              </a:lnSpc>
              <a:spcBef>
                <a:spcPts val="1799"/>
              </a:spcBef>
              <a:buFont typeface="Arial" panose="020B0604020202020204" pitchFamily="34" charset="0"/>
              <a:buNone/>
              <a:defRPr sz="6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5565" indent="0" algn="ctr" defTabSz="3290377" rtl="0" eaLnBrk="1" latinLnBrk="0" hangingPunct="1">
              <a:lnSpc>
                <a:spcPct val="90000"/>
              </a:lnSpc>
              <a:spcBef>
                <a:spcPts val="1799"/>
              </a:spcBef>
              <a:buFont typeface="Arial" panose="020B0604020202020204" pitchFamily="34" charset="0"/>
              <a:buNone/>
              <a:defRPr sz="57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0754" indent="0" algn="ctr" defTabSz="3290377" rtl="0" eaLnBrk="1" latinLnBrk="0" hangingPunct="1">
              <a:lnSpc>
                <a:spcPct val="90000"/>
              </a:lnSpc>
              <a:spcBef>
                <a:spcPts val="1799"/>
              </a:spcBef>
              <a:buFont typeface="Arial" panose="020B0604020202020204" pitchFamily="34" charset="0"/>
              <a:buNone/>
              <a:defRPr sz="57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5942" indent="0" algn="ctr" defTabSz="3290377" rtl="0" eaLnBrk="1" latinLnBrk="0" hangingPunct="1">
              <a:lnSpc>
                <a:spcPct val="90000"/>
              </a:lnSpc>
              <a:spcBef>
                <a:spcPts val="1799"/>
              </a:spcBef>
              <a:buFont typeface="Arial" panose="020B0604020202020204" pitchFamily="34" charset="0"/>
              <a:buNone/>
              <a:defRPr sz="57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71131" indent="0" algn="ctr" defTabSz="3290377" rtl="0" eaLnBrk="1" latinLnBrk="0" hangingPunct="1">
              <a:lnSpc>
                <a:spcPct val="90000"/>
              </a:lnSpc>
              <a:spcBef>
                <a:spcPts val="1799"/>
              </a:spcBef>
              <a:buFont typeface="Arial" panose="020B0604020202020204" pitchFamily="34" charset="0"/>
              <a:buNone/>
              <a:defRPr sz="57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16319" indent="0" algn="ctr" defTabSz="3290377" rtl="0" eaLnBrk="1" latinLnBrk="0" hangingPunct="1">
              <a:lnSpc>
                <a:spcPct val="90000"/>
              </a:lnSpc>
              <a:spcBef>
                <a:spcPts val="1799"/>
              </a:spcBef>
              <a:buFont typeface="Arial" panose="020B0604020202020204" pitchFamily="34" charset="0"/>
              <a:buNone/>
              <a:defRPr sz="57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161508" indent="0" algn="ctr" defTabSz="3290377" rtl="0" eaLnBrk="1" latinLnBrk="0" hangingPunct="1">
              <a:lnSpc>
                <a:spcPct val="90000"/>
              </a:lnSpc>
              <a:spcBef>
                <a:spcPts val="1799"/>
              </a:spcBef>
              <a:buFont typeface="Arial" panose="020B0604020202020204" pitchFamily="34" charset="0"/>
              <a:buNone/>
              <a:defRPr sz="57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cs typeface="Times New Roman"/>
              </a:rPr>
              <a:t>We have modelled the Free space Optical (FSO) communication channel using Double Generalized Gamma (GG) distribution under moderate turbulence condition.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cs typeface="Times New Roman"/>
              </a:rPr>
              <a:t>We have used hybrid Subcarrier Intensity Modulation (SIM) with L-Pulse Position Modulation (LPPM) and M- ary  Phase Shift Keying (MPSK).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cs typeface="Times New Roman"/>
              </a:rPr>
              <a:t>We have also examined the Bit Error Rate (BER) of  FSO system for average electrical SNR both for SISO and MIMO.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cs typeface="Times New Roman"/>
              </a:rPr>
              <a:t>Results have shown that BER decreases for each value of </a:t>
            </a:r>
            <a:r>
              <a:rPr lang="en-US" sz="2400" dirty="0">
                <a:cs typeface="Times New Roman"/>
              </a:rPr>
              <a:t>M</a:t>
            </a:r>
            <a:r>
              <a:rPr lang="en-US" sz="2400" b="1" dirty="0">
                <a:cs typeface="Times New Roman"/>
              </a:rPr>
              <a:t> in MPSK with the increase in average length of PPM symbol . </a:t>
            </a:r>
            <a:endParaRPr lang="en-US" sz="2400" b="1">
              <a:cs typeface="Times New Roman" panose="02020603050405020304" pitchFamily="18" charset="0"/>
            </a:endParaRPr>
          </a:p>
        </p:txBody>
      </p:sp>
      <p:pic>
        <p:nvPicPr>
          <p:cNvPr id="2097152" name="Content Placeholder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89101" y="12664994"/>
            <a:ext cx="9538535" cy="2481344"/>
          </a:xfrm>
          <a:prstGeom prst="rect">
            <a:avLst/>
          </a:prstGeom>
        </p:spPr>
      </p:pic>
      <p:sp>
        <p:nvSpPr>
          <p:cNvPr id="1048604" name="Rectangle 64"/>
          <p:cNvSpPr/>
          <p:nvPr/>
        </p:nvSpPr>
        <p:spPr>
          <a:xfrm>
            <a:off x="13409627" y="15275819"/>
            <a:ext cx="550157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t">
            <a:spAutoFit/>
          </a:bodyPr>
          <a:lstStyle/>
          <a:p>
            <a:pPr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2400" dirty="0">
                <a:ea typeface="SimSun"/>
              </a:rPr>
              <a:t> </a:t>
            </a:r>
            <a:r>
              <a:rPr lang="en-US" sz="2400" dirty="0">
                <a:effectLst/>
                <a:ea typeface="SimSun"/>
              </a:rPr>
              <a:t>FSO </a:t>
            </a:r>
            <a:r>
              <a:rPr lang="en-US" sz="2400" dirty="0">
                <a:ea typeface="SimSun"/>
              </a:rPr>
              <a:t>communication</a:t>
            </a:r>
            <a:r>
              <a:rPr lang="en-US" sz="2400" dirty="0">
                <a:effectLst/>
                <a:ea typeface="SimSun"/>
              </a:rPr>
              <a:t> system</a:t>
            </a:r>
            <a:r>
              <a:rPr lang="en-US" sz="2400" dirty="0">
                <a:ea typeface="SimSun"/>
              </a:rPr>
              <a:t> block</a:t>
            </a:r>
            <a:r>
              <a:rPr lang="en-US" sz="2400" dirty="0">
                <a:effectLst/>
                <a:ea typeface="SimSun"/>
              </a:rPr>
              <a:t> diagram</a:t>
            </a:r>
            <a:endParaRPr lang="en-US" sz="2400" dirty="0">
              <a:ea typeface="SimSun"/>
            </a:endParaRPr>
          </a:p>
        </p:txBody>
      </p:sp>
      <p:sp>
        <p:nvSpPr>
          <p:cNvPr id="1048619" name="Rectangle 75"/>
          <p:cNvSpPr/>
          <p:nvPr/>
        </p:nvSpPr>
        <p:spPr>
          <a:xfrm>
            <a:off x="10382250" y="5512376"/>
            <a:ext cx="21048305" cy="5603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20" name="Rectangle 76"/>
          <p:cNvSpPr/>
          <p:nvPr/>
        </p:nvSpPr>
        <p:spPr>
          <a:xfrm>
            <a:off x="10382250" y="5350671"/>
            <a:ext cx="21006146" cy="578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dirty="0"/>
              <a:t>Introduction</a:t>
            </a:r>
          </a:p>
        </p:txBody>
      </p:sp>
      <p:sp>
        <p:nvSpPr>
          <p:cNvPr id="1048621" name="TextBox 23"/>
          <p:cNvSpPr txBox="1"/>
          <p:nvPr/>
        </p:nvSpPr>
        <p:spPr>
          <a:xfrm>
            <a:off x="10383502" y="5924979"/>
            <a:ext cx="10814439" cy="471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In FSO,data is transferred data is transferred as a light source in the free space which provides higher data rate as compared to the optical fiber. 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FSO offers easy installation, quick implementation of communication link, high band-width provisioning, and it can be used for both indoor and outdoor applications.FSO uses license free spectrum, which offers wireless connectivity at a low cost.     </a:t>
            </a:r>
            <a:endParaRPr lang="zh-CN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FSO wireless link is the weak link which introduces various impairments such as fading, scattering, atmospheric turbulence and absorption. </a:t>
            </a:r>
            <a:endParaRPr lang="zh-CN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In previous works Log-normal distribution has been used more often but it is limited for weak turbulence conditions only. </a:t>
            </a:r>
            <a:endParaRPr lang="zh-CN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Double Generalized Gamma (double GG) has also been proposed in some literatures. This model is applicable for all range of atmospheric turbulence conditions (from weak to strong)</a:t>
            </a:r>
            <a:endParaRPr lang="zh-CN" altLang="en-US"/>
          </a:p>
        </p:txBody>
      </p:sp>
      <p:sp>
        <p:nvSpPr>
          <p:cNvPr id="1048622" name="TextBox 24"/>
          <p:cNvSpPr txBox="1"/>
          <p:nvPr/>
        </p:nvSpPr>
        <p:spPr>
          <a:xfrm>
            <a:off x="21143922" y="5917414"/>
            <a:ext cx="9985298" cy="578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x-none" sz="2400">
                <a:cs typeface="Times New Roman" panose="02020603050405020304" pitchFamily="18" charset="0"/>
              </a:rPr>
              <a:t>Recent studies have shown that many mitigation techniques such as error correction coding, advanced modulation schemes and spatial diversity have been applied to improve weak link of FSO system</a:t>
            </a:r>
            <a:r>
              <a:rPr lang="en-US" sz="240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cs typeface="Times New Roman" panose="02020603050405020304" pitchFamily="18" charset="0"/>
              </a:rPr>
              <a:t>In order to combat limitations of individual modulation techniques and to further improve BER performance of FSO system there has been use of Hybrid Modulation . Reported in previous work novel Hybrid PPM-BPSK-SIM has surpassed both PPM and BPSK-SIM modulation techniques.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cs typeface="Times New Roman" panose="02020603050405020304" pitchFamily="18" charset="0"/>
              </a:rPr>
              <a:t>another work performance of PPM-MSK-SIM is analyzed, it is shown that resulting hybrid technique combines the advantages of individual modulation scheme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In order to meet the rapid requirement of high data rate in beyond 5G system we proposed a  hybrid modulation technique ie LPPM-MPSK-SIM to further improve the average SER of SISO &amp; MIMO FSO system over double generalized gamma fading distribution. </a:t>
            </a:r>
          </a:p>
          <a:p>
            <a:endParaRPr lang="en-IN" sz="2400" dirty="0"/>
          </a:p>
        </p:txBody>
      </p:sp>
      <p:grpSp>
        <p:nvGrpSpPr>
          <p:cNvPr id="24" name="Group 77"/>
          <p:cNvGrpSpPr/>
          <p:nvPr/>
        </p:nvGrpSpPr>
        <p:grpSpPr>
          <a:xfrm>
            <a:off x="1402116" y="41522209"/>
            <a:ext cx="30090616" cy="1664903"/>
            <a:chOff x="1206749" y="8120050"/>
            <a:chExt cx="60333233" cy="4338453"/>
          </a:xfrm>
        </p:grpSpPr>
        <p:sp>
          <p:nvSpPr>
            <p:cNvPr id="1048623" name="Rectangle 78"/>
            <p:cNvSpPr/>
            <p:nvPr/>
          </p:nvSpPr>
          <p:spPr>
            <a:xfrm>
              <a:off x="1263881" y="9874964"/>
              <a:ext cx="60276101" cy="25835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2400" dirty="0"/>
            </a:p>
            <a:p>
              <a:endParaRPr lang="en-IN" sz="2400">
                <a:cs typeface="Calibri"/>
              </a:endParaRPr>
            </a:p>
            <a:p>
              <a:endParaRPr lang="en-IN" sz="2400" dirty="0"/>
            </a:p>
          </p:txBody>
        </p:sp>
        <p:sp>
          <p:nvSpPr>
            <p:cNvPr id="1048624" name="Rectangle 79"/>
            <p:cNvSpPr/>
            <p:nvPr/>
          </p:nvSpPr>
          <p:spPr>
            <a:xfrm>
              <a:off x="1206749" y="8120050"/>
              <a:ext cx="60240571" cy="14539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5000" dirty="0"/>
                <a:t>Publication</a:t>
              </a:r>
            </a:p>
          </p:txBody>
        </p:sp>
      </p:grpSp>
      <p:sp>
        <p:nvSpPr>
          <p:cNvPr id="1048625" name="Rectangle 80"/>
          <p:cNvSpPr/>
          <p:nvPr/>
        </p:nvSpPr>
        <p:spPr>
          <a:xfrm>
            <a:off x="24394328" y="22165840"/>
            <a:ext cx="7098981" cy="8885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dirty="0"/>
              <a:t>Simulation Parameters</a:t>
            </a:r>
          </a:p>
        </p:txBody>
      </p:sp>
      <p:sp>
        <p:nvSpPr>
          <p:cNvPr id="1048626" name="Rectangle 81"/>
          <p:cNvSpPr/>
          <p:nvPr/>
        </p:nvSpPr>
        <p:spPr>
          <a:xfrm>
            <a:off x="24390147" y="22889644"/>
            <a:ext cx="7084236" cy="6667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/>
          </a:p>
        </p:txBody>
      </p:sp>
      <p:graphicFrame>
        <p:nvGraphicFramePr>
          <p:cNvPr id="4194304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16380"/>
              </p:ext>
            </p:extLst>
          </p:nvPr>
        </p:nvGraphicFramePr>
        <p:xfrm>
          <a:off x="24607379" y="22968857"/>
          <a:ext cx="6649772" cy="66163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3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0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Name of the Parameter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Symbol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Value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0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Received Average Irradiance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 rotWithShape="1">
                      <a:blip r:embed="rId4"/>
                      <a:stretch>
                        <a:fillRect l="-245320" t="-98551" r="-192611" b="-46304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-12dBm to 4dBm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Bit Rate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 rotWithShape="1">
                      <a:blip r:embed="rId4"/>
                      <a:stretch>
                        <a:fillRect l="-245320" t="-391429" r="-192611" b="-8128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2Gbps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Average Gain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Responsivity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Modulation Index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 rotWithShape="1">
                      <a:blip r:embed="rId4"/>
                      <a:stretch>
                        <a:fillRect l="-245320" t="-694286" r="-192611" b="-5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0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Double Sided Power Spectral Density Gaussian Noise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 rotWithShape="1">
                      <a:blip r:embed="rId4"/>
                      <a:stretch>
                        <a:fillRect l="-245320" t="-269903" r="-192611" b="-733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r>
                        <a:rPr lang="en-US" sz="2400" baseline="30000" dirty="0">
                          <a:effectLst/>
                        </a:rPr>
                        <a:t>-15</a:t>
                      </a:r>
                      <a:r>
                        <a:rPr lang="en-US" sz="2400" dirty="0">
                          <a:effectLst/>
                        </a:rPr>
                        <a:t>W/Hz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0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Clear</a:t>
                      </a:r>
                      <a:r>
                        <a:rPr lang="en-US" sz="2400" baseline="0" dirty="0">
                          <a:effectLst/>
                        </a:rPr>
                        <a:t>  </a:t>
                      </a:r>
                      <a:r>
                        <a:rPr lang="en-US" sz="2400" dirty="0">
                          <a:effectLst/>
                        </a:rPr>
                        <a:t>Space Attenuation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blipFill rotWithShape="1">
                      <a:blip r:embed="rId4"/>
                      <a:stretch>
                        <a:fillRect l="-245320" t="-552174" r="-192611" b="-942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0.2209dB/km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48627" name="TextBox 27"/>
          <p:cNvSpPr txBox="1"/>
          <p:nvPr/>
        </p:nvSpPr>
        <p:spPr>
          <a:xfrm>
            <a:off x="7858119" y="2933232"/>
            <a:ext cx="1676405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Jayesh kumar , Jaivardhan Sharma , Krishn Gopal Dwivedi , Honey Singh ,Piyush Jain</a:t>
            </a:r>
            <a:endParaRPr lang="en-IN" sz="3600" dirty="0"/>
          </a:p>
        </p:txBody>
      </p:sp>
      <p:pic>
        <p:nvPicPr>
          <p:cNvPr id="2097159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475" y="1613668"/>
            <a:ext cx="2381109" cy="2381109"/>
          </a:xfrm>
          <a:prstGeom prst="rect">
            <a:avLst/>
          </a:prstGeom>
        </p:spPr>
      </p:pic>
      <p:pic>
        <p:nvPicPr>
          <p:cNvPr id="2097160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6683" y="522444"/>
            <a:ext cx="7007430" cy="4563558"/>
          </a:xfrm>
          <a:prstGeom prst="rect">
            <a:avLst/>
          </a:prstGeom>
        </p:spPr>
      </p:pic>
      <p:sp>
        <p:nvSpPr>
          <p:cNvPr id="1048628" name="TextBox 22"/>
          <p:cNvSpPr txBox="1"/>
          <p:nvPr/>
        </p:nvSpPr>
        <p:spPr>
          <a:xfrm>
            <a:off x="5403608" y="1332498"/>
            <a:ext cx="21939567" cy="115824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MIMO FSO COMMUNICATION USING HYBRID SUBCARRIER INTENSITY MODULATION OVER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GENERALISED GAMMA FADING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TextBox 1048628"/>
          <p:cNvSpPr txBox="1"/>
          <p:nvPr/>
        </p:nvSpPr>
        <p:spPr>
          <a:xfrm>
            <a:off x="1708012" y="12309854"/>
            <a:ext cx="9745482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transmitter section PPM encoder converts the block of  data bits into PPM code words where M is the number of bits per PPM symbol and L is the average PPM symbol length. 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PPM code words are modulated by MPSK modulator on the optical signal intensity.  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then use the Double GG fading to model our  FSO communication channel under moderate turbulence conditions. 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optical signals are passed through an atmospheric turbulence channel and are detected at the receiver by a photoelectric detector.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630" name="TextBox 1048629"/>
              <p:cNvSpPr txBox="1"/>
              <p:nvPr/>
            </p:nvSpPr>
            <p:spPr>
              <a:xfrm>
                <a:off x="1713318" y="17341426"/>
                <a:ext cx="9416681" cy="5033494"/>
              </a:xfrm>
              <a:prstGeom prst="rect">
                <a:avLst/>
              </a:prstGeom>
            </p:spPr>
            <p:txBody>
              <a:bodyPr wrap="square" rtlCol="0" anchor="t">
                <a:spAutoFit/>
              </a:bodyPr>
              <a:lstStyle/>
              <a:p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Model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modeled our channel using Double GG fading distribution in which  is the received irradiance. The PDF expression given by</a:t>
                </a:r>
                <a:endParaRPr lang="en-GB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endParaRPr lang="en-IN" sz="3600" dirty="0">
                  <a:cs typeface="Calibri" panose="020F0502020204030204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3600" dirty="0"/>
                  <a:t>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p>
                      <m:sSup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                 (1)</a:t>
                </a:r>
              </a:p>
              <a:p>
                <a:br>
                  <a:rPr lang="en-US" dirty="0"/>
                </a:br>
                <a:endParaRPr lang="en-US" dirty="0">
                  <a:cs typeface="Calibri"/>
                </a:endParaRPr>
              </a:p>
              <a:p>
                <a:r>
                  <a:rPr lang="en-US" sz="2800" dirty="0">
                    <a:ea typeface="+mn-lt"/>
                    <a:cs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+mn-lt"/>
                    <a:cs typeface="+mn-lt"/>
                  </a:rPr>
                  <a:t>are the parameters.</a:t>
                </a:r>
              </a:p>
              <a:p>
                <a:endParaRPr lang="en-GB" sz="2800" dirty="0">
                  <a:ea typeface="+mn-lt"/>
                  <a:cs typeface="+mn-lt"/>
                </a:endParaRPr>
              </a:p>
              <a:p>
                <a:endParaRPr lang="en-GB" sz="2800" dirty="0">
                  <a:solidFill>
                    <a:srgbClr val="0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1048630" name="TextBox 10486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18" y="17341426"/>
                <a:ext cx="9416681" cy="5033494"/>
              </a:xfrm>
              <a:prstGeom prst="rect">
                <a:avLst/>
              </a:prstGeom>
              <a:blipFill>
                <a:blip r:embed="rId7"/>
                <a:stretch>
                  <a:fillRect l="-1294" t="-1333" r="-1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1F2ADA-EC72-4A5E-8968-4F659B65D3B3}"/>
                  </a:ext>
                </a:extLst>
              </p:cNvPr>
              <p:cNvSpPr txBox="1"/>
              <p:nvPr/>
            </p:nvSpPr>
            <p:spPr>
              <a:xfrm>
                <a:off x="11706861" y="15872541"/>
                <a:ext cx="9743759" cy="594688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Received signals first demodulated by the  MPSK demodulator then data bits are recovered by LPPM decoder.</a:t>
                </a:r>
                <a:r>
                  <a:rPr lang="en-US" sz="2800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 The BER expression for hybrid LPPM-MPSK-SIM receiver is expressed </a:t>
                </a:r>
                <a:r>
                  <a:rPr lang="en-US" sz="2800" dirty="0">
                    <a:ea typeface="+mn-lt"/>
                    <a:cs typeface="+mn-lt"/>
                  </a:rPr>
                  <a:t>as</a:t>
                </a:r>
              </a:p>
              <a:p>
                <a:endParaRPr lang="en-US" sz="2800" dirty="0"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𝑙𝑜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𝑄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𝛾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𝐿𝑙𝑜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𝐿𝑙𝑜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𝑀</m:t>
                        </m:r>
                      </m:e>
                    </m:rad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sin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⁡(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𝜋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)) </m:t>
                    </m:r>
                  </m:oMath>
                </a14:m>
                <a:r>
                  <a:rPr lang="en-US" sz="3600" dirty="0">
                    <a:ea typeface="+mn-lt"/>
                    <a:cs typeface="+mn-lt"/>
                  </a:rPr>
                  <a:t>           (2)</a:t>
                </a:r>
              </a:p>
              <a:p>
                <a:r>
                  <a:rPr lang="en-US" sz="3600" dirty="0">
                    <a:ea typeface="+mn-lt"/>
                    <a:cs typeface="+mn-lt"/>
                  </a:rPr>
                  <a:t>Unconditional average BER of LPPM-MPSK-SIM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𝐿𝑃𝑃𝑀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𝑀𝑃𝑆𝐾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𝑆𝐼𝑀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nary>
                        <m:nary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𝑙𝑜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𝑄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4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lt"/>
                                </a:rPr>
                                <m:t>𝛾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lt"/>
                                </a:rPr>
                                <m:t>𝐿𝑙𝑜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lt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lt"/>
                                </a:rPr>
                                <m:t>𝐿𝑙𝑜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lt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lt"/>
                                </a:rPr>
                                <m:t>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sin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lt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))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   (3)</m:t>
                      </m:r>
                    </m:oMath>
                  </m:oMathPara>
                </a14:m>
                <a:endParaRPr lang="en-US" sz="3600" dirty="0">
                  <a:ea typeface="+mn-lt"/>
                  <a:cs typeface="+mn-lt"/>
                </a:endParaRPr>
              </a:p>
              <a:p>
                <a:r>
                  <a:rPr lang="en-US" sz="3600" dirty="0">
                    <a:ea typeface="+mn-lt"/>
                    <a:cs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1F2ADA-EC72-4A5E-8968-4F659B65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6861" y="15872541"/>
                <a:ext cx="9743759" cy="5946884"/>
              </a:xfrm>
              <a:prstGeom prst="rect">
                <a:avLst/>
              </a:prstGeom>
              <a:blipFill>
                <a:blip r:embed="rId8"/>
                <a:stretch>
                  <a:fillRect l="-1876" t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08D11-046E-41CE-8A24-3B4857B7B7BD}"/>
                  </a:ext>
                </a:extLst>
              </p:cNvPr>
              <p:cNvSpPr txBox="1"/>
              <p:nvPr/>
            </p:nvSpPr>
            <p:spPr>
              <a:xfrm>
                <a:off x="22197260" y="12718491"/>
                <a:ext cx="9412576" cy="313714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latin typeface="Times New Roman"/>
                  </a:rPr>
                  <a:t>The average SER expression of LPPM-MPSK-SIM for  SISO system is given by </a:t>
                </a:r>
              </a:p>
              <a:p>
                <a:endParaRPr lang="en-US" sz="2800" dirty="0"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𝐿𝑃𝑃𝑀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𝑀𝑃𝑆𝐾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𝑆𝐼𝑀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)∧(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)∧(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}     (4)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08D11-046E-41CE-8A24-3B4857B7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260" y="12718491"/>
                <a:ext cx="9412576" cy="3137141"/>
              </a:xfrm>
              <a:prstGeom prst="rect">
                <a:avLst/>
              </a:prstGeom>
              <a:blipFill>
                <a:blip r:embed="rId9"/>
                <a:stretch>
                  <a:fillRect l="-1295" t="-1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5B925-FC64-40EE-A902-3B9E3147AD59}"/>
                  </a:ext>
                </a:extLst>
              </p:cNvPr>
              <p:cNvSpPr txBox="1"/>
              <p:nvPr/>
            </p:nvSpPr>
            <p:spPr>
              <a:xfrm>
                <a:off x="21981933" y="16804306"/>
                <a:ext cx="9259323" cy="49175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>
                    <a:latin typeface="Times New Roman"/>
                  </a:rPr>
                  <a:t>Average SER expression of LPPM-MPSK-SIM for RC MIMO system can be written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𝐿𝑃𝑃𝑀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𝑀𝑃𝑆𝐾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𝑆𝐼𝑀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/>
                  </a:rPr>
                  <a:t>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noBar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∧(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𝛤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+(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8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(5)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latin typeface="Times New Roman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5B925-FC64-40EE-A902-3B9E3147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1933" y="16804306"/>
                <a:ext cx="9259323" cy="4917565"/>
              </a:xfrm>
              <a:prstGeom prst="rect">
                <a:avLst/>
              </a:prstGeom>
              <a:blipFill>
                <a:blip r:embed="rId10"/>
                <a:stretch>
                  <a:fillRect l="-1382" t="-1365" r="-1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4641847B-47BF-438C-930C-1A6B559900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8413" y="24673200"/>
            <a:ext cx="7596365" cy="4223965"/>
          </a:xfrm>
          <a:prstGeom prst="rect">
            <a:avLst/>
          </a:prstGeom>
        </p:spPr>
      </p:pic>
      <p:pic>
        <p:nvPicPr>
          <p:cNvPr id="13" name="Picture 1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4283925-D313-47C3-8255-1C6F3BDD54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9779" y="24682867"/>
            <a:ext cx="8127824" cy="4273931"/>
          </a:xfrm>
          <a:prstGeom prst="rect">
            <a:avLst/>
          </a:prstGeom>
        </p:spPr>
      </p:pic>
      <p:pic>
        <p:nvPicPr>
          <p:cNvPr id="14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52456DB-4076-4DFF-9F88-06A0F9C5B1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98427" y="24673508"/>
            <a:ext cx="8451318" cy="4292653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81BF27-8A30-4F21-8053-42749D9CB6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0159" y="30734670"/>
            <a:ext cx="7295976" cy="4136456"/>
          </a:xfrm>
          <a:prstGeom prst="rect">
            <a:avLst/>
          </a:prstGeom>
        </p:spPr>
      </p:pic>
      <p:pic>
        <p:nvPicPr>
          <p:cNvPr id="16" name="Picture 24">
            <a:extLst>
              <a:ext uri="{FF2B5EF4-FFF2-40B4-BE49-F238E27FC236}">
                <a16:creationId xmlns:a16="http://schemas.microsoft.com/office/drawing/2014/main" id="{6B4A8C93-E61D-4840-A590-CDE838CAF9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7061" y="30850173"/>
            <a:ext cx="7942969" cy="4020951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CC51B49E-3113-4524-9C5D-22C0ED42EA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29885" y="30850172"/>
            <a:ext cx="7942968" cy="38361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EA6573-4735-44D6-928A-85384FD382E6}"/>
              </a:ext>
            </a:extLst>
          </p:cNvPr>
          <p:cNvSpPr txBox="1"/>
          <p:nvPr/>
        </p:nvSpPr>
        <p:spPr>
          <a:xfrm>
            <a:off x="1844483" y="29205876"/>
            <a:ext cx="69486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Average SER of hybrid LPPM-MPSK-SIM for SISO system over Double GG fading with L=4, and M= 4, 8, &amp; 16 for the average electrical SNR.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B84C94-BBB2-4E8B-9163-03AC8DBCE7A2}"/>
              </a:ext>
            </a:extLst>
          </p:cNvPr>
          <p:cNvSpPr txBox="1"/>
          <p:nvPr/>
        </p:nvSpPr>
        <p:spPr>
          <a:xfrm>
            <a:off x="9215027" y="29205875"/>
            <a:ext cx="69486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 Average  SER of hybrid LPPM-MPSK-SIM for SISO system over Double GG fading with L=8, and M= 4, 8, &amp; 16 for the average electrical SNR.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B01D70-648D-4B4D-8FC8-A6358C8C054C}"/>
              </a:ext>
            </a:extLst>
          </p:cNvPr>
          <p:cNvSpPr txBox="1"/>
          <p:nvPr/>
        </p:nvSpPr>
        <p:spPr>
          <a:xfrm>
            <a:off x="16768452" y="29205874"/>
            <a:ext cx="69486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 Average  SER of hybrid LPPM-MPSK-SIM for SISO system over Double GG fading with L=16, and M= 4, 8, &amp; 16 for the  average electrical SNR.</a:t>
            </a:r>
            <a:endParaRPr lang="en-US" sz="2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E1ECD8-6A16-4D68-9C8B-6663A004F6EE}"/>
              </a:ext>
            </a:extLst>
          </p:cNvPr>
          <p:cNvSpPr txBox="1"/>
          <p:nvPr/>
        </p:nvSpPr>
        <p:spPr>
          <a:xfrm>
            <a:off x="1936378" y="35073435"/>
            <a:ext cx="6948638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Average SER of hybrid LPPM-MPSK-SIM for SISO system over Double GG fading with M=4, and L= 4, 8, &amp; 16 for the average electrical SNR.  </a:t>
            </a:r>
            <a:endParaRPr lang="en-US" dirty="0">
              <a:cs typeface="Calibri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3A0E2A-40A5-4BEB-B17C-32ACBF5DF591}"/>
              </a:ext>
            </a:extLst>
          </p:cNvPr>
          <p:cNvSpPr txBox="1"/>
          <p:nvPr/>
        </p:nvSpPr>
        <p:spPr>
          <a:xfrm>
            <a:off x="9214990" y="35073436"/>
            <a:ext cx="69486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 Average SER of hybrid LPPM-MPSK-SIM for SISO system over Double GG fading with M=8, and L= 4, 8, &amp; 16 for the average electrical SNR. 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1306E7-126D-4832-BF84-F2654F882D52}"/>
              </a:ext>
            </a:extLst>
          </p:cNvPr>
          <p:cNvSpPr txBox="1"/>
          <p:nvPr/>
        </p:nvSpPr>
        <p:spPr>
          <a:xfrm>
            <a:off x="17001951" y="35073436"/>
            <a:ext cx="69486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Average SER of hybrid LPPM-MPSK-SIM for SISO system over Double GG fading with M=16, and L= 4, 8, &amp; 16 for the average electrical SNR. </a:t>
            </a:r>
            <a:endParaRPr lang="en-US" dirty="0"/>
          </a:p>
        </p:txBody>
      </p:sp>
      <p:sp>
        <p:nvSpPr>
          <p:cNvPr id="93" name="Rectangle 80">
            <a:extLst>
              <a:ext uri="{FF2B5EF4-FFF2-40B4-BE49-F238E27FC236}">
                <a16:creationId xmlns:a16="http://schemas.microsoft.com/office/drawing/2014/main" id="{03F5CBAD-5AF3-4647-91D0-4EB0567366FE}"/>
              </a:ext>
            </a:extLst>
          </p:cNvPr>
          <p:cNvSpPr/>
          <p:nvPr/>
        </p:nvSpPr>
        <p:spPr>
          <a:xfrm>
            <a:off x="1391343" y="22264243"/>
            <a:ext cx="22811618" cy="8885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dirty="0">
                <a:cs typeface="Calibri"/>
              </a:rPr>
              <a:t>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AB11CB-45F2-4FC3-83B5-E1D8C133FE9F}"/>
                  </a:ext>
                </a:extLst>
              </p:cNvPr>
              <p:cNvSpPr txBox="1"/>
              <p:nvPr/>
            </p:nvSpPr>
            <p:spPr>
              <a:xfrm>
                <a:off x="1724713" y="23287843"/>
                <a:ext cx="21760112" cy="142186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sz="2800" dirty="0">
                    <a:latin typeface="Times New Roman"/>
                  </a:rPr>
                  <a:t>We analyze the average SER performance of Hybrid LPPM-MPSK-SIM over Double GG distribution for moderate turbulence conditions. The parameters used for moderate turbulence condition are </a:t>
                </a:r>
                <a:r>
                  <a:rPr lang="en-US" sz="2800" dirty="0">
                    <a:latin typeface="Times New Roman"/>
                    <a:cs typeface="Times New Roman"/>
                  </a:rPr>
                  <a:t>m1=</a:t>
                </a:r>
                <a:r>
                  <a:rPr lang="en-US" sz="2800" dirty="0">
                    <a:latin typeface="Times New Roman"/>
                  </a:rPr>
                  <a:t> 2.65, </a:t>
                </a:r>
                <a:r>
                  <a:rPr lang="en-US" sz="2800" dirty="0">
                    <a:latin typeface="Times New Roman"/>
                    <a:cs typeface="Times New Roman"/>
                  </a:rPr>
                  <a:t>m2=</a:t>
                </a:r>
                <a:r>
                  <a:rPr lang="en-US" sz="2800" dirty="0">
                    <a:latin typeface="Times New Roman"/>
                  </a:rPr>
                  <a:t>0.85, </a:t>
                </a:r>
                <a:r>
                  <a:rPr lang="en-US" sz="2800" dirty="0">
                    <a:latin typeface="Times New Roman"/>
                    <a:cs typeface="Times New Roman"/>
                  </a:rPr>
                  <a:t>γ1=</a:t>
                </a:r>
                <a:r>
                  <a:rPr lang="en-US" sz="2800" dirty="0">
                    <a:latin typeface="Times New Roman"/>
                  </a:rPr>
                  <a:t>0.9135, </a:t>
                </a:r>
                <a:r>
                  <a:rPr lang="en-US" sz="2800" dirty="0">
                    <a:latin typeface="Times New Roman"/>
                    <a:cs typeface="Times New Roman"/>
                  </a:rPr>
                  <a:t>γ2=</a:t>
                </a:r>
                <a:r>
                  <a:rPr lang="en-US" sz="2800" dirty="0">
                    <a:latin typeface="Times New Roman"/>
                  </a:rPr>
                  <a:t>1.4358, </a:t>
                </a:r>
                <a:r>
                  <a:rPr lang="en-US" sz="2800" dirty="0">
                    <a:latin typeface="Times New Roman"/>
                    <a:cs typeface="Times New Roman"/>
                  </a:rPr>
                  <a:t>Ω1=</a:t>
                </a:r>
                <a:r>
                  <a:rPr lang="en-US" sz="2800" dirty="0">
                    <a:latin typeface="Times New Roman"/>
                  </a:rPr>
                  <a:t>0.9836, </a:t>
                </a:r>
                <a:r>
                  <a:rPr lang="en-US" sz="2800" dirty="0">
                    <a:latin typeface="Times New Roman"/>
                    <a:cs typeface="Times New Roman"/>
                  </a:rPr>
                  <a:t>Ω2=</a:t>
                </a:r>
                <a:r>
                  <a:rPr lang="en-US" sz="2800" dirty="0">
                    <a:latin typeface="Times New Roman"/>
                  </a:rPr>
                  <a:t>1.1745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/>
                    <a:cs typeface="Times New Roman"/>
                  </a:rPr>
                  <a:t>=</a:t>
                </a:r>
                <a:r>
                  <a:rPr lang="en-US" sz="2800" dirty="0">
                    <a:latin typeface="Times New Roman"/>
                  </a:rPr>
                  <a:t>2.</a:t>
                </a:r>
                <a:r>
                  <a:rPr lang="en-US" sz="2800" dirty="0">
                    <a:ea typeface="+mn-lt"/>
                    <a:cs typeface="+mn-lt"/>
                  </a:rPr>
                  <a:t> In RC MIMO system simulation no of lasers  and no of photodetectors  considered as 2.Simulation results are </a:t>
                </a:r>
                <a:r>
                  <a:rPr lang="en-US" sz="2800">
                    <a:ea typeface="+mn-lt"/>
                    <a:cs typeface="+mn-lt"/>
                  </a:rPr>
                  <a:t>as follow.</a:t>
                </a:r>
                <a:endParaRPr lang="en-US" sz="2800" dirty="0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AB11CB-45F2-4FC3-83B5-E1D8C133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13" y="23287843"/>
                <a:ext cx="21760112" cy="1421864"/>
              </a:xfrm>
              <a:prstGeom prst="rect">
                <a:avLst/>
              </a:prstGeom>
              <a:blipFill>
                <a:blip r:embed="rId17"/>
                <a:stretch>
                  <a:fillRect l="-588" t="-4292" r="-560" b="-9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1366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</dc:creator>
  <cp:lastModifiedBy>jai .</cp:lastModifiedBy>
  <cp:revision>585</cp:revision>
  <dcterms:created xsi:type="dcterms:W3CDTF">2019-04-04T22:42:39Z</dcterms:created>
  <dcterms:modified xsi:type="dcterms:W3CDTF">2020-05-22T12:55:38Z</dcterms:modified>
</cp:coreProperties>
</file>