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71" r:id="rId4"/>
    <p:sldId id="340" r:id="rId5"/>
    <p:sldId id="281" r:id="rId6"/>
    <p:sldId id="282" r:id="rId7"/>
    <p:sldId id="283" r:id="rId8"/>
    <p:sldId id="284" r:id="rId9"/>
    <p:sldId id="285" r:id="rId10"/>
    <p:sldId id="286" r:id="rId11"/>
    <p:sldId id="287" r:id="rId12"/>
    <p:sldId id="288" r:id="rId13"/>
    <p:sldId id="289" r:id="rId14"/>
    <p:sldId id="290" r:id="rId15"/>
    <p:sldId id="341" r:id="rId16"/>
    <p:sldId id="291" r:id="rId17"/>
    <p:sldId id="342" r:id="rId18"/>
    <p:sldId id="343" r:id="rId19"/>
    <p:sldId id="292" r:id="rId20"/>
    <p:sldId id="293" r:id="rId21"/>
    <p:sldId id="295" r:id="rId22"/>
    <p:sldId id="294"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44" r:id="rId46"/>
    <p:sldId id="345" r:id="rId47"/>
    <p:sldId id="346" r:id="rId48"/>
    <p:sldId id="347" r:id="rId49"/>
    <p:sldId id="348" r:id="rId50"/>
    <p:sldId id="349" r:id="rId51"/>
    <p:sldId id="350" r:id="rId52"/>
    <p:sldId id="351" r:id="rId53"/>
    <p:sldId id="352" r:id="rId54"/>
    <p:sldId id="353" r:id="rId55"/>
    <p:sldId id="354" r:id="rId56"/>
    <p:sldId id="323" r:id="rId57"/>
    <p:sldId id="355" r:id="rId58"/>
    <p:sldId id="356" r:id="rId59"/>
    <p:sldId id="357" r:id="rId60"/>
    <p:sldId id="358" r:id="rId61"/>
    <p:sldId id="359" r:id="rId62"/>
    <p:sldId id="360" r:id="rId63"/>
    <p:sldId id="361" r:id="rId64"/>
    <p:sldId id="362" r:id="rId65"/>
    <p:sldId id="363" r:id="rId66"/>
    <p:sldId id="364" r:id="rId67"/>
    <p:sldId id="365" r:id="rId68"/>
    <p:sldId id="366" r:id="rId69"/>
    <p:sldId id="367" r:id="rId70"/>
    <p:sldId id="368" r:id="rId71"/>
    <p:sldId id="369" r:id="rId72"/>
    <p:sldId id="374" r:id="rId73"/>
    <p:sldId id="370" r:id="rId74"/>
    <p:sldId id="371" r:id="rId75"/>
    <p:sldId id="372" r:id="rId76"/>
    <p:sldId id="373" r:id="rId77"/>
    <p:sldId id="375" r:id="rId78"/>
    <p:sldId id="376" r:id="rId79"/>
    <p:sldId id="324" r:id="rId80"/>
    <p:sldId id="325" r:id="rId81"/>
    <p:sldId id="327" r:id="rId82"/>
    <p:sldId id="328" r:id="rId83"/>
    <p:sldId id="329" r:id="rId84"/>
    <p:sldId id="330" r:id="rId85"/>
    <p:sldId id="331" r:id="rId86"/>
    <p:sldId id="377" r:id="rId87"/>
    <p:sldId id="28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344"/>
    <a:srgbClr val="07938C"/>
    <a:srgbClr val="032F3F"/>
    <a:srgbClr val="04394C"/>
    <a:srgbClr val="043F54"/>
    <a:srgbClr val="065774"/>
    <a:srgbClr val="FEF0F8"/>
    <a:srgbClr val="790738"/>
    <a:srgbClr val="FEECF6"/>
    <a:srgbClr val="FCC4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9710C-341A-4156-B2B5-AB4EB851D15C}" v="81" dt="2020-06-13T12:41:26.703"/>
    <p1510:client id="{B7E035F4-FD1E-493D-894A-FD715165D3F3}" v="7" dt="2020-06-13T13:55:35.53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67" y="17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88E-467C-40C4-8EF8-61F662DFC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BEBB24-CD07-4F60-BF30-B80C55E0C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DE759C-1986-4576-BBC4-AB4D5D438239}"/>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03AF07E5-3714-48CB-8850-EF1153D4C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CCA9D-2563-4E86-81BD-3F683536B8D8}"/>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555494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7499-1972-48D7-9F9C-09EEDCC756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366585-ABB9-44E0-A9D8-1E760835A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44AF7-DAF1-47E2-BB84-FED4E95E3545}"/>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E02E0D4D-99C6-491B-9190-210818AFF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517ED-C3A3-4C05-9C37-D28AFC0530A7}"/>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33946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DA183-C76F-41DD-A64C-640EB912C2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E4078-EE7C-4C47-96AF-A2355C1FB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3D891-AE00-4F4B-A236-7F6825CD5C6C}"/>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0DB30B60-3E60-4BB4-89AA-7E22D5FB4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EE626-7342-4B6B-B9FC-5C72479251C5}"/>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334421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62EE-4D0A-4D87-9BCE-6CB40DC20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50093-B1FB-4379-BEA4-9829EAA6A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96E58-60E3-4A06-8240-388092F70087}"/>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98355145-B2CC-4361-9A13-7D76E14F5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436AA-C4C3-4E71-BF97-7B29E7258D0E}"/>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3232916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24B5-2BD2-460C-BB71-BFBB53CD18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6D2A50-2211-43E5-9F55-F4EC0E9E7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450CB-6FB9-47A3-9665-973DDA151EE0}"/>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3D34549B-EA92-4CAB-A07F-31AD40BF3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C103C-8555-4291-BA50-31043A2CFAE0}"/>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41908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5C2A-DDF5-4889-8CA8-369F43A9F8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5942E-30E4-449D-A536-948C43284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8DA8EF-9F92-45E0-99C8-785BDBC03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1CA4A-DBB8-4647-ACEF-8D77C7CAF904}"/>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6" name="Footer Placeholder 5">
            <a:extLst>
              <a:ext uri="{FF2B5EF4-FFF2-40B4-BE49-F238E27FC236}">
                <a16:creationId xmlns:a16="http://schemas.microsoft.com/office/drawing/2014/main" id="{7C5DDDFF-5F7C-4239-8B17-8204A3376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FFAD9-B215-4428-84A3-20D007D75122}"/>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124221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D238-66FD-4E82-91A9-DD3EEC8EE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AC6E11-4CAC-4972-AC46-6CD34354C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DFFEA-AAAE-4939-B176-B142C0AAC6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0900E0-B324-4F6B-9975-FD3F45531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A0E261-6054-4E0C-924C-E9D1DD8E6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CEBE88-EDE0-4BFF-BD7C-44F70658D81C}"/>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8" name="Footer Placeholder 7">
            <a:extLst>
              <a:ext uri="{FF2B5EF4-FFF2-40B4-BE49-F238E27FC236}">
                <a16:creationId xmlns:a16="http://schemas.microsoft.com/office/drawing/2014/main" id="{A200E97D-21D0-4BA0-9496-2D1EB68AB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0927D2-8835-4A65-9175-DF878F321971}"/>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3934547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80BA-62AF-473C-88E2-8AEA5E0DC4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B54F52-7E39-4DC4-9436-F0CE91E3B149}"/>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4" name="Footer Placeholder 3">
            <a:extLst>
              <a:ext uri="{FF2B5EF4-FFF2-40B4-BE49-F238E27FC236}">
                <a16:creationId xmlns:a16="http://schemas.microsoft.com/office/drawing/2014/main" id="{AB6ABD72-6E02-4205-A649-11CBF382E4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72DD9-E78E-42EF-BB42-D7F10E0E8F48}"/>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4188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C1A10-D7E0-4C27-8087-D4C8073FC4BC}"/>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3" name="Footer Placeholder 2">
            <a:extLst>
              <a:ext uri="{FF2B5EF4-FFF2-40B4-BE49-F238E27FC236}">
                <a16:creationId xmlns:a16="http://schemas.microsoft.com/office/drawing/2014/main" id="{743B34E2-174D-43DD-A0E8-511E878F8B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5CA06-750C-4CA8-B9BE-0E8A0BD8E9DD}"/>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165558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39C4-CC7C-406F-8655-DD8C72281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77729D-309D-4A6F-BA71-8EF65CB25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4AEE33-E7AA-4251-B66F-E54746C1F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DBD49-5CD8-4236-AFD2-331D37B237A3}"/>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6" name="Footer Placeholder 5">
            <a:extLst>
              <a:ext uri="{FF2B5EF4-FFF2-40B4-BE49-F238E27FC236}">
                <a16:creationId xmlns:a16="http://schemas.microsoft.com/office/drawing/2014/main" id="{36943C85-BC82-4965-93B8-3644CCAC9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0B855-BABC-4388-B7CB-075D576DDE7E}"/>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222066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C8DB-0E7D-4A5E-B89D-C5A45507F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5D7869-7CEC-4078-9523-0604097B7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5224C8-E3A1-47DA-AB66-1F9F69656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12B85-5C13-41AB-A7D9-4CEA4A20B098}"/>
              </a:ext>
            </a:extLst>
          </p:cNvPr>
          <p:cNvSpPr>
            <a:spLocks noGrp="1"/>
          </p:cNvSpPr>
          <p:nvPr>
            <p:ph type="dt" sz="half" idx="10"/>
          </p:nvPr>
        </p:nvSpPr>
        <p:spPr/>
        <p:txBody>
          <a:bodyPr/>
          <a:lstStyle/>
          <a:p>
            <a:fld id="{B05E1CEC-651D-4B09-8133-6EF1B66E3233}" type="datetimeFigureOut">
              <a:rPr lang="en-US" smtClean="0"/>
              <a:t>6/15/2020</a:t>
            </a:fld>
            <a:endParaRPr lang="en-US"/>
          </a:p>
        </p:txBody>
      </p:sp>
      <p:sp>
        <p:nvSpPr>
          <p:cNvPr id="6" name="Footer Placeholder 5">
            <a:extLst>
              <a:ext uri="{FF2B5EF4-FFF2-40B4-BE49-F238E27FC236}">
                <a16:creationId xmlns:a16="http://schemas.microsoft.com/office/drawing/2014/main" id="{0C1133AC-4B48-4A39-B0BE-AEEE0DB47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527BA-7C72-47FA-A2D8-3D0D36C52AEE}"/>
              </a:ext>
            </a:extLst>
          </p:cNvPr>
          <p:cNvSpPr>
            <a:spLocks noGrp="1"/>
          </p:cNvSpPr>
          <p:nvPr>
            <p:ph type="sldNum" sz="quarter" idx="12"/>
          </p:nvPr>
        </p:nvSpPr>
        <p:spPr/>
        <p:txBody>
          <a:bodyPr/>
          <a:lstStyle/>
          <a:p>
            <a:fld id="{2260E98D-31B9-486A-98BD-4D0C5A33970E}" type="slidenum">
              <a:rPr lang="en-US" smtClean="0"/>
              <a:t>‹#›</a:t>
            </a:fld>
            <a:endParaRPr lang="en-US"/>
          </a:p>
        </p:txBody>
      </p:sp>
    </p:spTree>
    <p:extLst>
      <p:ext uri="{BB962C8B-B14F-4D97-AF65-F5344CB8AC3E}">
        <p14:creationId xmlns:p14="http://schemas.microsoft.com/office/powerpoint/2010/main" val="139679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C277B-AB7E-4E13-BCFD-FFC4A759B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9EEC2-13AF-4441-B5A4-DA045F5C2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791919-1056-47C0-869F-E4B0792BF8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E1CEC-651D-4B09-8133-6EF1B66E3233}" type="datetimeFigureOut">
              <a:rPr lang="en-US" smtClean="0"/>
              <a:t>6/15/2020</a:t>
            </a:fld>
            <a:endParaRPr lang="en-US"/>
          </a:p>
        </p:txBody>
      </p:sp>
      <p:sp>
        <p:nvSpPr>
          <p:cNvPr id="5" name="Footer Placeholder 4">
            <a:extLst>
              <a:ext uri="{FF2B5EF4-FFF2-40B4-BE49-F238E27FC236}">
                <a16:creationId xmlns:a16="http://schemas.microsoft.com/office/drawing/2014/main" id="{B052BA4A-BC00-4CE0-8252-666A288B5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65C5D-93F9-44DE-B736-49D82FF82C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0E98D-31B9-486A-98BD-4D0C5A33970E}" type="slidenum">
              <a:rPr lang="en-US" smtClean="0"/>
              <a:t>‹#›</a:t>
            </a:fld>
            <a:endParaRPr lang="en-US"/>
          </a:p>
        </p:txBody>
      </p:sp>
    </p:spTree>
    <p:extLst>
      <p:ext uri="{BB962C8B-B14F-4D97-AF65-F5344CB8AC3E}">
        <p14:creationId xmlns:p14="http://schemas.microsoft.com/office/powerpoint/2010/main" val="22860443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5" Type="http://schemas.openxmlformats.org/officeDocument/2006/relationships/image" Target="../media/image111.png"/><Relationship Id="rId4" Type="http://schemas.openxmlformats.org/officeDocument/2006/relationships/image" Target="../media/image110.png"/></Relationships>
</file>

<file path=ppt/slides/_rels/slide4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45.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0.png"/><Relationship Id="rId1" Type="http://schemas.openxmlformats.org/officeDocument/2006/relationships/slideLayout" Target="../slideLayouts/slideLayout7.xml"/><Relationship Id="rId6" Type="http://schemas.openxmlformats.org/officeDocument/2006/relationships/image" Target="../media/image1220.png"/><Relationship Id="rId5" Type="http://schemas.openxmlformats.org/officeDocument/2006/relationships/image" Target="../media/image122.png"/><Relationship Id="rId4" Type="http://schemas.openxmlformats.org/officeDocument/2006/relationships/image" Target="../media/image120.png"/><Relationship Id="rId9" Type="http://schemas.openxmlformats.org/officeDocument/2006/relationships/image" Target="../media/image125.png"/></Relationships>
</file>

<file path=ppt/slides/_rels/slide46.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s>
</file>

<file path=ppt/slides/_rels/slide47.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7.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 Id="rId9" Type="http://schemas.openxmlformats.org/officeDocument/2006/relationships/image" Target="../media/image142.png"/></Relationships>
</file>

<file path=ppt/slides/_rels/slide4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4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7.xml"/><Relationship Id="rId4" Type="http://schemas.openxmlformats.org/officeDocument/2006/relationships/image" Target="../media/image155.png"/></Relationships>
</file>

<file path=ppt/slides/_rels/slide5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5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7.xml"/><Relationship Id="rId5" Type="http://schemas.openxmlformats.org/officeDocument/2006/relationships/image" Target="../media/image164.png"/><Relationship Id="rId4" Type="http://schemas.openxmlformats.org/officeDocument/2006/relationships/image" Target="../media/image163.png"/></Relationships>
</file>

<file path=ppt/slides/_rels/slide5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7.xml"/><Relationship Id="rId5" Type="http://schemas.openxmlformats.org/officeDocument/2006/relationships/image" Target="../media/image168.png"/><Relationship Id="rId4" Type="http://schemas.openxmlformats.org/officeDocument/2006/relationships/image" Target="../media/image167.png"/></Relationships>
</file>

<file path=ppt/slides/_rels/slide5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5" Type="http://schemas.openxmlformats.org/officeDocument/2006/relationships/image" Target="../media/image172.png"/><Relationship Id="rId4" Type="http://schemas.openxmlformats.org/officeDocument/2006/relationships/image" Target="../media/image171.png"/></Relationships>
</file>

<file path=ppt/slides/_rels/slide5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7.xml"/><Relationship Id="rId5" Type="http://schemas.openxmlformats.org/officeDocument/2006/relationships/image" Target="../media/image176.png"/><Relationship Id="rId4" Type="http://schemas.openxmlformats.org/officeDocument/2006/relationships/image" Target="../media/image175.png"/></Relationships>
</file>

<file path=ppt/slides/_rels/slide56.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21.png"/></Relationships>
</file>

<file path=ppt/slides/_rels/slide57.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79.png"/><Relationship Id="rId1" Type="http://schemas.openxmlformats.org/officeDocument/2006/relationships/slideLayout" Target="../slideLayouts/slideLayout7.xml"/><Relationship Id="rId4" Type="http://schemas.openxmlformats.org/officeDocument/2006/relationships/image" Target="../media/image1820.png"/></Relationships>
</file>

<file path=ppt/slides/_rels/slide58.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image" Target="../media/image181.png"/><Relationship Id="rId1" Type="http://schemas.openxmlformats.org/officeDocument/2006/relationships/slideLayout" Target="../slideLayouts/slideLayout7.xml"/><Relationship Id="rId4" Type="http://schemas.openxmlformats.org/officeDocument/2006/relationships/image" Target="../media/image185.png"/></Relationships>
</file>

<file path=ppt/slides/_rels/slide59.xml.rels><?xml version="1.0" encoding="UTF-8" standalone="yes"?>
<Relationships xmlns="http://schemas.openxmlformats.org/package/2006/relationships"><Relationship Id="rId3" Type="http://schemas.openxmlformats.org/officeDocument/2006/relationships/image" Target="../media/image1860.png"/><Relationship Id="rId2" Type="http://schemas.openxmlformats.org/officeDocument/2006/relationships/image" Target="../media/image183.png"/><Relationship Id="rId1" Type="http://schemas.openxmlformats.org/officeDocument/2006/relationships/slideLayout" Target="../slideLayouts/slideLayout7.xml"/><Relationship Id="rId4" Type="http://schemas.openxmlformats.org/officeDocument/2006/relationships/image" Target="../media/image1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880.png"/><Relationship Id="rId2" Type="http://schemas.openxmlformats.org/officeDocument/2006/relationships/image" Target="../media/image186.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00.png"/><Relationship Id="rId2" Type="http://schemas.openxmlformats.org/officeDocument/2006/relationships/image" Target="../media/image188.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2.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0.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3.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1.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4.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3.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5.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5.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7.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7.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199.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8.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image" Target="../media/image201.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69.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3.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image" Target="../media/image205.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7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7.png"/><Relationship Id="rId1" Type="http://schemas.openxmlformats.org/officeDocument/2006/relationships/slideLayout" Target="../slideLayouts/slideLayout7.xml"/><Relationship Id="rId4" Type="http://schemas.openxmlformats.org/officeDocument/2006/relationships/image" Target="../media/image189.png"/></Relationships>
</file>

<file path=ppt/slides/_rels/slide72.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11.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73.xml.rels><?xml version="1.0" encoding="UTF-8" standalone="yes"?>
<Relationships xmlns="http://schemas.openxmlformats.org/package/2006/relationships"><Relationship Id="rId3" Type="http://schemas.openxmlformats.org/officeDocument/2006/relationships/image" Target="../media/image2140.png"/><Relationship Id="rId2" Type="http://schemas.openxmlformats.org/officeDocument/2006/relationships/image" Target="../media/image213.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74.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image" Target="../media/image214.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75.xml.rels><?xml version="1.0" encoding="UTF-8" standalone="yes"?>
<Relationships xmlns="http://schemas.openxmlformats.org/package/2006/relationships"><Relationship Id="rId3" Type="http://schemas.openxmlformats.org/officeDocument/2006/relationships/image" Target="../media/image2170.png"/><Relationship Id="rId2" Type="http://schemas.openxmlformats.org/officeDocument/2006/relationships/image" Target="../media/image215.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76.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image" Target="../media/image217.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2396" y="4734342"/>
            <a:ext cx="4631197" cy="2123658"/>
          </a:xfrm>
          <a:prstGeom prst="rect">
            <a:avLst/>
          </a:prstGeom>
        </p:spPr>
        <p:txBody>
          <a:bodyPr wrap="square">
            <a:spAutoFit/>
          </a:bodyPr>
          <a:lstStyle/>
          <a:p>
            <a:r>
              <a:rPr lang="en-US" sz="2200" b="1" dirty="0">
                <a:latin typeface="Arial" panose="020B0604020202020204" pitchFamily="34" charset="0"/>
                <a:cs typeface="Arial" panose="020B0604020202020204" pitchFamily="34" charset="0"/>
              </a:rPr>
              <a:t>Group Members</a:t>
            </a:r>
          </a:p>
          <a:p>
            <a:r>
              <a:rPr lang="en-US" sz="2200" dirty="0">
                <a:latin typeface="Arial" panose="020B0604020202020204" pitchFamily="34" charset="0"/>
                <a:cs typeface="Arial" panose="020B0604020202020204" pitchFamily="34" charset="0"/>
              </a:rPr>
              <a:t>Honey Singh  (1609731036)</a:t>
            </a:r>
          </a:p>
          <a:p>
            <a:r>
              <a:rPr lang="en-US" sz="2200" dirty="0" err="1">
                <a:latin typeface="Arial" panose="020B0604020202020204" pitchFamily="34" charset="0"/>
                <a:cs typeface="Arial" panose="020B0604020202020204" pitchFamily="34" charset="0"/>
              </a:rPr>
              <a:t>Jaivardhan</a:t>
            </a:r>
            <a:r>
              <a:rPr lang="en-US" sz="2200" dirty="0">
                <a:latin typeface="Arial" panose="020B0604020202020204" pitchFamily="34" charset="0"/>
                <a:cs typeface="Arial" panose="020B0604020202020204" pitchFamily="34" charset="0"/>
              </a:rPr>
              <a:t> Sharma(1609731038)</a:t>
            </a:r>
          </a:p>
          <a:p>
            <a:r>
              <a:rPr lang="en-US" sz="2200" dirty="0">
                <a:latin typeface="Arial" panose="020B0604020202020204" pitchFamily="34" charset="0"/>
                <a:cs typeface="Arial" panose="020B0604020202020204" pitchFamily="34" charset="0"/>
              </a:rPr>
              <a:t>Jayesh Singh(1609731041)</a:t>
            </a:r>
          </a:p>
          <a:p>
            <a:r>
              <a:rPr lang="en-US" sz="2200" dirty="0" err="1">
                <a:latin typeface="Arial" panose="020B0604020202020204" pitchFamily="34" charset="0"/>
                <a:cs typeface="Arial" panose="020B0604020202020204" pitchFamily="34" charset="0"/>
              </a:rPr>
              <a:t>Krishn</a:t>
            </a:r>
            <a:r>
              <a:rPr lang="en-US" sz="2200" dirty="0">
                <a:latin typeface="Arial" panose="020B0604020202020204" pitchFamily="34" charset="0"/>
                <a:cs typeface="Arial" panose="020B0604020202020204" pitchFamily="34" charset="0"/>
              </a:rPr>
              <a:t> Gopal </a:t>
            </a:r>
            <a:r>
              <a:rPr lang="en-US" sz="2200">
                <a:latin typeface="Arial" panose="020B0604020202020204" pitchFamily="34" charset="0"/>
                <a:cs typeface="Arial" panose="020B0604020202020204" pitchFamily="34" charset="0"/>
              </a:rPr>
              <a:t>Dwivedi(1609731047)</a:t>
            </a:r>
            <a:endParaRPr lang="en-US" sz="2200" dirty="0">
              <a:latin typeface="Arial" panose="020B0604020202020204" pitchFamily="34" charset="0"/>
              <a:cs typeface="Arial" panose="020B0604020202020204" pitchFamily="34" charset="0"/>
            </a:endParaRPr>
          </a:p>
          <a:p>
            <a:endParaRPr lang="en-US" sz="2200" b="1" dirty="0">
              <a:solidFill>
                <a:srgbClr val="92D050"/>
              </a:solidFill>
              <a:latin typeface="Arial" panose="020B0604020202020204" pitchFamily="34" charset="0"/>
              <a:cs typeface="Arial" panose="020B0604020202020204" pitchFamily="34" charset="0"/>
            </a:endParaRPr>
          </a:p>
        </p:txBody>
      </p:sp>
      <p:sp>
        <p:nvSpPr>
          <p:cNvPr id="5" name="Rectangle 4"/>
          <p:cNvSpPr/>
          <p:nvPr/>
        </p:nvSpPr>
        <p:spPr>
          <a:xfrm>
            <a:off x="138229" y="4603885"/>
            <a:ext cx="2177647" cy="769441"/>
          </a:xfrm>
          <a:prstGeom prst="rect">
            <a:avLst/>
          </a:prstGeom>
        </p:spPr>
        <p:txBody>
          <a:bodyPr wrap="none">
            <a:spAutoFit/>
          </a:bodyPr>
          <a:lstStyle/>
          <a:p>
            <a:r>
              <a:rPr lang="en-US" sz="2200" b="1" dirty="0">
                <a:latin typeface="Arial" panose="020B0604020202020204" pitchFamily="34" charset="0"/>
                <a:cs typeface="Arial" panose="020B0604020202020204" pitchFamily="34" charset="0"/>
              </a:rPr>
              <a:t>GUIDE</a:t>
            </a:r>
          </a:p>
          <a:p>
            <a:r>
              <a:rPr lang="en-US" sz="2200" dirty="0">
                <a:latin typeface="Arial" panose="020B0604020202020204" pitchFamily="34" charset="0"/>
                <a:cs typeface="Arial" panose="020B0604020202020204" pitchFamily="34" charset="0"/>
              </a:rPr>
              <a:t>Mr. </a:t>
            </a:r>
            <a:r>
              <a:rPr lang="en-US" sz="2200">
                <a:latin typeface="Arial" panose="020B0604020202020204" pitchFamily="34" charset="0"/>
                <a:cs typeface="Arial" panose="020B0604020202020204" pitchFamily="34" charset="0"/>
              </a:rPr>
              <a:t>Piyush Jain </a:t>
            </a:r>
            <a:endParaRPr lang="en-US" sz="2200" dirty="0">
              <a:latin typeface="Arial" panose="020B0604020202020204" pitchFamily="34" charset="0"/>
              <a:cs typeface="Arial" panose="020B0604020202020204" pitchFamily="34" charset="0"/>
            </a:endParaRPr>
          </a:p>
        </p:txBody>
      </p:sp>
      <p:sp>
        <p:nvSpPr>
          <p:cNvPr id="6" name="Rectangle 5"/>
          <p:cNvSpPr/>
          <p:nvPr/>
        </p:nvSpPr>
        <p:spPr>
          <a:xfrm>
            <a:off x="680585" y="1385483"/>
            <a:ext cx="10780295" cy="1569660"/>
          </a:xfrm>
          <a:prstGeom prst="rect">
            <a:avLst/>
          </a:prstGeom>
        </p:spPr>
        <p:txBody>
          <a:bodyPr wrap="square">
            <a:spAutoFit/>
          </a:bodyPr>
          <a:lstStyle/>
          <a:p>
            <a:pPr algn="ctr"/>
            <a:r>
              <a:rPr lang="en-US" sz="3200" dirty="0">
                <a:latin typeface="Times New Roman" panose="02020603050405020304" pitchFamily="18" charset="0"/>
                <a:cs typeface="Times New Roman" panose="02020603050405020304" pitchFamily="18" charset="0"/>
              </a:rPr>
              <a:t>MIMO FSO COMMUNICATION USING HYBRID SUBCARRIER INTENSITY MODULATION OVER</a:t>
            </a:r>
          </a:p>
          <a:p>
            <a:pPr algn="ctr"/>
            <a:r>
              <a:rPr lang="en-US" sz="3200" dirty="0">
                <a:latin typeface="Times New Roman" panose="02020603050405020304" pitchFamily="18" charset="0"/>
                <a:cs typeface="Times New Roman" panose="02020603050405020304" pitchFamily="18" charset="0"/>
              </a:rPr>
              <a:t> DOUBLE GENERALISED GAMMA FADING</a:t>
            </a:r>
            <a:endParaRPr lang="en-I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296647" y="162714"/>
            <a:ext cx="7550756" cy="954107"/>
          </a:xfrm>
          <a:prstGeom prst="rect">
            <a:avLst/>
          </a:prstGeom>
          <a:noFill/>
        </p:spPr>
        <p:txBody>
          <a:bodyPr wrap="square" rtlCol="0">
            <a:spAutoFit/>
          </a:bodyPr>
          <a:lstStyle/>
          <a:p>
            <a:pPr algn="ctr"/>
            <a:r>
              <a:rPr lang="en-IN" sz="2800" b="1" dirty="0">
                <a:solidFill>
                  <a:srgbClr val="FF0000"/>
                </a:solidFill>
                <a:latin typeface="Arial" panose="020B0604020202020204" pitchFamily="34" charset="0"/>
                <a:cs typeface="Arial" panose="020B0604020202020204" pitchFamily="34" charset="0"/>
              </a:rPr>
              <a:t>DEPARTMENT OF ELECTRONIC AND COMMUNICATION ENGINEERING</a:t>
            </a:r>
          </a:p>
        </p:txBody>
      </p:sp>
      <p:sp>
        <p:nvSpPr>
          <p:cNvPr id="3" name="AutoShape 2" descr="Image result for akt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rial" panose="020B0604020202020204" pitchFamily="34" charset="0"/>
              <a:cs typeface="Arial" panose="020B0604020202020204" pitchFamily="34" charset="0"/>
            </a:endParaRPr>
          </a:p>
        </p:txBody>
      </p:sp>
      <p:sp>
        <p:nvSpPr>
          <p:cNvPr id="7" name="AutoShape 4" descr="Image result for aktu logo"/>
          <p:cNvSpPr>
            <a:spLocks noChangeAspect="1" noChangeArrowheads="1"/>
          </p:cNvSpPr>
          <p:nvPr/>
        </p:nvSpPr>
        <p:spPr bwMode="auto">
          <a:xfrm>
            <a:off x="307975" y="7945"/>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6167" y="149831"/>
            <a:ext cx="1173480" cy="12115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81" y="160346"/>
            <a:ext cx="1203993" cy="1203993"/>
          </a:xfrm>
          <a:prstGeom prst="rect">
            <a:avLst/>
          </a:prstGeom>
        </p:spPr>
      </p:pic>
    </p:spTree>
    <p:extLst>
      <p:ext uri="{BB962C8B-B14F-4D97-AF65-F5344CB8AC3E}">
        <p14:creationId xmlns:p14="http://schemas.microsoft.com/office/powerpoint/2010/main" val="412871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4291458906"/>
              </p:ext>
            </p:extLst>
          </p:nvPr>
        </p:nvGraphicFramePr>
        <p:xfrm>
          <a:off x="1068705" y="1234555"/>
          <a:ext cx="9939128" cy="4422177"/>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7. 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Aminikashani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Kavehrad</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and Gu, W., 2016, February. Error performance analysis of FSO links with equal gain diversity receivers over double generalized gamma fading channels.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In Broadband Access Communication Technologies X (Vol. 9772, p. 97720R). International Society for Optics and Photonics.[7]</a:t>
                      </a:r>
                      <a:endParaRPr lang="en-IN"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BER performance of FSO with EGC </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is analyzed.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MIMO system is not considered.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20801687"/>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8. 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Jagadeesh, V.K.,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Palliyembil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V.,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Muthuchidambaranathan</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 and Bui, F.M., 2015. Free space optical communication using subcarrier intensity modulation through generalized turbulence channel with pointing error. </a:t>
                      </a:r>
                      <a:r>
                        <a:rPr lang="en-US"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Microwave and Optical Technology Letters, 57(8), pp.1958-1961</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.[8]</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The effects of channel turbulence and pointing error are analyzed for BPSK-SIM FSO system.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BPSK-SIM is used but MPSK which is a better modulation scheme, is not analyzed. MIMO system is also not considered in this paper.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615936917"/>
                  </a:ext>
                </a:extLst>
              </a:tr>
            </a:tbl>
          </a:graphicData>
        </a:graphic>
      </p:graphicFrame>
    </p:spTree>
    <p:extLst>
      <p:ext uri="{BB962C8B-B14F-4D97-AF65-F5344CB8AC3E}">
        <p14:creationId xmlns:p14="http://schemas.microsoft.com/office/powerpoint/2010/main" val="298839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913139551"/>
              </p:ext>
            </p:extLst>
          </p:nvPr>
        </p:nvGraphicFramePr>
        <p:xfrm>
          <a:off x="1068705" y="1216662"/>
          <a:ext cx="9939128" cy="4662005"/>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chemeClr val="bg1">
                              <a:lumMod val="10000"/>
                            </a:schemeClr>
                          </a:solidFill>
                          <a:effectLst/>
                          <a:latin typeface="Arial" panose="020B0604020202020204" pitchFamily="34" charset="0"/>
                          <a:ea typeface="Calibri" panose="020F0502020204030204" pitchFamily="34" charset="0"/>
                          <a:cs typeface="Arial" panose="020B0604020202020204" pitchFamily="34" charset="0"/>
                        </a:rPr>
                        <a:t>9. </a:t>
                      </a:r>
                      <a:endParaRPr lang="en-IN" sz="1500" dirty="0">
                        <a:solidFill>
                          <a:schemeClr val="bg1">
                            <a:lumMod val="10000"/>
                          </a:schemeClr>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a:solidFill>
                            <a:srgbClr val="222222"/>
                          </a:solidFill>
                          <a:effectLst/>
                          <a:latin typeface="Arial" panose="020B0604020202020204" pitchFamily="34" charset="0"/>
                          <a:ea typeface="Times New Roman" panose="02020603050405020304" pitchFamily="18" charset="0"/>
                          <a:cs typeface="Arial" panose="020B0604020202020204" pitchFamily="34" charset="0"/>
                        </a:rPr>
                        <a:t>Bhatnagar, M.R. and Ghassemlooy, Z., 2016. Performance analysis of gamma–gamma fading FSO MIMO links with pointing errors. </a:t>
                      </a:r>
                      <a:r>
                        <a:rPr lang="en-US" sz="1500" i="1">
                          <a:solidFill>
                            <a:srgbClr val="222222"/>
                          </a:solidFill>
                          <a:effectLst/>
                          <a:latin typeface="Arial" panose="020B0604020202020204" pitchFamily="34" charset="0"/>
                          <a:ea typeface="Times New Roman" panose="02020603050405020304" pitchFamily="18" charset="0"/>
                          <a:cs typeface="Arial" panose="020B0604020202020204" pitchFamily="34" charset="0"/>
                        </a:rPr>
                        <a:t>Journal of Lightwave technology</a:t>
                      </a:r>
                      <a:r>
                        <a:rPr lang="en-US" sz="1500">
                          <a:solidFill>
                            <a:srgbClr val="222222"/>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a:solidFill>
                            <a:srgbClr val="222222"/>
                          </a:solidFill>
                          <a:effectLst/>
                          <a:latin typeface="Arial" panose="020B0604020202020204" pitchFamily="34" charset="0"/>
                          <a:ea typeface="Times New Roman" panose="02020603050405020304" pitchFamily="18" charset="0"/>
                          <a:cs typeface="Arial" panose="020B0604020202020204" pitchFamily="34" charset="0"/>
                        </a:rPr>
                        <a:t>34</a:t>
                      </a:r>
                      <a:r>
                        <a:rPr lang="en-US" sz="1500">
                          <a:solidFill>
                            <a:srgbClr val="222222"/>
                          </a:solidFill>
                          <a:effectLst/>
                          <a:latin typeface="Arial" panose="020B0604020202020204" pitchFamily="34" charset="0"/>
                          <a:ea typeface="Times New Roman" panose="02020603050405020304" pitchFamily="18" charset="0"/>
                          <a:cs typeface="Arial" panose="020B0604020202020204" pitchFamily="34" charset="0"/>
                        </a:rPr>
                        <a:t>(9), pp.2158-2169.[9]</a:t>
                      </a:r>
                      <a:endParaRPr lang="en-IN" sz="15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Average SER is derived for both EGC and MRC.</a:t>
                      </a:r>
                      <a:endParaRPr lang="en-IN" sz="15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chemeClr val="bg1">
                              <a:lumMod val="10000"/>
                            </a:schemeClr>
                          </a:solidFill>
                          <a:effectLst/>
                          <a:latin typeface="Arial" panose="020B0604020202020204" pitchFamily="34" charset="0"/>
                          <a:ea typeface="Times New Roman" panose="02020603050405020304" pitchFamily="18" charset="0"/>
                          <a:cs typeface="Arial" panose="020B0604020202020204" pitchFamily="34" charset="0"/>
                        </a:rPr>
                        <a:t>Gamma-Gamma distribution is used which does not work for strong turbulence conditions.</a:t>
                      </a:r>
                    </a:p>
                  </a:txBody>
                  <a:tcPr marL="68580" marR="68580" marT="0" marB="0">
                    <a:solidFill>
                      <a:srgbClr val="F8F2D0"/>
                    </a:solidFill>
                  </a:tcPr>
                </a:tc>
                <a:extLst>
                  <a:ext uri="{0D108BD9-81ED-4DB2-BD59-A6C34878D82A}">
                    <a16:rowId xmlns:a16="http://schemas.microsoft.com/office/drawing/2014/main" val="3229608106"/>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10. 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Li, J., Liu, J.Q. and Taylor, D.P., 2007. Optical communication using subcarrier PSK intensity modulation through atmospheric turbulence channels.[10]</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The BER is derived for optical </a:t>
                      </a:r>
                      <a:r>
                        <a:rPr lang="en-IN" sz="1500">
                          <a:solidFill>
                            <a:srgbClr val="022826"/>
                          </a:solidFill>
                          <a:effectLst/>
                          <a:latin typeface="Arial" panose="020B0604020202020204" pitchFamily="34" charset="0"/>
                          <a:ea typeface="Calibri" panose="020F0502020204030204" pitchFamily="34" charset="0"/>
                          <a:cs typeface="Arial" panose="020B0604020202020204" pitchFamily="34" charset="0"/>
                        </a:rPr>
                        <a:t>communication systems.</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Log normal distribution is considered therefore strong turbulence condition is not analyzed.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319892072"/>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11.</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Kaur, P., Jain, V.K. and Kar, S., 2015. Performance analysis of free space optical links using multi-input multi-output and aperture averaging in presence of turbulence and various weather conditions. </a:t>
                      </a:r>
                      <a:r>
                        <a:rPr lang="en-US" sz="1500" i="1">
                          <a:solidFill>
                            <a:srgbClr val="022826"/>
                          </a:solidFill>
                          <a:effectLst/>
                          <a:latin typeface="Arial" panose="020B0604020202020204" pitchFamily="34" charset="0"/>
                          <a:ea typeface="Times New Roman" panose="02020603050405020304" pitchFamily="18" charset="0"/>
                          <a:cs typeface="Arial" panose="020B0604020202020204" pitchFamily="34" charset="0"/>
                        </a:rPr>
                        <a:t>IET Communications</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a:solidFill>
                            <a:srgbClr val="022826"/>
                          </a:solidFill>
                          <a:effectLst/>
                          <a:latin typeface="Arial" panose="020B0604020202020204" pitchFamily="34" charset="0"/>
                          <a:ea typeface="Times New Roman" panose="02020603050405020304" pitchFamily="18" charset="0"/>
                          <a:cs typeface="Arial" panose="020B0604020202020204" pitchFamily="34" charset="0"/>
                        </a:rPr>
                        <a:t>9</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(8), pp.1104-1109.[11]</a:t>
                      </a:r>
                      <a:endParaRPr lang="en-IN" sz="150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Performance of FSO link under various weather conditions is evaluated in terms of BER, outage probability and diversity gain.</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Gamma-Gamma distribution is used which does not work for strong turbulence conditions.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353977355"/>
                  </a:ext>
                </a:extLst>
              </a:tr>
            </a:tbl>
          </a:graphicData>
        </a:graphic>
      </p:graphicFrame>
    </p:spTree>
    <p:extLst>
      <p:ext uri="{BB962C8B-B14F-4D97-AF65-F5344CB8AC3E}">
        <p14:creationId xmlns:p14="http://schemas.microsoft.com/office/powerpoint/2010/main" val="143065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1088410175"/>
              </p:ext>
            </p:extLst>
          </p:nvPr>
        </p:nvGraphicFramePr>
        <p:xfrm>
          <a:off x="1068705" y="1216662"/>
          <a:ext cx="9939128" cy="4422177"/>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12. 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Saeed, R.A. and Abbas, E.B., 2018, August. Performance Evaluation of MIMO FSO Communication with Gamma-Gamma Turbulence Channel using Diversity Techniques. In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2018 International Conference on Computer, Control, Electrical, and Electronics Engineering (ICCCEEE)</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 1-5). IEEE.[12]</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Examined the diversity combining techniques to minimize fading</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Double generalized gamma distribution is not employed.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229608106"/>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13. 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Johnsi, A.A.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Saminadan</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V., 2013, April. Performance of diversity combining techniques for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fso-mimo</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system. In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2013 International Conference on Communication and Signal Processing</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 479-483). IEEE.[13]</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Analyzed BER and outage probability   for different combining techniques which increases system performance.</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a:solidFill>
                            <a:srgbClr val="022826"/>
                          </a:solidFill>
                          <a:effectLst/>
                          <a:latin typeface="Arial" panose="020B0604020202020204" pitchFamily="34" charset="0"/>
                          <a:ea typeface="Times New Roman" panose="02020603050405020304" pitchFamily="18" charset="0"/>
                          <a:cs typeface="Arial" panose="020B0604020202020204" pitchFamily="34" charset="0"/>
                          <a:sym typeface="Arial"/>
                        </a:rPr>
                        <a:t>Log normal distribution is used which is applicable for weak turbulence conditions only.</a:t>
                      </a:r>
                      <a:endParaRPr lang="en-IN" sz="1500" b="0" i="0" u="none" strike="noStrike" cap="none" dirty="0">
                        <a:solidFill>
                          <a:srgbClr val="022826"/>
                        </a:solidFill>
                        <a:effectLst/>
                        <a:latin typeface="Arial" panose="020B0604020202020204" pitchFamily="34" charset="0"/>
                        <a:ea typeface="Times New Roman" panose="02020603050405020304" pitchFamily="18" charset="0"/>
                        <a:cs typeface="Arial" panose="020B0604020202020204" pitchFamily="34" charset="0"/>
                        <a:sym typeface="Arial"/>
                      </a:endParaRPr>
                    </a:p>
                  </a:txBody>
                  <a:tcPr>
                    <a:solidFill>
                      <a:srgbClr val="F8F2D0"/>
                    </a:solidFill>
                  </a:tcPr>
                </a:tc>
                <a:extLst>
                  <a:ext uri="{0D108BD9-81ED-4DB2-BD59-A6C34878D82A}">
                    <a16:rowId xmlns:a16="http://schemas.microsoft.com/office/drawing/2014/main" val="1319892072"/>
                  </a:ext>
                </a:extLst>
              </a:tr>
            </a:tbl>
          </a:graphicData>
        </a:graphic>
      </p:graphicFrame>
    </p:spTree>
    <p:extLst>
      <p:ext uri="{BB962C8B-B14F-4D97-AF65-F5344CB8AC3E}">
        <p14:creationId xmlns:p14="http://schemas.microsoft.com/office/powerpoint/2010/main" val="315489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1694637527"/>
              </p:ext>
            </p:extLst>
          </p:nvPr>
        </p:nvGraphicFramePr>
        <p:xfrm>
          <a:off x="1068705" y="1216662"/>
          <a:ext cx="9939128" cy="5113591"/>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14. 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Saber, M.J. and Keshavarz, A., 2018, May. On performance of adaptive subcarrier intensity modulation over generalized FSO links. In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Electrical Engineering (ICEE), Iranian Conference on</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 358-361). IEEE.[14]</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Performance evaluation of adaptive subcarrier PSK intensity modulation over Malaga turbulence channel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r>
                        <a:rPr lang="en-US" sz="1500" dirty="0">
                          <a:solidFill>
                            <a:srgbClr val="022826"/>
                          </a:solidFill>
                          <a:latin typeface="Arial" panose="020B0604020202020204" pitchFamily="34" charset="0"/>
                          <a:cs typeface="Arial" panose="020B0604020202020204" pitchFamily="34" charset="0"/>
                        </a:rPr>
                        <a:t>PSK is used which has lower bandwidth efficiency.</a:t>
                      </a:r>
                    </a:p>
                  </a:txBody>
                  <a:tcPr>
                    <a:solidFill>
                      <a:srgbClr val="F8F2D0"/>
                    </a:solidFill>
                  </a:tcPr>
                </a:tc>
                <a:extLst>
                  <a:ext uri="{0D108BD9-81ED-4DB2-BD59-A6C34878D82A}">
                    <a16:rowId xmlns:a16="http://schemas.microsoft.com/office/drawing/2014/main" val="3229608106"/>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15. 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Sadiku, M.N., Musa, S.M.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Nelatury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S.R., 2016. Free space optical communications: An overview.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European scientific journal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12</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(9).[15]</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Advantages and limitation of Free Space Optical communication.</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gn="ctr"/>
                      <a:r>
                        <a:rPr lang="en-US" sz="1500" dirty="0">
                          <a:solidFill>
                            <a:srgbClr val="022826"/>
                          </a:solidFill>
                          <a:latin typeface="Arial" panose="020B0604020202020204" pitchFamily="34" charset="0"/>
                          <a:cs typeface="Arial" panose="020B0604020202020204" pitchFamily="34" charset="0"/>
                        </a:rPr>
                        <a:t>-</a:t>
                      </a:r>
                    </a:p>
                  </a:txBody>
                  <a:tcPr>
                    <a:solidFill>
                      <a:srgbClr val="F8F2D0"/>
                    </a:solidFill>
                  </a:tcPr>
                </a:tc>
                <a:extLst>
                  <a:ext uri="{0D108BD9-81ED-4DB2-BD59-A6C34878D82A}">
                    <a16:rowId xmlns:a16="http://schemas.microsoft.com/office/drawing/2014/main" val="1319892072"/>
                  </a:ext>
                </a:extLst>
              </a:tr>
              <a:tr h="1148614">
                <a:tc>
                  <a:txBody>
                    <a:bodyPr/>
                    <a:lstStyle/>
                    <a:p>
                      <a:pPr marL="0" lvl="0" indent="0" algn="just">
                        <a:lnSpc>
                          <a:spcPct val="150000"/>
                        </a:lnSpc>
                        <a:spcAft>
                          <a:spcPts val="0"/>
                        </a:spcAft>
                        <a:buFont typeface="Times New Roman" panose="02020603050405020304" pitchFamily="18" charset="0"/>
                        <a:buNone/>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16. 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Vellakudiyan, J.,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Muthuchidambaranathan</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 Bui, F.M.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Palliyembil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V., 2015. Performance of a subcarrier intensity modulated differential phase-shift keying over generalized turbulence channel.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AEU-International Journal of Electronics and Communications</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69</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(11), pp.1569-1573.[16]</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Performance analysis of DPSK SIM based FSO system. Expression for BER, channel capacity and outage probability of the system.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DPSK is used which is highly sensitive to phase noise effects.</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655305612"/>
                  </a:ext>
                </a:extLst>
              </a:tr>
            </a:tbl>
          </a:graphicData>
        </a:graphic>
      </p:graphicFrame>
    </p:spTree>
    <p:extLst>
      <p:ext uri="{BB962C8B-B14F-4D97-AF65-F5344CB8AC3E}">
        <p14:creationId xmlns:p14="http://schemas.microsoft.com/office/powerpoint/2010/main" val="295365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2668845979"/>
              </p:ext>
            </p:extLst>
          </p:nvPr>
        </p:nvGraphicFramePr>
        <p:xfrm>
          <a:off x="1068705" y="1216662"/>
          <a:ext cx="9939128" cy="5107977"/>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0"/>
                        </a:spcAft>
                        <a:buFont typeface="Times New Roman" panose="02020603050405020304" pitchFamily="18" charset="0"/>
                        <a:buNone/>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17. 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Dabiri, M.T.,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Sadough</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S.M.S.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Khalighi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M.A., 2017. FSO channel estimation for OOK modulation with APD receiver over atmospheric turbulence and pointing errors.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Optics Communications</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402</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pp.577-584.[17]</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gn="just">
                        <a:lnSpc>
                          <a:spcPct val="100000"/>
                        </a:lnSpc>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BER performance of EM channel estimator is analysed.</a:t>
                      </a:r>
                    </a:p>
                  </a:txBody>
                  <a:tcPr marL="68580" marR="68580" marT="0" marB="0">
                    <a:solidFill>
                      <a:srgbClr val="F8F2D0"/>
                    </a:solidFill>
                  </a:tcPr>
                </a:tc>
                <a:tc>
                  <a:txBody>
                    <a:bodyPr/>
                    <a:lstStyle/>
                    <a:p>
                      <a:pPr algn="l">
                        <a:lnSpc>
                          <a:spcPct val="100000"/>
                        </a:lnSpc>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 OOK modulation is used ,which offers lower power efficiency and is very susceptible to noise interference.</a:t>
                      </a:r>
                    </a:p>
                  </a:txBody>
                  <a:tcPr marL="68580" marR="68580" marT="0" marB="0">
                    <a:solidFill>
                      <a:srgbClr val="F8F2D0"/>
                    </a:solidFill>
                  </a:tcPr>
                </a:tc>
                <a:extLst>
                  <a:ext uri="{0D108BD9-81ED-4DB2-BD59-A6C34878D82A}">
                    <a16:rowId xmlns:a16="http://schemas.microsoft.com/office/drawing/2014/main" val="3229608106"/>
                  </a:ext>
                </a:extLst>
              </a:tr>
              <a:tr h="1148614">
                <a:tc>
                  <a:txBody>
                    <a:bodyPr/>
                    <a:lstStyle/>
                    <a:p>
                      <a:pPr marL="0" lvl="0" indent="0" algn="just">
                        <a:lnSpc>
                          <a:spcPct val="150000"/>
                        </a:lnSpc>
                        <a:spcAft>
                          <a:spcPts val="0"/>
                        </a:spcAft>
                        <a:buFont typeface="Times New Roman" panose="02020603050405020304" pitchFamily="18" charset="0"/>
                        <a:buNone/>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18. 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Kaur, G., Singh, H.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Sappal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A.S., 2017. Free space optical using different modulation techniques—a review.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International Journal of Engineering Trends and Technology (IJETT)</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43</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(2).[18]</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Methods for performance enhancement of FSO link are </a:t>
                      </a:r>
                      <a:r>
                        <a:rPr lang="en-IN" sz="1500">
                          <a:solidFill>
                            <a:srgbClr val="022826"/>
                          </a:solidFill>
                          <a:effectLst/>
                          <a:latin typeface="Arial" panose="020B0604020202020204" pitchFamily="34" charset="0"/>
                          <a:ea typeface="Calibri" panose="020F0502020204030204" pitchFamily="34" charset="0"/>
                          <a:cs typeface="Arial" panose="020B0604020202020204" pitchFamily="34" charset="0"/>
                        </a:rPr>
                        <a:t>described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DPIM and DPPM can also be employed.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319892072"/>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19. 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Popoola, W.O.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Ghassemlooy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Z., 2009. BPSK subcarrier intensity modulated free-space optical communications in atmospheric turbulence.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Journal of Lightwave technology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27</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(8), pp.967-973.[19]</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The BER expression for SIM  FSO is derived.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Spatial diversity is used which is only used for strong turbulence.</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655305612"/>
                  </a:ext>
                </a:extLst>
              </a:tr>
            </a:tbl>
          </a:graphicData>
        </a:graphic>
      </p:graphicFrame>
    </p:spTree>
    <p:extLst>
      <p:ext uri="{BB962C8B-B14F-4D97-AF65-F5344CB8AC3E}">
        <p14:creationId xmlns:p14="http://schemas.microsoft.com/office/powerpoint/2010/main" val="199254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5309E306-0653-4EF0-BBA3-1B0F0BADECF1}"/>
              </a:ext>
            </a:extLst>
          </p:cNvPr>
          <p:cNvGraphicFramePr>
            <a:graphicFrameLocks noGrp="1"/>
          </p:cNvGraphicFramePr>
          <p:nvPr>
            <p:extLst>
              <p:ext uri="{D42A27DB-BD31-4B8C-83A1-F6EECF244321}">
                <p14:modId xmlns:p14="http://schemas.microsoft.com/office/powerpoint/2010/main" val="539384593"/>
              </p:ext>
            </p:extLst>
          </p:nvPr>
        </p:nvGraphicFramePr>
        <p:xfrm>
          <a:off x="1068705" y="1216662"/>
          <a:ext cx="9939128" cy="4884991"/>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a:t>
                      </a: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0.</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Prabu, K. and Kumar, D.S., 2015. BER analysis for BPSK based SIM–FSO communication system over strong atmospheric turbulence with spatial diversity and pointing errors.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Wireless Personal Communications</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81</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(3), pp.1143-1157</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.[26]</a:t>
                      </a:r>
                      <a:endPar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BER of BPSK-SIM based SISO and SIMO FSO systems over a strong atmospheric channel with pointing errors are derived.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 </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MIMO system is not employed.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Spatial diversity is used which is only used for strong turbulence.</a:t>
                      </a:r>
                      <a:endParaRPr lang="en-IN" sz="150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lgn="l">
                        <a:lnSpc>
                          <a:spcPct val="100000"/>
                        </a:lnSpc>
                        <a:spcAft>
                          <a:spcPts val="0"/>
                        </a:spcAft>
                      </a:pP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229608106"/>
                  </a:ext>
                </a:extLst>
              </a:tr>
              <a:tr h="1148614">
                <a:tc>
                  <a:txBody>
                    <a:bodyPr/>
                    <a:lstStyle/>
                    <a:p>
                      <a:pPr marL="0" lvl="0" indent="0" algn="just">
                        <a:lnSpc>
                          <a:spcPct val="150000"/>
                        </a:lnSpc>
                        <a:spcAft>
                          <a:spcPts val="0"/>
                        </a:spcAft>
                        <a:buFont typeface="Times New Roman" panose="02020603050405020304" pitchFamily="18" charset="0"/>
                        <a:buNone/>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21. 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Ting Jiang, Lin Zhao ,Hong Zhang Liu</a:t>
                      </a: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Performance improvement for Mixed RF-FSO Communication System by Adopting Hybrid Subcarrier Intensity Modulation.</a:t>
                      </a:r>
                    </a:p>
                    <a:p>
                      <a:pPr>
                        <a:spcAft>
                          <a:spcPts val="0"/>
                        </a:spcAft>
                      </a:pP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MDPI Appl. Sci 2019 , 9,3724[27]</a:t>
                      </a:r>
                      <a:endParaRPr lang="en-IN"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T</a:t>
                      </a:r>
                      <a:r>
                        <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he BER expression of hybrid RF-FSO system</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Spatial diversity is </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not considered.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319892072"/>
                  </a:ext>
                </a:extLst>
              </a:tr>
              <a:tr h="1069746">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22. 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Faridzadeh</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Gholami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Ghassemlooy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Z.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Gatri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 2014, September. BPSK-SIM-PPM modulation for free space optical communications</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In 7'th International Symposium on Telecommunications (IST'2014) (pp. 794-798).</a:t>
                      </a:r>
                      <a:endParaRPr lang="en-IN"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r>
                        <a:rPr lang="en-US" sz="1500" b="0" i="0" u="none" strike="noStrike" kern="1200" baseline="0" dirty="0">
                          <a:solidFill>
                            <a:schemeClr val="dk1"/>
                          </a:solidFill>
                          <a:latin typeface="Arial" panose="020B0604020202020204" pitchFamily="34" charset="0"/>
                          <a:ea typeface="+mn-ea"/>
                          <a:cs typeface="Arial" panose="020B0604020202020204" pitchFamily="34" charset="0"/>
                        </a:rPr>
                        <a:t>BER execution of the PPM-BPSK balance plot in the lognormal atmospheric channel.</a:t>
                      </a:r>
                      <a:r>
                        <a:rPr lang="en-US" sz="1800" b="0" i="0" u="none" strike="noStrike" kern="1200" baseline="0" dirty="0">
                          <a:solidFill>
                            <a:schemeClr val="dk1"/>
                          </a:solidFill>
                          <a:latin typeface="+mn-lt"/>
                          <a:ea typeface="+mn-ea"/>
                          <a:cs typeface="+mn-cs"/>
                        </a:rPr>
                        <a:t>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BPSK-SIM is used but MPSK which is a better modulation scheme, is not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analysed</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MIMO system is also not considered in this paper</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655305612"/>
                  </a:ext>
                </a:extLst>
              </a:tr>
            </a:tbl>
          </a:graphicData>
        </a:graphic>
      </p:graphicFrame>
    </p:spTree>
    <p:extLst>
      <p:ext uri="{BB962C8B-B14F-4D97-AF65-F5344CB8AC3E}">
        <p14:creationId xmlns:p14="http://schemas.microsoft.com/office/powerpoint/2010/main" val="347444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7" name="Table 6">
            <a:extLst>
              <a:ext uri="{FF2B5EF4-FFF2-40B4-BE49-F238E27FC236}">
                <a16:creationId xmlns:a16="http://schemas.microsoft.com/office/drawing/2014/main" id="{EE138D76-43D7-419A-A7D1-20896C47E449}"/>
              </a:ext>
            </a:extLst>
          </p:cNvPr>
          <p:cNvGraphicFramePr>
            <a:graphicFrameLocks noGrp="1"/>
          </p:cNvGraphicFramePr>
          <p:nvPr>
            <p:extLst>
              <p:ext uri="{D42A27DB-BD31-4B8C-83A1-F6EECF244321}">
                <p14:modId xmlns:p14="http://schemas.microsoft.com/office/powerpoint/2010/main" val="2578489251"/>
              </p:ext>
            </p:extLst>
          </p:nvPr>
        </p:nvGraphicFramePr>
        <p:xfrm>
          <a:off x="910476" y="1035561"/>
          <a:ext cx="9939128" cy="4242649"/>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566762">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2075687">
                <a:tc>
                  <a:txBody>
                    <a:bodyPr/>
                    <a:lstStyle/>
                    <a:p>
                      <a:pPr marL="0" lvl="0" indent="0" algn="just">
                        <a:lnSpc>
                          <a:spcPct val="150000"/>
                        </a:lnSpc>
                        <a:spcAft>
                          <a:spcPts val="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a:t>
                      </a: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3.</a:t>
                      </a:r>
                    </a:p>
                  </a:txBody>
                  <a:tcPr marL="68580" marR="68580" marT="0" marB="0">
                    <a:solidFill>
                      <a:srgbClr val="F8F2D0"/>
                    </a:solidFill>
                  </a:tcPr>
                </a:tc>
                <a:tc>
                  <a:txBody>
                    <a:bodyPr/>
                    <a:lstStyle/>
                    <a:p>
                      <a:r>
                        <a:rPr lang="en-IN" sz="1600" b="0" i="0" u="none" strike="noStrike" kern="1200" baseline="0" dirty="0" err="1">
                          <a:solidFill>
                            <a:schemeClr val="dk1"/>
                          </a:solidFill>
                          <a:latin typeface="+mn-lt"/>
                          <a:ea typeface="+mn-ea"/>
                          <a:cs typeface="+mn-cs"/>
                        </a:rPr>
                        <a:t>Faridzadeh</a:t>
                      </a:r>
                      <a:r>
                        <a:rPr lang="en-IN" sz="1600" b="0" i="0" u="none" strike="noStrike" kern="1200" baseline="0" dirty="0">
                          <a:solidFill>
                            <a:schemeClr val="dk1"/>
                          </a:solidFill>
                          <a:latin typeface="+mn-lt"/>
                          <a:ea typeface="+mn-ea"/>
                          <a:cs typeface="+mn-cs"/>
                        </a:rPr>
                        <a:t>, M., </a:t>
                      </a:r>
                      <a:r>
                        <a:rPr lang="en-IN" sz="1600" b="0" i="0" u="none" strike="noStrike" kern="1200" baseline="0" dirty="0" err="1">
                          <a:solidFill>
                            <a:schemeClr val="dk1"/>
                          </a:solidFill>
                          <a:latin typeface="+mn-lt"/>
                          <a:ea typeface="+mn-ea"/>
                          <a:cs typeface="+mn-cs"/>
                        </a:rPr>
                        <a:t>Gholami</a:t>
                      </a:r>
                      <a:r>
                        <a:rPr lang="en-IN" sz="1600" b="0" i="0" u="none" strike="noStrike" kern="1200" baseline="0" dirty="0">
                          <a:solidFill>
                            <a:schemeClr val="dk1"/>
                          </a:solidFill>
                          <a:latin typeface="+mn-lt"/>
                          <a:ea typeface="+mn-ea"/>
                          <a:cs typeface="+mn-cs"/>
                        </a:rPr>
                        <a:t>, A., </a:t>
                      </a:r>
                      <a:r>
                        <a:rPr lang="en-IN" sz="1600" b="0" i="0" u="none" strike="noStrike" kern="1200" baseline="0" dirty="0" err="1">
                          <a:solidFill>
                            <a:schemeClr val="dk1"/>
                          </a:solidFill>
                          <a:latin typeface="+mn-lt"/>
                          <a:ea typeface="+mn-ea"/>
                          <a:cs typeface="+mn-cs"/>
                        </a:rPr>
                        <a:t>Ghassemlooy</a:t>
                      </a:r>
                      <a:r>
                        <a:rPr lang="en-IN" sz="1600" b="0" i="0" u="none" strike="noStrike" kern="1200" baseline="0" dirty="0">
                          <a:solidFill>
                            <a:schemeClr val="dk1"/>
                          </a:solidFill>
                          <a:latin typeface="+mn-lt"/>
                          <a:ea typeface="+mn-ea"/>
                          <a:cs typeface="+mn-cs"/>
                        </a:rPr>
                        <a:t>, Z. and </a:t>
                      </a:r>
                      <a:r>
                        <a:rPr lang="en-IN" sz="1600" b="0" i="0" u="none" strike="noStrike" kern="1200" baseline="0" dirty="0" err="1">
                          <a:solidFill>
                            <a:schemeClr val="dk1"/>
                          </a:solidFill>
                          <a:latin typeface="+mn-lt"/>
                          <a:ea typeface="+mn-ea"/>
                          <a:cs typeface="+mn-cs"/>
                        </a:rPr>
                        <a:t>Rajbhandari</a:t>
                      </a:r>
                      <a:r>
                        <a:rPr lang="en-IN" sz="1600" b="0" i="0" u="none" strike="noStrike" kern="1200" baseline="0" dirty="0">
                          <a:solidFill>
                            <a:schemeClr val="dk1"/>
                          </a:solidFill>
                          <a:latin typeface="+mn-lt"/>
                          <a:ea typeface="+mn-ea"/>
                          <a:cs typeface="+mn-cs"/>
                        </a:rPr>
                        <a:t>, S., 2012, July. Hybrid 2-PPM-BPSK-SIM with the spatial diversity for free space optical communications. In </a:t>
                      </a:r>
                      <a:r>
                        <a:rPr lang="en-IN" sz="1600" b="0" i="1" u="none" strike="noStrike" kern="1200" baseline="0" dirty="0">
                          <a:solidFill>
                            <a:schemeClr val="dk1"/>
                          </a:solidFill>
                          <a:latin typeface="+mn-lt"/>
                          <a:ea typeface="+mn-ea"/>
                          <a:cs typeface="+mn-cs"/>
                        </a:rPr>
                        <a:t>2012 8th International Symposium on Communication Systems, Networks &amp; Digital Signal Processing (CSNDSP) </a:t>
                      </a:r>
                      <a:r>
                        <a:rPr lang="en-IN" sz="1600" b="0" i="0" u="none" strike="noStrike" kern="1200" baseline="0" dirty="0">
                          <a:solidFill>
                            <a:schemeClr val="dk1"/>
                          </a:solidFill>
                          <a:latin typeface="+mn-lt"/>
                          <a:ea typeface="+mn-ea"/>
                          <a:cs typeface="+mn-cs"/>
                        </a:rPr>
                        <a:t>(pp. 1-5). IEEE.[29]</a:t>
                      </a:r>
                      <a:r>
                        <a:rPr lang="en-IN" sz="1800" b="0" i="0" u="none" strike="noStrike" kern="1200" baseline="0" dirty="0">
                          <a:solidFill>
                            <a:schemeClr val="dk1"/>
                          </a:solidFill>
                          <a:latin typeface="+mn-lt"/>
                          <a:ea typeface="+mn-ea"/>
                          <a:cs typeface="+mn-cs"/>
                        </a:rPr>
                        <a:t>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BER </a:t>
                      </a:r>
                      <a:r>
                        <a:rPr lang="en-US" sz="1500" dirty="0" err="1">
                          <a:solidFill>
                            <a:srgbClr val="022826"/>
                          </a:solidFill>
                          <a:effectLst/>
                          <a:latin typeface="Arial" panose="020B0604020202020204" pitchFamily="34" charset="0"/>
                          <a:ea typeface="Calibri" panose="020F0502020204030204" pitchFamily="34" charset="0"/>
                          <a:cs typeface="Arial" panose="020B0604020202020204" pitchFamily="34" charset="0"/>
                        </a:rPr>
                        <a:t>analysed</a:t>
                      </a: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 for various combining techniques and found that system efficiency was increasing.</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 </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MIMO system is not MPSK-SIM is not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analysed</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Spatial Density is considered only for strong turbulence.</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229608106"/>
                  </a:ext>
                </a:extLst>
              </a:tr>
              <a:tr h="1345353">
                <a:tc>
                  <a:txBody>
                    <a:bodyPr/>
                    <a:lstStyle/>
                    <a:p>
                      <a:pPr marL="0" lvl="0" indent="0" algn="just">
                        <a:lnSpc>
                          <a:spcPct val="150000"/>
                        </a:lnSpc>
                        <a:spcAft>
                          <a:spcPts val="0"/>
                        </a:spcAft>
                        <a:buFont typeface="Times New Roman" panose="02020603050405020304" pitchFamily="18" charset="0"/>
                        <a:buNone/>
                      </a:pP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24. </a:t>
                      </a:r>
                    </a:p>
                  </a:txBody>
                  <a:tcPr marL="68580" marR="68580" marT="0" marB="0">
                    <a:solidFill>
                      <a:srgbClr val="F8F2D0"/>
                    </a:solidFill>
                  </a:tcPr>
                </a:tc>
                <a:tc>
                  <a:txBody>
                    <a:bodyPr/>
                    <a:lstStyle/>
                    <a:p>
                      <a:pPr>
                        <a:spcAft>
                          <a:spcPts val="0"/>
                        </a:spcAft>
                      </a:pPr>
                      <a:r>
                        <a:rPr lang="en-IN" sz="1500" i="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Faridzadeh</a:t>
                      </a:r>
                      <a:r>
                        <a:rPr lang="en-IN"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a:t>
                      </a:r>
                      <a:r>
                        <a:rPr lang="en-IN" sz="1500" i="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Gholami</a:t>
                      </a:r>
                      <a:r>
                        <a:rPr lang="en-IN"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 </a:t>
                      </a:r>
                      <a:r>
                        <a:rPr lang="en-IN" sz="1500" i="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Ghassemlooy</a:t>
                      </a:r>
                      <a:r>
                        <a:rPr lang="en-IN"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Z. and </a:t>
                      </a:r>
                      <a:r>
                        <a:rPr lang="en-IN" sz="1500" i="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Rajbhandari</a:t>
                      </a:r>
                      <a:r>
                        <a:rPr lang="en-IN"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S., 2012. Hybrid pulse position modulation and binary phase shift keying subcarrier intensity modulation for free space optics in a weak </a:t>
                      </a:r>
                      <a:r>
                        <a:rPr lang="en-US" sz="1500" i="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and saturated turbulence channel.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JOSA A, 29(8), pp.1680-1685.[30]</a:t>
                      </a:r>
                      <a:endParaRPr lang="en-IN"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T</a:t>
                      </a:r>
                      <a:r>
                        <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he BER expression of hybrid RF-FSO system</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Spatial diversity is not considered.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319892072"/>
                  </a:ext>
                </a:extLst>
              </a:tr>
            </a:tbl>
          </a:graphicData>
        </a:graphic>
      </p:graphicFrame>
    </p:spTree>
    <p:extLst>
      <p:ext uri="{BB962C8B-B14F-4D97-AF65-F5344CB8AC3E}">
        <p14:creationId xmlns:p14="http://schemas.microsoft.com/office/powerpoint/2010/main" val="111465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17</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7" name="Table 6">
            <a:extLst>
              <a:ext uri="{FF2B5EF4-FFF2-40B4-BE49-F238E27FC236}">
                <a16:creationId xmlns:a16="http://schemas.microsoft.com/office/drawing/2014/main" id="{EE138D76-43D7-419A-A7D1-20896C47E449}"/>
              </a:ext>
            </a:extLst>
          </p:cNvPr>
          <p:cNvGraphicFramePr>
            <a:graphicFrameLocks noGrp="1"/>
          </p:cNvGraphicFramePr>
          <p:nvPr>
            <p:extLst>
              <p:ext uri="{D42A27DB-BD31-4B8C-83A1-F6EECF244321}">
                <p14:modId xmlns:p14="http://schemas.microsoft.com/office/powerpoint/2010/main" val="2854210580"/>
              </p:ext>
            </p:extLst>
          </p:nvPr>
        </p:nvGraphicFramePr>
        <p:xfrm>
          <a:off x="1126436" y="1271231"/>
          <a:ext cx="9939128" cy="3035642"/>
        </p:xfrm>
        <a:graphic>
          <a:graphicData uri="http://schemas.openxmlformats.org/drawingml/2006/table">
            <a:tbl>
              <a:tblPr firstRow="1" bandRow="1">
                <a:tableStyleId>{5C22544A-7EE6-4342-B048-85BDC9FD1C3A}</a:tableStyleId>
              </a:tblPr>
              <a:tblGrid>
                <a:gridCol w="808382">
                  <a:extLst>
                    <a:ext uri="{9D8B030D-6E8A-4147-A177-3AD203B41FA5}">
                      <a16:colId xmlns:a16="http://schemas.microsoft.com/office/drawing/2014/main" val="2445484847"/>
                    </a:ext>
                  </a:extLst>
                </a:gridCol>
                <a:gridCol w="3830421">
                  <a:extLst>
                    <a:ext uri="{9D8B030D-6E8A-4147-A177-3AD203B41FA5}">
                      <a16:colId xmlns:a16="http://schemas.microsoft.com/office/drawing/2014/main" val="933721004"/>
                    </a:ext>
                  </a:extLst>
                </a:gridCol>
                <a:gridCol w="2815543">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566762">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2075687">
                <a:tc>
                  <a:txBody>
                    <a:bodyPr/>
                    <a:lstStyle/>
                    <a:p>
                      <a:pPr marL="0" lvl="0" indent="0" algn="just">
                        <a:lnSpc>
                          <a:spcPct val="150000"/>
                        </a:lnSpc>
                        <a:spcAft>
                          <a:spcPts val="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a:t>
                      </a:r>
                      <a:r>
                        <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5.</a:t>
                      </a:r>
                    </a:p>
                  </a:txBody>
                  <a:tcPr marL="68580" marR="68580" marT="0" marB="0">
                    <a:solidFill>
                      <a:srgbClr val="F8F2D0"/>
                    </a:solidFill>
                  </a:tcPr>
                </a:tc>
                <a:tc>
                  <a:txBody>
                    <a:bodyPr/>
                    <a:lstStyle/>
                    <a:p>
                      <a:r>
                        <a:rPr lang="en-IN" sz="1600" b="0" i="0" u="none" strike="noStrike" kern="1200" baseline="0" dirty="0">
                          <a:solidFill>
                            <a:schemeClr val="dk1"/>
                          </a:solidFill>
                          <a:latin typeface="+mn-lt"/>
                          <a:ea typeface="+mn-ea"/>
                          <a:cs typeface="+mn-cs"/>
                        </a:rPr>
                        <a:t>Tiwari, Pawan, Nikhil Kumar, Pragati Singh, </a:t>
                      </a:r>
                      <a:r>
                        <a:rPr lang="en-IN" sz="1600" b="0" i="0" u="none" strike="noStrike" kern="1200" baseline="0" dirty="0" err="1">
                          <a:solidFill>
                            <a:schemeClr val="dk1"/>
                          </a:solidFill>
                          <a:latin typeface="+mn-lt"/>
                          <a:ea typeface="+mn-ea"/>
                          <a:cs typeface="+mn-cs"/>
                        </a:rPr>
                        <a:t>Chhavi</a:t>
                      </a:r>
                      <a:r>
                        <a:rPr lang="en-IN" sz="1600" b="0" i="0" u="none" strike="noStrike" kern="1200" baseline="0" dirty="0">
                          <a:solidFill>
                            <a:schemeClr val="dk1"/>
                          </a:solidFill>
                          <a:latin typeface="+mn-lt"/>
                          <a:ea typeface="+mn-ea"/>
                          <a:cs typeface="+mn-cs"/>
                        </a:rPr>
                        <a:t> Srivastava, M. Lakshmanan, Piyush Jain, and Saurabh </a:t>
                      </a:r>
                      <a:r>
                        <a:rPr lang="en-IN" sz="1600" b="0" i="0" u="none" strike="noStrike" kern="1200" baseline="0" dirty="0" err="1">
                          <a:solidFill>
                            <a:schemeClr val="dk1"/>
                          </a:solidFill>
                          <a:latin typeface="+mn-lt"/>
                          <a:ea typeface="+mn-ea"/>
                          <a:cs typeface="+mn-cs"/>
                        </a:rPr>
                        <a:t>Katiyar</a:t>
                      </a:r>
                      <a:r>
                        <a:rPr lang="en-IN" sz="1600" b="0" i="0" u="none" strike="noStrike" kern="1200" baseline="0" dirty="0">
                          <a:solidFill>
                            <a:schemeClr val="dk1"/>
                          </a:solidFill>
                          <a:latin typeface="+mn-lt"/>
                          <a:ea typeface="+mn-ea"/>
                          <a:cs typeface="+mn-cs"/>
                        </a:rPr>
                        <a:t>. "</a:t>
                      </a:r>
                      <a:r>
                        <a:rPr lang="en-IN" sz="1600" b="0" i="0" u="none" strike="noStrike" kern="1200" baseline="0" dirty="0" err="1">
                          <a:solidFill>
                            <a:schemeClr val="dk1"/>
                          </a:solidFill>
                          <a:latin typeface="+mn-lt"/>
                          <a:ea typeface="+mn-ea"/>
                          <a:cs typeface="+mn-cs"/>
                        </a:rPr>
                        <a:t>Modeling</a:t>
                      </a:r>
                      <a:r>
                        <a:rPr lang="en-IN" sz="1600" b="0" i="0" u="none" strike="noStrike" kern="1200" baseline="0" dirty="0">
                          <a:solidFill>
                            <a:schemeClr val="dk1"/>
                          </a:solidFill>
                          <a:latin typeface="+mn-lt"/>
                          <a:ea typeface="+mn-ea"/>
                          <a:cs typeface="+mn-cs"/>
                        </a:rPr>
                        <a:t> and Analysis of Hybrid SIM with L-PPM and MSK over Double Generalized Gamma Distribution in Free Space Optical Communication System." In 2019 International Conference on Vision Towards Emerging Trends in Communication and Networking (</a:t>
                      </a:r>
                      <a:r>
                        <a:rPr lang="en-IN" sz="1600" b="0" i="0" u="none" strike="noStrike" kern="1200" baseline="0" dirty="0" err="1">
                          <a:solidFill>
                            <a:schemeClr val="dk1"/>
                          </a:solidFill>
                          <a:latin typeface="+mn-lt"/>
                          <a:ea typeface="+mn-ea"/>
                          <a:cs typeface="+mn-cs"/>
                        </a:rPr>
                        <a:t>ViTECoN</a:t>
                      </a:r>
                      <a:r>
                        <a:rPr lang="en-IN" sz="1600" b="0" i="0" u="none" strike="noStrike" kern="1200" baseline="0" dirty="0">
                          <a:solidFill>
                            <a:schemeClr val="dk1"/>
                          </a:solidFill>
                          <a:latin typeface="+mn-lt"/>
                          <a:ea typeface="+mn-ea"/>
                          <a:cs typeface="+mn-cs"/>
                        </a:rPr>
                        <a:t>), 1-4. IEEE, 2019.[31]</a:t>
                      </a:r>
                      <a:r>
                        <a:rPr lang="en-IN" sz="1800" b="0" i="0" u="none" strike="noStrike" kern="1200" baseline="0" dirty="0">
                          <a:solidFill>
                            <a:schemeClr val="dk1"/>
                          </a:solidFill>
                          <a:latin typeface="+mn-lt"/>
                          <a:ea typeface="+mn-ea"/>
                          <a:cs typeface="+mn-cs"/>
                        </a:rPr>
                        <a:t>	</a:t>
                      </a: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BER performance of SISO FSO system for hybrid LPPM-MSK-SIM over double GG distribution under weak, moderate and strong turbulence conditions is analyzed.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MIMO FSO system is not considered.</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229608106"/>
                  </a:ext>
                </a:extLst>
              </a:tr>
            </a:tbl>
          </a:graphicData>
        </a:graphic>
      </p:graphicFrame>
    </p:spTree>
    <p:extLst>
      <p:ext uri="{BB962C8B-B14F-4D97-AF65-F5344CB8AC3E}">
        <p14:creationId xmlns:p14="http://schemas.microsoft.com/office/powerpoint/2010/main" val="44351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a:extLst>
              <a:ext uri="{FF2B5EF4-FFF2-40B4-BE49-F238E27FC236}">
                <a16:creationId xmlns:a16="http://schemas.microsoft.com/office/drawing/2014/main" id="{20B6BC16-7441-46F1-8178-D1E4545BE43D}"/>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C98D7C93-9F18-487A-B385-89D45FA725D0}"/>
              </a:ext>
            </a:extLst>
          </p:cNvPr>
          <p:cNvSpPr txBox="1"/>
          <p:nvPr/>
        </p:nvSpPr>
        <p:spPr>
          <a:xfrm>
            <a:off x="4084849" y="450785"/>
            <a:ext cx="390683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pc="300" dirty="0">
                <a:solidFill>
                  <a:srgbClr val="022826"/>
                </a:solidFill>
                <a:latin typeface="Arial" panose="020B0604020202020204" pitchFamily="34" charset="0"/>
                <a:cs typeface="Arial" panose="020B0604020202020204" pitchFamily="34" charset="0"/>
              </a:rPr>
              <a:t>SYSTEM MODEL</a:t>
            </a:r>
            <a:endPar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endParaRPr>
          </a:p>
        </p:txBody>
      </p:sp>
      <p:sp>
        <p:nvSpPr>
          <p:cNvPr id="7" name="Rectangle 6">
            <a:extLst>
              <a:ext uri="{FF2B5EF4-FFF2-40B4-BE49-F238E27FC236}">
                <a16:creationId xmlns:a16="http://schemas.microsoft.com/office/drawing/2014/main" id="{6A1F8BD1-B91C-4C7A-8D92-3AEA2654A6E9}"/>
              </a:ext>
            </a:extLst>
          </p:cNvPr>
          <p:cNvSpPr/>
          <p:nvPr/>
        </p:nvSpPr>
        <p:spPr>
          <a:xfrm>
            <a:off x="1781666" y="2045616"/>
            <a:ext cx="2130458" cy="2432116"/>
          </a:xfrm>
          <a:prstGeom prst="rect">
            <a:avLst/>
          </a:prstGeom>
          <a:ln>
            <a:solidFill>
              <a:srgbClr val="04334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43344"/>
                </a:solidFill>
                <a:latin typeface="Arial" panose="020B0604020202020204" pitchFamily="34" charset="0"/>
                <a:cs typeface="Arial" panose="020B0604020202020204" pitchFamily="34" charset="0"/>
              </a:rPr>
              <a:t>FSO </a:t>
            </a:r>
          </a:p>
          <a:p>
            <a:pPr algn="ctr"/>
            <a:r>
              <a:rPr lang="en-US" sz="2000" dirty="0">
                <a:solidFill>
                  <a:srgbClr val="043344"/>
                </a:solidFill>
                <a:latin typeface="Arial" panose="020B0604020202020204" pitchFamily="34" charset="0"/>
                <a:cs typeface="Arial" panose="020B0604020202020204" pitchFamily="34" charset="0"/>
              </a:rPr>
              <a:t>Transmitter</a:t>
            </a:r>
          </a:p>
          <a:p>
            <a:pPr algn="ctr"/>
            <a:r>
              <a:rPr lang="en-US" sz="2000" dirty="0">
                <a:solidFill>
                  <a:srgbClr val="043344"/>
                </a:solidFill>
                <a:latin typeface="Arial" panose="020B0604020202020204" pitchFamily="34" charset="0"/>
                <a:cs typeface="Arial" panose="020B0604020202020204" pitchFamily="34" charset="0"/>
              </a:rPr>
              <a:t>(Hybrid LPPM MPSK-SIM Modulator)</a:t>
            </a:r>
            <a:endParaRPr lang="en-IN" sz="2000" dirty="0">
              <a:solidFill>
                <a:srgbClr val="043344"/>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EA349A9-7066-4041-820C-DAE495CD4CBD}"/>
              </a:ext>
            </a:extLst>
          </p:cNvPr>
          <p:cNvSpPr/>
          <p:nvPr/>
        </p:nvSpPr>
        <p:spPr>
          <a:xfrm>
            <a:off x="4741683" y="2064469"/>
            <a:ext cx="2130458" cy="2432116"/>
          </a:xfrm>
          <a:prstGeom prst="rect">
            <a:avLst/>
          </a:prstGeom>
          <a:ln>
            <a:solidFill>
              <a:srgbClr val="04334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43344"/>
                </a:solidFill>
                <a:latin typeface="Arial" panose="020B0604020202020204" pitchFamily="34" charset="0"/>
                <a:cs typeface="Arial" panose="020B0604020202020204" pitchFamily="34" charset="0"/>
              </a:rPr>
              <a:t>FSO </a:t>
            </a:r>
          </a:p>
          <a:p>
            <a:pPr algn="ctr"/>
            <a:r>
              <a:rPr lang="en-US" sz="2000" dirty="0">
                <a:solidFill>
                  <a:srgbClr val="043344"/>
                </a:solidFill>
                <a:latin typeface="Arial" panose="020B0604020202020204" pitchFamily="34" charset="0"/>
                <a:cs typeface="Arial" panose="020B0604020202020204" pitchFamily="34" charset="0"/>
              </a:rPr>
              <a:t>Communication Channel</a:t>
            </a:r>
          </a:p>
          <a:p>
            <a:pPr algn="ctr"/>
            <a:r>
              <a:rPr lang="en-US" sz="2000" dirty="0">
                <a:solidFill>
                  <a:srgbClr val="043344"/>
                </a:solidFill>
                <a:latin typeface="Arial" panose="020B0604020202020204" pitchFamily="34" charset="0"/>
                <a:cs typeface="Arial" panose="020B0604020202020204" pitchFamily="34" charset="0"/>
              </a:rPr>
              <a:t>(Double GG Fading</a:t>
            </a:r>
          </a:p>
          <a:p>
            <a:pPr algn="ctr"/>
            <a:r>
              <a:rPr lang="en-US" sz="2000" dirty="0">
                <a:solidFill>
                  <a:srgbClr val="043344"/>
                </a:solidFill>
                <a:latin typeface="Arial" panose="020B0604020202020204" pitchFamily="34" charset="0"/>
                <a:cs typeface="Arial" panose="020B0604020202020204" pitchFamily="34" charset="0"/>
              </a:rPr>
              <a:t>Distribution)</a:t>
            </a:r>
          </a:p>
        </p:txBody>
      </p:sp>
      <p:sp>
        <p:nvSpPr>
          <p:cNvPr id="5" name="Rectangle 4">
            <a:extLst>
              <a:ext uri="{FF2B5EF4-FFF2-40B4-BE49-F238E27FC236}">
                <a16:creationId xmlns:a16="http://schemas.microsoft.com/office/drawing/2014/main" id="{68C1221C-60E0-4032-9E49-063245C3741C}"/>
              </a:ext>
            </a:extLst>
          </p:cNvPr>
          <p:cNvSpPr/>
          <p:nvPr/>
        </p:nvSpPr>
        <p:spPr>
          <a:xfrm>
            <a:off x="7701700" y="2045616"/>
            <a:ext cx="2130458" cy="2432116"/>
          </a:xfrm>
          <a:prstGeom prst="rect">
            <a:avLst/>
          </a:prstGeom>
          <a:ln>
            <a:solidFill>
              <a:srgbClr val="043344"/>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rgbClr val="043344"/>
                </a:solidFill>
                <a:latin typeface="Arial" panose="020B0604020202020204" pitchFamily="34" charset="0"/>
                <a:cs typeface="Arial" panose="020B0604020202020204" pitchFamily="34" charset="0"/>
              </a:rPr>
              <a:t>FSO </a:t>
            </a:r>
          </a:p>
          <a:p>
            <a:pPr algn="ctr"/>
            <a:r>
              <a:rPr lang="en-US" sz="2000" dirty="0">
                <a:solidFill>
                  <a:srgbClr val="043344"/>
                </a:solidFill>
                <a:latin typeface="Arial" panose="020B0604020202020204" pitchFamily="34" charset="0"/>
                <a:cs typeface="Arial" panose="020B0604020202020204" pitchFamily="34" charset="0"/>
              </a:rPr>
              <a:t>Receiver </a:t>
            </a:r>
          </a:p>
          <a:p>
            <a:pPr algn="ctr"/>
            <a:r>
              <a:rPr lang="en-US" sz="2000" dirty="0">
                <a:solidFill>
                  <a:srgbClr val="043344"/>
                </a:solidFill>
                <a:latin typeface="Arial" panose="020B0604020202020204" pitchFamily="34" charset="0"/>
                <a:cs typeface="Arial" panose="020B0604020202020204" pitchFamily="34" charset="0"/>
              </a:rPr>
              <a:t>(Hybrid LPPM-MPSK-SIM Demodulator)</a:t>
            </a:r>
          </a:p>
        </p:txBody>
      </p:sp>
      <p:sp>
        <p:nvSpPr>
          <p:cNvPr id="3" name="Arrow: Right 2">
            <a:extLst>
              <a:ext uri="{FF2B5EF4-FFF2-40B4-BE49-F238E27FC236}">
                <a16:creationId xmlns:a16="http://schemas.microsoft.com/office/drawing/2014/main" id="{352E7293-D472-4937-8BBA-40171903B98A}"/>
              </a:ext>
            </a:extLst>
          </p:cNvPr>
          <p:cNvSpPr/>
          <p:nvPr/>
        </p:nvSpPr>
        <p:spPr>
          <a:xfrm>
            <a:off x="952107" y="2969442"/>
            <a:ext cx="829559" cy="292231"/>
          </a:xfrm>
          <a:prstGeom prst="rightArrow">
            <a:avLst/>
          </a:prstGeom>
          <a:solidFill>
            <a:srgbClr val="079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984B5EEF-7CBC-43CB-BB65-710C38A02B6C}"/>
              </a:ext>
            </a:extLst>
          </p:cNvPr>
          <p:cNvSpPr/>
          <p:nvPr/>
        </p:nvSpPr>
        <p:spPr>
          <a:xfrm>
            <a:off x="6872141" y="2969443"/>
            <a:ext cx="829559" cy="292231"/>
          </a:xfrm>
          <a:prstGeom prst="rightArrow">
            <a:avLst/>
          </a:prstGeom>
          <a:solidFill>
            <a:srgbClr val="079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CD90F94C-FA89-41FD-8071-0A999E0F7191}"/>
              </a:ext>
            </a:extLst>
          </p:cNvPr>
          <p:cNvSpPr/>
          <p:nvPr/>
        </p:nvSpPr>
        <p:spPr>
          <a:xfrm>
            <a:off x="3912124" y="2969443"/>
            <a:ext cx="829559" cy="292231"/>
          </a:xfrm>
          <a:prstGeom prst="rightArrow">
            <a:avLst/>
          </a:prstGeom>
          <a:solidFill>
            <a:srgbClr val="079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AC68F6F3-5931-46BB-B685-59F714FF386A}"/>
              </a:ext>
            </a:extLst>
          </p:cNvPr>
          <p:cNvSpPr/>
          <p:nvPr/>
        </p:nvSpPr>
        <p:spPr>
          <a:xfrm>
            <a:off x="9832158" y="2969443"/>
            <a:ext cx="829559" cy="292231"/>
          </a:xfrm>
          <a:prstGeom prst="rightArrow">
            <a:avLst/>
          </a:prstGeom>
          <a:solidFill>
            <a:srgbClr val="079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250EB12-D0F7-48B3-ADB2-706E535F730F}"/>
              </a:ext>
            </a:extLst>
          </p:cNvPr>
          <p:cNvSpPr txBox="1"/>
          <p:nvPr/>
        </p:nvSpPr>
        <p:spPr>
          <a:xfrm>
            <a:off x="829560" y="2460396"/>
            <a:ext cx="952106" cy="400110"/>
          </a:xfrm>
          <a:prstGeom prst="rect">
            <a:avLst/>
          </a:prstGeom>
          <a:noFill/>
        </p:spPr>
        <p:txBody>
          <a:bodyPr wrap="square" rtlCol="0">
            <a:spAutoFit/>
          </a:bodyPr>
          <a:lstStyle/>
          <a:p>
            <a:r>
              <a:rPr lang="en-US" sz="2000" dirty="0">
                <a:solidFill>
                  <a:srgbClr val="043344"/>
                </a:solidFill>
                <a:latin typeface="Arial" panose="020B0604020202020204" pitchFamily="34" charset="0"/>
                <a:cs typeface="Arial" panose="020B0604020202020204" pitchFamily="34" charset="0"/>
              </a:rPr>
              <a:t>Input </a:t>
            </a:r>
            <a:endParaRPr lang="en-IN" sz="2000" dirty="0">
              <a:solidFill>
                <a:srgbClr val="043344"/>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B2A537E-5F54-4AC1-AFA9-7452B4F66783}"/>
              </a:ext>
            </a:extLst>
          </p:cNvPr>
          <p:cNvSpPr txBox="1"/>
          <p:nvPr/>
        </p:nvSpPr>
        <p:spPr>
          <a:xfrm>
            <a:off x="9868293" y="2460396"/>
            <a:ext cx="1194305" cy="400110"/>
          </a:xfrm>
          <a:prstGeom prst="rect">
            <a:avLst/>
          </a:prstGeom>
          <a:noFill/>
        </p:spPr>
        <p:txBody>
          <a:bodyPr wrap="square" rtlCol="0">
            <a:spAutoFit/>
          </a:bodyPr>
          <a:lstStyle/>
          <a:p>
            <a:r>
              <a:rPr lang="en-US" sz="2000" dirty="0">
                <a:solidFill>
                  <a:srgbClr val="043344"/>
                </a:solidFill>
                <a:latin typeface="Arial" panose="020B0604020202020204" pitchFamily="34" charset="0"/>
                <a:cs typeface="Arial" panose="020B0604020202020204" pitchFamily="34" charset="0"/>
              </a:rPr>
              <a:t>Output </a:t>
            </a:r>
            <a:endParaRPr lang="en-IN" sz="2000" dirty="0">
              <a:solidFill>
                <a:srgbClr val="043344"/>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5BADFF8-ED21-405B-A3D3-73FB7D1402F9}"/>
              </a:ext>
            </a:extLst>
          </p:cNvPr>
          <p:cNvSpPr txBox="1"/>
          <p:nvPr/>
        </p:nvSpPr>
        <p:spPr>
          <a:xfrm>
            <a:off x="841532" y="4826224"/>
            <a:ext cx="9930760" cy="400110"/>
          </a:xfrm>
          <a:prstGeom prst="rect">
            <a:avLst/>
          </a:prstGeom>
          <a:noFill/>
        </p:spPr>
        <p:txBody>
          <a:bodyPr wrap="square" rtlCol="0">
            <a:spAutoFit/>
          </a:bodyPr>
          <a:lstStyle/>
          <a:p>
            <a:pPr algn="ctr"/>
            <a:r>
              <a:rPr lang="en-IN" sz="2000" b="1" dirty="0">
                <a:solidFill>
                  <a:srgbClr val="043344"/>
                </a:solidFill>
                <a:latin typeface="Arial" panose="020B0604020202020204" pitchFamily="34" charset="0"/>
                <a:cs typeface="Arial" panose="020B0604020202020204" pitchFamily="34" charset="0"/>
              </a:rPr>
              <a:t>Fig 1.1. </a:t>
            </a:r>
            <a:r>
              <a:rPr lang="en-IN" sz="2000" dirty="0">
                <a:solidFill>
                  <a:srgbClr val="043344"/>
                </a:solidFill>
                <a:latin typeface="Arial" panose="020B0604020202020204" pitchFamily="34" charset="0"/>
                <a:cs typeface="Arial" panose="020B0604020202020204" pitchFamily="34" charset="0"/>
              </a:rPr>
              <a:t>Block Diagram of Hybrid LPPM-MPSK-SIM communication system </a:t>
            </a:r>
            <a:endParaRPr lang="en-US" sz="2000" dirty="0">
              <a:solidFill>
                <a:srgbClr val="043344"/>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BB88CD7-41D3-45AF-8E89-ADECC503FC69}"/>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7" name="Slide Number Placeholder 2">
            <a:extLst>
              <a:ext uri="{FF2B5EF4-FFF2-40B4-BE49-F238E27FC236}">
                <a16:creationId xmlns:a16="http://schemas.microsoft.com/office/drawing/2014/main" id="{D0BCE5A3-0BA8-4729-ABC4-5C9F3F976C10}"/>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2538317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3184479" y="450785"/>
            <a:ext cx="570758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19</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3" name="TextBox 12">
            <a:extLst>
              <a:ext uri="{FF2B5EF4-FFF2-40B4-BE49-F238E27FC236}">
                <a16:creationId xmlns:a16="http://schemas.microsoft.com/office/drawing/2014/main" id="{F7A2F02C-630B-46F7-9D2E-ED1090FDE415}"/>
              </a:ext>
            </a:extLst>
          </p:cNvPr>
          <p:cNvSpPr txBox="1"/>
          <p:nvPr/>
        </p:nvSpPr>
        <p:spPr>
          <a:xfrm>
            <a:off x="902366" y="973982"/>
            <a:ext cx="10387266" cy="954107"/>
          </a:xfrm>
          <a:prstGeom prst="rect">
            <a:avLst/>
          </a:prstGeom>
          <a:noFill/>
        </p:spPr>
        <p:txBody>
          <a:bodyPr wrap="square" rtlCol="0">
            <a:spAutoFit/>
          </a:bodyPr>
          <a:lstStyle/>
          <a:p>
            <a:endParaRPr lang="en-US" sz="2800" b="1" dirty="0">
              <a:solidFill>
                <a:srgbClr val="04334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US" sz="2800" b="1" dirty="0">
                <a:solidFill>
                  <a:srgbClr val="043344"/>
                </a:solidFill>
                <a:latin typeface="Arial" panose="020B0604020202020204" pitchFamily="34" charset="0"/>
                <a:cs typeface="Arial" panose="020B0604020202020204" pitchFamily="34" charset="0"/>
              </a:rPr>
              <a:t>PDF OF DOUBLE GENERALIZED GAMMA DISTRIBUTION</a:t>
            </a:r>
            <a:endParaRPr lang="en-US" sz="2800" dirty="0">
              <a:solidFill>
                <a:srgbClr val="043344"/>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BD9CFA-E58C-4D89-AAC4-CE5DA9CDEF3E}"/>
                  </a:ext>
                </a:extLst>
              </p:cNvPr>
              <p:cNvSpPr txBox="1"/>
              <p:nvPr/>
            </p:nvSpPr>
            <p:spPr>
              <a:xfrm>
                <a:off x="1269318" y="2352200"/>
                <a:ext cx="9935473" cy="1351524"/>
              </a:xfrm>
              <a:prstGeom prst="rect">
                <a:avLst/>
              </a:prstGeom>
              <a:noFill/>
            </p:spPr>
            <p:txBody>
              <a:bodyPr wrap="square" rtlCol="0">
                <a:spAutoFit/>
              </a:bodyPr>
              <a:lstStyle/>
              <a:p>
                <a:pPr algn="just"/>
                <a:r>
                  <a:rPr lang="en-US" sz="2000" dirty="0">
                    <a:solidFill>
                      <a:srgbClr val="043344"/>
                    </a:solidFill>
                    <a:latin typeface="Arial" panose="020B0604020202020204" pitchFamily="34" charset="0"/>
                    <a:cs typeface="Arial" panose="020B0604020202020204" pitchFamily="34" charset="0"/>
                  </a:rPr>
                  <a:t>The double Generalized distribution is obtained from Generalized Gamma Distribution of small scale and large-scale irradiance fluctuation </a:t>
                </a:r>
                <a14:m>
                  <m:oMath xmlns:m="http://schemas.openxmlformats.org/officeDocument/2006/math">
                    <m:sSub>
                      <m:sSubPr>
                        <m:ctrlPr>
                          <a:rPr lang="en-US" sz="2000" i="1">
                            <a:solidFill>
                              <a:srgbClr val="043344"/>
                            </a:solidFill>
                            <a:latin typeface="Cambria Math" panose="02040503050406030204" pitchFamily="18" charset="0"/>
                          </a:rPr>
                        </m:ctrlPr>
                      </m:sSubPr>
                      <m:e>
                        <m:r>
                          <a:rPr lang="en-US" sz="2000" i="1">
                            <a:solidFill>
                              <a:srgbClr val="043344"/>
                            </a:solidFill>
                            <a:latin typeface="Cambria Math" panose="02040503050406030204" pitchFamily="18" charset="0"/>
                          </a:rPr>
                          <m:t>𝐼</m:t>
                        </m:r>
                      </m:e>
                      <m:sub>
                        <m:r>
                          <a:rPr lang="en-US" sz="2000" i="1">
                            <a:solidFill>
                              <a:srgbClr val="043344"/>
                            </a:solidFill>
                            <a:latin typeface="Cambria Math" panose="02040503050406030204" pitchFamily="18" charset="0"/>
                          </a:rPr>
                          <m:t>𝑥</m:t>
                        </m:r>
                      </m:sub>
                    </m:sSub>
                  </m:oMath>
                </a14:m>
                <a:r>
                  <a:rPr lang="en-US" sz="2000" dirty="0">
                    <a:solidFill>
                      <a:srgbClr val="043344"/>
                    </a:solidFill>
                    <a:latin typeface="Arial" panose="020B0604020202020204" pitchFamily="34" charset="0"/>
                    <a:cs typeface="Arial" panose="020B0604020202020204" pitchFamily="34" charset="0"/>
                  </a:rPr>
                  <a:t> 𝑎𝑛𝑑 </a:t>
                </a:r>
                <a14:m>
                  <m:oMath xmlns:m="http://schemas.openxmlformats.org/officeDocument/2006/math">
                    <m:sSub>
                      <m:sSubPr>
                        <m:ctrlPr>
                          <a:rPr lang="en-US" sz="2000" i="1">
                            <a:solidFill>
                              <a:srgbClr val="043344"/>
                            </a:solidFill>
                            <a:latin typeface="Cambria Math" panose="02040503050406030204" pitchFamily="18" charset="0"/>
                          </a:rPr>
                        </m:ctrlPr>
                      </m:sSubPr>
                      <m:e>
                        <m:r>
                          <a:rPr lang="en-US" sz="2000" i="1">
                            <a:solidFill>
                              <a:srgbClr val="043344"/>
                            </a:solidFill>
                            <a:latin typeface="Cambria Math" panose="02040503050406030204" pitchFamily="18" charset="0"/>
                          </a:rPr>
                          <m:t>𝐼</m:t>
                        </m:r>
                      </m:e>
                      <m:sub>
                        <m:r>
                          <a:rPr lang="en-US" sz="2000" i="1">
                            <a:solidFill>
                              <a:srgbClr val="043344"/>
                            </a:solidFill>
                            <a:latin typeface="Cambria Math" panose="02040503050406030204" pitchFamily="18" charset="0"/>
                          </a:rPr>
                          <m:t>𝑦</m:t>
                        </m:r>
                      </m:sub>
                    </m:sSub>
                  </m:oMath>
                </a14:m>
                <a:r>
                  <a:rPr lang="en-US" sz="2000" dirty="0">
                    <a:solidFill>
                      <a:srgbClr val="043344"/>
                    </a:solidFill>
                    <a:latin typeface="Arial" panose="020B0604020202020204" pitchFamily="34" charset="0"/>
                    <a:cs typeface="Arial" panose="020B0604020202020204" pitchFamily="34" charset="0"/>
                  </a:rPr>
                  <a:t> modelled as </a:t>
                </a:r>
                <a14:m>
                  <m:oMath xmlns:m="http://schemas.openxmlformats.org/officeDocument/2006/math">
                    <m:r>
                      <a:rPr lang="en-US" sz="2000" i="1">
                        <a:solidFill>
                          <a:srgbClr val="043344"/>
                        </a:solidFill>
                        <a:latin typeface="Cambria Math" panose="02040503050406030204" pitchFamily="18" charset="0"/>
                      </a:rPr>
                      <m:t>𝐼</m:t>
                    </m:r>
                    <m:r>
                      <a:rPr lang="en-US" sz="2000" i="1">
                        <a:solidFill>
                          <a:srgbClr val="043344"/>
                        </a:solidFill>
                        <a:latin typeface="Cambria Math" panose="02040503050406030204" pitchFamily="18" charset="0"/>
                      </a:rPr>
                      <m:t>=</m:t>
                    </m:r>
                    <m:sSub>
                      <m:sSubPr>
                        <m:ctrlPr>
                          <a:rPr lang="en-US" sz="2000" i="1">
                            <a:solidFill>
                              <a:srgbClr val="043344"/>
                            </a:solidFill>
                            <a:latin typeface="Cambria Math" panose="02040503050406030204" pitchFamily="18" charset="0"/>
                          </a:rPr>
                        </m:ctrlPr>
                      </m:sSubPr>
                      <m:e>
                        <m:r>
                          <a:rPr lang="en-US" sz="2000" i="1">
                            <a:solidFill>
                              <a:srgbClr val="043344"/>
                            </a:solidFill>
                            <a:latin typeface="Cambria Math" panose="02040503050406030204" pitchFamily="18" charset="0"/>
                          </a:rPr>
                          <m:t>𝐼</m:t>
                        </m:r>
                      </m:e>
                      <m:sub>
                        <m:r>
                          <a:rPr lang="en-US" sz="2000" i="1">
                            <a:solidFill>
                              <a:srgbClr val="043344"/>
                            </a:solidFill>
                            <a:latin typeface="Cambria Math" panose="02040503050406030204" pitchFamily="18" charset="0"/>
                          </a:rPr>
                          <m:t>𝑥</m:t>
                        </m:r>
                      </m:sub>
                    </m:sSub>
                    <m:sSub>
                      <m:sSubPr>
                        <m:ctrlPr>
                          <a:rPr lang="en-US" sz="2000" i="1">
                            <a:solidFill>
                              <a:srgbClr val="043344"/>
                            </a:solidFill>
                            <a:latin typeface="Cambria Math" panose="02040503050406030204" pitchFamily="18" charset="0"/>
                          </a:rPr>
                        </m:ctrlPr>
                      </m:sSubPr>
                      <m:e>
                        <m:r>
                          <a:rPr lang="en-US" sz="2000" i="1">
                            <a:solidFill>
                              <a:srgbClr val="043344"/>
                            </a:solidFill>
                            <a:latin typeface="Cambria Math" panose="02040503050406030204" pitchFamily="18" charset="0"/>
                          </a:rPr>
                          <m:t>𝐼</m:t>
                        </m:r>
                      </m:e>
                      <m:sub>
                        <m:r>
                          <a:rPr lang="en-US" sz="2000" i="1">
                            <a:solidFill>
                              <a:srgbClr val="043344"/>
                            </a:solidFill>
                            <a:latin typeface="Cambria Math" panose="02040503050406030204" pitchFamily="18" charset="0"/>
                          </a:rPr>
                          <m:t>𝑦</m:t>
                        </m:r>
                      </m:sub>
                    </m:sSub>
                  </m:oMath>
                </a14:m>
                <a:r>
                  <a:rPr lang="en-US" sz="2000" dirty="0">
                    <a:solidFill>
                      <a:srgbClr val="043344"/>
                    </a:solidFill>
                    <a:latin typeface="Arial" panose="020B0604020202020204" pitchFamily="34" charset="0"/>
                    <a:cs typeface="Arial" panose="020B0604020202020204" pitchFamily="34" charset="0"/>
                  </a:rPr>
                  <a:t> and their PDFs are as follows,</a:t>
                </a:r>
              </a:p>
              <a:p>
                <a:pPr algn="just"/>
                <a:endParaRPr lang="en-US" sz="2000" dirty="0">
                  <a:solidFill>
                    <a:srgbClr val="043344"/>
                  </a:solidFill>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C0BD9CFA-E58C-4D89-AAC4-CE5DA9CDEF3E}"/>
                  </a:ext>
                </a:extLst>
              </p:cNvPr>
              <p:cNvSpPr txBox="1">
                <a:spLocks noRot="1" noChangeAspect="1" noMove="1" noResize="1" noEditPoints="1" noAdjustHandles="1" noChangeArrowheads="1" noChangeShapeType="1" noTextEdit="1"/>
              </p:cNvSpPr>
              <p:nvPr/>
            </p:nvSpPr>
            <p:spPr>
              <a:xfrm>
                <a:off x="1269318" y="2352200"/>
                <a:ext cx="9935473" cy="1351524"/>
              </a:xfrm>
              <a:prstGeom prst="rect">
                <a:avLst/>
              </a:prstGeom>
              <a:blipFill>
                <a:blip r:embed="rId2"/>
                <a:stretch>
                  <a:fillRect l="-613" t="-2252" r="-6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960C7C8-B233-412D-A59B-6183AB264DD7}"/>
                  </a:ext>
                </a:extLst>
              </p:cNvPr>
              <p:cNvSpPr/>
              <p:nvPr/>
            </p:nvSpPr>
            <p:spPr>
              <a:xfrm>
                <a:off x="3501315" y="3413548"/>
                <a:ext cx="5189369" cy="82945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𝑥</m:t>
                              </m:r>
                            </m:sub>
                          </m:sSub>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𝐼𝑥</m:t>
                          </m:r>
                        </m:e>
                      </m:d>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𝑥</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bSup>
                        </m:num>
                        <m:den>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𝛺</m:t>
                                      </m:r>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1</m:t>
                                      </m:r>
                                    </m:den>
                                  </m:f>
                                </m:e>
                              </m:d>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1</m:t>
                              </m:r>
                            </m:e>
                          </m:d>
                        </m:den>
                      </m:f>
                      <m:r>
                        <a:rPr lang="en-US" sz="2000" i="1">
                          <a:solidFill>
                            <a:srgbClr val="022826"/>
                          </a:solidFill>
                          <a:latin typeface="Cambria Math" panose="02040503050406030204" pitchFamily="18" charset="0"/>
                        </a:rPr>
                        <m:t>𝑒𝑥𝑝</m:t>
                      </m:r>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𝛺</m:t>
                              </m:r>
                              <m:r>
                                <a:rPr lang="en-US" sz="2000" i="0">
                                  <a:solidFill>
                                    <a:srgbClr val="022826"/>
                                  </a:solidFill>
                                  <a:latin typeface="Cambria Math" panose="02040503050406030204" pitchFamily="18" charset="0"/>
                                </a:rPr>
                                <m:t>1</m:t>
                              </m:r>
                            </m:den>
                          </m:f>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𝑥</m:t>
                              </m:r>
                            </m:sub>
                            <m:sup>
                              <m:r>
                                <a:rPr lang="en-US" sz="2000" i="1">
                                  <a:solidFill>
                                    <a:srgbClr val="022826"/>
                                  </a:solidFill>
                                  <a:latin typeface="Cambria Math" panose="02040503050406030204" pitchFamily="18" charset="0"/>
                                </a:rPr>
                                <m:t>𝛾</m:t>
                              </m:r>
                              <m:r>
                                <a:rPr lang="en-US" sz="2000" i="0">
                                  <a:solidFill>
                                    <a:srgbClr val="022826"/>
                                  </a:solidFill>
                                  <a:latin typeface="Cambria Math" panose="02040503050406030204" pitchFamily="18" charset="0"/>
                                </a:rPr>
                                <m:t>1</m:t>
                              </m:r>
                            </m:sup>
                          </m:sSubSup>
                        </m:e>
                      </m:d>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9960C7C8-B233-412D-A59B-6183AB264DD7}"/>
                  </a:ext>
                </a:extLst>
              </p:cNvPr>
              <p:cNvSpPr>
                <a:spLocks noRot="1" noChangeAspect="1" noMove="1" noResize="1" noEditPoints="1" noAdjustHandles="1" noChangeArrowheads="1" noChangeShapeType="1" noTextEdit="1"/>
              </p:cNvSpPr>
              <p:nvPr/>
            </p:nvSpPr>
            <p:spPr>
              <a:xfrm>
                <a:off x="3501315" y="3413548"/>
                <a:ext cx="5189369" cy="829458"/>
              </a:xfrm>
              <a:prstGeom prst="rect">
                <a:avLst/>
              </a:prstGeom>
              <a:blipFill>
                <a:blip r:embed="rId3"/>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9D61289D-C1EA-4AFD-A1E2-8C5F3805C63B}"/>
              </a:ext>
            </a:extLst>
          </p:cNvPr>
          <p:cNvSpPr txBox="1"/>
          <p:nvPr/>
        </p:nvSpPr>
        <p:spPr>
          <a:xfrm>
            <a:off x="9329530" y="3573255"/>
            <a:ext cx="1960103" cy="400110"/>
          </a:xfrm>
          <a:prstGeom prst="rect">
            <a:avLst/>
          </a:prstGeom>
          <a:noFill/>
        </p:spPr>
        <p:txBody>
          <a:bodyPr wrap="square" rtlCol="0">
            <a:spAutoFit/>
          </a:bodyPr>
          <a:lstStyle/>
          <a:p>
            <a:pPr algn="r"/>
            <a:r>
              <a:rPr lang="en-US" sz="2000" dirty="0">
                <a:solidFill>
                  <a:srgbClr val="022826"/>
                </a:solidFill>
              </a:rPr>
              <a:t>(1.1)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302E25A-F3DD-48A2-BB3B-96538FA812CA}"/>
                  </a:ext>
                </a:extLst>
              </p:cNvPr>
              <p:cNvSpPr/>
              <p:nvPr/>
            </p:nvSpPr>
            <p:spPr>
              <a:xfrm>
                <a:off x="3504071" y="4346627"/>
                <a:ext cx="5186613" cy="84933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𝑦</m:t>
                              </m:r>
                            </m:sub>
                          </m:sSub>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𝐼𝑦</m:t>
                          </m:r>
                        </m:e>
                      </m:d>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𝑦</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bSup>
                        </m:num>
                        <m:den>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𝛺</m:t>
                                      </m:r>
                                      <m:r>
                                        <a:rPr lang="en-US" sz="2000" i="0">
                                          <a:solidFill>
                                            <a:srgbClr val="022826"/>
                                          </a:solidFill>
                                          <a:latin typeface="Cambria Math" panose="02040503050406030204" pitchFamily="18" charset="0"/>
                                        </a:rPr>
                                        <m:t>2</m:t>
                                      </m:r>
                                    </m:num>
                                    <m:den>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2</m:t>
                                      </m:r>
                                    </m:den>
                                  </m:f>
                                </m:e>
                              </m:d>
                            </m:e>
                            <m:sup>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2</m:t>
                              </m:r>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2</m:t>
                              </m:r>
                            </m:e>
                          </m:d>
                        </m:den>
                      </m:f>
                      <m:r>
                        <a:rPr lang="en-US" sz="2000" i="1">
                          <a:solidFill>
                            <a:srgbClr val="022826"/>
                          </a:solidFill>
                          <a:latin typeface="Cambria Math" panose="02040503050406030204" pitchFamily="18" charset="0"/>
                        </a:rPr>
                        <m:t>𝑒𝑥𝑝</m:t>
                      </m:r>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2</m:t>
                              </m:r>
                            </m:num>
                            <m:den>
                              <m:r>
                                <a:rPr lang="en-US" sz="2000" i="1">
                                  <a:solidFill>
                                    <a:srgbClr val="022826"/>
                                  </a:solidFill>
                                  <a:latin typeface="Cambria Math" panose="02040503050406030204" pitchFamily="18" charset="0"/>
                                </a:rPr>
                                <m:t>𝛺</m:t>
                              </m:r>
                              <m:r>
                                <a:rPr lang="en-US" sz="2000" i="0">
                                  <a:solidFill>
                                    <a:srgbClr val="022826"/>
                                  </a:solidFill>
                                  <a:latin typeface="Cambria Math" panose="02040503050406030204" pitchFamily="18" charset="0"/>
                                </a:rPr>
                                <m:t>2</m:t>
                              </m:r>
                            </m:den>
                          </m:f>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𝑦</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bSup>
                        </m:e>
                      </m:d>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4302E25A-F3DD-48A2-BB3B-96538FA812CA}"/>
                  </a:ext>
                </a:extLst>
              </p:cNvPr>
              <p:cNvSpPr>
                <a:spLocks noRot="1" noChangeAspect="1" noMove="1" noResize="1" noEditPoints="1" noAdjustHandles="1" noChangeArrowheads="1" noChangeShapeType="1" noTextEdit="1"/>
              </p:cNvSpPr>
              <p:nvPr/>
            </p:nvSpPr>
            <p:spPr>
              <a:xfrm>
                <a:off x="3504071" y="4346627"/>
                <a:ext cx="5186613" cy="849335"/>
              </a:xfrm>
              <a:prstGeom prst="rect">
                <a:avLst/>
              </a:prstGeom>
              <a:blipFill>
                <a:blip r:embed="rId4"/>
                <a:stretch>
                  <a:fillRect/>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8E84ADF8-02CA-47B6-B60B-F1CA1F575181}"/>
              </a:ext>
            </a:extLst>
          </p:cNvPr>
          <p:cNvSpPr txBox="1"/>
          <p:nvPr/>
        </p:nvSpPr>
        <p:spPr>
          <a:xfrm>
            <a:off x="9381620" y="4466116"/>
            <a:ext cx="1960103" cy="400110"/>
          </a:xfrm>
          <a:prstGeom prst="rect">
            <a:avLst/>
          </a:prstGeom>
          <a:noFill/>
        </p:spPr>
        <p:txBody>
          <a:bodyPr wrap="square" rtlCol="0">
            <a:spAutoFit/>
          </a:bodyPr>
          <a:lstStyle/>
          <a:p>
            <a:pPr algn="r"/>
            <a:r>
              <a:rPr lang="en-US" sz="2000" dirty="0">
                <a:solidFill>
                  <a:srgbClr val="022826"/>
                </a:solidFill>
              </a:rPr>
              <a:t>(1.2)</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C3CEBBC-393D-41D2-BED6-DBF0304A58D8}"/>
                  </a:ext>
                </a:extLst>
              </p:cNvPr>
              <p:cNvSpPr txBox="1"/>
              <p:nvPr/>
            </p:nvSpPr>
            <p:spPr>
              <a:xfrm>
                <a:off x="1354159" y="5697176"/>
                <a:ext cx="9935473" cy="707886"/>
              </a:xfrm>
              <a:prstGeom prst="rect">
                <a:avLst/>
              </a:prstGeom>
              <a:noFill/>
            </p:spPr>
            <p:txBody>
              <a:bodyPr wrap="square" rtlCol="0">
                <a:spAutoFit/>
              </a:bodyPr>
              <a:lstStyle/>
              <a:p>
                <a:pPr algn="just"/>
                <a:r>
                  <a:rPr lang="en-IN" sz="2000" dirty="0">
                    <a:solidFill>
                      <a:srgbClr val="022826"/>
                    </a:solidFill>
                    <a:latin typeface="Arial" panose="020B0604020202020204" pitchFamily="34" charset="0"/>
                    <a:cs typeface="Arial" panose="020B0604020202020204" pitchFamily="34" charset="0"/>
                  </a:rPr>
                  <a:t>where </a:t>
                </a:r>
                <a14:m>
                  <m:oMath xmlns:m="http://schemas.openxmlformats.org/officeDocument/2006/math">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𝛾</m:t>
                        </m:r>
                      </m:e>
                      <m:sub>
                        <m:r>
                          <a:rPr lang="en-IN" sz="2000" i="1">
                            <a:solidFill>
                              <a:srgbClr val="022826"/>
                            </a:solidFill>
                            <a:latin typeface="Cambria Math" panose="02040503050406030204" pitchFamily="18" charset="0"/>
                          </a:rPr>
                          <m:t>𝑖</m:t>
                        </m:r>
                      </m:sub>
                    </m:sSub>
                  </m:oMath>
                </a14:m>
                <a:r>
                  <a:rPr lang="en-IN" sz="2000" dirty="0">
                    <a:solidFill>
                      <a:srgbClr val="022826"/>
                    </a:solidFill>
                    <a:latin typeface="Arial" panose="020B0604020202020204" pitchFamily="34" charset="0"/>
                    <a:cs typeface="Arial" panose="020B0604020202020204" pitchFamily="34" charset="0"/>
                  </a:rPr>
                  <a:t>&gt; 0, </a:t>
                </a:r>
                <a14:m>
                  <m:oMath xmlns:m="http://schemas.openxmlformats.org/officeDocument/2006/math">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𝑖</m:t>
                        </m:r>
                      </m:sub>
                    </m:sSub>
                  </m:oMath>
                </a14:m>
                <a:r>
                  <a:rPr lang="en-IN" sz="2000" dirty="0">
                    <a:solidFill>
                      <a:srgbClr val="022826"/>
                    </a:solidFill>
                    <a:latin typeface="Arial" panose="020B0604020202020204" pitchFamily="34" charset="0"/>
                    <a:cs typeface="Arial" panose="020B0604020202020204" pitchFamily="34" charset="0"/>
                  </a:rPr>
                  <a:t>&gt; 0.5 and </a:t>
                </a:r>
                <a14:m>
                  <m:oMath xmlns:m="http://schemas.openxmlformats.org/officeDocument/2006/math">
                    <m:sSub>
                      <m:sSubPr>
                        <m:ctrlPr>
                          <a:rPr lang="en-US" sz="2000" i="1">
                            <a:solidFill>
                              <a:srgbClr val="022826"/>
                            </a:solidFill>
                            <a:latin typeface="Cambria Math" panose="02040503050406030204" pitchFamily="18" charset="0"/>
                          </a:rPr>
                        </m:ctrlPr>
                      </m:sSubPr>
                      <m:e>
                        <m:r>
                          <m:rPr>
                            <m:sty m:val="p"/>
                          </m:rPr>
                          <a:rPr lang="en-IN" sz="2000">
                            <a:solidFill>
                              <a:srgbClr val="022826"/>
                            </a:solidFill>
                            <a:latin typeface="Cambria Math" panose="02040503050406030204" pitchFamily="18" charset="0"/>
                          </a:rPr>
                          <m:t>Ω</m:t>
                        </m:r>
                      </m:e>
                      <m:sub>
                        <m:r>
                          <a:rPr lang="en-IN" sz="2000" i="1">
                            <a:solidFill>
                              <a:srgbClr val="022826"/>
                            </a:solidFill>
                            <a:latin typeface="Cambria Math" panose="02040503050406030204" pitchFamily="18" charset="0"/>
                          </a:rPr>
                          <m:t>𝑖</m:t>
                        </m:r>
                      </m:sub>
                    </m:sSub>
                  </m:oMath>
                </a14:m>
                <a:r>
                  <a:rPr lang="en-IN" sz="2000" dirty="0">
                    <a:solidFill>
                      <a:srgbClr val="022826"/>
                    </a:solidFill>
                    <a:latin typeface="Arial" panose="020B0604020202020204" pitchFamily="34" charset="0"/>
                    <a:cs typeface="Arial" panose="020B0604020202020204" pitchFamily="34" charset="0"/>
                  </a:rPr>
                  <a:t>, </a:t>
                </a:r>
                <a:r>
                  <a:rPr lang="en-IN" sz="2000" dirty="0" err="1">
                    <a:solidFill>
                      <a:srgbClr val="022826"/>
                    </a:solidFill>
                    <a:latin typeface="Arial" panose="020B0604020202020204" pitchFamily="34" charset="0"/>
                    <a:cs typeface="Arial" panose="020B0604020202020204" pitchFamily="34" charset="0"/>
                  </a:rPr>
                  <a:t>i</a:t>
                </a:r>
                <a:r>
                  <a:rPr lang="en-IN" sz="2000" dirty="0">
                    <a:solidFill>
                      <a:srgbClr val="022826"/>
                    </a:solidFill>
                    <a:latin typeface="Arial" panose="020B0604020202020204" pitchFamily="34" charset="0"/>
                    <a:cs typeface="Arial" panose="020B0604020202020204" pitchFamily="34" charset="0"/>
                  </a:rPr>
                  <a:t> = 1, 2 are the parameters of the generalized gamma distribution, </a:t>
                </a:r>
                <a14:m>
                  <m:oMath xmlns:m="http://schemas.openxmlformats.org/officeDocument/2006/math">
                    <m:r>
                      <a:rPr lang="en-US" sz="2000" b="0" i="1" smtClean="0">
                        <a:solidFill>
                          <a:srgbClr val="022826"/>
                        </a:solidFill>
                        <a:latin typeface="Cambria Math" panose="02040503050406030204" pitchFamily="18" charset="0"/>
                      </a:rPr>
                      <m:t>𝐼</m:t>
                    </m:r>
                  </m:oMath>
                </a14:m>
                <a:r>
                  <a:rPr lang="en-IN" sz="2000" dirty="0">
                    <a:solidFill>
                      <a:srgbClr val="022826"/>
                    </a:solidFill>
                    <a:latin typeface="Arial" panose="020B0604020202020204" pitchFamily="34" charset="0"/>
                    <a:cs typeface="Arial" panose="020B0604020202020204" pitchFamily="34" charset="0"/>
                  </a:rPr>
                  <a:t> is t</a:t>
                </a:r>
                <a:r>
                  <a:rPr lang="en-US" sz="2000" dirty="0">
                    <a:solidFill>
                      <a:srgbClr val="022826"/>
                    </a:solidFill>
                    <a:latin typeface="Arial" panose="020B0604020202020204" pitchFamily="34" charset="0"/>
                    <a:cs typeface="Arial" panose="020B0604020202020204" pitchFamily="34" charset="0"/>
                  </a:rPr>
                  <a:t>he irradiance of the received optical wave. </a:t>
                </a:r>
              </a:p>
            </p:txBody>
          </p:sp>
        </mc:Choice>
        <mc:Fallback xmlns="">
          <p:sp>
            <p:nvSpPr>
              <p:cNvPr id="19" name="TextBox 18">
                <a:extLst>
                  <a:ext uri="{FF2B5EF4-FFF2-40B4-BE49-F238E27FC236}">
                    <a16:creationId xmlns:a16="http://schemas.microsoft.com/office/drawing/2014/main" id="{BC3CEBBC-393D-41D2-BED6-DBF0304A58D8}"/>
                  </a:ext>
                </a:extLst>
              </p:cNvPr>
              <p:cNvSpPr txBox="1">
                <a:spLocks noRot="1" noChangeAspect="1" noMove="1" noResize="1" noEditPoints="1" noAdjustHandles="1" noChangeArrowheads="1" noChangeShapeType="1" noTextEdit="1"/>
              </p:cNvSpPr>
              <p:nvPr/>
            </p:nvSpPr>
            <p:spPr>
              <a:xfrm>
                <a:off x="1354159" y="5697176"/>
                <a:ext cx="9935473" cy="707886"/>
              </a:xfrm>
              <a:prstGeom prst="rect">
                <a:avLst/>
              </a:prstGeom>
              <a:blipFill>
                <a:blip r:embed="rId5"/>
                <a:stretch>
                  <a:fillRect l="-613" t="-4310" r="-675" b="-15517"/>
                </a:stretch>
              </a:blipFill>
            </p:spPr>
            <p:txBody>
              <a:bodyPr/>
              <a:lstStyle/>
              <a:p>
                <a:r>
                  <a:rPr lang="en-IN">
                    <a:noFill/>
                  </a:rPr>
                  <a:t> </a:t>
                </a:r>
              </a:p>
            </p:txBody>
          </p:sp>
        </mc:Fallback>
      </mc:AlternateContent>
    </p:spTree>
    <p:extLst>
      <p:ext uri="{BB962C8B-B14F-4D97-AF65-F5344CB8AC3E}">
        <p14:creationId xmlns:p14="http://schemas.microsoft.com/office/powerpoint/2010/main" val="6437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FC06F794-E60D-462A-9F61-3535BEA7B915}"/>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1" y="1025313"/>
            <a:ext cx="10358773" cy="5832687"/>
          </a:xfrm>
          <a:prstGeom prst="rect">
            <a:avLst/>
          </a:prstGeom>
        </p:spPr>
        <p:txBody>
          <a:bodyPr wrap="square">
            <a:spAutoFit/>
          </a:bodyPr>
          <a:lstStyle/>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INTRODUCTION</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MOTIVATION</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lang="en-US" sz="2200" dirty="0">
                <a:solidFill>
                  <a:srgbClr val="022826"/>
                </a:solidFill>
                <a:latin typeface="Arial" panose="020B0604020202020204" pitchFamily="34" charset="0"/>
                <a:cs typeface="Arial" panose="020B0604020202020204" pitchFamily="34" charset="0"/>
              </a:rPr>
              <a:t>OBJECTIVE</a:t>
            </a:r>
            <a:endPar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lang="en-US" sz="2200" dirty="0">
                <a:solidFill>
                  <a:srgbClr val="022826"/>
                </a:solidFill>
                <a:latin typeface="Arial" panose="020B0604020202020204" pitchFamily="34" charset="0"/>
                <a:cs typeface="Arial" panose="020B0604020202020204" pitchFamily="34" charset="0"/>
              </a:rPr>
              <a:t>SYSTEM MODEL</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a:t>
            </a:r>
            <a:endParaRPr kumimoji="0" lang="en-US" sz="220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lang="en-US" sz="2200" dirty="0">
                <a:solidFill>
                  <a:srgbClr val="022826"/>
                </a:solidFill>
                <a:latin typeface="Arial" panose="020B0604020202020204" pitchFamily="34" charset="0"/>
                <a:cs typeface="Arial" panose="020B0604020202020204" pitchFamily="34" charset="0"/>
              </a:rPr>
              <a:t>RESULT AND DISCUSSION</a:t>
            </a:r>
            <a:endPar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endParaRP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lang="en-US" sz="2200" dirty="0">
                <a:solidFill>
                  <a:srgbClr val="022826"/>
                </a:solidFill>
                <a:latin typeface="Arial" panose="020B0604020202020204" pitchFamily="34" charset="0"/>
                <a:cs typeface="Arial" panose="020B0604020202020204" pitchFamily="34" charset="0"/>
              </a:rPr>
              <a:t>CONCLUSION</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PUBLICATION</a:t>
            </a:r>
          </a:p>
          <a:p>
            <a:pPr marL="285750" marR="0" lvl="0" indent="-285750" algn="just" defTabSz="914400" rtl="0" eaLnBrk="1" fontAlgn="auto" latinLnBrk="0" hangingPunct="1">
              <a:lnSpc>
                <a:spcPct val="130000"/>
              </a:lnSpc>
              <a:spcBef>
                <a:spcPts val="0"/>
              </a:spcBef>
              <a:spcAft>
                <a:spcPts val="120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a:t>
            </a:r>
          </a:p>
        </p:txBody>
      </p:sp>
      <p:sp>
        <p:nvSpPr>
          <p:cNvPr id="4" name="TextBox 3">
            <a:extLst>
              <a:ext uri="{FF2B5EF4-FFF2-40B4-BE49-F238E27FC236}">
                <a16:creationId xmlns:a16="http://schemas.microsoft.com/office/drawing/2014/main" id="{62F2DB54-E5F5-4FC4-804D-4C5C3A198A18}"/>
              </a:ext>
            </a:extLst>
          </p:cNvPr>
          <p:cNvSpPr txBox="1"/>
          <p:nvPr/>
        </p:nvSpPr>
        <p:spPr>
          <a:xfrm>
            <a:off x="3515003" y="443253"/>
            <a:ext cx="516199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TABLE OF CONTENTS</a:t>
            </a:r>
          </a:p>
        </p:txBody>
      </p:sp>
      <p:sp>
        <p:nvSpPr>
          <p:cNvPr id="10" name="Slide Number Placeholder 2">
            <a:extLst>
              <a:ext uri="{FF2B5EF4-FFF2-40B4-BE49-F238E27FC236}">
                <a16:creationId xmlns:a16="http://schemas.microsoft.com/office/drawing/2014/main" id="{FEE15403-195A-4384-AEF8-7BF52F0958A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DFEEEA2D-DCC6-4032-9136-58029E3E857A}"/>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Tree>
    <p:extLst>
      <p:ext uri="{BB962C8B-B14F-4D97-AF65-F5344CB8AC3E}">
        <p14:creationId xmlns:p14="http://schemas.microsoft.com/office/powerpoint/2010/main" val="78054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30CA0E-5408-46DB-9200-C3C8F02C5508}"/>
                  </a:ext>
                </a:extLst>
              </p:cNvPr>
              <p:cNvSpPr txBox="1"/>
              <p:nvPr/>
            </p:nvSpPr>
            <p:spPr>
              <a:xfrm>
                <a:off x="3316693" y="1880782"/>
                <a:ext cx="5186613" cy="756554"/>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𝑓</m:t>
                          </m:r>
                        </m:e>
                        <m:sub>
                          <m:r>
                            <a:rPr lang="en-IN" sz="2000" i="1">
                              <a:solidFill>
                                <a:srgbClr val="022826"/>
                              </a:solidFill>
                              <a:latin typeface="Cambria Math" panose="02040503050406030204" pitchFamily="18" charset="0"/>
                            </a:rPr>
                            <m:t>𝐼</m:t>
                          </m:r>
                        </m:sub>
                      </m:sSub>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rPr>
                            <m:t>𝐼</m:t>
                          </m:r>
                        </m:e>
                      </m:d>
                      <m:r>
                        <a:rPr lang="en-IN" sz="2000" i="1">
                          <a:solidFill>
                            <a:srgbClr val="022826"/>
                          </a:solidFill>
                          <a:latin typeface="Cambria Math" panose="02040503050406030204" pitchFamily="18" charset="0"/>
                        </a:rPr>
                        <m:t>= </m:t>
                      </m:r>
                      <m:nary>
                        <m:naryPr>
                          <m:ctrlPr>
                            <a:rPr lang="en-US" sz="2000" i="1">
                              <a:solidFill>
                                <a:srgbClr val="022826"/>
                              </a:solidFill>
                              <a:latin typeface="Cambria Math" panose="02040503050406030204" pitchFamily="18" charset="0"/>
                            </a:rPr>
                          </m:ctrlPr>
                        </m:naryPr>
                        <m:sub>
                          <m:r>
                            <a:rPr lang="en-IN" sz="2000" i="1">
                              <a:solidFill>
                                <a:srgbClr val="022826"/>
                              </a:solidFill>
                              <a:latin typeface="Cambria Math" panose="02040503050406030204" pitchFamily="18" charset="0"/>
                            </a:rPr>
                            <m:t>0</m:t>
                          </m:r>
                        </m:sub>
                        <m:sup>
                          <m:r>
                            <a:rPr lang="en-IN" sz="2000" i="1">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𝐼</m:t>
                                  </m:r>
                                </m:e>
                                <m:sub>
                                  <m:r>
                                    <a:rPr lang="en-IN" sz="2000" i="1">
                                      <a:solidFill>
                                        <a:srgbClr val="022826"/>
                                      </a:solidFill>
                                      <a:latin typeface="Cambria Math" panose="02040503050406030204" pitchFamily="18" charset="0"/>
                                    </a:rPr>
                                    <m:t>𝑥</m:t>
                                  </m:r>
                                </m:sub>
                              </m:sSub>
                            </m:sub>
                          </m:sSub>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rPr>
                                    <m:t>𝐼</m:t>
                                  </m:r>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𝐼</m:t>
                                      </m:r>
                                    </m:e>
                                    <m:sub>
                                      <m:r>
                                        <a:rPr lang="en-IN" sz="2000" i="1">
                                          <a:solidFill>
                                            <a:srgbClr val="022826"/>
                                          </a:solidFill>
                                          <a:latin typeface="Cambria Math" panose="02040503050406030204" pitchFamily="18" charset="0"/>
                                        </a:rPr>
                                        <m:t>𝑦</m:t>
                                      </m:r>
                                    </m:sub>
                                  </m:sSub>
                                </m:den>
                              </m:f>
                            </m:e>
                          </m:d>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𝐼</m:t>
                                  </m:r>
                                </m:e>
                                <m:sub>
                                  <m:r>
                                    <a:rPr lang="en-IN" sz="2000" i="1">
                                      <a:solidFill>
                                        <a:srgbClr val="022826"/>
                                      </a:solidFill>
                                      <a:latin typeface="Cambria Math" panose="02040503050406030204" pitchFamily="18" charset="0"/>
                                    </a:rPr>
                                    <m:t>𝑦</m:t>
                                  </m:r>
                                </m:sub>
                              </m:sSub>
                            </m:sub>
                          </m:sSub>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rPr>
                                <m:t>𝐼</m:t>
                              </m:r>
                              <m:r>
                                <a:rPr lang="en-IN" sz="2000" i="1" baseline="-25000">
                                  <a:solidFill>
                                    <a:srgbClr val="022826"/>
                                  </a:solidFill>
                                  <a:latin typeface="Cambria Math" panose="02040503050406030204" pitchFamily="18" charset="0"/>
                                </a:rPr>
                                <m:t>𝑦</m:t>
                              </m:r>
                            </m:e>
                          </m:d>
                        </m:e>
                      </m:nary>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𝑑𝐼</m:t>
                          </m:r>
                        </m:e>
                        <m:sub>
                          <m:r>
                            <a:rPr lang="en-IN" sz="2000" i="1">
                              <a:solidFill>
                                <a:srgbClr val="022826"/>
                              </a:solidFill>
                              <a:latin typeface="Cambria Math" panose="02040503050406030204" pitchFamily="18" charset="0"/>
                            </a:rPr>
                            <m:t>𝑦</m:t>
                          </m:r>
                        </m:sub>
                      </m:sSub>
                    </m:oMath>
                  </m:oMathPara>
                </a14:m>
                <a:endParaRPr lang="en-US" sz="2400" dirty="0">
                  <a:solidFill>
                    <a:srgbClr val="022826"/>
                  </a:solidFill>
                </a:endParaRPr>
              </a:p>
            </p:txBody>
          </p:sp>
        </mc:Choice>
        <mc:Fallback xmlns="">
          <p:sp>
            <p:nvSpPr>
              <p:cNvPr id="20" name="TextBox 19">
                <a:extLst>
                  <a:ext uri="{FF2B5EF4-FFF2-40B4-BE49-F238E27FC236}">
                    <a16:creationId xmlns:a16="http://schemas.microsoft.com/office/drawing/2014/main" id="{0330CA0E-5408-46DB-9200-C3C8F02C5508}"/>
                  </a:ext>
                </a:extLst>
              </p:cNvPr>
              <p:cNvSpPr txBox="1">
                <a:spLocks noRot="1" noChangeAspect="1" noMove="1" noResize="1" noEditPoints="1" noAdjustHandles="1" noChangeArrowheads="1" noChangeShapeType="1" noTextEdit="1"/>
              </p:cNvSpPr>
              <p:nvPr/>
            </p:nvSpPr>
            <p:spPr>
              <a:xfrm>
                <a:off x="3316693" y="1880782"/>
                <a:ext cx="5186613" cy="756554"/>
              </a:xfrm>
              <a:prstGeom prst="rect">
                <a:avLst/>
              </a:prstGeom>
              <a:blipFill>
                <a:blip r:embed="rId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07FEF2EC-636F-4734-B8ED-23D60A21CB62}"/>
              </a:ext>
            </a:extLst>
          </p:cNvPr>
          <p:cNvSpPr txBox="1"/>
          <p:nvPr/>
        </p:nvSpPr>
        <p:spPr>
          <a:xfrm>
            <a:off x="9302624" y="3482213"/>
            <a:ext cx="1960103" cy="400110"/>
          </a:xfrm>
          <a:prstGeom prst="rect">
            <a:avLst/>
          </a:prstGeom>
          <a:noFill/>
        </p:spPr>
        <p:txBody>
          <a:bodyPr wrap="square" rtlCol="0">
            <a:spAutoFit/>
          </a:bodyPr>
          <a:lstStyle/>
          <a:p>
            <a:pPr algn="r"/>
            <a:r>
              <a:rPr lang="en-US" sz="2000" dirty="0">
                <a:solidFill>
                  <a:srgbClr val="022826"/>
                </a:solidFill>
              </a:rPr>
              <a:t>(1.4)</a:t>
            </a:r>
          </a:p>
        </p:txBody>
      </p:sp>
      <p:sp>
        <p:nvSpPr>
          <p:cNvPr id="22" name="TextBox 21">
            <a:extLst>
              <a:ext uri="{FF2B5EF4-FFF2-40B4-BE49-F238E27FC236}">
                <a16:creationId xmlns:a16="http://schemas.microsoft.com/office/drawing/2014/main" id="{6DD8A1F5-FDAB-45CE-96C6-6AA02796925B}"/>
              </a:ext>
            </a:extLst>
          </p:cNvPr>
          <p:cNvSpPr txBox="1"/>
          <p:nvPr/>
        </p:nvSpPr>
        <p:spPr>
          <a:xfrm>
            <a:off x="9302625" y="2079102"/>
            <a:ext cx="1960103" cy="400110"/>
          </a:xfrm>
          <a:prstGeom prst="rect">
            <a:avLst/>
          </a:prstGeom>
          <a:noFill/>
        </p:spPr>
        <p:txBody>
          <a:bodyPr wrap="square" rtlCol="0">
            <a:spAutoFit/>
          </a:bodyPr>
          <a:lstStyle/>
          <a:p>
            <a:pPr algn="r"/>
            <a:r>
              <a:rPr lang="en-US" sz="2000" dirty="0">
                <a:solidFill>
                  <a:srgbClr val="022826"/>
                </a:solidFill>
              </a:rPr>
              <a:t>(1.3)</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27150F5-83DF-4B53-A481-50AF62C809FA}"/>
                  </a:ext>
                </a:extLst>
              </p:cNvPr>
              <p:cNvSpPr txBox="1"/>
              <p:nvPr/>
            </p:nvSpPr>
            <p:spPr>
              <a:xfrm>
                <a:off x="1327255" y="2764314"/>
                <a:ext cx="3653180" cy="450188"/>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where </a:t>
                </a:r>
                <a14:m>
                  <m:oMath xmlns:m="http://schemas.openxmlformats.org/officeDocument/2006/math">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𝐼</m:t>
                            </m:r>
                          </m:e>
                          <m:sub>
                            <m:r>
                              <a:rPr lang="en-IN" sz="2000" i="1">
                                <a:solidFill>
                                  <a:srgbClr val="022826"/>
                                </a:solidFill>
                                <a:latin typeface="Cambria Math" panose="02040503050406030204" pitchFamily="18" charset="0"/>
                              </a:rPr>
                              <m:t>𝑥</m:t>
                            </m:r>
                          </m:sub>
                        </m:sSub>
                      </m:sub>
                    </m:sSub>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rPr>
                              <m:t>𝐼</m:t>
                            </m:r>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𝐼</m:t>
                                </m:r>
                              </m:e>
                              <m:sub>
                                <m:r>
                                  <a:rPr lang="en-IN" sz="2000" i="1">
                                    <a:solidFill>
                                      <a:srgbClr val="022826"/>
                                    </a:solidFill>
                                    <a:latin typeface="Cambria Math" panose="02040503050406030204" pitchFamily="18" charset="0"/>
                                  </a:rPr>
                                  <m:t>𝑦</m:t>
                                </m:r>
                              </m:sub>
                            </m:sSub>
                          </m:den>
                        </m:f>
                      </m:e>
                    </m:d>
                  </m:oMath>
                </a14:m>
                <a:r>
                  <a:rPr lang="en-US" sz="2000" dirty="0">
                    <a:solidFill>
                      <a:srgbClr val="022826"/>
                    </a:solidFill>
                    <a:latin typeface="Arial" panose="020B0604020202020204" pitchFamily="34" charset="0"/>
                    <a:cs typeface="Arial" panose="020B0604020202020204" pitchFamily="34" charset="0"/>
                  </a:rPr>
                  <a:t> is obtained as,</a:t>
                </a:r>
              </a:p>
            </p:txBody>
          </p:sp>
        </mc:Choice>
        <mc:Fallback xmlns="">
          <p:sp>
            <p:nvSpPr>
              <p:cNvPr id="23" name="TextBox 22">
                <a:extLst>
                  <a:ext uri="{FF2B5EF4-FFF2-40B4-BE49-F238E27FC236}">
                    <a16:creationId xmlns:a16="http://schemas.microsoft.com/office/drawing/2014/main" id="{727150F5-83DF-4B53-A481-50AF62C809FA}"/>
                  </a:ext>
                </a:extLst>
              </p:cNvPr>
              <p:cNvSpPr txBox="1">
                <a:spLocks noRot="1" noChangeAspect="1" noMove="1" noResize="1" noEditPoints="1" noAdjustHandles="1" noChangeArrowheads="1" noChangeShapeType="1" noTextEdit="1"/>
              </p:cNvSpPr>
              <p:nvPr/>
            </p:nvSpPr>
            <p:spPr>
              <a:xfrm>
                <a:off x="1327255" y="2764314"/>
                <a:ext cx="3653180" cy="450188"/>
              </a:xfrm>
              <a:prstGeom prst="rect">
                <a:avLst/>
              </a:prstGeom>
              <a:blipFill>
                <a:blip r:embed="rId3"/>
                <a:stretch>
                  <a:fillRect l="-1836" t="-98649" r="-668" b="-15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E4711FDB-731A-4592-8EE7-969953F6E506}"/>
                  </a:ext>
                </a:extLst>
              </p:cNvPr>
              <p:cNvSpPr/>
              <p:nvPr/>
            </p:nvSpPr>
            <p:spPr>
              <a:xfrm>
                <a:off x="3316693" y="3316146"/>
                <a:ext cx="5069145" cy="692049"/>
              </a:xfrm>
              <a:prstGeom prst="rect">
                <a:avLst/>
              </a:prstGeom>
            </p:spPr>
            <p:txBody>
              <a:bodyPr wrap="non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𝑓</m:t>
                        </m:r>
                      </m:e>
                      <m: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𝑥</m:t>
                            </m:r>
                          </m:sub>
                        </m:sSub>
                      </m:sub>
                    </m:sSub>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𝑦</m:t>
                                </m:r>
                              </m:sub>
                            </m:sSub>
                          </m:den>
                        </m:f>
                      </m:e>
                    </m:d>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rgbClr val="022826"/>
                            </a:solidFill>
                            <a:latin typeface="Cambria Math" panose="02040503050406030204" pitchFamily="18" charset="0"/>
                          </a:rPr>
                        </m:ctrlPr>
                      </m:fPr>
                      <m:num>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type m:val="lin"/>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𝑦</m:t>
                                    </m:r>
                                  </m:sub>
                                </m:sSub>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p>
                        </m:sSup>
                      </m:num>
                      <m:den>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2000" i="1">
                                    <a:solidFill>
                                      <a:srgbClr val="022826"/>
                                    </a:solidFill>
                                    <a:latin typeface="Cambria Math" panose="02040503050406030204" pitchFamily="18" charset="0"/>
                                  </a:rPr>
                                </m:ctrlPr>
                              </m:dPr>
                              <m:e>
                                <m:f>
                                  <m:fPr>
                                    <m:type m:val="lin"/>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p>
                        </m:sSup>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exp</a:t>
                </a:r>
                <a14:m>
                  <m:oMath xmlns:m="http://schemas.openxmlformats.org/officeDocument/2006/math">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num>
                          <m:den>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den>
                        </m:f>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𝑦</m:t>
                                        </m:r>
                                      </m:sub>
                                    </m:sSub>
                                  </m:den>
                                </m:f>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r>
                              <a:rPr lang="en-IN" sz="2000" i="1" baseline="-2500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p>
                        </m:sSup>
                      </m:e>
                    </m:d>
                  </m:oMath>
                </a14:m>
                <a:endParaRPr lang="en-US" sz="2000" dirty="0">
                  <a:solidFill>
                    <a:srgbClr val="022826"/>
                  </a:solidFill>
                </a:endParaRPr>
              </a:p>
            </p:txBody>
          </p:sp>
        </mc:Choice>
        <mc:Fallback xmlns="">
          <p:sp>
            <p:nvSpPr>
              <p:cNvPr id="24" name="Rectangle 23">
                <a:extLst>
                  <a:ext uri="{FF2B5EF4-FFF2-40B4-BE49-F238E27FC236}">
                    <a16:creationId xmlns:a16="http://schemas.microsoft.com/office/drawing/2014/main" id="{E4711FDB-731A-4592-8EE7-969953F6E506}"/>
                  </a:ext>
                </a:extLst>
              </p:cNvPr>
              <p:cNvSpPr>
                <a:spLocks noRot="1" noChangeAspect="1" noMove="1" noResize="1" noEditPoints="1" noAdjustHandles="1" noChangeArrowheads="1" noChangeShapeType="1" noTextEdit="1"/>
              </p:cNvSpPr>
              <p:nvPr/>
            </p:nvSpPr>
            <p:spPr>
              <a:xfrm>
                <a:off x="3316693" y="3316146"/>
                <a:ext cx="5069145" cy="692049"/>
              </a:xfrm>
              <a:prstGeom prst="rect">
                <a:avLst/>
              </a:prstGeom>
              <a:blipFill>
                <a:blip r:embed="rId4"/>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D7DAEAD5-1F6D-4721-A14D-105BA2CE1811}"/>
              </a:ext>
            </a:extLst>
          </p:cNvPr>
          <p:cNvSpPr txBox="1"/>
          <p:nvPr/>
        </p:nvSpPr>
        <p:spPr>
          <a:xfrm>
            <a:off x="1327255" y="4149907"/>
            <a:ext cx="6816290"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with the help of [21, Eq (5.5)], the integration in (1.3) yields</a:t>
            </a:r>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C7300D75-F8FD-4706-88A8-584D712890C8}"/>
                  </a:ext>
                </a:extLst>
              </p:cNvPr>
              <p:cNvSpPr/>
              <p:nvPr/>
            </p:nvSpPr>
            <p:spPr>
              <a:xfrm>
                <a:off x="3316693" y="4651533"/>
                <a:ext cx="6711517" cy="777264"/>
              </a:xfrm>
              <a:prstGeom prst="rect">
                <a:avLst/>
              </a:prstGeom>
            </p:spPr>
            <p:txBody>
              <a:bodyPr wrap="non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sub>
                    </m:sSub>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r>
                          <a:rPr lang="en-IN" sz="2000" i="1">
                            <a:solidFill>
                              <a:srgbClr val="022826"/>
                            </a:solidFill>
                            <a:latin typeface="Cambria Math" panose="02040503050406030204" pitchFamily="18" charset="0"/>
                          </a:rPr>
                          <m:t>𝛾</m:t>
                        </m:r>
                      </m:num>
                      <m:den>
                        <m:r>
                          <a:rPr lang="en-IN" sz="2000" i="1">
                            <a:solidFill>
                              <a:srgbClr val="022826"/>
                            </a:solidFill>
                            <a:latin typeface="Cambria Math" panose="02040503050406030204" pitchFamily="18" charset="0"/>
                          </a:rPr>
                          <m:t>𝐼</m:t>
                        </m:r>
                        <m:r>
                          <a:rPr lang="en-IN" sz="2000" i="1">
                            <a:solidFill>
                              <a:srgbClr val="022826"/>
                            </a:solidFill>
                            <a:latin typeface="Cambria Math" panose="02040503050406030204" pitchFamily="18" charset="0"/>
                          </a:rPr>
                          <m:t> </m:t>
                        </m:r>
                        <m:r>
                          <a:rPr lang="en-IN" sz="2000" i="1">
                            <a:solidFill>
                              <a:srgbClr val="022826"/>
                            </a:solidFill>
                            <a:latin typeface="Cambria Math" panose="02040503050406030204" pitchFamily="18" charset="0"/>
                          </a:rPr>
                          <m:t>𝛤</m:t>
                        </m:r>
                        <m:r>
                          <a:rPr lang="en-IN" sz="2000" i="1">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1</m:t>
                            </m:r>
                          </m:sub>
                        </m:sSub>
                        <m:r>
                          <a:rPr lang="en-IN" sz="2000" i="1">
                            <a:solidFill>
                              <a:srgbClr val="022826"/>
                            </a:solidFill>
                            <a:latin typeface="Cambria Math" panose="02040503050406030204" pitchFamily="18" charset="0"/>
                          </a:rPr>
                          <m:t>)</m:t>
                        </m:r>
                        <m:r>
                          <a:rPr lang="en-IN" sz="2000" i="1">
                            <a:solidFill>
                              <a:srgbClr val="022826"/>
                            </a:solidFill>
                            <a:latin typeface="Cambria Math" panose="02040503050406030204" pitchFamily="18" charset="0"/>
                          </a:rPr>
                          <m:t>𝛤</m:t>
                        </m:r>
                        <m:r>
                          <a:rPr lang="en-IN" sz="2000" i="1">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2</m:t>
                            </m:r>
                          </m:sub>
                        </m:sSub>
                        <m:r>
                          <a:rPr lang="en-IN" sz="2000" i="1">
                            <a:solidFill>
                              <a:srgbClr val="022826"/>
                            </a:solidFill>
                            <a:latin typeface="Cambria Math" panose="02040503050406030204" pitchFamily="18" charset="0"/>
                          </a:rPr>
                          <m:t>)</m:t>
                        </m:r>
                      </m:den>
                    </m:f>
                    <m:sSubSup>
                      <m:sSubSupPr>
                        <m:ctrlPr>
                          <a:rPr lang="en-US" sz="2000" i="1">
                            <a:solidFill>
                              <a:srgbClr val="022826"/>
                            </a:solidFill>
                            <a:latin typeface="Cambria Math" panose="02040503050406030204" pitchFamily="18" charset="0"/>
                          </a:rPr>
                        </m:ctrlPr>
                      </m:sSubSupPr>
                      <m:e>
                        <m:r>
                          <a:rPr lang="en-IN" sz="2000" i="1">
                            <a:solidFill>
                              <a:srgbClr val="022826"/>
                            </a:solidFill>
                            <a:latin typeface="Cambria Math" panose="02040503050406030204" pitchFamily="18" charset="0"/>
                          </a:rPr>
                          <m:t>𝐻</m:t>
                        </m:r>
                      </m:e>
                      <m:sub>
                        <m:r>
                          <a:rPr lang="en-IN" sz="2000" i="1">
                            <a:solidFill>
                              <a:srgbClr val="022826"/>
                            </a:solidFill>
                            <a:latin typeface="Cambria Math" panose="02040503050406030204" pitchFamily="18" charset="0"/>
                          </a:rPr>
                          <m:t>2,0</m:t>
                        </m:r>
                      </m:sub>
                      <m:sup>
                        <m:r>
                          <a:rPr lang="en-IN" sz="2000" i="1">
                            <a:solidFill>
                              <a:srgbClr val="022826"/>
                            </a:solidFill>
                            <a:latin typeface="Cambria Math" panose="02040503050406030204" pitchFamily="18" charset="0"/>
                          </a:rPr>
                          <m:t>0,2</m:t>
                        </m:r>
                      </m:sup>
                    </m:sSubSup>
                    <m:d>
                      <m:dPr>
                        <m:begChr m:val="["/>
                        <m:endChr m:val="]"/>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rPr>
                                  <m:t>𝛺</m:t>
                                </m:r>
                              </m:e>
                              <m:sub>
                                <m:r>
                                  <a:rPr lang="en-IN" sz="2000" i="1">
                                    <a:solidFill>
                                      <a:srgbClr val="022826"/>
                                    </a:solidFill>
                                    <a:latin typeface="Cambria Math" panose="02040503050406030204" pitchFamily="18" charset="0"/>
                                  </a:rPr>
                                  <m:t>1</m:t>
                                </m:r>
                              </m:sub>
                            </m:sSub>
                          </m:num>
                          <m:den>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rPr>
                                  <m:t>𝐼</m:t>
                                </m:r>
                              </m:e>
                              <m:sup>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𝛾</m:t>
                                    </m:r>
                                  </m:e>
                                  <m:sub>
                                    <m:r>
                                      <a:rPr lang="en-IN" sz="2000" i="1">
                                        <a:solidFill>
                                          <a:srgbClr val="022826"/>
                                        </a:solidFill>
                                        <a:latin typeface="Cambria Math" panose="02040503050406030204" pitchFamily="18" charset="0"/>
                                      </a:rPr>
                                      <m:t>1</m:t>
                                    </m:r>
                                  </m:sub>
                                </m:sSub>
                              </m:sup>
                            </m:sSup>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1</m:t>
                                </m:r>
                              </m:sub>
                            </m:sSub>
                          </m:den>
                        </m:f>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rPr>
                                          <m:t>𝛺</m:t>
                                        </m:r>
                                      </m:e>
                                      <m:sub>
                                        <m:r>
                                          <a:rPr lang="en-IN" sz="2000" i="1">
                                            <a:solidFill>
                                              <a:srgbClr val="022826"/>
                                            </a:solidFill>
                                            <a:latin typeface="Cambria Math" panose="02040503050406030204" pitchFamily="18" charset="0"/>
                                          </a:rPr>
                                          <m:t>2</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2</m:t>
                                        </m:r>
                                      </m:sub>
                                    </m:sSub>
                                  </m:den>
                                </m:f>
                              </m:e>
                            </m:d>
                          </m:e>
                          <m:sup>
                            <m:f>
                              <m:fPr>
                                <m:ctrlPr>
                                  <a:rPr lang="en-US" sz="2000" i="1">
                                    <a:solidFill>
                                      <a:srgbClr val="022826"/>
                                    </a:solidFill>
                                    <a:latin typeface="Cambria Math" panose="02040503050406030204" pitchFamily="18" charset="0"/>
                                  </a:rPr>
                                </m:ctrlPr>
                              </m:fPr>
                              <m:num>
                                <m:r>
                                  <a:rPr lang="el-GR" sz="2000" i="1">
                                    <a:solidFill>
                                      <a:srgbClr val="022826"/>
                                    </a:solidFill>
                                    <a:latin typeface="Cambria Math" panose="02040503050406030204" pitchFamily="18" charset="0"/>
                                  </a:rPr>
                                  <m:t>𝛶</m:t>
                                </m:r>
                                <m:r>
                                  <a:rPr lang="en-IN" sz="2000" i="1">
                                    <a:solidFill>
                                      <a:srgbClr val="022826"/>
                                    </a:solidFill>
                                    <a:latin typeface="Cambria Math" panose="02040503050406030204" pitchFamily="18" charset="0"/>
                                  </a:rPr>
                                  <m:t>1</m:t>
                                </m:r>
                              </m:num>
                              <m:den>
                                <m:r>
                                  <a:rPr lang="el-GR" sz="2000" i="1">
                                    <a:solidFill>
                                      <a:srgbClr val="022826"/>
                                    </a:solidFill>
                                    <a:latin typeface="Cambria Math" panose="02040503050406030204" pitchFamily="18" charset="0"/>
                                  </a:rPr>
                                  <m:t>𝛶</m:t>
                                </m:r>
                                <m:r>
                                  <a:rPr lang="en-IN" sz="2000" i="1">
                                    <a:solidFill>
                                      <a:srgbClr val="022826"/>
                                    </a:solidFill>
                                    <a:latin typeface="Cambria Math" panose="02040503050406030204" pitchFamily="18" charset="0"/>
                                  </a:rPr>
                                  <m:t>2</m:t>
                                </m:r>
                              </m:den>
                            </m:f>
                          </m:sup>
                        </m:sSup>
                      </m:e>
                      <m:e>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rPr>
                              <m:t>1−</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1</m:t>
                                </m:r>
                              </m:sub>
                            </m:sSub>
                            <m:r>
                              <a:rPr lang="en-IN" sz="2000" i="1">
                                <a:solidFill>
                                  <a:srgbClr val="022826"/>
                                </a:solidFill>
                                <a:latin typeface="Cambria Math" panose="02040503050406030204" pitchFamily="18" charset="0"/>
                              </a:rPr>
                              <m:t>,1</m:t>
                            </m:r>
                          </m:e>
                        </m:d>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rPr>
                              <m:t>1−</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𝑚</m:t>
                                </m:r>
                              </m:e>
                              <m:sub>
                                <m:r>
                                  <a:rPr lang="en-IN" sz="2000" i="1">
                                    <a:solidFill>
                                      <a:srgbClr val="022826"/>
                                    </a:solidFill>
                                    <a:latin typeface="Cambria Math" panose="02040503050406030204" pitchFamily="18" charset="0"/>
                                  </a:rPr>
                                  <m:t>2</m:t>
                                </m:r>
                              </m:sub>
                            </m:sSub>
                            <m:r>
                              <a:rPr lang="en-IN" sz="2000" i="1">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𝛾</m:t>
                                    </m:r>
                                  </m:e>
                                  <m:sub>
                                    <m:r>
                                      <a:rPr lang="en-IN" sz="2000" i="1">
                                        <a:solidFill>
                                          <a:srgbClr val="022826"/>
                                        </a:solidFill>
                                        <a:latin typeface="Cambria Math" panose="02040503050406030204" pitchFamily="18" charset="0"/>
                                      </a:rPr>
                                      <m:t>1</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rPr>
                                      <m:t>𝛾</m:t>
                                    </m:r>
                                  </m:e>
                                  <m:sub>
                                    <m:r>
                                      <a:rPr lang="en-IN" sz="2000" i="1">
                                        <a:solidFill>
                                          <a:srgbClr val="022826"/>
                                        </a:solidFill>
                                        <a:latin typeface="Cambria Math" panose="02040503050406030204" pitchFamily="18" charset="0"/>
                                      </a:rPr>
                                      <m:t>2</m:t>
                                    </m:r>
                                  </m:sub>
                                </m:sSub>
                              </m:den>
                            </m:f>
                          </m:e>
                        </m:d>
                      </m:e>
                    </m:d>
                  </m:oMath>
                </a14:m>
                <a:endParaRPr lang="en-US" sz="2000" dirty="0">
                  <a:solidFill>
                    <a:srgbClr val="022826"/>
                  </a:solidFill>
                </a:endParaRPr>
              </a:p>
            </p:txBody>
          </p:sp>
        </mc:Choice>
        <mc:Fallback xmlns="">
          <p:sp>
            <p:nvSpPr>
              <p:cNvPr id="26" name="Rectangle 25">
                <a:extLst>
                  <a:ext uri="{FF2B5EF4-FFF2-40B4-BE49-F238E27FC236}">
                    <a16:creationId xmlns:a16="http://schemas.microsoft.com/office/drawing/2014/main" id="{C7300D75-F8FD-4706-88A8-584D712890C8}"/>
                  </a:ext>
                </a:extLst>
              </p:cNvPr>
              <p:cNvSpPr>
                <a:spLocks noRot="1" noChangeAspect="1" noMove="1" noResize="1" noEditPoints="1" noAdjustHandles="1" noChangeArrowheads="1" noChangeShapeType="1" noTextEdit="1"/>
              </p:cNvSpPr>
              <p:nvPr/>
            </p:nvSpPr>
            <p:spPr>
              <a:xfrm>
                <a:off x="3316693" y="4651533"/>
                <a:ext cx="6711517" cy="777264"/>
              </a:xfrm>
              <a:prstGeom prst="rect">
                <a:avLst/>
              </a:prstGeom>
              <a:blipFill>
                <a:blip r:embed="rId5"/>
                <a:stretch>
                  <a:fillRect/>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DAF5590E-1F4B-4C5A-9D04-5F85ECF2AE64}"/>
              </a:ext>
            </a:extLst>
          </p:cNvPr>
          <p:cNvSpPr txBox="1"/>
          <p:nvPr/>
        </p:nvSpPr>
        <p:spPr>
          <a:xfrm>
            <a:off x="9302624" y="4855507"/>
            <a:ext cx="1960103" cy="400110"/>
          </a:xfrm>
          <a:prstGeom prst="rect">
            <a:avLst/>
          </a:prstGeom>
          <a:noFill/>
        </p:spPr>
        <p:txBody>
          <a:bodyPr wrap="square" rtlCol="0">
            <a:spAutoFit/>
          </a:bodyPr>
          <a:lstStyle/>
          <a:p>
            <a:pPr algn="r"/>
            <a:r>
              <a:rPr lang="en-US" sz="2000" dirty="0">
                <a:solidFill>
                  <a:srgbClr val="022826"/>
                </a:solidFill>
              </a:rPr>
              <a:t>(1.5)</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1A945B1-0687-4F0A-9F7E-63734AA75A10}"/>
                  </a:ext>
                </a:extLst>
              </p:cNvPr>
              <p:cNvSpPr txBox="1"/>
              <p:nvPr/>
            </p:nvSpPr>
            <p:spPr>
              <a:xfrm>
                <a:off x="1353459" y="5570509"/>
                <a:ext cx="4354782" cy="46423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where </a:t>
                </a:r>
                <a14:m>
                  <m:oMath xmlns:m="http://schemas.openxmlformats.org/officeDocument/2006/math">
                    <m:sSubSup>
                      <m:sSubSupPr>
                        <m:ctrlPr>
                          <a:rPr lang="en-US" sz="2000" i="1">
                            <a:solidFill>
                              <a:srgbClr val="022826"/>
                            </a:solidFill>
                            <a:latin typeface="Cambria Math" panose="02040503050406030204" pitchFamily="18" charset="0"/>
                          </a:rPr>
                        </m:ctrlPr>
                      </m:sSubSupPr>
                      <m:e>
                        <m:r>
                          <a:rPr lang="en-IN" sz="2000" i="1">
                            <a:solidFill>
                              <a:srgbClr val="022826"/>
                            </a:solidFill>
                            <a:latin typeface="Cambria Math" panose="02040503050406030204" pitchFamily="18" charset="0"/>
                          </a:rPr>
                          <m:t>𝐻</m:t>
                        </m:r>
                      </m:e>
                      <m:sub>
                        <m:r>
                          <a:rPr lang="en-IN" sz="2000" i="1">
                            <a:solidFill>
                              <a:srgbClr val="022826"/>
                            </a:solidFill>
                            <a:latin typeface="Cambria Math" panose="02040503050406030204" pitchFamily="18" charset="0"/>
                          </a:rPr>
                          <m:t>2,0</m:t>
                        </m:r>
                      </m:sub>
                      <m:sup>
                        <m:r>
                          <a:rPr lang="en-IN" sz="2000" i="1">
                            <a:solidFill>
                              <a:srgbClr val="022826"/>
                            </a:solidFill>
                            <a:latin typeface="Cambria Math" panose="02040503050406030204" pitchFamily="18" charset="0"/>
                          </a:rPr>
                          <m:t>0,2</m:t>
                        </m:r>
                      </m:sup>
                    </m:sSubSup>
                    <m:r>
                      <a:rPr lang="en-US" sz="2000" i="1">
                        <a:solidFill>
                          <a:srgbClr val="022826"/>
                        </a:solidFill>
                        <a:latin typeface="Cambria Math" panose="02040503050406030204" pitchFamily="18" charset="0"/>
                      </a:rPr>
                      <m:t>( )</m:t>
                    </m:r>
                  </m:oMath>
                </a14:m>
                <a:r>
                  <a:rPr lang="en-US" sz="2000" dirty="0">
                    <a:solidFill>
                      <a:srgbClr val="022826"/>
                    </a:solidFill>
                    <a:latin typeface="Arial" panose="020B0604020202020204" pitchFamily="34" charset="0"/>
                    <a:cs typeface="Arial" panose="020B0604020202020204" pitchFamily="34" charset="0"/>
                  </a:rPr>
                  <a:t> is the Fox’s H-function.</a:t>
                </a:r>
              </a:p>
            </p:txBody>
          </p:sp>
        </mc:Choice>
        <mc:Fallback xmlns="">
          <p:sp>
            <p:nvSpPr>
              <p:cNvPr id="28" name="TextBox 27">
                <a:extLst>
                  <a:ext uri="{FF2B5EF4-FFF2-40B4-BE49-F238E27FC236}">
                    <a16:creationId xmlns:a16="http://schemas.microsoft.com/office/drawing/2014/main" id="{E1A945B1-0687-4F0A-9F7E-63734AA75A10}"/>
                  </a:ext>
                </a:extLst>
              </p:cNvPr>
              <p:cNvSpPr txBox="1">
                <a:spLocks noRot="1" noChangeAspect="1" noMove="1" noResize="1" noEditPoints="1" noAdjustHandles="1" noChangeArrowheads="1" noChangeShapeType="1" noTextEdit="1"/>
              </p:cNvSpPr>
              <p:nvPr/>
            </p:nvSpPr>
            <p:spPr>
              <a:xfrm>
                <a:off x="1353459" y="5570509"/>
                <a:ext cx="4354782" cy="464230"/>
              </a:xfrm>
              <a:prstGeom prst="rect">
                <a:avLst/>
              </a:prstGeom>
              <a:blipFill>
                <a:blip r:embed="rId6"/>
                <a:stretch>
                  <a:fillRect l="-1401" t="-1316" r="-980"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FEB86BBD-D9A5-46AA-970E-594E011615B5}"/>
                  </a:ext>
                </a:extLst>
              </p:cNvPr>
              <p:cNvSpPr/>
              <p:nvPr/>
            </p:nvSpPr>
            <p:spPr>
              <a:xfrm>
                <a:off x="1317167" y="1486346"/>
                <a:ext cx="4391074" cy="400110"/>
              </a:xfrm>
              <a:prstGeom prst="rect">
                <a:avLst/>
              </a:prstGeom>
            </p:spPr>
            <p:txBody>
              <a:bodyPr wrap="none">
                <a:spAutoFit/>
              </a:bodyPr>
              <a:lstStyle/>
              <a:p>
                <a:pPr algn="just"/>
                <a:r>
                  <a:rPr lang="en-IN" sz="2000" dirty="0">
                    <a:solidFill>
                      <a:srgbClr val="022826"/>
                    </a:solidFill>
                    <a:latin typeface="Arial" panose="020B0604020202020204" pitchFamily="34" charset="0"/>
                    <a:cs typeface="Arial" panose="020B0604020202020204" pitchFamily="34" charset="0"/>
                  </a:rPr>
                  <a:t>Thus, the PDF of </a:t>
                </a:r>
                <a14:m>
                  <m:oMath xmlns:m="http://schemas.openxmlformats.org/officeDocument/2006/math">
                    <m:r>
                      <a:rPr lang="en-US" sz="2000" b="0" i="1" smtClean="0">
                        <a:solidFill>
                          <a:srgbClr val="022826"/>
                        </a:solidFill>
                        <a:latin typeface="Cambria Math" panose="02040503050406030204" pitchFamily="18" charset="0"/>
                      </a:rPr>
                      <m:t>𝐼</m:t>
                    </m:r>
                  </m:oMath>
                </a14:m>
                <a:r>
                  <a:rPr lang="en-IN" sz="2000" dirty="0">
                    <a:solidFill>
                      <a:srgbClr val="022826"/>
                    </a:solidFill>
                    <a:latin typeface="Arial" panose="020B0604020202020204" pitchFamily="34" charset="0"/>
                    <a:cs typeface="Arial" panose="020B0604020202020204" pitchFamily="34" charset="0"/>
                  </a:rPr>
                  <a:t> can be derived by</a:t>
                </a:r>
                <a:endParaRPr lang="en-US" sz="2000" dirty="0">
                  <a:solidFill>
                    <a:srgbClr val="022826"/>
                  </a:solidFill>
                  <a:latin typeface="Arial" panose="020B0604020202020204" pitchFamily="34" charset="0"/>
                  <a:cs typeface="Arial" panose="020B0604020202020204" pitchFamily="34" charset="0"/>
                </a:endParaRPr>
              </a:p>
            </p:txBody>
          </p:sp>
        </mc:Choice>
        <mc:Fallback xmlns="">
          <p:sp>
            <p:nvSpPr>
              <p:cNvPr id="29" name="Rectangle 28">
                <a:extLst>
                  <a:ext uri="{FF2B5EF4-FFF2-40B4-BE49-F238E27FC236}">
                    <a16:creationId xmlns:a16="http://schemas.microsoft.com/office/drawing/2014/main" id="{FEB86BBD-D9A5-46AA-970E-594E011615B5}"/>
                  </a:ext>
                </a:extLst>
              </p:cNvPr>
              <p:cNvSpPr>
                <a:spLocks noRot="1" noChangeAspect="1" noMove="1" noResize="1" noEditPoints="1" noAdjustHandles="1" noChangeArrowheads="1" noChangeShapeType="1" noTextEdit="1"/>
              </p:cNvSpPr>
              <p:nvPr/>
            </p:nvSpPr>
            <p:spPr>
              <a:xfrm>
                <a:off x="1317167" y="1486346"/>
                <a:ext cx="4391074" cy="400110"/>
              </a:xfrm>
              <a:prstGeom prst="rect">
                <a:avLst/>
              </a:prstGeom>
              <a:blipFill>
                <a:blip r:embed="rId7"/>
                <a:stretch>
                  <a:fillRect l="-1389" t="-7692" r="-556" b="-29231"/>
                </a:stretch>
              </a:blipFill>
            </p:spPr>
            <p:txBody>
              <a:bodyPr/>
              <a:lstStyle/>
              <a:p>
                <a:r>
                  <a:rPr lang="en-US">
                    <a:noFill/>
                  </a:rPr>
                  <a:t> </a:t>
                </a:r>
              </a:p>
            </p:txBody>
          </p:sp>
        </mc:Fallback>
      </mc:AlternateContent>
    </p:spTree>
    <p:extLst>
      <p:ext uri="{BB962C8B-B14F-4D97-AF65-F5344CB8AC3E}">
        <p14:creationId xmlns:p14="http://schemas.microsoft.com/office/powerpoint/2010/main" val="164129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84BCC77B-089A-4478-86F8-E8FCA09A13E7}"/>
              </a:ext>
            </a:extLst>
          </p:cNvPr>
          <p:cNvSpPr txBox="1"/>
          <p:nvPr/>
        </p:nvSpPr>
        <p:spPr>
          <a:xfrm>
            <a:off x="1353858" y="1348919"/>
            <a:ext cx="9909268" cy="1881990"/>
          </a:xfrm>
          <a:prstGeom prst="rect">
            <a:avLst/>
          </a:prstGeom>
          <a:noFill/>
        </p:spPr>
        <p:txBody>
          <a:bodyPr wrap="square" rtlCol="0">
            <a:spAutoFit/>
          </a:bodyPr>
          <a:lstStyle/>
          <a:p>
            <a:pPr algn="just">
              <a:lnSpc>
                <a:spcPct val="150000"/>
              </a:lnSpc>
            </a:pPr>
            <a:r>
              <a:rPr lang="en-US" sz="2000" dirty="0">
                <a:solidFill>
                  <a:srgbClr val="022826"/>
                </a:solidFill>
                <a:latin typeface="Arial" panose="020B0604020202020204" pitchFamily="34" charset="0"/>
                <a:cs typeface="Arial" panose="020B0604020202020204" pitchFamily="34" charset="0"/>
              </a:rPr>
              <a:t>To avoid dealing with the Fox's H-function, we have expanded it into an infinite power series by using [22, Th.1.4], and therefore obtain the series representation form of the double GG PDF:</a:t>
            </a:r>
          </a:p>
          <a:p>
            <a:pPr algn="just">
              <a:lnSpc>
                <a:spcPct val="150000"/>
              </a:lnSpc>
            </a:pPr>
            <a:endParaRPr lang="en-US" sz="2000" dirty="0">
              <a:solidFill>
                <a:srgbClr val="022826"/>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10D95C8-A6BC-4E25-8756-F93ABC89E8EA}"/>
              </a:ext>
            </a:extLst>
          </p:cNvPr>
          <p:cNvSpPr txBox="1"/>
          <p:nvPr/>
        </p:nvSpPr>
        <p:spPr>
          <a:xfrm>
            <a:off x="9303023" y="3137090"/>
            <a:ext cx="1960103" cy="400110"/>
          </a:xfrm>
          <a:prstGeom prst="rect">
            <a:avLst/>
          </a:prstGeom>
          <a:noFill/>
        </p:spPr>
        <p:txBody>
          <a:bodyPr wrap="square" rtlCol="0">
            <a:spAutoFit/>
          </a:bodyPr>
          <a:lstStyle/>
          <a:p>
            <a:pPr algn="r"/>
            <a:r>
              <a:rPr lang="en-US" sz="2000" dirty="0">
                <a:solidFill>
                  <a:srgbClr val="022826"/>
                </a:solidFill>
              </a:rPr>
              <a:t>(1.6)</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13D0B3A-4F9C-4D7C-ADDE-78FDA41F2967}"/>
                  </a:ext>
                </a:extLst>
              </p:cNvPr>
              <p:cNvSpPr/>
              <p:nvPr/>
            </p:nvSpPr>
            <p:spPr>
              <a:xfrm>
                <a:off x="2015244" y="2871216"/>
                <a:ext cx="8359986" cy="93185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𝐼</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𝐼</m:t>
                          </m:r>
                        </m:e>
                      </m:d>
                      <m:r>
                        <a:rPr lang="en-US" sz="2000" i="0">
                          <a:solidFill>
                            <a:srgbClr val="022826"/>
                          </a:solidFill>
                          <a:latin typeface="Cambria Math" panose="02040503050406030204" pitchFamily="18" charset="0"/>
                        </a:rPr>
                        <m:t>= </m:t>
                      </m:r>
                      <m:nary>
                        <m:naryPr>
                          <m:chr m:val="∑"/>
                          <m:limLoc m:val="undOvr"/>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d>
                                <m:dPr>
                                  <m:endChr m:val=""/>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𝐼</m:t>
                                  </m:r>
                                </m:e>
                              </m:d>
                            </m:e>
                            <m:sup>
                              <m:r>
                                <a:rPr lang="en-US" sz="2000" i="1">
                                  <a:solidFill>
                                    <a:srgbClr val="022826"/>
                                  </a:solidFill>
                                  <a:latin typeface="Cambria Math" panose="02040503050406030204" pitchFamily="18" charset="0"/>
                                </a:rPr>
                                <m:t>𝑙</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e>
                      </m:nary>
                      <m:r>
                        <a:rPr lang="en-US" sz="2000" i="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𝐼</m:t>
                          </m:r>
                        </m:e>
                        <m:sup>
                          <m:r>
                            <a:rPr lang="en-US" sz="2000" i="1">
                              <a:solidFill>
                                <a:srgbClr val="022826"/>
                              </a:solidFill>
                              <a:latin typeface="Cambria Math" panose="02040503050406030204" pitchFamily="18" charset="0"/>
                            </a:rPr>
                            <m:t>𝑙</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r>
                        <a:rPr lang="en-US" sz="2000" i="0">
                          <a:solidFill>
                            <a:srgbClr val="022826"/>
                          </a:solidFill>
                          <a:latin typeface="Cambria Math" panose="02040503050406030204" pitchFamily="18" charset="0"/>
                        </a:rPr>
                        <m:t>) </m:t>
                      </m:r>
                    </m:oMath>
                  </m:oMathPara>
                </a14:m>
                <a:endParaRPr lang="en-US" sz="2000" dirty="0">
                  <a:solidFill>
                    <a:srgbClr val="022826"/>
                  </a:solidFill>
                </a:endParaRPr>
              </a:p>
            </p:txBody>
          </p:sp>
        </mc:Choice>
        <mc:Fallback xmlns="">
          <p:sp>
            <p:nvSpPr>
              <p:cNvPr id="14" name="Rectangle 13">
                <a:extLst>
                  <a:ext uri="{FF2B5EF4-FFF2-40B4-BE49-F238E27FC236}">
                    <a16:creationId xmlns:a16="http://schemas.microsoft.com/office/drawing/2014/main" id="{F13D0B3A-4F9C-4D7C-ADDE-78FDA41F2967}"/>
                  </a:ext>
                </a:extLst>
              </p:cNvPr>
              <p:cNvSpPr>
                <a:spLocks noRot="1" noChangeAspect="1" noMove="1" noResize="1" noEditPoints="1" noAdjustHandles="1" noChangeArrowheads="1" noChangeShapeType="1" noTextEdit="1"/>
              </p:cNvSpPr>
              <p:nvPr/>
            </p:nvSpPr>
            <p:spPr>
              <a:xfrm>
                <a:off x="2015244" y="2871216"/>
                <a:ext cx="8359986" cy="931858"/>
              </a:xfrm>
              <a:prstGeom prst="rect">
                <a:avLst/>
              </a:prstGeom>
              <a:blipFill>
                <a:blip r:embed="rId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E4B5284D-B1F5-474D-A360-D630E2795394}"/>
              </a:ext>
            </a:extLst>
          </p:cNvPr>
          <p:cNvSpPr txBox="1"/>
          <p:nvPr/>
        </p:nvSpPr>
        <p:spPr>
          <a:xfrm>
            <a:off x="1353859" y="3916965"/>
            <a:ext cx="1010213"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Where,</a:t>
            </a:r>
          </a:p>
        </p:txBody>
      </p:sp>
      <p:sp>
        <p:nvSpPr>
          <p:cNvPr id="16" name="TextBox 15">
            <a:extLst>
              <a:ext uri="{FF2B5EF4-FFF2-40B4-BE49-F238E27FC236}">
                <a16:creationId xmlns:a16="http://schemas.microsoft.com/office/drawing/2014/main" id="{394EC568-314A-46E8-9414-2AF5BAD3509F}"/>
              </a:ext>
            </a:extLst>
          </p:cNvPr>
          <p:cNvSpPr txBox="1"/>
          <p:nvPr/>
        </p:nvSpPr>
        <p:spPr>
          <a:xfrm>
            <a:off x="9303023" y="4496785"/>
            <a:ext cx="1960103" cy="400110"/>
          </a:xfrm>
          <a:prstGeom prst="rect">
            <a:avLst/>
          </a:prstGeom>
          <a:noFill/>
        </p:spPr>
        <p:txBody>
          <a:bodyPr wrap="square" rtlCol="0">
            <a:spAutoFit/>
          </a:bodyPr>
          <a:lstStyle/>
          <a:p>
            <a:pPr algn="r"/>
            <a:r>
              <a:rPr lang="en-US" sz="2000" dirty="0">
                <a:solidFill>
                  <a:srgbClr val="022826"/>
                </a:solidFill>
              </a:rPr>
              <a:t>(1.7)</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59FCCA5-F2BB-4F72-AF4B-75FDFA0D51D5}"/>
                  </a:ext>
                </a:extLst>
              </p:cNvPr>
              <p:cNvSpPr/>
              <p:nvPr/>
            </p:nvSpPr>
            <p:spPr>
              <a:xfrm>
                <a:off x="2015244" y="4430966"/>
                <a:ext cx="9141864" cy="649088"/>
              </a:xfrm>
              <a:prstGeom prst="rect">
                <a:avLst/>
              </a:prstGeom>
            </p:spPr>
            <p:txBody>
              <a:bodyPr wrap="squar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rgbClr val="022826"/>
                            </a:solidFill>
                            <a:latin typeface="Cambria Math" panose="02040503050406030204" pitchFamily="18" charset="0"/>
                          </a:rPr>
                        </m:ctrlPr>
                      </m:fPr>
                      <m:num>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p>
                        </m:sSup>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e>
                        </m:d>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e>
                    </m:d>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sup>
                        </m:s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559FCCA5-F2BB-4F72-AF4B-75FDFA0D51D5}"/>
                  </a:ext>
                </a:extLst>
              </p:cNvPr>
              <p:cNvSpPr>
                <a:spLocks noRot="1" noChangeAspect="1" noMove="1" noResize="1" noEditPoints="1" noAdjustHandles="1" noChangeArrowheads="1" noChangeShapeType="1" noTextEdit="1"/>
              </p:cNvSpPr>
              <p:nvPr/>
            </p:nvSpPr>
            <p:spPr>
              <a:xfrm>
                <a:off x="2015244" y="4430966"/>
                <a:ext cx="9141864" cy="6490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57560F-4B3A-41DF-965C-03415B1F21F4}"/>
                  </a:ext>
                </a:extLst>
              </p:cNvPr>
              <p:cNvSpPr/>
              <p:nvPr/>
            </p:nvSpPr>
            <p:spPr>
              <a:xfrm>
                <a:off x="2015244" y="5210841"/>
                <a:ext cx="9247881" cy="645241"/>
              </a:xfrm>
              <a:prstGeom prst="rect">
                <a:avLst/>
              </a:prstGeom>
            </p:spPr>
            <p:txBody>
              <a:bodyPr wrap="squar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latin typeface="Cambria Math" panose="02040503050406030204" pitchFamily="18" charset="0"/>
                          </a:rPr>
                        </m:ctrlPr>
                      </m:fPr>
                      <m:num>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p>
                        </m:sSup>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en>
                    </m:f>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e>
                        </m:d>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e>
                    </m:d>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sSup>
                          <m:sSupPr>
                            <m:ctrlPr>
                              <a:rPr lang="en-US" sz="2000" i="1">
                                <a:solidFill>
                                  <a:srgbClr val="022826"/>
                                </a:solidFill>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f>
                              <m:fP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sup>
                        </m:s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B957560F-4B3A-41DF-965C-03415B1F21F4}"/>
                  </a:ext>
                </a:extLst>
              </p:cNvPr>
              <p:cNvSpPr>
                <a:spLocks noRot="1" noChangeAspect="1" noMove="1" noResize="1" noEditPoints="1" noAdjustHandles="1" noChangeArrowheads="1" noChangeShapeType="1" noTextEdit="1"/>
              </p:cNvSpPr>
              <p:nvPr/>
            </p:nvSpPr>
            <p:spPr>
              <a:xfrm>
                <a:off x="2015244" y="5210841"/>
                <a:ext cx="9247881" cy="645241"/>
              </a:xfrm>
              <a:prstGeom prst="rect">
                <a:avLst/>
              </a:prstGeom>
              <a:blipFill>
                <a:blip r:embed="rId4"/>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5819B5D-7F92-4C88-B0B0-F0FEE19F72DC}"/>
              </a:ext>
            </a:extLst>
          </p:cNvPr>
          <p:cNvSpPr txBox="1"/>
          <p:nvPr/>
        </p:nvSpPr>
        <p:spPr>
          <a:xfrm>
            <a:off x="9303022" y="5210841"/>
            <a:ext cx="1960103" cy="400110"/>
          </a:xfrm>
          <a:prstGeom prst="rect">
            <a:avLst/>
          </a:prstGeom>
          <a:noFill/>
        </p:spPr>
        <p:txBody>
          <a:bodyPr wrap="square" rtlCol="0">
            <a:spAutoFit/>
          </a:bodyPr>
          <a:lstStyle/>
          <a:p>
            <a:pPr algn="r"/>
            <a:r>
              <a:rPr lang="en-US" sz="2000" dirty="0">
                <a:solidFill>
                  <a:srgbClr val="022826"/>
                </a:solidFill>
              </a:rPr>
              <a:t>(1.8)</a:t>
            </a:r>
          </a:p>
        </p:txBody>
      </p:sp>
    </p:spTree>
    <p:extLst>
      <p:ext uri="{BB962C8B-B14F-4D97-AF65-F5344CB8AC3E}">
        <p14:creationId xmlns:p14="http://schemas.microsoft.com/office/powerpoint/2010/main" val="3328170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58C8E47-B35E-4142-8128-C1AD25DF9D66}"/>
                  </a:ext>
                </a:extLst>
              </p:cNvPr>
              <p:cNvSpPr txBox="1"/>
              <p:nvPr/>
            </p:nvSpPr>
            <p:spPr>
              <a:xfrm>
                <a:off x="1473429" y="2050964"/>
                <a:ext cx="9935473" cy="707886"/>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For RC MIMO FSO system involving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oMath>
                </a14:m>
                <a:r>
                  <a:rPr lang="en-US" sz="2000" dirty="0">
                    <a:solidFill>
                      <a:srgbClr val="022826"/>
                    </a:solidFill>
                    <a:latin typeface="Arial" panose="020B0604020202020204" pitchFamily="34" charset="0"/>
                    <a:cs typeface="Arial" panose="020B0604020202020204" pitchFamily="34" charset="0"/>
                  </a:rPr>
                  <a:t> lasers and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oMath>
                </a14:m>
                <a:r>
                  <a:rPr lang="en-US" sz="2000" dirty="0">
                    <a:solidFill>
                      <a:srgbClr val="022826"/>
                    </a:solidFill>
                    <a:latin typeface="Arial" panose="020B0604020202020204" pitchFamily="34" charset="0"/>
                    <a:cs typeface="Arial" panose="020B0604020202020204" pitchFamily="34" charset="0"/>
                  </a:rPr>
                  <a:t> photodetectors, the expression for post detection SNR is:</a:t>
                </a:r>
              </a:p>
            </p:txBody>
          </p:sp>
        </mc:Choice>
        <mc:Fallback xmlns="">
          <p:sp>
            <p:nvSpPr>
              <p:cNvPr id="18" name="TextBox 17">
                <a:extLst>
                  <a:ext uri="{FF2B5EF4-FFF2-40B4-BE49-F238E27FC236}">
                    <a16:creationId xmlns:a16="http://schemas.microsoft.com/office/drawing/2014/main" id="{958C8E47-B35E-4142-8128-C1AD25DF9D66}"/>
                  </a:ext>
                </a:extLst>
              </p:cNvPr>
              <p:cNvSpPr txBox="1">
                <a:spLocks noRot="1" noChangeAspect="1" noMove="1" noResize="1" noEditPoints="1" noAdjustHandles="1" noChangeArrowheads="1" noChangeShapeType="1" noTextEdit="1"/>
              </p:cNvSpPr>
              <p:nvPr/>
            </p:nvSpPr>
            <p:spPr>
              <a:xfrm>
                <a:off x="1473429" y="2050964"/>
                <a:ext cx="9935473" cy="707886"/>
              </a:xfrm>
              <a:prstGeom prst="rect">
                <a:avLst/>
              </a:prstGeom>
              <a:blipFill>
                <a:blip r:embed="rId2"/>
                <a:stretch>
                  <a:fillRect l="-675" t="-3419" b="-1453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7E281430-1CD5-4814-ADE4-ACB4B9E2FA94}"/>
              </a:ext>
            </a:extLst>
          </p:cNvPr>
          <p:cNvSpPr txBox="1"/>
          <p:nvPr/>
        </p:nvSpPr>
        <p:spPr>
          <a:xfrm>
            <a:off x="1020416" y="1392658"/>
            <a:ext cx="7906523" cy="523220"/>
          </a:xfrm>
          <a:prstGeom prst="rect">
            <a:avLst/>
          </a:prstGeom>
          <a:noFill/>
        </p:spPr>
        <p:txBody>
          <a:bodyPr wrap="none" rtlCol="0">
            <a:spAutoFit/>
          </a:bodyPr>
          <a:lstStyle/>
          <a:p>
            <a:pPr marL="457200" indent="-457200">
              <a:buFont typeface="Wingdings" panose="05000000000000000000" pitchFamily="2" charset="2"/>
              <a:buChar char="§"/>
            </a:pPr>
            <a:r>
              <a:rPr lang="en-US" sz="2800" b="1" dirty="0">
                <a:solidFill>
                  <a:srgbClr val="022826"/>
                </a:solidFill>
              </a:rPr>
              <a:t>POST DETECTION ELECTRICAL SNR FOR RC MIMO</a:t>
            </a:r>
            <a:endParaRPr lang="en-US" sz="2800" dirty="0">
              <a:solidFill>
                <a:srgbClr val="022826"/>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6E5F397-85F7-4651-8493-5600103B2139}"/>
                  </a:ext>
                </a:extLst>
              </p:cNvPr>
              <p:cNvSpPr txBox="1"/>
              <p:nvPr/>
            </p:nvSpPr>
            <p:spPr>
              <a:xfrm>
                <a:off x="4895722" y="2787405"/>
                <a:ext cx="3186065" cy="11439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22826"/>
                              </a:solidFill>
                              <a:latin typeface="Cambria Math" panose="02040503050406030204" pitchFamily="18" charset="0"/>
                            </a:rPr>
                          </m:ctrlPr>
                        </m:sSubPr>
                        <m:e>
                          <m:r>
                            <a:rPr lang="en-IN" sz="2000" i="1" smtClean="0">
                              <a:solidFill>
                                <a:srgbClr val="022826"/>
                              </a:solidFill>
                              <a:latin typeface="Cambria Math" panose="02040503050406030204" pitchFamily="18" charset="0"/>
                              <a:ea typeface="Cambria Math" panose="02040503050406030204" pitchFamily="18" charset="0"/>
                            </a:rPr>
                            <m:t>𝛾</m:t>
                          </m:r>
                        </m:e>
                        <m:sub>
                          <m:r>
                            <a:rPr lang="en-US" sz="2000" b="0" i="1" smtClean="0">
                              <a:solidFill>
                                <a:srgbClr val="022826"/>
                              </a:solidFill>
                              <a:latin typeface="Cambria Math" panose="02040503050406030204" pitchFamily="18" charset="0"/>
                            </a:rPr>
                            <m:t>𝑅𝐶</m:t>
                          </m:r>
                        </m:sub>
                      </m:sSub>
                      <m:r>
                        <a:rPr lang="en-IN" sz="2000" b="0" i="1" smtClean="0">
                          <a:solidFill>
                            <a:srgbClr val="022826"/>
                          </a:solidFill>
                          <a:latin typeface="Cambria Math" panose="02040503050406030204" pitchFamily="18" charset="0"/>
                        </a:rPr>
                        <m:t>=</m:t>
                      </m:r>
                      <m:f>
                        <m:fPr>
                          <m:ctrlPr>
                            <a:rPr lang="en-US" sz="2000" i="1" smtClean="0">
                              <a:solidFill>
                                <a:srgbClr val="022826"/>
                              </a:solidFill>
                              <a:latin typeface="Cambria Math" panose="02040503050406030204" pitchFamily="18" charset="0"/>
                              <a:ea typeface="Cambria Math" panose="02040503050406030204" pitchFamily="18" charset="0"/>
                            </a:rPr>
                          </m:ctrlPr>
                        </m:fPr>
                        <m:num>
                          <m:acc>
                            <m:accPr>
                              <m:chr m:val="̅"/>
                              <m:ctrlPr>
                                <a:rPr lang="en-US" sz="2000" i="1" smtClean="0">
                                  <a:solidFill>
                                    <a:srgbClr val="022826"/>
                                  </a:solidFill>
                                  <a:latin typeface="Cambria Math" panose="02040503050406030204" pitchFamily="18" charset="0"/>
                                  <a:ea typeface="Cambria Math" panose="02040503050406030204" pitchFamily="18" charset="0"/>
                                </a:rPr>
                              </m:ctrlPr>
                            </m:accPr>
                            <m:e>
                              <m:r>
                                <a:rPr lang="en-US" sz="2000" i="1" smtClean="0">
                                  <a:solidFill>
                                    <a:srgbClr val="022826"/>
                                  </a:solidFill>
                                  <a:latin typeface="Cambria Math" panose="02040503050406030204" pitchFamily="18" charset="0"/>
                                  <a:ea typeface="Cambria Math" panose="02040503050406030204" pitchFamily="18" charset="0"/>
                                </a:rPr>
                                <m:t>𝛾</m:t>
                              </m:r>
                            </m:e>
                          </m:acc>
                        </m:num>
                        <m:den>
                          <m:sSup>
                            <m:sSupPr>
                              <m:ctrlPr>
                                <a:rPr lang="en-US" sz="2000" i="1" smtClean="0">
                                  <a:solidFill>
                                    <a:srgbClr val="022826"/>
                                  </a:solidFill>
                                  <a:latin typeface="Cambria Math" panose="02040503050406030204" pitchFamily="18" charset="0"/>
                                  <a:ea typeface="Cambria Math" panose="02040503050406030204" pitchFamily="18" charset="0"/>
                                </a:rPr>
                              </m:ctrlPr>
                            </m:sSupPr>
                            <m:e>
                              <m:sSub>
                                <m:sSubPr>
                                  <m:ctrlPr>
                                    <a:rPr lang="en-US" sz="2000" i="1" smtClean="0">
                                      <a:solidFill>
                                        <a:srgbClr val="022826"/>
                                      </a:solidFill>
                                      <a:latin typeface="Cambria Math" panose="02040503050406030204" pitchFamily="18" charset="0"/>
                                      <a:ea typeface="Cambria Math" panose="02040503050406030204" pitchFamily="18" charset="0"/>
                                    </a:rPr>
                                  </m:ctrlPr>
                                </m:sSubPr>
                                <m:e>
                                  <m:r>
                                    <a:rPr lang="en-US" sz="2000" b="0" i="1" smtClean="0">
                                      <a:solidFill>
                                        <a:srgbClr val="022826"/>
                                      </a:solidFill>
                                      <a:latin typeface="Cambria Math" panose="02040503050406030204" pitchFamily="18" charset="0"/>
                                      <a:ea typeface="Cambria Math" panose="02040503050406030204" pitchFamily="18" charset="0"/>
                                    </a:rPr>
                                    <m:t>𝑛</m:t>
                                  </m:r>
                                </m:e>
                                <m:sub>
                                  <m:r>
                                    <a:rPr lang="en-US" sz="2000" b="0" i="1" smtClean="0">
                                      <a:solidFill>
                                        <a:srgbClr val="022826"/>
                                      </a:solidFill>
                                      <a:latin typeface="Cambria Math" panose="02040503050406030204" pitchFamily="18" charset="0"/>
                                      <a:ea typeface="Cambria Math" panose="02040503050406030204" pitchFamily="18" charset="0"/>
                                    </a:rPr>
                                    <m:t>𝑇</m:t>
                                  </m:r>
                                </m:sub>
                              </m:sSub>
                            </m:e>
                            <m:sup>
                              <m:r>
                                <a:rPr lang="en-US" sz="2000" b="0" i="1" smtClean="0">
                                  <a:solidFill>
                                    <a:srgbClr val="022826"/>
                                  </a:solidFill>
                                  <a:latin typeface="Cambria Math" panose="02040503050406030204" pitchFamily="18" charset="0"/>
                                  <a:ea typeface="Cambria Math" panose="02040503050406030204" pitchFamily="18" charset="0"/>
                                </a:rPr>
                                <m:t>2</m:t>
                              </m:r>
                            </m:sup>
                          </m:sSup>
                          <m:sSub>
                            <m:sSubPr>
                              <m:ctrlPr>
                                <a:rPr lang="en-US" sz="2000" i="1" smtClean="0">
                                  <a:solidFill>
                                    <a:srgbClr val="022826"/>
                                  </a:solidFill>
                                  <a:latin typeface="Cambria Math" panose="02040503050406030204" pitchFamily="18" charset="0"/>
                                  <a:ea typeface="Cambria Math" panose="02040503050406030204" pitchFamily="18" charset="0"/>
                                </a:rPr>
                              </m:ctrlPr>
                            </m:sSubPr>
                            <m:e>
                              <m:r>
                                <a:rPr lang="en-US" sz="2000" b="0" i="1" smtClean="0">
                                  <a:solidFill>
                                    <a:srgbClr val="022826"/>
                                  </a:solidFill>
                                  <a:latin typeface="Cambria Math" panose="02040503050406030204" pitchFamily="18" charset="0"/>
                                  <a:ea typeface="Cambria Math" panose="02040503050406030204" pitchFamily="18" charset="0"/>
                                </a:rPr>
                                <m:t>𝑛</m:t>
                              </m:r>
                            </m:e>
                            <m:sub>
                              <m:r>
                                <a:rPr lang="en-US" sz="2000" b="0" i="1" smtClean="0">
                                  <a:solidFill>
                                    <a:srgbClr val="022826"/>
                                  </a:solidFill>
                                  <a:latin typeface="Cambria Math" panose="02040503050406030204" pitchFamily="18" charset="0"/>
                                  <a:ea typeface="Cambria Math" panose="02040503050406030204" pitchFamily="18" charset="0"/>
                                </a:rPr>
                                <m:t>𝑅</m:t>
                              </m:r>
                            </m:sub>
                          </m:sSub>
                        </m:den>
                      </m:f>
                      <m:sSup>
                        <m:sSupPr>
                          <m:ctrlPr>
                            <a:rPr lang="en-IN" sz="2000" i="1">
                              <a:solidFill>
                                <a:srgbClr val="022826"/>
                              </a:solidFill>
                              <a:latin typeface="Cambria Math" panose="02040503050406030204" pitchFamily="18" charset="0"/>
                              <a:ea typeface="Cambria Math" panose="02040503050406030204" pitchFamily="18" charset="0"/>
                            </a:rPr>
                          </m:ctrlPr>
                        </m:sSupPr>
                        <m:e>
                          <m:d>
                            <m:dPr>
                              <m:ctrlPr>
                                <a:rPr lang="en-IN" sz="2000" i="1">
                                  <a:solidFill>
                                    <a:srgbClr val="022826"/>
                                  </a:solidFill>
                                  <a:latin typeface="Cambria Math" panose="02040503050406030204" pitchFamily="18" charset="0"/>
                                  <a:ea typeface="Cambria Math" panose="02040503050406030204" pitchFamily="18" charset="0"/>
                                </a:rPr>
                              </m:ctrlPr>
                            </m:dPr>
                            <m:e>
                              <m:nary>
                                <m:naryPr>
                                  <m:chr m:val="∑"/>
                                  <m:ctrlPr>
                                    <a:rPr lang="en-IN" sz="2000" i="1">
                                      <a:solidFill>
                                        <a:srgbClr val="022826"/>
                                      </a:solidFill>
                                      <a:latin typeface="Cambria Math" panose="02040503050406030204" pitchFamily="18" charset="0"/>
                                      <a:ea typeface="Cambria Math" panose="02040503050406030204" pitchFamily="18" charset="0"/>
                                    </a:rPr>
                                  </m:ctrlPr>
                                </m:naryPr>
                                <m:sub>
                                  <m:r>
                                    <m:rPr>
                                      <m:brk m:alnAt="23"/>
                                    </m:rPr>
                                    <a:rPr lang="en-US" sz="2000" i="1">
                                      <a:solidFill>
                                        <a:srgbClr val="022826"/>
                                      </a:solidFill>
                                      <a:latin typeface="Cambria Math" panose="02040503050406030204" pitchFamily="18" charset="0"/>
                                      <a:ea typeface="Cambria Math" panose="02040503050406030204" pitchFamily="18" charset="0"/>
                                    </a:rPr>
                                    <m:t>𝑖</m:t>
                                  </m:r>
                                  <m:r>
                                    <a:rPr lang="en-US" sz="2000" i="1">
                                      <a:solidFill>
                                        <a:srgbClr val="022826"/>
                                      </a:solidFill>
                                      <a:latin typeface="Cambria Math" panose="02040503050406030204" pitchFamily="18" charset="0"/>
                                      <a:ea typeface="Cambria Math" panose="02040503050406030204" pitchFamily="18" charset="0"/>
                                    </a:rPr>
                                    <m:t>=1</m:t>
                                  </m:r>
                                </m:sub>
                                <m:sup>
                                  <m:sSub>
                                    <m:sSubPr>
                                      <m:ctrlPr>
                                        <a:rPr lang="en-IN" sz="2000" i="1">
                                          <a:solidFill>
                                            <a:srgbClr val="022826"/>
                                          </a:solidFill>
                                          <a:latin typeface="Cambria Math" panose="02040503050406030204" pitchFamily="18" charset="0"/>
                                          <a:ea typeface="Cambria Math" panose="02040503050406030204" pitchFamily="18" charset="0"/>
                                        </a:rPr>
                                      </m:ctrlPr>
                                    </m:sSubPr>
                                    <m:e>
                                      <m:r>
                                        <a:rPr lang="en-US" sz="2000" i="1">
                                          <a:solidFill>
                                            <a:srgbClr val="022826"/>
                                          </a:solidFill>
                                          <a:latin typeface="Cambria Math" panose="02040503050406030204" pitchFamily="18" charset="0"/>
                                          <a:ea typeface="Cambria Math" panose="02040503050406030204" pitchFamily="18" charset="0"/>
                                        </a:rPr>
                                        <m:t>𝑛</m:t>
                                      </m:r>
                                    </m:e>
                                    <m:sub>
                                      <m:r>
                                        <a:rPr lang="en-US" sz="2000" i="1">
                                          <a:solidFill>
                                            <a:srgbClr val="022826"/>
                                          </a:solidFill>
                                          <a:latin typeface="Cambria Math" panose="02040503050406030204" pitchFamily="18" charset="0"/>
                                          <a:ea typeface="Cambria Math" panose="02040503050406030204" pitchFamily="18" charset="0"/>
                                        </a:rPr>
                                        <m:t>𝑅</m:t>
                                      </m:r>
                                    </m:sub>
                                  </m:sSub>
                                </m:sup>
                                <m:e>
                                  <m:nary>
                                    <m:naryPr>
                                      <m:chr m:val="∑"/>
                                      <m:ctrlPr>
                                        <a:rPr lang="en-IN" sz="2000" i="1">
                                          <a:solidFill>
                                            <a:srgbClr val="022826"/>
                                          </a:solidFill>
                                          <a:latin typeface="Cambria Math" panose="02040503050406030204" pitchFamily="18" charset="0"/>
                                          <a:ea typeface="Cambria Math" panose="02040503050406030204" pitchFamily="18" charset="0"/>
                                        </a:rPr>
                                      </m:ctrlPr>
                                    </m:naryPr>
                                    <m:sub>
                                      <m:r>
                                        <m:rPr>
                                          <m:brk m:alnAt="23"/>
                                        </m:rPr>
                                        <a:rPr lang="en-US" sz="2000" i="1">
                                          <a:solidFill>
                                            <a:srgbClr val="022826"/>
                                          </a:solidFill>
                                          <a:latin typeface="Cambria Math" panose="02040503050406030204" pitchFamily="18" charset="0"/>
                                          <a:ea typeface="Cambria Math" panose="02040503050406030204" pitchFamily="18" charset="0"/>
                                        </a:rPr>
                                        <m:t>𝑗</m:t>
                                      </m:r>
                                      <m:r>
                                        <a:rPr lang="en-US" sz="2000" i="1">
                                          <a:solidFill>
                                            <a:srgbClr val="022826"/>
                                          </a:solidFill>
                                          <a:latin typeface="Cambria Math" panose="02040503050406030204" pitchFamily="18" charset="0"/>
                                          <a:ea typeface="Cambria Math" panose="02040503050406030204" pitchFamily="18" charset="0"/>
                                        </a:rPr>
                                        <m:t>=1</m:t>
                                      </m:r>
                                    </m:sub>
                                    <m:sup>
                                      <m:sSub>
                                        <m:sSubPr>
                                          <m:ctrlPr>
                                            <a:rPr lang="en-IN" sz="2000" i="1">
                                              <a:solidFill>
                                                <a:srgbClr val="022826"/>
                                              </a:solidFill>
                                              <a:latin typeface="Cambria Math" panose="02040503050406030204" pitchFamily="18" charset="0"/>
                                              <a:ea typeface="Cambria Math" panose="02040503050406030204" pitchFamily="18" charset="0"/>
                                            </a:rPr>
                                          </m:ctrlPr>
                                        </m:sSubPr>
                                        <m:e>
                                          <m:r>
                                            <a:rPr lang="en-US" sz="2000" i="1">
                                              <a:solidFill>
                                                <a:srgbClr val="022826"/>
                                              </a:solidFill>
                                              <a:latin typeface="Cambria Math" panose="02040503050406030204" pitchFamily="18" charset="0"/>
                                              <a:ea typeface="Cambria Math" panose="02040503050406030204" pitchFamily="18" charset="0"/>
                                            </a:rPr>
                                            <m:t>𝑛</m:t>
                                          </m:r>
                                        </m:e>
                                        <m:sub>
                                          <m:r>
                                            <a:rPr lang="en-US" sz="2000" b="0" i="1" smtClean="0">
                                              <a:solidFill>
                                                <a:srgbClr val="022826"/>
                                              </a:solidFill>
                                              <a:latin typeface="Cambria Math" panose="02040503050406030204" pitchFamily="18" charset="0"/>
                                              <a:ea typeface="Cambria Math" panose="02040503050406030204" pitchFamily="18" charset="0"/>
                                            </a:rPr>
                                            <m:t>𝑇</m:t>
                                          </m:r>
                                        </m:sub>
                                      </m:sSub>
                                    </m:sup>
                                    <m:e>
                                      <m:sSub>
                                        <m:sSubPr>
                                          <m:ctrlPr>
                                            <a:rPr lang="en-IN" sz="2000" i="1">
                                              <a:solidFill>
                                                <a:srgbClr val="022826"/>
                                              </a:solidFill>
                                              <a:latin typeface="Cambria Math" panose="02040503050406030204" pitchFamily="18" charset="0"/>
                                              <a:ea typeface="Cambria Math" panose="02040503050406030204" pitchFamily="18" charset="0"/>
                                            </a:rPr>
                                          </m:ctrlPr>
                                        </m:sSubPr>
                                        <m:e>
                                          <m:r>
                                            <a:rPr lang="en-US" sz="2000" i="1">
                                              <a:solidFill>
                                                <a:srgbClr val="022826"/>
                                              </a:solidFill>
                                              <a:latin typeface="Cambria Math" panose="02040503050406030204" pitchFamily="18" charset="0"/>
                                              <a:ea typeface="Cambria Math" panose="02040503050406030204" pitchFamily="18" charset="0"/>
                                            </a:rPr>
                                            <m:t>𝐼</m:t>
                                          </m:r>
                                        </m:e>
                                        <m:sub>
                                          <m:r>
                                            <a:rPr lang="en-US" sz="2000" i="1">
                                              <a:solidFill>
                                                <a:srgbClr val="022826"/>
                                              </a:solidFill>
                                              <a:latin typeface="Cambria Math" panose="02040503050406030204" pitchFamily="18" charset="0"/>
                                              <a:ea typeface="Cambria Math" panose="02040503050406030204" pitchFamily="18" charset="0"/>
                                            </a:rPr>
                                            <m:t>𝑖𝑗</m:t>
                                          </m:r>
                                        </m:sub>
                                      </m:sSub>
                                    </m:e>
                                  </m:nary>
                                </m:e>
                              </m:nary>
                            </m:e>
                          </m:d>
                        </m:e>
                        <m:sup>
                          <m:r>
                            <a:rPr lang="en-US" sz="2000" i="1">
                              <a:solidFill>
                                <a:srgbClr val="022826"/>
                              </a:solidFill>
                              <a:latin typeface="Cambria Math" panose="02040503050406030204" pitchFamily="18" charset="0"/>
                              <a:ea typeface="Cambria Math" panose="02040503050406030204" pitchFamily="18" charset="0"/>
                            </a:rPr>
                            <m:t>2</m:t>
                          </m:r>
                        </m:sup>
                      </m:sSup>
                    </m:oMath>
                  </m:oMathPara>
                </a14:m>
                <a:endParaRPr lang="en-IN" sz="2000" dirty="0">
                  <a:solidFill>
                    <a:srgbClr val="022826"/>
                  </a:solidFill>
                </a:endParaRPr>
              </a:p>
            </p:txBody>
          </p:sp>
        </mc:Choice>
        <mc:Fallback xmlns="">
          <p:sp>
            <p:nvSpPr>
              <p:cNvPr id="30" name="TextBox 29">
                <a:extLst>
                  <a:ext uri="{FF2B5EF4-FFF2-40B4-BE49-F238E27FC236}">
                    <a16:creationId xmlns:a16="http://schemas.microsoft.com/office/drawing/2014/main" id="{36E5F397-85F7-4651-8493-5600103B2139}"/>
                  </a:ext>
                </a:extLst>
              </p:cNvPr>
              <p:cNvSpPr txBox="1">
                <a:spLocks noRot="1" noChangeAspect="1" noMove="1" noResize="1" noEditPoints="1" noAdjustHandles="1" noChangeArrowheads="1" noChangeShapeType="1" noTextEdit="1"/>
              </p:cNvSpPr>
              <p:nvPr/>
            </p:nvSpPr>
            <p:spPr>
              <a:xfrm>
                <a:off x="4895722" y="2787405"/>
                <a:ext cx="3186065" cy="1143968"/>
              </a:xfrm>
              <a:prstGeom prst="rect">
                <a:avLst/>
              </a:prstGeom>
              <a:blipFill>
                <a:blip r:embed="rId3"/>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EF35F8E7-4083-4F45-BA0A-F77296716CDC}"/>
              </a:ext>
            </a:extLst>
          </p:cNvPr>
          <p:cNvSpPr txBox="1"/>
          <p:nvPr/>
        </p:nvSpPr>
        <p:spPr>
          <a:xfrm>
            <a:off x="10354763" y="3235871"/>
            <a:ext cx="896332"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DEFF9D1-FBD5-497A-B7C1-1AC49DB72737}"/>
                  </a:ext>
                </a:extLst>
              </p:cNvPr>
              <p:cNvSpPr txBox="1"/>
              <p:nvPr/>
            </p:nvSpPr>
            <p:spPr>
              <a:xfrm>
                <a:off x="1473429" y="4045132"/>
                <a:ext cx="9777666" cy="2329164"/>
              </a:xfrm>
              <a:prstGeom prst="rect">
                <a:avLst/>
              </a:prstGeom>
              <a:noFill/>
            </p:spPr>
            <p:txBody>
              <a:bodyPr wrap="square" rtlCol="0">
                <a:spAutoFit/>
              </a:bodyPr>
              <a:lstStyle/>
              <a:p>
                <a:pPr algn="just">
                  <a:lnSpc>
                    <a:spcPct val="150000"/>
                  </a:lnSpc>
                </a:pP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Where, </a:t>
                </a:r>
                <a14:m>
                  <m:oMath xmlns:m="http://schemas.openxmlformats.org/officeDocument/2006/math">
                    <m:acc>
                      <m:accPr>
                        <m:chr m:val="̅"/>
                        <m:ctrlPr>
                          <a:rPr lang="en-US" sz="2000" i="1">
                            <a:solidFill>
                              <a:srgbClr val="022826"/>
                            </a:solidFill>
                            <a:latin typeface="Cambria Math" panose="02040503050406030204" pitchFamily="18" charset="0"/>
                            <a:ea typeface="Times New Roman" panose="02020603050405020304" pitchFamily="18" charset="0"/>
                          </a:rPr>
                        </m:ctrlPr>
                      </m:accPr>
                      <m:e>
                        <m:r>
                          <a:rPr lang="en-US" sz="2000" i="1">
                            <a:solidFill>
                              <a:srgbClr val="022826"/>
                            </a:solidFill>
                            <a:latin typeface="Cambria Math" panose="02040503050406030204" pitchFamily="18" charset="0"/>
                            <a:ea typeface="Times New Roman" panose="02020603050405020304" pitchFamily="18" charset="0"/>
                          </a:rPr>
                          <m:t>𝛾</m:t>
                        </m:r>
                      </m:e>
                    </m:acc>
                  </m:oMath>
                </a14:m>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 is the average electrical SNR and </a:t>
                </a:r>
                <a14:m>
                  <m:oMath xmlns:m="http://schemas.openxmlformats.org/officeDocument/2006/math">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oMath>
                </a14:m>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 is the instantaneous channel fading coefficient between </a:t>
                </a:r>
                <a14:m>
                  <m:oMath xmlns:m="http://schemas.openxmlformats.org/officeDocument/2006/math">
                    <m:sSup>
                      <m:sSupPr>
                        <m:ctrlPr>
                          <a:rPr lang="en-US" sz="2000" i="1">
                            <a:solidFill>
                              <a:srgbClr val="022826"/>
                            </a:solidFill>
                            <a:latin typeface="Cambria Math" panose="02040503050406030204" pitchFamily="18" charset="0"/>
                            <a:ea typeface="Times New Roman" panose="02020603050405020304" pitchFamily="18" charset="0"/>
                          </a:rPr>
                        </m:ctrlPr>
                      </m:sSupPr>
                      <m:e>
                        <m:r>
                          <a:rPr lang="en-US" sz="2000" i="1">
                            <a:solidFill>
                              <a:srgbClr val="022826"/>
                            </a:solidFill>
                            <a:latin typeface="Cambria Math" panose="02040503050406030204" pitchFamily="18" charset="0"/>
                            <a:ea typeface="Times New Roman" panose="02020603050405020304" pitchFamily="18" charset="0"/>
                          </a:rPr>
                          <m:t>𝑗</m:t>
                        </m:r>
                      </m:e>
                      <m:sup>
                        <m:r>
                          <a:rPr lang="en-US" sz="2000" i="1">
                            <a:solidFill>
                              <a:srgbClr val="022826"/>
                            </a:solidFill>
                            <a:latin typeface="Cambria Math" panose="02040503050406030204" pitchFamily="18" charset="0"/>
                            <a:ea typeface="Times New Roman" panose="02020603050405020304" pitchFamily="18" charset="0"/>
                          </a:rPr>
                          <m:t>𝑡h</m:t>
                        </m:r>
                      </m:sup>
                    </m:sSup>
                  </m:oMath>
                </a14:m>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 lasers and </a:t>
                </a:r>
                <a14:m>
                  <m:oMath xmlns:m="http://schemas.openxmlformats.org/officeDocument/2006/math">
                    <m:sSup>
                      <m:sSupPr>
                        <m:ctrlPr>
                          <a:rPr lang="en-US" sz="2000" i="1">
                            <a:solidFill>
                              <a:srgbClr val="022826"/>
                            </a:solidFill>
                            <a:latin typeface="Cambria Math" panose="02040503050406030204" pitchFamily="18" charset="0"/>
                            <a:ea typeface="Times New Roman" panose="02020603050405020304" pitchFamily="18" charset="0"/>
                          </a:rPr>
                        </m:ctrlPr>
                      </m:sSupPr>
                      <m:e>
                        <m:r>
                          <a:rPr lang="en-US" sz="2000" i="1">
                            <a:solidFill>
                              <a:srgbClr val="022826"/>
                            </a:solidFill>
                            <a:latin typeface="Cambria Math" panose="02040503050406030204" pitchFamily="18" charset="0"/>
                            <a:ea typeface="Times New Roman" panose="02020603050405020304" pitchFamily="18" charset="0"/>
                          </a:rPr>
                          <m:t>𝑖</m:t>
                        </m:r>
                      </m:e>
                      <m:sup>
                        <m:r>
                          <a:rPr lang="en-US" sz="2000" i="1">
                            <a:solidFill>
                              <a:srgbClr val="022826"/>
                            </a:solidFill>
                            <a:latin typeface="Cambria Math" panose="02040503050406030204" pitchFamily="18" charset="0"/>
                            <a:ea typeface="Times New Roman" panose="02020603050405020304" pitchFamily="18" charset="0"/>
                          </a:rPr>
                          <m:t>𝑡h</m:t>
                        </m:r>
                      </m:sup>
                    </m:sSup>
                  </m:oMath>
                </a14:m>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 photodetector.</a:t>
                </a:r>
              </a:p>
              <a:p>
                <a:pPr algn="just">
                  <a:lnSpc>
                    <a:spcPct val="150000"/>
                  </a:lnSpc>
                </a:pP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It is assumed that the </a:t>
                </a:r>
                <a14:m>
                  <m:oMath xmlns:m="http://schemas.openxmlformats.org/officeDocument/2006/math">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oMath>
                </a14:m>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’s are independent and identically distributed (</a:t>
                </a:r>
                <a:r>
                  <a:rPr lang="en-US" sz="2000" dirty="0" err="1">
                    <a:solidFill>
                      <a:srgbClr val="022826"/>
                    </a:solidFill>
                    <a:latin typeface="Arial" panose="020B0604020202020204" pitchFamily="34" charset="0"/>
                    <a:ea typeface="Times New Roman" panose="02020603050405020304" pitchFamily="18" charset="0"/>
                    <a:cs typeface="Arial" panose="020B0604020202020204" pitchFamily="34" charset="0"/>
                  </a:rPr>
                  <a:t>i.i.d</a:t>
                </a: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 random variates (RVs) with their PDFs following the same double GG distribution.</a:t>
                </a:r>
              </a:p>
              <a:p>
                <a:endParaRPr lang="en-US" sz="2000" dirty="0">
                  <a:solidFill>
                    <a:srgbClr val="022826"/>
                  </a:solidFill>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0DEFF9D1-FBD5-497A-B7C1-1AC49DB72737}"/>
                  </a:ext>
                </a:extLst>
              </p:cNvPr>
              <p:cNvSpPr txBox="1">
                <a:spLocks noRot="1" noChangeAspect="1" noMove="1" noResize="1" noEditPoints="1" noAdjustHandles="1" noChangeArrowheads="1" noChangeShapeType="1" noTextEdit="1"/>
              </p:cNvSpPr>
              <p:nvPr/>
            </p:nvSpPr>
            <p:spPr>
              <a:xfrm>
                <a:off x="1473429" y="4045132"/>
                <a:ext cx="9777666" cy="2329164"/>
              </a:xfrm>
              <a:prstGeom prst="rect">
                <a:avLst/>
              </a:prstGeom>
              <a:blipFill>
                <a:blip r:embed="rId4"/>
                <a:stretch>
                  <a:fillRect l="-686" r="-623"/>
                </a:stretch>
              </a:blipFill>
            </p:spPr>
            <p:txBody>
              <a:bodyPr/>
              <a:lstStyle/>
              <a:p>
                <a:r>
                  <a:rPr lang="en-US">
                    <a:noFill/>
                  </a:rPr>
                  <a:t> </a:t>
                </a:r>
              </a:p>
            </p:txBody>
          </p:sp>
        </mc:Fallback>
      </mc:AlternateContent>
    </p:spTree>
    <p:extLst>
      <p:ext uri="{BB962C8B-B14F-4D97-AF65-F5344CB8AC3E}">
        <p14:creationId xmlns:p14="http://schemas.microsoft.com/office/powerpoint/2010/main" val="3717825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B7B47C4E-76CD-4CC3-88DB-757B7122E826}"/>
              </a:ext>
            </a:extLst>
          </p:cNvPr>
          <p:cNvSpPr txBox="1"/>
          <p:nvPr/>
        </p:nvSpPr>
        <p:spPr>
          <a:xfrm>
            <a:off x="1433063" y="4196056"/>
            <a:ext cx="9777666" cy="498663"/>
          </a:xfrm>
          <a:prstGeom prst="rect">
            <a:avLst/>
          </a:prstGeom>
          <a:noFill/>
        </p:spPr>
        <p:txBody>
          <a:bodyPr wrap="square" rtlCol="0">
            <a:spAutoFit/>
          </a:bodyPr>
          <a:lstStyle/>
          <a:p>
            <a:pPr algn="just">
              <a:lnSpc>
                <a:spcPct val="150000"/>
              </a:lnSpc>
            </a:pP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Where,</a:t>
            </a:r>
          </a:p>
        </p:txBody>
      </p:sp>
      <p:sp>
        <p:nvSpPr>
          <p:cNvPr id="13" name="TextBox 12">
            <a:extLst>
              <a:ext uri="{FF2B5EF4-FFF2-40B4-BE49-F238E27FC236}">
                <a16:creationId xmlns:a16="http://schemas.microsoft.com/office/drawing/2014/main" id="{38C268F0-38FD-4B89-9658-2A7BA0B916BE}"/>
              </a:ext>
            </a:extLst>
          </p:cNvPr>
          <p:cNvSpPr txBox="1"/>
          <p:nvPr/>
        </p:nvSpPr>
        <p:spPr>
          <a:xfrm>
            <a:off x="981270" y="1367076"/>
            <a:ext cx="10229459"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022826"/>
                </a:solidFill>
              </a:rPr>
              <a:t>AVERAGE SYMBOL ERROR RATE OF SUBCARRIER MPSK FOR MIMO FSO SYSTEM WITH RC SCHEME</a:t>
            </a:r>
            <a:endParaRPr lang="en-US" sz="2800" dirty="0">
              <a:solidFill>
                <a:srgbClr val="022826"/>
              </a:solidFill>
            </a:endParaRPr>
          </a:p>
          <a:p>
            <a:pPr algn="just"/>
            <a:endParaRPr lang="en-US" sz="2800" dirty="0">
              <a:solidFill>
                <a:srgbClr val="022826"/>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2A140F-80C1-48E8-A7A1-303A8C84A1BB}"/>
                  </a:ext>
                </a:extLst>
              </p:cNvPr>
              <p:cNvSpPr txBox="1"/>
              <p:nvPr/>
            </p:nvSpPr>
            <p:spPr>
              <a:xfrm>
                <a:off x="1433063" y="2473110"/>
                <a:ext cx="9777666" cy="736933"/>
              </a:xfrm>
              <a:prstGeom prst="rect">
                <a:avLst/>
              </a:prstGeom>
              <a:noFill/>
            </p:spPr>
            <p:txBody>
              <a:bodyPr wrap="square" rtlCol="0">
                <a:spAutoFit/>
              </a:bodyPr>
              <a:lstStyle/>
              <a:p>
                <a:pPr algn="just"/>
                <a:r>
                  <a:rPr lang="en-US" sz="2000" dirty="0">
                    <a:solidFill>
                      <a:srgbClr val="022826"/>
                    </a:solidFill>
                    <a:latin typeface="Arial" panose="020B0604020202020204" pitchFamily="34" charset="0"/>
                    <a:cs typeface="Arial" panose="020B0604020202020204" pitchFamily="34" charset="0"/>
                  </a:rPr>
                  <a:t>From equation (1.6) and the assumption that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oMath>
                </a14:m>
                <a:r>
                  <a:rPr lang="en-US" sz="2000" dirty="0">
                    <a:solidFill>
                      <a:srgbClr val="022826"/>
                    </a:solidFill>
                    <a:latin typeface="Arial" panose="020B0604020202020204" pitchFamily="34" charset="0"/>
                    <a:cs typeface="Arial" panose="020B0604020202020204" pitchFamily="34" charset="0"/>
                  </a:rPr>
                  <a:t> have PDF following the same double GG distribution.</a:t>
                </a:r>
              </a:p>
            </p:txBody>
          </p:sp>
        </mc:Choice>
        <mc:Fallback xmlns="">
          <p:sp>
            <p:nvSpPr>
              <p:cNvPr id="14" name="TextBox 13">
                <a:extLst>
                  <a:ext uri="{FF2B5EF4-FFF2-40B4-BE49-F238E27FC236}">
                    <a16:creationId xmlns:a16="http://schemas.microsoft.com/office/drawing/2014/main" id="{9D2A140F-80C1-48E8-A7A1-303A8C84A1BB}"/>
                  </a:ext>
                </a:extLst>
              </p:cNvPr>
              <p:cNvSpPr txBox="1">
                <a:spLocks noRot="1" noChangeAspect="1" noMove="1" noResize="1" noEditPoints="1" noAdjustHandles="1" noChangeArrowheads="1" noChangeShapeType="1" noTextEdit="1"/>
              </p:cNvSpPr>
              <p:nvPr/>
            </p:nvSpPr>
            <p:spPr>
              <a:xfrm>
                <a:off x="1433063" y="2473110"/>
                <a:ext cx="9777666" cy="736933"/>
              </a:xfrm>
              <a:prstGeom prst="rect">
                <a:avLst/>
              </a:prstGeom>
              <a:blipFill>
                <a:blip r:embed="rId2"/>
                <a:stretch>
                  <a:fillRect l="-623" t="-4959" r="-686" b="-14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69134CB-0B57-4188-8A9B-AD21CADE5C1C}"/>
                  </a:ext>
                </a:extLst>
              </p:cNvPr>
              <p:cNvSpPr/>
              <p:nvPr/>
            </p:nvSpPr>
            <p:spPr>
              <a:xfrm>
                <a:off x="1821206" y="3210043"/>
                <a:ext cx="9009040" cy="93185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d>
                        <m:dPr>
                          <m:begChr m:val=""/>
                          <m:ctrlPr>
                            <a:rPr lang="en-US" sz="2000" i="1" smtClean="0">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d>
                          <m:r>
                            <a:rPr lang="en-US" sz="2000" i="0">
                              <a:solidFill>
                                <a:srgbClr val="022826"/>
                              </a:solidFill>
                              <a:latin typeface="Cambria Math" panose="02040503050406030204" pitchFamily="18" charset="0"/>
                            </a:rPr>
                            <m:t>= </m:t>
                          </m:r>
                          <m:nary>
                            <m:naryPr>
                              <m:chr m:val="∑"/>
                              <m:limLoc m:val="undOvr"/>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d>
                                    <m:dPr>
                                      <m:endChr m:val=""/>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d>
                                </m:e>
                                <m:sup>
                                  <m:r>
                                    <a:rPr lang="en-US" sz="2000" i="1">
                                      <a:solidFill>
                                        <a:srgbClr val="022826"/>
                                      </a:solidFill>
                                      <a:latin typeface="Cambria Math" panose="02040503050406030204" pitchFamily="18" charset="0"/>
                                    </a:rPr>
                                    <m:t>𝑙</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e>
                          </m:nary>
                          <m:r>
                            <a:rPr lang="en-US" sz="2000" i="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sup>
                              <m:r>
                                <a:rPr lang="en-US" sz="2000" i="1">
                                  <a:solidFill>
                                    <a:srgbClr val="022826"/>
                                  </a:solidFill>
                                  <a:latin typeface="Cambria Math" panose="02040503050406030204" pitchFamily="18" charset="0"/>
                                </a:rPr>
                                <m:t>𝑙</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e>
                      </m:d>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169134CB-0B57-4188-8A9B-AD21CADE5C1C}"/>
                  </a:ext>
                </a:extLst>
              </p:cNvPr>
              <p:cNvSpPr>
                <a:spLocks noRot="1" noChangeAspect="1" noMove="1" noResize="1" noEditPoints="1" noAdjustHandles="1" noChangeArrowheads="1" noChangeShapeType="1" noTextEdit="1"/>
              </p:cNvSpPr>
              <p:nvPr/>
            </p:nvSpPr>
            <p:spPr>
              <a:xfrm>
                <a:off x="1821206" y="3210043"/>
                <a:ext cx="9009040" cy="931858"/>
              </a:xfrm>
              <a:prstGeom prst="rect">
                <a:avLst/>
              </a:prstGeom>
              <a:blipFill>
                <a:blip r:embed="rId3"/>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7504C99D-8F67-4878-9DE7-B751B7A7F652}"/>
              </a:ext>
            </a:extLst>
          </p:cNvPr>
          <p:cNvSpPr txBox="1"/>
          <p:nvPr/>
        </p:nvSpPr>
        <p:spPr>
          <a:xfrm>
            <a:off x="10110799" y="338679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5866CAA-1725-4E5A-BD96-8E7F8C4693DC}"/>
                  </a:ext>
                </a:extLst>
              </p:cNvPr>
              <p:cNvSpPr/>
              <p:nvPr/>
            </p:nvSpPr>
            <p:spPr>
              <a:xfrm>
                <a:off x="1907703" y="4764786"/>
                <a:ext cx="8809773" cy="649088"/>
              </a:xfrm>
              <a:prstGeom prst="rect">
                <a:avLst/>
              </a:prstGeom>
            </p:spPr>
            <p:txBody>
              <a:bodyPr wrap="squar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solidFill>
                              <a:srgbClr val="022826"/>
                            </a:solidFill>
                            <a:effectLst/>
                            <a:latin typeface="Cambria Math" panose="02040503050406030204" pitchFamily="18" charset="0"/>
                          </a:rPr>
                        </m:ctrlPr>
                      </m:fPr>
                      <m:num>
                        <m:sSup>
                          <m:sSupPr>
                            <m:ctrlPr>
                              <a:rPr lang="en-US" sz="2000" i="1">
                                <a:solidFill>
                                  <a:srgbClr val="022826"/>
                                </a:solidFill>
                                <a:effectLst/>
                                <a:latin typeface="Cambria Math" panose="02040503050406030204" pitchFamily="18" charset="0"/>
                              </a:rPr>
                            </m:ctrlPr>
                          </m:sSupPr>
                          <m:e>
                            <m:d>
                              <m:dPr>
                                <m:ctrlPr>
                                  <a:rPr lang="en-US" sz="2000" i="1">
                                    <a:solidFill>
                                      <a:srgbClr val="022826"/>
                                    </a:solidFill>
                                    <a:effectLst/>
                                    <a:latin typeface="Cambria Math" panose="02040503050406030204" pitchFamily="18" charset="0"/>
                                  </a:rPr>
                                </m:ctrlPr>
                              </m:d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p>
                        </m:sSup>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d>
                      <m:dPr>
                        <m:ctrlPr>
                          <a:rPr lang="en-US" sz="2000" i="1">
                            <a:solidFill>
                              <a:srgbClr val="022826"/>
                            </a:solidFill>
                            <a:effectLst/>
                            <a:latin typeface="Cambria Math" panose="02040503050406030204" pitchFamily="18" charset="0"/>
                          </a:rPr>
                        </m:ctrlPr>
                      </m:dPr>
                      <m:e>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22826"/>
                                </a:solidFill>
                                <a:effectLst/>
                                <a:latin typeface="Cambria Math" panose="02040503050406030204" pitchFamily="18" charset="0"/>
                              </a:rPr>
                            </m:ctrlPr>
                          </m:dPr>
                          <m:e>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e>
                        </m:d>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e>
                    </m:d>
                    <m:sSup>
                      <m:sSupPr>
                        <m:ctrlPr>
                          <a:rPr lang="en-US" sz="2000" i="1">
                            <a:solidFill>
                              <a:srgbClr val="022826"/>
                            </a:solidFill>
                            <a:effectLst/>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effectLst/>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sSup>
                          <m:sSupPr>
                            <m:ctrlPr>
                              <a:rPr lang="en-US" sz="2000" i="1">
                                <a:solidFill>
                                  <a:srgbClr val="022826"/>
                                </a:solidFill>
                                <a:effectLst/>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effectLst/>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sup>
                        </m:s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45866CAA-1725-4E5A-BD96-8E7F8C4693DC}"/>
                  </a:ext>
                </a:extLst>
              </p:cNvPr>
              <p:cNvSpPr>
                <a:spLocks noRot="1" noChangeAspect="1" noMove="1" noResize="1" noEditPoints="1" noAdjustHandles="1" noChangeArrowheads="1" noChangeShapeType="1" noTextEdit="1"/>
              </p:cNvSpPr>
              <p:nvPr/>
            </p:nvSpPr>
            <p:spPr>
              <a:xfrm>
                <a:off x="1907703" y="4764786"/>
                <a:ext cx="8809773" cy="649088"/>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AF6164B-2499-4E3B-AD45-52D99CB7604C}"/>
              </a:ext>
            </a:extLst>
          </p:cNvPr>
          <p:cNvSpPr txBox="1"/>
          <p:nvPr/>
        </p:nvSpPr>
        <p:spPr>
          <a:xfrm>
            <a:off x="10110799" y="488131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C2509B1-A07F-43A7-A8F7-955368794A16}"/>
                  </a:ext>
                </a:extLst>
              </p:cNvPr>
              <p:cNvSpPr/>
              <p:nvPr/>
            </p:nvSpPr>
            <p:spPr>
              <a:xfrm>
                <a:off x="1907703" y="5540998"/>
                <a:ext cx="8677736" cy="645241"/>
              </a:xfrm>
              <a:prstGeom prst="rect">
                <a:avLst/>
              </a:prstGeom>
            </p:spPr>
            <p:txBody>
              <a:bodyPr wrap="square">
                <a:spAutoFit/>
              </a:bodyPr>
              <a:lstStyle/>
              <a:p>
                <a14:m>
                  <m:oMath xmlns:m="http://schemas.openxmlformats.org/officeDocument/2006/math">
                    <m:sSub>
                      <m:sSubPr>
                        <m:ctrlPr>
                          <a:rPr lang="en-US" sz="2000" i="1" smtClean="0">
                            <a:solidFill>
                              <a:srgbClr val="022826"/>
                            </a:solidFill>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IN" sz="2000" i="1" dirty="0">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22826"/>
                            </a:solidFill>
                            <a:effectLst/>
                            <a:latin typeface="Cambria Math" panose="02040503050406030204" pitchFamily="18" charset="0"/>
                          </a:rPr>
                        </m:ctrlPr>
                      </m:fPr>
                      <m:num>
                        <m:sSup>
                          <m:sSupPr>
                            <m:ctrlPr>
                              <a:rPr lang="en-US" sz="2000" i="1">
                                <a:solidFill>
                                  <a:srgbClr val="022826"/>
                                </a:solidFill>
                                <a:effectLst/>
                                <a:latin typeface="Cambria Math" panose="02040503050406030204" pitchFamily="18" charset="0"/>
                              </a:rPr>
                            </m:ctrlPr>
                          </m:sSupPr>
                          <m:e>
                            <m:d>
                              <m:dPr>
                                <m:ctrlPr>
                                  <a:rPr lang="en-US" sz="2000" i="1">
                                    <a:solidFill>
                                      <a:srgbClr val="022826"/>
                                    </a:solidFill>
                                    <a:effectLst/>
                                    <a:latin typeface="Cambria Math" panose="02040503050406030204" pitchFamily="18" charset="0"/>
                                  </a:rPr>
                                </m:ctrlPr>
                              </m:d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e>
                            </m:d>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p>
                        </m:sSup>
                      </m:num>
                      <m:den>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en>
                    </m:f>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d>
                      <m:dPr>
                        <m:ctrlPr>
                          <a:rPr lang="en-US" sz="2000" i="1">
                            <a:solidFill>
                              <a:srgbClr val="022826"/>
                            </a:solidFill>
                            <a:effectLst/>
                            <a:latin typeface="Cambria Math" panose="02040503050406030204" pitchFamily="18" charset="0"/>
                          </a:rPr>
                        </m:ctrlPr>
                      </m:dPr>
                      <m:e>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22826"/>
                                </a:solidFill>
                                <a:effectLst/>
                                <a:latin typeface="Cambria Math" panose="02040503050406030204" pitchFamily="18" charset="0"/>
                              </a:rPr>
                            </m:ctrlPr>
                          </m:dPr>
                          <m:e>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e>
                        </m:d>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e>
                    </m:d>
                    <m:sSup>
                      <m:sSupPr>
                        <m:ctrlPr>
                          <a:rPr lang="en-US" sz="2000" i="1">
                            <a:solidFill>
                              <a:srgbClr val="022826"/>
                            </a:solidFill>
                            <a:effectLst/>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effectLst/>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den>
                        </m:f>
                        <m:sSup>
                          <m:sSupPr>
                            <m:ctrlPr>
                              <a:rPr lang="en-US" sz="2000" i="1">
                                <a:solidFill>
                                  <a:srgbClr val="022826"/>
                                </a:solidFill>
                                <a:effectLst/>
                                <a:latin typeface="Cambria Math" panose="02040503050406030204" pitchFamily="18" charset="0"/>
                              </a:rPr>
                            </m:ctrlPr>
                          </m:sSup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n-US" sz="2000" i="1">
                                        <a:solidFill>
                                          <a:srgbClr val="022826"/>
                                        </a:solidFill>
                                        <a:effectLst/>
                                        <a:latin typeface="Cambria Math" panose="02040503050406030204" pitchFamily="18" charset="0"/>
                                      </a:rPr>
                                    </m:ctrlPr>
                                  </m:sSubPr>
                                  <m:e>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𝛺</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f>
                              <m:fPr>
                                <m:ctrlPr>
                                  <a:rPr lang="en-US" sz="2000" i="1">
                                    <a:solidFill>
                                      <a:srgbClr val="022826"/>
                                    </a:solidFill>
                                    <a:effectLst/>
                                    <a:latin typeface="Cambria Math" panose="02040503050406030204" pitchFamily="18" charset="0"/>
                                  </a:rPr>
                                </m:ctrlPr>
                              </m:fPr>
                              <m:num>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num>
                              <m:den>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den>
                            </m:f>
                          </m:sup>
                        </m:s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IN"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sSup>
                  </m:oMath>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DC2509B1-A07F-43A7-A8F7-955368794A16}"/>
                  </a:ext>
                </a:extLst>
              </p:cNvPr>
              <p:cNvSpPr>
                <a:spLocks noRot="1" noChangeAspect="1" noMove="1" noResize="1" noEditPoints="1" noAdjustHandles="1" noChangeArrowheads="1" noChangeShapeType="1" noTextEdit="1"/>
              </p:cNvSpPr>
              <p:nvPr/>
            </p:nvSpPr>
            <p:spPr>
              <a:xfrm>
                <a:off x="1907703" y="5540998"/>
                <a:ext cx="8677736" cy="645241"/>
              </a:xfrm>
              <a:prstGeom prst="rect">
                <a:avLst/>
              </a:prstGeom>
              <a:blipFill>
                <a:blip r:embed="rId5"/>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C098A8B-9972-4B3D-BB61-B069A95E4791}"/>
              </a:ext>
            </a:extLst>
          </p:cNvPr>
          <p:cNvSpPr txBox="1"/>
          <p:nvPr/>
        </p:nvSpPr>
        <p:spPr>
          <a:xfrm>
            <a:off x="10110799" y="559251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a:t>
            </a:r>
          </a:p>
        </p:txBody>
      </p:sp>
    </p:spTree>
    <p:extLst>
      <p:ext uri="{BB962C8B-B14F-4D97-AF65-F5344CB8AC3E}">
        <p14:creationId xmlns:p14="http://schemas.microsoft.com/office/powerpoint/2010/main" val="200326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24</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74B308-6A1E-4C48-85E0-D4AD568DE6B0}"/>
                  </a:ext>
                </a:extLst>
              </p:cNvPr>
              <p:cNvSpPr txBox="1"/>
              <p:nvPr/>
            </p:nvSpPr>
            <p:spPr>
              <a:xfrm>
                <a:off x="1412829" y="1512449"/>
                <a:ext cx="9777666" cy="732573"/>
              </a:xfrm>
              <a:prstGeom prst="rect">
                <a:avLst/>
              </a:prstGeom>
              <a:noFill/>
            </p:spPr>
            <p:txBody>
              <a:bodyPr wrap="square" rtlCol="0">
                <a:spAutoFit/>
              </a:bodyPr>
              <a:lstStyle/>
              <a:p>
                <a:pPr algn="just"/>
                <a:r>
                  <a:rPr lang="en-US" sz="2000" dirty="0">
                    <a:solidFill>
                      <a:srgbClr val="022826"/>
                    </a:solidFill>
                    <a:latin typeface="Arial" panose="020B0604020202020204" pitchFamily="34" charset="0"/>
                    <a:cs typeface="Arial" panose="020B0604020202020204" pitchFamily="34" charset="0"/>
                  </a:rPr>
                  <a:t>The Moment Generating Function (MGF) of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oMath>
                </a14:m>
                <a:r>
                  <a:rPr lang="en-US" sz="2000" dirty="0">
                    <a:solidFill>
                      <a:srgbClr val="022826"/>
                    </a:solidFill>
                    <a:latin typeface="Arial" panose="020B0604020202020204" pitchFamily="34" charset="0"/>
                    <a:cs typeface="Arial" panose="020B0604020202020204" pitchFamily="34" charset="0"/>
                  </a:rPr>
                  <a:t> can be derived in terms of power series:</a:t>
                </a:r>
              </a:p>
            </p:txBody>
          </p:sp>
        </mc:Choice>
        <mc:Fallback xmlns="">
          <p:sp>
            <p:nvSpPr>
              <p:cNvPr id="9" name="TextBox 8">
                <a:extLst>
                  <a:ext uri="{FF2B5EF4-FFF2-40B4-BE49-F238E27FC236}">
                    <a16:creationId xmlns:a16="http://schemas.microsoft.com/office/drawing/2014/main" id="{0C74B308-6A1E-4C48-85E0-D4AD568DE6B0}"/>
                  </a:ext>
                </a:extLst>
              </p:cNvPr>
              <p:cNvSpPr txBox="1">
                <a:spLocks noRot="1" noChangeAspect="1" noMove="1" noResize="1" noEditPoints="1" noAdjustHandles="1" noChangeArrowheads="1" noChangeShapeType="1" noTextEdit="1"/>
              </p:cNvSpPr>
              <p:nvPr/>
            </p:nvSpPr>
            <p:spPr>
              <a:xfrm>
                <a:off x="1412829" y="1512449"/>
                <a:ext cx="9777666" cy="732573"/>
              </a:xfrm>
              <a:prstGeom prst="rect">
                <a:avLst/>
              </a:prstGeom>
              <a:blipFill>
                <a:blip r:embed="rId2"/>
                <a:stretch>
                  <a:fillRect l="-686" t="-4167" r="-623" b="-150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1F311E2-647A-4D38-B735-CDC65DF0F57D}"/>
              </a:ext>
            </a:extLst>
          </p:cNvPr>
          <p:cNvSpPr txBox="1"/>
          <p:nvPr/>
        </p:nvSpPr>
        <p:spPr>
          <a:xfrm>
            <a:off x="10090565" y="395080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...(1.14)</a:t>
            </a:r>
          </a:p>
        </p:txBody>
      </p:sp>
      <p:sp>
        <p:nvSpPr>
          <p:cNvPr id="14" name="TextBox 13">
            <a:extLst>
              <a:ext uri="{FF2B5EF4-FFF2-40B4-BE49-F238E27FC236}">
                <a16:creationId xmlns:a16="http://schemas.microsoft.com/office/drawing/2014/main" id="{5F23542E-32D4-44B7-A181-7EB443400B14}"/>
              </a:ext>
            </a:extLst>
          </p:cNvPr>
          <p:cNvSpPr txBox="1"/>
          <p:nvPr/>
        </p:nvSpPr>
        <p:spPr>
          <a:xfrm>
            <a:off x="10090565" y="5411972"/>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...(1.15)</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001FAA4-D2A1-4767-A0A5-1F2F690A2C74}"/>
                  </a:ext>
                </a:extLst>
              </p:cNvPr>
              <p:cNvSpPr/>
              <p:nvPr/>
            </p:nvSpPr>
            <p:spPr>
              <a:xfrm>
                <a:off x="2895640" y="2205464"/>
                <a:ext cx="3677353" cy="99386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m:t>
                      </m:r>
                      <m:nary>
                        <m:naryPr>
                          <m:limLoc m:val="undOvr"/>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m:t>
                              </m:r>
                              <m:r>
                                <a:rPr lang="en-US" sz="2000" i="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p>
                          </m:s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b>
                          </m:sSub>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d>
                        </m:e>
                      </m:nary>
                      <m:r>
                        <a:rPr lang="en-US" sz="2000" i="1">
                          <a:solidFill>
                            <a:srgbClr val="022826"/>
                          </a:solidFill>
                          <a:latin typeface="Cambria Math" panose="02040503050406030204" pitchFamily="18" charset="0"/>
                        </a:rPr>
                        <m:t>𝑑</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0001FAA4-D2A1-4767-A0A5-1F2F690A2C74}"/>
                  </a:ext>
                </a:extLst>
              </p:cNvPr>
              <p:cNvSpPr>
                <a:spLocks noRot="1" noChangeAspect="1" noMove="1" noResize="1" noEditPoints="1" noAdjustHandles="1" noChangeArrowheads="1" noChangeShapeType="1" noTextEdit="1"/>
              </p:cNvSpPr>
              <p:nvPr/>
            </p:nvSpPr>
            <p:spPr>
              <a:xfrm>
                <a:off x="2895640" y="2205464"/>
                <a:ext cx="3677353" cy="993862"/>
              </a:xfrm>
              <a:prstGeom prst="rect">
                <a:avLst/>
              </a:prstGeom>
              <a:blipFill>
                <a:blip r:embed="rId3"/>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F1E6467-5250-40E2-916C-C3D62BE323DF}"/>
              </a:ext>
            </a:extLst>
          </p:cNvPr>
          <p:cNvSpPr txBox="1"/>
          <p:nvPr/>
        </p:nvSpPr>
        <p:spPr>
          <a:xfrm>
            <a:off x="10090565" y="253465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...(1.13)</a:t>
            </a:r>
          </a:p>
        </p:txBody>
      </p:sp>
      <p:sp>
        <p:nvSpPr>
          <p:cNvPr id="17" name="TextBox 16">
            <a:extLst>
              <a:ext uri="{FF2B5EF4-FFF2-40B4-BE49-F238E27FC236}">
                <a16:creationId xmlns:a16="http://schemas.microsoft.com/office/drawing/2014/main" id="{2C5054AB-6634-4CD6-B45C-25C17E5E5ACE}"/>
              </a:ext>
            </a:extLst>
          </p:cNvPr>
          <p:cNvSpPr txBox="1"/>
          <p:nvPr/>
        </p:nvSpPr>
        <p:spPr>
          <a:xfrm>
            <a:off x="1412829" y="3300879"/>
            <a:ext cx="3873176"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Using equation (1.10) and (1.13)</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7BEE24C-B013-4A70-8D3A-BF58575E2321}"/>
                  </a:ext>
                </a:extLst>
              </p:cNvPr>
              <p:cNvSpPr/>
              <p:nvPr/>
            </p:nvSpPr>
            <p:spPr>
              <a:xfrm>
                <a:off x="2694419" y="4316383"/>
                <a:ext cx="6659997" cy="2191177"/>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𝑀</m:t>
                          </m:r>
                        </m:e>
                        <m: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sub>
                      </m:sSub>
                      <m:d>
                        <m:dPr>
                          <m:ctrlPr>
                            <a:rPr lang="en-US" sz="2000" i="1">
                              <a:solidFill>
                                <a:srgbClr val="022826"/>
                              </a:solidFill>
                              <a:latin typeface="Cambria Math" panose="02040503050406030204" pitchFamily="18" charset="0"/>
                              <a:ea typeface="Times New Roman" panose="02020603050405020304" pitchFamily="18" charset="0"/>
                            </a:rPr>
                          </m:ctrlPr>
                        </m:dPr>
                        <m:e>
                          <m:r>
                            <a:rPr lang="en-US" sz="2000" i="1">
                              <a:solidFill>
                                <a:srgbClr val="022826"/>
                              </a:solidFill>
                              <a:latin typeface="Cambria Math" panose="02040503050406030204" pitchFamily="18" charset="0"/>
                              <a:ea typeface="Times New Roman" panose="02020603050405020304" pitchFamily="18" charset="0"/>
                            </a:rPr>
                            <m:t>𝑠</m:t>
                          </m:r>
                        </m:e>
                      </m:d>
                      <m:r>
                        <a:rPr lang="en-US" sz="2000" i="1">
                          <a:solidFill>
                            <a:srgbClr val="022826"/>
                          </a:solidFill>
                          <a:latin typeface="Cambria Math" panose="02040503050406030204" pitchFamily="18" charset="0"/>
                          <a:ea typeface="Times New Roman" panose="02020603050405020304" pitchFamily="18" charset="0"/>
                        </a:rPr>
                        <m:t>= </m:t>
                      </m:r>
                      <m:nary>
                        <m:naryPr>
                          <m:ctrlPr>
                            <a:rPr lang="en-US" sz="2000" i="1">
                              <a:solidFill>
                                <a:srgbClr val="022826"/>
                              </a:solidFill>
                              <a:latin typeface="Cambria Math" panose="02040503050406030204" pitchFamily="18" charset="0"/>
                              <a:ea typeface="Times New Roman" panose="02020603050405020304" pitchFamily="18" charset="0"/>
                            </a:rPr>
                          </m:ctrlPr>
                        </m:naryPr>
                        <m:sub>
                          <m:r>
                            <a:rPr lang="en-US" sz="2000" i="1">
                              <a:solidFill>
                                <a:srgbClr val="022826"/>
                              </a:solidFill>
                              <a:latin typeface="Cambria Math" panose="02040503050406030204" pitchFamily="18" charset="0"/>
                              <a:ea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rPr>
                            <m:t>∞</m:t>
                          </m:r>
                        </m:sup>
                        <m:e>
                          <m:sSup>
                            <m:sSupPr>
                              <m:ctrlPr>
                                <a:rPr lang="en-US" sz="2000" i="1">
                                  <a:solidFill>
                                    <a:srgbClr val="022826"/>
                                  </a:solidFill>
                                  <a:latin typeface="Cambria Math" panose="02040503050406030204" pitchFamily="18" charset="0"/>
                                  <a:ea typeface="Times New Roman" panose="02020603050405020304" pitchFamily="18" charset="0"/>
                                </a:rPr>
                              </m:ctrlPr>
                            </m:sSupPr>
                            <m:e>
                              <m:r>
                                <a:rPr lang="en-US" sz="2000" i="1">
                                  <a:solidFill>
                                    <a:srgbClr val="022826"/>
                                  </a:solidFill>
                                  <a:latin typeface="Cambria Math" panose="02040503050406030204" pitchFamily="18" charset="0"/>
                                  <a:ea typeface="Times New Roman" panose="02020603050405020304" pitchFamily="18" charset="0"/>
                                </a:rPr>
                                <m:t>𝑒</m:t>
                              </m:r>
                            </m:e>
                            <m:sup>
                              <m:r>
                                <a:rPr lang="en-US" sz="2000" i="1">
                                  <a:solidFill>
                                    <a:srgbClr val="022826"/>
                                  </a:solidFill>
                                  <a:latin typeface="Cambria Math" panose="02040503050406030204" pitchFamily="18" charset="0"/>
                                  <a:ea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rPr>
                                <m:t>𝑠</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sup>
                          </m:sSup>
                          <m:nary>
                            <m:naryPr>
                              <m:chr m:val="∑"/>
                              <m:ctrlPr>
                                <a:rPr lang="en-US" sz="2000" i="1">
                                  <a:solidFill>
                                    <a:srgbClr val="022826"/>
                                  </a:solidFill>
                                  <a:latin typeface="Cambria Math" panose="02040503050406030204" pitchFamily="18" charset="0"/>
                                  <a:ea typeface="Times New Roman" panose="02020603050405020304" pitchFamily="18" charset="0"/>
                                </a:rPr>
                              </m:ctrlPr>
                            </m:naryPr>
                            <m:sub>
                              <m:r>
                                <a:rPr lang="en-US" sz="2000" i="1">
                                  <a:solidFill>
                                    <a:srgbClr val="022826"/>
                                  </a:solidFill>
                                  <a:latin typeface="Cambria Math" panose="02040503050406030204" pitchFamily="18" charset="0"/>
                                  <a:ea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rPr>
                                <m:t>∞</m:t>
                              </m:r>
                            </m:sup>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rPr>
                                    <m:t>𝑙</m:t>
                                  </m:r>
                                </m:sub>
                              </m:sSub>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2</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2</m:t>
                                      </m:r>
                                    </m:sub>
                                  </m:sSub>
                                </m:e>
                              </m:d>
                              <m:sSup>
                                <m:sSupPr>
                                  <m:ctrlPr>
                                    <a:rPr lang="en-US" sz="2000" i="1">
                                      <a:solidFill>
                                        <a:srgbClr val="022826"/>
                                      </a:solidFill>
                                      <a:latin typeface="Cambria Math" panose="02040503050406030204" pitchFamily="18" charset="0"/>
                                      <a:ea typeface="Times New Roman" panose="02020603050405020304" pitchFamily="18" charset="0"/>
                                    </a:rPr>
                                  </m:ctrlPr>
                                </m:sSup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e>
                                <m:sup>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−1</m:t>
                                  </m:r>
                                </m:sup>
                              </m:sSup>
                              <m:r>
                                <a:rPr lang="en-US" sz="2000" i="1">
                                  <a:solidFill>
                                    <a:srgbClr val="022826"/>
                                  </a:solidFill>
                                  <a:latin typeface="Cambria Math" panose="02040503050406030204" pitchFamily="18" charset="0"/>
                                  <a:ea typeface="Times New Roman" panose="02020603050405020304" pitchFamily="18" charset="0"/>
                                </a:rPr>
                                <m:t>𝑑</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e>
                          </m:nary>
                        </m:e>
                      </m:nary>
                    </m:oMath>
                  </m:oMathPara>
                </a14:m>
                <a:endParaRPr lang="en-US" sz="2000" dirty="0">
                  <a:solidFill>
                    <a:srgbClr val="022826"/>
                  </a:solidFill>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nary>
                        <m:naryPr>
                          <m:ctrlPr>
                            <a:rPr lang="en-US" sz="2000" i="1">
                              <a:solidFill>
                                <a:srgbClr val="022826"/>
                              </a:solidFill>
                              <a:effectLst/>
                              <a:latin typeface="Cambria Math" panose="02040503050406030204" pitchFamily="18" charset="0"/>
                            </a:rPr>
                          </m:ctrlPr>
                        </m:naryPr>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US" sz="2000" i="1">
                                  <a:solidFill>
                                    <a:srgbClr val="022826"/>
                                  </a:solidFill>
                                  <a:effectLst/>
                                  <a:latin typeface="Cambria Math" panose="02040503050406030204" pitchFamily="18" charset="0"/>
                                </a:rPr>
                              </m:ctrlPr>
                            </m:sSup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𝑒</m:t>
                              </m:r>
                            </m:e>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𝑠</m:t>
                              </m:r>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𝑖𝑗</m:t>
                                  </m:r>
                                </m:sub>
                              </m:sSub>
                            </m:sup>
                          </m:sSup>
                          <m:nary>
                            <m:naryPr>
                              <m:chr m:val="∑"/>
                              <m:ctrlPr>
                                <a:rPr lang="en-US" sz="2000" i="1">
                                  <a:solidFill>
                                    <a:srgbClr val="022826"/>
                                  </a:solidFill>
                                  <a:effectLst/>
                                  <a:latin typeface="Cambria Math" panose="02040503050406030204" pitchFamily="18" charset="0"/>
                                </a:rPr>
                              </m:ctrlPr>
                            </m:naryPr>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e>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US" sz="2000" i="1">
                                      <a:solidFill>
                                        <a:srgbClr val="022826"/>
                                      </a:solidFill>
                                      <a:effectLst/>
                                      <a:latin typeface="Cambria Math" panose="02040503050406030204" pitchFamily="18" charset="0"/>
                                    </a:rPr>
                                  </m:ctrlPr>
                                </m:dPr>
                                <m:e>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e>
                              </m:d>
                              <m:sSup>
                                <m:sSupPr>
                                  <m:ctrlPr>
                                    <a:rPr lang="en-US" sz="2000" i="1">
                                      <a:solidFill>
                                        <a:srgbClr val="022826"/>
                                      </a:solidFill>
                                      <a:effectLst/>
                                      <a:latin typeface="Cambria Math" panose="02040503050406030204" pitchFamily="18" charset="0"/>
                                    </a:rPr>
                                  </m:ctrlPr>
                                </m:sSupPr>
                                <m:e>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𝑖𝑗</m:t>
                                      </m:r>
                                    </m:sub>
                                  </m:sSub>
                                </m:e>
                                <m:sup>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p>
                              </m:s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n-US" sz="2000" i="1">
                                      <a:solidFill>
                                        <a:srgbClr val="022826"/>
                                      </a:solidFill>
                                      <a:effectLst/>
                                      <a:latin typeface="Cambria Math" panose="020405030504060302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𝑖𝑗</m:t>
                                  </m:r>
                                </m:sub>
                              </m:sSub>
                            </m:e>
                          </m:nary>
                        </m:e>
                      </m:nary>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B7BEE24C-B013-4A70-8D3A-BF58575E2321}"/>
                  </a:ext>
                </a:extLst>
              </p:cNvPr>
              <p:cNvSpPr>
                <a:spLocks noRot="1" noChangeAspect="1" noMove="1" noResize="1" noEditPoints="1" noAdjustHandles="1" noChangeArrowheads="1" noChangeShapeType="1" noTextEdit="1"/>
              </p:cNvSpPr>
              <p:nvPr/>
            </p:nvSpPr>
            <p:spPr>
              <a:xfrm>
                <a:off x="2694419" y="4316383"/>
                <a:ext cx="6659997" cy="21911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AECAD9E-173A-4217-9362-B33D24406D1A}"/>
                  </a:ext>
                </a:extLst>
              </p:cNvPr>
              <p:cNvSpPr/>
              <p:nvPr/>
            </p:nvSpPr>
            <p:spPr>
              <a:xfrm>
                <a:off x="2694419" y="3814720"/>
                <a:ext cx="10122224" cy="8905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 </m:t>
                      </m:r>
                      <m:nary>
                        <m:naryPr>
                          <m:limLoc m:val="subSup"/>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p>
                          </m:sSup>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d>
                                <m:dPr>
                                  <m:begChr m:val="["/>
                                  <m:endChr m:val="]"/>
                                  <m:ctrlPr>
                                    <a:rPr lang="en-US" sz="2000" i="1">
                                      <a:solidFill>
                                        <a:srgbClr val="022826"/>
                                      </a:solidFill>
                                      <a:latin typeface="Cambria Math" panose="02040503050406030204" pitchFamily="18" charset="0"/>
                                    </a:rPr>
                                  </m:ctrlPr>
                                </m:dPr>
                                <m:e>
                                  <m:eqArr>
                                    <m:eqArrPr>
                                      <m:ctrlPr>
                                        <a:rPr lang="en-US" sz="2000" i="1">
                                          <a:solidFill>
                                            <a:srgbClr val="022826"/>
                                          </a:solidFill>
                                          <a:latin typeface="Cambria Math" panose="02040503050406030204" pitchFamily="18" charset="0"/>
                                        </a:rPr>
                                      </m:ctrlPr>
                                    </m:eqArr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e>
                                    <m:e>
                                      <m:r>
                                        <a:rPr lang="en-US" sz="2000" i="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p>
                                    </m:e>
                                  </m:eqArr>
                                </m:e>
                              </m:d>
                              <m:r>
                                <a:rPr lang="en-US" sz="2000" i="1">
                                  <a:solidFill>
                                    <a:srgbClr val="022826"/>
                                  </a:solidFill>
                                  <a:latin typeface="Cambria Math" panose="02040503050406030204" pitchFamily="18" charset="0"/>
                                </a:rPr>
                                <m:t>𝑑</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nary>
                        </m:e>
                      </m:nary>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CAECAD9E-173A-4217-9362-B33D24406D1A}"/>
                  </a:ext>
                </a:extLst>
              </p:cNvPr>
              <p:cNvSpPr>
                <a:spLocks noRot="1" noChangeAspect="1" noMove="1" noResize="1" noEditPoints="1" noAdjustHandles="1" noChangeArrowheads="1" noChangeShapeType="1" noTextEdit="1"/>
              </p:cNvSpPr>
              <p:nvPr/>
            </p:nvSpPr>
            <p:spPr>
              <a:xfrm>
                <a:off x="2694419" y="3814720"/>
                <a:ext cx="10122224" cy="8905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2230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25</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A5C6D1BD-8161-4590-9081-1B117DFD8134}"/>
              </a:ext>
            </a:extLst>
          </p:cNvPr>
          <p:cNvSpPr txBox="1"/>
          <p:nvPr/>
        </p:nvSpPr>
        <p:spPr>
          <a:xfrm>
            <a:off x="1485859" y="2741582"/>
            <a:ext cx="9777666" cy="506292"/>
          </a:xfrm>
          <a:prstGeom prst="rect">
            <a:avLst/>
          </a:prstGeom>
          <a:noFill/>
        </p:spPr>
        <p:txBody>
          <a:bodyPr wrap="square" rtlCol="0">
            <a:spAutoFit/>
          </a:bodyPr>
          <a:lstStyle/>
          <a:p>
            <a:pPr algn="just">
              <a:lnSpc>
                <a:spcPct val="150000"/>
              </a:lnSpc>
            </a:pPr>
            <a:r>
              <a:rPr lang="en-US" sz="2000" dirty="0">
                <a:solidFill>
                  <a:srgbClr val="022826"/>
                </a:solidFill>
                <a:latin typeface="Arial" panose="020B0604020202020204" pitchFamily="34" charset="0"/>
                <a:cs typeface="Arial" panose="020B0604020202020204" pitchFamily="34" charset="0"/>
              </a:rPr>
              <a:t>From equation 3.478(1), Ref 24 we get,</a:t>
            </a:r>
          </a:p>
        </p:txBody>
      </p:sp>
      <p:sp>
        <p:nvSpPr>
          <p:cNvPr id="13" name="TextBox 12">
            <a:extLst>
              <a:ext uri="{FF2B5EF4-FFF2-40B4-BE49-F238E27FC236}">
                <a16:creationId xmlns:a16="http://schemas.microsoft.com/office/drawing/2014/main" id="{B87BED90-9BDB-4752-8365-53AC00FF2009}"/>
              </a:ext>
            </a:extLst>
          </p:cNvPr>
          <p:cNvSpPr txBox="1"/>
          <p:nvPr/>
        </p:nvSpPr>
        <p:spPr>
          <a:xfrm>
            <a:off x="1446925" y="1325131"/>
            <a:ext cx="9777666" cy="400110"/>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Considering the first integral of equation (1.15),</a:t>
            </a:r>
          </a:p>
        </p:txBody>
      </p:sp>
      <p:sp>
        <p:nvSpPr>
          <p:cNvPr id="14" name="TextBox 13">
            <a:extLst>
              <a:ext uri="{FF2B5EF4-FFF2-40B4-BE49-F238E27FC236}">
                <a16:creationId xmlns:a16="http://schemas.microsoft.com/office/drawing/2014/main" id="{5F827EFB-D07A-44FC-B1E0-64E43EBD9CED}"/>
              </a:ext>
            </a:extLst>
          </p:cNvPr>
          <p:cNvSpPr txBox="1"/>
          <p:nvPr/>
        </p:nvSpPr>
        <p:spPr>
          <a:xfrm>
            <a:off x="10124661" y="210460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...(1.16)</a:t>
            </a:r>
          </a:p>
        </p:txBody>
      </p:sp>
      <p:sp>
        <p:nvSpPr>
          <p:cNvPr id="15" name="TextBox 14">
            <a:extLst>
              <a:ext uri="{FF2B5EF4-FFF2-40B4-BE49-F238E27FC236}">
                <a16:creationId xmlns:a16="http://schemas.microsoft.com/office/drawing/2014/main" id="{87981F0D-7AA9-4FDF-9AB5-02DBCD495D51}"/>
              </a:ext>
            </a:extLst>
          </p:cNvPr>
          <p:cNvSpPr txBox="1"/>
          <p:nvPr/>
        </p:nvSpPr>
        <p:spPr>
          <a:xfrm>
            <a:off x="10163595" y="347544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...(1.17)</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2C09A02-EF13-44D9-BAFC-8C2E50A6EE2C}"/>
                  </a:ext>
                </a:extLst>
              </p:cNvPr>
              <p:cNvSpPr/>
              <p:nvPr/>
            </p:nvSpPr>
            <p:spPr>
              <a:xfrm>
                <a:off x="3515276" y="1827679"/>
                <a:ext cx="5346977" cy="75834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chr m:val="∑"/>
                          <m:limLoc m:val="subSup"/>
                          <m:ctrlPr>
                            <a:rPr lang="en-US" sz="2000" i="1" smtClean="0">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nary>
                            <m:naryPr>
                              <m:limLoc m:val="subSup"/>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𝑠𝐼</m:t>
                                  </m:r>
                                </m:sup>
                              </m:sSup>
                              <m:sSup>
                                <m:sSupPr>
                                  <m:ctrlPr>
                                    <a:rPr lang="en-US" sz="2000" i="1">
                                      <a:solidFill>
                                        <a:srgbClr val="022826"/>
                                      </a:solidFill>
                                      <a:latin typeface="Cambria Math" panose="02040503050406030204" pitchFamily="18" charset="0"/>
                                    </a:rPr>
                                  </m:ctrlPr>
                                </m:sSup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−1</m:t>
                                  </m:r>
                                </m:sup>
                              </m:sSup>
                            </m:e>
                          </m:nary>
                          <m:r>
                            <a:rPr lang="en-US" sz="2000" i="1">
                              <a:solidFill>
                                <a:srgbClr val="022826"/>
                              </a:solidFill>
                              <a:latin typeface="Cambria Math" panose="02040503050406030204" pitchFamily="18" charset="0"/>
                            </a:rPr>
                            <m:t>𝑑</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nary>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02C09A02-EF13-44D9-BAFC-8C2E50A6EE2C}"/>
                  </a:ext>
                </a:extLst>
              </p:cNvPr>
              <p:cNvSpPr>
                <a:spLocks noRot="1" noChangeAspect="1" noMove="1" noResize="1" noEditPoints="1" noAdjustHandles="1" noChangeArrowheads="1" noChangeShapeType="1" noTextEdit="1"/>
              </p:cNvSpPr>
              <p:nvPr/>
            </p:nvSpPr>
            <p:spPr>
              <a:xfrm>
                <a:off x="3515276" y="1827679"/>
                <a:ext cx="5346977" cy="7583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DBE8B4D-8162-4A61-BD92-E137F597E87C}"/>
                  </a:ext>
                </a:extLst>
              </p:cNvPr>
              <p:cNvSpPr/>
              <p:nvPr/>
            </p:nvSpPr>
            <p:spPr>
              <a:xfrm>
                <a:off x="3515276" y="3352529"/>
                <a:ext cx="4377802"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subSup"/>
                          <m:ctrlPr>
                            <a:rPr lang="en-US" sz="2000" i="1" smtClean="0">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𝑣</m:t>
                              </m:r>
                              <m:r>
                                <a:rPr lang="en-US" sz="2000" i="0">
                                  <a:solidFill>
                                    <a:srgbClr val="022826"/>
                                  </a:solidFill>
                                  <a:latin typeface="Cambria Math" panose="02040503050406030204" pitchFamily="18" charset="0"/>
                                </a:rPr>
                                <m:t>−1</m:t>
                              </m:r>
                            </m:sup>
                          </m:sSup>
                          <m:r>
                            <a:rPr lang="en-US" sz="2000" i="1">
                              <a:solidFill>
                                <a:srgbClr val="022826"/>
                              </a:solidFill>
                              <a:latin typeface="Cambria Math" panose="02040503050406030204" pitchFamily="18" charset="0"/>
                            </a:rPr>
                            <m:t>𝑒𝑥𝑝</m:t>
                          </m:r>
                          <m:d>
                            <m:dPr>
                              <m:ctrlPr>
                                <a:rPr lang="en-US" sz="2000" i="1">
                                  <a:solidFill>
                                    <a:srgbClr val="022826"/>
                                  </a:solidFill>
                                  <a:latin typeface="Cambria Math" panose="02040503050406030204" pitchFamily="18" charset="0"/>
                                </a:rPr>
                              </m:ctrlPr>
                            </m:dPr>
                            <m:e>
                              <m:sSup>
                                <m:sSupPr>
                                  <m:ctrlPr>
                                    <a:rPr lang="en-US" sz="2000" i="1">
                                      <a:solidFill>
                                        <a:srgbClr val="022826"/>
                                      </a:solidFill>
                                      <a:latin typeface="Cambria Math" panose="02040503050406030204" pitchFamily="18" charset="0"/>
                                    </a:rPr>
                                  </m:ctrlPr>
                                </m:sSupPr>
                                <m:e>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𝜇</m:t>
                                  </m:r>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𝑝</m:t>
                                  </m:r>
                                </m:sup>
                              </m:sSup>
                            </m:e>
                          </m:d>
                          <m:r>
                            <a:rPr lang="en-US" sz="2000" i="1">
                              <a:solidFill>
                                <a:srgbClr val="022826"/>
                              </a:solidFill>
                              <a:latin typeface="Cambria Math" panose="02040503050406030204" pitchFamily="18" charset="0"/>
                            </a:rPr>
                            <m:t>𝑑𝑥</m:t>
                          </m:r>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𝑝</m:t>
                              </m:r>
                            </m:den>
                          </m:f>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𝜇</m:t>
                              </m:r>
                            </m:e>
                            <m:sup>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𝑣</m:t>
                                  </m:r>
                                </m:num>
                                <m:den>
                                  <m:r>
                                    <a:rPr lang="en-US" sz="2000" i="1">
                                      <a:solidFill>
                                        <a:srgbClr val="022826"/>
                                      </a:solidFill>
                                      <a:latin typeface="Cambria Math" panose="02040503050406030204" pitchFamily="18" charset="0"/>
                                    </a:rPr>
                                    <m:t>𝑝</m:t>
                                  </m:r>
                                </m:den>
                              </m:f>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𝑣</m:t>
                                  </m:r>
                                </m:num>
                                <m:den>
                                  <m:r>
                                    <a:rPr lang="en-US" sz="2000" i="1">
                                      <a:solidFill>
                                        <a:srgbClr val="022826"/>
                                      </a:solidFill>
                                      <a:latin typeface="Cambria Math" panose="02040503050406030204" pitchFamily="18" charset="0"/>
                                    </a:rPr>
                                    <m:t>𝑝</m:t>
                                  </m:r>
                                </m:den>
                              </m:f>
                            </m:e>
                          </m:d>
                        </m:e>
                      </m:nary>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ADBE8B4D-8162-4A61-BD92-E137F597E87C}"/>
                  </a:ext>
                </a:extLst>
              </p:cNvPr>
              <p:cNvSpPr>
                <a:spLocks noRot="1" noChangeAspect="1" noMove="1" noResize="1" noEditPoints="1" noAdjustHandles="1" noChangeArrowheads="1" noChangeShapeType="1" noTextEdit="1"/>
              </p:cNvSpPr>
              <p:nvPr/>
            </p:nvSpPr>
            <p:spPr>
              <a:xfrm>
                <a:off x="3515276" y="3352529"/>
                <a:ext cx="4377802" cy="783869"/>
              </a:xfrm>
              <a:prstGeom prst="rect">
                <a:avLst/>
              </a:prstGeom>
              <a:blipFill>
                <a:blip r:embed="rId3"/>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57EC1D0E-1788-4695-A6C5-023A2DBCC2A2}"/>
              </a:ext>
            </a:extLst>
          </p:cNvPr>
          <p:cNvSpPr/>
          <p:nvPr/>
        </p:nvSpPr>
        <p:spPr>
          <a:xfrm>
            <a:off x="1446925" y="4299721"/>
            <a:ext cx="5565947"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Comparing equations (1.16) and (1.17), we get </a:t>
            </a:r>
            <a:endParaRPr lang="en-US"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791C6E4-D4AA-466E-96BF-FF48F144764C}"/>
                  </a:ext>
                </a:extLst>
              </p:cNvPr>
              <p:cNvSpPr/>
              <p:nvPr/>
            </p:nvSpPr>
            <p:spPr>
              <a:xfrm>
                <a:off x="3515276" y="4912835"/>
                <a:ext cx="4182748" cy="424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srgbClr val="022826"/>
                          </a:solidFill>
                          <a:latin typeface="Cambria Math" panose="02040503050406030204" pitchFamily="18" charset="0"/>
                        </a:rPr>
                        <m:t>𝜇</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m:t>
                      </m:r>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𝑥</m:t>
                      </m:r>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𝑝</m:t>
                      </m:r>
                      <m:r>
                        <a:rPr lang="en-US" sz="2000" i="0">
                          <a:solidFill>
                            <a:srgbClr val="022826"/>
                          </a:solidFill>
                          <a:latin typeface="Cambria Math" panose="02040503050406030204" pitchFamily="18" charset="0"/>
                        </a:rPr>
                        <m:t>=1, </m:t>
                      </m:r>
                      <m:r>
                        <a:rPr lang="en-US" sz="2000" i="1">
                          <a:solidFill>
                            <a:srgbClr val="022826"/>
                          </a:solidFill>
                          <a:latin typeface="Cambria Math" panose="02040503050406030204" pitchFamily="18" charset="0"/>
                        </a:rPr>
                        <m:t>𝑣</m:t>
                      </m:r>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2791C6E4-D4AA-466E-96BF-FF48F144764C}"/>
                  </a:ext>
                </a:extLst>
              </p:cNvPr>
              <p:cNvSpPr>
                <a:spLocks noRot="1" noChangeAspect="1" noMove="1" noResize="1" noEditPoints="1" noAdjustHandles="1" noChangeArrowheads="1" noChangeShapeType="1" noTextEdit="1"/>
              </p:cNvSpPr>
              <p:nvPr/>
            </p:nvSpPr>
            <p:spPr>
              <a:xfrm>
                <a:off x="3515276" y="4912835"/>
                <a:ext cx="4182748" cy="424796"/>
              </a:xfrm>
              <a:prstGeom prst="rect">
                <a:avLst/>
              </a:prstGeom>
              <a:blipFill>
                <a:blip r:embed="rId4"/>
                <a:stretch>
                  <a:fillRect b="-857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7FEEFBD-266F-4C40-A19A-43144B6657F5}"/>
              </a:ext>
            </a:extLst>
          </p:cNvPr>
          <p:cNvSpPr txBox="1"/>
          <p:nvPr/>
        </p:nvSpPr>
        <p:spPr>
          <a:xfrm>
            <a:off x="10124661" y="493752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...(1.18)</a:t>
            </a:r>
          </a:p>
        </p:txBody>
      </p:sp>
      <p:sp>
        <p:nvSpPr>
          <p:cNvPr id="21" name="TextBox 20">
            <a:extLst>
              <a:ext uri="{FF2B5EF4-FFF2-40B4-BE49-F238E27FC236}">
                <a16:creationId xmlns:a16="http://schemas.microsoft.com/office/drawing/2014/main" id="{5B5D6FF7-72D5-42EF-904C-9CEF6CF556F6}"/>
              </a:ext>
            </a:extLst>
          </p:cNvPr>
          <p:cNvSpPr txBox="1"/>
          <p:nvPr/>
        </p:nvSpPr>
        <p:spPr>
          <a:xfrm>
            <a:off x="1485859" y="5503121"/>
            <a:ext cx="3859005"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Now, equations (1.16) becomes:</a:t>
            </a:r>
          </a:p>
        </p:txBody>
      </p:sp>
    </p:spTree>
    <p:extLst>
      <p:ext uri="{BB962C8B-B14F-4D97-AF65-F5344CB8AC3E}">
        <p14:creationId xmlns:p14="http://schemas.microsoft.com/office/powerpoint/2010/main" val="351939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37E73BC6-A8D9-4031-9843-1335646CD124}"/>
              </a:ext>
            </a:extLst>
          </p:cNvPr>
          <p:cNvSpPr txBox="1"/>
          <p:nvPr/>
        </p:nvSpPr>
        <p:spPr>
          <a:xfrm>
            <a:off x="10170300" y="162605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...(1.19)</a:t>
            </a:r>
          </a:p>
        </p:txBody>
      </p:sp>
      <p:sp>
        <p:nvSpPr>
          <p:cNvPr id="13" name="TextBox 12">
            <a:extLst>
              <a:ext uri="{FF2B5EF4-FFF2-40B4-BE49-F238E27FC236}">
                <a16:creationId xmlns:a16="http://schemas.microsoft.com/office/drawing/2014/main" id="{5E83A3A1-9C02-444B-A844-125F859FDDFF}"/>
              </a:ext>
            </a:extLst>
          </p:cNvPr>
          <p:cNvSpPr txBox="1"/>
          <p:nvPr/>
        </p:nvSpPr>
        <p:spPr>
          <a:xfrm>
            <a:off x="10170300" y="2923452"/>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...(1.20)</a:t>
            </a:r>
          </a:p>
        </p:txBody>
      </p:sp>
      <p:sp>
        <p:nvSpPr>
          <p:cNvPr id="14" name="TextBox 13">
            <a:extLst>
              <a:ext uri="{FF2B5EF4-FFF2-40B4-BE49-F238E27FC236}">
                <a16:creationId xmlns:a16="http://schemas.microsoft.com/office/drawing/2014/main" id="{FF664FE1-EBDC-41FC-A403-534299FFAF31}"/>
              </a:ext>
            </a:extLst>
          </p:cNvPr>
          <p:cNvSpPr txBox="1"/>
          <p:nvPr/>
        </p:nvSpPr>
        <p:spPr>
          <a:xfrm>
            <a:off x="10170300" y="485061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...(1.21)</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0C521D5-3284-49A7-89E2-E3FC4A4CD87C}"/>
                  </a:ext>
                </a:extLst>
              </p:cNvPr>
              <p:cNvSpPr/>
              <p:nvPr/>
            </p:nvSpPr>
            <p:spPr>
              <a:xfrm>
                <a:off x="3361121" y="1486346"/>
                <a:ext cx="5464829" cy="6963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en-US" sz="2000" i="1" smtClean="0">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10C521D5-3284-49A7-89E2-E3FC4A4CD87C}"/>
                  </a:ext>
                </a:extLst>
              </p:cNvPr>
              <p:cNvSpPr>
                <a:spLocks noRot="1" noChangeAspect="1" noMove="1" noResize="1" noEditPoints="1" noAdjustHandles="1" noChangeArrowheads="1" noChangeShapeType="1" noTextEdit="1"/>
              </p:cNvSpPr>
              <p:nvPr/>
            </p:nvSpPr>
            <p:spPr>
              <a:xfrm>
                <a:off x="3361121" y="1486346"/>
                <a:ext cx="5464829" cy="696344"/>
              </a:xfrm>
              <a:prstGeom prst="rect">
                <a:avLst/>
              </a:prstGeom>
              <a:blipFill>
                <a:blip r:embed="rId2"/>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20A339D-C22E-4092-B79E-6A45989A8D2C}"/>
              </a:ext>
            </a:extLst>
          </p:cNvPr>
          <p:cNvSpPr txBox="1"/>
          <p:nvPr/>
        </p:nvSpPr>
        <p:spPr>
          <a:xfrm>
            <a:off x="1492564" y="2320885"/>
            <a:ext cx="6702669"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Similarly, the second integral of equation (1.15) becomes:</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9CEC295-5674-44F5-99C4-67BA07C3945F}"/>
                  </a:ext>
                </a:extLst>
              </p:cNvPr>
              <p:cNvSpPr/>
              <p:nvPr/>
            </p:nvSpPr>
            <p:spPr>
              <a:xfrm>
                <a:off x="3400055" y="2859190"/>
                <a:ext cx="5482719" cy="69634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chr m:val="∑"/>
                          <m:limLoc m:val="subSup"/>
                          <m:ctrlPr>
                            <a:rPr lang="en-US" sz="2000" i="1" smtClean="0">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e>
                      </m:nary>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A9CEC295-5674-44F5-99C4-67BA07C3945F}"/>
                  </a:ext>
                </a:extLst>
              </p:cNvPr>
              <p:cNvSpPr>
                <a:spLocks noRot="1" noChangeAspect="1" noMove="1" noResize="1" noEditPoints="1" noAdjustHandles="1" noChangeArrowheads="1" noChangeShapeType="1" noTextEdit="1"/>
              </p:cNvSpPr>
              <p:nvPr/>
            </p:nvSpPr>
            <p:spPr>
              <a:xfrm>
                <a:off x="3400055" y="2859190"/>
                <a:ext cx="5482719" cy="696344"/>
              </a:xfrm>
              <a:prstGeom prst="rect">
                <a:avLst/>
              </a:prstGeom>
              <a:blipFill>
                <a:blip r:embed="rId3"/>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7A587805-9D2F-4DA3-BCA3-10158CEC17D4}"/>
              </a:ext>
            </a:extLst>
          </p:cNvPr>
          <p:cNvSpPr txBox="1"/>
          <p:nvPr/>
        </p:nvSpPr>
        <p:spPr>
          <a:xfrm>
            <a:off x="1531498" y="3693729"/>
            <a:ext cx="4798108"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Now equation (1.15) can be rewritten as: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96419E9-E573-4FDF-8733-D1291F9F164E}"/>
                  </a:ext>
                </a:extLst>
              </p:cNvPr>
              <p:cNvSpPr/>
              <p:nvPr/>
            </p:nvSpPr>
            <p:spPr>
              <a:xfrm>
                <a:off x="3067135" y="3755022"/>
                <a:ext cx="7103165" cy="2191177"/>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𝑀</m:t>
                          </m:r>
                        </m:e>
                        <m: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𝐼</m:t>
                              </m:r>
                            </m:e>
                            <m:sub>
                              <m:r>
                                <a:rPr lang="en-US" sz="2000" i="1">
                                  <a:solidFill>
                                    <a:srgbClr val="022826"/>
                                  </a:solidFill>
                                  <a:latin typeface="Cambria Math" panose="02040503050406030204" pitchFamily="18" charset="0"/>
                                  <a:ea typeface="Times New Roman" panose="02020603050405020304" pitchFamily="18" charset="0"/>
                                </a:rPr>
                                <m:t>𝑖𝑗</m:t>
                              </m:r>
                            </m:sub>
                          </m:sSub>
                        </m:sub>
                      </m:sSub>
                      <m:d>
                        <m:dPr>
                          <m:ctrlPr>
                            <a:rPr lang="en-US" sz="2000" i="1">
                              <a:solidFill>
                                <a:srgbClr val="022826"/>
                              </a:solidFill>
                              <a:latin typeface="Cambria Math" panose="02040503050406030204" pitchFamily="18" charset="0"/>
                              <a:ea typeface="Times New Roman" panose="02020603050405020304" pitchFamily="18" charset="0"/>
                            </a:rPr>
                          </m:ctrlPr>
                        </m:dPr>
                        <m:e>
                          <m:r>
                            <a:rPr lang="en-US" sz="2000" i="1">
                              <a:solidFill>
                                <a:srgbClr val="022826"/>
                              </a:solidFill>
                              <a:latin typeface="Cambria Math" panose="02040503050406030204" pitchFamily="18" charset="0"/>
                              <a:ea typeface="Times New Roman" panose="02020603050405020304" pitchFamily="18" charset="0"/>
                            </a:rPr>
                            <m:t>𝑠</m:t>
                          </m:r>
                        </m:e>
                      </m:d>
                      <m:r>
                        <a:rPr lang="en-US" sz="2000" i="1">
                          <a:solidFill>
                            <a:srgbClr val="022826"/>
                          </a:solidFill>
                          <a:latin typeface="Cambria Math" panose="02040503050406030204" pitchFamily="18" charset="0"/>
                          <a:ea typeface="Times New Roman" panose="02020603050405020304" pitchFamily="18" charset="0"/>
                        </a:rPr>
                        <m:t>=</m:t>
                      </m:r>
                      <m:nary>
                        <m:naryPr>
                          <m:chr m:val="∑"/>
                          <m:ctrlPr>
                            <a:rPr lang="en-US" sz="2000" i="1">
                              <a:solidFill>
                                <a:srgbClr val="022826"/>
                              </a:solidFill>
                              <a:latin typeface="Cambria Math" panose="02040503050406030204" pitchFamily="18" charset="0"/>
                              <a:ea typeface="Times New Roman" panose="02020603050405020304" pitchFamily="18" charset="0"/>
                            </a:rPr>
                          </m:ctrlPr>
                        </m:naryPr>
                        <m:sub>
                          <m:r>
                            <a:rPr lang="en-US" sz="2000" i="1">
                              <a:solidFill>
                                <a:srgbClr val="022826"/>
                              </a:solidFill>
                              <a:latin typeface="Cambria Math" panose="02040503050406030204" pitchFamily="18" charset="0"/>
                              <a:ea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rPr>
                            <m:t>∞</m:t>
                          </m:r>
                        </m:sup>
                        <m:e>
                          <m:d>
                            <m:dPr>
                              <m:begChr m:val="["/>
                              <m:endChr m:val="]"/>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rPr>
                                    <m:t>𝑙</m:t>
                                  </m:r>
                                </m:sub>
                              </m:sSub>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2</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2</m:t>
                                      </m:r>
                                    </m:sub>
                                  </m:sSub>
                                </m:e>
                              </m:d>
                              <m:sSup>
                                <m:sSupPr>
                                  <m:ctrlPr>
                                    <a:rPr lang="en-US" sz="2000" i="1">
                                      <a:solidFill>
                                        <a:srgbClr val="022826"/>
                                      </a:solidFill>
                                      <a:latin typeface="Cambria Math" panose="02040503050406030204" pitchFamily="18" charset="0"/>
                                      <a:ea typeface="Times New Roman" panose="02020603050405020304" pitchFamily="18" charset="0"/>
                                    </a:rPr>
                                  </m:ctrlPr>
                                </m:sSupPr>
                                <m:e>
                                  <m:r>
                                    <a:rPr lang="en-US" sz="2000" i="1">
                                      <a:solidFill>
                                        <a:srgbClr val="022826"/>
                                      </a:solidFill>
                                      <a:latin typeface="Cambria Math" panose="02040503050406030204" pitchFamily="18" charset="0"/>
                                      <a:ea typeface="Times New Roman" panose="02020603050405020304" pitchFamily="18" charset="0"/>
                                    </a:rPr>
                                    <m:t>𝑠</m:t>
                                  </m:r>
                                </m:e>
                                <m:sup>
                                  <m:r>
                                    <a:rPr lang="en-US" sz="2000" i="1">
                                      <a:solidFill>
                                        <a:srgbClr val="022826"/>
                                      </a:solidFill>
                                      <a:latin typeface="Cambria Math" panose="02040503050406030204" pitchFamily="18" charset="0"/>
                                      <a:ea typeface="Times New Roman" panose="02020603050405020304" pitchFamily="18" charset="0"/>
                                    </a:rPr>
                                    <m:t>−</m:t>
                                  </m:r>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e>
                                  </m:d>
                                </m:sup>
                              </m:sSup>
                              <m:r>
                                <a:rPr lang="el-GR" sz="2000" i="1">
                                  <a:solidFill>
                                    <a:srgbClr val="022826"/>
                                  </a:solidFill>
                                  <a:latin typeface="Cambria Math" panose="02040503050406030204" pitchFamily="18" charset="0"/>
                                  <a:ea typeface="Times New Roman" panose="02020603050405020304" pitchFamily="18" charset="0"/>
                                </a:rPr>
                                <m:t>𝛤</m:t>
                              </m:r>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r>
                                    <a:rPr lang="en-US" sz="2000" i="1">
                                      <a:solidFill>
                                        <a:srgbClr val="022826"/>
                                      </a:solidFill>
                                      <a:latin typeface="Cambria Math" panose="02040503050406030204" pitchFamily="18" charset="0"/>
                                      <a:ea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rPr>
                                        <m:t>1</m:t>
                                      </m:r>
                                    </m:sub>
                                  </m:sSub>
                                </m:e>
                              </m:d>
                            </m:e>
                          </m:d>
                        </m:e>
                      </m:nary>
                    </m:oMath>
                  </m:oMathPara>
                </a14:m>
                <a:endParaRPr lang="en-US" sz="2000" dirty="0">
                  <a:solidFill>
                    <a:srgbClr val="022826"/>
                  </a:solidFill>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ctrlPr>
                            <a:rPr lang="en-US" sz="2000" i="1">
                              <a:solidFill>
                                <a:srgbClr val="022826"/>
                              </a:solidFill>
                              <a:latin typeface="Cambria Math" panose="02040503050406030204" pitchFamily="18" charset="0"/>
                              <a:ea typeface="Times New Roman" panose="02020603050405020304" pitchFamily="18" charset="0"/>
                            </a:rPr>
                          </m:ctrlPr>
                        </m:naryPr>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up>
                        <m:e>
                          <m:d>
                            <m:dPr>
                              <m:begChr m:val="["/>
                              <m:endChr m:val="]"/>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sub>
                              </m:sSub>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Sub>
                                </m:e>
                              </m:d>
                              <m:sSup>
                                <m:sSupPr>
                                  <m:ctrlPr>
                                    <a:rPr lang="en-US" sz="2000" i="1">
                                      <a:solidFill>
                                        <a:srgbClr val="022826"/>
                                      </a:solidFill>
                                      <a:latin typeface="Cambria Math" panose="02040503050406030204" pitchFamily="18" charset="0"/>
                                      <a:ea typeface="Times New Roman" panose="02020603050405020304" pitchFamily="18" charset="0"/>
                                    </a:rPr>
                                  </m:ctrlPr>
                                </m:sSup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e>
                                  </m:d>
                                </m:sup>
                              </m:sSup>
                              <m:r>
                                <a:rPr lang="el-GR"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𝛤</m:t>
                              </m:r>
                              <m:d>
                                <m:dPr>
                                  <m:ctrlPr>
                                    <a:rPr lang="en-US" sz="2000" i="1">
                                      <a:solidFill>
                                        <a:srgbClr val="022826"/>
                                      </a:solidFill>
                                      <a:latin typeface="Cambria Math" panose="02040503050406030204" pitchFamily="18" charset="0"/>
                                      <a:ea typeface="Times New Roman" panose="02020603050405020304" pitchFamily="18" charset="0"/>
                                    </a:rPr>
                                  </m:ctrlPr>
                                </m:dPr>
                                <m:e>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𝛾</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2</m:t>
                                      </m:r>
                                    </m:sub>
                                  </m:sSub>
                                </m:e>
                              </m:d>
                            </m:e>
                          </m:d>
                        </m:e>
                      </m:nary>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896419E9-E573-4FDF-8733-D1291F9F164E}"/>
                  </a:ext>
                </a:extLst>
              </p:cNvPr>
              <p:cNvSpPr>
                <a:spLocks noRot="1" noChangeAspect="1" noMove="1" noResize="1" noEditPoints="1" noAdjustHandles="1" noChangeArrowheads="1" noChangeShapeType="1" noTextEdit="1"/>
              </p:cNvSpPr>
              <p:nvPr/>
            </p:nvSpPr>
            <p:spPr>
              <a:xfrm>
                <a:off x="3067135" y="3755022"/>
                <a:ext cx="7103165" cy="219117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687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F5D864B6-F258-4C15-A414-D9711F572894}"/>
              </a:ext>
            </a:extLst>
          </p:cNvPr>
          <p:cNvSpPr txBox="1"/>
          <p:nvPr/>
        </p:nvSpPr>
        <p:spPr>
          <a:xfrm>
            <a:off x="10072243" y="163924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...(1.22)</a:t>
            </a:r>
          </a:p>
        </p:txBody>
      </p:sp>
      <p:sp>
        <p:nvSpPr>
          <p:cNvPr id="13" name="TextBox 12">
            <a:extLst>
              <a:ext uri="{FF2B5EF4-FFF2-40B4-BE49-F238E27FC236}">
                <a16:creationId xmlns:a16="http://schemas.microsoft.com/office/drawing/2014/main" id="{E6E5A54E-49F8-486E-8B38-179683C808B0}"/>
              </a:ext>
            </a:extLst>
          </p:cNvPr>
          <p:cNvSpPr txBox="1"/>
          <p:nvPr/>
        </p:nvSpPr>
        <p:spPr>
          <a:xfrm>
            <a:off x="10072243" y="286687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...(1.23)</a:t>
            </a:r>
          </a:p>
        </p:txBody>
      </p:sp>
      <p:sp>
        <p:nvSpPr>
          <p:cNvPr id="14" name="TextBox 13">
            <a:extLst>
              <a:ext uri="{FF2B5EF4-FFF2-40B4-BE49-F238E27FC236}">
                <a16:creationId xmlns:a16="http://schemas.microsoft.com/office/drawing/2014/main" id="{35F10C55-DB03-47DC-A7CC-5AF73F8174AF}"/>
              </a:ext>
            </a:extLst>
          </p:cNvPr>
          <p:cNvSpPr txBox="1"/>
          <p:nvPr/>
        </p:nvSpPr>
        <p:spPr>
          <a:xfrm>
            <a:off x="10072243" y="336754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...(1.24)</a:t>
            </a:r>
          </a:p>
        </p:txBody>
      </p:sp>
      <p:sp>
        <p:nvSpPr>
          <p:cNvPr id="15" name="TextBox 14">
            <a:extLst>
              <a:ext uri="{FF2B5EF4-FFF2-40B4-BE49-F238E27FC236}">
                <a16:creationId xmlns:a16="http://schemas.microsoft.com/office/drawing/2014/main" id="{B625AE29-1256-4955-8365-7172CF637705}"/>
              </a:ext>
            </a:extLst>
          </p:cNvPr>
          <p:cNvSpPr txBox="1"/>
          <p:nvPr/>
        </p:nvSpPr>
        <p:spPr>
          <a:xfrm>
            <a:off x="1394507" y="2366204"/>
            <a:ext cx="1323602" cy="400110"/>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Where</a:t>
            </a:r>
            <a:endParaRPr lang="en-US" sz="2400" dirty="0">
              <a:solidFill>
                <a:srgbClr val="02282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BFE94E8-D811-48DD-8AE2-1B91570A307E}"/>
                  </a:ext>
                </a:extLst>
              </p:cNvPr>
              <p:cNvSpPr/>
              <p:nvPr/>
            </p:nvSpPr>
            <p:spPr>
              <a:xfrm>
                <a:off x="1653999" y="1486346"/>
                <a:ext cx="9077739" cy="69634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sup>
                          </m:sSup>
                        </m:e>
                      </m:nary>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e>
                      </m:nary>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CBFE94E8-D811-48DD-8AE2-1B91570A307E}"/>
                  </a:ext>
                </a:extLst>
              </p:cNvPr>
              <p:cNvSpPr>
                <a:spLocks noRot="1" noChangeAspect="1" noMove="1" noResize="1" noEditPoints="1" noAdjustHandles="1" noChangeArrowheads="1" noChangeShapeType="1" noTextEdit="1"/>
              </p:cNvSpPr>
              <p:nvPr/>
            </p:nvSpPr>
            <p:spPr>
              <a:xfrm>
                <a:off x="1653999" y="1486346"/>
                <a:ext cx="9077739" cy="69634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2B10EC2-3E30-4205-866F-4601DA51C0E0}"/>
                  </a:ext>
                </a:extLst>
              </p:cNvPr>
              <p:cNvSpPr/>
              <p:nvPr/>
            </p:nvSpPr>
            <p:spPr>
              <a:xfrm>
                <a:off x="3379246" y="2872882"/>
                <a:ext cx="5514202" cy="41383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F2B10EC2-3E30-4205-866F-4601DA51C0E0}"/>
                  </a:ext>
                </a:extLst>
              </p:cNvPr>
              <p:cNvSpPr>
                <a:spLocks noRot="1" noChangeAspect="1" noMove="1" noResize="1" noEditPoints="1" noAdjustHandles="1" noChangeArrowheads="1" noChangeShapeType="1" noTextEdit="1"/>
              </p:cNvSpPr>
              <p:nvPr/>
            </p:nvSpPr>
            <p:spPr>
              <a:xfrm>
                <a:off x="3379246" y="2872882"/>
                <a:ext cx="5514202" cy="413831"/>
              </a:xfrm>
              <a:prstGeom prst="rect">
                <a:avLst/>
              </a:prstGeom>
              <a:blipFill>
                <a:blip r:embed="rId3"/>
                <a:stretch>
                  <a:fillRect t="-5882" b="-13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AC60CD4-DA12-4D5F-94A5-2E72DD8A9B10}"/>
                  </a:ext>
                </a:extLst>
              </p:cNvPr>
              <p:cNvSpPr/>
              <p:nvPr/>
            </p:nvSpPr>
            <p:spPr>
              <a:xfrm>
                <a:off x="3379246" y="3373553"/>
                <a:ext cx="5532092" cy="41383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7AC60CD4-DA12-4D5F-94A5-2E72DD8A9B10}"/>
                  </a:ext>
                </a:extLst>
              </p:cNvPr>
              <p:cNvSpPr>
                <a:spLocks noRot="1" noChangeAspect="1" noMove="1" noResize="1" noEditPoints="1" noAdjustHandles="1" noChangeArrowheads="1" noChangeShapeType="1" noTextEdit="1"/>
              </p:cNvSpPr>
              <p:nvPr/>
            </p:nvSpPr>
            <p:spPr>
              <a:xfrm>
                <a:off x="3379246" y="3373553"/>
                <a:ext cx="5532092" cy="413831"/>
              </a:xfrm>
              <a:prstGeom prst="rect">
                <a:avLst/>
              </a:prstGeom>
              <a:blipFill>
                <a:blip r:embed="rId4"/>
                <a:stretch>
                  <a:fillRect t="-5882" b="-13235"/>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3886B85-2596-413E-A293-64ECE1EE05B5}"/>
              </a:ext>
            </a:extLst>
          </p:cNvPr>
          <p:cNvSpPr txBox="1"/>
          <p:nvPr/>
        </p:nvSpPr>
        <p:spPr>
          <a:xfrm>
            <a:off x="1394507" y="3860375"/>
            <a:ext cx="1097032"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Now, let</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07FBE93-FD68-49A1-8925-B92A5B3AA7C2}"/>
                  </a:ext>
                </a:extLst>
              </p:cNvPr>
              <p:cNvSpPr/>
              <p:nvPr/>
            </p:nvSpPr>
            <p:spPr>
              <a:xfrm>
                <a:off x="4922969" y="4187293"/>
                <a:ext cx="2426755" cy="7319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000" i="1" smtClean="0">
                          <a:solidFill>
                            <a:srgbClr val="022826"/>
                          </a:solidFill>
                          <a:latin typeface="Cambria Math" panose="02040503050406030204" pitchFamily="18" charset="0"/>
                        </a:rPr>
                        <m:t>𝑌</m:t>
                      </m:r>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=1</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=1</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e>
                          </m:nary>
                        </m:e>
                      </m:nary>
                    </m:oMath>
                  </m:oMathPara>
                </a14:m>
                <a:endParaRPr lang="en-US" sz="2000" dirty="0">
                  <a:solidFill>
                    <a:srgbClr val="022826"/>
                  </a:solidFill>
                </a:endParaRPr>
              </a:p>
            </p:txBody>
          </p:sp>
        </mc:Choice>
        <mc:Fallback xmlns="">
          <p:sp>
            <p:nvSpPr>
              <p:cNvPr id="20" name="Rectangle 19">
                <a:extLst>
                  <a:ext uri="{FF2B5EF4-FFF2-40B4-BE49-F238E27FC236}">
                    <a16:creationId xmlns:a16="http://schemas.microsoft.com/office/drawing/2014/main" id="{707FBE93-FD68-49A1-8925-B92A5B3AA7C2}"/>
                  </a:ext>
                </a:extLst>
              </p:cNvPr>
              <p:cNvSpPr>
                <a:spLocks noRot="1" noChangeAspect="1" noMove="1" noResize="1" noEditPoints="1" noAdjustHandles="1" noChangeArrowheads="1" noChangeShapeType="1" noTextEdit="1"/>
              </p:cNvSpPr>
              <p:nvPr/>
            </p:nvSpPr>
            <p:spPr>
              <a:xfrm>
                <a:off x="4922969" y="4187293"/>
                <a:ext cx="2426755" cy="731932"/>
              </a:xfrm>
              <a:prstGeom prst="rect">
                <a:avLst/>
              </a:prstGeom>
              <a:blipFill>
                <a:blip r:embed="rId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1F9CAD4-9808-4643-85A4-451ACF954485}"/>
              </a:ext>
            </a:extLst>
          </p:cNvPr>
          <p:cNvSpPr txBox="1"/>
          <p:nvPr/>
        </p:nvSpPr>
        <p:spPr>
          <a:xfrm>
            <a:off x="10072243" y="451911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...(1.25)</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BF90F3-38D8-40BB-991E-7EC71F0E5B42}"/>
                  </a:ext>
                </a:extLst>
              </p:cNvPr>
              <p:cNvSpPr txBox="1"/>
              <p:nvPr/>
            </p:nvSpPr>
            <p:spPr>
              <a:xfrm>
                <a:off x="1394507" y="5177855"/>
                <a:ext cx="8348376" cy="424796"/>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Since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𝐼</m:t>
                        </m:r>
                      </m:e>
                      <m:sub>
                        <m:r>
                          <a:rPr lang="en-US" sz="2000" i="1">
                            <a:solidFill>
                              <a:srgbClr val="022826"/>
                            </a:solidFill>
                            <a:latin typeface="Cambria Math" panose="02040503050406030204" pitchFamily="18" charset="0"/>
                          </a:rPr>
                          <m:t>𝑖𝑗</m:t>
                        </m:r>
                      </m:sub>
                    </m:sSub>
                  </m:oMath>
                </a14:m>
                <a:r>
                  <a:rPr lang="en-US" sz="2000" dirty="0">
                    <a:solidFill>
                      <a:srgbClr val="022826"/>
                    </a:solidFill>
                    <a:latin typeface="Arial" panose="020B0604020202020204" pitchFamily="34" charset="0"/>
                    <a:cs typeface="Arial" panose="020B0604020202020204" pitchFamily="34" charset="0"/>
                  </a:rPr>
                  <a:t>’s are assumed to be </a:t>
                </a:r>
                <a:r>
                  <a:rPr lang="en-US" sz="2000" dirty="0" err="1">
                    <a:solidFill>
                      <a:srgbClr val="022826"/>
                    </a:solidFill>
                    <a:latin typeface="Arial" panose="020B0604020202020204" pitchFamily="34" charset="0"/>
                    <a:cs typeface="Arial" panose="020B0604020202020204" pitchFamily="34" charset="0"/>
                  </a:rPr>
                  <a:t>i.i.d</a:t>
                </a:r>
                <a:r>
                  <a:rPr lang="en-US" sz="2000" dirty="0">
                    <a:solidFill>
                      <a:srgbClr val="022826"/>
                    </a:solidFill>
                    <a:latin typeface="Arial" panose="020B0604020202020204" pitchFamily="34" charset="0"/>
                    <a:cs typeface="Arial" panose="020B0604020202020204" pitchFamily="34" charset="0"/>
                  </a:rPr>
                  <a:t>. RVs, MFG of Y can be expressed as:</a:t>
                </a:r>
              </a:p>
            </p:txBody>
          </p:sp>
        </mc:Choice>
        <mc:Fallback xmlns="">
          <p:sp>
            <p:nvSpPr>
              <p:cNvPr id="22" name="TextBox 21">
                <a:extLst>
                  <a:ext uri="{FF2B5EF4-FFF2-40B4-BE49-F238E27FC236}">
                    <a16:creationId xmlns:a16="http://schemas.microsoft.com/office/drawing/2014/main" id="{90BF90F3-38D8-40BB-991E-7EC71F0E5B42}"/>
                  </a:ext>
                </a:extLst>
              </p:cNvPr>
              <p:cNvSpPr txBox="1">
                <a:spLocks noRot="1" noChangeAspect="1" noMove="1" noResize="1" noEditPoints="1" noAdjustHandles="1" noChangeArrowheads="1" noChangeShapeType="1" noTextEdit="1"/>
              </p:cNvSpPr>
              <p:nvPr/>
            </p:nvSpPr>
            <p:spPr>
              <a:xfrm>
                <a:off x="1394507" y="5177855"/>
                <a:ext cx="8348376" cy="424796"/>
              </a:xfrm>
              <a:prstGeom prst="rect">
                <a:avLst/>
              </a:prstGeom>
              <a:blipFill>
                <a:blip r:embed="rId6"/>
                <a:stretch>
                  <a:fillRect l="-804" t="-7143" b="-1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3DBCDB9B-40DB-4461-A28E-AB88FFA015D8}"/>
                  </a:ext>
                </a:extLst>
              </p:cNvPr>
              <p:cNvSpPr/>
              <p:nvPr/>
            </p:nvSpPr>
            <p:spPr>
              <a:xfrm>
                <a:off x="4922969" y="5537685"/>
                <a:ext cx="2709973" cy="588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m:t>
                      </m:r>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𝑖𝑗</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e>
                          </m:d>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sSup>
                    </m:oMath>
                  </m:oMathPara>
                </a14:m>
                <a:endParaRPr lang="en-US" sz="2000" dirty="0">
                  <a:solidFill>
                    <a:srgbClr val="022826"/>
                  </a:solidFill>
                </a:endParaRPr>
              </a:p>
            </p:txBody>
          </p:sp>
        </mc:Choice>
        <mc:Fallback xmlns="">
          <p:sp>
            <p:nvSpPr>
              <p:cNvPr id="23" name="Rectangle 22">
                <a:extLst>
                  <a:ext uri="{FF2B5EF4-FFF2-40B4-BE49-F238E27FC236}">
                    <a16:creationId xmlns:a16="http://schemas.microsoft.com/office/drawing/2014/main" id="{3DBCDB9B-40DB-4461-A28E-AB88FFA015D8}"/>
                  </a:ext>
                </a:extLst>
              </p:cNvPr>
              <p:cNvSpPr>
                <a:spLocks noRot="1" noChangeAspect="1" noMove="1" noResize="1" noEditPoints="1" noAdjustHandles="1" noChangeArrowheads="1" noChangeShapeType="1" noTextEdit="1"/>
              </p:cNvSpPr>
              <p:nvPr/>
            </p:nvSpPr>
            <p:spPr>
              <a:xfrm>
                <a:off x="4922969" y="5537685"/>
                <a:ext cx="2709973" cy="588751"/>
              </a:xfrm>
              <a:prstGeom prst="rect">
                <a:avLst/>
              </a:prstGeom>
              <a:blipFill>
                <a:blip r:embed="rId7"/>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91BB6C27-C21A-4518-9E39-4E2DAE67E7CB}"/>
              </a:ext>
            </a:extLst>
          </p:cNvPr>
          <p:cNvSpPr txBox="1"/>
          <p:nvPr/>
        </p:nvSpPr>
        <p:spPr>
          <a:xfrm>
            <a:off x="10101185" y="590307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...(1.26)</a:t>
            </a:r>
          </a:p>
        </p:txBody>
      </p:sp>
    </p:spTree>
    <p:extLst>
      <p:ext uri="{BB962C8B-B14F-4D97-AF65-F5344CB8AC3E}">
        <p14:creationId xmlns:p14="http://schemas.microsoft.com/office/powerpoint/2010/main" val="2847665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28</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2010145E-C167-4CE0-BFEF-1E1C5A6A0EF3}"/>
              </a:ext>
            </a:extLst>
          </p:cNvPr>
          <p:cNvSpPr txBox="1"/>
          <p:nvPr/>
        </p:nvSpPr>
        <p:spPr>
          <a:xfrm>
            <a:off x="10060838" y="220098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...(1.27)</a:t>
            </a:r>
          </a:p>
        </p:txBody>
      </p:sp>
      <p:sp>
        <p:nvSpPr>
          <p:cNvPr id="13" name="TextBox 12">
            <a:extLst>
              <a:ext uri="{FF2B5EF4-FFF2-40B4-BE49-F238E27FC236}">
                <a16:creationId xmlns:a16="http://schemas.microsoft.com/office/drawing/2014/main" id="{B7C30D30-E4E4-4A96-90B8-1677598B81D4}"/>
              </a:ext>
            </a:extLst>
          </p:cNvPr>
          <p:cNvSpPr txBox="1"/>
          <p:nvPr/>
        </p:nvSpPr>
        <p:spPr>
          <a:xfrm>
            <a:off x="1383102" y="1439392"/>
            <a:ext cx="4635824" cy="400110"/>
          </a:xfrm>
          <a:prstGeom prst="rect">
            <a:avLst/>
          </a:prstGeom>
          <a:noFill/>
        </p:spPr>
        <p:txBody>
          <a:bodyPr wrap="square" rtlCol="0">
            <a:spAutoFit/>
          </a:bodyPr>
          <a:lstStyle/>
          <a:p>
            <a:r>
              <a:rPr lang="en-IN" sz="2000" dirty="0">
                <a:solidFill>
                  <a:srgbClr val="022826"/>
                </a:solidFill>
                <a:latin typeface="Arial" panose="020B0604020202020204" pitchFamily="34" charset="0"/>
                <a:cs typeface="Arial" panose="020B0604020202020204" pitchFamily="34" charset="0"/>
              </a:rPr>
              <a:t>From equations (1.22) and (1.26),</a:t>
            </a:r>
            <a:endParaRPr lang="en-US" sz="2000" dirty="0">
              <a:solidFill>
                <a:srgbClr val="022826"/>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FAB2D71-7047-43E8-9D66-FF5B35FD5B65}"/>
              </a:ext>
            </a:extLst>
          </p:cNvPr>
          <p:cNvSpPr txBox="1"/>
          <p:nvPr/>
        </p:nvSpPr>
        <p:spPr>
          <a:xfrm>
            <a:off x="10060838" y="402701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...(1.28)</a:t>
            </a:r>
          </a:p>
        </p:txBody>
      </p:sp>
      <p:sp>
        <p:nvSpPr>
          <p:cNvPr id="15" name="TextBox 14">
            <a:extLst>
              <a:ext uri="{FF2B5EF4-FFF2-40B4-BE49-F238E27FC236}">
                <a16:creationId xmlns:a16="http://schemas.microsoft.com/office/drawing/2014/main" id="{BB6EDC2F-09CD-46B5-943A-D1AA0245A71F}"/>
              </a:ext>
            </a:extLst>
          </p:cNvPr>
          <p:cNvSpPr txBox="1"/>
          <p:nvPr/>
        </p:nvSpPr>
        <p:spPr>
          <a:xfrm>
            <a:off x="10060838" y="564849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...(1.29)</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10347F-1E4C-471E-A418-5A974DB5B10A}"/>
                  </a:ext>
                </a:extLst>
              </p:cNvPr>
              <p:cNvSpPr/>
              <p:nvPr/>
            </p:nvSpPr>
            <p:spPr>
              <a:xfrm>
                <a:off x="1383102" y="1940063"/>
                <a:ext cx="9117494" cy="73212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d>
                            <m:dPr>
                              <m:begChr m:val="["/>
                              <m:endChr m:val="]"/>
                              <m:ctrlPr>
                                <a:rPr lang="en-US" sz="2000" i="1">
                                  <a:solidFill>
                                    <a:srgbClr val="022826"/>
                                  </a:solidFill>
                                  <a:latin typeface="Cambria Math" panose="02040503050406030204" pitchFamily="18" charset="0"/>
                                </a:rPr>
                              </m:ctrlPr>
                            </m:dPr>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sup>
                                  </m:sSup>
                                </m:e>
                              </m:nary>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𝑙</m:t>
                                          </m:r>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e>
                              </m:nary>
                            </m:e>
                          </m:d>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sSup>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CD10347F-1E4C-471E-A418-5A974DB5B10A}"/>
                  </a:ext>
                </a:extLst>
              </p:cNvPr>
              <p:cNvSpPr>
                <a:spLocks noRot="1" noChangeAspect="1" noMove="1" noResize="1" noEditPoints="1" noAdjustHandles="1" noChangeArrowheads="1" noChangeShapeType="1" noTextEdit="1"/>
              </p:cNvSpPr>
              <p:nvPr/>
            </p:nvSpPr>
            <p:spPr>
              <a:xfrm>
                <a:off x="1383102" y="1940063"/>
                <a:ext cx="9117494" cy="732123"/>
              </a:xfrm>
              <a:prstGeom prst="rect">
                <a:avLst/>
              </a:prstGeom>
              <a:blipFill>
                <a:blip r:embed="rId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ACD6295-62D5-42BF-8D5C-E53B6CBF4069}"/>
              </a:ext>
            </a:extLst>
          </p:cNvPr>
          <p:cNvSpPr txBox="1"/>
          <p:nvPr/>
        </p:nvSpPr>
        <p:spPr>
          <a:xfrm>
            <a:off x="1383102" y="2764905"/>
            <a:ext cx="4213205" cy="400110"/>
          </a:xfrm>
          <a:prstGeom prst="rect">
            <a:avLst/>
          </a:prstGeom>
          <a:noFill/>
        </p:spPr>
        <p:txBody>
          <a:bodyPr wrap="none" rtlCol="0">
            <a:spAutoFit/>
          </a:bodyPr>
          <a:lstStyle/>
          <a:p>
            <a:r>
              <a:rPr lang="en-IN" sz="2000" dirty="0">
                <a:solidFill>
                  <a:srgbClr val="022826"/>
                </a:solidFill>
                <a:latin typeface="Arial" panose="020B0604020202020204" pitchFamily="34" charset="0"/>
                <a:cs typeface="Arial" panose="020B0604020202020204" pitchFamily="34" charset="0"/>
              </a:rPr>
              <a:t>By using Binomial Theorem, we get</a:t>
            </a:r>
            <a:endParaRPr lang="en-US" sz="2000" dirty="0">
              <a:solidFill>
                <a:srgbClr val="02282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CB083A9-7308-4BFA-AE38-C7887EE43425}"/>
                  </a:ext>
                </a:extLst>
              </p:cNvPr>
              <p:cNvSpPr/>
              <p:nvPr/>
            </p:nvSpPr>
            <p:spPr>
              <a:xfrm>
                <a:off x="2867344" y="3212587"/>
                <a:ext cx="7633252" cy="89088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𝑀</m:t>
                          </m:r>
                        </m:e>
                        <m:sub>
                          <m:r>
                            <a:rPr lang="en-US" sz="1900" i="1">
                              <a:solidFill>
                                <a:srgbClr val="022826"/>
                              </a:solidFill>
                              <a:latin typeface="Cambria Math" panose="02040503050406030204" pitchFamily="18" charset="0"/>
                            </a:rPr>
                            <m:t>𝑌</m:t>
                          </m:r>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𝑠</m:t>
                          </m:r>
                        </m:e>
                      </m:d>
                      <m:r>
                        <a:rPr lang="en-US" sz="1900" i="0">
                          <a:solidFill>
                            <a:srgbClr val="022826"/>
                          </a:solidFill>
                          <a:latin typeface="Cambria Math" panose="02040503050406030204" pitchFamily="18" charset="0"/>
                        </a:rPr>
                        <m:t>= </m:t>
                      </m:r>
                      <m:nary>
                        <m:naryPr>
                          <m:chr m:val="∑"/>
                          <m:limLoc m:val="undOvr"/>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sSup>
                            <m:sSupPr>
                              <m:ctrlPr>
                                <a:rPr lang="en-US" sz="1900" i="1">
                                  <a:solidFill>
                                    <a:srgbClr val="022826"/>
                                  </a:solidFill>
                                  <a:latin typeface="Cambria Math" panose="02040503050406030204" pitchFamily="18" charset="0"/>
                                </a:rPr>
                              </m:ctrlPr>
                            </m:sSupPr>
                            <m:e>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𝑏</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m:t>
                                          </m:r>
                                        </m:e>
                                        <m:sup>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𝑙</m:t>
                                              </m:r>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sup>
                                      </m:sSup>
                                    </m:e>
                                  </m:nary>
                                </m:e>
                              </m:d>
                            </m:e>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up>
                          </m:sSup>
                        </m:e>
                      </m:nary>
                    </m:oMath>
                  </m:oMathPara>
                </a14:m>
                <a:endParaRPr lang="en-US" sz="1900" dirty="0">
                  <a:solidFill>
                    <a:srgbClr val="022826"/>
                  </a:solidFill>
                </a:endParaRPr>
              </a:p>
            </p:txBody>
          </p:sp>
        </mc:Choice>
        <mc:Fallback xmlns="">
          <p:sp>
            <p:nvSpPr>
              <p:cNvPr id="18" name="Rectangle 17">
                <a:extLst>
                  <a:ext uri="{FF2B5EF4-FFF2-40B4-BE49-F238E27FC236}">
                    <a16:creationId xmlns:a16="http://schemas.microsoft.com/office/drawing/2014/main" id="{BCB083A9-7308-4BFA-AE38-C7887EE43425}"/>
                  </a:ext>
                </a:extLst>
              </p:cNvPr>
              <p:cNvSpPr>
                <a:spLocks noRot="1" noChangeAspect="1" noMove="1" noResize="1" noEditPoints="1" noAdjustHandles="1" noChangeArrowheads="1" noChangeShapeType="1" noTextEdit="1"/>
              </p:cNvSpPr>
              <p:nvPr/>
            </p:nvSpPr>
            <p:spPr>
              <a:xfrm>
                <a:off x="2867344" y="3212587"/>
                <a:ext cx="7633252" cy="8908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C047214-7C29-490A-9AA3-D9469D893567}"/>
                  </a:ext>
                </a:extLst>
              </p:cNvPr>
              <p:cNvSpPr/>
              <p:nvPr/>
            </p:nvSpPr>
            <p:spPr>
              <a:xfrm>
                <a:off x="3742956" y="4173347"/>
                <a:ext cx="3905492" cy="7299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900" smtClean="0">
                          <a:solidFill>
                            <a:srgbClr val="022826"/>
                          </a:solidFill>
                          <a:latin typeface="Cambria Math" panose="02040503050406030204" pitchFamily="18" charset="0"/>
                        </a:rPr>
                        <m:t> </m:t>
                      </m:r>
                      <m:sSup>
                        <m:sSupPr>
                          <m:ctrlPr>
                            <a:rPr lang="en-US" sz="1900" i="1">
                              <a:solidFill>
                                <a:srgbClr val="022826"/>
                              </a:solidFill>
                              <a:latin typeface="Cambria Math" panose="02040503050406030204" pitchFamily="18" charset="0"/>
                            </a:rPr>
                          </m:ctrlPr>
                        </m:sSupPr>
                        <m:e>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𝑏</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m:t>
                                      </m:r>
                                    </m:e>
                                    <m:sup>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𝑙</m:t>
                                          </m:r>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sup>
                                  </m:sSup>
                                </m:e>
                              </m:nary>
                            </m:e>
                          </m:d>
                        </m:e>
                        <m:sup>
                          <m:r>
                            <a:rPr lang="en-US" sz="1900" i="1">
                              <a:solidFill>
                                <a:srgbClr val="022826"/>
                              </a:solidFill>
                              <a:latin typeface="Cambria Math" panose="02040503050406030204" pitchFamily="18" charset="0"/>
                            </a:rPr>
                            <m:t>𝑘</m:t>
                          </m:r>
                        </m:sup>
                      </m:sSup>
                    </m:oMath>
                  </m:oMathPara>
                </a14:m>
                <a:endParaRPr lang="en-US" sz="1900" dirty="0">
                  <a:solidFill>
                    <a:srgbClr val="022826"/>
                  </a:solidFill>
                </a:endParaRPr>
              </a:p>
            </p:txBody>
          </p:sp>
        </mc:Choice>
        <mc:Fallback xmlns="">
          <p:sp>
            <p:nvSpPr>
              <p:cNvPr id="19" name="Rectangle 18">
                <a:extLst>
                  <a:ext uri="{FF2B5EF4-FFF2-40B4-BE49-F238E27FC236}">
                    <a16:creationId xmlns:a16="http://schemas.microsoft.com/office/drawing/2014/main" id="{3C047214-7C29-490A-9AA3-D9469D893567}"/>
                  </a:ext>
                </a:extLst>
              </p:cNvPr>
              <p:cNvSpPr>
                <a:spLocks noRot="1" noChangeAspect="1" noMove="1" noResize="1" noEditPoints="1" noAdjustHandles="1" noChangeArrowheads="1" noChangeShapeType="1" noTextEdit="1"/>
              </p:cNvSpPr>
              <p:nvPr/>
            </p:nvSpPr>
            <p:spPr>
              <a:xfrm>
                <a:off x="3742956" y="4173347"/>
                <a:ext cx="3905492" cy="7299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1049CEE-7A43-42F7-89C8-284A1548CC25}"/>
                  </a:ext>
                </a:extLst>
              </p:cNvPr>
              <p:cNvSpPr/>
              <p:nvPr/>
            </p:nvSpPr>
            <p:spPr>
              <a:xfrm>
                <a:off x="2867344" y="4973165"/>
                <a:ext cx="5672450" cy="89088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𝑀</m:t>
                          </m:r>
                        </m:e>
                        <m:sub>
                          <m:r>
                            <a:rPr lang="en-US" sz="1900" i="1">
                              <a:solidFill>
                                <a:srgbClr val="022826"/>
                              </a:solidFill>
                              <a:latin typeface="Cambria Math" panose="02040503050406030204" pitchFamily="18" charset="0"/>
                            </a:rPr>
                            <m:t>𝑌</m:t>
                          </m:r>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𝑠</m:t>
                          </m:r>
                        </m:e>
                      </m:d>
                      <m:r>
                        <a:rPr lang="en-US" sz="1900" i="0">
                          <a:solidFill>
                            <a:srgbClr val="022826"/>
                          </a:solidFill>
                          <a:latin typeface="Cambria Math" panose="02040503050406030204" pitchFamily="18" charset="0"/>
                        </a:rPr>
                        <m:t>= </m:t>
                      </m:r>
                      <m:nary>
                        <m:naryPr>
                          <m:chr m:val="∑"/>
                          <m:limLoc m:val="undOvr"/>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sSup>
                            <m:sSupPr>
                              <m:ctrlPr>
                                <a:rPr lang="en-US" sz="1900" i="1">
                                  <a:solidFill>
                                    <a:srgbClr val="022826"/>
                                  </a:solidFill>
                                  <a:latin typeface="Cambria Math" panose="02040503050406030204" pitchFamily="18" charset="0"/>
                                </a:rPr>
                              </m:ctrlPr>
                            </m:sSupPr>
                            <m:e>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𝑏</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e>
                                  </m:nary>
                                </m:e>
                              </m:d>
                            </m:e>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up>
                          </m:sSup>
                        </m:e>
                      </m:nary>
                    </m:oMath>
                  </m:oMathPara>
                </a14:m>
                <a:endParaRPr lang="en-US" sz="1900" dirty="0">
                  <a:solidFill>
                    <a:srgbClr val="022826"/>
                  </a:solidFill>
                </a:endParaRPr>
              </a:p>
            </p:txBody>
          </p:sp>
        </mc:Choice>
        <mc:Fallback xmlns="">
          <p:sp>
            <p:nvSpPr>
              <p:cNvPr id="20" name="Rectangle 19">
                <a:extLst>
                  <a:ext uri="{FF2B5EF4-FFF2-40B4-BE49-F238E27FC236}">
                    <a16:creationId xmlns:a16="http://schemas.microsoft.com/office/drawing/2014/main" id="{21049CEE-7A43-42F7-89C8-284A1548CC25}"/>
                  </a:ext>
                </a:extLst>
              </p:cNvPr>
              <p:cNvSpPr>
                <a:spLocks noRot="1" noChangeAspect="1" noMove="1" noResize="1" noEditPoints="1" noAdjustHandles="1" noChangeArrowheads="1" noChangeShapeType="1" noTextEdit="1"/>
              </p:cNvSpPr>
              <p:nvPr/>
            </p:nvSpPr>
            <p:spPr>
              <a:xfrm>
                <a:off x="2867344" y="4973165"/>
                <a:ext cx="5672450" cy="8908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BF7EFCD-147D-476D-8C8E-3F507AB30CE8}"/>
                  </a:ext>
                </a:extLst>
              </p:cNvPr>
              <p:cNvSpPr/>
              <p:nvPr/>
            </p:nvSpPr>
            <p:spPr>
              <a:xfrm>
                <a:off x="3742956" y="5933925"/>
                <a:ext cx="5099216" cy="7299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900" smtClean="0">
                          <a:solidFill>
                            <a:srgbClr val="022826"/>
                          </a:solidFill>
                          <a:latin typeface="Cambria Math" panose="02040503050406030204" pitchFamily="18" charset="0"/>
                        </a:rPr>
                        <m:t> </m:t>
                      </m:r>
                      <m:sSup>
                        <m:sSupPr>
                          <m:ctrlPr>
                            <a:rPr lang="en-US" sz="1900" i="1">
                              <a:solidFill>
                                <a:srgbClr val="022826"/>
                              </a:solidFill>
                              <a:latin typeface="Cambria Math" panose="02040503050406030204" pitchFamily="18" charset="0"/>
                            </a:rPr>
                          </m:ctrlPr>
                        </m:sSupPr>
                        <m:e>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𝑏</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e>
                              </m:nary>
                            </m:e>
                          </m:d>
                        </m:e>
                        <m:sup>
                          <m:r>
                            <a:rPr lang="en-US" sz="1900" i="1">
                              <a:solidFill>
                                <a:srgbClr val="022826"/>
                              </a:solidFill>
                              <a:latin typeface="Cambria Math" panose="02040503050406030204" pitchFamily="18" charset="0"/>
                            </a:rPr>
                            <m:t>𝑘</m:t>
                          </m:r>
                        </m:sup>
                      </m:sSup>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m:t>
                          </m:r>
                        </m:e>
                        <m:sup>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e>
                          </m:d>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sup>
                      </m:sSup>
                    </m:oMath>
                  </m:oMathPara>
                </a14:m>
                <a:endParaRPr lang="en-US" sz="1900" dirty="0">
                  <a:solidFill>
                    <a:srgbClr val="022826"/>
                  </a:solidFill>
                </a:endParaRPr>
              </a:p>
            </p:txBody>
          </p:sp>
        </mc:Choice>
        <mc:Fallback xmlns="">
          <p:sp>
            <p:nvSpPr>
              <p:cNvPr id="21" name="Rectangle 20">
                <a:extLst>
                  <a:ext uri="{FF2B5EF4-FFF2-40B4-BE49-F238E27FC236}">
                    <a16:creationId xmlns:a16="http://schemas.microsoft.com/office/drawing/2014/main" id="{FBF7EFCD-147D-476D-8C8E-3F507AB30CE8}"/>
                  </a:ext>
                </a:extLst>
              </p:cNvPr>
              <p:cNvSpPr>
                <a:spLocks noRot="1" noChangeAspect="1" noMove="1" noResize="1" noEditPoints="1" noAdjustHandles="1" noChangeArrowheads="1" noChangeShapeType="1" noTextEdit="1"/>
              </p:cNvSpPr>
              <p:nvPr/>
            </p:nvSpPr>
            <p:spPr>
              <a:xfrm>
                <a:off x="3742956" y="5933925"/>
                <a:ext cx="5099216" cy="72994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3343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7B01D3EC-70B9-4514-8251-046A64907F56}"/>
              </a:ext>
            </a:extLst>
          </p:cNvPr>
          <p:cNvSpPr txBox="1"/>
          <p:nvPr/>
        </p:nvSpPr>
        <p:spPr>
          <a:xfrm>
            <a:off x="10166855" y="196939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...(1.30)</a:t>
            </a:r>
          </a:p>
        </p:txBody>
      </p:sp>
      <p:sp>
        <p:nvSpPr>
          <p:cNvPr id="13" name="TextBox 12">
            <a:extLst>
              <a:ext uri="{FF2B5EF4-FFF2-40B4-BE49-F238E27FC236}">
                <a16:creationId xmlns:a16="http://schemas.microsoft.com/office/drawing/2014/main" id="{7790911D-756A-4CC2-8211-6995C344543C}"/>
              </a:ext>
            </a:extLst>
          </p:cNvPr>
          <p:cNvSpPr txBox="1"/>
          <p:nvPr/>
        </p:nvSpPr>
        <p:spPr>
          <a:xfrm>
            <a:off x="1489118" y="1329448"/>
            <a:ext cx="5746747" cy="400110"/>
          </a:xfrm>
          <a:prstGeom prst="rect">
            <a:avLst/>
          </a:prstGeom>
          <a:noFill/>
        </p:spPr>
        <p:txBody>
          <a:bodyPr wrap="square" rtlCol="0">
            <a:spAutoFit/>
          </a:bodyPr>
          <a:lstStyle/>
          <a:p>
            <a:r>
              <a:rPr lang="en-IN" sz="2000" dirty="0">
                <a:solidFill>
                  <a:srgbClr val="022826"/>
                </a:solidFill>
                <a:latin typeface="Arial" panose="020B0604020202020204" pitchFamily="34" charset="0"/>
                <a:cs typeface="Arial" panose="020B0604020202020204" pitchFamily="34" charset="0"/>
              </a:rPr>
              <a:t>By using equation 0.314, Ref. 24 we get,</a:t>
            </a:r>
            <a:endParaRPr lang="en-US" sz="2000" dirty="0">
              <a:solidFill>
                <a:srgbClr val="022826"/>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F55119E-905A-4E8A-A3A8-1C997721381B}"/>
              </a:ext>
            </a:extLst>
          </p:cNvPr>
          <p:cNvSpPr txBox="1"/>
          <p:nvPr/>
        </p:nvSpPr>
        <p:spPr>
          <a:xfrm>
            <a:off x="10166855" y="332215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...(1.31)</a:t>
            </a:r>
          </a:p>
        </p:txBody>
      </p:sp>
      <p:sp>
        <p:nvSpPr>
          <p:cNvPr id="15" name="TextBox 14">
            <a:extLst>
              <a:ext uri="{FF2B5EF4-FFF2-40B4-BE49-F238E27FC236}">
                <a16:creationId xmlns:a16="http://schemas.microsoft.com/office/drawing/2014/main" id="{2B6667E8-A3DE-4665-AE16-C02E764893D7}"/>
              </a:ext>
            </a:extLst>
          </p:cNvPr>
          <p:cNvSpPr txBox="1"/>
          <p:nvPr/>
        </p:nvSpPr>
        <p:spPr>
          <a:xfrm>
            <a:off x="10166855" y="544864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...(1.32)</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0F7BEA4-31CD-4237-8796-13611E03FB49}"/>
                  </a:ext>
                </a:extLst>
              </p:cNvPr>
              <p:cNvSpPr/>
              <p:nvPr/>
            </p:nvSpPr>
            <p:spPr>
              <a:xfrm>
                <a:off x="4422521" y="1821776"/>
                <a:ext cx="3404843" cy="73212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p>
                        <m:sSupPr>
                          <m:ctrlPr>
                            <a:rPr lang="en-US" sz="2000" i="1" smtClean="0">
                              <a:solidFill>
                                <a:srgbClr val="022826"/>
                              </a:solidFill>
                              <a:latin typeface="Cambria Math" panose="02040503050406030204" pitchFamily="18" charset="0"/>
                            </a:rPr>
                          </m:ctrlPr>
                        </m:sSupPr>
                        <m:e>
                          <m:d>
                            <m:dPr>
                              <m:begChr m:val="["/>
                              <m:endChr m:val="]"/>
                              <m:ctrlPr>
                                <a:rPr lang="en-US" sz="2000" i="1">
                                  <a:solidFill>
                                    <a:srgbClr val="022826"/>
                                  </a:solidFill>
                                  <a:latin typeface="Cambria Math" panose="02040503050406030204" pitchFamily="18" charset="0"/>
                                </a:rPr>
                              </m:ctrlPr>
                            </m:dPr>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𝑘</m:t>
                                      </m:r>
                                    </m:sub>
                                  </m:sSub>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𝑘</m:t>
                                      </m:r>
                                    </m:sup>
                                  </m:sSup>
                                </m:e>
                              </m:nary>
                            </m:e>
                          </m:d>
                        </m:e>
                        <m:sup>
                          <m:r>
                            <a:rPr lang="en-US" sz="2000" i="1">
                              <a:solidFill>
                                <a:srgbClr val="022826"/>
                              </a:solidFill>
                              <a:latin typeface="Cambria Math" panose="02040503050406030204" pitchFamily="18" charset="0"/>
                            </a:rPr>
                            <m:t>𝑛</m:t>
                          </m:r>
                        </m:sup>
                      </m:sSup>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𝑐</m:t>
                              </m:r>
                            </m:e>
                            <m:sub>
                              <m:r>
                                <a:rPr lang="en-US" sz="2000" i="1">
                                  <a:solidFill>
                                    <a:srgbClr val="022826"/>
                                  </a:solidFill>
                                  <a:latin typeface="Cambria Math" panose="02040503050406030204" pitchFamily="18" charset="0"/>
                                </a:rPr>
                                <m:t>𝑘</m:t>
                              </m:r>
                            </m:sub>
                          </m:sSub>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𝑘</m:t>
                              </m:r>
                            </m:sup>
                          </m:sSup>
                        </m:e>
                      </m:nary>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20F7BEA4-31CD-4237-8796-13611E03FB49}"/>
                  </a:ext>
                </a:extLst>
              </p:cNvPr>
              <p:cNvSpPr>
                <a:spLocks noRot="1" noChangeAspect="1" noMove="1" noResize="1" noEditPoints="1" noAdjustHandles="1" noChangeArrowheads="1" noChangeShapeType="1" noTextEdit="1"/>
              </p:cNvSpPr>
              <p:nvPr/>
            </p:nvSpPr>
            <p:spPr>
              <a:xfrm>
                <a:off x="4422521" y="1821776"/>
                <a:ext cx="3404843" cy="732123"/>
              </a:xfrm>
              <a:prstGeom prst="rect">
                <a:avLst/>
              </a:prstGeom>
              <a:blipFill>
                <a:blip r:embed="rId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2D88424-2B36-46C4-9BB9-C6E766576D1C}"/>
              </a:ext>
            </a:extLst>
          </p:cNvPr>
          <p:cNvSpPr txBox="1"/>
          <p:nvPr/>
        </p:nvSpPr>
        <p:spPr>
          <a:xfrm>
            <a:off x="1489119" y="2771245"/>
            <a:ext cx="939681" cy="400110"/>
          </a:xfrm>
          <a:prstGeom prst="rect">
            <a:avLst/>
          </a:prstGeom>
          <a:noFill/>
        </p:spPr>
        <p:txBody>
          <a:bodyPr wrap="none" rtlCol="0">
            <a:spAutoFit/>
          </a:bodyPr>
          <a:lstStyle/>
          <a:p>
            <a:r>
              <a:rPr lang="en-IN" sz="2000" dirty="0">
                <a:solidFill>
                  <a:srgbClr val="022826"/>
                </a:solidFill>
                <a:latin typeface="Arial" panose="020B0604020202020204" pitchFamily="34" charset="0"/>
                <a:cs typeface="Arial" panose="020B0604020202020204" pitchFamily="34" charset="0"/>
              </a:rPr>
              <a:t>Where</a:t>
            </a:r>
            <a:endParaRPr lang="en-US" sz="2000" dirty="0">
              <a:solidFill>
                <a:srgbClr val="02282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DBECC4D-6767-437F-BEBE-2F20EC5E3FC5}"/>
                  </a:ext>
                </a:extLst>
              </p:cNvPr>
              <p:cNvSpPr/>
              <p:nvPr/>
            </p:nvSpPr>
            <p:spPr>
              <a:xfrm>
                <a:off x="3625537" y="3201394"/>
                <a:ext cx="5159554" cy="566886"/>
              </a:xfrm>
              <a:prstGeom prst="rect">
                <a:avLst/>
              </a:prstGeom>
            </p:spPr>
            <p:txBody>
              <a:bodyPr wrap="none">
                <a:spAutoFit/>
              </a:bodyPr>
              <a:lstStyle/>
              <a:p>
                <a14:m>
                  <m:oMath xmlns:m="http://schemas.openxmlformats.org/officeDocument/2006/math">
                    <m:sSub>
                      <m:sSubPr>
                        <m:ctrlPr>
                          <a:rPr lang="en-US" sz="2000" i="1" smtClean="0">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000" i="1">
                            <a:solidFill>
                              <a:srgbClr val="022826"/>
                            </a:solidFill>
                            <a:latin typeface="Cambria Math" panose="02040503050406030204" pitchFamily="18" charset="0"/>
                            <a:ea typeface="Times New Roman" panose="02020603050405020304" pitchFamily="18" charset="0"/>
                          </a:rPr>
                        </m:ctrlPr>
                      </m:sSubSup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𝑛</m:t>
                        </m:r>
                      </m:sup>
                    </m:sSubSup>
                  </m:oMath>
                </a14:m>
                <a:r>
                  <a:rPr lang="en-US" sz="2000" dirty="0">
                    <a:solidFill>
                      <a:srgbClr val="022826"/>
                    </a:solidFill>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022826"/>
                            </a:solidFill>
                            <a:latin typeface="Cambria Math" panose="02040503050406030204" pitchFamily="18" charset="0"/>
                            <a:ea typeface="Times New Roman" panose="02020603050405020304" pitchFamily="18" charset="0"/>
                          </a:rPr>
                        </m:ctrlPr>
                      </m:fPr>
                      <m:num>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𝑚𝑎</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0</m:t>
                            </m:r>
                          </m:sub>
                        </m:sSub>
                      </m:den>
                    </m:f>
                    <m:nary>
                      <m:naryPr>
                        <m:chr m:val="∑"/>
                        <m:ctrlPr>
                          <a:rPr lang="en-US" sz="2000" i="1">
                            <a:solidFill>
                              <a:srgbClr val="022826"/>
                            </a:solidFill>
                            <a:latin typeface="Cambria Math" panose="02040503050406030204" pitchFamily="18" charset="0"/>
                            <a:ea typeface="Times New Roman" panose="02020603050405020304" pitchFamily="18" charset="0"/>
                          </a:rPr>
                        </m:ctrlPr>
                      </m:naryPr>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sup>
                      <m:e>
                        <m:d>
                          <m:dPr>
                            <m:ctrlPr>
                              <a:rPr lang="en-US" sz="2000" i="1">
                                <a:solidFill>
                                  <a:srgbClr val="022826"/>
                                </a:solidFill>
                                <a:latin typeface="Cambria Math" panose="02040503050406030204" pitchFamily="18" charset="0"/>
                                <a:ea typeface="Times New Roman" panose="02020603050405020304" pitchFamily="18" charset="0"/>
                              </a:rPr>
                            </m:ctrlPr>
                          </m:d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𝑘𝑛</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𝑘</m:t>
                            </m:r>
                          </m:e>
                        </m:d>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𝑘</m:t>
                            </m:r>
                          </m:sub>
                        </m:sSub>
                        <m:sSub>
                          <m:sSubPr>
                            <m:ctrlPr>
                              <a:rPr lang="en-US" sz="2000" i="1">
                                <a:solidFill>
                                  <a:srgbClr val="022826"/>
                                </a:solidFill>
                                <a:latin typeface="Cambria Math" panose="02040503050406030204" pitchFamily="18" charset="0"/>
                                <a:ea typeface="Times New Roman" panose="02020603050405020304" pitchFamily="18" charset="0"/>
                              </a:rPr>
                            </m:ctrlPr>
                          </m:sSubPr>
                          <m:e>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𝑐</m:t>
                            </m:r>
                          </m:e>
                          <m:sub>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22826"/>
                                </a:solidFill>
                                <a:latin typeface="Cambria Math" panose="02040503050406030204" pitchFamily="18" charset="0"/>
                                <a:ea typeface="Times New Roman" panose="02020603050405020304" pitchFamily="18" charset="0"/>
                                <a:cs typeface="Times New Roman" panose="02020603050405020304" pitchFamily="18" charset="0"/>
                              </a:rPr>
                              <m:t>𝑘</m:t>
                            </m:r>
                          </m:sub>
                        </m:sSub>
                      </m:e>
                    </m:nary>
                  </m:oMath>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9DBECC4D-6767-437F-BEBE-2F20EC5E3FC5}"/>
                  </a:ext>
                </a:extLst>
              </p:cNvPr>
              <p:cNvSpPr>
                <a:spLocks noRot="1" noChangeAspect="1" noMove="1" noResize="1" noEditPoints="1" noAdjustHandles="1" noChangeArrowheads="1" noChangeShapeType="1" noTextEdit="1"/>
              </p:cNvSpPr>
              <p:nvPr/>
            </p:nvSpPr>
            <p:spPr>
              <a:xfrm>
                <a:off x="3625537" y="3201394"/>
                <a:ext cx="5159554" cy="566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C5E24F5-F6F9-4DE6-8752-F379AD782175}"/>
                  </a:ext>
                </a:extLst>
              </p:cNvPr>
              <p:cNvSpPr txBox="1"/>
              <p:nvPr/>
            </p:nvSpPr>
            <p:spPr>
              <a:xfrm>
                <a:off x="1489119" y="3873069"/>
                <a:ext cx="4272836"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for </a:t>
                </a:r>
                <a14:m>
                  <m:oMath xmlns:m="http://schemas.openxmlformats.org/officeDocument/2006/math">
                    <m:r>
                      <a:rPr lang="en-US" sz="2000" i="1">
                        <a:solidFill>
                          <a:srgbClr val="022826"/>
                        </a:solidFill>
                        <a:latin typeface="Cambria Math" panose="02040503050406030204" pitchFamily="18" charset="0"/>
                      </a:rPr>
                      <m:t>𝑚</m:t>
                    </m:r>
                    <m:r>
                      <a:rPr lang="en-US" sz="2000" i="1">
                        <a:solidFill>
                          <a:srgbClr val="022826"/>
                        </a:solidFill>
                        <a:latin typeface="Cambria Math" panose="02040503050406030204" pitchFamily="18" charset="0"/>
                      </a:rPr>
                      <m:t>≥1</m:t>
                    </m:r>
                    <m:r>
                      <a:rPr lang="en-US" sz="200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 </m:t>
                    </m:r>
                  </m:oMath>
                </a14:m>
                <a:r>
                  <a:rPr lang="en-US" sz="2000" dirty="0">
                    <a:solidFill>
                      <a:srgbClr val="022826"/>
                    </a:solidFill>
                    <a:latin typeface="Arial" panose="020B0604020202020204" pitchFamily="34" charset="0"/>
                    <a:cs typeface="Arial" panose="020B0604020202020204" pitchFamily="34" charset="0"/>
                  </a:rPr>
                  <a:t>and </a:t>
                </a:r>
                <a14:m>
                  <m:oMath xmlns:m="http://schemas.openxmlformats.org/officeDocument/2006/math">
                    <m:r>
                      <a:rPr lang="en-US" sz="2000" i="1">
                        <a:solidFill>
                          <a:srgbClr val="022826"/>
                        </a:solidFill>
                        <a:latin typeface="Cambria Math" panose="02040503050406030204" pitchFamily="18" charset="0"/>
                      </a:rPr>
                      <m:t>𝑛</m:t>
                    </m:r>
                  </m:oMath>
                </a14:m>
                <a:r>
                  <a:rPr lang="en-US" sz="2000" dirty="0">
                    <a:solidFill>
                      <a:srgbClr val="022826"/>
                    </a:solidFill>
                    <a:latin typeface="Arial" panose="020B0604020202020204" pitchFamily="34" charset="0"/>
                    <a:cs typeface="Arial" panose="020B0604020202020204" pitchFamily="34" charset="0"/>
                  </a:rPr>
                  <a:t> is a natural number</a:t>
                </a:r>
              </a:p>
            </p:txBody>
          </p:sp>
        </mc:Choice>
        <mc:Fallback xmlns="">
          <p:sp>
            <p:nvSpPr>
              <p:cNvPr id="19" name="TextBox 18">
                <a:extLst>
                  <a:ext uri="{FF2B5EF4-FFF2-40B4-BE49-F238E27FC236}">
                    <a16:creationId xmlns:a16="http://schemas.microsoft.com/office/drawing/2014/main" id="{EC5E24F5-F6F9-4DE6-8752-F379AD782175}"/>
                  </a:ext>
                </a:extLst>
              </p:cNvPr>
              <p:cNvSpPr txBox="1">
                <a:spLocks noRot="1" noChangeAspect="1" noMove="1" noResize="1" noEditPoints="1" noAdjustHandles="1" noChangeArrowheads="1" noChangeShapeType="1" noTextEdit="1"/>
              </p:cNvSpPr>
              <p:nvPr/>
            </p:nvSpPr>
            <p:spPr>
              <a:xfrm>
                <a:off x="1489119" y="3873069"/>
                <a:ext cx="4272836" cy="400110"/>
              </a:xfrm>
              <a:prstGeom prst="rect">
                <a:avLst/>
              </a:prstGeom>
              <a:blipFill>
                <a:blip r:embed="rId4"/>
                <a:stretch>
                  <a:fillRect l="-1427" t="-6061" r="-713" b="-27273"/>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65A52573-A3B2-4609-BBEC-FFC6A9590017}"/>
              </a:ext>
            </a:extLst>
          </p:cNvPr>
          <p:cNvSpPr/>
          <p:nvPr/>
        </p:nvSpPr>
        <p:spPr>
          <a:xfrm>
            <a:off x="1489119" y="4309178"/>
            <a:ext cx="4769254"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Times New Roman" panose="02020603050405020304" pitchFamily="18" charset="0"/>
                <a:cs typeface="Arial" panose="020B0604020202020204" pitchFamily="34" charset="0"/>
              </a:rPr>
              <a:t>Using equation (1.29) and (1.30), we get</a:t>
            </a:r>
            <a:endParaRPr lang="en-US"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3DCCFFC-1AF9-4579-8FAC-36A5125BA290}"/>
                  </a:ext>
                </a:extLst>
              </p:cNvPr>
              <p:cNvSpPr/>
              <p:nvPr/>
            </p:nvSpPr>
            <p:spPr>
              <a:xfrm>
                <a:off x="1848677" y="4989008"/>
                <a:ext cx="8868143" cy="6671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𝑀</m:t>
                          </m:r>
                        </m:e>
                        <m:sub>
                          <m:r>
                            <a:rPr lang="en-US" sz="1900" i="1">
                              <a:solidFill>
                                <a:srgbClr val="022826"/>
                              </a:solidFill>
                              <a:latin typeface="Cambria Math" panose="02040503050406030204" pitchFamily="18" charset="0"/>
                            </a:rPr>
                            <m:t>𝑌</m:t>
                          </m:r>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𝑠</m:t>
                          </m:r>
                        </m:e>
                      </m:d>
                      <m:r>
                        <a:rPr lang="en-US" sz="1900" i="0">
                          <a:solidFill>
                            <a:srgbClr val="022826"/>
                          </a:solidFill>
                          <a:latin typeface="Cambria Math" panose="02040503050406030204" pitchFamily="18" charset="0"/>
                        </a:rPr>
                        <m:t>=</m:t>
                      </m:r>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m:t>
                                      </m:r>
                                    </m:e>
                                    <m:sup>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𝑙</m:t>
                                          </m:r>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sup>
                                  </m:sSup>
                                </m:e>
                              </m:nary>
                            </m:e>
                          </m:d>
                          <m:d>
                            <m:dPr>
                              <m:begChr m:val="["/>
                              <m:endChr m:val="]"/>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𝑙</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𝑙</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m:t>
                                      </m:r>
                                    </m:e>
                                    <m:sup>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𝑙</m:t>
                                          </m:r>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sup>
                                  </m:sSup>
                                </m:e>
                              </m:nary>
                            </m:e>
                          </m:d>
                        </m:e>
                      </m:nary>
                    </m:oMath>
                  </m:oMathPara>
                </a14:m>
                <a:endParaRPr lang="en-US" sz="1900" dirty="0">
                  <a:solidFill>
                    <a:srgbClr val="022826"/>
                  </a:solidFill>
                </a:endParaRPr>
              </a:p>
            </p:txBody>
          </p:sp>
        </mc:Choice>
        <mc:Fallback xmlns="">
          <p:sp>
            <p:nvSpPr>
              <p:cNvPr id="21" name="Rectangle 20">
                <a:extLst>
                  <a:ext uri="{FF2B5EF4-FFF2-40B4-BE49-F238E27FC236}">
                    <a16:creationId xmlns:a16="http://schemas.microsoft.com/office/drawing/2014/main" id="{33DCCFFC-1AF9-4579-8FAC-36A5125BA290}"/>
                  </a:ext>
                </a:extLst>
              </p:cNvPr>
              <p:cNvSpPr>
                <a:spLocks noRot="1" noChangeAspect="1" noMove="1" noResize="1" noEditPoints="1" noAdjustHandles="1" noChangeArrowheads="1" noChangeShapeType="1" noTextEdit="1"/>
              </p:cNvSpPr>
              <p:nvPr/>
            </p:nvSpPr>
            <p:spPr>
              <a:xfrm>
                <a:off x="1848677" y="4989008"/>
                <a:ext cx="8868143" cy="66710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AF550FA-F55C-4A90-93D7-4C72BE0F2E3E}"/>
                  </a:ext>
                </a:extLst>
              </p:cNvPr>
              <p:cNvSpPr/>
              <p:nvPr/>
            </p:nvSpPr>
            <p:spPr>
              <a:xfrm>
                <a:off x="2724289" y="5742988"/>
                <a:ext cx="2611421"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oMath>
                  </m:oMathPara>
                </a14:m>
                <a:endParaRPr lang="en-US" sz="2000" dirty="0">
                  <a:solidFill>
                    <a:srgbClr val="022826"/>
                  </a:solidFill>
                </a:endParaRPr>
              </a:p>
            </p:txBody>
          </p:sp>
        </mc:Choice>
        <mc:Fallback xmlns="">
          <p:sp>
            <p:nvSpPr>
              <p:cNvPr id="22" name="Rectangle 21">
                <a:extLst>
                  <a:ext uri="{FF2B5EF4-FFF2-40B4-BE49-F238E27FC236}">
                    <a16:creationId xmlns:a16="http://schemas.microsoft.com/office/drawing/2014/main" id="{CAF550FA-F55C-4A90-93D7-4C72BE0F2E3E}"/>
                  </a:ext>
                </a:extLst>
              </p:cNvPr>
              <p:cNvSpPr>
                <a:spLocks noRot="1" noChangeAspect="1" noMove="1" noResize="1" noEditPoints="1" noAdjustHandles="1" noChangeArrowheads="1" noChangeShapeType="1" noTextEdit="1"/>
              </p:cNvSpPr>
              <p:nvPr/>
            </p:nvSpPr>
            <p:spPr>
              <a:xfrm>
                <a:off x="2724289" y="5742988"/>
                <a:ext cx="2611421" cy="42101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755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55401"/>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3" y="1410786"/>
            <a:ext cx="10358773" cy="3420873"/>
          </a:xfrm>
          <a:prstGeom prst="rect">
            <a:avLst/>
          </a:prstGeom>
        </p:spPr>
        <p:txBody>
          <a:bodyPr wrap="square">
            <a:spAutoFit/>
          </a:bodyPr>
          <a:lstStyle/>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Free-space optics (FSO) is wireless technology to transmit data through light waves.</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It is Line of Sight (LOS) communication which uses narrow beam of light.</a:t>
            </a:r>
          </a:p>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Some advantages of FSO are huge bandwidth , low power requirement and unlicensed spectrum.</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FSO has other benefits like cost effectiveness, easy installation and maintenance.</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It can be used in many areas like in military , space agencies ,difficult terrains etc.</a:t>
            </a:r>
          </a:p>
        </p:txBody>
      </p:sp>
      <p:sp>
        <p:nvSpPr>
          <p:cNvPr id="4" name="TextBox 3">
            <a:extLst>
              <a:ext uri="{FF2B5EF4-FFF2-40B4-BE49-F238E27FC236}">
                <a16:creationId xmlns:a16="http://schemas.microsoft.com/office/drawing/2014/main" id="{62F2DB54-E5F5-4FC4-804D-4C5C3A198A18}"/>
              </a:ext>
            </a:extLst>
          </p:cNvPr>
          <p:cNvSpPr txBox="1"/>
          <p:nvPr/>
        </p:nvSpPr>
        <p:spPr>
          <a:xfrm>
            <a:off x="4142544" y="450785"/>
            <a:ext cx="37914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INTRODUCTION</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2802835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DE849395-108D-42AE-9D78-5B74EAD4906B}"/>
              </a:ext>
            </a:extLst>
          </p:cNvPr>
          <p:cNvSpPr txBox="1"/>
          <p:nvPr/>
        </p:nvSpPr>
        <p:spPr>
          <a:xfrm>
            <a:off x="10060838" y="225901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...(1.33)</a:t>
            </a:r>
          </a:p>
        </p:txBody>
      </p:sp>
      <p:sp>
        <p:nvSpPr>
          <p:cNvPr id="13" name="TextBox 12">
            <a:extLst>
              <a:ext uri="{FF2B5EF4-FFF2-40B4-BE49-F238E27FC236}">
                <a16:creationId xmlns:a16="http://schemas.microsoft.com/office/drawing/2014/main" id="{9D03586F-A4DF-4B94-B280-E6CC90EECEDF}"/>
              </a:ext>
            </a:extLst>
          </p:cNvPr>
          <p:cNvSpPr txBox="1"/>
          <p:nvPr/>
        </p:nvSpPr>
        <p:spPr>
          <a:xfrm>
            <a:off x="1383102" y="1749679"/>
            <a:ext cx="4635824" cy="400110"/>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Where</a:t>
            </a:r>
            <a:r>
              <a:rPr lang="en-IN" sz="2000" dirty="0">
                <a:solidFill>
                  <a:srgbClr val="022826"/>
                </a:solidFill>
                <a:latin typeface="Arial" panose="020B0604020202020204" pitchFamily="34" charset="0"/>
                <a:cs typeface="Arial" panose="020B0604020202020204" pitchFamily="34" charset="0"/>
              </a:rPr>
              <a:t>,</a:t>
            </a:r>
            <a:endParaRPr lang="en-US" sz="2000" dirty="0">
              <a:solidFill>
                <a:srgbClr val="022826"/>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FCF141C-053F-49DA-BBFB-669D25EA51DD}"/>
              </a:ext>
            </a:extLst>
          </p:cNvPr>
          <p:cNvSpPr txBox="1"/>
          <p:nvPr/>
        </p:nvSpPr>
        <p:spPr>
          <a:xfrm>
            <a:off x="10060838" y="281293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...(1.34)</a:t>
            </a:r>
          </a:p>
        </p:txBody>
      </p:sp>
      <p:sp>
        <p:nvSpPr>
          <p:cNvPr id="15" name="TextBox 14">
            <a:extLst>
              <a:ext uri="{FF2B5EF4-FFF2-40B4-BE49-F238E27FC236}">
                <a16:creationId xmlns:a16="http://schemas.microsoft.com/office/drawing/2014/main" id="{D28BD2AB-7E20-4D8A-8D5A-EACB218E1AC5}"/>
              </a:ext>
            </a:extLst>
          </p:cNvPr>
          <p:cNvSpPr txBox="1"/>
          <p:nvPr/>
        </p:nvSpPr>
        <p:spPr>
          <a:xfrm>
            <a:off x="10060838" y="3828302"/>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6E3538B-D992-458B-B04C-8DB4081592DE}"/>
                  </a:ext>
                </a:extLst>
              </p:cNvPr>
              <p:cNvSpPr/>
              <p:nvPr/>
            </p:nvSpPr>
            <p:spPr>
              <a:xfrm>
                <a:off x="3026551" y="2109917"/>
                <a:ext cx="4966039" cy="50693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r>
                        <a:rPr lang="en-US" sz="2000" i="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d>
                            <m:dPr>
                              <m:begChr m:val="["/>
                              <m:endChr m:val="]"/>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e>
                          </m:d>
                        </m:e>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up>
                      </m:sSup>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A6E3538B-D992-458B-B04C-8DB4081592DE}"/>
                  </a:ext>
                </a:extLst>
              </p:cNvPr>
              <p:cNvSpPr>
                <a:spLocks noRot="1" noChangeAspect="1" noMove="1" noResize="1" noEditPoints="1" noAdjustHandles="1" noChangeArrowheads="1" noChangeShapeType="1" noTextEdit="1"/>
              </p:cNvSpPr>
              <p:nvPr/>
            </p:nvSpPr>
            <p:spPr>
              <a:xfrm>
                <a:off x="3026551" y="2109917"/>
                <a:ext cx="4966039" cy="50693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1FCED39-D4F5-4833-845C-9FD4DACCD825}"/>
                  </a:ext>
                </a:extLst>
              </p:cNvPr>
              <p:cNvSpPr/>
              <p:nvPr/>
            </p:nvSpPr>
            <p:spPr>
              <a:xfrm>
                <a:off x="3026551" y="2665060"/>
                <a:ext cx="4354205" cy="50693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r>
                        <a:rPr lang="en-US" sz="2000" i="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d>
                            <m:dPr>
                              <m:begChr m:val="["/>
                              <m:endChr m:val="]"/>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d>
                        </m:e>
                        <m:sup>
                          <m:r>
                            <a:rPr lang="en-US" sz="2000" i="1">
                              <a:solidFill>
                                <a:srgbClr val="022826"/>
                              </a:solidFill>
                              <a:latin typeface="Cambria Math" panose="02040503050406030204" pitchFamily="18" charset="0"/>
                            </a:rPr>
                            <m:t>𝑘</m:t>
                          </m:r>
                        </m:sup>
                      </m:sSup>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C1FCED39-D4F5-4833-845C-9FD4DACCD825}"/>
                  </a:ext>
                </a:extLst>
              </p:cNvPr>
              <p:cNvSpPr>
                <a:spLocks noRot="1" noChangeAspect="1" noMove="1" noResize="1" noEditPoints="1" noAdjustHandles="1" noChangeArrowheads="1" noChangeShapeType="1" noTextEdit="1"/>
              </p:cNvSpPr>
              <p:nvPr/>
            </p:nvSpPr>
            <p:spPr>
              <a:xfrm>
                <a:off x="3026551" y="2665060"/>
                <a:ext cx="4354205" cy="5069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AF6661E-94EE-417D-A6AD-EA6A0BA138DC}"/>
                  </a:ext>
                </a:extLst>
              </p:cNvPr>
              <p:cNvSpPr/>
              <p:nvPr/>
            </p:nvSpPr>
            <p:spPr>
              <a:xfrm>
                <a:off x="2000952" y="3262473"/>
                <a:ext cx="8476515" cy="7457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𝑚</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𝑚</m:t>
                          </m:r>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=1</m:t>
                          </m:r>
                        </m:sub>
                        <m:sup>
                          <m:r>
                            <a:rPr lang="en-US" sz="2000" i="1">
                              <a:solidFill>
                                <a:srgbClr val="022826"/>
                              </a:solidFill>
                              <a:latin typeface="Cambria Math" panose="02040503050406030204" pitchFamily="18" charset="0"/>
                            </a:rPr>
                            <m:t>𝑚</m:t>
                          </m:r>
                        </m:sup>
                        <m:e>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𝑙</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𝑙</m:t>
                              </m:r>
                            </m:e>
                          </m:d>
                        </m:e>
                      </m:nary>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BAF6661E-94EE-417D-A6AD-EA6A0BA138DC}"/>
                  </a:ext>
                </a:extLst>
              </p:cNvPr>
              <p:cNvSpPr>
                <a:spLocks noRot="1" noChangeAspect="1" noMove="1" noResize="1" noEditPoints="1" noAdjustHandles="1" noChangeArrowheads="1" noChangeShapeType="1" noTextEdit="1"/>
              </p:cNvSpPr>
              <p:nvPr/>
            </p:nvSpPr>
            <p:spPr>
              <a:xfrm>
                <a:off x="2000952" y="3262473"/>
                <a:ext cx="8476515" cy="7457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649E55F-EF77-449F-87BA-5E91E12BF33E}"/>
                  </a:ext>
                </a:extLst>
              </p:cNvPr>
              <p:cNvSpPr/>
              <p:nvPr/>
            </p:nvSpPr>
            <p:spPr>
              <a:xfrm>
                <a:off x="4083109" y="4056399"/>
                <a:ext cx="4025782" cy="41383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000" smtClean="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3649E55F-EF77-449F-87BA-5E91E12BF33E}"/>
                  </a:ext>
                </a:extLst>
              </p:cNvPr>
              <p:cNvSpPr>
                <a:spLocks noRot="1" noChangeAspect="1" noMove="1" noResize="1" noEditPoints="1" noAdjustHandles="1" noChangeArrowheads="1" noChangeShapeType="1" noTextEdit="1"/>
              </p:cNvSpPr>
              <p:nvPr/>
            </p:nvSpPr>
            <p:spPr>
              <a:xfrm>
                <a:off x="4083109" y="4056399"/>
                <a:ext cx="4025782" cy="413831"/>
              </a:xfrm>
              <a:prstGeom prst="rect">
                <a:avLst/>
              </a:prstGeom>
              <a:blipFill>
                <a:blip r:embed="rId5"/>
                <a:stretch>
                  <a:fillRect t="-5882"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DE9FB50-6D52-4D0F-A232-52479027D0D0}"/>
                  </a:ext>
                </a:extLst>
              </p:cNvPr>
              <p:cNvSpPr/>
              <p:nvPr/>
            </p:nvSpPr>
            <p:spPr>
              <a:xfrm>
                <a:off x="1959565" y="4611542"/>
                <a:ext cx="8272870" cy="7457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𝑚</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𝑚</m:t>
                          </m:r>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𝑙</m:t>
                          </m:r>
                          <m:r>
                            <a:rPr lang="en-US" sz="2000" i="0">
                              <a:solidFill>
                                <a:srgbClr val="022826"/>
                              </a:solidFill>
                              <a:latin typeface="Cambria Math" panose="02040503050406030204" pitchFamily="18" charset="0"/>
                            </a:rPr>
                            <m:t>=1</m:t>
                          </m:r>
                        </m:sub>
                        <m:sup>
                          <m:r>
                            <a:rPr lang="en-US" sz="2000" i="1">
                              <a:solidFill>
                                <a:srgbClr val="022826"/>
                              </a:solidFill>
                              <a:latin typeface="Cambria Math" panose="02040503050406030204" pitchFamily="18" charset="0"/>
                            </a:rPr>
                            <m:t>𝑚</m:t>
                          </m:r>
                        </m:sup>
                        <m:e>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𝑙𝑘</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𝑙</m:t>
                              </m:r>
                            </m:e>
                          </m:d>
                        </m:e>
                      </m:nary>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𝑏</m:t>
                              </m:r>
                            </m:e>
                          </m:acc>
                        </m:e>
                        <m:sub>
                          <m:r>
                            <a:rPr lang="en-US" sz="2000" i="0">
                              <a:solidFill>
                                <a:srgbClr val="022826"/>
                              </a:solidFill>
                              <a:latin typeface="Cambria Math" panose="02040503050406030204" pitchFamily="18" charset="0"/>
                            </a:rPr>
                            <m:t>0</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oMath>
                  </m:oMathPara>
                </a14:m>
                <a:endParaRPr lang="en-US" sz="2000" dirty="0">
                  <a:solidFill>
                    <a:srgbClr val="022826"/>
                  </a:solidFill>
                </a:endParaRPr>
              </a:p>
            </p:txBody>
          </p:sp>
        </mc:Choice>
        <mc:Fallback xmlns="">
          <p:sp>
            <p:nvSpPr>
              <p:cNvPr id="20" name="Rectangle 19">
                <a:extLst>
                  <a:ext uri="{FF2B5EF4-FFF2-40B4-BE49-F238E27FC236}">
                    <a16:creationId xmlns:a16="http://schemas.microsoft.com/office/drawing/2014/main" id="{2DE9FB50-6D52-4D0F-A232-52479027D0D0}"/>
                  </a:ext>
                </a:extLst>
              </p:cNvPr>
              <p:cNvSpPr>
                <a:spLocks noRot="1" noChangeAspect="1" noMove="1" noResize="1" noEditPoints="1" noAdjustHandles="1" noChangeArrowheads="1" noChangeShapeType="1" noTextEdit="1"/>
              </p:cNvSpPr>
              <p:nvPr/>
            </p:nvSpPr>
            <p:spPr>
              <a:xfrm>
                <a:off x="1959565" y="4611542"/>
                <a:ext cx="8272870" cy="74571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795E864-8DA5-42BD-A93A-579740B3102F}"/>
                  </a:ext>
                </a:extLst>
              </p:cNvPr>
              <p:cNvSpPr/>
              <p:nvPr/>
            </p:nvSpPr>
            <p:spPr>
              <a:xfrm>
                <a:off x="4041722" y="5500428"/>
                <a:ext cx="2319353"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000" smtClean="0">
                          <a:solidFill>
                            <a:srgbClr val="022826"/>
                          </a:solidFill>
                          <a:latin typeface="Cambria Math" panose="02040503050406030204" pitchFamily="18" charset="0"/>
                        </a:rPr>
                        <m:t> </m:t>
                      </m:r>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𝑚</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𝑙</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oMath>
                  </m:oMathPara>
                </a14:m>
                <a:endParaRPr lang="en-US" sz="2000" dirty="0">
                  <a:solidFill>
                    <a:srgbClr val="022826"/>
                  </a:solidFill>
                </a:endParaRPr>
              </a:p>
            </p:txBody>
          </p:sp>
        </mc:Choice>
        <mc:Fallback xmlns="">
          <p:sp>
            <p:nvSpPr>
              <p:cNvPr id="21" name="Rectangle 20">
                <a:extLst>
                  <a:ext uri="{FF2B5EF4-FFF2-40B4-BE49-F238E27FC236}">
                    <a16:creationId xmlns:a16="http://schemas.microsoft.com/office/drawing/2014/main" id="{5795E864-8DA5-42BD-A93A-579740B3102F}"/>
                  </a:ext>
                </a:extLst>
              </p:cNvPr>
              <p:cNvSpPr>
                <a:spLocks noRot="1" noChangeAspect="1" noMove="1" noResize="1" noEditPoints="1" noAdjustHandles="1" noChangeArrowheads="1" noChangeShapeType="1" noTextEdit="1"/>
              </p:cNvSpPr>
              <p:nvPr/>
            </p:nvSpPr>
            <p:spPr>
              <a:xfrm>
                <a:off x="4041722" y="5500428"/>
                <a:ext cx="2319353" cy="400110"/>
              </a:xfrm>
              <a:prstGeom prst="rect">
                <a:avLst/>
              </a:prstGeom>
              <a:blipFill>
                <a:blip r:embed="rId7"/>
                <a:stretch>
                  <a:fillRect b="-454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EEB872BF-CE01-47DA-BCB6-73ABE9341AC0}"/>
              </a:ext>
            </a:extLst>
          </p:cNvPr>
          <p:cNvSpPr txBox="1"/>
          <p:nvPr/>
        </p:nvSpPr>
        <p:spPr>
          <a:xfrm>
            <a:off x="10060838" y="516121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...(1.36)</a:t>
            </a:r>
          </a:p>
        </p:txBody>
      </p:sp>
    </p:spTree>
    <p:extLst>
      <p:ext uri="{BB962C8B-B14F-4D97-AF65-F5344CB8AC3E}">
        <p14:creationId xmlns:p14="http://schemas.microsoft.com/office/powerpoint/2010/main" val="1588356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31</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6B2BBB3C-0BC0-4DC2-82C3-0DBC7B712501}"/>
              </a:ext>
            </a:extLst>
          </p:cNvPr>
          <p:cNvSpPr txBox="1"/>
          <p:nvPr/>
        </p:nvSpPr>
        <p:spPr>
          <a:xfrm>
            <a:off x="10153606" y="213073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...(1.37)</a:t>
            </a:r>
          </a:p>
        </p:txBody>
      </p:sp>
      <p:sp>
        <p:nvSpPr>
          <p:cNvPr id="13" name="TextBox 12">
            <a:extLst>
              <a:ext uri="{FF2B5EF4-FFF2-40B4-BE49-F238E27FC236}">
                <a16:creationId xmlns:a16="http://schemas.microsoft.com/office/drawing/2014/main" id="{11520DCC-13A3-4076-B23D-1B7046DF002D}"/>
              </a:ext>
            </a:extLst>
          </p:cNvPr>
          <p:cNvSpPr txBox="1"/>
          <p:nvPr/>
        </p:nvSpPr>
        <p:spPr>
          <a:xfrm>
            <a:off x="1475869" y="1467587"/>
            <a:ext cx="7350081" cy="400110"/>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From the principle of multiplication of infinite series,</a:t>
            </a:r>
          </a:p>
        </p:txBody>
      </p:sp>
      <p:sp>
        <p:nvSpPr>
          <p:cNvPr id="14" name="TextBox 13">
            <a:extLst>
              <a:ext uri="{FF2B5EF4-FFF2-40B4-BE49-F238E27FC236}">
                <a16:creationId xmlns:a16="http://schemas.microsoft.com/office/drawing/2014/main" id="{3466A72F-8142-4022-87BA-DD351EE4C219}"/>
              </a:ext>
            </a:extLst>
          </p:cNvPr>
          <p:cNvSpPr txBox="1"/>
          <p:nvPr/>
        </p:nvSpPr>
        <p:spPr>
          <a:xfrm>
            <a:off x="10153606" y="396287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...(1.38)</a:t>
            </a:r>
          </a:p>
        </p:txBody>
      </p:sp>
      <p:sp>
        <p:nvSpPr>
          <p:cNvPr id="15" name="TextBox 14">
            <a:extLst>
              <a:ext uri="{FF2B5EF4-FFF2-40B4-BE49-F238E27FC236}">
                <a16:creationId xmlns:a16="http://schemas.microsoft.com/office/drawing/2014/main" id="{E74C199D-EFA9-4BE9-9DFD-109A29489EDD}"/>
              </a:ext>
            </a:extLst>
          </p:cNvPr>
          <p:cNvSpPr txBox="1"/>
          <p:nvPr/>
        </p:nvSpPr>
        <p:spPr>
          <a:xfrm>
            <a:off x="10153606" y="558221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...(1.39)</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40B1674-218E-4EE6-AE95-EC73FD89414A}"/>
                  </a:ext>
                </a:extLst>
              </p:cNvPr>
              <p:cNvSpPr/>
              <p:nvPr/>
            </p:nvSpPr>
            <p:spPr>
              <a:xfrm>
                <a:off x="3561536" y="1992800"/>
                <a:ext cx="5089470" cy="78386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000" i="1" smtClean="0">
                              <a:solidFill>
                                <a:srgbClr val="022826"/>
                              </a:solidFill>
                              <a:latin typeface="Cambria Math" panose="02040503050406030204" pitchFamily="18" charset="0"/>
                            </a:rPr>
                          </m:ctrlPr>
                        </m:dPr>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𝑖</m:t>
                                  </m:r>
                                </m:sub>
                              </m:sSub>
                            </m:e>
                          </m:nary>
                        </m:e>
                      </m:d>
                      <m:d>
                        <m:dPr>
                          <m:ctrlPr>
                            <a:rPr lang="en-US" sz="2000" i="1">
                              <a:solidFill>
                                <a:srgbClr val="022826"/>
                              </a:solidFill>
                              <a:latin typeface="Cambria Math" panose="02040503050406030204" pitchFamily="18" charset="0"/>
                            </a:rPr>
                          </m:ctrlPr>
                        </m:dPr>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𝑏</m:t>
                                  </m:r>
                                </m:e>
                                <m:sub>
                                  <m:r>
                                    <a:rPr lang="en-US" sz="2000" i="1">
                                      <a:solidFill>
                                        <a:srgbClr val="022826"/>
                                      </a:solidFill>
                                      <a:latin typeface="Cambria Math" panose="02040503050406030204" pitchFamily="18" charset="0"/>
                                    </a:rPr>
                                    <m:t>𝑗</m:t>
                                  </m:r>
                                </m:sub>
                              </m:sSub>
                            </m:e>
                          </m:nary>
                        </m:e>
                      </m:d>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𝑎</m:t>
                                  </m:r>
                                </m:e>
                                <m:sub>
                                  <m:r>
                                    <a:rPr lang="en-US" sz="2000" i="1">
                                      <a:solidFill>
                                        <a:srgbClr val="022826"/>
                                      </a:solidFill>
                                      <a:latin typeface="Cambria Math" panose="02040503050406030204" pitchFamily="18" charset="0"/>
                                    </a:rPr>
                                    <m:t>𝑗</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𝑏</m:t>
                                  </m:r>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e>
                          </m:nary>
                        </m:e>
                      </m:nary>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640B1674-218E-4EE6-AE95-EC73FD89414A}"/>
                  </a:ext>
                </a:extLst>
              </p:cNvPr>
              <p:cNvSpPr>
                <a:spLocks noRot="1" noChangeAspect="1" noMove="1" noResize="1" noEditPoints="1" noAdjustHandles="1" noChangeArrowheads="1" noChangeShapeType="1" noTextEdit="1"/>
              </p:cNvSpPr>
              <p:nvPr/>
            </p:nvSpPr>
            <p:spPr>
              <a:xfrm>
                <a:off x="3561536" y="1992800"/>
                <a:ext cx="5089470" cy="783869"/>
              </a:xfrm>
              <a:prstGeom prst="rect">
                <a:avLst/>
              </a:prstGeom>
              <a:blipFill>
                <a:blip r:embed="rId2"/>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595527F6-E616-46D6-B57D-F689515482CF}"/>
              </a:ext>
            </a:extLst>
          </p:cNvPr>
          <p:cNvSpPr txBox="1"/>
          <p:nvPr/>
        </p:nvSpPr>
        <p:spPr>
          <a:xfrm>
            <a:off x="1475869" y="2970407"/>
            <a:ext cx="4171335"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Equation (1.32) can be rewritten as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A310B8EF-E51F-491B-9A0C-B5FE2B54DFAE}"/>
                  </a:ext>
                </a:extLst>
              </p:cNvPr>
              <p:cNvSpPr/>
              <p:nvPr/>
            </p:nvSpPr>
            <p:spPr>
              <a:xfrm>
                <a:off x="2010144" y="3474238"/>
                <a:ext cx="8357247"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m:t>
                      </m:r>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A310B8EF-E51F-491B-9A0C-B5FE2B54DFAE}"/>
                  </a:ext>
                </a:extLst>
              </p:cNvPr>
              <p:cNvSpPr>
                <a:spLocks noRot="1" noChangeAspect="1" noMove="1" noResize="1" noEditPoints="1" noAdjustHandles="1" noChangeArrowheads="1" noChangeShapeType="1" noTextEdit="1"/>
              </p:cNvSpPr>
              <p:nvPr/>
            </p:nvSpPr>
            <p:spPr>
              <a:xfrm>
                <a:off x="2010144" y="3474238"/>
                <a:ext cx="8357247" cy="767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9E0166B-C8FB-4A54-AE6E-087C6F54E924}"/>
                  </a:ext>
                </a:extLst>
              </p:cNvPr>
              <p:cNvSpPr/>
              <p:nvPr/>
            </p:nvSpPr>
            <p:spPr>
              <a:xfrm>
                <a:off x="3008784" y="4354391"/>
                <a:ext cx="3825599"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A9E0166B-C8FB-4A54-AE6E-087C6F54E924}"/>
                  </a:ext>
                </a:extLst>
              </p:cNvPr>
              <p:cNvSpPr>
                <a:spLocks noRot="1" noChangeAspect="1" noMove="1" noResize="1" noEditPoints="1" noAdjustHandles="1" noChangeArrowheads="1" noChangeShapeType="1" noTextEdit="1"/>
              </p:cNvSpPr>
              <p:nvPr/>
            </p:nvSpPr>
            <p:spPr>
              <a:xfrm>
                <a:off x="3008784" y="4354391"/>
                <a:ext cx="3825599" cy="421013"/>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F038F107-EFD1-40A5-9C63-5962642CEC3A}"/>
              </a:ext>
            </a:extLst>
          </p:cNvPr>
          <p:cNvSpPr txBox="1"/>
          <p:nvPr/>
        </p:nvSpPr>
        <p:spPr>
          <a:xfrm>
            <a:off x="1475869" y="4879125"/>
            <a:ext cx="4471096"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From the definition of Inverse Laplace</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2D0D83-A8E0-4888-86E0-2D754AF76D00}"/>
                  </a:ext>
                </a:extLst>
              </p:cNvPr>
              <p:cNvSpPr/>
              <p:nvPr/>
            </p:nvSpPr>
            <p:spPr>
              <a:xfrm>
                <a:off x="4542156" y="5373719"/>
                <a:ext cx="3128229" cy="73962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𝑖</m:t>
                          </m:r>
                        </m:den>
                      </m:f>
                      <m:nary>
                        <m:naryPr>
                          <m:chr m:val="∮"/>
                          <m:subHide m:val="on"/>
                          <m:supHide m:val="on"/>
                          <m:ctrlPr>
                            <a:rPr lang="en-US" sz="2000" i="1">
                              <a:solidFill>
                                <a:srgbClr val="022826"/>
                              </a:solidFill>
                              <a:latin typeface="Cambria Math" panose="02040503050406030204" pitchFamily="18" charset="0"/>
                            </a:rPr>
                          </m:ctrlPr>
                        </m:naryPr>
                        <m:sub/>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1">
                                  <a:solidFill>
                                    <a:srgbClr val="022826"/>
                                  </a:solidFill>
                                  <a:latin typeface="Cambria Math" panose="02040503050406030204" pitchFamily="18" charset="0"/>
                                </a:rPr>
                                <m:t>𝑦𝑠</m:t>
                              </m:r>
                            </m:sup>
                          </m:sSup>
                          <m:r>
                            <a:rPr lang="en-US" sz="2000" i="1">
                              <a:solidFill>
                                <a:srgbClr val="022826"/>
                              </a:solidFill>
                              <a:latin typeface="Cambria Math" panose="02040503050406030204" pitchFamily="18" charset="0"/>
                            </a:rPr>
                            <m:t>𝑑𝑠</m:t>
                          </m:r>
                        </m:e>
                      </m:nary>
                    </m:oMath>
                  </m:oMathPara>
                </a14:m>
                <a:endParaRPr lang="en-US" sz="2000" dirty="0">
                  <a:solidFill>
                    <a:srgbClr val="022826"/>
                  </a:solidFill>
                </a:endParaRPr>
              </a:p>
            </p:txBody>
          </p:sp>
        </mc:Choice>
        <mc:Fallback xmlns="">
          <p:sp>
            <p:nvSpPr>
              <p:cNvPr id="21" name="Rectangle 20">
                <a:extLst>
                  <a:ext uri="{FF2B5EF4-FFF2-40B4-BE49-F238E27FC236}">
                    <a16:creationId xmlns:a16="http://schemas.microsoft.com/office/drawing/2014/main" id="{B02D0D83-A8E0-4888-86E0-2D754AF76D00}"/>
                  </a:ext>
                </a:extLst>
              </p:cNvPr>
              <p:cNvSpPr>
                <a:spLocks noRot="1" noChangeAspect="1" noMove="1" noResize="1" noEditPoints="1" noAdjustHandles="1" noChangeArrowheads="1" noChangeShapeType="1" noTextEdit="1"/>
              </p:cNvSpPr>
              <p:nvPr/>
            </p:nvSpPr>
            <p:spPr>
              <a:xfrm>
                <a:off x="4542156" y="5373719"/>
                <a:ext cx="3128229" cy="73962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539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4F3EEE2C-6CA6-4A02-8270-6CF837DAB015}"/>
              </a:ext>
            </a:extLst>
          </p:cNvPr>
          <p:cNvSpPr txBox="1"/>
          <p:nvPr/>
        </p:nvSpPr>
        <p:spPr>
          <a:xfrm>
            <a:off x="10039881" y="218833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...(1.40)</a:t>
            </a:r>
          </a:p>
        </p:txBody>
      </p:sp>
      <p:sp>
        <p:nvSpPr>
          <p:cNvPr id="13" name="TextBox 12">
            <a:extLst>
              <a:ext uri="{FF2B5EF4-FFF2-40B4-BE49-F238E27FC236}">
                <a16:creationId xmlns:a16="http://schemas.microsoft.com/office/drawing/2014/main" id="{209DCE00-80C0-49D5-AE53-B4C705E710F5}"/>
              </a:ext>
            </a:extLst>
          </p:cNvPr>
          <p:cNvSpPr txBox="1"/>
          <p:nvPr/>
        </p:nvSpPr>
        <p:spPr>
          <a:xfrm>
            <a:off x="1362144" y="1525186"/>
            <a:ext cx="7350081" cy="400110"/>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From equation (8.315) Ref. 24, we get</a:t>
            </a:r>
          </a:p>
        </p:txBody>
      </p:sp>
      <p:sp>
        <p:nvSpPr>
          <p:cNvPr id="14" name="TextBox 13">
            <a:extLst>
              <a:ext uri="{FF2B5EF4-FFF2-40B4-BE49-F238E27FC236}">
                <a16:creationId xmlns:a16="http://schemas.microsoft.com/office/drawing/2014/main" id="{077ECE62-4EA2-436C-ABB0-428A907E0D0F}"/>
              </a:ext>
            </a:extLst>
          </p:cNvPr>
          <p:cNvSpPr txBox="1"/>
          <p:nvPr/>
        </p:nvSpPr>
        <p:spPr>
          <a:xfrm>
            <a:off x="10039881" y="383745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...(1.41)</a:t>
            </a:r>
          </a:p>
        </p:txBody>
      </p:sp>
      <p:sp>
        <p:nvSpPr>
          <p:cNvPr id="15" name="TextBox 14">
            <a:extLst>
              <a:ext uri="{FF2B5EF4-FFF2-40B4-BE49-F238E27FC236}">
                <a16:creationId xmlns:a16="http://schemas.microsoft.com/office/drawing/2014/main" id="{9FF750B0-61AD-4141-AE2C-D15F1CEB726D}"/>
              </a:ext>
            </a:extLst>
          </p:cNvPr>
          <p:cNvSpPr txBox="1"/>
          <p:nvPr/>
        </p:nvSpPr>
        <p:spPr>
          <a:xfrm>
            <a:off x="10039881" y="514343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...(1.42)</a:t>
            </a:r>
          </a:p>
        </p:txBody>
      </p:sp>
      <p:sp>
        <p:nvSpPr>
          <p:cNvPr id="16" name="TextBox 15">
            <a:extLst>
              <a:ext uri="{FF2B5EF4-FFF2-40B4-BE49-F238E27FC236}">
                <a16:creationId xmlns:a16="http://schemas.microsoft.com/office/drawing/2014/main" id="{6D4E8B27-1376-41BE-92B1-63AE3E4C6653}"/>
              </a:ext>
            </a:extLst>
          </p:cNvPr>
          <p:cNvSpPr txBox="1"/>
          <p:nvPr/>
        </p:nvSpPr>
        <p:spPr>
          <a:xfrm>
            <a:off x="1362144" y="2868584"/>
            <a:ext cx="3942105"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From equations (1.38) and (1.39)</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630FE0A-E6B2-4973-B4A8-D8609D5287EB}"/>
                  </a:ext>
                </a:extLst>
              </p:cNvPr>
              <p:cNvSpPr/>
              <p:nvPr/>
            </p:nvSpPr>
            <p:spPr>
              <a:xfrm>
                <a:off x="2654138" y="2033595"/>
                <a:ext cx="6841809" cy="73962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sz="2000" i="1" smtClean="0">
                              <a:solidFill>
                                <a:srgbClr val="022826"/>
                              </a:solidFill>
                              <a:latin typeface="Cambria Math" panose="02040503050406030204" pitchFamily="18" charset="0"/>
                            </a:rPr>
                          </m:ctrlPr>
                        </m:fPr>
                        <m:num>
                          <m:r>
                            <a:rPr lang="en-US" sz="200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𝛤</m:t>
                          </m:r>
                          <m:r>
                            <a:rPr lang="en-US" sz="2000" i="1">
                              <a:solidFill>
                                <a:srgbClr val="022826"/>
                              </a:solidFill>
                              <a:latin typeface="Cambria Math" panose="02040503050406030204" pitchFamily="18" charset="0"/>
                            </a:rPr>
                            <m:t>𝑧</m:t>
                          </m:r>
                        </m:den>
                      </m:f>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𝑖</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den>
                      </m:f>
                      <m:nary>
                        <m:naryPr>
                          <m:chr m:val="∮"/>
                          <m:subHide m:val="on"/>
                          <m:supHide m:val="on"/>
                          <m:ctrlPr>
                            <a:rPr lang="en-US" sz="2000" i="1">
                              <a:solidFill>
                                <a:srgbClr val="022826"/>
                              </a:solidFill>
                              <a:latin typeface="Cambria Math" panose="02040503050406030204" pitchFamily="18" charset="0"/>
                            </a:rPr>
                          </m:ctrlPr>
                        </m:naryPr>
                        <m:sub/>
                        <m:sup/>
                        <m:e>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e>
                              </m:d>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𝑧</m:t>
                              </m:r>
                            </m:sup>
                          </m:sSup>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sup>
                          </m:sSup>
                          <m:r>
                            <a:rPr lang="en-US" sz="2000" i="1">
                              <a:solidFill>
                                <a:srgbClr val="022826"/>
                              </a:solidFill>
                              <a:latin typeface="Cambria Math" panose="02040503050406030204" pitchFamily="18" charset="0"/>
                            </a:rPr>
                            <m:t>𝑑𝑡</m:t>
                          </m:r>
                        </m:e>
                      </m:nary>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𝑂𝑅</m:t>
                      </m:r>
                      <m:r>
                        <a:rPr lang="en-US" sz="2000" i="0">
                          <a:solidFill>
                            <a:srgbClr val="022826"/>
                          </a:solidFill>
                          <a:latin typeface="Cambria Math" panose="02040503050406030204" pitchFamily="18" charset="0"/>
                        </a:rPr>
                        <m:t>         </m:t>
                      </m:r>
                      <m:nary>
                        <m:naryPr>
                          <m:chr m:val="∮"/>
                          <m:subHide m:val="on"/>
                          <m:supHide m:val="on"/>
                          <m:ctrlPr>
                            <a:rPr lang="en-US" sz="2000" i="1">
                              <a:solidFill>
                                <a:srgbClr val="022826"/>
                              </a:solidFill>
                              <a:latin typeface="Cambria Math" panose="02040503050406030204" pitchFamily="18" charset="0"/>
                            </a:rPr>
                          </m:ctrlPr>
                        </m:naryPr>
                        <m:sub/>
                        <m:sup/>
                        <m:e>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e>
                              </m:d>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𝑧</m:t>
                              </m:r>
                            </m:sup>
                          </m:sSup>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sup>
                          </m:sSup>
                          <m:r>
                            <a:rPr lang="en-US" sz="2000" i="1">
                              <a:solidFill>
                                <a:srgbClr val="022826"/>
                              </a:solidFill>
                              <a:latin typeface="Cambria Math" panose="02040503050406030204" pitchFamily="18" charset="0"/>
                            </a:rPr>
                            <m:t>𝑑𝑡</m:t>
                          </m:r>
                        </m:e>
                      </m:nary>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num>
                        <m:den>
                          <m:r>
                            <a:rPr lang="en-US" sz="2000" i="1">
                              <a:solidFill>
                                <a:srgbClr val="022826"/>
                              </a:solidFill>
                              <a:latin typeface="Cambria Math" panose="02040503050406030204" pitchFamily="18" charset="0"/>
                            </a:rPr>
                            <m:t>𝑖</m:t>
                          </m:r>
                          <m:r>
                            <a:rPr lang="en-US" sz="2000" i="1">
                              <a:solidFill>
                                <a:srgbClr val="022826"/>
                              </a:solidFill>
                              <a:latin typeface="Cambria Math" panose="02040503050406030204" pitchFamily="18" charset="0"/>
                            </a:rPr>
                            <m:t>𝛤</m:t>
                          </m:r>
                          <m:r>
                            <a:rPr lang="en-US" sz="2000" i="1">
                              <a:solidFill>
                                <a:srgbClr val="022826"/>
                              </a:solidFill>
                              <a:latin typeface="Cambria Math" panose="02040503050406030204" pitchFamily="18" charset="0"/>
                            </a:rPr>
                            <m:t>𝑧</m:t>
                          </m:r>
                        </m:den>
                      </m:f>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B630FE0A-E6B2-4973-B4A8-D8609D5287EB}"/>
                  </a:ext>
                </a:extLst>
              </p:cNvPr>
              <p:cNvSpPr>
                <a:spLocks noRot="1" noChangeAspect="1" noMove="1" noResize="1" noEditPoints="1" noAdjustHandles="1" noChangeArrowheads="1" noChangeShapeType="1" noTextEdit="1"/>
              </p:cNvSpPr>
              <p:nvPr/>
            </p:nvSpPr>
            <p:spPr>
              <a:xfrm>
                <a:off x="2654138" y="2033595"/>
                <a:ext cx="6841809" cy="73962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93A78CA-7E2C-49A5-9FF8-C6E0A1B8DB6A}"/>
                  </a:ext>
                </a:extLst>
              </p:cNvPr>
              <p:cNvSpPr/>
              <p:nvPr/>
            </p:nvSpPr>
            <p:spPr>
              <a:xfrm>
                <a:off x="1676540" y="3371498"/>
                <a:ext cx="8677737"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𝑖</m:t>
                          </m:r>
                        </m:den>
                      </m:f>
                      <m:nary>
                        <m:naryPr>
                          <m:chr m:val="∮"/>
                          <m:subHide m:val="on"/>
                          <m:supHide m:val="on"/>
                          <m:ctrlPr>
                            <a:rPr lang="en-US" sz="2000" i="1">
                              <a:solidFill>
                                <a:srgbClr val="022826"/>
                              </a:solidFill>
                              <a:latin typeface="Cambria Math" panose="02040503050406030204" pitchFamily="18" charset="0"/>
                            </a:rPr>
                          </m:ctrlPr>
                        </m:naryPr>
                        <m:sub/>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e>
                      </m:nary>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C93A78CA-7E2C-49A5-9FF8-C6E0A1B8DB6A}"/>
                  </a:ext>
                </a:extLst>
              </p:cNvPr>
              <p:cNvSpPr>
                <a:spLocks noRot="1" noChangeAspect="1" noMove="1" noResize="1" noEditPoints="1" noAdjustHandles="1" noChangeArrowheads="1" noChangeShapeType="1" noTextEdit="1"/>
              </p:cNvSpPr>
              <p:nvPr/>
            </p:nvSpPr>
            <p:spPr>
              <a:xfrm>
                <a:off x="1676540" y="3371498"/>
                <a:ext cx="8677737" cy="767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E89D29F-3B4A-45F8-A340-A8403FEE0351}"/>
                  </a:ext>
                </a:extLst>
              </p:cNvPr>
              <p:cNvSpPr/>
              <p:nvPr/>
            </p:nvSpPr>
            <p:spPr>
              <a:xfrm>
                <a:off x="2552153" y="4139337"/>
                <a:ext cx="4463466"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1">
                              <a:solidFill>
                                <a:srgbClr val="022826"/>
                              </a:solidFill>
                              <a:latin typeface="Cambria Math" panose="02040503050406030204" pitchFamily="18" charset="0"/>
                            </a:rPr>
                            <m:t>𝑦𝑠</m:t>
                          </m:r>
                        </m:sup>
                      </m:sSup>
                      <m:r>
                        <a:rPr lang="en-US" sz="2000" i="1">
                          <a:solidFill>
                            <a:srgbClr val="022826"/>
                          </a:solidFill>
                          <a:latin typeface="Cambria Math" panose="02040503050406030204" pitchFamily="18" charset="0"/>
                        </a:rPr>
                        <m:t>𝑑𝑠</m:t>
                      </m:r>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5E89D29F-3B4A-45F8-A340-A8403FEE0351}"/>
                  </a:ext>
                </a:extLst>
              </p:cNvPr>
              <p:cNvSpPr>
                <a:spLocks noRot="1" noChangeAspect="1" noMove="1" noResize="1" noEditPoints="1" noAdjustHandles="1" noChangeArrowheads="1" noChangeShapeType="1" noTextEdit="1"/>
              </p:cNvSpPr>
              <p:nvPr/>
            </p:nvSpPr>
            <p:spPr>
              <a:xfrm>
                <a:off x="2552153" y="4139337"/>
                <a:ext cx="4463466" cy="42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FE8BDB65-2CCE-4D65-9C73-9F226ED83DD6}"/>
                  </a:ext>
                </a:extLst>
              </p:cNvPr>
              <p:cNvSpPr/>
              <p:nvPr/>
            </p:nvSpPr>
            <p:spPr>
              <a:xfrm>
                <a:off x="1676540" y="4572790"/>
                <a:ext cx="8363341"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𝑖</m:t>
                          </m:r>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oMath>
                  </m:oMathPara>
                </a14:m>
                <a:endParaRPr lang="en-US" sz="2000" dirty="0">
                  <a:solidFill>
                    <a:srgbClr val="022826"/>
                  </a:solidFill>
                </a:endParaRPr>
              </a:p>
            </p:txBody>
          </p:sp>
        </mc:Choice>
        <mc:Fallback xmlns="">
          <p:sp>
            <p:nvSpPr>
              <p:cNvPr id="20" name="Rectangle 19">
                <a:extLst>
                  <a:ext uri="{FF2B5EF4-FFF2-40B4-BE49-F238E27FC236}">
                    <a16:creationId xmlns:a16="http://schemas.microsoft.com/office/drawing/2014/main" id="{FE8BDB65-2CCE-4D65-9C73-9F226ED83DD6}"/>
                  </a:ext>
                </a:extLst>
              </p:cNvPr>
              <p:cNvSpPr>
                <a:spLocks noRot="1" noChangeAspect="1" noMove="1" noResize="1" noEditPoints="1" noAdjustHandles="1" noChangeArrowheads="1" noChangeShapeType="1" noTextEdit="1"/>
              </p:cNvSpPr>
              <p:nvPr/>
            </p:nvSpPr>
            <p:spPr>
              <a:xfrm>
                <a:off x="1676540" y="4572790"/>
                <a:ext cx="8363341" cy="7678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E6AB0DF-43EE-41A7-8A09-DC2A19B6076B}"/>
                  </a:ext>
                </a:extLst>
              </p:cNvPr>
              <p:cNvSpPr/>
              <p:nvPr/>
            </p:nvSpPr>
            <p:spPr>
              <a:xfrm>
                <a:off x="2420642" y="5353069"/>
                <a:ext cx="4726487" cy="721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nary>
                        <m:naryPr>
                          <m:chr m:val="∮"/>
                          <m:subHide m:val="on"/>
                          <m:supHide m:val="on"/>
                          <m:ctrlPr>
                            <a:rPr lang="en-US" sz="2000" i="1">
                              <a:solidFill>
                                <a:srgbClr val="022826"/>
                              </a:solidFill>
                              <a:latin typeface="Cambria Math" panose="02040503050406030204" pitchFamily="18" charset="0"/>
                            </a:rPr>
                          </m:ctrlPr>
                        </m:naryPr>
                        <m:sub/>
                        <m:sup/>
                        <m:e>
                          <m:sSup>
                            <m:sSupPr>
                              <m:ctrlPr>
                                <a:rPr lang="en-US" sz="2000" i="1">
                                  <a:solidFill>
                                    <a:srgbClr val="022826"/>
                                  </a:solidFill>
                                  <a:latin typeface="Cambria Math" panose="02040503050406030204" pitchFamily="18" charset="0"/>
                                </a:rPr>
                              </m:ctrlPr>
                            </m:sSupPr>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r>
                                <a:rPr lang="en-US" sz="2000" i="1">
                                  <a:solidFill>
                                    <a:srgbClr val="022826"/>
                                  </a:solidFill>
                                  <a:latin typeface="Cambria Math" panose="02040503050406030204" pitchFamily="18" charset="0"/>
                                </a:rPr>
                                <m:t>𝑒</m:t>
                              </m:r>
                            </m:e>
                            <m:sup>
                              <m:r>
                                <a:rPr lang="en-US" sz="2000" i="1">
                                  <a:solidFill>
                                    <a:srgbClr val="022826"/>
                                  </a:solidFill>
                                  <a:latin typeface="Cambria Math" panose="02040503050406030204" pitchFamily="18" charset="0"/>
                                </a:rPr>
                                <m:t>𝑦𝑠</m:t>
                              </m:r>
                            </m:sup>
                          </m:sSup>
                          <m:r>
                            <a:rPr lang="en-US" sz="2000" i="1">
                              <a:solidFill>
                                <a:srgbClr val="022826"/>
                              </a:solidFill>
                              <a:latin typeface="Cambria Math" panose="02040503050406030204" pitchFamily="18" charset="0"/>
                            </a:rPr>
                            <m:t>𝑑𝑠</m:t>
                          </m:r>
                        </m:e>
                      </m:nary>
                    </m:oMath>
                  </m:oMathPara>
                </a14:m>
                <a:endParaRPr lang="en-US" sz="2000" dirty="0">
                  <a:solidFill>
                    <a:srgbClr val="022826"/>
                  </a:solidFill>
                </a:endParaRPr>
              </a:p>
            </p:txBody>
          </p:sp>
        </mc:Choice>
        <mc:Fallback xmlns="">
          <p:sp>
            <p:nvSpPr>
              <p:cNvPr id="21" name="Rectangle 20">
                <a:extLst>
                  <a:ext uri="{FF2B5EF4-FFF2-40B4-BE49-F238E27FC236}">
                    <a16:creationId xmlns:a16="http://schemas.microsoft.com/office/drawing/2014/main" id="{5E6AB0DF-43EE-41A7-8A09-DC2A19B6076B}"/>
                  </a:ext>
                </a:extLst>
              </p:cNvPr>
              <p:cNvSpPr>
                <a:spLocks noRot="1" noChangeAspect="1" noMove="1" noResize="1" noEditPoints="1" noAdjustHandles="1" noChangeArrowheads="1" noChangeShapeType="1" noTextEdit="1"/>
              </p:cNvSpPr>
              <p:nvPr/>
            </p:nvSpPr>
            <p:spPr>
              <a:xfrm>
                <a:off x="2420642" y="5353069"/>
                <a:ext cx="4726487" cy="72173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1868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28" name="TextBox 27">
            <a:extLst>
              <a:ext uri="{FF2B5EF4-FFF2-40B4-BE49-F238E27FC236}">
                <a16:creationId xmlns:a16="http://schemas.microsoft.com/office/drawing/2014/main" id="{2FC55BF3-AE82-4AC6-BFA4-BB15851A9A65}"/>
              </a:ext>
            </a:extLst>
          </p:cNvPr>
          <p:cNvSpPr txBox="1"/>
          <p:nvPr/>
        </p:nvSpPr>
        <p:spPr>
          <a:xfrm>
            <a:off x="9962668" y="288939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BFD2BA-1223-4EFC-9DFA-3E7C25E21A8B}"/>
                  </a:ext>
                </a:extLst>
              </p:cNvPr>
              <p:cNvSpPr txBox="1"/>
              <p:nvPr/>
            </p:nvSpPr>
            <p:spPr>
              <a:xfrm>
                <a:off x="1284931" y="1493884"/>
                <a:ext cx="7350081" cy="579839"/>
              </a:xfrm>
              <a:prstGeom prst="rect">
                <a:avLst/>
              </a:prstGeom>
              <a:noFill/>
            </p:spPr>
            <p:txBody>
              <a:bodyPr wrap="square" rtlCol="0">
                <a:spAutoFit/>
              </a:bodyPr>
              <a:lstStyle/>
              <a:p>
                <a:r>
                  <a:rPr lang="en-US" sz="2000" dirty="0">
                    <a:solidFill>
                      <a:srgbClr val="022826"/>
                    </a:solidFill>
                    <a:latin typeface="Arial" panose="020B0604020202020204" pitchFamily="34" charset="0"/>
                    <a:cs typeface="Arial" panose="020B0604020202020204" pitchFamily="34" charset="0"/>
                  </a:rPr>
                  <a:t>Substituting, </a:t>
                </a:r>
                <a14:m>
                  <m:oMath xmlns:m="http://schemas.openxmlformats.org/officeDocument/2006/math">
                    <m:r>
                      <a:rPr lang="en-US" sz="2000" i="1">
                        <a:solidFill>
                          <a:srgbClr val="022826"/>
                        </a:solidFill>
                        <a:latin typeface="Cambria Math" panose="02040503050406030204" pitchFamily="18" charset="0"/>
                      </a:rPr>
                      <m:t>𝑠</m:t>
                    </m:r>
                    <m:r>
                      <a:rPr lang="en-US" sz="2000" i="1">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𝑡</m:t>
                        </m:r>
                      </m:num>
                      <m:den>
                        <m:r>
                          <a:rPr lang="en-US" sz="2000" i="1">
                            <a:solidFill>
                              <a:srgbClr val="022826"/>
                            </a:solidFill>
                            <a:latin typeface="Cambria Math" panose="02040503050406030204" pitchFamily="18" charset="0"/>
                          </a:rPr>
                          <m:t>𝑦</m:t>
                        </m:r>
                      </m:den>
                    </m:f>
                    <m:r>
                      <a:rPr lang="en-US" sz="2000" i="1">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𝑎𝑛𝑑</m:t>
                    </m:r>
                    <m:r>
                      <a:rPr lang="en-US" sz="2000" i="1">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𝑑𝑠</m:t>
                    </m:r>
                    <m:r>
                      <a:rPr lang="en-US" sz="2000" i="1">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𝑑𝑡</m:t>
                        </m:r>
                      </m:num>
                      <m:den>
                        <m:r>
                          <a:rPr lang="en-US" sz="2000" i="1">
                            <a:solidFill>
                              <a:srgbClr val="022826"/>
                            </a:solidFill>
                            <a:latin typeface="Cambria Math" panose="02040503050406030204" pitchFamily="18" charset="0"/>
                          </a:rPr>
                          <m:t>𝑦</m:t>
                        </m:r>
                      </m:den>
                    </m:f>
                  </m:oMath>
                </a14:m>
                <a:r>
                  <a:rPr lang="en-US" sz="2000" dirty="0">
                    <a:solidFill>
                      <a:srgbClr val="022826"/>
                    </a:solidFill>
                    <a:latin typeface="Arial" panose="020B0604020202020204" pitchFamily="34" charset="0"/>
                    <a:cs typeface="Arial" panose="020B0604020202020204" pitchFamily="34" charset="0"/>
                  </a:rPr>
                  <a:t> in equation (2.42), we get</a:t>
                </a:r>
              </a:p>
            </p:txBody>
          </p:sp>
        </mc:Choice>
        <mc:Fallback xmlns="">
          <p:sp>
            <p:nvSpPr>
              <p:cNvPr id="29" name="TextBox 28">
                <a:extLst>
                  <a:ext uri="{FF2B5EF4-FFF2-40B4-BE49-F238E27FC236}">
                    <a16:creationId xmlns:a16="http://schemas.microsoft.com/office/drawing/2014/main" id="{70BFD2BA-1223-4EFC-9DFA-3E7C25E21A8B}"/>
                  </a:ext>
                </a:extLst>
              </p:cNvPr>
              <p:cNvSpPr txBox="1">
                <a:spLocks noRot="1" noChangeAspect="1" noMove="1" noResize="1" noEditPoints="1" noAdjustHandles="1" noChangeArrowheads="1" noChangeShapeType="1" noTextEdit="1"/>
              </p:cNvSpPr>
              <p:nvPr/>
            </p:nvSpPr>
            <p:spPr>
              <a:xfrm>
                <a:off x="1284931" y="1493884"/>
                <a:ext cx="7350081" cy="579839"/>
              </a:xfrm>
              <a:prstGeom prst="rect">
                <a:avLst/>
              </a:prstGeom>
              <a:blipFill>
                <a:blip r:embed="rId2"/>
                <a:stretch>
                  <a:fillRect l="-912"/>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8178E32D-1EC4-494D-9E88-70DEFFDBD224}"/>
              </a:ext>
            </a:extLst>
          </p:cNvPr>
          <p:cNvSpPr txBox="1"/>
          <p:nvPr/>
        </p:nvSpPr>
        <p:spPr>
          <a:xfrm>
            <a:off x="9962668" y="439815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...(1.44)</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98F872C5-C998-4E73-A364-C106A29ABFAE}"/>
                  </a:ext>
                </a:extLst>
              </p:cNvPr>
              <p:cNvSpPr/>
              <p:nvPr/>
            </p:nvSpPr>
            <p:spPr>
              <a:xfrm>
                <a:off x="1601370" y="2080300"/>
                <a:ext cx="8677737"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𝑦𝑖</m:t>
                          </m:r>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oMath>
                  </m:oMathPara>
                </a14:m>
                <a:endParaRPr lang="en-US" sz="2000" dirty="0">
                  <a:solidFill>
                    <a:srgbClr val="022826"/>
                  </a:solidFill>
                </a:endParaRPr>
              </a:p>
            </p:txBody>
          </p:sp>
        </mc:Choice>
        <mc:Fallback xmlns="">
          <p:sp>
            <p:nvSpPr>
              <p:cNvPr id="31" name="Rectangle 30">
                <a:extLst>
                  <a:ext uri="{FF2B5EF4-FFF2-40B4-BE49-F238E27FC236}">
                    <a16:creationId xmlns:a16="http://schemas.microsoft.com/office/drawing/2014/main" id="{98F872C5-C998-4E73-A364-C106A29ABFAE}"/>
                  </a:ext>
                </a:extLst>
              </p:cNvPr>
              <p:cNvSpPr>
                <a:spLocks noRot="1" noChangeAspect="1" noMove="1" noResize="1" noEditPoints="1" noAdjustHandles="1" noChangeArrowheads="1" noChangeShapeType="1" noTextEdit="1"/>
              </p:cNvSpPr>
              <p:nvPr/>
            </p:nvSpPr>
            <p:spPr>
              <a:xfrm>
                <a:off x="1601370" y="2080300"/>
                <a:ext cx="8677737" cy="767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915885B1-1B93-4DB3-8971-8AA272365DB7}"/>
                  </a:ext>
                </a:extLst>
              </p:cNvPr>
              <p:cNvSpPr/>
              <p:nvPr/>
            </p:nvSpPr>
            <p:spPr>
              <a:xfrm>
                <a:off x="2600454" y="2874808"/>
                <a:ext cx="5351914" cy="866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nary>
                        <m:naryPr>
                          <m:chr m:val="∮"/>
                          <m:subHide m:val="on"/>
                          <m:supHide m:val="on"/>
                          <m:ctrlPr>
                            <a:rPr lang="en-US" sz="2000" i="1">
                              <a:solidFill>
                                <a:srgbClr val="022826"/>
                              </a:solidFill>
                              <a:latin typeface="Cambria Math" panose="02040503050406030204" pitchFamily="18" charset="0"/>
                            </a:rPr>
                          </m:ctrlPr>
                        </m:naryPr>
                        <m:sub/>
                        <m:sup/>
                        <m:e>
                          <m:sSup>
                            <m:sSupPr>
                              <m:ctrlPr>
                                <a:rPr lang="en-US" sz="2000" i="1">
                                  <a:solidFill>
                                    <a:srgbClr val="022826"/>
                                  </a:solidFill>
                                  <a:latin typeface="Cambria Math" panose="02040503050406030204" pitchFamily="18" charset="0"/>
                                </a:rPr>
                              </m:ctrlPr>
                            </m:sSupPr>
                            <m:e>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𝑡</m:t>
                                          </m:r>
                                        </m:num>
                                        <m:den>
                                          <m:r>
                                            <a:rPr lang="en-US" sz="2000" i="1">
                                              <a:solidFill>
                                                <a:srgbClr val="022826"/>
                                              </a:solidFill>
                                              <a:latin typeface="Cambria Math" panose="02040503050406030204" pitchFamily="18" charset="0"/>
                                            </a:rPr>
                                            <m:t>𝑦</m:t>
                                          </m:r>
                                        </m:den>
                                      </m:f>
                                    </m:e>
                                  </m:d>
                                </m:e>
                                <m:sup>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sup>
                          </m:sSup>
                          <m:r>
                            <a:rPr lang="en-US" sz="2000" i="1">
                              <a:solidFill>
                                <a:srgbClr val="022826"/>
                              </a:solidFill>
                              <a:latin typeface="Cambria Math" panose="02040503050406030204" pitchFamily="18" charset="0"/>
                            </a:rPr>
                            <m:t>𝑑𝑡</m:t>
                          </m:r>
                        </m:e>
                      </m:nary>
                    </m:oMath>
                  </m:oMathPara>
                </a14:m>
                <a:endParaRPr lang="en-US" sz="2000" dirty="0">
                  <a:solidFill>
                    <a:srgbClr val="022826"/>
                  </a:solidFill>
                </a:endParaRPr>
              </a:p>
            </p:txBody>
          </p:sp>
        </mc:Choice>
        <mc:Fallback xmlns="">
          <p:sp>
            <p:nvSpPr>
              <p:cNvPr id="32" name="Rectangle 31">
                <a:extLst>
                  <a:ext uri="{FF2B5EF4-FFF2-40B4-BE49-F238E27FC236}">
                    <a16:creationId xmlns:a16="http://schemas.microsoft.com/office/drawing/2014/main" id="{915885B1-1B93-4DB3-8971-8AA272365DB7}"/>
                  </a:ext>
                </a:extLst>
              </p:cNvPr>
              <p:cNvSpPr>
                <a:spLocks noRot="1" noChangeAspect="1" noMove="1" noResize="1" noEditPoints="1" noAdjustHandles="1" noChangeArrowheads="1" noChangeShapeType="1" noTextEdit="1"/>
              </p:cNvSpPr>
              <p:nvPr/>
            </p:nvSpPr>
            <p:spPr>
              <a:xfrm>
                <a:off x="2600454" y="2874808"/>
                <a:ext cx="5351914" cy="8664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B868C343-8985-4568-90D9-C773B778010A}"/>
                  </a:ext>
                </a:extLst>
              </p:cNvPr>
              <p:cNvSpPr/>
              <p:nvPr/>
            </p:nvSpPr>
            <p:spPr>
              <a:xfrm>
                <a:off x="1779200" y="3802712"/>
                <a:ext cx="8807822"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𝑖</m:t>
                          </m:r>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oMath>
                  </m:oMathPara>
                </a14:m>
                <a:endParaRPr lang="en-US" sz="2000" dirty="0">
                  <a:solidFill>
                    <a:srgbClr val="022826"/>
                  </a:solidFill>
                </a:endParaRPr>
              </a:p>
            </p:txBody>
          </p:sp>
        </mc:Choice>
        <mc:Fallback xmlns="">
          <p:sp>
            <p:nvSpPr>
              <p:cNvPr id="33" name="Rectangle 32">
                <a:extLst>
                  <a:ext uri="{FF2B5EF4-FFF2-40B4-BE49-F238E27FC236}">
                    <a16:creationId xmlns:a16="http://schemas.microsoft.com/office/drawing/2014/main" id="{B868C343-8985-4568-90D9-C773B778010A}"/>
                  </a:ext>
                </a:extLst>
              </p:cNvPr>
              <p:cNvSpPr>
                <a:spLocks noRot="1" noChangeAspect="1" noMove="1" noResize="1" noEditPoints="1" noAdjustHandles="1" noChangeArrowheads="1" noChangeShapeType="1" noTextEdit="1"/>
              </p:cNvSpPr>
              <p:nvPr/>
            </p:nvSpPr>
            <p:spPr>
              <a:xfrm>
                <a:off x="1779200" y="3802712"/>
                <a:ext cx="8807822" cy="7678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6C30B401-D1C4-46F3-8529-E1A67D2579DF}"/>
                  </a:ext>
                </a:extLst>
              </p:cNvPr>
              <p:cNvSpPr/>
              <p:nvPr/>
            </p:nvSpPr>
            <p:spPr>
              <a:xfrm>
                <a:off x="1601370" y="4632000"/>
                <a:ext cx="8792920" cy="721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𝑦</m:t>
                          </m:r>
                        </m:e>
                        <m:sup>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p>
                      <m:nary>
                        <m:naryPr>
                          <m:chr m:val="∮"/>
                          <m:subHide m:val="on"/>
                          <m:supHide m:val="on"/>
                          <m:ctrlPr>
                            <a:rPr lang="en-US" sz="2000" i="1">
                              <a:solidFill>
                                <a:srgbClr val="022826"/>
                              </a:solidFill>
                              <a:latin typeface="Cambria Math" panose="02040503050406030204" pitchFamily="18" charset="0"/>
                            </a:rPr>
                          </m:ctrlPr>
                        </m:naryPr>
                        <m:sub/>
                        <m:sup/>
                        <m:e>
                          <m:sSup>
                            <m:sSupPr>
                              <m:ctrlPr>
                                <a:rPr lang="en-US" sz="2000" i="1">
                                  <a:solidFill>
                                    <a:srgbClr val="022826"/>
                                  </a:solidFill>
                                  <a:latin typeface="Cambria Math" panose="02040503050406030204" pitchFamily="18" charset="0"/>
                                </a:rPr>
                              </m:ctrlPr>
                            </m:sSupPr>
                            <m:e>
                              <m:sSup>
                                <m:sSupPr>
                                  <m:ctrlPr>
                                    <a:rPr lang="en-US" sz="2000" i="1">
                                      <a:solidFill>
                                        <a:srgbClr val="022826"/>
                                      </a:solidFill>
                                      <a:latin typeface="Cambria Math" panose="02040503050406030204" pitchFamily="18" charset="0"/>
                                    </a:rPr>
                                  </m:ctrlPr>
                                </m:sSupPr>
                                <m:e>
                                  <m:d>
                                    <m:dPr>
                                      <m:ctrlPr>
                                        <a:rPr lang="en-US" sz="2000" i="1">
                                          <a:solidFill>
                                            <a:srgbClr val="022826"/>
                                          </a:solidFill>
                                          <a:latin typeface="Cambria Math" panose="02040503050406030204" pitchFamily="18" charset="0"/>
                                        </a:rPr>
                                      </m:ctrlPr>
                                    </m:dPr>
                                    <m:e>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e>
                                  </m:d>
                                </m:e>
                                <m:sup>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sup>
                              </m:sSup>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𝑡</m:t>
                              </m:r>
                            </m:sup>
                          </m:sSup>
                          <m:r>
                            <a:rPr lang="en-US" sz="2000" i="1">
                              <a:solidFill>
                                <a:srgbClr val="022826"/>
                              </a:solidFill>
                              <a:latin typeface="Cambria Math" panose="02040503050406030204" pitchFamily="18" charset="0"/>
                            </a:rPr>
                            <m:t>𝑑𝑡</m:t>
                          </m:r>
                        </m:e>
                      </m:nary>
                    </m:oMath>
                  </m:oMathPara>
                </a14:m>
                <a:endParaRPr lang="en-US" sz="2000" dirty="0">
                  <a:solidFill>
                    <a:srgbClr val="022826"/>
                  </a:solidFill>
                </a:endParaRPr>
              </a:p>
            </p:txBody>
          </p:sp>
        </mc:Choice>
        <mc:Fallback xmlns="">
          <p:sp>
            <p:nvSpPr>
              <p:cNvPr id="34" name="Rectangle 33">
                <a:extLst>
                  <a:ext uri="{FF2B5EF4-FFF2-40B4-BE49-F238E27FC236}">
                    <a16:creationId xmlns:a16="http://schemas.microsoft.com/office/drawing/2014/main" id="{6C30B401-D1C4-46F3-8529-E1A67D2579DF}"/>
                  </a:ext>
                </a:extLst>
              </p:cNvPr>
              <p:cNvSpPr>
                <a:spLocks noRot="1" noChangeAspect="1" noMove="1" noResize="1" noEditPoints="1" noAdjustHandles="1" noChangeArrowheads="1" noChangeShapeType="1" noTextEdit="1"/>
              </p:cNvSpPr>
              <p:nvPr/>
            </p:nvSpPr>
            <p:spPr>
              <a:xfrm>
                <a:off x="1601370" y="4632000"/>
                <a:ext cx="8792920" cy="721736"/>
              </a:xfrm>
              <a:prstGeom prst="rect">
                <a:avLst/>
              </a:prstGeom>
              <a:blipFill>
                <a:blip r:embed="rId6"/>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9A8E100A-6B42-4CDD-B4F2-33B00D7A7926}"/>
              </a:ext>
            </a:extLst>
          </p:cNvPr>
          <p:cNvSpPr txBox="1"/>
          <p:nvPr/>
        </p:nvSpPr>
        <p:spPr>
          <a:xfrm>
            <a:off x="1284930" y="5419726"/>
            <a:ext cx="7132081"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By using equation (1.40), equation (1.44) can be rewritten as:</a:t>
            </a:r>
          </a:p>
        </p:txBody>
      </p:sp>
    </p:spTree>
    <p:extLst>
      <p:ext uri="{BB962C8B-B14F-4D97-AF65-F5344CB8AC3E}">
        <p14:creationId xmlns:p14="http://schemas.microsoft.com/office/powerpoint/2010/main" val="3892404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34</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849FD766-DEEC-44EE-A011-CCBA52368615}"/>
              </a:ext>
            </a:extLst>
          </p:cNvPr>
          <p:cNvSpPr txBox="1"/>
          <p:nvPr/>
        </p:nvSpPr>
        <p:spPr>
          <a:xfrm>
            <a:off x="9962668" y="216319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...(1.45)</a:t>
            </a:r>
          </a:p>
        </p:txBody>
      </p:sp>
      <p:sp>
        <p:nvSpPr>
          <p:cNvPr id="13" name="TextBox 12">
            <a:extLst>
              <a:ext uri="{FF2B5EF4-FFF2-40B4-BE49-F238E27FC236}">
                <a16:creationId xmlns:a16="http://schemas.microsoft.com/office/drawing/2014/main" id="{5E1A4A96-63C4-4DF6-B508-1D032078CB92}"/>
              </a:ext>
            </a:extLst>
          </p:cNvPr>
          <p:cNvSpPr txBox="1"/>
          <p:nvPr/>
        </p:nvSpPr>
        <p:spPr>
          <a:xfrm>
            <a:off x="9962668" y="379076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...(1.46)</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E743497-7EF0-4E2E-B631-CDDFD79EC1F5}"/>
                  </a:ext>
                </a:extLst>
              </p:cNvPr>
              <p:cNvSpPr/>
              <p:nvPr/>
            </p:nvSpPr>
            <p:spPr>
              <a:xfrm>
                <a:off x="940732" y="1586363"/>
                <a:ext cx="8807822" cy="76783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r>
                            <a:rPr lang="en-US" sz="2000" i="1">
                              <a:solidFill>
                                <a:srgbClr val="022826"/>
                              </a:solidFill>
                              <a:latin typeface="Cambria Math" panose="02040503050406030204" pitchFamily="18" charset="0"/>
                            </a:rPr>
                            <m:t>𝑖</m:t>
                          </m:r>
                        </m:den>
                      </m:f>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𝑘</m:t>
                          </m:r>
                          <m:r>
                            <a:rPr lang="en-US" sz="2000" i="0">
                              <a:solidFill>
                                <a:srgbClr val="022826"/>
                              </a:solidFill>
                              <a:latin typeface="Cambria Math" panose="02040503050406030204" pitchFamily="18" charset="0"/>
                            </a:rPr>
                            <m:t>=0</m:t>
                          </m:r>
                        </m:sub>
                        <m: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sup>
                        <m:e>
                          <m:d>
                            <m:dPr>
                              <m:ctrlPr>
                                <a:rPr lang="en-US" sz="2000" i="1">
                                  <a:solidFill>
                                    <a:srgbClr val="022826"/>
                                  </a:solidFill>
                                  <a:latin typeface="Cambria Math" panose="02040503050406030204" pitchFamily="18" charset="0"/>
                                </a:rPr>
                              </m:ctrlPr>
                            </m:dPr>
                            <m:e>
                              <m:f>
                                <m:fPr>
                                  <m:type m:val="noBar"/>
                                  <m:ctrlPr>
                                    <a:rPr lang="en-US" sz="2000" i="1">
                                      <a:solidFill>
                                        <a:srgbClr val="022826"/>
                                      </a:solidFill>
                                      <a:latin typeface="Cambria Math" panose="02040503050406030204" pitchFamily="18" charset="0"/>
                                    </a:rPr>
                                  </m:ctrlPr>
                                </m:fPr>
                                <m:num>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num>
                                <m:den>
                                  <m:r>
                                    <a:rPr lang="en-US" sz="2000" i="1">
                                      <a:solidFill>
                                        <a:srgbClr val="022826"/>
                                      </a:solidFill>
                                      <a:latin typeface="Cambria Math" panose="02040503050406030204" pitchFamily="18" charset="0"/>
                                    </a:rPr>
                                    <m:t>𝑘</m:t>
                                  </m:r>
                                </m:den>
                              </m:f>
                            </m:e>
                          </m:d>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nary>
                                <m:naryPr>
                                  <m:chr m:val="∑"/>
                                  <m:limLoc m:val="subSup"/>
                                  <m:ctrlPr>
                                    <a:rPr lang="en-US" sz="2000" i="1">
                                      <a:solidFill>
                                        <a:srgbClr val="022826"/>
                                      </a:solidFill>
                                      <a:latin typeface="Cambria Math" panose="02040503050406030204" pitchFamily="18" charset="0"/>
                                    </a:rPr>
                                  </m:ctrlPr>
                                </m:naryPr>
                                <m:sub>
                                  <m:r>
                                    <a:rPr lang="en-US" sz="2000" i="1">
                                      <a:solidFill>
                                        <a:srgbClr val="022826"/>
                                      </a:solidFill>
                                      <a:latin typeface="Cambria Math" panose="02040503050406030204" pitchFamily="18" charset="0"/>
                                    </a:rPr>
                                    <m:t>𝑗</m:t>
                                  </m:r>
                                  <m:r>
                                    <a:rPr lang="en-US" sz="2000" i="0">
                                      <a:solidFill>
                                        <a:srgbClr val="022826"/>
                                      </a:solidFill>
                                      <a:latin typeface="Cambria Math" panose="02040503050406030204" pitchFamily="18" charset="0"/>
                                    </a:rPr>
                                    <m:t>=0</m:t>
                                  </m:r>
                                </m:sub>
                                <m:sup>
                                  <m:r>
                                    <a:rPr lang="en-US" sz="2000" i="1">
                                      <a:solidFill>
                                        <a:srgbClr val="022826"/>
                                      </a:solidFill>
                                      <a:latin typeface="Cambria Math" panose="02040503050406030204" pitchFamily="18" charset="0"/>
                                    </a:rPr>
                                    <m:t>𝑖</m:t>
                                  </m:r>
                                </m:sup>
                                <m:e>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sSub>
                                    <m:sSubPr>
                                      <m:ctrlPr>
                                        <a:rPr lang="en-US" sz="2000" i="1">
                                          <a:solidFill>
                                            <a:srgbClr val="022826"/>
                                          </a:solidFill>
                                          <a:latin typeface="Cambria Math" panose="02040503050406030204" pitchFamily="18" charset="0"/>
                                        </a:rPr>
                                      </m:ctrlPr>
                                    </m:sSubPr>
                                    <m:e>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𝑐</m:t>
                                          </m:r>
                                        </m:e>
                                      </m:acc>
                                    </m:e>
                                    <m:sub>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ub>
                                  </m:sSub>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e>
                                  </m:d>
                                </m:e>
                              </m:nary>
                            </m:e>
                          </m:nary>
                        </m:e>
                      </m:nary>
                    </m:oMath>
                  </m:oMathPara>
                </a14:m>
                <a:endParaRPr lang="en-US" sz="2000" dirty="0">
                  <a:solidFill>
                    <a:srgbClr val="022826"/>
                  </a:solidFill>
                </a:endParaRPr>
              </a:p>
            </p:txBody>
          </p:sp>
        </mc:Choice>
        <mc:Fallback xmlns="">
          <p:sp>
            <p:nvSpPr>
              <p:cNvPr id="14" name="Rectangle 13">
                <a:extLst>
                  <a:ext uri="{FF2B5EF4-FFF2-40B4-BE49-F238E27FC236}">
                    <a16:creationId xmlns:a16="http://schemas.microsoft.com/office/drawing/2014/main" id="{8E743497-7EF0-4E2E-B631-CDDFD79EC1F5}"/>
                  </a:ext>
                </a:extLst>
              </p:cNvPr>
              <p:cNvSpPr>
                <a:spLocks noRot="1" noChangeAspect="1" noMove="1" noResize="1" noEditPoints="1" noAdjustHandles="1" noChangeArrowheads="1" noChangeShapeType="1" noTextEdit="1"/>
              </p:cNvSpPr>
              <p:nvPr/>
            </p:nvSpPr>
            <p:spPr>
              <a:xfrm>
                <a:off x="940732" y="1586363"/>
                <a:ext cx="8807822" cy="7678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E91B8CB-2C78-4613-B23B-EA2D4E8467F8}"/>
                  </a:ext>
                </a:extLst>
              </p:cNvPr>
              <p:cNvSpPr/>
              <p:nvPr/>
            </p:nvSpPr>
            <p:spPr>
              <a:xfrm>
                <a:off x="1076859" y="2241589"/>
                <a:ext cx="9283632" cy="774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𝑦</m:t>
                          </m:r>
                        </m:e>
                        <m:sup>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p>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2</m:t>
                          </m:r>
                          <m:r>
                            <a:rPr lang="en-US" sz="2000" i="1">
                              <a:solidFill>
                                <a:srgbClr val="022826"/>
                              </a:solidFill>
                              <a:latin typeface="Cambria Math" panose="02040503050406030204" pitchFamily="18" charset="0"/>
                            </a:rPr>
                            <m:t>𝜋</m:t>
                          </m:r>
                        </m:num>
                        <m:den>
                          <m:r>
                            <a:rPr lang="en-US" sz="2000" i="1">
                              <a:solidFill>
                                <a:srgbClr val="022826"/>
                              </a:solidFill>
                              <a:latin typeface="Cambria Math" panose="02040503050406030204" pitchFamily="18" charset="0"/>
                            </a:rPr>
                            <m:t>𝑖</m:t>
                          </m:r>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e>
                          </m:d>
                        </m:den>
                      </m:f>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2E91B8CB-2C78-4613-B23B-EA2D4E8467F8}"/>
                  </a:ext>
                </a:extLst>
              </p:cNvPr>
              <p:cNvSpPr>
                <a:spLocks noRot="1" noChangeAspect="1" noMove="1" noResize="1" noEditPoints="1" noAdjustHandles="1" noChangeArrowheads="1" noChangeShapeType="1" noTextEdit="1"/>
              </p:cNvSpPr>
              <p:nvPr/>
            </p:nvSpPr>
            <p:spPr>
              <a:xfrm>
                <a:off x="1076859" y="2241589"/>
                <a:ext cx="9283632" cy="774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A54CB96-48FD-4A52-9246-2F9D4C4ACD22}"/>
                  </a:ext>
                </a:extLst>
              </p:cNvPr>
              <p:cNvSpPr/>
              <p:nvPr/>
            </p:nvSpPr>
            <p:spPr>
              <a:xfrm>
                <a:off x="890592" y="3223943"/>
                <a:ext cx="9469899" cy="7668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𝑓</m:t>
                          </m:r>
                        </m:e>
                        <m:sub>
                          <m:r>
                            <a:rPr lang="en-US" sz="1900" i="1">
                              <a:solidFill>
                                <a:srgbClr val="022826"/>
                              </a:solidFill>
                              <a:latin typeface="Cambria Math" panose="02040503050406030204" pitchFamily="18" charset="0"/>
                            </a:rPr>
                            <m:t>𝑌</m:t>
                          </m:r>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𝑦</m:t>
                          </m:r>
                        </m:e>
                      </m:d>
                      <m:r>
                        <a:rPr lang="en-US" sz="1900" i="0">
                          <a:solidFill>
                            <a:srgbClr val="022826"/>
                          </a:solidFill>
                          <a:latin typeface="Cambria Math" panose="02040503050406030204" pitchFamily="18" charset="0"/>
                        </a:rPr>
                        <m:t>=</m:t>
                      </m:r>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𝑗</m:t>
                                  </m:r>
                                  <m:r>
                                    <a:rPr lang="en-US" sz="1900" i="0">
                                      <a:solidFill>
                                        <a:srgbClr val="022826"/>
                                      </a:solidFill>
                                      <a:latin typeface="Cambria Math" panose="02040503050406030204" pitchFamily="18" charset="0"/>
                                    </a:rPr>
                                    <m:t>=0</m:t>
                                  </m:r>
                                </m:sub>
                                <m:sup>
                                  <m:r>
                                    <a:rPr lang="en-US" sz="1900" i="1">
                                      <a:solidFill>
                                        <a:srgbClr val="022826"/>
                                      </a:solidFill>
                                      <a:latin typeface="Cambria Math" panose="02040503050406030204" pitchFamily="18" charset="0"/>
                                    </a:rPr>
                                    <m:t>𝑖</m:t>
                                  </m:r>
                                </m:sup>
                                <m:e>
                                  <m:f>
                                    <m:fP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num>
                                    <m:den>
                                      <m:r>
                                        <a:rPr lang="en-US" sz="1900" i="1">
                                          <a:solidFill>
                                            <a:srgbClr val="022826"/>
                                          </a:solidFill>
                                          <a:latin typeface="Cambria Math" panose="02040503050406030204" pitchFamily="18" charset="0"/>
                                        </a:rPr>
                                        <m:t>𝛤</m:t>
                                      </m:r>
                                      <m:d>
                                        <m:dPr>
                                          <m:ctrlPr>
                                            <a:rPr lang="en-US" sz="1900" i="1">
                                              <a:solidFill>
                                                <a:srgbClr val="022826"/>
                                              </a:solidFill>
                                              <a:latin typeface="Cambria Math" panose="02040503050406030204" pitchFamily="18" charset="0"/>
                                            </a:rPr>
                                          </m:ctrlPr>
                                        </m:dPr>
                                        <m:e>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den>
                                  </m:f>
                                </m:e>
                              </m:nary>
                            </m:e>
                          </m:nary>
                        </m:e>
                      </m:nary>
                    </m:oMath>
                  </m:oMathPara>
                </a14:m>
                <a:endParaRPr lang="en-US" sz="1900" dirty="0">
                  <a:solidFill>
                    <a:srgbClr val="022826"/>
                  </a:solidFill>
                </a:endParaRPr>
              </a:p>
            </p:txBody>
          </p:sp>
        </mc:Choice>
        <mc:Fallback xmlns="">
          <p:sp>
            <p:nvSpPr>
              <p:cNvPr id="16" name="Rectangle 15">
                <a:extLst>
                  <a:ext uri="{FF2B5EF4-FFF2-40B4-BE49-F238E27FC236}">
                    <a16:creationId xmlns:a16="http://schemas.microsoft.com/office/drawing/2014/main" id="{6A54CB96-48FD-4A52-9246-2F9D4C4ACD22}"/>
                  </a:ext>
                </a:extLst>
              </p:cNvPr>
              <p:cNvSpPr>
                <a:spLocks noRot="1" noChangeAspect="1" noMove="1" noResize="1" noEditPoints="1" noAdjustHandles="1" noChangeArrowheads="1" noChangeShapeType="1" noTextEdit="1"/>
              </p:cNvSpPr>
              <p:nvPr/>
            </p:nvSpPr>
            <p:spPr>
              <a:xfrm>
                <a:off x="890592" y="3223943"/>
                <a:ext cx="9469899" cy="7668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483D8CF-B17D-49DF-8F34-E544165B140F}"/>
                  </a:ext>
                </a:extLst>
              </p:cNvPr>
              <p:cNvSpPr/>
              <p:nvPr/>
            </p:nvSpPr>
            <p:spPr>
              <a:xfrm>
                <a:off x="1701934" y="4068530"/>
                <a:ext cx="4016741"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𝑦</m:t>
                          </m:r>
                        </m:e>
                        <m:sup>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p>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5483D8CF-B17D-49DF-8F34-E544165B140F}"/>
                  </a:ext>
                </a:extLst>
              </p:cNvPr>
              <p:cNvSpPr>
                <a:spLocks noRot="1" noChangeAspect="1" noMove="1" noResize="1" noEditPoints="1" noAdjustHandles="1" noChangeArrowheads="1" noChangeShapeType="1" noTextEdit="1"/>
              </p:cNvSpPr>
              <p:nvPr/>
            </p:nvSpPr>
            <p:spPr>
              <a:xfrm>
                <a:off x="1701934" y="4068530"/>
                <a:ext cx="4016741" cy="421013"/>
              </a:xfrm>
              <a:prstGeom prst="rect">
                <a:avLst/>
              </a:prstGeom>
              <a:blipFill>
                <a:blip r:embed="rId5"/>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89865A2-8DC6-4552-BCC8-97EA93C74073}"/>
                  </a:ext>
                </a:extLst>
              </p:cNvPr>
              <p:cNvSpPr/>
              <p:nvPr/>
            </p:nvSpPr>
            <p:spPr>
              <a:xfrm>
                <a:off x="890592" y="4688876"/>
                <a:ext cx="9220591" cy="76687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𝑓</m:t>
                          </m:r>
                        </m:e>
                        <m:sub>
                          <m:r>
                            <a:rPr lang="en-US" sz="1900" i="1">
                              <a:solidFill>
                                <a:srgbClr val="022826"/>
                              </a:solidFill>
                              <a:latin typeface="Cambria Math" panose="02040503050406030204" pitchFamily="18" charset="0"/>
                            </a:rPr>
                            <m:t>𝑋</m:t>
                          </m:r>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𝑥</m:t>
                          </m:r>
                        </m:e>
                      </m:d>
                      <m:r>
                        <a:rPr lang="en-US" sz="1900" i="0">
                          <a:solidFill>
                            <a:srgbClr val="022826"/>
                          </a:solidFill>
                          <a:latin typeface="Cambria Math" panose="02040503050406030204" pitchFamily="18" charset="0"/>
                        </a:rPr>
                        <m:t>=</m:t>
                      </m:r>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𝑗</m:t>
                                  </m:r>
                                  <m:r>
                                    <a:rPr lang="en-US" sz="1900" i="0">
                                      <a:solidFill>
                                        <a:srgbClr val="022826"/>
                                      </a:solidFill>
                                      <a:latin typeface="Cambria Math" panose="02040503050406030204" pitchFamily="18" charset="0"/>
                                    </a:rPr>
                                    <m:t>=0</m:t>
                                  </m:r>
                                </m:sub>
                                <m:sup>
                                  <m:r>
                                    <a:rPr lang="en-US" sz="1900" i="1">
                                      <a:solidFill>
                                        <a:srgbClr val="022826"/>
                                      </a:solidFill>
                                      <a:latin typeface="Cambria Math" panose="02040503050406030204" pitchFamily="18" charset="0"/>
                                    </a:rPr>
                                    <m:t>𝑖</m:t>
                                  </m:r>
                                </m:sup>
                                <m:e>
                                  <m:f>
                                    <m:fP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num>
                                    <m:den>
                                      <m:r>
                                        <a:rPr lang="en-US" sz="1900" i="1">
                                          <a:solidFill>
                                            <a:srgbClr val="022826"/>
                                          </a:solidFill>
                                          <a:latin typeface="Cambria Math" panose="02040503050406030204" pitchFamily="18" charset="0"/>
                                        </a:rPr>
                                        <m:t>𝛤</m:t>
                                      </m:r>
                                      <m:d>
                                        <m:dPr>
                                          <m:ctrlPr>
                                            <a:rPr lang="en-US" sz="1900" i="1">
                                              <a:solidFill>
                                                <a:srgbClr val="022826"/>
                                              </a:solidFill>
                                              <a:latin typeface="Cambria Math" panose="02040503050406030204" pitchFamily="18" charset="0"/>
                                            </a:rPr>
                                          </m:ctrlPr>
                                        </m:dPr>
                                        <m:e>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den>
                                  </m:f>
                                </m:e>
                              </m:nary>
                            </m:e>
                          </m:nary>
                        </m:e>
                      </m:nary>
                    </m:oMath>
                  </m:oMathPara>
                </a14:m>
                <a:endParaRPr lang="en-US" sz="1900" dirty="0">
                  <a:solidFill>
                    <a:srgbClr val="022826"/>
                  </a:solidFill>
                </a:endParaRPr>
              </a:p>
            </p:txBody>
          </p:sp>
        </mc:Choice>
        <mc:Fallback xmlns="">
          <p:sp>
            <p:nvSpPr>
              <p:cNvPr id="18" name="Rectangle 17">
                <a:extLst>
                  <a:ext uri="{FF2B5EF4-FFF2-40B4-BE49-F238E27FC236}">
                    <a16:creationId xmlns:a16="http://schemas.microsoft.com/office/drawing/2014/main" id="{589865A2-8DC6-4552-BCC8-97EA93C74073}"/>
                  </a:ext>
                </a:extLst>
              </p:cNvPr>
              <p:cNvSpPr>
                <a:spLocks noRot="1" noChangeAspect="1" noMove="1" noResize="1" noEditPoints="1" noAdjustHandles="1" noChangeArrowheads="1" noChangeShapeType="1" noTextEdit="1"/>
              </p:cNvSpPr>
              <p:nvPr/>
            </p:nvSpPr>
            <p:spPr>
              <a:xfrm>
                <a:off x="890592" y="4688876"/>
                <a:ext cx="9220591" cy="7668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F1906E1-1091-46FE-BE10-9DEBC728EEA9}"/>
                  </a:ext>
                </a:extLst>
              </p:cNvPr>
              <p:cNvSpPr/>
              <p:nvPr/>
            </p:nvSpPr>
            <p:spPr>
              <a:xfrm>
                <a:off x="1701934" y="5557866"/>
                <a:ext cx="4010265" cy="421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𝑥</m:t>
                          </m:r>
                        </m:e>
                        <m:sup>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−1</m:t>
                          </m:r>
                        </m:sup>
                      </m:sSup>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4F1906E1-1091-46FE-BE10-9DEBC728EEA9}"/>
                  </a:ext>
                </a:extLst>
              </p:cNvPr>
              <p:cNvSpPr>
                <a:spLocks noRot="1" noChangeAspect="1" noMove="1" noResize="1" noEditPoints="1" noAdjustHandles="1" noChangeArrowheads="1" noChangeShapeType="1" noTextEdit="1"/>
              </p:cNvSpPr>
              <p:nvPr/>
            </p:nvSpPr>
            <p:spPr>
              <a:xfrm>
                <a:off x="1701934" y="5557866"/>
                <a:ext cx="4010265" cy="421013"/>
              </a:xfrm>
              <a:prstGeom prst="rect">
                <a:avLst/>
              </a:prstGeom>
              <a:blipFill>
                <a:blip r:embed="rId7"/>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89E19236-D9DC-460C-B529-7E52815B59CE}"/>
              </a:ext>
            </a:extLst>
          </p:cNvPr>
          <p:cNvSpPr txBox="1"/>
          <p:nvPr/>
        </p:nvSpPr>
        <p:spPr>
          <a:xfrm>
            <a:off x="9962668" y="513211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...(1.47)</a:t>
            </a:r>
          </a:p>
        </p:txBody>
      </p:sp>
    </p:spTree>
    <p:extLst>
      <p:ext uri="{BB962C8B-B14F-4D97-AF65-F5344CB8AC3E}">
        <p14:creationId xmlns:p14="http://schemas.microsoft.com/office/powerpoint/2010/main" val="3716685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35</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9" name="TextBox 8">
            <a:extLst>
              <a:ext uri="{FF2B5EF4-FFF2-40B4-BE49-F238E27FC236}">
                <a16:creationId xmlns:a16="http://schemas.microsoft.com/office/drawing/2014/main" id="{FD152879-D409-436E-A8C2-36384CFB5108}"/>
              </a:ext>
            </a:extLst>
          </p:cNvPr>
          <p:cNvSpPr txBox="1"/>
          <p:nvPr/>
        </p:nvSpPr>
        <p:spPr>
          <a:xfrm>
            <a:off x="9962668" y="230894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...(1.48)</a:t>
            </a:r>
          </a:p>
        </p:txBody>
      </p:sp>
      <p:sp>
        <p:nvSpPr>
          <p:cNvPr id="13" name="TextBox 12">
            <a:extLst>
              <a:ext uri="{FF2B5EF4-FFF2-40B4-BE49-F238E27FC236}">
                <a16:creationId xmlns:a16="http://schemas.microsoft.com/office/drawing/2014/main" id="{9C9A6E14-72F2-4D25-97C1-ADC6799E673A}"/>
              </a:ext>
            </a:extLst>
          </p:cNvPr>
          <p:cNvSpPr txBox="1"/>
          <p:nvPr/>
        </p:nvSpPr>
        <p:spPr>
          <a:xfrm>
            <a:off x="9962668" y="283810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...(1.49)</a:t>
            </a:r>
          </a:p>
        </p:txBody>
      </p:sp>
      <p:sp>
        <p:nvSpPr>
          <p:cNvPr id="14" name="TextBox 13">
            <a:extLst>
              <a:ext uri="{FF2B5EF4-FFF2-40B4-BE49-F238E27FC236}">
                <a16:creationId xmlns:a16="http://schemas.microsoft.com/office/drawing/2014/main" id="{8D774300-F46E-4220-A7C1-597FB415FAAE}"/>
              </a:ext>
            </a:extLst>
          </p:cNvPr>
          <p:cNvSpPr txBox="1"/>
          <p:nvPr/>
        </p:nvSpPr>
        <p:spPr>
          <a:xfrm>
            <a:off x="9962668" y="350828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AC170B-234D-4AF6-A7E4-71CC6AB21C09}"/>
                  </a:ext>
                </a:extLst>
              </p:cNvPr>
              <p:cNvSpPr txBox="1"/>
              <p:nvPr/>
            </p:nvSpPr>
            <p:spPr>
              <a:xfrm>
                <a:off x="1169747" y="1486346"/>
                <a:ext cx="9892851" cy="1022652"/>
              </a:xfrm>
              <a:prstGeom prst="rect">
                <a:avLst/>
              </a:prstGeom>
              <a:noFill/>
            </p:spPr>
            <p:txBody>
              <a:bodyPr wrap="square" rtlCol="0">
                <a:spAutoFit/>
              </a:bodyPr>
              <a:lstStyle/>
              <a:p>
                <a:pPr algn="just"/>
                <a:r>
                  <a:rPr lang="en-US" sz="2000" dirty="0">
                    <a:solidFill>
                      <a:srgbClr val="022826"/>
                    </a:solidFill>
                    <a:latin typeface="Arial" panose="020B0604020202020204" pitchFamily="34" charset="0"/>
                    <a:cs typeface="Arial" panose="020B0604020202020204" pitchFamily="34" charset="0"/>
                  </a:rPr>
                  <a:t>Let </a:t>
                </a:r>
                <a14:m>
                  <m:oMath xmlns:m="http://schemas.openxmlformats.org/officeDocument/2006/math">
                    <m:r>
                      <a:rPr lang="en-US" sz="2000" i="1">
                        <a:solidFill>
                          <a:srgbClr val="022826"/>
                        </a:solidFill>
                        <a:latin typeface="Cambria Math" panose="02040503050406030204" pitchFamily="18" charset="0"/>
                      </a:rPr>
                      <m:t>𝑋</m:t>
                    </m:r>
                    <m:r>
                      <a:rPr lang="en-US" sz="2000" i="1">
                        <a:solidFill>
                          <a:srgbClr val="022826"/>
                        </a:solidFill>
                        <a:latin typeface="Cambria Math" panose="02040503050406030204" pitchFamily="18" charset="0"/>
                      </a:rPr>
                      <m:t>=</m:t>
                    </m:r>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𝑌</m:t>
                        </m:r>
                      </m:e>
                      <m:sup>
                        <m:r>
                          <a:rPr lang="en-US" sz="2000" i="1">
                            <a:solidFill>
                              <a:srgbClr val="022826"/>
                            </a:solidFill>
                            <a:latin typeface="Cambria Math" panose="02040503050406030204" pitchFamily="18" charset="0"/>
                          </a:rPr>
                          <m:t>2</m:t>
                        </m:r>
                      </m:sup>
                    </m:sSup>
                  </m:oMath>
                </a14:m>
                <a:r>
                  <a:rPr lang="en-US" sz="2000" dirty="0">
                    <a:solidFill>
                      <a:srgbClr val="022826"/>
                    </a:solidFill>
                    <a:latin typeface="Arial" panose="020B0604020202020204" pitchFamily="34" charset="0"/>
                    <a:cs typeface="Arial" panose="020B0604020202020204" pitchFamily="34" charset="0"/>
                  </a:rPr>
                  <a:t> represent a RV which depend on the channel fading whose pdf is </a:t>
                </a:r>
                <a14:m>
                  <m:oMath xmlns:m="http://schemas.openxmlformats.org/officeDocument/2006/math">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𝑋</m:t>
                        </m:r>
                      </m:sub>
                    </m:sSub>
                    <m:r>
                      <a:rPr lang="en-US" sz="2000" i="1">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𝑥</m:t>
                    </m:r>
                    <m:r>
                      <a:rPr lang="en-US" sz="2000" i="1">
                        <a:solidFill>
                          <a:srgbClr val="022826"/>
                        </a:solidFill>
                        <a:latin typeface="Cambria Math" panose="02040503050406030204" pitchFamily="18" charset="0"/>
                      </a:rPr>
                      <m:t>)</m:t>
                    </m:r>
                  </m:oMath>
                </a14:m>
                <a:r>
                  <a:rPr lang="en-US" sz="2000" dirty="0">
                    <a:solidFill>
                      <a:srgbClr val="022826"/>
                    </a:solidFill>
                    <a:latin typeface="Arial" panose="020B0604020202020204" pitchFamily="34" charset="0"/>
                    <a:cs typeface="Arial" panose="020B0604020202020204" pitchFamily="34" charset="0"/>
                  </a:rPr>
                  <a:t> and is given as,</a:t>
                </a:r>
              </a:p>
              <a:p>
                <a:pPr algn="just"/>
                <a:endParaRPr lang="en-US" sz="2000" dirty="0">
                  <a:solidFill>
                    <a:srgbClr val="022826"/>
                  </a:solidFill>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F3AC170B-234D-4AF6-A7E4-71CC6AB21C09}"/>
                  </a:ext>
                </a:extLst>
              </p:cNvPr>
              <p:cNvSpPr txBox="1">
                <a:spLocks noRot="1" noChangeAspect="1" noMove="1" noResize="1" noEditPoints="1" noAdjustHandles="1" noChangeArrowheads="1" noChangeShapeType="1" noTextEdit="1"/>
              </p:cNvSpPr>
              <p:nvPr/>
            </p:nvSpPr>
            <p:spPr>
              <a:xfrm>
                <a:off x="1169747" y="1486346"/>
                <a:ext cx="9892851" cy="1022652"/>
              </a:xfrm>
              <a:prstGeom prst="rect">
                <a:avLst/>
              </a:prstGeom>
              <a:blipFill>
                <a:blip r:embed="rId2"/>
                <a:stretch>
                  <a:fillRect l="-678" t="-2976" r="-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781B438-7662-4050-BD40-40F2B99DDE8D}"/>
                  </a:ext>
                </a:extLst>
              </p:cNvPr>
              <p:cNvSpPr/>
              <p:nvPr/>
            </p:nvSpPr>
            <p:spPr>
              <a:xfrm>
                <a:off x="5452809" y="2308943"/>
                <a:ext cx="1090042" cy="43441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000" i="1" smtClean="0">
                          <a:solidFill>
                            <a:srgbClr val="022826"/>
                          </a:solidFill>
                          <a:latin typeface="Cambria Math" panose="02040503050406030204" pitchFamily="18" charset="0"/>
                        </a:rPr>
                        <m:t>𝑌</m:t>
                      </m:r>
                      <m:r>
                        <a:rPr lang="en-US" sz="2000" i="0">
                          <a:solidFill>
                            <a:srgbClr val="022826"/>
                          </a:solidFill>
                          <a:latin typeface="Cambria Math" panose="02040503050406030204" pitchFamily="18" charset="0"/>
                        </a:rPr>
                        <m:t>=</m:t>
                      </m:r>
                      <m:rad>
                        <m:radPr>
                          <m:degHide m:val="on"/>
                          <m:ctrlPr>
                            <a:rPr lang="en-US" sz="2000" i="1">
                              <a:solidFill>
                                <a:srgbClr val="022826"/>
                              </a:solidFill>
                              <a:latin typeface="Cambria Math" panose="02040503050406030204" pitchFamily="18" charset="0"/>
                            </a:rPr>
                          </m:ctrlPr>
                        </m:radPr>
                        <m:deg/>
                        <m:e>
                          <m:r>
                            <a:rPr lang="en-US" sz="2000" i="1">
                              <a:solidFill>
                                <a:srgbClr val="022826"/>
                              </a:solidFill>
                              <a:latin typeface="Cambria Math" panose="02040503050406030204" pitchFamily="18" charset="0"/>
                            </a:rPr>
                            <m:t>𝑋</m:t>
                          </m:r>
                        </m:e>
                      </m:rad>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6781B438-7662-4050-BD40-40F2B99DDE8D}"/>
                  </a:ext>
                </a:extLst>
              </p:cNvPr>
              <p:cNvSpPr>
                <a:spLocks noRot="1" noChangeAspect="1" noMove="1" noResize="1" noEditPoints="1" noAdjustHandles="1" noChangeArrowheads="1" noChangeShapeType="1" noTextEdit="1"/>
              </p:cNvSpPr>
              <p:nvPr/>
            </p:nvSpPr>
            <p:spPr>
              <a:xfrm>
                <a:off x="5452809" y="2308943"/>
                <a:ext cx="1090042" cy="4344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BC24C21-5C6C-4B71-9695-93676E4D6732}"/>
                  </a:ext>
                </a:extLst>
              </p:cNvPr>
              <p:cNvSpPr/>
              <p:nvPr/>
            </p:nvSpPr>
            <p:spPr>
              <a:xfrm>
                <a:off x="4947222" y="2838108"/>
                <a:ext cx="2101216" cy="40011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begChr m:val=""/>
                          <m:ctrlPr>
                            <a:rPr lang="en-US" sz="2000" i="1" smtClean="0">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𝑋</m:t>
                              </m:r>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𝑥</m:t>
                              </m:r>
                            </m:e>
                          </m:d>
                          <m:r>
                            <a:rPr lang="en-US" sz="2000" i="0">
                              <a:solidFill>
                                <a:srgbClr val="022826"/>
                              </a:solidFill>
                              <a:latin typeface="Cambria Math" panose="02040503050406030204" pitchFamily="18" charset="0"/>
                            </a:rPr>
                            <m:t>= </m:t>
                          </m:r>
                          <m:d>
                            <m:dPr>
                              <m:begChr m:val="|"/>
                              <m:endChr m:val="|"/>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𝐽</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r>
                                <a:rPr lang="en-US" sz="2000" i="1">
                                  <a:solidFill>
                                    <a:srgbClr val="022826"/>
                                  </a:solidFill>
                                  <a:latin typeface="Cambria Math" panose="02040503050406030204" pitchFamily="18" charset="0"/>
                                </a:rPr>
                                <m:t>𝑌</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𝑦</m:t>
                          </m:r>
                        </m:e>
                      </m:d>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3BC24C21-5C6C-4B71-9695-93676E4D6732}"/>
                  </a:ext>
                </a:extLst>
              </p:cNvPr>
              <p:cNvSpPr>
                <a:spLocks noRot="1" noChangeAspect="1" noMove="1" noResize="1" noEditPoints="1" noAdjustHandles="1" noChangeArrowheads="1" noChangeShapeType="1" noTextEdit="1"/>
              </p:cNvSpPr>
              <p:nvPr/>
            </p:nvSpPr>
            <p:spPr>
              <a:xfrm>
                <a:off x="4947222" y="2838108"/>
                <a:ext cx="2101216" cy="400110"/>
              </a:xfrm>
              <a:prstGeom prst="rect">
                <a:avLst/>
              </a:prstGeom>
              <a:blipFill>
                <a:blip r:embed="rId4"/>
                <a:stretch>
                  <a:fillRect l="-1453" t="-127692" r="-25581" b="-19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8F8CBD8-A279-4B0F-891E-E37AF0148658}"/>
                  </a:ext>
                </a:extLst>
              </p:cNvPr>
              <p:cNvSpPr/>
              <p:nvPr/>
            </p:nvSpPr>
            <p:spPr>
              <a:xfrm>
                <a:off x="5399589" y="3328760"/>
                <a:ext cx="1143262" cy="73020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begChr m:val="|"/>
                          <m:endChr m:val="|"/>
                          <m:ctrlPr>
                            <a:rPr lang="en-US" sz="2000" i="1" smtClean="0">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𝐽</m:t>
                          </m:r>
                        </m:e>
                      </m:d>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𝑥</m:t>
                          </m:r>
                        </m:num>
                        <m:den>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𝑦</m:t>
                          </m:r>
                        </m:den>
                      </m:f>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58F8CBD8-A279-4B0F-891E-E37AF0148658}"/>
                  </a:ext>
                </a:extLst>
              </p:cNvPr>
              <p:cNvSpPr>
                <a:spLocks noRot="1" noChangeAspect="1" noMove="1" noResize="1" noEditPoints="1" noAdjustHandles="1" noChangeArrowheads="1" noChangeShapeType="1" noTextEdit="1"/>
              </p:cNvSpPr>
              <p:nvPr/>
            </p:nvSpPr>
            <p:spPr>
              <a:xfrm>
                <a:off x="5399589" y="3328760"/>
                <a:ext cx="1143262" cy="730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61C8B58-4302-42EA-B5DC-0F3D62E451F9}"/>
                  </a:ext>
                </a:extLst>
              </p:cNvPr>
              <p:cNvSpPr/>
              <p:nvPr/>
            </p:nvSpPr>
            <p:spPr>
              <a:xfrm>
                <a:off x="5438882" y="4149502"/>
                <a:ext cx="1337867" cy="7487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
                        <m:fPr>
                          <m:ctrlPr>
                            <a:rPr lang="en-US" sz="2000" i="1" smtClean="0">
                              <a:solidFill>
                                <a:srgbClr val="022826"/>
                              </a:solidFill>
                              <a:latin typeface="Cambria Math" panose="02040503050406030204" pitchFamily="18" charset="0"/>
                            </a:rPr>
                          </m:ctrlPr>
                        </m:fPr>
                        <m:num>
                          <m:r>
                            <a:rPr lang="en-US" sz="200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𝑥</m:t>
                          </m:r>
                        </m:num>
                        <m:den>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𝑦</m:t>
                          </m:r>
                        </m:den>
                      </m:f>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0">
                              <a:solidFill>
                                <a:srgbClr val="022826"/>
                              </a:solidFill>
                              <a:latin typeface="Cambria Math" panose="02040503050406030204" pitchFamily="18" charset="0"/>
                            </a:rPr>
                            <m:t>2</m:t>
                          </m:r>
                          <m:rad>
                            <m:radPr>
                              <m:degHide m:val="on"/>
                              <m:ctrlPr>
                                <a:rPr lang="en-US" sz="2000" i="1">
                                  <a:solidFill>
                                    <a:srgbClr val="022826"/>
                                  </a:solidFill>
                                  <a:latin typeface="Cambria Math" panose="02040503050406030204" pitchFamily="18" charset="0"/>
                                </a:rPr>
                              </m:ctrlPr>
                            </m:radPr>
                            <m:deg/>
                            <m:e>
                              <m:r>
                                <a:rPr lang="en-US" sz="2000" i="1">
                                  <a:solidFill>
                                    <a:srgbClr val="022826"/>
                                  </a:solidFill>
                                  <a:latin typeface="Cambria Math" panose="02040503050406030204" pitchFamily="18" charset="0"/>
                                </a:rPr>
                                <m:t>𝑦</m:t>
                              </m:r>
                            </m:e>
                          </m:rad>
                        </m:den>
                      </m:f>
                    </m:oMath>
                  </m:oMathPara>
                </a14:m>
                <a:endParaRPr lang="en-US" sz="2000" dirty="0">
                  <a:solidFill>
                    <a:srgbClr val="022826"/>
                  </a:solidFill>
                </a:endParaRPr>
              </a:p>
            </p:txBody>
          </p:sp>
        </mc:Choice>
        <mc:Fallback xmlns="">
          <p:sp>
            <p:nvSpPr>
              <p:cNvPr id="19" name="Rectangle 18">
                <a:extLst>
                  <a:ext uri="{FF2B5EF4-FFF2-40B4-BE49-F238E27FC236}">
                    <a16:creationId xmlns:a16="http://schemas.microsoft.com/office/drawing/2014/main" id="{161C8B58-4302-42EA-B5DC-0F3D62E451F9}"/>
                  </a:ext>
                </a:extLst>
              </p:cNvPr>
              <p:cNvSpPr>
                <a:spLocks noRot="1" noChangeAspect="1" noMove="1" noResize="1" noEditPoints="1" noAdjustHandles="1" noChangeArrowheads="1" noChangeShapeType="1" noTextEdit="1"/>
              </p:cNvSpPr>
              <p:nvPr/>
            </p:nvSpPr>
            <p:spPr>
              <a:xfrm>
                <a:off x="5438882" y="4149502"/>
                <a:ext cx="1337867" cy="748795"/>
              </a:xfrm>
              <a:prstGeom prst="rect">
                <a:avLst/>
              </a:prstGeom>
              <a:blipFill>
                <a:blip r:embed="rId6"/>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1908B821-C931-42D5-B980-ECA18283D5BB}"/>
              </a:ext>
            </a:extLst>
          </p:cNvPr>
          <p:cNvSpPr txBox="1"/>
          <p:nvPr/>
        </p:nvSpPr>
        <p:spPr>
          <a:xfrm>
            <a:off x="9962668" y="435279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...(1.51)</a:t>
            </a:r>
          </a:p>
        </p:txBody>
      </p:sp>
      <p:sp>
        <p:nvSpPr>
          <p:cNvPr id="21" name="TextBox 20">
            <a:extLst>
              <a:ext uri="{FF2B5EF4-FFF2-40B4-BE49-F238E27FC236}">
                <a16:creationId xmlns:a16="http://schemas.microsoft.com/office/drawing/2014/main" id="{05E9ED10-E105-4BD4-92F1-886B3FFB2F92}"/>
              </a:ext>
            </a:extLst>
          </p:cNvPr>
          <p:cNvSpPr txBox="1"/>
          <p:nvPr/>
        </p:nvSpPr>
        <p:spPr>
          <a:xfrm>
            <a:off x="1109936" y="5159599"/>
            <a:ext cx="8113118" cy="707886"/>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Substituting the values from equation (1.47) to equation (1.49) we get,</a:t>
            </a:r>
          </a:p>
          <a:p>
            <a:endParaRPr lang="en-US" sz="2000" dirty="0">
              <a:solidFill>
                <a:srgbClr val="0228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521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36</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AD6B2D02-B6CD-4CBE-ABE0-90594B47A778}"/>
              </a:ext>
            </a:extLst>
          </p:cNvPr>
          <p:cNvSpPr txBox="1"/>
          <p:nvPr/>
        </p:nvSpPr>
        <p:spPr>
          <a:xfrm>
            <a:off x="9962668" y="200041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...(1.52)</a:t>
            </a:r>
          </a:p>
        </p:txBody>
      </p:sp>
      <p:sp>
        <p:nvSpPr>
          <p:cNvPr id="7" name="TextBox 6">
            <a:extLst>
              <a:ext uri="{FF2B5EF4-FFF2-40B4-BE49-F238E27FC236}">
                <a16:creationId xmlns:a16="http://schemas.microsoft.com/office/drawing/2014/main" id="{591A5014-E1B3-4148-884A-6EBDD4EF98E9}"/>
              </a:ext>
            </a:extLst>
          </p:cNvPr>
          <p:cNvSpPr txBox="1"/>
          <p:nvPr/>
        </p:nvSpPr>
        <p:spPr>
          <a:xfrm>
            <a:off x="9962668" y="346059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...(1.53)</a:t>
            </a:r>
          </a:p>
        </p:txBody>
      </p:sp>
      <p:sp>
        <p:nvSpPr>
          <p:cNvPr id="8" name="TextBox 7">
            <a:extLst>
              <a:ext uri="{FF2B5EF4-FFF2-40B4-BE49-F238E27FC236}">
                <a16:creationId xmlns:a16="http://schemas.microsoft.com/office/drawing/2014/main" id="{C166DB8B-FAA2-4345-B845-81C2DB5250C6}"/>
              </a:ext>
            </a:extLst>
          </p:cNvPr>
          <p:cNvSpPr txBox="1"/>
          <p:nvPr/>
        </p:nvSpPr>
        <p:spPr>
          <a:xfrm>
            <a:off x="9962668" y="436330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...(1.54)</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E17F104-7EDE-4EA8-84D3-5874FC6AFAD7}"/>
                  </a:ext>
                </a:extLst>
              </p:cNvPr>
              <p:cNvSpPr/>
              <p:nvPr/>
            </p:nvSpPr>
            <p:spPr>
              <a:xfrm>
                <a:off x="910440" y="1563292"/>
                <a:ext cx="9453092" cy="7313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𝑓</m:t>
                          </m:r>
                        </m:e>
                        <m:sub>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𝑌</m:t>
                              </m:r>
                            </m:e>
                            <m:sup>
                              <m:r>
                                <a:rPr lang="en-US" i="0">
                                  <a:solidFill>
                                    <a:srgbClr val="022826"/>
                                  </a:solidFill>
                                  <a:latin typeface="Cambria Math" panose="02040503050406030204" pitchFamily="18" charset="0"/>
                                </a:rPr>
                                <m:t>2</m:t>
                              </m:r>
                            </m:sup>
                          </m:sSup>
                        </m:sub>
                      </m:sSub>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𝑦</m:t>
                          </m:r>
                        </m:e>
                      </m:d>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num>
                        <m:den>
                          <m:r>
                            <a:rPr lang="en-US" i="0">
                              <a:solidFill>
                                <a:srgbClr val="022826"/>
                              </a:solidFill>
                              <a:latin typeface="Cambria Math" panose="02040503050406030204" pitchFamily="18" charset="0"/>
                            </a:rPr>
                            <m:t>2</m:t>
                          </m:r>
                          <m:rad>
                            <m:radPr>
                              <m:degHide m:val="on"/>
                              <m:ctrlPr>
                                <a:rPr lang="en-US" i="1">
                                  <a:solidFill>
                                    <a:srgbClr val="022826"/>
                                  </a:solidFill>
                                  <a:latin typeface="Cambria Math" panose="02040503050406030204" pitchFamily="18" charset="0"/>
                                </a:rPr>
                              </m:ctrlPr>
                            </m:radPr>
                            <m:deg/>
                            <m:e>
                              <m:r>
                                <a:rPr lang="en-US" i="1">
                                  <a:solidFill>
                                    <a:srgbClr val="022826"/>
                                  </a:solidFill>
                                  <a:latin typeface="Cambria Math" panose="02040503050406030204" pitchFamily="18" charset="0"/>
                                </a:rPr>
                                <m:t>𝑦</m:t>
                              </m:r>
                            </m:e>
                          </m:rad>
                        </m:den>
                      </m:f>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1">
                                          <a:solidFill>
                                            <a:srgbClr val="022826"/>
                                          </a:solidFill>
                                          <a:latin typeface="Cambria Math" panose="02040503050406030204" pitchFamily="18" charset="0"/>
                                        </a:rPr>
                                        <m:t>𝛤</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oMath>
                  </m:oMathPara>
                </a14:m>
                <a:endParaRPr lang="en-US" dirty="0">
                  <a:solidFill>
                    <a:srgbClr val="022826"/>
                  </a:solidFill>
                </a:endParaRPr>
              </a:p>
            </p:txBody>
          </p:sp>
        </mc:Choice>
        <mc:Fallback xmlns="">
          <p:sp>
            <p:nvSpPr>
              <p:cNvPr id="9" name="Rectangle 8">
                <a:extLst>
                  <a:ext uri="{FF2B5EF4-FFF2-40B4-BE49-F238E27FC236}">
                    <a16:creationId xmlns:a16="http://schemas.microsoft.com/office/drawing/2014/main" id="{7E17F104-7EDE-4EA8-84D3-5874FC6AFAD7}"/>
                  </a:ext>
                </a:extLst>
              </p:cNvPr>
              <p:cNvSpPr>
                <a:spLocks noRot="1" noChangeAspect="1" noMove="1" noResize="1" noEditPoints="1" noAdjustHandles="1" noChangeArrowheads="1" noChangeShapeType="1" noTextEdit="1"/>
              </p:cNvSpPr>
              <p:nvPr/>
            </p:nvSpPr>
            <p:spPr>
              <a:xfrm>
                <a:off x="910440" y="1563292"/>
                <a:ext cx="9453092" cy="7313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7DFB16C-50CE-475D-A20C-233EFE6C0AB1}"/>
                  </a:ext>
                </a:extLst>
              </p:cNvPr>
              <p:cNvSpPr/>
              <p:nvPr/>
            </p:nvSpPr>
            <p:spPr>
              <a:xfrm>
                <a:off x="1901237" y="2351391"/>
                <a:ext cx="3624710" cy="51347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mtClean="0">
                          <a:solidFill>
                            <a:srgbClr val="022826"/>
                          </a:solidFill>
                          <a:latin typeface="Cambria Math" panose="02040503050406030204" pitchFamily="18" charset="0"/>
                        </a:rPr>
                        <m:t> </m:t>
                      </m:r>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𝑦</m:t>
                          </m:r>
                        </m:e>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−1</m:t>
                              </m:r>
                            </m:num>
                            <m:den>
                              <m:r>
                                <a:rPr lang="en-US" i="0">
                                  <a:solidFill>
                                    <a:srgbClr val="022826"/>
                                  </a:solidFill>
                                  <a:latin typeface="Cambria Math" panose="02040503050406030204" pitchFamily="18" charset="0"/>
                                </a:rPr>
                                <m:t>2</m:t>
                              </m:r>
                            </m:den>
                          </m:f>
                        </m:sup>
                      </m:sSup>
                    </m:oMath>
                  </m:oMathPara>
                </a14:m>
                <a:endParaRPr lang="en-US" dirty="0">
                  <a:solidFill>
                    <a:srgbClr val="022826"/>
                  </a:solidFill>
                </a:endParaRPr>
              </a:p>
            </p:txBody>
          </p:sp>
        </mc:Choice>
        <mc:Fallback xmlns="">
          <p:sp>
            <p:nvSpPr>
              <p:cNvPr id="13" name="Rectangle 12">
                <a:extLst>
                  <a:ext uri="{FF2B5EF4-FFF2-40B4-BE49-F238E27FC236}">
                    <a16:creationId xmlns:a16="http://schemas.microsoft.com/office/drawing/2014/main" id="{D7DFB16C-50CE-475D-A20C-233EFE6C0AB1}"/>
                  </a:ext>
                </a:extLst>
              </p:cNvPr>
              <p:cNvSpPr>
                <a:spLocks noRot="1" noChangeAspect="1" noMove="1" noResize="1" noEditPoints="1" noAdjustHandles="1" noChangeArrowheads="1" noChangeShapeType="1" noTextEdit="1"/>
              </p:cNvSpPr>
              <p:nvPr/>
            </p:nvSpPr>
            <p:spPr>
              <a:xfrm>
                <a:off x="1901237" y="2351391"/>
                <a:ext cx="3624710" cy="51347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75E1234-1F6F-478A-8D4A-ECCF25D23824}"/>
                  </a:ext>
                </a:extLst>
              </p:cNvPr>
              <p:cNvSpPr/>
              <p:nvPr/>
            </p:nvSpPr>
            <p:spPr>
              <a:xfrm>
                <a:off x="910440" y="2937300"/>
                <a:ext cx="8989266" cy="7313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𝑓</m:t>
                          </m:r>
                        </m:e>
                        <m:sub>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𝑌</m:t>
                              </m:r>
                            </m:e>
                            <m:sup>
                              <m:r>
                                <a:rPr lang="en-US" i="0">
                                  <a:solidFill>
                                    <a:srgbClr val="022826"/>
                                  </a:solidFill>
                                  <a:latin typeface="Cambria Math" panose="02040503050406030204" pitchFamily="18" charset="0"/>
                                </a:rPr>
                                <m:t>2</m:t>
                              </m:r>
                            </m:sup>
                          </m:sSup>
                        </m:sub>
                      </m:sSub>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𝑦</m:t>
                          </m:r>
                        </m:e>
                      </m:d>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num>
                        <m:den>
                          <m:r>
                            <a:rPr lang="en-US" i="0">
                              <a:solidFill>
                                <a:srgbClr val="022826"/>
                              </a:solidFill>
                              <a:latin typeface="Cambria Math" panose="02040503050406030204" pitchFamily="18" charset="0"/>
                            </a:rPr>
                            <m:t>2</m:t>
                          </m:r>
                          <m:rad>
                            <m:radPr>
                              <m:degHide m:val="on"/>
                              <m:ctrlPr>
                                <a:rPr lang="en-US" i="1">
                                  <a:solidFill>
                                    <a:srgbClr val="022826"/>
                                  </a:solidFill>
                                  <a:latin typeface="Cambria Math" panose="02040503050406030204" pitchFamily="18" charset="0"/>
                                </a:rPr>
                              </m:ctrlPr>
                            </m:radPr>
                            <m:deg/>
                            <m:e>
                              <m:r>
                                <a:rPr lang="en-US" i="1">
                                  <a:solidFill>
                                    <a:srgbClr val="022826"/>
                                  </a:solidFill>
                                  <a:latin typeface="Cambria Math" panose="02040503050406030204" pitchFamily="18" charset="0"/>
                                </a:rPr>
                                <m:t>𝑦</m:t>
                              </m:r>
                            </m:e>
                          </m:rad>
                        </m:den>
                      </m:f>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1">
                                          <a:solidFill>
                                            <a:srgbClr val="022826"/>
                                          </a:solidFill>
                                          <a:latin typeface="Cambria Math" panose="02040503050406030204" pitchFamily="18" charset="0"/>
                                        </a:rPr>
                                        <m:t>𝛤</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oMath>
                  </m:oMathPara>
                </a14:m>
                <a:endParaRPr lang="en-US" dirty="0">
                  <a:solidFill>
                    <a:srgbClr val="022826"/>
                  </a:solidFill>
                </a:endParaRPr>
              </a:p>
            </p:txBody>
          </p:sp>
        </mc:Choice>
        <mc:Fallback xmlns="">
          <p:sp>
            <p:nvSpPr>
              <p:cNvPr id="14" name="Rectangle 13">
                <a:extLst>
                  <a:ext uri="{FF2B5EF4-FFF2-40B4-BE49-F238E27FC236}">
                    <a16:creationId xmlns:a16="http://schemas.microsoft.com/office/drawing/2014/main" id="{A75E1234-1F6F-478A-8D4A-ECCF25D23824}"/>
                  </a:ext>
                </a:extLst>
              </p:cNvPr>
              <p:cNvSpPr>
                <a:spLocks noRot="1" noChangeAspect="1" noMove="1" noResize="1" noEditPoints="1" noAdjustHandles="1" noChangeArrowheads="1" noChangeShapeType="1" noTextEdit="1"/>
              </p:cNvSpPr>
              <p:nvPr/>
            </p:nvSpPr>
            <p:spPr>
              <a:xfrm>
                <a:off x="910440" y="2937300"/>
                <a:ext cx="8989266" cy="7313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49D3D51-6151-4D43-B37B-D99FD31848D2}"/>
                  </a:ext>
                </a:extLst>
              </p:cNvPr>
              <p:cNvSpPr/>
              <p:nvPr/>
            </p:nvSpPr>
            <p:spPr>
              <a:xfrm>
                <a:off x="1817300" y="3690739"/>
                <a:ext cx="3910814" cy="513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rgbClr val="022826"/>
                          </a:solidFill>
                          <a:latin typeface="Cambria Math" panose="02040503050406030204" pitchFamily="18" charset="0"/>
                        </a:rPr>
                        <m:t> </m:t>
                      </m:r>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𝑦</m:t>
                          </m:r>
                        </m:e>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−1</m:t>
                          </m:r>
                        </m:sup>
                      </m:sSup>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𝑦</m:t>
                      </m:r>
                    </m:oMath>
                  </m:oMathPara>
                </a14:m>
                <a:endParaRPr lang="en-US" dirty="0">
                  <a:solidFill>
                    <a:srgbClr val="022826"/>
                  </a:solidFill>
                </a:endParaRPr>
              </a:p>
            </p:txBody>
          </p:sp>
        </mc:Choice>
        <mc:Fallback xmlns="">
          <p:sp>
            <p:nvSpPr>
              <p:cNvPr id="15" name="Rectangle 14">
                <a:extLst>
                  <a:ext uri="{FF2B5EF4-FFF2-40B4-BE49-F238E27FC236}">
                    <a16:creationId xmlns:a16="http://schemas.microsoft.com/office/drawing/2014/main" id="{149D3D51-6151-4D43-B37B-D99FD31848D2}"/>
                  </a:ext>
                </a:extLst>
              </p:cNvPr>
              <p:cNvSpPr>
                <a:spLocks noRot="1" noChangeAspect="1" noMove="1" noResize="1" noEditPoints="1" noAdjustHandles="1" noChangeArrowheads="1" noChangeShapeType="1" noTextEdit="1"/>
              </p:cNvSpPr>
              <p:nvPr/>
            </p:nvSpPr>
            <p:spPr>
              <a:xfrm>
                <a:off x="1817300" y="3690739"/>
                <a:ext cx="3910814" cy="5134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5561694-71D1-4086-B570-6CA10636046D}"/>
                  </a:ext>
                </a:extLst>
              </p:cNvPr>
              <p:cNvSpPr/>
              <p:nvPr/>
            </p:nvSpPr>
            <p:spPr>
              <a:xfrm>
                <a:off x="910440" y="4268107"/>
                <a:ext cx="8985991" cy="7313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𝑓</m:t>
                          </m:r>
                        </m:e>
                        <m:sub>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𝑌</m:t>
                              </m:r>
                            </m:e>
                            <m:sup>
                              <m:r>
                                <a:rPr lang="en-US" i="0">
                                  <a:solidFill>
                                    <a:srgbClr val="022826"/>
                                  </a:solidFill>
                                  <a:latin typeface="Cambria Math" panose="02040503050406030204" pitchFamily="18" charset="0"/>
                                </a:rPr>
                                <m:t>2</m:t>
                              </m:r>
                            </m:sup>
                          </m:sSup>
                        </m:sub>
                      </m:sSub>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𝑦</m:t>
                          </m:r>
                        </m:e>
                      </m:d>
                      <m:r>
                        <a:rPr lang="en-US" i="0">
                          <a:solidFill>
                            <a:srgbClr val="022826"/>
                          </a:solidFill>
                          <a:latin typeface="Cambria Math" panose="02040503050406030204" pitchFamily="18" charset="0"/>
                        </a:rPr>
                        <m:t>=</m:t>
                      </m:r>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0">
                                          <a:solidFill>
                                            <a:srgbClr val="022826"/>
                                          </a:solidFill>
                                          <a:latin typeface="Cambria Math" panose="02040503050406030204" pitchFamily="18" charset="0"/>
                                        </a:rPr>
                                        <m:t>2</m:t>
                                      </m:r>
                                      <m:r>
                                        <a:rPr lang="en-US" i="1">
                                          <a:solidFill>
                                            <a:srgbClr val="022826"/>
                                          </a:solidFill>
                                          <a:latin typeface="Cambria Math" panose="02040503050406030204" pitchFamily="18" charset="0"/>
                                        </a:rPr>
                                        <m:t>𝛤</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oMath>
                  </m:oMathPara>
                </a14:m>
                <a:endParaRPr lang="en-US" dirty="0">
                  <a:solidFill>
                    <a:srgbClr val="022826"/>
                  </a:solidFill>
                </a:endParaRPr>
              </a:p>
            </p:txBody>
          </p:sp>
        </mc:Choice>
        <mc:Fallback xmlns="">
          <p:sp>
            <p:nvSpPr>
              <p:cNvPr id="16" name="Rectangle 15">
                <a:extLst>
                  <a:ext uri="{FF2B5EF4-FFF2-40B4-BE49-F238E27FC236}">
                    <a16:creationId xmlns:a16="http://schemas.microsoft.com/office/drawing/2014/main" id="{55561694-71D1-4086-B570-6CA10636046D}"/>
                  </a:ext>
                </a:extLst>
              </p:cNvPr>
              <p:cNvSpPr>
                <a:spLocks noRot="1" noChangeAspect="1" noMove="1" noResize="1" noEditPoints="1" noAdjustHandles="1" noChangeArrowheads="1" noChangeShapeType="1" noTextEdit="1"/>
              </p:cNvSpPr>
              <p:nvPr/>
            </p:nvSpPr>
            <p:spPr>
              <a:xfrm>
                <a:off x="910440" y="4268107"/>
                <a:ext cx="8985991" cy="7313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5709C82-3699-404E-A807-3BF710B8B38D}"/>
                  </a:ext>
                </a:extLst>
              </p:cNvPr>
              <p:cNvSpPr/>
              <p:nvPr/>
            </p:nvSpPr>
            <p:spPr>
              <a:xfrm>
                <a:off x="1817300" y="5085440"/>
                <a:ext cx="3573414" cy="513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𝑦</m:t>
                          </m:r>
                        </m:e>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−1</m:t>
                          </m:r>
                        </m:sup>
                      </m:sSup>
                    </m:oMath>
                  </m:oMathPara>
                </a14:m>
                <a:endParaRPr lang="en-US" dirty="0">
                  <a:solidFill>
                    <a:srgbClr val="022826"/>
                  </a:solidFill>
                </a:endParaRPr>
              </a:p>
            </p:txBody>
          </p:sp>
        </mc:Choice>
        <mc:Fallback xmlns="">
          <p:sp>
            <p:nvSpPr>
              <p:cNvPr id="17" name="Rectangle 16">
                <a:extLst>
                  <a:ext uri="{FF2B5EF4-FFF2-40B4-BE49-F238E27FC236}">
                    <a16:creationId xmlns:a16="http://schemas.microsoft.com/office/drawing/2014/main" id="{85709C82-3699-404E-A807-3BF710B8B38D}"/>
                  </a:ext>
                </a:extLst>
              </p:cNvPr>
              <p:cNvSpPr>
                <a:spLocks noRot="1" noChangeAspect="1" noMove="1" noResize="1" noEditPoints="1" noAdjustHandles="1" noChangeArrowheads="1" noChangeShapeType="1" noTextEdit="1"/>
              </p:cNvSpPr>
              <p:nvPr/>
            </p:nvSpPr>
            <p:spPr>
              <a:xfrm>
                <a:off x="1817300" y="5085440"/>
                <a:ext cx="3573414" cy="51347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0126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37</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268F7AAA-4013-4EE2-85C5-F2DEA19F2218}"/>
              </a:ext>
            </a:extLst>
          </p:cNvPr>
          <p:cNvSpPr txBox="1"/>
          <p:nvPr/>
        </p:nvSpPr>
        <p:spPr>
          <a:xfrm>
            <a:off x="10088134" y="211927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...(1.55)</a:t>
            </a:r>
          </a:p>
        </p:txBody>
      </p:sp>
      <p:sp>
        <p:nvSpPr>
          <p:cNvPr id="7" name="TextBox 6">
            <a:extLst>
              <a:ext uri="{FF2B5EF4-FFF2-40B4-BE49-F238E27FC236}">
                <a16:creationId xmlns:a16="http://schemas.microsoft.com/office/drawing/2014/main" id="{8BC4F392-DE93-43B1-9B0B-656BD1B7B237}"/>
              </a:ext>
            </a:extLst>
          </p:cNvPr>
          <p:cNvSpPr txBox="1"/>
          <p:nvPr/>
        </p:nvSpPr>
        <p:spPr>
          <a:xfrm>
            <a:off x="10088134" y="343452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...(1.56)</a:t>
            </a:r>
          </a:p>
        </p:txBody>
      </p:sp>
      <p:sp>
        <p:nvSpPr>
          <p:cNvPr id="8" name="TextBox 7">
            <a:extLst>
              <a:ext uri="{FF2B5EF4-FFF2-40B4-BE49-F238E27FC236}">
                <a16:creationId xmlns:a16="http://schemas.microsoft.com/office/drawing/2014/main" id="{9942D49C-2308-4676-A2D3-351BF90816DD}"/>
              </a:ext>
            </a:extLst>
          </p:cNvPr>
          <p:cNvSpPr txBox="1"/>
          <p:nvPr/>
        </p:nvSpPr>
        <p:spPr>
          <a:xfrm>
            <a:off x="10088134" y="497547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...(1.57)</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1C8A4E-DB05-4326-9FA2-B22F48188C8B}"/>
                  </a:ext>
                </a:extLst>
              </p:cNvPr>
              <p:cNvSpPr txBox="1"/>
              <p:nvPr/>
            </p:nvSpPr>
            <p:spPr>
              <a:xfrm>
                <a:off x="1295213" y="1523650"/>
                <a:ext cx="3457100"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Now, MFG of  </a:t>
                </a:r>
                <a14:m>
                  <m:oMath xmlns:m="http://schemas.openxmlformats.org/officeDocument/2006/math">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𝑌</m:t>
                        </m:r>
                      </m:e>
                      <m:sup>
                        <m:r>
                          <a:rPr lang="en-US" sz="2000" i="1">
                            <a:solidFill>
                              <a:srgbClr val="022826"/>
                            </a:solidFill>
                            <a:latin typeface="Cambria Math" panose="02040503050406030204" pitchFamily="18" charset="0"/>
                          </a:rPr>
                          <m:t>2</m:t>
                        </m:r>
                      </m:sup>
                    </m:sSup>
                  </m:oMath>
                </a14:m>
                <a:r>
                  <a:rPr lang="en-US" sz="2000" dirty="0">
                    <a:solidFill>
                      <a:srgbClr val="022826"/>
                    </a:solidFill>
                    <a:latin typeface="Arial" panose="020B0604020202020204" pitchFamily="34" charset="0"/>
                    <a:cs typeface="Arial" panose="020B0604020202020204" pitchFamily="34" charset="0"/>
                  </a:rPr>
                  <a:t> is given as,</a:t>
                </a:r>
              </a:p>
            </p:txBody>
          </p:sp>
        </mc:Choice>
        <mc:Fallback xmlns="">
          <p:sp>
            <p:nvSpPr>
              <p:cNvPr id="9" name="TextBox 8">
                <a:extLst>
                  <a:ext uri="{FF2B5EF4-FFF2-40B4-BE49-F238E27FC236}">
                    <a16:creationId xmlns:a16="http://schemas.microsoft.com/office/drawing/2014/main" id="{341C8A4E-DB05-4326-9FA2-B22F48188C8B}"/>
                  </a:ext>
                </a:extLst>
              </p:cNvPr>
              <p:cNvSpPr txBox="1">
                <a:spLocks noRot="1" noChangeAspect="1" noMove="1" noResize="1" noEditPoints="1" noAdjustHandles="1" noChangeArrowheads="1" noChangeShapeType="1" noTextEdit="1"/>
              </p:cNvSpPr>
              <p:nvPr/>
            </p:nvSpPr>
            <p:spPr>
              <a:xfrm>
                <a:off x="1295213" y="1523650"/>
                <a:ext cx="3457100" cy="400110"/>
              </a:xfrm>
              <a:prstGeom prst="rect">
                <a:avLst/>
              </a:prstGeom>
              <a:blipFill>
                <a:blip r:embed="rId2"/>
                <a:stretch>
                  <a:fillRect l="-1761" t="-7576" r="-704"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4BF160-7AA6-413B-A20B-450EF5CE2201}"/>
                  </a:ext>
                </a:extLst>
              </p:cNvPr>
              <p:cNvSpPr/>
              <p:nvPr/>
            </p:nvSpPr>
            <p:spPr>
              <a:xfrm>
                <a:off x="4473389" y="2005685"/>
                <a:ext cx="3299814" cy="75834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𝑌</m:t>
                              </m:r>
                            </m:e>
                            <m:sup>
                              <m:r>
                                <a:rPr lang="en-US" sz="2000" i="0">
                                  <a:solidFill>
                                    <a:srgbClr val="022826"/>
                                  </a:solidFill>
                                  <a:latin typeface="Cambria Math" panose="02040503050406030204" pitchFamily="18" charset="0"/>
                                </a:rPr>
                                <m:t>2</m:t>
                              </m:r>
                            </m:sup>
                          </m:sSup>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𝑠</m:t>
                          </m:r>
                        </m:e>
                      </m:d>
                      <m:r>
                        <a:rPr lang="en-US" sz="2000" i="0">
                          <a:solidFill>
                            <a:srgbClr val="022826"/>
                          </a:solidFill>
                          <a:latin typeface="Cambria Math" panose="02040503050406030204" pitchFamily="18" charset="0"/>
                        </a:rPr>
                        <m:t>=</m:t>
                      </m:r>
                      <m:nary>
                        <m:naryPr>
                          <m:limLoc m:val="subSup"/>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𝑠𝑦</m:t>
                              </m:r>
                            </m:sup>
                          </m:s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𝑓</m:t>
                              </m:r>
                            </m:e>
                            <m:sub>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𝑌</m:t>
                                  </m:r>
                                </m:e>
                                <m:sup>
                                  <m:r>
                                    <a:rPr lang="en-US" sz="2000" i="0">
                                      <a:solidFill>
                                        <a:srgbClr val="022826"/>
                                      </a:solidFill>
                                      <a:latin typeface="Cambria Math" panose="02040503050406030204" pitchFamily="18" charset="0"/>
                                    </a:rPr>
                                    <m:t>2</m:t>
                                  </m:r>
                                </m:sup>
                              </m:sSup>
                            </m:sub>
                          </m:sSub>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𝑦</m:t>
                              </m:r>
                            </m:e>
                          </m:d>
                          <m:r>
                            <a:rPr lang="en-US" sz="2000" i="1">
                              <a:solidFill>
                                <a:srgbClr val="022826"/>
                              </a:solidFill>
                              <a:latin typeface="Cambria Math" panose="02040503050406030204" pitchFamily="18" charset="0"/>
                            </a:rPr>
                            <m:t>𝑑𝑦</m:t>
                          </m:r>
                        </m:e>
                      </m:nary>
                    </m:oMath>
                  </m:oMathPara>
                </a14:m>
                <a:endParaRPr lang="en-US" sz="2000" dirty="0">
                  <a:solidFill>
                    <a:srgbClr val="022826"/>
                  </a:solidFill>
                </a:endParaRPr>
              </a:p>
            </p:txBody>
          </p:sp>
        </mc:Choice>
        <mc:Fallback xmlns="">
          <p:sp>
            <p:nvSpPr>
              <p:cNvPr id="13" name="Rectangle 12">
                <a:extLst>
                  <a:ext uri="{FF2B5EF4-FFF2-40B4-BE49-F238E27FC236}">
                    <a16:creationId xmlns:a16="http://schemas.microsoft.com/office/drawing/2014/main" id="{CC4BF160-7AA6-413B-A20B-450EF5CE2201}"/>
                  </a:ext>
                </a:extLst>
              </p:cNvPr>
              <p:cNvSpPr>
                <a:spLocks noRot="1" noChangeAspect="1" noMove="1" noResize="1" noEditPoints="1" noAdjustHandles="1" noChangeArrowheads="1" noChangeShapeType="1" noTextEdit="1"/>
              </p:cNvSpPr>
              <p:nvPr/>
            </p:nvSpPr>
            <p:spPr>
              <a:xfrm>
                <a:off x="4473389" y="2005685"/>
                <a:ext cx="3299814" cy="7583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B9674273-126C-4D9E-AFEF-4541B4B7AFFF}"/>
                  </a:ext>
                </a:extLst>
              </p:cNvPr>
              <p:cNvSpPr/>
              <p:nvPr/>
            </p:nvSpPr>
            <p:spPr>
              <a:xfrm>
                <a:off x="1295213" y="2838971"/>
                <a:ext cx="9161544" cy="7313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𝑀</m:t>
                          </m:r>
                        </m:e>
                        <m:sub>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𝑌</m:t>
                              </m:r>
                            </m:e>
                            <m:sup>
                              <m:r>
                                <a:rPr lang="en-US" i="0">
                                  <a:solidFill>
                                    <a:srgbClr val="022826"/>
                                  </a:solidFill>
                                  <a:latin typeface="Cambria Math" panose="02040503050406030204" pitchFamily="18" charset="0"/>
                                </a:rPr>
                                <m:t>2</m:t>
                              </m:r>
                            </m:sup>
                          </m:sSup>
                        </m:sub>
                      </m:sSub>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𝑠</m:t>
                          </m:r>
                        </m:e>
                      </m:d>
                      <m:r>
                        <a:rPr lang="en-US" i="0">
                          <a:solidFill>
                            <a:srgbClr val="022826"/>
                          </a:solidFill>
                          <a:latin typeface="Cambria Math" panose="02040503050406030204" pitchFamily="18" charset="0"/>
                        </a:rPr>
                        <m:t>=</m:t>
                      </m:r>
                      <m:nary>
                        <m:naryPr>
                          <m:limLoc m:val="subSup"/>
                          <m:ctrlPr>
                            <a:rPr lang="en-US" i="1">
                              <a:solidFill>
                                <a:srgbClr val="022826"/>
                              </a:solidFill>
                              <a:latin typeface="Cambria Math" panose="02040503050406030204" pitchFamily="18" charset="0"/>
                            </a:rPr>
                          </m:ctrlPr>
                        </m:naryPr>
                        <m:sub>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0">
                                              <a:solidFill>
                                                <a:srgbClr val="022826"/>
                                              </a:solidFill>
                                              <a:latin typeface="Cambria Math" panose="02040503050406030204" pitchFamily="18" charset="0"/>
                                            </a:rPr>
                                            <m:t>2</m:t>
                                          </m:r>
                                          <m:r>
                                            <a:rPr lang="en-US" i="1">
                                              <a:solidFill>
                                                <a:srgbClr val="022826"/>
                                              </a:solidFill>
                                              <a:latin typeface="Cambria Math" panose="02040503050406030204" pitchFamily="18" charset="0"/>
                                            </a:rPr>
                                            <m:t>𝛤</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e>
                      </m:nary>
                    </m:oMath>
                  </m:oMathPara>
                </a14:m>
                <a:endParaRPr lang="en-US" dirty="0">
                  <a:solidFill>
                    <a:srgbClr val="022826"/>
                  </a:solidFill>
                </a:endParaRPr>
              </a:p>
            </p:txBody>
          </p:sp>
        </mc:Choice>
        <mc:Fallback xmlns="">
          <p:sp>
            <p:nvSpPr>
              <p:cNvPr id="14" name="Rectangle 13">
                <a:extLst>
                  <a:ext uri="{FF2B5EF4-FFF2-40B4-BE49-F238E27FC236}">
                    <a16:creationId xmlns:a16="http://schemas.microsoft.com/office/drawing/2014/main" id="{B9674273-126C-4D9E-AFEF-4541B4B7AFFF}"/>
                  </a:ext>
                </a:extLst>
              </p:cNvPr>
              <p:cNvSpPr>
                <a:spLocks noRot="1" noChangeAspect="1" noMove="1" noResize="1" noEditPoints="1" noAdjustHandles="1" noChangeArrowheads="1" noChangeShapeType="1" noTextEdit="1"/>
              </p:cNvSpPr>
              <p:nvPr/>
            </p:nvSpPr>
            <p:spPr>
              <a:xfrm>
                <a:off x="1295213" y="2838971"/>
                <a:ext cx="9161544" cy="7313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4DBAD15-2E8F-457B-8750-6A489CA09C1C}"/>
                  </a:ext>
                </a:extLst>
              </p:cNvPr>
              <p:cNvSpPr/>
              <p:nvPr/>
            </p:nvSpPr>
            <p:spPr>
              <a:xfrm>
                <a:off x="2288445" y="3633174"/>
                <a:ext cx="3624710" cy="513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rgbClr val="022826"/>
                          </a:solidFill>
                          <a:latin typeface="Cambria Math" panose="02040503050406030204" pitchFamily="18" charset="0"/>
                        </a:rPr>
                        <m:t> </m:t>
                      </m:r>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𝑦</m:t>
                          </m:r>
                        </m:e>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−1</m:t>
                          </m:r>
                        </m:sup>
                      </m:sSup>
                    </m:oMath>
                  </m:oMathPara>
                </a14:m>
                <a:endParaRPr lang="en-US" dirty="0">
                  <a:solidFill>
                    <a:srgbClr val="022826"/>
                  </a:solidFill>
                </a:endParaRPr>
              </a:p>
            </p:txBody>
          </p:sp>
        </mc:Choice>
        <mc:Fallback xmlns="">
          <p:sp>
            <p:nvSpPr>
              <p:cNvPr id="15" name="Rectangle 14">
                <a:extLst>
                  <a:ext uri="{FF2B5EF4-FFF2-40B4-BE49-F238E27FC236}">
                    <a16:creationId xmlns:a16="http://schemas.microsoft.com/office/drawing/2014/main" id="{D4DBAD15-2E8F-457B-8750-6A489CA09C1C}"/>
                  </a:ext>
                </a:extLst>
              </p:cNvPr>
              <p:cNvSpPr>
                <a:spLocks noRot="1" noChangeAspect="1" noMove="1" noResize="1" noEditPoints="1" noAdjustHandles="1" noChangeArrowheads="1" noChangeShapeType="1" noTextEdit="1"/>
              </p:cNvSpPr>
              <p:nvPr/>
            </p:nvSpPr>
            <p:spPr>
              <a:xfrm>
                <a:off x="2288445" y="3633174"/>
                <a:ext cx="3624710" cy="513474"/>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EC891D7-43C7-4619-B1B9-732C4B3C386D}"/>
              </a:ext>
            </a:extLst>
          </p:cNvPr>
          <p:cNvSpPr txBox="1"/>
          <p:nvPr/>
        </p:nvSpPr>
        <p:spPr>
          <a:xfrm>
            <a:off x="1295213" y="4209497"/>
            <a:ext cx="4953600"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Using equation (3.478(1)), Ref. 24 we get,</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8EA9FBD-42B3-4E74-86D7-3BBE71C36FE7}"/>
                  </a:ext>
                </a:extLst>
              </p:cNvPr>
              <p:cNvSpPr/>
              <p:nvPr/>
            </p:nvSpPr>
            <p:spPr>
              <a:xfrm>
                <a:off x="4023314" y="4785820"/>
                <a:ext cx="4377802" cy="78386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limLoc m:val="subSup"/>
                          <m:ctrlPr>
                            <a:rPr lang="en-US" sz="2000" i="1" smtClean="0">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𝑣</m:t>
                              </m:r>
                              <m:r>
                                <a:rPr lang="en-US" sz="2000" i="0">
                                  <a:solidFill>
                                    <a:srgbClr val="022826"/>
                                  </a:solidFill>
                                  <a:latin typeface="Cambria Math" panose="02040503050406030204" pitchFamily="18" charset="0"/>
                                </a:rPr>
                                <m:t>−1</m:t>
                              </m:r>
                            </m:sup>
                          </m:sSup>
                          <m:r>
                            <a:rPr lang="en-US" sz="2000" i="1">
                              <a:solidFill>
                                <a:srgbClr val="022826"/>
                              </a:solidFill>
                              <a:latin typeface="Cambria Math" panose="02040503050406030204" pitchFamily="18" charset="0"/>
                            </a:rPr>
                            <m:t>𝑒𝑥𝑝</m:t>
                          </m:r>
                          <m:d>
                            <m:dPr>
                              <m:ctrlPr>
                                <a:rPr lang="en-US" sz="2000" i="1">
                                  <a:solidFill>
                                    <a:srgbClr val="022826"/>
                                  </a:solidFill>
                                  <a:latin typeface="Cambria Math" panose="02040503050406030204" pitchFamily="18" charset="0"/>
                                </a:rPr>
                              </m:ctrlPr>
                            </m:dPr>
                            <m:e>
                              <m:sSup>
                                <m:sSupPr>
                                  <m:ctrlPr>
                                    <a:rPr lang="en-US" sz="2000" i="1">
                                      <a:solidFill>
                                        <a:srgbClr val="022826"/>
                                      </a:solidFill>
                                      <a:latin typeface="Cambria Math" panose="02040503050406030204" pitchFamily="18" charset="0"/>
                                    </a:rPr>
                                  </m:ctrlPr>
                                </m:sSupPr>
                                <m:e>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𝜇</m:t>
                                  </m:r>
                                  <m:r>
                                    <a:rPr lang="en-US" sz="2000" i="1">
                                      <a:solidFill>
                                        <a:srgbClr val="022826"/>
                                      </a:solidFill>
                                      <a:latin typeface="Cambria Math" panose="02040503050406030204" pitchFamily="18" charset="0"/>
                                    </a:rPr>
                                    <m:t>𝑥</m:t>
                                  </m:r>
                                </m:e>
                                <m:sup>
                                  <m:r>
                                    <a:rPr lang="en-US" sz="2000" i="1">
                                      <a:solidFill>
                                        <a:srgbClr val="022826"/>
                                      </a:solidFill>
                                      <a:latin typeface="Cambria Math" panose="02040503050406030204" pitchFamily="18" charset="0"/>
                                    </a:rPr>
                                    <m:t>𝑝</m:t>
                                  </m:r>
                                </m:sup>
                              </m:sSup>
                            </m:e>
                          </m:d>
                          <m:r>
                            <a:rPr lang="en-US" sz="2000" i="1">
                              <a:solidFill>
                                <a:srgbClr val="022826"/>
                              </a:solidFill>
                              <a:latin typeface="Cambria Math" panose="02040503050406030204" pitchFamily="18" charset="0"/>
                            </a:rPr>
                            <m:t>𝑑𝑥</m:t>
                          </m:r>
                          <m:r>
                            <a:rPr lang="en-US" sz="2000" i="0">
                              <a:solidFill>
                                <a:srgbClr val="022826"/>
                              </a:solidFill>
                              <a:latin typeface="Cambria Math" panose="02040503050406030204" pitchFamily="18" charset="0"/>
                            </a:rPr>
                            <m:t>= </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𝑝</m:t>
                              </m:r>
                            </m:den>
                          </m:f>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𝜇</m:t>
                              </m:r>
                            </m:e>
                            <m:sup>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𝑣</m:t>
                                  </m:r>
                                </m:num>
                                <m:den>
                                  <m:r>
                                    <a:rPr lang="en-US" sz="2000" i="1">
                                      <a:solidFill>
                                        <a:srgbClr val="022826"/>
                                      </a:solidFill>
                                      <a:latin typeface="Cambria Math" panose="02040503050406030204" pitchFamily="18" charset="0"/>
                                    </a:rPr>
                                    <m:t>𝑝</m:t>
                                  </m:r>
                                </m:den>
                              </m:f>
                            </m:sup>
                          </m:sSup>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𝑣</m:t>
                                  </m:r>
                                </m:num>
                                <m:den>
                                  <m:r>
                                    <a:rPr lang="en-US" sz="2000" i="1">
                                      <a:solidFill>
                                        <a:srgbClr val="022826"/>
                                      </a:solidFill>
                                      <a:latin typeface="Cambria Math" panose="02040503050406030204" pitchFamily="18" charset="0"/>
                                    </a:rPr>
                                    <m:t>𝑝</m:t>
                                  </m:r>
                                </m:den>
                              </m:f>
                            </m:e>
                          </m:d>
                        </m:e>
                      </m:nary>
                    </m:oMath>
                  </m:oMathPara>
                </a14:m>
                <a:endParaRPr lang="en-US" sz="2000" dirty="0">
                  <a:solidFill>
                    <a:srgbClr val="022826"/>
                  </a:solidFill>
                </a:endParaRPr>
              </a:p>
            </p:txBody>
          </p:sp>
        </mc:Choice>
        <mc:Fallback xmlns="">
          <p:sp>
            <p:nvSpPr>
              <p:cNvPr id="17" name="Rectangle 16">
                <a:extLst>
                  <a:ext uri="{FF2B5EF4-FFF2-40B4-BE49-F238E27FC236}">
                    <a16:creationId xmlns:a16="http://schemas.microsoft.com/office/drawing/2014/main" id="{D8EA9FBD-42B3-4E74-86D7-3BBE71C36FE7}"/>
                  </a:ext>
                </a:extLst>
              </p:cNvPr>
              <p:cNvSpPr>
                <a:spLocks noRot="1" noChangeAspect="1" noMove="1" noResize="1" noEditPoints="1" noAdjustHandles="1" noChangeArrowheads="1" noChangeShapeType="1" noTextEdit="1"/>
              </p:cNvSpPr>
              <p:nvPr/>
            </p:nvSpPr>
            <p:spPr>
              <a:xfrm>
                <a:off x="4023314" y="4785820"/>
                <a:ext cx="4377802" cy="78386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85168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38</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1382C25C-F5D3-413E-8987-69374B64B7E9}"/>
              </a:ext>
            </a:extLst>
          </p:cNvPr>
          <p:cNvSpPr txBox="1"/>
          <p:nvPr/>
        </p:nvSpPr>
        <p:spPr>
          <a:xfrm>
            <a:off x="10236887" y="194779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...(1.58)</a:t>
            </a:r>
          </a:p>
        </p:txBody>
      </p:sp>
      <p:sp>
        <p:nvSpPr>
          <p:cNvPr id="7" name="TextBox 6">
            <a:extLst>
              <a:ext uri="{FF2B5EF4-FFF2-40B4-BE49-F238E27FC236}">
                <a16:creationId xmlns:a16="http://schemas.microsoft.com/office/drawing/2014/main" id="{BD148634-6704-47EF-BBC1-4E5141A6482E}"/>
              </a:ext>
            </a:extLst>
          </p:cNvPr>
          <p:cNvSpPr txBox="1"/>
          <p:nvPr/>
        </p:nvSpPr>
        <p:spPr>
          <a:xfrm>
            <a:off x="10236887" y="364654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...(1.59)</a:t>
            </a:r>
          </a:p>
        </p:txBody>
      </p:sp>
      <p:sp>
        <p:nvSpPr>
          <p:cNvPr id="8" name="TextBox 7">
            <a:extLst>
              <a:ext uri="{FF2B5EF4-FFF2-40B4-BE49-F238E27FC236}">
                <a16:creationId xmlns:a16="http://schemas.microsoft.com/office/drawing/2014/main" id="{B78E8576-E25D-49A5-8A3F-5F9B480BB477}"/>
              </a:ext>
            </a:extLst>
          </p:cNvPr>
          <p:cNvSpPr txBox="1"/>
          <p:nvPr/>
        </p:nvSpPr>
        <p:spPr>
          <a:xfrm>
            <a:off x="1169747" y="1486346"/>
            <a:ext cx="5495415"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Comparing equations (1.56) and (1.57) we get,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CB0B3FB-2D7B-49DB-8D8A-C31192D4659F}"/>
                  </a:ext>
                </a:extLst>
              </p:cNvPr>
              <p:cNvSpPr/>
              <p:nvPr/>
            </p:nvSpPr>
            <p:spPr>
              <a:xfrm>
                <a:off x="1901055" y="1947790"/>
                <a:ext cx="9161543" cy="68762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solidFill>
                            <a:srgbClr val="022826"/>
                          </a:solidFill>
                          <a:latin typeface="Cambria Math" panose="02040503050406030204" pitchFamily="18" charset="0"/>
                        </a:rPr>
                        <m:t>𝜇</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m:t>
                      </m:r>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𝑥</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𝑦</m:t>
                      </m:r>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𝑝</m:t>
                      </m:r>
                      <m:r>
                        <a:rPr lang="en-US" sz="2000" i="0">
                          <a:solidFill>
                            <a:srgbClr val="022826"/>
                          </a:solidFill>
                          <a:latin typeface="Cambria Math" panose="02040503050406030204" pitchFamily="18" charset="0"/>
                        </a:rPr>
                        <m:t>=1, </m:t>
                      </m:r>
                      <m:r>
                        <a:rPr lang="en-US" sz="2000" i="1">
                          <a:solidFill>
                            <a:srgbClr val="022826"/>
                          </a:solidFill>
                          <a:latin typeface="Cambria Math" panose="02040503050406030204" pitchFamily="18" charset="0"/>
                        </a:rPr>
                        <m:t>𝑣</m:t>
                      </m:r>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num>
                        <m:den>
                          <m:r>
                            <a:rPr lang="en-US" sz="2000" i="0">
                              <a:solidFill>
                                <a:srgbClr val="022826"/>
                              </a:solidFill>
                              <a:latin typeface="Cambria Math" panose="02040503050406030204" pitchFamily="18" charset="0"/>
                            </a:rPr>
                            <m:t>2</m:t>
                          </m:r>
                        </m:den>
                      </m:f>
                    </m:oMath>
                  </m:oMathPara>
                </a14:m>
                <a:endParaRPr lang="en-US" sz="2000" dirty="0">
                  <a:solidFill>
                    <a:srgbClr val="022826"/>
                  </a:solidFill>
                </a:endParaRPr>
              </a:p>
            </p:txBody>
          </p:sp>
        </mc:Choice>
        <mc:Fallback xmlns="">
          <p:sp>
            <p:nvSpPr>
              <p:cNvPr id="9" name="Rectangle 8">
                <a:extLst>
                  <a:ext uri="{FF2B5EF4-FFF2-40B4-BE49-F238E27FC236}">
                    <a16:creationId xmlns:a16="http://schemas.microsoft.com/office/drawing/2014/main" id="{ECB0B3FB-2D7B-49DB-8D8A-C31192D4659F}"/>
                  </a:ext>
                </a:extLst>
              </p:cNvPr>
              <p:cNvSpPr>
                <a:spLocks noRot="1" noChangeAspect="1" noMove="1" noResize="1" noEditPoints="1" noAdjustHandles="1" noChangeArrowheads="1" noChangeShapeType="1" noTextEdit="1"/>
              </p:cNvSpPr>
              <p:nvPr/>
            </p:nvSpPr>
            <p:spPr>
              <a:xfrm>
                <a:off x="1901055" y="1947790"/>
                <a:ext cx="9161543" cy="687624"/>
              </a:xfrm>
              <a:prstGeom prst="rect">
                <a:avLst/>
              </a:prstGeom>
              <a:blipFill>
                <a:blip r:embed="rId2"/>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0EB6EF8-EA67-4E8B-91FA-134FB91F4679}"/>
              </a:ext>
            </a:extLst>
          </p:cNvPr>
          <p:cNvSpPr txBox="1"/>
          <p:nvPr/>
        </p:nvSpPr>
        <p:spPr>
          <a:xfrm>
            <a:off x="1188844" y="2804396"/>
            <a:ext cx="984565" cy="400110"/>
          </a:xfrm>
          <a:prstGeom prst="rect">
            <a:avLst/>
          </a:prstGeom>
          <a:noFill/>
        </p:spPr>
        <p:txBody>
          <a:bodyPr wrap="none" rtlCol="0">
            <a:spAutoFit/>
          </a:bodyPr>
          <a:lstStyle/>
          <a:p>
            <a:r>
              <a:rPr lang="en-US" sz="2000" dirty="0">
                <a:solidFill>
                  <a:srgbClr val="022826"/>
                </a:solidFill>
              </a:rPr>
              <a:t>We get,</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DF20349-6DC2-4CC9-BFE7-33CD674B776A}"/>
                  </a:ext>
                </a:extLst>
              </p:cNvPr>
              <p:cNvSpPr/>
              <p:nvPr/>
            </p:nvSpPr>
            <p:spPr>
              <a:xfrm>
                <a:off x="3737132" y="3142576"/>
                <a:ext cx="5489388" cy="75834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nary>
                        <m:naryPr>
                          <m:limLoc m:val="subSup"/>
                          <m:ctrlPr>
                            <a:rPr lang="en-US" sz="2000" i="1" smtClean="0">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r>
                            <a:rPr lang="en-US" sz="2000" i="0">
                              <a:solidFill>
                                <a:srgbClr val="022826"/>
                              </a:solidFill>
                              <a:latin typeface="Cambria Math" panose="02040503050406030204" pitchFamily="18" charset="0"/>
                            </a:rPr>
                            <m:t>∞</m:t>
                          </m:r>
                        </m:sup>
                        <m:e>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𝑒</m:t>
                              </m:r>
                            </m:e>
                            <m:sup>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𝑠𝑦</m:t>
                              </m:r>
                            </m:sup>
                          </m:sSup>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𝑦</m:t>
                              </m:r>
                            </m:e>
                            <m:sup>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num>
                                <m:den>
                                  <m:r>
                                    <a:rPr lang="en-US" sz="2000" i="0">
                                      <a:solidFill>
                                        <a:srgbClr val="022826"/>
                                      </a:solidFill>
                                      <a:latin typeface="Cambria Math" panose="02040503050406030204" pitchFamily="18" charset="0"/>
                                    </a:rPr>
                                    <m:t>2</m:t>
                                  </m:r>
                                </m:den>
                              </m:f>
                              <m:r>
                                <a:rPr lang="en-US" sz="2000" i="0">
                                  <a:solidFill>
                                    <a:srgbClr val="022826"/>
                                  </a:solidFill>
                                  <a:latin typeface="Cambria Math" panose="02040503050406030204" pitchFamily="18" charset="0"/>
                                </a:rPr>
                                <m:t>−1</m:t>
                              </m:r>
                            </m:sup>
                          </m:sSup>
                        </m:e>
                      </m:nary>
                      <m:r>
                        <a:rPr lang="en-US" sz="2000" i="1">
                          <a:solidFill>
                            <a:srgbClr val="022826"/>
                          </a:solidFill>
                          <a:latin typeface="Cambria Math" panose="02040503050406030204" pitchFamily="18" charset="0"/>
                        </a:rPr>
                        <m:t>𝑑𝑦</m:t>
                      </m:r>
                      <m:r>
                        <a:rPr lang="en-US" sz="2000" i="0">
                          <a:solidFill>
                            <a:srgbClr val="022826"/>
                          </a:solidFill>
                          <a:latin typeface="Cambria Math" panose="02040503050406030204" pitchFamily="18" charset="0"/>
                        </a:rPr>
                        <m:t>=</m:t>
                      </m:r>
                    </m:oMath>
                  </m:oMathPara>
                </a14:m>
                <a:endParaRPr lang="en-US" sz="2000" dirty="0">
                  <a:solidFill>
                    <a:srgbClr val="022826"/>
                  </a:solidFill>
                </a:endParaRPr>
              </a:p>
            </p:txBody>
          </p:sp>
        </mc:Choice>
        <mc:Fallback xmlns="">
          <p:sp>
            <p:nvSpPr>
              <p:cNvPr id="14" name="Rectangle 13">
                <a:extLst>
                  <a:ext uri="{FF2B5EF4-FFF2-40B4-BE49-F238E27FC236}">
                    <a16:creationId xmlns:a16="http://schemas.microsoft.com/office/drawing/2014/main" id="{5DF20349-6DC2-4CC9-BFE7-33CD674B776A}"/>
                  </a:ext>
                </a:extLst>
              </p:cNvPr>
              <p:cNvSpPr>
                <a:spLocks noRot="1" noChangeAspect="1" noMove="1" noResize="1" noEditPoints="1" noAdjustHandles="1" noChangeArrowheads="1" noChangeShapeType="1" noTextEdit="1"/>
              </p:cNvSpPr>
              <p:nvPr/>
            </p:nvSpPr>
            <p:spPr>
              <a:xfrm>
                <a:off x="3737132" y="3142576"/>
                <a:ext cx="5489388" cy="7583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48A1A18-9A70-4BF5-A0CD-CA4FF415677C}"/>
                  </a:ext>
                </a:extLst>
              </p:cNvPr>
              <p:cNvSpPr/>
              <p:nvPr/>
            </p:nvSpPr>
            <p:spPr>
              <a:xfrm>
                <a:off x="1411093" y="4061304"/>
                <a:ext cx="9173473"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𝛤</m:t>
                      </m:r>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num>
                            <m:den>
                              <m:r>
                                <a:rPr lang="en-US" sz="2000" i="0">
                                  <a:solidFill>
                                    <a:srgbClr val="022826"/>
                                  </a:solidFill>
                                  <a:latin typeface="Cambria Math" panose="02040503050406030204" pitchFamily="18" charset="0"/>
                                </a:rPr>
                                <m:t>2</m:t>
                              </m:r>
                            </m:den>
                          </m:f>
                        </m:e>
                      </m:d>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m:t>
                          </m:r>
                        </m:e>
                        <m:sup>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1</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𝑘</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𝑚</m:t>
                                  </m:r>
                                </m:e>
                                <m:sub>
                                  <m:r>
                                    <a:rPr lang="en-US" sz="2000" i="0">
                                      <a:solidFill>
                                        <a:srgbClr val="022826"/>
                                      </a:solidFill>
                                      <a:latin typeface="Cambria Math" panose="02040503050406030204" pitchFamily="18" charset="0"/>
                                    </a:rPr>
                                    <m:t>2</m:t>
                                  </m:r>
                                </m:sub>
                              </m:sSub>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1</m:t>
                                  </m:r>
                                </m:sub>
                              </m:sSub>
                              <m:r>
                                <a:rPr lang="en-US" sz="2000" i="0">
                                  <a:solidFill>
                                    <a:srgbClr val="022826"/>
                                  </a:solidFill>
                                  <a:latin typeface="Cambria Math" panose="02040503050406030204" pitchFamily="18" charset="0"/>
                                </a:rPr>
                                <m:t>+</m:t>
                              </m:r>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𝑖</m:t>
                                  </m:r>
                                  <m:r>
                                    <a:rPr lang="en-US" sz="2000" i="0">
                                      <a:solidFill>
                                        <a:srgbClr val="022826"/>
                                      </a:solidFill>
                                      <a:latin typeface="Cambria Math" panose="02040503050406030204" pitchFamily="18" charset="0"/>
                                    </a:rPr>
                                    <m:t>−</m:t>
                                  </m:r>
                                  <m:r>
                                    <a:rPr lang="en-US" sz="2000" i="1">
                                      <a:solidFill>
                                        <a:srgbClr val="022826"/>
                                      </a:solidFill>
                                      <a:latin typeface="Cambria Math" panose="02040503050406030204" pitchFamily="18" charset="0"/>
                                    </a:rPr>
                                    <m:t>𝑗</m:t>
                                  </m:r>
                                </m:e>
                              </m:d>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𝛾</m:t>
                                  </m:r>
                                </m:e>
                                <m:sub>
                                  <m:r>
                                    <a:rPr lang="en-US" sz="2000" i="0">
                                      <a:solidFill>
                                        <a:srgbClr val="022826"/>
                                      </a:solidFill>
                                      <a:latin typeface="Cambria Math" panose="02040503050406030204" pitchFamily="18" charset="0"/>
                                    </a:rPr>
                                    <m:t>2</m:t>
                                  </m:r>
                                </m:sub>
                              </m:sSub>
                            </m:num>
                            <m:den>
                              <m:r>
                                <a:rPr lang="en-US" sz="2000" i="0">
                                  <a:solidFill>
                                    <a:srgbClr val="022826"/>
                                  </a:solidFill>
                                  <a:latin typeface="Cambria Math" panose="02040503050406030204" pitchFamily="18" charset="0"/>
                                </a:rPr>
                                <m:t>2</m:t>
                              </m:r>
                            </m:den>
                          </m:f>
                        </m:sup>
                      </m:sSup>
                    </m:oMath>
                  </m:oMathPara>
                </a14:m>
                <a:endParaRPr lang="en-US" sz="2000" dirty="0">
                  <a:solidFill>
                    <a:srgbClr val="022826"/>
                  </a:solidFill>
                </a:endParaRPr>
              </a:p>
            </p:txBody>
          </p:sp>
        </mc:Choice>
        <mc:Fallback xmlns="">
          <p:sp>
            <p:nvSpPr>
              <p:cNvPr id="15" name="Rectangle 14">
                <a:extLst>
                  <a:ext uri="{FF2B5EF4-FFF2-40B4-BE49-F238E27FC236}">
                    <a16:creationId xmlns:a16="http://schemas.microsoft.com/office/drawing/2014/main" id="{A48A1A18-9A70-4BF5-A0CD-CA4FF415677C}"/>
                  </a:ext>
                </a:extLst>
              </p:cNvPr>
              <p:cNvSpPr>
                <a:spLocks noRot="1" noChangeAspect="1" noMove="1" noResize="1" noEditPoints="1" noAdjustHandles="1" noChangeArrowheads="1" noChangeShapeType="1" noTextEdit="1"/>
              </p:cNvSpPr>
              <p:nvPr/>
            </p:nvSpPr>
            <p:spPr>
              <a:xfrm>
                <a:off x="1411093" y="4061304"/>
                <a:ext cx="9173473" cy="783869"/>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1E501CF-E328-49EB-A001-1F14F49D2BAB}"/>
              </a:ext>
            </a:extLst>
          </p:cNvPr>
          <p:cNvSpPr txBox="1"/>
          <p:nvPr/>
        </p:nvSpPr>
        <p:spPr>
          <a:xfrm>
            <a:off x="1169747" y="5024516"/>
            <a:ext cx="4270721"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Therefore equation (1.56) becomes,</a:t>
            </a:r>
          </a:p>
        </p:txBody>
      </p:sp>
    </p:spTree>
    <p:extLst>
      <p:ext uri="{BB962C8B-B14F-4D97-AF65-F5344CB8AC3E}">
        <p14:creationId xmlns:p14="http://schemas.microsoft.com/office/powerpoint/2010/main" val="2742704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39</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B8CF0C2A-9DE0-45B5-B955-35B535749663}"/>
              </a:ext>
            </a:extLst>
          </p:cNvPr>
          <p:cNvSpPr txBox="1"/>
          <p:nvPr/>
        </p:nvSpPr>
        <p:spPr>
          <a:xfrm>
            <a:off x="10060838" y="219454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...(1.60)</a:t>
            </a:r>
          </a:p>
        </p:txBody>
      </p:sp>
      <p:sp>
        <p:nvSpPr>
          <p:cNvPr id="7" name="TextBox 6">
            <a:extLst>
              <a:ext uri="{FF2B5EF4-FFF2-40B4-BE49-F238E27FC236}">
                <a16:creationId xmlns:a16="http://schemas.microsoft.com/office/drawing/2014/main" id="{BE72E7DB-A3C2-4338-9B89-5F0AA9500EC4}"/>
              </a:ext>
            </a:extLst>
          </p:cNvPr>
          <p:cNvSpPr txBox="1"/>
          <p:nvPr/>
        </p:nvSpPr>
        <p:spPr>
          <a:xfrm>
            <a:off x="10060838" y="417138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...(1.61)</a:t>
            </a:r>
          </a:p>
        </p:txBody>
      </p:sp>
      <p:sp>
        <p:nvSpPr>
          <p:cNvPr id="8" name="TextBox 7">
            <a:extLst>
              <a:ext uri="{FF2B5EF4-FFF2-40B4-BE49-F238E27FC236}">
                <a16:creationId xmlns:a16="http://schemas.microsoft.com/office/drawing/2014/main" id="{44469AC6-C5F5-4079-AAB0-53E83DB59EE2}"/>
              </a:ext>
            </a:extLst>
          </p:cNvPr>
          <p:cNvSpPr txBox="1"/>
          <p:nvPr/>
        </p:nvSpPr>
        <p:spPr>
          <a:xfrm>
            <a:off x="1261724" y="3441522"/>
            <a:ext cx="7907036" cy="400110"/>
          </a:xfrm>
          <a:prstGeom prst="rect">
            <a:avLst/>
          </a:prstGeom>
          <a:noFill/>
        </p:spPr>
        <p:txBody>
          <a:bodyPr wrap="none" rtlCol="0">
            <a:spAutoFit/>
          </a:bodyPr>
          <a:lstStyle/>
          <a:p>
            <a:r>
              <a:rPr lang="en-US" sz="2000" dirty="0">
                <a:solidFill>
                  <a:srgbClr val="022826"/>
                </a:solidFill>
              </a:rPr>
              <a:t>Post detection electrical SNR for RC MIMO system (from equation (1.9)) is,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E7647C1-0AAC-45EC-A5B8-574EA2DDC2B1}"/>
                  </a:ext>
                </a:extLst>
              </p:cNvPr>
              <p:cNvSpPr/>
              <p:nvPr/>
            </p:nvSpPr>
            <p:spPr>
              <a:xfrm>
                <a:off x="1761140" y="1486346"/>
                <a:ext cx="8669719" cy="9578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𝑀</m:t>
                          </m:r>
                        </m:e>
                        <m:sub>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𝑌</m:t>
                              </m:r>
                            </m:e>
                            <m:sup>
                              <m:r>
                                <a:rPr lang="en-US" sz="1900" i="0">
                                  <a:solidFill>
                                    <a:srgbClr val="022826"/>
                                  </a:solidFill>
                                  <a:latin typeface="Cambria Math" panose="02040503050406030204" pitchFamily="18" charset="0"/>
                                </a:rPr>
                                <m:t>2</m:t>
                              </m:r>
                            </m:sup>
                          </m:sSup>
                        </m:sub>
                      </m:sSub>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𝑠</m:t>
                          </m:r>
                        </m:e>
                      </m:d>
                      <m:r>
                        <a:rPr lang="en-US" sz="1900" i="0">
                          <a:solidFill>
                            <a:srgbClr val="022826"/>
                          </a:solidFill>
                          <a:latin typeface="Cambria Math" panose="02040503050406030204" pitchFamily="18" charset="0"/>
                        </a:rPr>
                        <m:t>=</m:t>
                      </m:r>
                      <m:nary>
                        <m:naryPr>
                          <m:chr m:val="∑"/>
                          <m:limLoc m:val="undOvr"/>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𝑘</m:t>
                          </m:r>
                          <m:r>
                            <a:rPr lang="en-US" sz="1900" i="0">
                              <a:solidFill>
                                <a:srgbClr val="022826"/>
                              </a:solidFill>
                              <a:latin typeface="Cambria Math" panose="02040503050406030204" pitchFamily="18" charset="0"/>
                            </a:rPr>
                            <m:t>=0</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d>
                            <m:dPr>
                              <m:ctrlPr>
                                <a:rPr lang="en-US" sz="1900" i="1">
                                  <a:solidFill>
                                    <a:srgbClr val="022826"/>
                                  </a:solidFill>
                                  <a:latin typeface="Cambria Math" panose="02040503050406030204" pitchFamily="18" charset="0"/>
                                </a:rPr>
                              </m:ctrlPr>
                            </m:dPr>
                            <m:e>
                              <m:f>
                                <m:fPr>
                                  <m:type m:val="noBa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num>
                                <m:den>
                                  <m:r>
                                    <a:rPr lang="en-US" sz="1900" i="1">
                                      <a:solidFill>
                                        <a:srgbClr val="022826"/>
                                      </a:solidFill>
                                      <a:latin typeface="Cambria Math" panose="02040503050406030204" pitchFamily="18" charset="0"/>
                                    </a:rPr>
                                    <m:t>𝑘</m:t>
                                  </m:r>
                                </m:den>
                              </m:f>
                            </m:e>
                          </m:d>
                          <m:nary>
                            <m:naryPr>
                              <m:chr m:val="∑"/>
                              <m:limLoc m:val="undOvr"/>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=0</m:t>
                              </m:r>
                            </m:sub>
                            <m:sup>
                              <m:r>
                                <a:rPr lang="en-US" sz="1900" i="0">
                                  <a:solidFill>
                                    <a:srgbClr val="022826"/>
                                  </a:solidFill>
                                  <a:latin typeface="Cambria Math" panose="02040503050406030204" pitchFamily="18" charset="0"/>
                                </a:rPr>
                                <m:t>∞</m:t>
                              </m:r>
                            </m:sup>
                            <m:e>
                              <m:nary>
                                <m:naryPr>
                                  <m:chr m:val="∑"/>
                                  <m:limLoc m:val="undOvr"/>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𝑗</m:t>
                                  </m:r>
                                  <m:r>
                                    <a:rPr lang="en-US" sz="1900" i="0">
                                      <a:solidFill>
                                        <a:srgbClr val="022826"/>
                                      </a:solidFill>
                                      <a:latin typeface="Cambria Math" panose="02040503050406030204" pitchFamily="18" charset="0"/>
                                    </a:rPr>
                                    <m:t>=0</m:t>
                                  </m:r>
                                </m:sub>
                                <m:sup>
                                  <m:r>
                                    <a:rPr lang="en-US" sz="1900" i="1">
                                      <a:solidFill>
                                        <a:srgbClr val="022826"/>
                                      </a:solidFill>
                                      <a:latin typeface="Cambria Math" panose="02040503050406030204" pitchFamily="18" charset="0"/>
                                    </a:rPr>
                                    <m:t>𝑖</m:t>
                                  </m:r>
                                </m:sup>
                                <m:e>
                                  <m:f>
                                    <m:fPr>
                                      <m:ctrlPr>
                                        <a:rPr lang="en-US" sz="1900" i="1">
                                          <a:solidFill>
                                            <a:srgbClr val="022826"/>
                                          </a:solidFill>
                                          <a:latin typeface="Cambria Math" panose="02040503050406030204" pitchFamily="18" charset="0"/>
                                        </a:rPr>
                                      </m:ctrlPr>
                                    </m:fPr>
                                    <m:num>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sSub>
                                        <m:sSubPr>
                                          <m:ctrlPr>
                                            <a:rPr lang="en-US" sz="1900" i="1">
                                              <a:solidFill>
                                                <a:srgbClr val="022826"/>
                                              </a:solidFill>
                                              <a:latin typeface="Cambria Math" panose="02040503050406030204" pitchFamily="18" charset="0"/>
                                            </a:rPr>
                                          </m:ctrlPr>
                                        </m:sSubPr>
                                        <m:e>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𝑐</m:t>
                                              </m:r>
                                            </m:e>
                                          </m:acc>
                                        </m:e>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ub>
                                      </m:sSub>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e>
                                      </m:d>
                                    </m:num>
                                    <m:den>
                                      <m:r>
                                        <a:rPr lang="en-US" sz="1900" i="0">
                                          <a:solidFill>
                                            <a:srgbClr val="022826"/>
                                          </a:solidFill>
                                          <a:latin typeface="Cambria Math" panose="02040503050406030204" pitchFamily="18" charset="0"/>
                                        </a:rPr>
                                        <m:t>2</m:t>
                                      </m:r>
                                      <m:r>
                                        <a:rPr lang="en-US" sz="1900" i="1">
                                          <a:solidFill>
                                            <a:srgbClr val="022826"/>
                                          </a:solidFill>
                                          <a:latin typeface="Cambria Math" panose="02040503050406030204" pitchFamily="18" charset="0"/>
                                        </a:rPr>
                                        <m:t>𝛤</m:t>
                                      </m:r>
                                      <m:d>
                                        <m:dPr>
                                          <m:ctrlPr>
                                            <a:rPr lang="en-US" sz="1900" i="1">
                                              <a:solidFill>
                                                <a:srgbClr val="022826"/>
                                              </a:solidFill>
                                              <a:latin typeface="Cambria Math" panose="02040503050406030204" pitchFamily="18" charset="0"/>
                                            </a:rPr>
                                          </m:ctrlPr>
                                        </m:dPr>
                                        <m:e>
                                          <m:d>
                                            <m:dPr>
                                              <m:ctrlPr>
                                                <a:rPr lang="en-US" sz="1900" i="1">
                                                  <a:solidFill>
                                                    <a:srgbClr val="022826"/>
                                                  </a:solidFill>
                                                  <a:latin typeface="Cambria Math" panose="02040503050406030204" pitchFamily="18" charset="0"/>
                                                </a:rPr>
                                              </m:ctrlPr>
                                            </m:dPr>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1</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𝑘</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𝑚</m:t>
                                              </m:r>
                                            </m:e>
                                            <m:sub>
                                              <m:r>
                                                <a:rPr lang="en-US" sz="1900" i="0">
                                                  <a:solidFill>
                                                    <a:srgbClr val="022826"/>
                                                  </a:solidFill>
                                                  <a:latin typeface="Cambria Math" panose="02040503050406030204" pitchFamily="18" charset="0"/>
                                                </a:rPr>
                                                <m:t>2</m:t>
                                              </m:r>
                                            </m:sub>
                                          </m:sSub>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1</m:t>
                                              </m:r>
                                            </m:sub>
                                          </m:sSub>
                                          <m:r>
                                            <a:rPr lang="en-US" sz="1900" i="0">
                                              <a:solidFill>
                                                <a:srgbClr val="022826"/>
                                              </a:solidFill>
                                              <a:latin typeface="Cambria Math" panose="02040503050406030204" pitchFamily="18" charset="0"/>
                                            </a:rPr>
                                            <m:t>+</m:t>
                                          </m:r>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m:t>
                                              </m:r>
                                              <m:r>
                                                <a:rPr lang="en-US" sz="1900" i="1">
                                                  <a:solidFill>
                                                    <a:srgbClr val="022826"/>
                                                  </a:solidFill>
                                                  <a:latin typeface="Cambria Math" panose="02040503050406030204" pitchFamily="18" charset="0"/>
                                                </a:rPr>
                                                <m:t>𝑗</m:t>
                                              </m:r>
                                            </m:e>
                                          </m:d>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𝛾</m:t>
                                              </m:r>
                                            </m:e>
                                            <m:sub>
                                              <m:r>
                                                <a:rPr lang="en-US" sz="1900" i="0">
                                                  <a:solidFill>
                                                    <a:srgbClr val="022826"/>
                                                  </a:solidFill>
                                                  <a:latin typeface="Cambria Math" panose="02040503050406030204" pitchFamily="18" charset="0"/>
                                                </a:rPr>
                                                <m:t>2</m:t>
                                              </m:r>
                                            </m:sub>
                                          </m:sSub>
                                        </m:e>
                                      </m:d>
                                    </m:den>
                                  </m:f>
                                </m:e>
                              </m:nary>
                            </m:e>
                          </m:nary>
                        </m:e>
                      </m:nary>
                    </m:oMath>
                  </m:oMathPara>
                </a14:m>
                <a:endParaRPr lang="en-US" sz="1900" dirty="0">
                  <a:solidFill>
                    <a:srgbClr val="022826"/>
                  </a:solidFill>
                </a:endParaRPr>
              </a:p>
            </p:txBody>
          </p:sp>
        </mc:Choice>
        <mc:Fallback xmlns="">
          <p:sp>
            <p:nvSpPr>
              <p:cNvPr id="9" name="Rectangle 8">
                <a:extLst>
                  <a:ext uri="{FF2B5EF4-FFF2-40B4-BE49-F238E27FC236}">
                    <a16:creationId xmlns:a16="http://schemas.microsoft.com/office/drawing/2014/main" id="{2E7647C1-0AAC-45EC-A5B8-574EA2DDC2B1}"/>
                  </a:ext>
                </a:extLst>
              </p:cNvPr>
              <p:cNvSpPr>
                <a:spLocks noRot="1" noChangeAspect="1" noMove="1" noResize="1" noEditPoints="1" noAdjustHandles="1" noChangeArrowheads="1" noChangeShapeType="1" noTextEdit="1"/>
              </p:cNvSpPr>
              <p:nvPr/>
            </p:nvSpPr>
            <p:spPr>
              <a:xfrm>
                <a:off x="1761140" y="1486346"/>
                <a:ext cx="8669719" cy="95782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8F2D24C-A193-4FA1-A41F-199A0C3797A0}"/>
                  </a:ext>
                </a:extLst>
              </p:cNvPr>
              <p:cNvSpPr/>
              <p:nvPr/>
            </p:nvSpPr>
            <p:spPr>
              <a:xfrm>
                <a:off x="1973782" y="2608261"/>
                <a:ext cx="8244436"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solidFill>
                            <a:srgbClr val="022826"/>
                          </a:solidFill>
                          <a:latin typeface="Cambria Math" panose="02040503050406030204" pitchFamily="18" charset="0"/>
                        </a:rPr>
                        <m:t> </m:t>
                      </m:r>
                      <m:r>
                        <m:rPr>
                          <m:sty m:val="p"/>
                        </m:rPr>
                        <a:rPr lang="en-US" smtClean="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e>
                      </m:d>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𝑠</m:t>
                          </m:r>
                        </m:e>
                        <m:sup>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sup>
                      </m:sSup>
                    </m:oMath>
                  </m:oMathPara>
                </a14:m>
                <a:endParaRPr lang="en-US" dirty="0">
                  <a:solidFill>
                    <a:srgbClr val="022826"/>
                  </a:solidFill>
                </a:endParaRPr>
              </a:p>
            </p:txBody>
          </p:sp>
        </mc:Choice>
        <mc:Fallback xmlns="">
          <p:sp>
            <p:nvSpPr>
              <p:cNvPr id="13" name="Rectangle 12">
                <a:extLst>
                  <a:ext uri="{FF2B5EF4-FFF2-40B4-BE49-F238E27FC236}">
                    <a16:creationId xmlns:a16="http://schemas.microsoft.com/office/drawing/2014/main" id="{F8F2D24C-A193-4FA1-A41F-199A0C3797A0}"/>
                  </a:ext>
                </a:extLst>
              </p:cNvPr>
              <p:cNvSpPr>
                <a:spLocks noRot="1" noChangeAspect="1" noMove="1" noResize="1" noEditPoints="1" noAdjustHandles="1" noChangeArrowheads="1" noChangeShapeType="1" noTextEdit="1"/>
              </p:cNvSpPr>
              <p:nvPr/>
            </p:nvSpPr>
            <p:spPr>
              <a:xfrm>
                <a:off x="1973782" y="2608261"/>
                <a:ext cx="8244436" cy="7146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69019A7-3B26-4046-8453-1BFEFA84F446}"/>
                  </a:ext>
                </a:extLst>
              </p:cNvPr>
              <p:cNvSpPr/>
              <p:nvPr/>
            </p:nvSpPr>
            <p:spPr>
              <a:xfrm>
                <a:off x="4459301" y="3916786"/>
                <a:ext cx="3273396" cy="80701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900" i="1" smtClean="0">
                          <a:solidFill>
                            <a:srgbClr val="022826"/>
                          </a:solidFill>
                          <a:latin typeface="Cambria Math" panose="02040503050406030204" pitchFamily="18" charset="0"/>
                        </a:rPr>
                        <m:t>𝛾</m:t>
                      </m:r>
                      <m:r>
                        <a:rPr lang="en-US" sz="1900" i="0">
                          <a:solidFill>
                            <a:srgbClr val="022826"/>
                          </a:solidFill>
                          <a:latin typeface="Cambria Math" panose="02040503050406030204" pitchFamily="18" charset="0"/>
                        </a:rPr>
                        <m:t>=</m:t>
                      </m:r>
                      <m:f>
                        <m:fPr>
                          <m:ctrlPr>
                            <a:rPr lang="en-US" sz="1900" i="1">
                              <a:solidFill>
                                <a:srgbClr val="022826"/>
                              </a:solidFill>
                              <a:latin typeface="Cambria Math" panose="02040503050406030204" pitchFamily="18" charset="0"/>
                            </a:rPr>
                          </m:ctrlPr>
                        </m:fPr>
                        <m:num>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𝛾</m:t>
                              </m:r>
                            </m:e>
                          </m:acc>
                        </m:num>
                        <m:den>
                          <m:sSubSup>
                            <m:sSubSupPr>
                              <m:ctrlPr>
                                <a:rPr lang="en-US" sz="1900" i="1">
                                  <a:solidFill>
                                    <a:srgbClr val="022826"/>
                                  </a:solidFill>
                                  <a:latin typeface="Cambria Math" panose="02040503050406030204" pitchFamily="18" charset="0"/>
                                </a:rPr>
                              </m:ctrlPr>
                            </m:sSubSup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up>
                              <m:r>
                                <a:rPr lang="en-US" sz="1900" i="0">
                                  <a:solidFill>
                                    <a:srgbClr val="022826"/>
                                  </a:solidFill>
                                  <a:latin typeface="Cambria Math" panose="02040503050406030204" pitchFamily="18" charset="0"/>
                                </a:rPr>
                                <m:t>2</m:t>
                              </m:r>
                            </m:sup>
                          </m:sSub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den>
                      </m:f>
                      <m:sSup>
                        <m:sSupPr>
                          <m:ctrlPr>
                            <a:rPr lang="en-US" sz="1900" i="1">
                              <a:solidFill>
                                <a:srgbClr val="022826"/>
                              </a:solidFill>
                              <a:latin typeface="Cambria Math" panose="02040503050406030204" pitchFamily="18" charset="0"/>
                            </a:rPr>
                          </m:ctrlPr>
                        </m:sSupPr>
                        <m:e>
                          <m:d>
                            <m:dPr>
                              <m:ctrlPr>
                                <a:rPr lang="en-US" sz="1900" i="1">
                                  <a:solidFill>
                                    <a:srgbClr val="022826"/>
                                  </a:solidFill>
                                  <a:latin typeface="Cambria Math" panose="02040503050406030204" pitchFamily="18" charset="0"/>
                                </a:rPr>
                              </m:ctrlPr>
                            </m:dPr>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𝑖</m:t>
                                  </m:r>
                                  <m:r>
                                    <a:rPr lang="en-US" sz="1900" i="0">
                                      <a:solidFill>
                                        <a:srgbClr val="022826"/>
                                      </a:solidFill>
                                      <a:latin typeface="Cambria Math" panose="02040503050406030204" pitchFamily="18" charset="0"/>
                                    </a:rPr>
                                    <m:t>=1</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𝑇</m:t>
                                      </m:r>
                                    </m:sub>
                                  </m:sSub>
                                </m:sup>
                                <m:e>
                                  <m:nary>
                                    <m:naryPr>
                                      <m:chr m:val="∑"/>
                                      <m:limLoc m:val="subSup"/>
                                      <m:ctrlPr>
                                        <a:rPr lang="en-US" sz="1900" i="1">
                                          <a:solidFill>
                                            <a:srgbClr val="022826"/>
                                          </a:solidFill>
                                          <a:latin typeface="Cambria Math" panose="02040503050406030204" pitchFamily="18" charset="0"/>
                                        </a:rPr>
                                      </m:ctrlPr>
                                    </m:naryPr>
                                    <m:sub>
                                      <m:r>
                                        <a:rPr lang="en-US" sz="1900" i="1">
                                          <a:solidFill>
                                            <a:srgbClr val="022826"/>
                                          </a:solidFill>
                                          <a:latin typeface="Cambria Math" panose="02040503050406030204" pitchFamily="18" charset="0"/>
                                        </a:rPr>
                                        <m:t>𝑗</m:t>
                                      </m:r>
                                      <m:r>
                                        <a:rPr lang="en-US" sz="1900" i="0">
                                          <a:solidFill>
                                            <a:srgbClr val="022826"/>
                                          </a:solidFill>
                                          <a:latin typeface="Cambria Math" panose="02040503050406030204" pitchFamily="18" charset="0"/>
                                        </a:rPr>
                                        <m:t>=1</m:t>
                                      </m:r>
                                    </m:sub>
                                    <m:sup>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𝑛</m:t>
                                          </m:r>
                                        </m:e>
                                        <m:sub>
                                          <m:r>
                                            <a:rPr lang="en-US" sz="1900" i="1">
                                              <a:solidFill>
                                                <a:srgbClr val="022826"/>
                                              </a:solidFill>
                                              <a:latin typeface="Cambria Math" panose="02040503050406030204" pitchFamily="18" charset="0"/>
                                            </a:rPr>
                                            <m:t>𝑅</m:t>
                                          </m:r>
                                        </m:sub>
                                      </m:sSub>
                                    </m:sup>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𝐼</m:t>
                                          </m:r>
                                        </m:e>
                                        <m:sub>
                                          <m:r>
                                            <a:rPr lang="en-US" sz="1900" i="1">
                                              <a:solidFill>
                                                <a:srgbClr val="022826"/>
                                              </a:solidFill>
                                              <a:latin typeface="Cambria Math" panose="02040503050406030204" pitchFamily="18" charset="0"/>
                                            </a:rPr>
                                            <m:t>𝑖𝑗</m:t>
                                          </m:r>
                                        </m:sub>
                                      </m:sSub>
                                    </m:e>
                                  </m:nary>
                                </m:e>
                              </m:nary>
                            </m:e>
                          </m:d>
                        </m:e>
                        <m:sup>
                          <m:r>
                            <a:rPr lang="en-US" sz="1900" i="0">
                              <a:solidFill>
                                <a:srgbClr val="022826"/>
                              </a:solidFill>
                              <a:latin typeface="Cambria Math" panose="02040503050406030204" pitchFamily="18" charset="0"/>
                            </a:rPr>
                            <m:t>2</m:t>
                          </m:r>
                        </m:sup>
                      </m:sSup>
                    </m:oMath>
                  </m:oMathPara>
                </a14:m>
                <a:endParaRPr lang="en-US" sz="1900" dirty="0">
                  <a:solidFill>
                    <a:srgbClr val="022826"/>
                  </a:solidFill>
                </a:endParaRPr>
              </a:p>
            </p:txBody>
          </p:sp>
        </mc:Choice>
        <mc:Fallback xmlns="">
          <p:sp>
            <p:nvSpPr>
              <p:cNvPr id="14" name="Rectangle 13">
                <a:extLst>
                  <a:ext uri="{FF2B5EF4-FFF2-40B4-BE49-F238E27FC236}">
                    <a16:creationId xmlns:a16="http://schemas.microsoft.com/office/drawing/2014/main" id="{869019A7-3B26-4046-8453-1BFEFA84F446}"/>
                  </a:ext>
                </a:extLst>
              </p:cNvPr>
              <p:cNvSpPr>
                <a:spLocks noRot="1" noChangeAspect="1" noMove="1" noResize="1" noEditPoints="1" noAdjustHandles="1" noChangeArrowheads="1" noChangeShapeType="1" noTextEdit="1"/>
              </p:cNvSpPr>
              <p:nvPr/>
            </p:nvSpPr>
            <p:spPr>
              <a:xfrm>
                <a:off x="4459301" y="3916786"/>
                <a:ext cx="3273396" cy="807016"/>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3FA7A9AF-6F56-422C-8D11-BEC225E95FF8}"/>
              </a:ext>
            </a:extLst>
          </p:cNvPr>
          <p:cNvSpPr txBox="1"/>
          <p:nvPr/>
        </p:nvSpPr>
        <p:spPr>
          <a:xfrm>
            <a:off x="1287014" y="4899670"/>
            <a:ext cx="7944932" cy="400110"/>
          </a:xfrm>
          <a:prstGeom prst="rect">
            <a:avLst/>
          </a:prstGeom>
          <a:noFill/>
        </p:spPr>
        <p:txBody>
          <a:bodyPr wrap="none" rtlCol="0">
            <a:spAutoFit/>
          </a:bodyPr>
          <a:lstStyle/>
          <a:p>
            <a:r>
              <a:rPr lang="en-US" sz="2000" dirty="0">
                <a:solidFill>
                  <a:srgbClr val="022826"/>
                </a:solidFill>
              </a:rPr>
              <a:t>The average SER of subcarrier MPSK (from equation (19), Ref 1) is given as,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29EDB3F-F192-460D-9F6E-AEFEBF82F0FE}"/>
                  </a:ext>
                </a:extLst>
              </p:cNvPr>
              <p:cNvSpPr/>
              <p:nvPr/>
            </p:nvSpPr>
            <p:spPr>
              <a:xfrm>
                <a:off x="4117060" y="5461268"/>
                <a:ext cx="3957878" cy="8744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900" i="1" smtClean="0">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𝑃</m:t>
                          </m:r>
                        </m:e>
                        <m:sub>
                          <m:r>
                            <a:rPr lang="en-US" sz="1900" i="1">
                              <a:solidFill>
                                <a:srgbClr val="022826"/>
                              </a:solidFill>
                              <a:latin typeface="Cambria Math" panose="02040503050406030204" pitchFamily="18" charset="0"/>
                            </a:rPr>
                            <m:t>𝑒</m:t>
                          </m:r>
                        </m:sub>
                      </m:sSub>
                      <m:r>
                        <a:rPr lang="en-US" sz="1900" i="0">
                          <a:solidFill>
                            <a:srgbClr val="022826"/>
                          </a:solidFill>
                          <a:latin typeface="Cambria Math" panose="02040503050406030204" pitchFamily="18" charset="0"/>
                        </a:rPr>
                        <m:t>=</m:t>
                      </m:r>
                      <m:f>
                        <m:fPr>
                          <m:ctrlPr>
                            <a:rPr lang="en-US" sz="1900" i="1">
                              <a:solidFill>
                                <a:srgbClr val="022826"/>
                              </a:solidFill>
                              <a:latin typeface="Cambria Math" panose="02040503050406030204" pitchFamily="18" charset="0"/>
                            </a:rPr>
                          </m:ctrlPr>
                        </m:fPr>
                        <m:num>
                          <m:r>
                            <a:rPr lang="en-US" sz="1900" i="0">
                              <a:solidFill>
                                <a:srgbClr val="022826"/>
                              </a:solidFill>
                              <a:latin typeface="Cambria Math" panose="02040503050406030204" pitchFamily="18" charset="0"/>
                            </a:rPr>
                            <m:t>1</m:t>
                          </m:r>
                        </m:num>
                        <m:den>
                          <m:r>
                            <a:rPr lang="en-US" sz="1900" i="1">
                              <a:solidFill>
                                <a:srgbClr val="022826"/>
                              </a:solidFill>
                              <a:latin typeface="Cambria Math" panose="02040503050406030204" pitchFamily="18" charset="0"/>
                            </a:rPr>
                            <m:t>𝜋</m:t>
                          </m:r>
                        </m:den>
                      </m:f>
                      <m:nary>
                        <m:naryPr>
                          <m:limLoc m:val="subSup"/>
                          <m:ctrlPr>
                            <a:rPr lang="en-US" sz="1900" i="1">
                              <a:solidFill>
                                <a:srgbClr val="022826"/>
                              </a:solidFill>
                              <a:latin typeface="Cambria Math" panose="02040503050406030204" pitchFamily="18" charset="0"/>
                            </a:rPr>
                          </m:ctrlPr>
                        </m:naryPr>
                        <m:sub>
                          <m:r>
                            <a:rPr lang="en-US" sz="1900" i="0">
                              <a:solidFill>
                                <a:srgbClr val="022826"/>
                              </a:solidFill>
                              <a:latin typeface="Cambria Math" panose="02040503050406030204" pitchFamily="18" charset="0"/>
                            </a:rPr>
                            <m:t>0</m:t>
                          </m:r>
                        </m:sub>
                        <m:sup>
                          <m:f>
                            <m:fPr>
                              <m:ctrlPr>
                                <a:rPr lang="en-US" sz="1900" i="1">
                                  <a:solidFill>
                                    <a:srgbClr val="022826"/>
                                  </a:solidFill>
                                  <a:latin typeface="Cambria Math" panose="02040503050406030204" pitchFamily="18" charset="0"/>
                                </a:rPr>
                              </m:ctrlPr>
                            </m:fPr>
                            <m:num>
                              <m:d>
                                <m:dPr>
                                  <m:ctrlPr>
                                    <a:rPr lang="en-US" sz="1900" i="1">
                                      <a:solidFill>
                                        <a:srgbClr val="022826"/>
                                      </a:solidFill>
                                      <a:latin typeface="Cambria Math" panose="02040503050406030204" pitchFamily="18" charset="0"/>
                                    </a:rPr>
                                  </m:ctrlPr>
                                </m:dPr>
                                <m:e>
                                  <m:r>
                                    <a:rPr lang="en-US" sz="1900" i="1">
                                      <a:solidFill>
                                        <a:srgbClr val="022826"/>
                                      </a:solidFill>
                                      <a:latin typeface="Cambria Math" panose="02040503050406030204" pitchFamily="18" charset="0"/>
                                    </a:rPr>
                                    <m:t>𝑀</m:t>
                                  </m:r>
                                  <m:r>
                                    <a:rPr lang="en-US" sz="1900" i="0">
                                      <a:solidFill>
                                        <a:srgbClr val="022826"/>
                                      </a:solidFill>
                                      <a:latin typeface="Cambria Math" panose="02040503050406030204" pitchFamily="18" charset="0"/>
                                    </a:rPr>
                                    <m:t>−1</m:t>
                                  </m:r>
                                </m:e>
                              </m:d>
                              <m:r>
                                <a:rPr lang="en-US" sz="1900" i="1">
                                  <a:solidFill>
                                    <a:srgbClr val="022826"/>
                                  </a:solidFill>
                                  <a:latin typeface="Cambria Math" panose="02040503050406030204" pitchFamily="18" charset="0"/>
                                </a:rPr>
                                <m:t>𝜋</m:t>
                              </m:r>
                            </m:num>
                            <m:den>
                              <m:r>
                                <a:rPr lang="en-US" sz="1900" i="1">
                                  <a:solidFill>
                                    <a:srgbClr val="022826"/>
                                  </a:solidFill>
                                  <a:latin typeface="Cambria Math" panose="02040503050406030204" pitchFamily="18" charset="0"/>
                                </a:rPr>
                                <m:t>𝑀</m:t>
                              </m:r>
                            </m:den>
                          </m:f>
                        </m:sup>
                        <m:e>
                          <m:sSub>
                            <m:sSubPr>
                              <m:ctrlPr>
                                <a:rPr lang="en-US" sz="1900" i="1">
                                  <a:solidFill>
                                    <a:srgbClr val="022826"/>
                                  </a:solidFill>
                                  <a:latin typeface="Cambria Math" panose="02040503050406030204" pitchFamily="18" charset="0"/>
                                </a:rPr>
                              </m:ctrlPr>
                            </m:sSubPr>
                            <m:e>
                              <m:r>
                                <a:rPr lang="en-US" sz="1900" i="1">
                                  <a:solidFill>
                                    <a:srgbClr val="022826"/>
                                  </a:solidFill>
                                  <a:latin typeface="Cambria Math" panose="02040503050406030204" pitchFamily="18" charset="0"/>
                                </a:rPr>
                                <m:t>𝑀</m:t>
                              </m:r>
                            </m:e>
                            <m:sub>
                              <m:r>
                                <a:rPr lang="en-US" sz="1900" i="1">
                                  <a:solidFill>
                                    <a:srgbClr val="022826"/>
                                  </a:solidFill>
                                  <a:latin typeface="Cambria Math" panose="02040503050406030204" pitchFamily="18" charset="0"/>
                                </a:rPr>
                                <m:t>𝑉</m:t>
                              </m:r>
                            </m:sub>
                          </m:sSub>
                          <m:d>
                            <m:dPr>
                              <m:ctrlPr>
                                <a:rPr lang="en-US" sz="1900" i="1">
                                  <a:solidFill>
                                    <a:srgbClr val="022826"/>
                                  </a:solidFill>
                                  <a:latin typeface="Cambria Math" panose="02040503050406030204" pitchFamily="18" charset="0"/>
                                </a:rPr>
                              </m:ctrlPr>
                            </m:dPr>
                            <m:e>
                              <m:f>
                                <m:fPr>
                                  <m:ctrlPr>
                                    <a:rPr lang="en-US" sz="1900" i="1">
                                      <a:solidFill>
                                        <a:srgbClr val="022826"/>
                                      </a:solidFill>
                                      <a:latin typeface="Cambria Math" panose="02040503050406030204" pitchFamily="18" charset="0"/>
                                    </a:rPr>
                                  </m:ctrlPr>
                                </m:fPr>
                                <m:num>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𝑠𝑖𝑛</m:t>
                                      </m:r>
                                    </m:e>
                                    <m:sup>
                                      <m:r>
                                        <a:rPr lang="en-US" sz="1900" i="0">
                                          <a:solidFill>
                                            <a:srgbClr val="022826"/>
                                          </a:solidFill>
                                          <a:latin typeface="Cambria Math" panose="02040503050406030204" pitchFamily="18" charset="0"/>
                                        </a:rPr>
                                        <m:t>2</m:t>
                                      </m:r>
                                    </m:sup>
                                  </m:sSup>
                                  <m:d>
                                    <m:dPr>
                                      <m:ctrlPr>
                                        <a:rPr lang="en-US" sz="1900" i="1">
                                          <a:solidFill>
                                            <a:srgbClr val="022826"/>
                                          </a:solidFill>
                                          <a:latin typeface="Cambria Math" panose="02040503050406030204" pitchFamily="18" charset="0"/>
                                        </a:rPr>
                                      </m:ctrlPr>
                                    </m:dPr>
                                    <m:e>
                                      <m:f>
                                        <m:fPr>
                                          <m:ctrlPr>
                                            <a:rPr lang="en-US" sz="1900" i="1">
                                              <a:solidFill>
                                                <a:srgbClr val="022826"/>
                                              </a:solidFill>
                                              <a:latin typeface="Cambria Math" panose="02040503050406030204" pitchFamily="18" charset="0"/>
                                            </a:rPr>
                                          </m:ctrlPr>
                                        </m:fPr>
                                        <m:num>
                                          <m:r>
                                            <a:rPr lang="en-US" sz="1900" i="1">
                                              <a:solidFill>
                                                <a:srgbClr val="022826"/>
                                              </a:solidFill>
                                              <a:latin typeface="Cambria Math" panose="02040503050406030204" pitchFamily="18" charset="0"/>
                                            </a:rPr>
                                            <m:t>𝜋</m:t>
                                          </m:r>
                                        </m:num>
                                        <m:den>
                                          <m:r>
                                            <a:rPr lang="en-US" sz="1900" i="1">
                                              <a:solidFill>
                                                <a:srgbClr val="022826"/>
                                              </a:solidFill>
                                              <a:latin typeface="Cambria Math" panose="02040503050406030204" pitchFamily="18" charset="0"/>
                                            </a:rPr>
                                            <m:t>𝑀</m:t>
                                          </m:r>
                                        </m:den>
                                      </m:f>
                                    </m:e>
                                  </m:d>
                                  <m:acc>
                                    <m:accPr>
                                      <m:chr m:val="̅"/>
                                      <m:ctrlPr>
                                        <a:rPr lang="en-US" sz="1900" i="1">
                                          <a:solidFill>
                                            <a:srgbClr val="022826"/>
                                          </a:solidFill>
                                          <a:latin typeface="Cambria Math" panose="02040503050406030204" pitchFamily="18" charset="0"/>
                                        </a:rPr>
                                      </m:ctrlPr>
                                    </m:accPr>
                                    <m:e>
                                      <m:r>
                                        <a:rPr lang="en-US" sz="1900" i="1">
                                          <a:solidFill>
                                            <a:srgbClr val="022826"/>
                                          </a:solidFill>
                                          <a:latin typeface="Cambria Math" panose="02040503050406030204" pitchFamily="18" charset="0"/>
                                        </a:rPr>
                                        <m:t>𝛾</m:t>
                                      </m:r>
                                    </m:e>
                                  </m:acc>
                                </m:num>
                                <m:den>
                                  <m:sSup>
                                    <m:sSupPr>
                                      <m:ctrlPr>
                                        <a:rPr lang="en-US" sz="1900" i="1">
                                          <a:solidFill>
                                            <a:srgbClr val="022826"/>
                                          </a:solidFill>
                                          <a:latin typeface="Cambria Math" panose="02040503050406030204" pitchFamily="18" charset="0"/>
                                        </a:rPr>
                                      </m:ctrlPr>
                                    </m:sSupPr>
                                    <m:e>
                                      <m:r>
                                        <a:rPr lang="en-US" sz="1900" i="1">
                                          <a:solidFill>
                                            <a:srgbClr val="022826"/>
                                          </a:solidFill>
                                          <a:latin typeface="Cambria Math" panose="02040503050406030204" pitchFamily="18" charset="0"/>
                                        </a:rPr>
                                        <m:t>𝑠𝑖𝑛</m:t>
                                      </m:r>
                                    </m:e>
                                    <m:sup>
                                      <m:r>
                                        <a:rPr lang="en-US" sz="1900" i="0">
                                          <a:solidFill>
                                            <a:srgbClr val="022826"/>
                                          </a:solidFill>
                                          <a:latin typeface="Cambria Math" panose="02040503050406030204" pitchFamily="18" charset="0"/>
                                        </a:rPr>
                                        <m:t>2</m:t>
                                      </m:r>
                                    </m:sup>
                                  </m:sSup>
                                  <m:r>
                                    <a:rPr lang="en-US" sz="1900" i="1">
                                      <a:solidFill>
                                        <a:srgbClr val="022826"/>
                                      </a:solidFill>
                                      <a:latin typeface="Cambria Math" panose="02040503050406030204" pitchFamily="18" charset="0"/>
                                    </a:rPr>
                                    <m:t>𝜃</m:t>
                                  </m:r>
                                </m:den>
                              </m:f>
                            </m:e>
                          </m:d>
                          <m:r>
                            <a:rPr lang="en-US" sz="1900" i="1">
                              <a:solidFill>
                                <a:srgbClr val="022826"/>
                              </a:solidFill>
                              <a:latin typeface="Cambria Math" panose="02040503050406030204" pitchFamily="18" charset="0"/>
                            </a:rPr>
                            <m:t>𝑑</m:t>
                          </m:r>
                          <m:r>
                            <a:rPr lang="en-US" sz="1900" i="1">
                              <a:solidFill>
                                <a:srgbClr val="022826"/>
                              </a:solidFill>
                              <a:latin typeface="Cambria Math" panose="02040503050406030204" pitchFamily="18" charset="0"/>
                            </a:rPr>
                            <m:t>𝜃</m:t>
                          </m:r>
                        </m:e>
                      </m:nary>
                    </m:oMath>
                  </m:oMathPara>
                </a14:m>
                <a:endParaRPr lang="en-US" sz="1900" dirty="0">
                  <a:solidFill>
                    <a:srgbClr val="022826"/>
                  </a:solidFill>
                </a:endParaRPr>
              </a:p>
            </p:txBody>
          </p:sp>
        </mc:Choice>
        <mc:Fallback xmlns="">
          <p:sp>
            <p:nvSpPr>
              <p:cNvPr id="16" name="Rectangle 15">
                <a:extLst>
                  <a:ext uri="{FF2B5EF4-FFF2-40B4-BE49-F238E27FC236}">
                    <a16:creationId xmlns:a16="http://schemas.microsoft.com/office/drawing/2014/main" id="{529EDB3F-F192-460D-9F6E-AEFEBF82F0FE}"/>
                  </a:ext>
                </a:extLst>
              </p:cNvPr>
              <p:cNvSpPr>
                <a:spLocks noRot="1" noChangeAspect="1" noMove="1" noResize="1" noEditPoints="1" noAdjustHandles="1" noChangeArrowheads="1" noChangeShapeType="1" noTextEdit="1"/>
              </p:cNvSpPr>
              <p:nvPr/>
            </p:nvSpPr>
            <p:spPr>
              <a:xfrm>
                <a:off x="4117060" y="5461268"/>
                <a:ext cx="3957878" cy="874407"/>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9B64B60-20A0-4852-BC82-B06942A65062}"/>
              </a:ext>
            </a:extLst>
          </p:cNvPr>
          <p:cNvSpPr txBox="1"/>
          <p:nvPr/>
        </p:nvSpPr>
        <p:spPr>
          <a:xfrm>
            <a:off x="10060838" y="556747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...(1.62)</a:t>
            </a:r>
          </a:p>
        </p:txBody>
      </p:sp>
    </p:spTree>
    <p:extLst>
      <p:ext uri="{BB962C8B-B14F-4D97-AF65-F5344CB8AC3E}">
        <p14:creationId xmlns:p14="http://schemas.microsoft.com/office/powerpoint/2010/main" val="409712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3" y="1410786"/>
            <a:ext cx="10358773" cy="5883085"/>
          </a:xfrm>
          <a:prstGeom prst="rect">
            <a:avLst/>
          </a:prstGeom>
        </p:spPr>
        <p:txBody>
          <a:bodyPr wrap="square">
            <a:spAutoFit/>
          </a:bodyPr>
          <a:lstStyle/>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FSO have some shortcomings like fading , absorption and scattering of signal.</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Major concern of FSO system is uncertainty in channel due to Atmospheric Turbulence.</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Many statistical models have been proposed to model Atmospheric Turbulence.</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These model are used to describe the PDF of irradiance fluctuation.</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Some of these models are Negative exponential , Log Normal , and Gamma-Gamma.</a:t>
            </a:r>
          </a:p>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Lognormal distribution widely used model but it analysis only weak turbulence.</a:t>
            </a:r>
          </a:p>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We have used new statistical model Double Generalized Gamma distribution which is applicable to all turbulence conditions.</a:t>
            </a:r>
          </a:p>
          <a:p>
            <a:pPr marL="285750" lvl="0" indent="-285750" algn="just">
              <a:lnSpc>
                <a:spcPct val="150000"/>
              </a:lnSpc>
              <a:spcAft>
                <a:spcPts val="1200"/>
              </a:spcAft>
              <a:buFont typeface="Wingdings" panose="05000000000000000000" pitchFamily="2" charset="2"/>
              <a:buChar char="§"/>
            </a:pPr>
            <a:endParaRPr lang="en-US" sz="2000" dirty="0">
              <a:solidFill>
                <a:srgbClr val="022826"/>
              </a:solidFill>
              <a:latin typeface="Arial" panose="020B0604020202020204" pitchFamily="34" charset="0"/>
              <a:cs typeface="Arial" panose="020B0604020202020204" pitchFamily="34" charset="0"/>
            </a:endParaRPr>
          </a:p>
          <a:p>
            <a:pPr marL="285750" lvl="0" indent="-285750" algn="just">
              <a:lnSpc>
                <a:spcPct val="150000"/>
              </a:lnSpc>
              <a:spcAft>
                <a:spcPts val="1200"/>
              </a:spcAft>
              <a:buFont typeface="Wingdings" panose="05000000000000000000" pitchFamily="2" charset="2"/>
              <a:buChar char="§"/>
            </a:pPr>
            <a:endParaRPr lang="en-US" sz="2000" dirty="0">
              <a:solidFill>
                <a:srgbClr val="022826"/>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3066130" y="450785"/>
            <a:ext cx="594425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INTRODUCTION(CONTD</a:t>
            </a:r>
            <a:r>
              <a:rPr lang="en-US" sz="3200" spc="300" dirty="0">
                <a:solidFill>
                  <a:srgbClr val="022826"/>
                </a:solidFill>
                <a:latin typeface="Arial" panose="020B0604020202020204" pitchFamily="34" charset="0"/>
                <a:cs typeface="Arial" panose="020B0604020202020204" pitchFamily="34" charset="0"/>
              </a:rPr>
              <a:t>.</a:t>
            </a: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580973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40</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8317C91D-871B-4EA1-8AAC-71B01B37E084}"/>
              </a:ext>
            </a:extLst>
          </p:cNvPr>
          <p:cNvSpPr txBox="1"/>
          <p:nvPr/>
        </p:nvSpPr>
        <p:spPr>
          <a:xfrm>
            <a:off x="10060838" y="194408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...(1.63)</a:t>
            </a:r>
          </a:p>
        </p:txBody>
      </p:sp>
      <p:sp>
        <p:nvSpPr>
          <p:cNvPr id="7" name="TextBox 6">
            <a:extLst>
              <a:ext uri="{FF2B5EF4-FFF2-40B4-BE49-F238E27FC236}">
                <a16:creationId xmlns:a16="http://schemas.microsoft.com/office/drawing/2014/main" id="{25E35DFE-E193-4AF0-980E-B14DF6AC9348}"/>
              </a:ext>
            </a:extLst>
          </p:cNvPr>
          <p:cNvSpPr txBox="1"/>
          <p:nvPr/>
        </p:nvSpPr>
        <p:spPr>
          <a:xfrm>
            <a:off x="10060838" y="319290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...(1.64)</a:t>
            </a:r>
          </a:p>
        </p:txBody>
      </p:sp>
      <p:sp>
        <p:nvSpPr>
          <p:cNvPr id="8" name="TextBox 7">
            <a:extLst>
              <a:ext uri="{FF2B5EF4-FFF2-40B4-BE49-F238E27FC236}">
                <a16:creationId xmlns:a16="http://schemas.microsoft.com/office/drawing/2014/main" id="{48592AC1-C7E0-455B-A2DD-DCE3E57423DC}"/>
              </a:ext>
            </a:extLst>
          </p:cNvPr>
          <p:cNvSpPr txBox="1"/>
          <p:nvPr/>
        </p:nvSpPr>
        <p:spPr>
          <a:xfrm>
            <a:off x="10060838" y="444173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...(1.65)</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FB5F4F0-6109-4771-9051-95DD90F324F0}"/>
                  </a:ext>
                </a:extLst>
              </p:cNvPr>
              <p:cNvSpPr/>
              <p:nvPr/>
            </p:nvSpPr>
            <p:spPr>
              <a:xfrm>
                <a:off x="4291275" y="1566932"/>
                <a:ext cx="3609450" cy="92506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𝑃</m:t>
                          </m:r>
                        </m:e>
                        <m:sub>
                          <m:r>
                            <a:rPr lang="en-US" sz="2000" i="1">
                              <a:solidFill>
                                <a:srgbClr val="022826"/>
                              </a:solidFill>
                              <a:latin typeface="Cambria Math" panose="02040503050406030204" pitchFamily="18" charset="0"/>
                            </a:rPr>
                            <m:t>𝑒</m:t>
                          </m:r>
                        </m:sub>
                      </m:sSub>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𝜋</m:t>
                          </m:r>
                        </m:den>
                      </m:f>
                      <m:nary>
                        <m:naryPr>
                          <m:limLoc m:val="subSup"/>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𝑀</m:t>
                                  </m:r>
                                  <m:r>
                                    <a:rPr lang="en-US" sz="2000" i="0">
                                      <a:solidFill>
                                        <a:srgbClr val="022826"/>
                                      </a:solidFill>
                                      <a:latin typeface="Cambria Math" panose="02040503050406030204" pitchFamily="18" charset="0"/>
                                    </a:rPr>
                                    <m:t>−1</m:t>
                                  </m:r>
                                </m:e>
                              </m:d>
                              <m:r>
                                <a:rPr lang="en-US" sz="2000" i="1">
                                  <a:solidFill>
                                    <a:srgbClr val="022826"/>
                                  </a:solidFill>
                                  <a:latin typeface="Cambria Math" panose="02040503050406030204" pitchFamily="18" charset="0"/>
                                </a:rPr>
                                <m:t>𝜋</m:t>
                              </m:r>
                            </m:num>
                            <m:den>
                              <m:r>
                                <a:rPr lang="en-US" sz="2000" i="1">
                                  <a:solidFill>
                                    <a:srgbClr val="022826"/>
                                  </a:solidFill>
                                  <a:latin typeface="Cambria Math" panose="02040503050406030204" pitchFamily="18" charset="0"/>
                                </a:rPr>
                                <m:t>𝑀</m:t>
                              </m:r>
                            </m:den>
                          </m:f>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r>
                                <a:rPr lang="en-US" sz="2000" i="1">
                                  <a:solidFill>
                                    <a:srgbClr val="022826"/>
                                  </a:solidFill>
                                  <a:latin typeface="Cambria Math" panose="02040503050406030204" pitchFamily="18" charset="0"/>
                                </a:rPr>
                                <m:t>𝑉</m:t>
                              </m:r>
                            </m:sub>
                          </m:sSub>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𝓀</m:t>
                                  </m:r>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𝛾</m:t>
                                      </m:r>
                                    </m:e>
                                  </m:acc>
                                </m:num>
                                <m:den>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𝑠𝑖𝑛</m:t>
                                      </m:r>
                                    </m:e>
                                    <m:sup>
                                      <m:r>
                                        <a:rPr lang="en-US" sz="2000" i="0">
                                          <a:solidFill>
                                            <a:srgbClr val="022826"/>
                                          </a:solidFill>
                                          <a:latin typeface="Cambria Math" panose="02040503050406030204" pitchFamily="18" charset="0"/>
                                        </a:rPr>
                                        <m:t>2</m:t>
                                      </m:r>
                                    </m:sup>
                                  </m:sSup>
                                  <m:r>
                                    <a:rPr lang="en-US" sz="2000" i="1">
                                      <a:solidFill>
                                        <a:srgbClr val="022826"/>
                                      </a:solidFill>
                                      <a:latin typeface="Cambria Math" panose="02040503050406030204" pitchFamily="18" charset="0"/>
                                    </a:rPr>
                                    <m:t>𝜃</m:t>
                                  </m:r>
                                </m:den>
                              </m:f>
                            </m:e>
                          </m:d>
                          <m:r>
                            <a:rPr lang="en-US" sz="2000" i="1">
                              <a:solidFill>
                                <a:srgbClr val="022826"/>
                              </a:solidFill>
                              <a:latin typeface="Cambria Math" panose="02040503050406030204" pitchFamily="18" charset="0"/>
                            </a:rPr>
                            <m:t>𝑑</m:t>
                          </m:r>
                          <m:r>
                            <a:rPr lang="en-US" sz="2000" i="1">
                              <a:solidFill>
                                <a:srgbClr val="022826"/>
                              </a:solidFill>
                              <a:latin typeface="Cambria Math" panose="02040503050406030204" pitchFamily="18" charset="0"/>
                            </a:rPr>
                            <m:t>𝜃</m:t>
                          </m:r>
                        </m:e>
                      </m:nary>
                    </m:oMath>
                  </m:oMathPara>
                </a14:m>
                <a:endParaRPr lang="en-US" sz="2000" dirty="0">
                  <a:solidFill>
                    <a:srgbClr val="022826"/>
                  </a:solidFill>
                </a:endParaRPr>
              </a:p>
            </p:txBody>
          </p:sp>
        </mc:Choice>
        <mc:Fallback xmlns="">
          <p:sp>
            <p:nvSpPr>
              <p:cNvPr id="9" name="Rectangle 8">
                <a:extLst>
                  <a:ext uri="{FF2B5EF4-FFF2-40B4-BE49-F238E27FC236}">
                    <a16:creationId xmlns:a16="http://schemas.microsoft.com/office/drawing/2014/main" id="{9FB5F4F0-6109-4771-9051-95DD90F324F0}"/>
                  </a:ext>
                </a:extLst>
              </p:cNvPr>
              <p:cNvSpPr>
                <a:spLocks noRot="1" noChangeAspect="1" noMove="1" noResize="1" noEditPoints="1" noAdjustHandles="1" noChangeArrowheads="1" noChangeShapeType="1" noTextEdit="1"/>
              </p:cNvSpPr>
              <p:nvPr/>
            </p:nvSpPr>
            <p:spPr>
              <a:xfrm>
                <a:off x="4291275" y="1566932"/>
                <a:ext cx="3609450" cy="925061"/>
              </a:xfrm>
              <a:prstGeom prst="rect">
                <a:avLst/>
              </a:prstGeom>
              <a:blipFill>
                <a:blip r:embed="rId2"/>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6456FB0-EE35-40B9-8743-BB2D899A41EA}"/>
              </a:ext>
            </a:extLst>
          </p:cNvPr>
          <p:cNvSpPr txBox="1"/>
          <p:nvPr/>
        </p:nvSpPr>
        <p:spPr>
          <a:xfrm>
            <a:off x="1287014" y="2589692"/>
            <a:ext cx="1010213"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6A0EC50-8C8E-4F95-B05D-A945B5F22D36}"/>
                  </a:ext>
                </a:extLst>
              </p:cNvPr>
              <p:cNvSpPr/>
              <p:nvPr/>
            </p:nvSpPr>
            <p:spPr>
              <a:xfrm>
                <a:off x="5211591" y="3004693"/>
                <a:ext cx="1768818" cy="61529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000" smtClean="0">
                          <a:solidFill>
                            <a:srgbClr val="022826"/>
                          </a:solidFill>
                          <a:latin typeface="Cambria Math" panose="02040503050406030204" pitchFamily="18" charset="0"/>
                        </a:rPr>
                        <m:t>𝓀</m:t>
                      </m:r>
                      <m:r>
                        <a:rPr lang="en-US" sz="2000" i="0">
                          <a:solidFill>
                            <a:srgbClr val="022826"/>
                          </a:solidFill>
                          <a:latin typeface="Cambria Math" panose="02040503050406030204" pitchFamily="18" charset="0"/>
                        </a:rPr>
                        <m:t>=</m:t>
                      </m:r>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𝑠𝑖𝑛</m:t>
                          </m:r>
                        </m:e>
                        <m:sup>
                          <m:r>
                            <a:rPr lang="en-US" sz="2000" i="0">
                              <a:solidFill>
                                <a:srgbClr val="022826"/>
                              </a:solidFill>
                              <a:latin typeface="Cambria Math" panose="02040503050406030204" pitchFamily="18" charset="0"/>
                            </a:rPr>
                            <m:t>2</m:t>
                          </m:r>
                        </m:sup>
                      </m:sSup>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𝜋</m:t>
                              </m:r>
                            </m:num>
                            <m:den>
                              <m:r>
                                <a:rPr lang="en-US" sz="2000" i="1">
                                  <a:solidFill>
                                    <a:srgbClr val="022826"/>
                                  </a:solidFill>
                                  <a:latin typeface="Cambria Math" panose="02040503050406030204" pitchFamily="18" charset="0"/>
                                </a:rPr>
                                <m:t>𝑀</m:t>
                              </m:r>
                            </m:den>
                          </m:f>
                        </m:e>
                      </m:d>
                    </m:oMath>
                  </m:oMathPara>
                </a14:m>
                <a:endParaRPr lang="en-US" sz="2000" dirty="0">
                  <a:solidFill>
                    <a:srgbClr val="022826"/>
                  </a:solidFill>
                </a:endParaRPr>
              </a:p>
            </p:txBody>
          </p:sp>
        </mc:Choice>
        <mc:Fallback xmlns="">
          <p:sp>
            <p:nvSpPr>
              <p:cNvPr id="14" name="Rectangle 13">
                <a:extLst>
                  <a:ext uri="{FF2B5EF4-FFF2-40B4-BE49-F238E27FC236}">
                    <a16:creationId xmlns:a16="http://schemas.microsoft.com/office/drawing/2014/main" id="{96A0EC50-8C8E-4F95-B05D-A945B5F22D36}"/>
                  </a:ext>
                </a:extLst>
              </p:cNvPr>
              <p:cNvSpPr>
                <a:spLocks noRot="1" noChangeAspect="1" noMove="1" noResize="1" noEditPoints="1" noAdjustHandles="1" noChangeArrowheads="1" noChangeShapeType="1" noTextEdit="1"/>
              </p:cNvSpPr>
              <p:nvPr/>
            </p:nvSpPr>
            <p:spPr>
              <a:xfrm>
                <a:off x="5211591" y="3004693"/>
                <a:ext cx="1768818" cy="615297"/>
              </a:xfrm>
              <a:prstGeom prst="rect">
                <a:avLst/>
              </a:prstGeom>
              <a:blipFill>
                <a:blip r:embed="rId3"/>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356E95F-FE68-4004-964C-1408A89F0EC4}"/>
              </a:ext>
            </a:extLst>
          </p:cNvPr>
          <p:cNvSpPr txBox="1"/>
          <p:nvPr/>
        </p:nvSpPr>
        <p:spPr>
          <a:xfrm>
            <a:off x="1287014" y="3810151"/>
            <a:ext cx="4626588"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Electrical SNR for RC MIMO system is,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39B7A92-EC7A-4DB7-A25F-BAAC728E2678}"/>
                  </a:ext>
                </a:extLst>
              </p:cNvPr>
              <p:cNvSpPr/>
              <p:nvPr/>
            </p:nvSpPr>
            <p:spPr>
              <a:xfrm>
                <a:off x="5442455" y="4323432"/>
                <a:ext cx="1307089" cy="734688"/>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en-US" sz="2000" i="1" smtClean="0">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𝛾</m:t>
                          </m:r>
                        </m:e>
                      </m:acc>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𝛾</m:t>
                              </m:r>
                            </m:e>
                          </m:acc>
                        </m:num>
                        <m:den>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up>
                              <m:r>
                                <a:rPr lang="en-US" sz="2000" i="0">
                                  <a:solidFill>
                                    <a:srgbClr val="022826"/>
                                  </a:solidFill>
                                  <a:latin typeface="Cambria Math" panose="02040503050406030204" pitchFamily="18" charset="0"/>
                                </a:rPr>
                                <m:t>2</m:t>
                              </m:r>
                            </m:sup>
                          </m:sSub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den>
                      </m:f>
                    </m:oMath>
                  </m:oMathPara>
                </a14:m>
                <a:endParaRPr lang="en-US" sz="2000" dirty="0">
                  <a:solidFill>
                    <a:srgbClr val="022826"/>
                  </a:solidFill>
                </a:endParaRPr>
              </a:p>
            </p:txBody>
          </p:sp>
        </mc:Choice>
        <mc:Fallback xmlns="">
          <p:sp>
            <p:nvSpPr>
              <p:cNvPr id="16" name="Rectangle 15">
                <a:extLst>
                  <a:ext uri="{FF2B5EF4-FFF2-40B4-BE49-F238E27FC236}">
                    <a16:creationId xmlns:a16="http://schemas.microsoft.com/office/drawing/2014/main" id="{439B7A92-EC7A-4DB7-A25F-BAAC728E2678}"/>
                  </a:ext>
                </a:extLst>
              </p:cNvPr>
              <p:cNvSpPr>
                <a:spLocks noRot="1" noChangeAspect="1" noMove="1" noResize="1" noEditPoints="1" noAdjustHandles="1" noChangeArrowheads="1" noChangeShapeType="1" noTextEdit="1"/>
              </p:cNvSpPr>
              <p:nvPr/>
            </p:nvSpPr>
            <p:spPr>
              <a:xfrm>
                <a:off x="5442455" y="4323432"/>
                <a:ext cx="1307089" cy="734688"/>
              </a:xfrm>
              <a:prstGeom prst="rect">
                <a:avLst/>
              </a:prstGeom>
              <a:blipFill>
                <a:blip r:embed="rId4"/>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311A9299-FC91-472C-8660-6913D2FA6612}"/>
              </a:ext>
            </a:extLst>
          </p:cNvPr>
          <p:cNvSpPr txBox="1"/>
          <p:nvPr/>
        </p:nvSpPr>
        <p:spPr>
          <a:xfrm>
            <a:off x="1287014" y="5051319"/>
            <a:ext cx="3730765"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Now, equation (1.63) becomes,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DA42992-74BF-41FE-8F00-3BC219DCC2FD}"/>
                  </a:ext>
                </a:extLst>
              </p:cNvPr>
              <p:cNvSpPr/>
              <p:nvPr/>
            </p:nvSpPr>
            <p:spPr>
              <a:xfrm>
                <a:off x="4291275" y="5401566"/>
                <a:ext cx="4656724" cy="92506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000" i="1" smtClean="0">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𝑃</m:t>
                          </m:r>
                        </m:e>
                        <m:sub>
                          <m:r>
                            <a:rPr lang="en-US" sz="2000" i="1">
                              <a:solidFill>
                                <a:srgbClr val="022826"/>
                              </a:solidFill>
                              <a:latin typeface="Cambria Math" panose="02040503050406030204" pitchFamily="18" charset="0"/>
                            </a:rPr>
                            <m:t>𝑀</m:t>
                          </m:r>
                          <m:r>
                            <a:rPr lang="en-US" sz="2000" i="0">
                              <a:solidFill>
                                <a:srgbClr val="022826"/>
                              </a:solidFill>
                              <a:latin typeface="Cambria Math" panose="02040503050406030204" pitchFamily="18" charset="0"/>
                            </a:rPr>
                            <m:t>,  </m:t>
                          </m:r>
                          <m:r>
                            <a:rPr lang="en-US" sz="2000" i="1">
                              <a:solidFill>
                                <a:srgbClr val="022826"/>
                              </a:solidFill>
                              <a:latin typeface="Cambria Math" panose="02040503050406030204" pitchFamily="18" charset="0"/>
                            </a:rPr>
                            <m:t>𝑅𝐶</m:t>
                          </m:r>
                        </m:sub>
                      </m:sSub>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1</m:t>
                          </m:r>
                        </m:num>
                        <m:den>
                          <m:r>
                            <a:rPr lang="en-US" sz="2000" i="1">
                              <a:solidFill>
                                <a:srgbClr val="022826"/>
                              </a:solidFill>
                              <a:latin typeface="Cambria Math" panose="02040503050406030204" pitchFamily="18" charset="0"/>
                            </a:rPr>
                            <m:t>𝜋</m:t>
                          </m:r>
                        </m:den>
                      </m:f>
                      <m:nary>
                        <m:naryPr>
                          <m:limLoc m:val="subSup"/>
                          <m:ctrlPr>
                            <a:rPr lang="en-US" sz="2000" i="1">
                              <a:solidFill>
                                <a:srgbClr val="022826"/>
                              </a:solidFill>
                              <a:latin typeface="Cambria Math" panose="02040503050406030204" pitchFamily="18" charset="0"/>
                            </a:rPr>
                          </m:ctrlPr>
                        </m:naryPr>
                        <m:sub>
                          <m:r>
                            <a:rPr lang="en-US" sz="2000" i="0">
                              <a:solidFill>
                                <a:srgbClr val="022826"/>
                              </a:solidFill>
                              <a:latin typeface="Cambria Math" panose="02040503050406030204" pitchFamily="18" charset="0"/>
                            </a:rPr>
                            <m:t>0</m:t>
                          </m:r>
                        </m:sub>
                        <m:sup>
                          <m:f>
                            <m:fPr>
                              <m:ctrlPr>
                                <a:rPr lang="en-US" sz="2000" i="1">
                                  <a:solidFill>
                                    <a:srgbClr val="022826"/>
                                  </a:solidFill>
                                  <a:latin typeface="Cambria Math" panose="02040503050406030204" pitchFamily="18" charset="0"/>
                                </a:rPr>
                              </m:ctrlPr>
                            </m:fPr>
                            <m:num>
                              <m:d>
                                <m:dPr>
                                  <m:ctrlPr>
                                    <a:rPr lang="en-US" sz="2000" i="1">
                                      <a:solidFill>
                                        <a:srgbClr val="022826"/>
                                      </a:solidFill>
                                      <a:latin typeface="Cambria Math" panose="02040503050406030204" pitchFamily="18" charset="0"/>
                                    </a:rPr>
                                  </m:ctrlPr>
                                </m:dPr>
                                <m:e>
                                  <m:r>
                                    <a:rPr lang="en-US" sz="2000" i="1">
                                      <a:solidFill>
                                        <a:srgbClr val="022826"/>
                                      </a:solidFill>
                                      <a:latin typeface="Cambria Math" panose="02040503050406030204" pitchFamily="18" charset="0"/>
                                    </a:rPr>
                                    <m:t>𝑀</m:t>
                                  </m:r>
                                  <m:r>
                                    <a:rPr lang="en-US" sz="2000" i="0">
                                      <a:solidFill>
                                        <a:srgbClr val="022826"/>
                                      </a:solidFill>
                                      <a:latin typeface="Cambria Math" panose="02040503050406030204" pitchFamily="18" charset="0"/>
                                    </a:rPr>
                                    <m:t>−1</m:t>
                                  </m:r>
                                </m:e>
                              </m:d>
                              <m:r>
                                <a:rPr lang="en-US" sz="2000" i="1">
                                  <a:solidFill>
                                    <a:srgbClr val="022826"/>
                                  </a:solidFill>
                                  <a:latin typeface="Cambria Math" panose="02040503050406030204" pitchFamily="18" charset="0"/>
                                </a:rPr>
                                <m:t>𝜋</m:t>
                              </m:r>
                            </m:num>
                            <m:den>
                              <m:r>
                                <a:rPr lang="en-US" sz="2000" i="1">
                                  <a:solidFill>
                                    <a:srgbClr val="022826"/>
                                  </a:solidFill>
                                  <a:latin typeface="Cambria Math" panose="02040503050406030204" pitchFamily="18" charset="0"/>
                                </a:rPr>
                                <m:t>𝑀</m:t>
                              </m:r>
                            </m:den>
                          </m:f>
                        </m:sup>
                        <m:e>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𝑀</m:t>
                              </m:r>
                            </m:e>
                            <m:sub>
                              <m:sSup>
                                <m:sSupPr>
                                  <m:ctrlPr>
                                    <a:rPr lang="en-US" sz="2000" i="1">
                                      <a:solidFill>
                                        <a:srgbClr val="022826"/>
                                      </a:solidFill>
                                      <a:latin typeface="Cambria Math" panose="02040503050406030204" pitchFamily="18" charset="0"/>
                                    </a:rPr>
                                  </m:ctrlPr>
                                </m:sSupPr>
                                <m:e>
                                  <m:r>
                                    <a:rPr lang="en-US" sz="2000" i="1">
                                      <a:solidFill>
                                        <a:srgbClr val="022826"/>
                                      </a:solidFill>
                                      <a:latin typeface="Cambria Math" panose="02040503050406030204" pitchFamily="18" charset="0"/>
                                    </a:rPr>
                                    <m:t>𝛾</m:t>
                                  </m:r>
                                </m:e>
                                <m:sup>
                                  <m:r>
                                    <a:rPr lang="en-US" sz="2000" i="0">
                                      <a:solidFill>
                                        <a:srgbClr val="022826"/>
                                      </a:solidFill>
                                      <a:latin typeface="Cambria Math" panose="02040503050406030204" pitchFamily="18" charset="0"/>
                                    </a:rPr>
                                    <m:t>2</m:t>
                                  </m:r>
                                </m:sup>
                              </m:sSup>
                            </m:sub>
                          </m:sSub>
                          <m:d>
                            <m:dPr>
                              <m:ctrlPr>
                                <a:rPr lang="en-US" sz="2000" i="1">
                                  <a:solidFill>
                                    <a:srgbClr val="022826"/>
                                  </a:solidFill>
                                  <a:latin typeface="Cambria Math" panose="02040503050406030204" pitchFamily="18" charset="0"/>
                                </a:rPr>
                              </m:ctrlPr>
                            </m:dPr>
                            <m:e>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𝓀</m:t>
                                  </m:r>
                                  <m:acc>
                                    <m:accPr>
                                      <m:chr m:val="̅"/>
                                      <m:ctrlPr>
                                        <a:rPr lang="en-US" sz="2000" i="1">
                                          <a:solidFill>
                                            <a:srgbClr val="022826"/>
                                          </a:solidFill>
                                          <a:latin typeface="Cambria Math" panose="02040503050406030204" pitchFamily="18" charset="0"/>
                                        </a:rPr>
                                      </m:ctrlPr>
                                    </m:accPr>
                                    <m:e>
                                      <m:r>
                                        <a:rPr lang="en-US" sz="2000" i="1">
                                          <a:solidFill>
                                            <a:srgbClr val="022826"/>
                                          </a:solidFill>
                                          <a:latin typeface="Cambria Math" panose="02040503050406030204" pitchFamily="18" charset="0"/>
                                        </a:rPr>
                                        <m:t>𝛾</m:t>
                                      </m:r>
                                    </m:e>
                                  </m:acc>
                                </m:num>
                                <m:den>
                                  <m:sSup>
                                    <m:sSupPr>
                                      <m:ctrlPr>
                                        <a:rPr lang="en-US" sz="2000" i="1">
                                          <a:solidFill>
                                            <a:srgbClr val="022826"/>
                                          </a:solidFill>
                                          <a:latin typeface="Cambria Math" panose="02040503050406030204" pitchFamily="18" charset="0"/>
                                        </a:rPr>
                                      </m:ctrlPr>
                                    </m:sSupPr>
                                    <m:e>
                                      <m:sSubSup>
                                        <m:sSubSupPr>
                                          <m:ctrlPr>
                                            <a:rPr lang="en-US" sz="2000" i="1">
                                              <a:solidFill>
                                                <a:srgbClr val="022826"/>
                                              </a:solidFill>
                                              <a:latin typeface="Cambria Math" panose="02040503050406030204" pitchFamily="18" charset="0"/>
                                            </a:rPr>
                                          </m:ctrlPr>
                                        </m:sSubSup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𝑇</m:t>
                                          </m:r>
                                        </m:sub>
                                        <m:sup>
                                          <m:r>
                                            <a:rPr lang="en-US" sz="2000" i="0">
                                              <a:solidFill>
                                                <a:srgbClr val="022826"/>
                                              </a:solidFill>
                                              <a:latin typeface="Cambria Math" panose="02040503050406030204" pitchFamily="18" charset="0"/>
                                            </a:rPr>
                                            <m:t>2</m:t>
                                          </m:r>
                                        </m:sup>
                                      </m:sSubSup>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𝑛</m:t>
                                          </m:r>
                                        </m:e>
                                        <m:sub>
                                          <m:r>
                                            <a:rPr lang="en-US" sz="2000" i="1">
                                              <a:solidFill>
                                                <a:srgbClr val="022826"/>
                                              </a:solidFill>
                                              <a:latin typeface="Cambria Math" panose="02040503050406030204" pitchFamily="18" charset="0"/>
                                            </a:rPr>
                                            <m:t>𝑅</m:t>
                                          </m:r>
                                        </m:sub>
                                      </m:sSub>
                                      <m:r>
                                        <a:rPr lang="en-US" sz="2000" i="1">
                                          <a:solidFill>
                                            <a:srgbClr val="022826"/>
                                          </a:solidFill>
                                          <a:latin typeface="Cambria Math" panose="02040503050406030204" pitchFamily="18" charset="0"/>
                                        </a:rPr>
                                        <m:t>𝑠𝑖𝑛</m:t>
                                      </m:r>
                                    </m:e>
                                    <m:sup>
                                      <m:r>
                                        <a:rPr lang="en-US" sz="2000" i="0">
                                          <a:solidFill>
                                            <a:srgbClr val="022826"/>
                                          </a:solidFill>
                                          <a:latin typeface="Cambria Math" panose="02040503050406030204" pitchFamily="18" charset="0"/>
                                        </a:rPr>
                                        <m:t>2</m:t>
                                      </m:r>
                                    </m:sup>
                                  </m:sSup>
                                  <m:r>
                                    <a:rPr lang="en-US" sz="2000" i="1">
                                      <a:solidFill>
                                        <a:srgbClr val="022826"/>
                                      </a:solidFill>
                                      <a:latin typeface="Cambria Math" panose="02040503050406030204" pitchFamily="18" charset="0"/>
                                    </a:rPr>
                                    <m:t>𝜃</m:t>
                                  </m:r>
                                </m:den>
                              </m:f>
                            </m:e>
                          </m:d>
                          <m:r>
                            <a:rPr lang="en-US" sz="2000" i="1">
                              <a:solidFill>
                                <a:srgbClr val="022826"/>
                              </a:solidFill>
                              <a:latin typeface="Cambria Math" panose="02040503050406030204" pitchFamily="18" charset="0"/>
                            </a:rPr>
                            <m:t>𝑑</m:t>
                          </m:r>
                          <m:r>
                            <a:rPr lang="en-US" sz="2000" i="1">
                              <a:solidFill>
                                <a:srgbClr val="022826"/>
                              </a:solidFill>
                              <a:latin typeface="Cambria Math" panose="02040503050406030204" pitchFamily="18" charset="0"/>
                            </a:rPr>
                            <m:t>𝜃</m:t>
                          </m:r>
                        </m:e>
                      </m:nary>
                    </m:oMath>
                  </m:oMathPara>
                </a14:m>
                <a:endParaRPr lang="en-US" sz="2000" dirty="0">
                  <a:solidFill>
                    <a:srgbClr val="022826"/>
                  </a:solidFill>
                </a:endParaRPr>
              </a:p>
            </p:txBody>
          </p:sp>
        </mc:Choice>
        <mc:Fallback xmlns="">
          <p:sp>
            <p:nvSpPr>
              <p:cNvPr id="18" name="Rectangle 17">
                <a:extLst>
                  <a:ext uri="{FF2B5EF4-FFF2-40B4-BE49-F238E27FC236}">
                    <a16:creationId xmlns:a16="http://schemas.microsoft.com/office/drawing/2014/main" id="{5DA42992-74BF-41FE-8F00-3BC219DCC2FD}"/>
                  </a:ext>
                </a:extLst>
              </p:cNvPr>
              <p:cNvSpPr>
                <a:spLocks noRot="1" noChangeAspect="1" noMove="1" noResize="1" noEditPoints="1" noAdjustHandles="1" noChangeArrowheads="1" noChangeShapeType="1" noTextEdit="1"/>
              </p:cNvSpPr>
              <p:nvPr/>
            </p:nvSpPr>
            <p:spPr>
              <a:xfrm>
                <a:off x="4291275" y="5401566"/>
                <a:ext cx="4656724" cy="925061"/>
              </a:xfrm>
              <a:prstGeom prst="rect">
                <a:avLst/>
              </a:prstGeom>
              <a:blipFill>
                <a:blip r:embed="rId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F750839C-6AD8-4CBE-B13D-DDFA86032771}"/>
              </a:ext>
            </a:extLst>
          </p:cNvPr>
          <p:cNvSpPr txBox="1"/>
          <p:nvPr/>
        </p:nvSpPr>
        <p:spPr>
          <a:xfrm>
            <a:off x="10060838" y="555507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...(1.66)</a:t>
            </a:r>
          </a:p>
        </p:txBody>
      </p:sp>
    </p:spTree>
    <p:extLst>
      <p:ext uri="{BB962C8B-B14F-4D97-AF65-F5344CB8AC3E}">
        <p14:creationId xmlns:p14="http://schemas.microsoft.com/office/powerpoint/2010/main" val="32595819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41</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89778A57-81F8-49F0-BAC4-1925A41568A2}"/>
              </a:ext>
            </a:extLst>
          </p:cNvPr>
          <p:cNvSpPr txBox="1"/>
          <p:nvPr/>
        </p:nvSpPr>
        <p:spPr>
          <a:xfrm>
            <a:off x="10170495" y="295170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...(1.67)</a:t>
            </a:r>
          </a:p>
        </p:txBody>
      </p:sp>
      <p:sp>
        <p:nvSpPr>
          <p:cNvPr id="7" name="TextBox 6">
            <a:extLst>
              <a:ext uri="{FF2B5EF4-FFF2-40B4-BE49-F238E27FC236}">
                <a16:creationId xmlns:a16="http://schemas.microsoft.com/office/drawing/2014/main" id="{E9CEC1B3-B213-4CDD-AE15-22DE2280E6F6}"/>
              </a:ext>
            </a:extLst>
          </p:cNvPr>
          <p:cNvSpPr txBox="1"/>
          <p:nvPr/>
        </p:nvSpPr>
        <p:spPr>
          <a:xfrm>
            <a:off x="10170495" y="547781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...(1.68)</a:t>
            </a:r>
          </a:p>
        </p:txBody>
      </p:sp>
      <p:sp>
        <p:nvSpPr>
          <p:cNvPr id="8" name="TextBox 7">
            <a:extLst>
              <a:ext uri="{FF2B5EF4-FFF2-40B4-BE49-F238E27FC236}">
                <a16:creationId xmlns:a16="http://schemas.microsoft.com/office/drawing/2014/main" id="{5A094BF8-F6B4-4DE6-A3AD-6D001D057E9B}"/>
              </a:ext>
            </a:extLst>
          </p:cNvPr>
          <p:cNvSpPr txBox="1"/>
          <p:nvPr/>
        </p:nvSpPr>
        <p:spPr>
          <a:xfrm>
            <a:off x="795695" y="1427108"/>
            <a:ext cx="7956024"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Substituting equations (1.60), (1.64), (1.65) in equation (1.63) we get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B25EB16-47A4-4BBE-9281-085379D379D6}"/>
                  </a:ext>
                </a:extLst>
              </p:cNvPr>
              <p:cNvSpPr/>
              <p:nvPr/>
            </p:nvSpPr>
            <p:spPr>
              <a:xfrm>
                <a:off x="1112970" y="1799982"/>
                <a:ext cx="8983421" cy="115172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𝑃</m:t>
                          </m:r>
                        </m:e>
                        <m:sub>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  </m:t>
                          </m:r>
                          <m:r>
                            <a:rPr lang="en-US" i="1">
                              <a:solidFill>
                                <a:srgbClr val="022826"/>
                              </a:solidFill>
                              <a:latin typeface="Cambria Math" panose="02040503050406030204" pitchFamily="18" charset="0"/>
                            </a:rPr>
                            <m:t>𝑅𝐶</m:t>
                          </m:r>
                        </m:sub>
                      </m:sSub>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num>
                        <m:den>
                          <m:r>
                            <a:rPr lang="en-US" i="1">
                              <a:solidFill>
                                <a:srgbClr val="022826"/>
                              </a:solidFill>
                              <a:latin typeface="Cambria Math" panose="02040503050406030204" pitchFamily="18" charset="0"/>
                            </a:rPr>
                            <m:t>𝜋</m:t>
                          </m:r>
                        </m:den>
                      </m:f>
                      <m:nary>
                        <m:naryPr>
                          <m:limLoc m:val="subSup"/>
                          <m:ctrlPr>
                            <a:rPr lang="en-US" i="1">
                              <a:solidFill>
                                <a:srgbClr val="022826"/>
                              </a:solidFill>
                              <a:latin typeface="Cambria Math" panose="02040503050406030204" pitchFamily="18" charset="0"/>
                            </a:rPr>
                          </m:ctrlPr>
                        </m:naryPr>
                        <m:sub>
                          <m:r>
                            <a:rPr lang="en-US" i="0">
                              <a:solidFill>
                                <a:srgbClr val="022826"/>
                              </a:solidFill>
                              <a:latin typeface="Cambria Math" panose="02040503050406030204" pitchFamily="18" charset="0"/>
                            </a:rPr>
                            <m:t>0</m:t>
                          </m:r>
                        </m:sub>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−1</m:t>
                                  </m:r>
                                </m:e>
                              </m:d>
                              <m:r>
                                <a:rPr lang="en-US" i="1">
                                  <a:solidFill>
                                    <a:srgbClr val="022826"/>
                                  </a:solidFill>
                                  <a:latin typeface="Cambria Math" panose="02040503050406030204" pitchFamily="18" charset="0"/>
                                </a:rPr>
                                <m:t>𝜋</m:t>
                              </m:r>
                            </m:num>
                            <m:den>
                              <m:r>
                                <a:rPr lang="en-US" i="1">
                                  <a:solidFill>
                                    <a:srgbClr val="022826"/>
                                  </a:solidFill>
                                  <a:latin typeface="Cambria Math" panose="02040503050406030204" pitchFamily="18" charset="0"/>
                                </a:rPr>
                                <m:t>𝑀</m:t>
                              </m:r>
                            </m:den>
                          </m:f>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0">
                                              <a:solidFill>
                                                <a:srgbClr val="022826"/>
                                              </a:solidFill>
                                              <a:latin typeface="Cambria Math" panose="02040503050406030204" pitchFamily="18" charset="0"/>
                                            </a:rPr>
                                            <m:t>2</m:t>
                                          </m:r>
                                          <m:r>
                                            <m:rPr>
                                              <m:sty m:val="p"/>
                                            </m:rPr>
                                            <a:rPr lang="en-US" i="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e>
                      </m:nary>
                    </m:oMath>
                  </m:oMathPara>
                </a14:m>
                <a:endParaRPr lang="en-US" dirty="0">
                  <a:solidFill>
                    <a:srgbClr val="022826"/>
                  </a:solidFill>
                </a:endParaRPr>
              </a:p>
            </p:txBody>
          </p:sp>
        </mc:Choice>
        <mc:Fallback xmlns="">
          <p:sp>
            <p:nvSpPr>
              <p:cNvPr id="9" name="Rectangle 8">
                <a:extLst>
                  <a:ext uri="{FF2B5EF4-FFF2-40B4-BE49-F238E27FC236}">
                    <a16:creationId xmlns:a16="http://schemas.microsoft.com/office/drawing/2014/main" id="{1B25EB16-47A4-4BBE-9281-085379D379D6}"/>
                  </a:ext>
                </a:extLst>
              </p:cNvPr>
              <p:cNvSpPr>
                <a:spLocks noRot="1" noChangeAspect="1" noMove="1" noResize="1" noEditPoints="1" noAdjustHandles="1" noChangeArrowheads="1" noChangeShapeType="1" noTextEdit="1"/>
              </p:cNvSpPr>
              <p:nvPr/>
            </p:nvSpPr>
            <p:spPr>
              <a:xfrm>
                <a:off x="1112970" y="1799982"/>
                <a:ext cx="8983421" cy="115172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C1292A2-5CE0-49DE-8150-1832BB2F4955}"/>
                  </a:ext>
                </a:extLst>
              </p:cNvPr>
              <p:cNvSpPr/>
              <p:nvPr/>
            </p:nvSpPr>
            <p:spPr>
              <a:xfrm>
                <a:off x="1112970" y="3053441"/>
                <a:ext cx="8711872" cy="7992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smtClean="0">
                          <a:solidFill>
                            <a:srgbClr val="022826"/>
                          </a:solidFill>
                          <a:latin typeface="Cambria Math" panose="02040503050406030204" pitchFamily="18" charset="0"/>
                        </a:rPr>
                        <m:t> </m:t>
                      </m:r>
                      <m:r>
                        <m:rPr>
                          <m:sty m:val="p"/>
                        </m:rPr>
                        <a:rPr lang="en-US" sz="1600" i="0">
                          <a:solidFill>
                            <a:srgbClr val="022826"/>
                          </a:solidFill>
                          <a:latin typeface="Cambria Math" panose="02040503050406030204" pitchFamily="18" charset="0"/>
                        </a:rPr>
                        <m:t>Γ</m:t>
                      </m:r>
                      <m:d>
                        <m:dPr>
                          <m:ctrlPr>
                            <a:rPr lang="en-US" sz="1600" i="1">
                              <a:solidFill>
                                <a:srgbClr val="022826"/>
                              </a:solidFill>
                              <a:latin typeface="Cambria Math" panose="02040503050406030204" pitchFamily="18" charset="0"/>
                            </a:rPr>
                          </m:ctrlPr>
                        </m:dPr>
                        <m:e>
                          <m:f>
                            <m:fPr>
                              <m:ctrlPr>
                                <a:rPr lang="en-US" sz="1600" i="1">
                                  <a:solidFill>
                                    <a:srgbClr val="022826"/>
                                  </a:solidFill>
                                  <a:latin typeface="Cambria Math" panose="02040503050406030204" pitchFamily="18" charset="0"/>
                                </a:rPr>
                              </m:ctrlPr>
                            </m:fPr>
                            <m:num>
                              <m:d>
                                <m:dPr>
                                  <m:ctrlPr>
                                    <a:rPr lang="en-US" sz="1600" i="1">
                                      <a:solidFill>
                                        <a:srgbClr val="022826"/>
                                      </a:solidFill>
                                      <a:latin typeface="Cambria Math" panose="02040503050406030204" pitchFamily="18" charset="0"/>
                                    </a:rPr>
                                  </m:ctrlPr>
                                </m:dPr>
                                <m:e>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𝑇</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𝑅</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𝑘</m:t>
                                  </m:r>
                                </m:e>
                              </m:d>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𝑚</m:t>
                                  </m:r>
                                </m:e>
                                <m:sub>
                                  <m:r>
                                    <a:rPr lang="en-US" sz="1600" i="0">
                                      <a:solidFill>
                                        <a:srgbClr val="022826"/>
                                      </a:solidFill>
                                      <a:latin typeface="Cambria Math" panose="02040503050406030204" pitchFamily="18" charset="0"/>
                                    </a:rPr>
                                    <m:t>1</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1</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𝑘</m:t>
                              </m:r>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𝑚</m:t>
                                  </m:r>
                                </m:e>
                                <m:sub>
                                  <m:r>
                                    <a:rPr lang="en-US" sz="1600" i="0">
                                      <a:solidFill>
                                        <a:srgbClr val="022826"/>
                                      </a:solidFill>
                                      <a:latin typeface="Cambria Math" panose="02040503050406030204" pitchFamily="18" charset="0"/>
                                    </a:rPr>
                                    <m:t>2</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2</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𝑗</m:t>
                              </m:r>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1</m:t>
                                  </m:r>
                                </m:sub>
                              </m:sSub>
                              <m:r>
                                <a:rPr lang="en-US" sz="1600" i="0">
                                  <a:solidFill>
                                    <a:srgbClr val="022826"/>
                                  </a:solidFill>
                                  <a:latin typeface="Cambria Math" panose="02040503050406030204" pitchFamily="18" charset="0"/>
                                </a:rPr>
                                <m:t>+</m:t>
                              </m:r>
                              <m:d>
                                <m:dPr>
                                  <m:ctrlPr>
                                    <a:rPr lang="en-US" sz="1600" i="1">
                                      <a:solidFill>
                                        <a:srgbClr val="022826"/>
                                      </a:solidFill>
                                      <a:latin typeface="Cambria Math" panose="02040503050406030204" pitchFamily="18" charset="0"/>
                                    </a:rPr>
                                  </m:ctrlPr>
                                </m:dPr>
                                <m:e>
                                  <m:r>
                                    <a:rPr lang="en-US" sz="1600" i="1">
                                      <a:solidFill>
                                        <a:srgbClr val="022826"/>
                                      </a:solidFill>
                                      <a:latin typeface="Cambria Math" panose="02040503050406030204" pitchFamily="18" charset="0"/>
                                    </a:rPr>
                                    <m:t>𝑖</m:t>
                                  </m:r>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𝑗</m:t>
                                  </m:r>
                                </m:e>
                              </m:d>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2</m:t>
                                  </m:r>
                                </m:sub>
                              </m:sSub>
                            </m:num>
                            <m:den>
                              <m:r>
                                <a:rPr lang="en-US" sz="1600" i="0">
                                  <a:solidFill>
                                    <a:srgbClr val="022826"/>
                                  </a:solidFill>
                                  <a:latin typeface="Cambria Math" panose="02040503050406030204" pitchFamily="18" charset="0"/>
                                </a:rPr>
                                <m:t>2</m:t>
                              </m:r>
                            </m:den>
                          </m:f>
                        </m:e>
                      </m:d>
                      <m:sSup>
                        <m:sSupPr>
                          <m:ctrlPr>
                            <a:rPr lang="en-US" sz="1600" i="1">
                              <a:solidFill>
                                <a:srgbClr val="022826"/>
                              </a:solidFill>
                              <a:latin typeface="Cambria Math" panose="02040503050406030204" pitchFamily="18" charset="0"/>
                            </a:rPr>
                          </m:ctrlPr>
                        </m:sSupPr>
                        <m:e>
                          <m:d>
                            <m:dPr>
                              <m:ctrlPr>
                                <a:rPr lang="en-US" sz="1600" i="1">
                                  <a:solidFill>
                                    <a:srgbClr val="022826"/>
                                  </a:solidFill>
                                  <a:latin typeface="Cambria Math" panose="02040503050406030204" pitchFamily="18" charset="0"/>
                                </a:rPr>
                              </m:ctrlPr>
                            </m:dPr>
                            <m:e>
                              <m:f>
                                <m:fPr>
                                  <m:ctrlPr>
                                    <a:rPr lang="en-US" sz="1600" i="1">
                                      <a:solidFill>
                                        <a:srgbClr val="022826"/>
                                      </a:solidFill>
                                      <a:latin typeface="Cambria Math" panose="02040503050406030204" pitchFamily="18" charset="0"/>
                                    </a:rPr>
                                  </m:ctrlPr>
                                </m:fPr>
                                <m:num>
                                  <m:r>
                                    <a:rPr lang="en-US" sz="1600" i="0">
                                      <a:solidFill>
                                        <a:srgbClr val="022826"/>
                                      </a:solidFill>
                                      <a:latin typeface="Cambria Math" panose="02040503050406030204" pitchFamily="18" charset="0"/>
                                    </a:rPr>
                                    <m:t>𝓀</m:t>
                                  </m:r>
                                  <m:acc>
                                    <m:accPr>
                                      <m:chr m:val="̅"/>
                                      <m:ctrlPr>
                                        <a:rPr lang="en-US" sz="1600" i="1">
                                          <a:solidFill>
                                            <a:srgbClr val="022826"/>
                                          </a:solidFill>
                                          <a:latin typeface="Cambria Math" panose="02040503050406030204" pitchFamily="18" charset="0"/>
                                        </a:rPr>
                                      </m:ctrlPr>
                                    </m:accPr>
                                    <m:e>
                                      <m:r>
                                        <a:rPr lang="en-US" sz="1600" i="1">
                                          <a:solidFill>
                                            <a:srgbClr val="022826"/>
                                          </a:solidFill>
                                          <a:latin typeface="Cambria Math" panose="02040503050406030204" pitchFamily="18" charset="0"/>
                                        </a:rPr>
                                        <m:t>𝛾</m:t>
                                      </m:r>
                                    </m:e>
                                  </m:acc>
                                </m:num>
                                <m:den>
                                  <m:sSup>
                                    <m:sSupPr>
                                      <m:ctrlPr>
                                        <a:rPr lang="en-US" sz="1600" i="1">
                                          <a:solidFill>
                                            <a:srgbClr val="022826"/>
                                          </a:solidFill>
                                          <a:latin typeface="Cambria Math" panose="02040503050406030204" pitchFamily="18" charset="0"/>
                                        </a:rPr>
                                      </m:ctrlPr>
                                    </m:sSupPr>
                                    <m:e>
                                      <m:sSubSup>
                                        <m:sSubSupPr>
                                          <m:ctrlPr>
                                            <a:rPr lang="en-US" sz="1600" i="1">
                                              <a:solidFill>
                                                <a:srgbClr val="022826"/>
                                              </a:solidFill>
                                              <a:latin typeface="Cambria Math" panose="02040503050406030204" pitchFamily="18" charset="0"/>
                                            </a:rPr>
                                          </m:ctrlPr>
                                        </m:sSubSup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𝑇</m:t>
                                          </m:r>
                                        </m:sub>
                                        <m:sup>
                                          <m:r>
                                            <a:rPr lang="en-US" sz="1600" i="0">
                                              <a:solidFill>
                                                <a:srgbClr val="022826"/>
                                              </a:solidFill>
                                              <a:latin typeface="Cambria Math" panose="02040503050406030204" pitchFamily="18" charset="0"/>
                                            </a:rPr>
                                            <m:t>2</m:t>
                                          </m:r>
                                        </m:sup>
                                      </m:sSubSup>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𝑅</m:t>
                                          </m:r>
                                        </m:sub>
                                      </m:sSub>
                                      <m:r>
                                        <a:rPr lang="en-US" sz="1600" i="1">
                                          <a:solidFill>
                                            <a:srgbClr val="022826"/>
                                          </a:solidFill>
                                          <a:latin typeface="Cambria Math" panose="02040503050406030204" pitchFamily="18" charset="0"/>
                                        </a:rPr>
                                        <m:t>𝑠𝑖𝑛</m:t>
                                      </m:r>
                                    </m:e>
                                    <m:sup>
                                      <m:r>
                                        <a:rPr lang="en-US" sz="1600" i="0">
                                          <a:solidFill>
                                            <a:srgbClr val="022826"/>
                                          </a:solidFill>
                                          <a:latin typeface="Cambria Math" panose="02040503050406030204" pitchFamily="18" charset="0"/>
                                        </a:rPr>
                                        <m:t>2</m:t>
                                      </m:r>
                                    </m:sup>
                                  </m:sSup>
                                  <m:r>
                                    <a:rPr lang="en-US" sz="1600" i="1">
                                      <a:solidFill>
                                        <a:srgbClr val="022826"/>
                                      </a:solidFill>
                                      <a:latin typeface="Cambria Math" panose="02040503050406030204" pitchFamily="18" charset="0"/>
                                    </a:rPr>
                                    <m:t>𝜃</m:t>
                                  </m:r>
                                </m:den>
                              </m:f>
                            </m:e>
                          </m:d>
                        </m:e>
                        <m:sup>
                          <m:r>
                            <a:rPr lang="en-US" sz="1600" i="0">
                              <a:solidFill>
                                <a:srgbClr val="022826"/>
                              </a:solidFill>
                              <a:latin typeface="Cambria Math" panose="02040503050406030204" pitchFamily="18" charset="0"/>
                            </a:rPr>
                            <m:t>−</m:t>
                          </m:r>
                          <m:f>
                            <m:fPr>
                              <m:ctrlPr>
                                <a:rPr lang="en-US" sz="1600" i="1">
                                  <a:solidFill>
                                    <a:srgbClr val="022826"/>
                                  </a:solidFill>
                                  <a:latin typeface="Cambria Math" panose="02040503050406030204" pitchFamily="18" charset="0"/>
                                </a:rPr>
                              </m:ctrlPr>
                            </m:fPr>
                            <m:num>
                              <m:d>
                                <m:dPr>
                                  <m:ctrlPr>
                                    <a:rPr lang="en-US" sz="1600" i="1">
                                      <a:solidFill>
                                        <a:srgbClr val="022826"/>
                                      </a:solidFill>
                                      <a:latin typeface="Cambria Math" panose="02040503050406030204" pitchFamily="18" charset="0"/>
                                    </a:rPr>
                                  </m:ctrlPr>
                                </m:dPr>
                                <m:e>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𝑇</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𝑛</m:t>
                                      </m:r>
                                    </m:e>
                                    <m:sub>
                                      <m:r>
                                        <a:rPr lang="en-US" sz="1600" i="1">
                                          <a:solidFill>
                                            <a:srgbClr val="022826"/>
                                          </a:solidFill>
                                          <a:latin typeface="Cambria Math" panose="02040503050406030204" pitchFamily="18" charset="0"/>
                                        </a:rPr>
                                        <m:t>𝑅</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𝑘</m:t>
                                  </m:r>
                                </m:e>
                              </m:d>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𝑚</m:t>
                                  </m:r>
                                </m:e>
                                <m:sub>
                                  <m:r>
                                    <a:rPr lang="en-US" sz="1600" i="0">
                                      <a:solidFill>
                                        <a:srgbClr val="022826"/>
                                      </a:solidFill>
                                      <a:latin typeface="Cambria Math" panose="02040503050406030204" pitchFamily="18" charset="0"/>
                                    </a:rPr>
                                    <m:t>1</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1</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𝑘</m:t>
                              </m:r>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𝑚</m:t>
                                  </m:r>
                                </m:e>
                                <m:sub>
                                  <m:r>
                                    <a:rPr lang="en-US" sz="1600" i="0">
                                      <a:solidFill>
                                        <a:srgbClr val="022826"/>
                                      </a:solidFill>
                                      <a:latin typeface="Cambria Math" panose="02040503050406030204" pitchFamily="18" charset="0"/>
                                    </a:rPr>
                                    <m:t>2</m:t>
                                  </m:r>
                                </m:sub>
                              </m:sSub>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2</m:t>
                                  </m:r>
                                </m:sub>
                              </m:sSub>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𝑗</m:t>
                              </m:r>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1</m:t>
                                  </m:r>
                                </m:sub>
                              </m:sSub>
                              <m:r>
                                <a:rPr lang="en-US" sz="1600" i="0">
                                  <a:solidFill>
                                    <a:srgbClr val="022826"/>
                                  </a:solidFill>
                                  <a:latin typeface="Cambria Math" panose="02040503050406030204" pitchFamily="18" charset="0"/>
                                </a:rPr>
                                <m:t>+</m:t>
                              </m:r>
                              <m:d>
                                <m:dPr>
                                  <m:ctrlPr>
                                    <a:rPr lang="en-US" sz="1600" i="1">
                                      <a:solidFill>
                                        <a:srgbClr val="022826"/>
                                      </a:solidFill>
                                      <a:latin typeface="Cambria Math" panose="02040503050406030204" pitchFamily="18" charset="0"/>
                                    </a:rPr>
                                  </m:ctrlPr>
                                </m:dPr>
                                <m:e>
                                  <m:r>
                                    <a:rPr lang="en-US" sz="1600" i="1">
                                      <a:solidFill>
                                        <a:srgbClr val="022826"/>
                                      </a:solidFill>
                                      <a:latin typeface="Cambria Math" panose="02040503050406030204" pitchFamily="18" charset="0"/>
                                    </a:rPr>
                                    <m:t>𝑖</m:t>
                                  </m:r>
                                  <m:r>
                                    <a:rPr lang="en-US" sz="1600" i="0">
                                      <a:solidFill>
                                        <a:srgbClr val="022826"/>
                                      </a:solidFill>
                                      <a:latin typeface="Cambria Math" panose="02040503050406030204" pitchFamily="18" charset="0"/>
                                    </a:rPr>
                                    <m:t>−</m:t>
                                  </m:r>
                                  <m:r>
                                    <a:rPr lang="en-US" sz="1600" i="1">
                                      <a:solidFill>
                                        <a:srgbClr val="022826"/>
                                      </a:solidFill>
                                      <a:latin typeface="Cambria Math" panose="02040503050406030204" pitchFamily="18" charset="0"/>
                                    </a:rPr>
                                    <m:t>𝑗</m:t>
                                  </m:r>
                                </m:e>
                              </m:d>
                              <m:sSub>
                                <m:sSubPr>
                                  <m:ctrlPr>
                                    <a:rPr lang="en-US" sz="1600" i="1">
                                      <a:solidFill>
                                        <a:srgbClr val="022826"/>
                                      </a:solidFill>
                                      <a:latin typeface="Cambria Math" panose="02040503050406030204" pitchFamily="18" charset="0"/>
                                    </a:rPr>
                                  </m:ctrlPr>
                                </m:sSubPr>
                                <m:e>
                                  <m:r>
                                    <a:rPr lang="en-US" sz="1600" i="1">
                                      <a:solidFill>
                                        <a:srgbClr val="022826"/>
                                      </a:solidFill>
                                      <a:latin typeface="Cambria Math" panose="02040503050406030204" pitchFamily="18" charset="0"/>
                                    </a:rPr>
                                    <m:t>𝛾</m:t>
                                  </m:r>
                                </m:e>
                                <m:sub>
                                  <m:r>
                                    <a:rPr lang="en-US" sz="1600" i="0">
                                      <a:solidFill>
                                        <a:srgbClr val="022826"/>
                                      </a:solidFill>
                                      <a:latin typeface="Cambria Math" panose="02040503050406030204" pitchFamily="18" charset="0"/>
                                    </a:rPr>
                                    <m:t>2</m:t>
                                  </m:r>
                                </m:sub>
                              </m:sSub>
                            </m:num>
                            <m:den>
                              <m:r>
                                <a:rPr lang="en-US" sz="1600" i="0">
                                  <a:solidFill>
                                    <a:srgbClr val="022826"/>
                                  </a:solidFill>
                                  <a:latin typeface="Cambria Math" panose="02040503050406030204" pitchFamily="18" charset="0"/>
                                </a:rPr>
                                <m:t>2</m:t>
                              </m:r>
                            </m:den>
                          </m:f>
                        </m:sup>
                      </m:sSup>
                      <m:r>
                        <a:rPr lang="en-US" sz="1600" i="1">
                          <a:solidFill>
                            <a:srgbClr val="022826"/>
                          </a:solidFill>
                          <a:latin typeface="Cambria Math" panose="02040503050406030204" pitchFamily="18" charset="0"/>
                        </a:rPr>
                        <m:t>𝑑</m:t>
                      </m:r>
                      <m:r>
                        <a:rPr lang="en-US" sz="1600" i="1">
                          <a:solidFill>
                            <a:srgbClr val="022826"/>
                          </a:solidFill>
                          <a:latin typeface="Cambria Math" panose="02040503050406030204" pitchFamily="18" charset="0"/>
                        </a:rPr>
                        <m:t>𝜃</m:t>
                      </m:r>
                    </m:oMath>
                  </m:oMathPara>
                </a14:m>
                <a:endParaRPr lang="en-US" sz="1600" dirty="0">
                  <a:solidFill>
                    <a:srgbClr val="022826"/>
                  </a:solidFill>
                </a:endParaRPr>
              </a:p>
            </p:txBody>
          </p:sp>
        </mc:Choice>
        <mc:Fallback xmlns="">
          <p:sp>
            <p:nvSpPr>
              <p:cNvPr id="13" name="Rectangle 12">
                <a:extLst>
                  <a:ext uri="{FF2B5EF4-FFF2-40B4-BE49-F238E27FC236}">
                    <a16:creationId xmlns:a16="http://schemas.microsoft.com/office/drawing/2014/main" id="{0C1292A2-5CE0-49DE-8150-1832BB2F4955}"/>
                  </a:ext>
                </a:extLst>
              </p:cNvPr>
              <p:cNvSpPr>
                <a:spLocks noRot="1" noChangeAspect="1" noMove="1" noResize="1" noEditPoints="1" noAdjustHandles="1" noChangeArrowheads="1" noChangeShapeType="1" noTextEdit="1"/>
              </p:cNvSpPr>
              <p:nvPr/>
            </p:nvSpPr>
            <p:spPr>
              <a:xfrm>
                <a:off x="1112970" y="3053441"/>
                <a:ext cx="8711872" cy="799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A3A829E-7259-4A40-9BCA-8D5967AD1D68}"/>
                  </a:ext>
                </a:extLst>
              </p:cNvPr>
              <p:cNvSpPr/>
              <p:nvPr/>
            </p:nvSpPr>
            <p:spPr>
              <a:xfrm>
                <a:off x="1364106" y="4077054"/>
                <a:ext cx="8847647" cy="7313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𝑃</m:t>
                          </m:r>
                        </m:e>
                        <m:sub>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  </m:t>
                          </m:r>
                          <m:r>
                            <a:rPr lang="en-US" i="1">
                              <a:solidFill>
                                <a:srgbClr val="022826"/>
                              </a:solidFill>
                              <a:latin typeface="Cambria Math" panose="02040503050406030204" pitchFamily="18" charset="0"/>
                            </a:rPr>
                            <m:t>𝑅𝐶</m:t>
                          </m:r>
                        </m:sub>
                      </m:sSub>
                      <m:r>
                        <a:rPr lang="en-US" i="0">
                          <a:solidFill>
                            <a:srgbClr val="022826"/>
                          </a:solidFill>
                          <a:latin typeface="Cambria Math" panose="02040503050406030204" pitchFamily="18" charset="0"/>
                        </a:rPr>
                        <m:t>=</m:t>
                      </m:r>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𝑘</m:t>
                          </m:r>
                          <m:r>
                            <a:rPr lang="en-US" i="0">
                              <a:solidFill>
                                <a:srgbClr val="022826"/>
                              </a:solidFill>
                              <a:latin typeface="Cambria Math" panose="02040503050406030204" pitchFamily="18" charset="0"/>
                            </a:rPr>
                            <m:t>=0</m:t>
                          </m:r>
                        </m:sub>
                        <m: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sup>
                        <m:e>
                          <m:d>
                            <m:dPr>
                              <m:ctrlPr>
                                <a:rPr lang="en-US" i="1">
                                  <a:solidFill>
                                    <a:srgbClr val="022826"/>
                                  </a:solidFill>
                                  <a:latin typeface="Cambria Math" panose="02040503050406030204" pitchFamily="18" charset="0"/>
                                </a:rPr>
                              </m:ctrlPr>
                            </m:dPr>
                            <m:e>
                              <m:f>
                                <m:fPr>
                                  <m:type m:val="noBa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num>
                                <m:den>
                                  <m:r>
                                    <a:rPr lang="en-US" i="1">
                                      <a:solidFill>
                                        <a:srgbClr val="022826"/>
                                      </a:solidFill>
                                      <a:latin typeface="Cambria Math" panose="02040503050406030204" pitchFamily="18" charset="0"/>
                                    </a:rPr>
                                    <m:t>𝑘</m:t>
                                  </m:r>
                                </m:den>
                              </m:f>
                            </m:e>
                          </m:d>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=0</m:t>
                              </m:r>
                            </m:sub>
                            <m:sup>
                              <m:r>
                                <a:rPr lang="en-US" i="0">
                                  <a:solidFill>
                                    <a:srgbClr val="022826"/>
                                  </a:solidFill>
                                  <a:latin typeface="Cambria Math" panose="02040503050406030204" pitchFamily="18" charset="0"/>
                                </a:rPr>
                                <m:t>∞</m:t>
                              </m:r>
                            </m:sup>
                            <m:e>
                              <m:nary>
                                <m:naryPr>
                                  <m:chr m:val="∑"/>
                                  <m:limLoc m:val="subSup"/>
                                  <m:ctrlPr>
                                    <a:rPr lang="en-US" i="1">
                                      <a:solidFill>
                                        <a:srgbClr val="022826"/>
                                      </a:solidFill>
                                      <a:latin typeface="Cambria Math" panose="02040503050406030204" pitchFamily="18" charset="0"/>
                                    </a:rPr>
                                  </m:ctrlPr>
                                </m:naryPr>
                                <m:sub>
                                  <m:r>
                                    <a:rPr lang="en-US" i="1">
                                      <a:solidFill>
                                        <a:srgbClr val="022826"/>
                                      </a:solidFill>
                                      <a:latin typeface="Cambria Math" panose="02040503050406030204" pitchFamily="18" charset="0"/>
                                    </a:rPr>
                                    <m:t>𝑗</m:t>
                                  </m:r>
                                  <m:r>
                                    <a:rPr lang="en-US" i="0">
                                      <a:solidFill>
                                        <a:srgbClr val="022826"/>
                                      </a:solidFill>
                                      <a:latin typeface="Cambria Math" panose="02040503050406030204" pitchFamily="18" charset="0"/>
                                    </a:rPr>
                                    <m:t>=0</m:t>
                                  </m:r>
                                </m:sub>
                                <m:sup>
                                  <m:r>
                                    <a:rPr lang="en-US" i="1">
                                      <a:solidFill>
                                        <a:srgbClr val="022826"/>
                                      </a:solidFill>
                                      <a:latin typeface="Cambria Math" panose="02040503050406030204" pitchFamily="18" charset="0"/>
                                    </a:rPr>
                                    <m:t>𝑖</m:t>
                                  </m:r>
                                </m:sup>
                                <m:e>
                                  <m:f>
                                    <m:fPr>
                                      <m:ctrlPr>
                                        <a:rPr lang="en-US" i="1">
                                          <a:solidFill>
                                            <a:srgbClr val="022826"/>
                                          </a:solidFill>
                                          <a:latin typeface="Cambria Math" panose="02040503050406030204" pitchFamily="18" charset="0"/>
                                        </a:rPr>
                                      </m:ctrlPr>
                                    </m:fPr>
                                    <m:num>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sSub>
                                        <m:sSubPr>
                                          <m:ctrlPr>
                                            <a:rPr lang="en-US" i="1">
                                              <a:solidFill>
                                                <a:srgbClr val="022826"/>
                                              </a:solidFill>
                                              <a:latin typeface="Cambria Math" panose="02040503050406030204" pitchFamily="18" charset="0"/>
                                            </a:rPr>
                                          </m:ctrlPr>
                                        </m:sSubPr>
                                        <m:e>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𝑐</m:t>
                                              </m:r>
                                            </m:e>
                                          </m:acc>
                                        </m:e>
                                        <m:sub>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e>
                                      </m:d>
                                    </m:num>
                                    <m:den>
                                      <m:r>
                                        <a:rPr lang="en-US" i="0">
                                          <a:solidFill>
                                            <a:srgbClr val="022826"/>
                                          </a:solidFill>
                                          <a:latin typeface="Cambria Math" panose="02040503050406030204" pitchFamily="18" charset="0"/>
                                        </a:rPr>
                                        <m:t>2</m:t>
                                      </m:r>
                                      <m:r>
                                        <m:rPr>
                                          <m:sty m:val="p"/>
                                        </m:rPr>
                                        <a:rPr lang="en-US" i="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e>
                                      </m:d>
                                    </m:den>
                                  </m:f>
                                </m:e>
                              </m:nary>
                            </m:e>
                          </m:nary>
                        </m:e>
                      </m:nary>
                    </m:oMath>
                  </m:oMathPara>
                </a14:m>
                <a:endParaRPr lang="en-US" dirty="0">
                  <a:solidFill>
                    <a:srgbClr val="022826"/>
                  </a:solidFill>
                </a:endParaRPr>
              </a:p>
            </p:txBody>
          </p:sp>
        </mc:Choice>
        <mc:Fallback xmlns="">
          <p:sp>
            <p:nvSpPr>
              <p:cNvPr id="14" name="Rectangle 13">
                <a:extLst>
                  <a:ext uri="{FF2B5EF4-FFF2-40B4-BE49-F238E27FC236}">
                    <a16:creationId xmlns:a16="http://schemas.microsoft.com/office/drawing/2014/main" id="{8A3A829E-7259-4A40-9BCA-8D5967AD1D68}"/>
                  </a:ext>
                </a:extLst>
              </p:cNvPr>
              <p:cNvSpPr>
                <a:spLocks noRot="1" noChangeAspect="1" noMove="1" noResize="1" noEditPoints="1" noAdjustHandles="1" noChangeArrowheads="1" noChangeShapeType="1" noTextEdit="1"/>
              </p:cNvSpPr>
              <p:nvPr/>
            </p:nvSpPr>
            <p:spPr>
              <a:xfrm>
                <a:off x="1364106" y="4077054"/>
                <a:ext cx="8847647" cy="7313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B3DCB8E-0E7E-4499-BB62-2F8BC465614D}"/>
                  </a:ext>
                </a:extLst>
              </p:cNvPr>
              <p:cNvSpPr/>
              <p:nvPr/>
            </p:nvSpPr>
            <p:spPr>
              <a:xfrm>
                <a:off x="2638605" y="4859444"/>
                <a:ext cx="6298647" cy="7146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mtClean="0">
                          <a:solidFill>
                            <a:srgbClr val="022826"/>
                          </a:solidFill>
                          <a:latin typeface="Cambria Math" panose="02040503050406030204" pitchFamily="18" charset="0"/>
                        </a:rPr>
                        <m:t> </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𝛬</m:t>
                          </m:r>
                        </m:e>
                        <m:sub>
                          <m:r>
                            <a:rPr lang="en-US" i="1">
                              <a:solidFill>
                                <a:srgbClr val="022826"/>
                              </a:solidFill>
                              <a:latin typeface="Cambria Math" panose="02040503050406030204" pitchFamily="18" charset="0"/>
                            </a:rPr>
                            <m:t>𝑖𝑗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𝑀</m:t>
                          </m:r>
                        </m:e>
                      </m:d>
                      <m:r>
                        <m:rPr>
                          <m:sty m:val="p"/>
                        </m:rPr>
                        <a:rPr lang="en-US" i="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e>
                      </m:d>
                    </m:oMath>
                  </m:oMathPara>
                </a14:m>
                <a:endParaRPr lang="en-US" dirty="0">
                  <a:solidFill>
                    <a:srgbClr val="022826"/>
                  </a:solidFill>
                </a:endParaRPr>
              </a:p>
            </p:txBody>
          </p:sp>
        </mc:Choice>
        <mc:Fallback xmlns="">
          <p:sp>
            <p:nvSpPr>
              <p:cNvPr id="15" name="Rectangle 14">
                <a:extLst>
                  <a:ext uri="{FF2B5EF4-FFF2-40B4-BE49-F238E27FC236}">
                    <a16:creationId xmlns:a16="http://schemas.microsoft.com/office/drawing/2014/main" id="{1B3DCB8E-0E7E-4499-BB62-2F8BC465614D}"/>
                  </a:ext>
                </a:extLst>
              </p:cNvPr>
              <p:cNvSpPr>
                <a:spLocks noRot="1" noChangeAspect="1" noMove="1" noResize="1" noEditPoints="1" noAdjustHandles="1" noChangeArrowheads="1" noChangeShapeType="1" noTextEdit="1"/>
              </p:cNvSpPr>
              <p:nvPr/>
            </p:nvSpPr>
            <p:spPr>
              <a:xfrm>
                <a:off x="2638605" y="4859444"/>
                <a:ext cx="6298647" cy="71468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5BCB3B2-25B2-48E5-A6C8-1BDC2820DB7B}"/>
                  </a:ext>
                </a:extLst>
              </p:cNvPr>
              <p:cNvSpPr/>
              <p:nvPr/>
            </p:nvSpPr>
            <p:spPr>
              <a:xfrm>
                <a:off x="3913804" y="5579030"/>
                <a:ext cx="4731039" cy="88742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mtClean="0">
                          <a:solidFill>
                            <a:srgbClr val="022826"/>
                          </a:solidFill>
                          <a:latin typeface="Cambria Math" panose="02040503050406030204" pitchFamily="18" charset="0"/>
                        </a:rPr>
                        <m:t> </m:t>
                      </m:r>
                      <m:sSup>
                        <m:sSupPr>
                          <m:ctrlPr>
                            <a:rPr lang="en-US" i="1">
                              <a:solidFill>
                                <a:srgbClr val="022826"/>
                              </a:solidFill>
                              <a:latin typeface="Cambria Math" panose="02040503050406030204" pitchFamily="18" charset="0"/>
                            </a:rPr>
                          </m:ctrlPr>
                        </m:sSupPr>
                        <m:e>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𝓀</m:t>
                                  </m:r>
                                  <m:acc>
                                    <m:accPr>
                                      <m:chr m:val="̅"/>
                                      <m:ctrlPr>
                                        <a:rPr lang="en-US" i="1">
                                          <a:solidFill>
                                            <a:srgbClr val="022826"/>
                                          </a:solidFill>
                                          <a:latin typeface="Cambria Math" panose="02040503050406030204" pitchFamily="18" charset="0"/>
                                        </a:rPr>
                                      </m:ctrlPr>
                                    </m:accPr>
                                    <m:e>
                                      <m:r>
                                        <a:rPr lang="en-US" i="1">
                                          <a:solidFill>
                                            <a:srgbClr val="022826"/>
                                          </a:solidFill>
                                          <a:latin typeface="Cambria Math" panose="02040503050406030204" pitchFamily="18" charset="0"/>
                                        </a:rPr>
                                        <m:t>𝛾</m:t>
                                      </m:r>
                                    </m:e>
                                  </m:acc>
                                </m:num>
                                <m:den>
                                  <m:sSup>
                                    <m:sSupPr>
                                      <m:ctrlPr>
                                        <a:rPr lang="en-US" i="1">
                                          <a:solidFill>
                                            <a:srgbClr val="022826"/>
                                          </a:solidFill>
                                          <a:latin typeface="Cambria Math" panose="02040503050406030204" pitchFamily="18" charset="0"/>
                                        </a:rPr>
                                      </m:ctrlPr>
                                    </m:sSupPr>
                                    <m:e>
                                      <m:sSubSup>
                                        <m:sSubSupPr>
                                          <m:ctrlPr>
                                            <a:rPr lang="en-US" i="1">
                                              <a:solidFill>
                                                <a:srgbClr val="022826"/>
                                              </a:solidFill>
                                              <a:latin typeface="Cambria Math" panose="02040503050406030204" pitchFamily="18" charset="0"/>
                                            </a:rPr>
                                          </m:ctrlPr>
                                        </m:sSubSup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up>
                                          <m:r>
                                            <a:rPr lang="en-US" i="0">
                                              <a:solidFill>
                                                <a:srgbClr val="022826"/>
                                              </a:solidFill>
                                              <a:latin typeface="Cambria Math" panose="02040503050406030204" pitchFamily="18" charset="0"/>
                                            </a:rPr>
                                            <m:t>2</m:t>
                                          </m:r>
                                        </m:sup>
                                      </m:sSubSup>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1">
                                          <a:solidFill>
                                            <a:srgbClr val="022826"/>
                                          </a:solidFill>
                                          <a:latin typeface="Cambria Math" panose="02040503050406030204" pitchFamily="18" charset="0"/>
                                        </a:rPr>
                                        <m:t>𝑠𝑖𝑛</m:t>
                                      </m:r>
                                    </m:e>
                                    <m:sup>
                                      <m:r>
                                        <a:rPr lang="en-US" i="0">
                                          <a:solidFill>
                                            <a:srgbClr val="022826"/>
                                          </a:solidFill>
                                          <a:latin typeface="Cambria Math" panose="02040503050406030204" pitchFamily="18" charset="0"/>
                                        </a:rPr>
                                        <m:t>2</m:t>
                                      </m:r>
                                    </m:sup>
                                  </m:sSup>
                                  <m:r>
                                    <a:rPr lang="en-US" i="1">
                                      <a:solidFill>
                                        <a:srgbClr val="022826"/>
                                      </a:solidFill>
                                      <a:latin typeface="Cambria Math" panose="02040503050406030204" pitchFamily="18" charset="0"/>
                                    </a:rPr>
                                    <m:t>𝜃</m:t>
                                  </m:r>
                                </m:den>
                              </m:f>
                            </m:e>
                          </m:d>
                        </m:e>
                        <m:sup>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sup>
                      </m:sSup>
                    </m:oMath>
                  </m:oMathPara>
                </a14:m>
                <a:endParaRPr lang="en-US" dirty="0">
                  <a:solidFill>
                    <a:srgbClr val="022826"/>
                  </a:solidFill>
                </a:endParaRPr>
              </a:p>
            </p:txBody>
          </p:sp>
        </mc:Choice>
        <mc:Fallback xmlns="">
          <p:sp>
            <p:nvSpPr>
              <p:cNvPr id="16" name="Rectangle 15">
                <a:extLst>
                  <a:ext uri="{FF2B5EF4-FFF2-40B4-BE49-F238E27FC236}">
                    <a16:creationId xmlns:a16="http://schemas.microsoft.com/office/drawing/2014/main" id="{75BCB3B2-25B2-48E5-A6C8-1BDC2820DB7B}"/>
                  </a:ext>
                </a:extLst>
              </p:cNvPr>
              <p:cNvSpPr>
                <a:spLocks noRot="1" noChangeAspect="1" noMove="1" noResize="1" noEditPoints="1" noAdjustHandles="1" noChangeArrowheads="1" noChangeShapeType="1" noTextEdit="1"/>
              </p:cNvSpPr>
              <p:nvPr/>
            </p:nvSpPr>
            <p:spPr>
              <a:xfrm>
                <a:off x="3913804" y="5579030"/>
                <a:ext cx="4731039" cy="8874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2701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27996" y="45078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42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C69D465D-13D3-4A12-B8F8-D4A60598D5FC}"/>
              </a:ext>
            </a:extLst>
          </p:cNvPr>
          <p:cNvSpPr txBox="1"/>
          <p:nvPr/>
        </p:nvSpPr>
        <p:spPr>
          <a:xfrm>
            <a:off x="10422068" y="207406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...(1.69)</a:t>
            </a:r>
          </a:p>
        </p:txBody>
      </p:sp>
      <p:sp>
        <p:nvSpPr>
          <p:cNvPr id="7" name="TextBox 6">
            <a:extLst>
              <a:ext uri="{FF2B5EF4-FFF2-40B4-BE49-F238E27FC236}">
                <a16:creationId xmlns:a16="http://schemas.microsoft.com/office/drawing/2014/main" id="{D006AEDD-B2F4-45B8-9064-4ECE58432930}"/>
              </a:ext>
            </a:extLst>
          </p:cNvPr>
          <p:cNvSpPr txBox="1"/>
          <p:nvPr/>
        </p:nvSpPr>
        <p:spPr>
          <a:xfrm>
            <a:off x="10422068" y="3976421"/>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...(1.70)</a:t>
            </a:r>
          </a:p>
        </p:txBody>
      </p:sp>
      <p:sp>
        <p:nvSpPr>
          <p:cNvPr id="8" name="TextBox 7">
            <a:extLst>
              <a:ext uri="{FF2B5EF4-FFF2-40B4-BE49-F238E27FC236}">
                <a16:creationId xmlns:a16="http://schemas.microsoft.com/office/drawing/2014/main" id="{CF943C52-4D6B-4C4E-8021-E1F90DD9F16A}"/>
              </a:ext>
            </a:extLst>
          </p:cNvPr>
          <p:cNvSpPr txBox="1"/>
          <p:nvPr/>
        </p:nvSpPr>
        <p:spPr>
          <a:xfrm>
            <a:off x="1219967" y="1486346"/>
            <a:ext cx="1010213"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E7C695F-A3BE-49A6-A295-3A6EF0E9544C}"/>
                  </a:ext>
                </a:extLst>
              </p:cNvPr>
              <p:cNvSpPr/>
              <p:nvPr/>
            </p:nvSpPr>
            <p:spPr>
              <a:xfrm>
                <a:off x="3037131" y="1814519"/>
                <a:ext cx="8711873" cy="83298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𝛬</m:t>
                          </m:r>
                        </m:e>
                        <m:sub>
                          <m:r>
                            <a:rPr lang="en-US" i="1">
                              <a:solidFill>
                                <a:srgbClr val="022826"/>
                              </a:solidFill>
                              <a:latin typeface="Cambria Math" panose="02040503050406030204" pitchFamily="18" charset="0"/>
                            </a:rPr>
                            <m:t>𝑖𝑗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𝑀</m:t>
                          </m:r>
                        </m:e>
                      </m:d>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num>
                        <m:den>
                          <m:r>
                            <a:rPr lang="en-US" i="1">
                              <a:solidFill>
                                <a:srgbClr val="022826"/>
                              </a:solidFill>
                              <a:latin typeface="Cambria Math" panose="02040503050406030204" pitchFamily="18" charset="0"/>
                            </a:rPr>
                            <m:t>𝜋</m:t>
                          </m:r>
                        </m:den>
                      </m:f>
                      <m:nary>
                        <m:naryPr>
                          <m:limLoc m:val="subSup"/>
                          <m:ctrlPr>
                            <a:rPr lang="en-US" i="1">
                              <a:solidFill>
                                <a:srgbClr val="022826"/>
                              </a:solidFill>
                              <a:latin typeface="Cambria Math" panose="02040503050406030204" pitchFamily="18" charset="0"/>
                            </a:rPr>
                          </m:ctrlPr>
                        </m:naryPr>
                        <m:sub>
                          <m:r>
                            <a:rPr lang="en-US" i="0">
                              <a:solidFill>
                                <a:srgbClr val="022826"/>
                              </a:solidFill>
                              <a:latin typeface="Cambria Math" panose="02040503050406030204" pitchFamily="18" charset="0"/>
                            </a:rPr>
                            <m:t>0</m:t>
                          </m:r>
                        </m:sub>
                        <m:sup>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−1</m:t>
                                  </m:r>
                                </m:e>
                              </m:d>
                              <m:r>
                                <a:rPr lang="en-US" i="1">
                                  <a:solidFill>
                                    <a:srgbClr val="022826"/>
                                  </a:solidFill>
                                  <a:latin typeface="Cambria Math" panose="02040503050406030204" pitchFamily="18" charset="0"/>
                                </a:rPr>
                                <m:t>𝜋</m:t>
                              </m:r>
                            </m:num>
                            <m:den>
                              <m:r>
                                <a:rPr lang="en-US" i="1">
                                  <a:solidFill>
                                    <a:srgbClr val="022826"/>
                                  </a:solidFill>
                                  <a:latin typeface="Cambria Math" panose="02040503050406030204" pitchFamily="18" charset="0"/>
                                </a:rPr>
                                <m:t>𝑀</m:t>
                              </m:r>
                            </m:den>
                          </m:f>
                        </m:sup>
                        <m:e>
                          <m:sSup>
                            <m:sSupPr>
                              <m:ctrlPr>
                                <a:rPr lang="en-US" i="1">
                                  <a:solidFill>
                                    <a:srgbClr val="022826"/>
                                  </a:solidFill>
                                  <a:latin typeface="Cambria Math" panose="02040503050406030204" pitchFamily="18" charset="0"/>
                                </a:rPr>
                              </m:ctrlPr>
                            </m:sSupPr>
                            <m:e>
                              <m:func>
                                <m:funcPr>
                                  <m:ctrlPr>
                                    <a:rPr lang="en-US" i="1">
                                      <a:solidFill>
                                        <a:srgbClr val="022826"/>
                                      </a:solidFill>
                                      <a:latin typeface="Cambria Math" panose="02040503050406030204" pitchFamily="18" charset="0"/>
                                    </a:rPr>
                                  </m:ctrlPr>
                                </m:funcPr>
                                <m:fName>
                                  <m:r>
                                    <m:rPr>
                                      <m:sty m:val="p"/>
                                    </m:rPr>
                                    <a:rPr lang="en-US" i="0">
                                      <a:solidFill>
                                        <a:srgbClr val="022826"/>
                                      </a:solidFill>
                                      <a:latin typeface="Cambria Math" panose="02040503050406030204" pitchFamily="18" charset="0"/>
                                    </a:rPr>
                                    <m:t>sin</m:t>
                                  </m:r>
                                </m:fName>
                                <m:e>
                                  <m:r>
                                    <a:rPr lang="en-US" i="1">
                                      <a:solidFill>
                                        <a:srgbClr val="022826"/>
                                      </a:solidFill>
                                      <a:latin typeface="Cambria Math" panose="02040503050406030204" pitchFamily="18" charset="0"/>
                                    </a:rPr>
                                    <m:t>𝜃</m:t>
                                  </m:r>
                                </m:e>
                              </m:func>
                            </m:e>
                            <m:sup>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sup>
                          </m:sSup>
                        </m:e>
                      </m:nary>
                      <m:r>
                        <a:rPr lang="en-US" i="1">
                          <a:solidFill>
                            <a:srgbClr val="022826"/>
                          </a:solidFill>
                          <a:latin typeface="Cambria Math" panose="02040503050406030204" pitchFamily="18" charset="0"/>
                        </a:rPr>
                        <m:t>𝑑</m:t>
                      </m:r>
                      <m:r>
                        <a:rPr lang="en-US" i="1">
                          <a:solidFill>
                            <a:srgbClr val="022826"/>
                          </a:solidFill>
                          <a:latin typeface="Cambria Math" panose="02040503050406030204" pitchFamily="18" charset="0"/>
                        </a:rPr>
                        <m:t>𝜃</m:t>
                      </m:r>
                    </m:oMath>
                  </m:oMathPara>
                </a14:m>
                <a:endParaRPr lang="en-US" dirty="0">
                  <a:solidFill>
                    <a:srgbClr val="022826"/>
                  </a:solidFill>
                </a:endParaRPr>
              </a:p>
            </p:txBody>
          </p:sp>
        </mc:Choice>
        <mc:Fallback xmlns="">
          <p:sp>
            <p:nvSpPr>
              <p:cNvPr id="9" name="Rectangle 8">
                <a:extLst>
                  <a:ext uri="{FF2B5EF4-FFF2-40B4-BE49-F238E27FC236}">
                    <a16:creationId xmlns:a16="http://schemas.microsoft.com/office/drawing/2014/main" id="{DE7C695F-A3BE-49A6-A295-3A6EF0E9544C}"/>
                  </a:ext>
                </a:extLst>
              </p:cNvPr>
              <p:cNvSpPr>
                <a:spLocks noRot="1" noChangeAspect="1" noMove="1" noResize="1" noEditPoints="1" noAdjustHandles="1" noChangeArrowheads="1" noChangeShapeType="1" noTextEdit="1"/>
              </p:cNvSpPr>
              <p:nvPr/>
            </p:nvSpPr>
            <p:spPr>
              <a:xfrm>
                <a:off x="3037131" y="1814519"/>
                <a:ext cx="8711873" cy="832985"/>
              </a:xfrm>
              <a:prstGeom prst="rect">
                <a:avLst/>
              </a:prstGeom>
              <a:blipFill>
                <a:blip r:embed="rId2"/>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B900DFF-310A-402D-87CC-A2E7C4065B11}"/>
              </a:ext>
            </a:extLst>
          </p:cNvPr>
          <p:cNvSpPr txBox="1"/>
          <p:nvPr/>
        </p:nvSpPr>
        <p:spPr>
          <a:xfrm>
            <a:off x="1219967" y="2735351"/>
            <a:ext cx="5894562" cy="400110"/>
          </a:xfrm>
          <a:prstGeom prst="rect">
            <a:avLst/>
          </a:prstGeom>
          <a:noFill/>
        </p:spPr>
        <p:txBody>
          <a:bodyPr wrap="none" rtlCol="0">
            <a:spAutoFit/>
          </a:bodyPr>
          <a:lstStyle/>
          <a:p>
            <a:r>
              <a:rPr lang="en-US" sz="2000" dirty="0">
                <a:solidFill>
                  <a:srgbClr val="022826"/>
                </a:solidFill>
                <a:latin typeface="Arial" panose="020B0604020202020204" pitchFamily="34" charset="0"/>
                <a:cs typeface="Arial" panose="020B0604020202020204" pitchFamily="34" charset="0"/>
              </a:rPr>
              <a:t>On solving equation (1.69) in Mathematica we get,</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9BA1F79-76CA-4390-91B1-9967E66A106A}"/>
                  </a:ext>
                </a:extLst>
              </p:cNvPr>
              <p:cNvSpPr/>
              <p:nvPr/>
            </p:nvSpPr>
            <p:spPr>
              <a:xfrm>
                <a:off x="1479459" y="3229486"/>
                <a:ext cx="8773824" cy="114704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𝛬</m:t>
                          </m:r>
                        </m:e>
                        <m:sub>
                          <m:r>
                            <a:rPr lang="en-US" i="1">
                              <a:solidFill>
                                <a:srgbClr val="022826"/>
                              </a:solidFill>
                              <a:latin typeface="Cambria Math" panose="02040503050406030204" pitchFamily="18" charset="0"/>
                            </a:rPr>
                            <m:t>𝑖𝑗</m:t>
                          </m:r>
                        </m:sub>
                      </m:sSub>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𝑀</m:t>
                          </m:r>
                        </m:e>
                      </m:d>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ad>
                            <m:radPr>
                              <m:degHide m:val="on"/>
                              <m:ctrlPr>
                                <a:rPr lang="en-US" i="1">
                                  <a:solidFill>
                                    <a:srgbClr val="022826"/>
                                  </a:solidFill>
                                  <a:latin typeface="Cambria Math" panose="02040503050406030204" pitchFamily="18" charset="0"/>
                                </a:rPr>
                              </m:ctrlPr>
                            </m:radPr>
                            <m:deg/>
                            <m:e>
                              <m:r>
                                <a:rPr lang="en-US" i="1">
                                  <a:solidFill>
                                    <a:srgbClr val="022826"/>
                                  </a:solidFill>
                                  <a:latin typeface="Cambria Math" panose="02040503050406030204" pitchFamily="18" charset="0"/>
                                </a:rPr>
                                <m:t>𝜋</m:t>
                              </m:r>
                            </m:e>
                          </m:rad>
                          <m:r>
                            <m:rPr>
                              <m:sty m:val="p"/>
                            </m:rPr>
                            <a:rPr lang="en-US" i="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e>
                          </m:d>
                        </m:num>
                        <m:den>
                          <m:r>
                            <a:rPr lang="en-US" i="0">
                              <a:solidFill>
                                <a:srgbClr val="022826"/>
                              </a:solidFill>
                              <a:latin typeface="Cambria Math" panose="02040503050406030204" pitchFamily="18" charset="0"/>
                            </a:rPr>
                            <m:t>2</m:t>
                          </m:r>
                          <m:r>
                            <m:rPr>
                              <m:sty m:val="p"/>
                            </m:rPr>
                            <a:rPr lang="en-US" i="0">
                              <a:solidFill>
                                <a:srgbClr val="022826"/>
                              </a:solidFill>
                              <a:latin typeface="Cambria Math" panose="02040503050406030204" pitchFamily="18" charset="0"/>
                            </a:rPr>
                            <m:t>Γ</m:t>
                          </m:r>
                          <m:d>
                            <m:dPr>
                              <m:ctrlPr>
                                <a:rPr lang="en-US" i="1">
                                  <a:solidFill>
                                    <a:srgbClr val="022826"/>
                                  </a:solidFill>
                                  <a:latin typeface="Cambria Math" panose="02040503050406030204" pitchFamily="18" charset="0"/>
                                </a:rPr>
                              </m:ctrlPr>
                            </m:dPr>
                            <m:e>
                              <m:r>
                                <a:rPr lang="en-US" i="0">
                                  <a:solidFill>
                                    <a:srgbClr val="022826"/>
                                  </a:solidFill>
                                  <a:latin typeface="Cambria Math" panose="02040503050406030204" pitchFamily="18" charset="0"/>
                                </a:rPr>
                                <m:t>1+</m:t>
                              </m:r>
                              <m:f>
                                <m:fPr>
                                  <m:ctrlPr>
                                    <a:rPr lang="en-US" i="1">
                                      <a:solidFill>
                                        <a:srgbClr val="022826"/>
                                      </a:solidFill>
                                      <a:latin typeface="Cambria Math" panose="02040503050406030204" pitchFamily="18" charset="0"/>
                                    </a:rPr>
                                  </m:ctrlPr>
                                </m:fPr>
                                <m:num>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e>
                          </m:d>
                        </m:den>
                      </m:f>
                      <m:r>
                        <a:rPr lang="en-US" i="0">
                          <a:solidFill>
                            <a:srgbClr val="022826"/>
                          </a:solidFill>
                          <a:latin typeface="Cambria Math" panose="02040503050406030204" pitchFamily="18" charset="0"/>
                        </a:rPr>
                        <m:t>−</m:t>
                      </m:r>
                      <m:func>
                        <m:funcPr>
                          <m:ctrlPr>
                            <a:rPr lang="en-US" i="1">
                              <a:solidFill>
                                <a:srgbClr val="022826"/>
                              </a:solidFill>
                              <a:latin typeface="Cambria Math" panose="02040503050406030204" pitchFamily="18" charset="0"/>
                            </a:rPr>
                          </m:ctrlPr>
                        </m:funcPr>
                        <m:fName>
                          <m:r>
                            <m:rPr>
                              <m:sty m:val="p"/>
                            </m:rPr>
                            <a:rPr lang="en-US" i="0">
                              <a:solidFill>
                                <a:srgbClr val="022826"/>
                              </a:solidFill>
                              <a:latin typeface="Cambria Math" panose="02040503050406030204" pitchFamily="18" charset="0"/>
                            </a:rPr>
                            <m:t>cos</m:t>
                          </m:r>
                        </m:fName>
                        <m:e>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−1</m:t>
                                  </m:r>
                                </m:num>
                                <m:den>
                                  <m:r>
                                    <a:rPr lang="en-US" i="1">
                                      <a:solidFill>
                                        <a:srgbClr val="022826"/>
                                      </a:solidFill>
                                      <a:latin typeface="Cambria Math" panose="02040503050406030204" pitchFamily="18" charset="0"/>
                                    </a:rPr>
                                    <m:t>𝑀</m:t>
                                  </m:r>
                                </m:den>
                              </m:f>
                              <m:r>
                                <a:rPr lang="en-US" i="1">
                                  <a:solidFill>
                                    <a:srgbClr val="022826"/>
                                  </a:solidFill>
                                  <a:latin typeface="Cambria Math" panose="02040503050406030204" pitchFamily="18" charset="0"/>
                                </a:rPr>
                                <m:t>𝜋</m:t>
                              </m:r>
                            </m:e>
                          </m:d>
                        </m:e>
                      </m:func>
                    </m:oMath>
                  </m:oMathPara>
                </a14:m>
                <a:endParaRPr lang="en-US" dirty="0">
                  <a:solidFill>
                    <a:srgbClr val="022826"/>
                  </a:solidFill>
                </a:endParaRPr>
              </a:p>
            </p:txBody>
          </p:sp>
        </mc:Choice>
        <mc:Fallback xmlns="">
          <p:sp>
            <p:nvSpPr>
              <p:cNvPr id="14" name="Rectangle 13">
                <a:extLst>
                  <a:ext uri="{FF2B5EF4-FFF2-40B4-BE49-F238E27FC236}">
                    <a16:creationId xmlns:a16="http://schemas.microsoft.com/office/drawing/2014/main" id="{69BA1F79-76CA-4390-91B1-9967E66A106A}"/>
                  </a:ext>
                </a:extLst>
              </p:cNvPr>
              <p:cNvSpPr>
                <a:spLocks noRot="1" noChangeAspect="1" noMove="1" noResize="1" noEditPoints="1" noAdjustHandles="1" noChangeArrowheads="1" noChangeShapeType="1" noTextEdit="1"/>
              </p:cNvSpPr>
              <p:nvPr/>
            </p:nvSpPr>
            <p:spPr>
              <a:xfrm>
                <a:off x="1479459" y="3229486"/>
                <a:ext cx="8773824" cy="114704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A4D2130-A2CC-430F-911A-5CDCF2BAC916}"/>
                  </a:ext>
                </a:extLst>
              </p:cNvPr>
              <p:cNvSpPr/>
              <p:nvPr/>
            </p:nvSpPr>
            <p:spPr>
              <a:xfrm>
                <a:off x="2329376" y="4458200"/>
                <a:ext cx="7794250" cy="71468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mtClean="0">
                          <a:solidFill>
                            <a:srgbClr val="022826"/>
                          </a:solidFill>
                          <a:latin typeface="Cambria Math" panose="02040503050406030204" pitchFamily="18" charset="0"/>
                        </a:rPr>
                        <m:t> 2</m:t>
                      </m:r>
                      <m:r>
                        <a:rPr lang="en-US" i="1">
                          <a:solidFill>
                            <a:srgbClr val="022826"/>
                          </a:solidFill>
                          <a:latin typeface="Cambria Math" panose="02040503050406030204" pitchFamily="18" charset="0"/>
                        </a:rPr>
                        <m:t>𝐹</m:t>
                      </m:r>
                      <m:r>
                        <a:rPr lang="en-US" i="0">
                          <a:solidFill>
                            <a:srgbClr val="022826"/>
                          </a:solidFill>
                          <a:latin typeface="Cambria Math" panose="02040503050406030204" pitchFamily="18" charset="0"/>
                        </a:rPr>
                        <m:t>1</m:t>
                      </m:r>
                      <m:d>
                        <m:dPr>
                          <m:begChr m:val="["/>
                          <m:endChr m:val="]"/>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1−</m:t>
                              </m:r>
                              <m:d>
                                <m:dPr>
                                  <m:ctrlPr>
                                    <a:rPr lang="en-US" i="1">
                                      <a:solidFill>
                                        <a:srgbClr val="022826"/>
                                      </a:solidFill>
                                      <a:latin typeface="Cambria Math" panose="02040503050406030204" pitchFamily="18" charset="0"/>
                                    </a:rPr>
                                  </m:ctrlPr>
                                </m:dPr>
                                <m:e>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𝑇</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𝑛</m:t>
                                      </m:r>
                                    </m:e>
                                    <m:sub>
                                      <m:r>
                                        <a:rPr lang="en-US" i="1">
                                          <a:solidFill>
                                            <a:srgbClr val="022826"/>
                                          </a:solidFill>
                                          <a:latin typeface="Cambria Math" panose="02040503050406030204" pitchFamily="18" charset="0"/>
                                        </a:rPr>
                                        <m:t>𝑅</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1</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1</m:t>
                                  </m:r>
                                </m:sub>
                              </m:sSub>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𝑘</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𝑚</m:t>
                                  </m:r>
                                </m:e>
                                <m:sub>
                                  <m:r>
                                    <a:rPr lang="en-US" i="0">
                                      <a:solidFill>
                                        <a:srgbClr val="022826"/>
                                      </a:solidFill>
                                      <a:latin typeface="Cambria Math" panose="02040503050406030204" pitchFamily="18" charset="0"/>
                                    </a:rPr>
                                    <m:t>2</m:t>
                                  </m:r>
                                </m:sub>
                              </m:sSub>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r>
                                <a:rPr lang="en-US" i="0">
                                  <a:solidFill>
                                    <a:srgbClr val="022826"/>
                                  </a:solidFill>
                                  <a:latin typeface="Cambria Math" panose="02040503050406030204" pitchFamily="18" charset="0"/>
                                </a:rPr>
                                <m:t>−</m:t>
                              </m:r>
                              <m:d>
                                <m:dPr>
                                  <m:ctrlPr>
                                    <a:rPr lang="en-US" i="1">
                                      <a:solidFill>
                                        <a:srgbClr val="022826"/>
                                      </a:solidFill>
                                      <a:latin typeface="Cambria Math" panose="02040503050406030204" pitchFamily="18" charset="0"/>
                                    </a:rPr>
                                  </m:ctrlPr>
                                </m:dPr>
                                <m:e>
                                  <m:r>
                                    <a:rPr lang="en-US" i="1">
                                      <a:solidFill>
                                        <a:srgbClr val="022826"/>
                                      </a:solidFill>
                                      <a:latin typeface="Cambria Math" panose="02040503050406030204" pitchFamily="18" charset="0"/>
                                    </a:rPr>
                                    <m:t>𝑖</m:t>
                                  </m:r>
                                  <m:r>
                                    <a:rPr lang="en-US" i="0">
                                      <a:solidFill>
                                        <a:srgbClr val="022826"/>
                                      </a:solidFill>
                                      <a:latin typeface="Cambria Math" panose="02040503050406030204" pitchFamily="18" charset="0"/>
                                    </a:rPr>
                                    <m:t>−</m:t>
                                  </m:r>
                                  <m:r>
                                    <a:rPr lang="en-US" i="1">
                                      <a:solidFill>
                                        <a:srgbClr val="022826"/>
                                      </a:solidFill>
                                      <a:latin typeface="Cambria Math" panose="02040503050406030204" pitchFamily="18" charset="0"/>
                                    </a:rPr>
                                    <m:t>𝑗</m:t>
                                  </m:r>
                                </m:e>
                              </m:d>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𝛾</m:t>
                                  </m:r>
                                </m:e>
                                <m:sub>
                                  <m:r>
                                    <a:rPr lang="en-US" i="0">
                                      <a:solidFill>
                                        <a:srgbClr val="022826"/>
                                      </a:solidFill>
                                      <a:latin typeface="Cambria Math" panose="02040503050406030204" pitchFamily="18" charset="0"/>
                                    </a:rPr>
                                    <m:t>2</m:t>
                                  </m:r>
                                </m:sub>
                              </m:sSub>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0">
                                  <a:solidFill>
                                    <a:srgbClr val="022826"/>
                                  </a:solidFill>
                                  <a:latin typeface="Cambria Math" panose="02040503050406030204" pitchFamily="18" charset="0"/>
                                </a:rPr>
                                <m:t>3</m:t>
                              </m:r>
                            </m:num>
                            <m:den>
                              <m:r>
                                <a:rPr lang="en-US" i="0">
                                  <a:solidFill>
                                    <a:srgbClr val="022826"/>
                                  </a:solidFill>
                                  <a:latin typeface="Cambria Math" panose="02040503050406030204" pitchFamily="18" charset="0"/>
                                </a:rPr>
                                <m:t>2</m:t>
                              </m:r>
                            </m:den>
                          </m:f>
                          <m:r>
                            <a:rPr lang="en-US" i="0">
                              <a:solidFill>
                                <a:srgbClr val="022826"/>
                              </a:solidFill>
                              <a:latin typeface="Cambria Math" panose="02040503050406030204" pitchFamily="18" charset="0"/>
                            </a:rPr>
                            <m:t>;</m:t>
                          </m:r>
                          <m:sSup>
                            <m:sSupPr>
                              <m:ctrlPr>
                                <a:rPr lang="en-US" i="1">
                                  <a:solidFill>
                                    <a:srgbClr val="022826"/>
                                  </a:solidFill>
                                  <a:latin typeface="Cambria Math" panose="02040503050406030204" pitchFamily="18" charset="0"/>
                                </a:rPr>
                              </m:ctrlPr>
                            </m:sSupPr>
                            <m:e>
                              <m:r>
                                <a:rPr lang="en-US" i="1">
                                  <a:solidFill>
                                    <a:srgbClr val="022826"/>
                                  </a:solidFill>
                                  <a:latin typeface="Cambria Math" panose="02040503050406030204" pitchFamily="18" charset="0"/>
                                </a:rPr>
                                <m:t>𝑐𝑜𝑠</m:t>
                              </m:r>
                            </m:e>
                            <m:sup>
                              <m:r>
                                <a:rPr lang="en-US" i="0">
                                  <a:solidFill>
                                    <a:srgbClr val="022826"/>
                                  </a:solidFill>
                                  <a:latin typeface="Cambria Math" panose="02040503050406030204" pitchFamily="18" charset="0"/>
                                </a:rPr>
                                <m:t>2</m:t>
                              </m:r>
                            </m:sup>
                          </m:sSup>
                          <m:d>
                            <m:dPr>
                              <m:ctrlPr>
                                <a:rPr lang="en-US" i="1">
                                  <a:solidFill>
                                    <a:srgbClr val="022826"/>
                                  </a:solidFill>
                                  <a:latin typeface="Cambria Math" panose="02040503050406030204" pitchFamily="18" charset="0"/>
                                </a:rPr>
                              </m:ctrlPr>
                            </m:dPr>
                            <m:e>
                              <m:f>
                                <m:fPr>
                                  <m:ctrlPr>
                                    <a:rPr lang="en-US" i="1">
                                      <a:solidFill>
                                        <a:srgbClr val="022826"/>
                                      </a:solidFill>
                                      <a:latin typeface="Cambria Math" panose="02040503050406030204" pitchFamily="18" charset="0"/>
                                    </a:rPr>
                                  </m:ctrlPr>
                                </m:fPr>
                                <m:num>
                                  <m:r>
                                    <a:rPr lang="en-US" i="1">
                                      <a:solidFill>
                                        <a:srgbClr val="022826"/>
                                      </a:solidFill>
                                      <a:latin typeface="Cambria Math" panose="02040503050406030204" pitchFamily="18" charset="0"/>
                                    </a:rPr>
                                    <m:t>𝑀</m:t>
                                  </m:r>
                                  <m:r>
                                    <a:rPr lang="en-US" i="0">
                                      <a:solidFill>
                                        <a:srgbClr val="022826"/>
                                      </a:solidFill>
                                      <a:latin typeface="Cambria Math" panose="02040503050406030204" pitchFamily="18" charset="0"/>
                                    </a:rPr>
                                    <m:t>−1</m:t>
                                  </m:r>
                                </m:num>
                                <m:den>
                                  <m:r>
                                    <a:rPr lang="en-US" i="1">
                                      <a:solidFill>
                                        <a:srgbClr val="022826"/>
                                      </a:solidFill>
                                      <a:latin typeface="Cambria Math" panose="02040503050406030204" pitchFamily="18" charset="0"/>
                                    </a:rPr>
                                    <m:t>𝑀</m:t>
                                  </m:r>
                                </m:den>
                              </m:f>
                              <m:r>
                                <a:rPr lang="en-US" i="1">
                                  <a:solidFill>
                                    <a:srgbClr val="022826"/>
                                  </a:solidFill>
                                  <a:latin typeface="Cambria Math" panose="02040503050406030204" pitchFamily="18" charset="0"/>
                                </a:rPr>
                                <m:t>𝜋</m:t>
                              </m:r>
                            </m:e>
                          </m:d>
                        </m:e>
                      </m:d>
                    </m:oMath>
                  </m:oMathPara>
                </a14:m>
                <a:endParaRPr lang="en-US" dirty="0">
                  <a:solidFill>
                    <a:srgbClr val="022826"/>
                  </a:solidFill>
                </a:endParaRPr>
              </a:p>
            </p:txBody>
          </p:sp>
        </mc:Choice>
        <mc:Fallback xmlns="">
          <p:sp>
            <p:nvSpPr>
              <p:cNvPr id="15" name="Rectangle 14">
                <a:extLst>
                  <a:ext uri="{FF2B5EF4-FFF2-40B4-BE49-F238E27FC236}">
                    <a16:creationId xmlns:a16="http://schemas.microsoft.com/office/drawing/2014/main" id="{3A4D2130-A2CC-430F-911A-5CDCF2BAC916}"/>
                  </a:ext>
                </a:extLst>
              </p:cNvPr>
              <p:cNvSpPr>
                <a:spLocks noRot="1" noChangeAspect="1" noMove="1" noResize="1" noEditPoints="1" noAdjustHandles="1" noChangeArrowheads="1" noChangeShapeType="1" noTextEdit="1"/>
              </p:cNvSpPr>
              <p:nvPr/>
            </p:nvSpPr>
            <p:spPr>
              <a:xfrm>
                <a:off x="2329376" y="4458200"/>
                <a:ext cx="7794250" cy="714683"/>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4C36528-A317-4C00-84DF-744FFE896809}"/>
              </a:ext>
            </a:extLst>
          </p:cNvPr>
          <p:cNvSpPr txBox="1"/>
          <p:nvPr/>
        </p:nvSpPr>
        <p:spPr>
          <a:xfrm>
            <a:off x="1219967" y="5273787"/>
            <a:ext cx="3634328" cy="872034"/>
          </a:xfrm>
          <a:prstGeom prst="rect">
            <a:avLst/>
          </a:prstGeom>
          <a:noFill/>
        </p:spPr>
        <p:txBody>
          <a:bodyPr wrap="none" rtlCol="0">
            <a:spAutoFit/>
          </a:bodyPr>
          <a:lstStyle/>
          <a:p>
            <a:pPr>
              <a:lnSpc>
                <a:spcPct val="150000"/>
              </a:lnSpc>
            </a:pPr>
            <a:r>
              <a:rPr lang="en-US" dirty="0">
                <a:solidFill>
                  <a:srgbClr val="022826"/>
                </a:solidFill>
                <a:latin typeface="Arial" panose="020B0604020202020204" pitchFamily="34" charset="0"/>
                <a:cs typeface="Arial" panose="020B0604020202020204" pitchFamily="34" charset="0"/>
              </a:rPr>
              <a:t>Where,</a:t>
            </a:r>
          </a:p>
          <a:p>
            <a:pPr>
              <a:lnSpc>
                <a:spcPct val="150000"/>
              </a:lnSpc>
            </a:pPr>
            <a:r>
              <a:rPr lang="en-US" dirty="0">
                <a:solidFill>
                  <a:srgbClr val="022826"/>
                </a:solidFill>
                <a:latin typeface="Arial" panose="020B0604020202020204" pitchFamily="34" charset="0"/>
                <a:cs typeface="Arial" panose="020B0604020202020204" pitchFamily="34" charset="0"/>
              </a:rPr>
              <a:t>2F1 is a Hypergeometric function.</a:t>
            </a:r>
          </a:p>
        </p:txBody>
      </p:sp>
    </p:spTree>
    <p:extLst>
      <p:ext uri="{BB962C8B-B14F-4D97-AF65-F5344CB8AC3E}">
        <p14:creationId xmlns:p14="http://schemas.microsoft.com/office/powerpoint/2010/main" val="1896790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396513" y="450785"/>
            <a:ext cx="728353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pc="300" dirty="0">
                <a:solidFill>
                  <a:srgbClr val="022826"/>
                </a:solidFill>
                <a:latin typeface="Arial" panose="020B0604020202020204" pitchFamily="34" charset="0"/>
                <a:cs typeface="Arial" panose="020B0604020202020204" pitchFamily="34" charset="0"/>
              </a:rPr>
              <a:t>MATHEMATICAL MODEL</a:t>
            </a:r>
            <a:r>
              <a:rPr lang="en-US" sz="3200" spc="300">
                <a:solidFill>
                  <a:srgbClr val="022826"/>
                </a:solidFill>
                <a:latin typeface="Arial" panose="020B0604020202020204" pitchFamily="34" charset="0"/>
                <a:cs typeface="Arial" panose="020B0604020202020204" pitchFamily="34" charset="0"/>
              </a:rPr>
              <a:t>(contd.)</a:t>
            </a:r>
            <a:endPar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43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6" name="TextBox 5">
            <a:extLst>
              <a:ext uri="{FF2B5EF4-FFF2-40B4-BE49-F238E27FC236}">
                <a16:creationId xmlns:a16="http://schemas.microsoft.com/office/drawing/2014/main" id="{33B8117C-DEA8-499A-8554-196512B38541}"/>
              </a:ext>
            </a:extLst>
          </p:cNvPr>
          <p:cNvSpPr txBox="1"/>
          <p:nvPr/>
        </p:nvSpPr>
        <p:spPr>
          <a:xfrm>
            <a:off x="3651041" y="2541983"/>
            <a:ext cx="184731" cy="369332"/>
          </a:xfrm>
          <a:prstGeom prst="rect">
            <a:avLst/>
          </a:prstGeom>
          <a:noFill/>
        </p:spPr>
        <p:txBody>
          <a:bodyPr wrap="none" rtlCol="0">
            <a:spAutoFit/>
          </a:bodyPr>
          <a:lstStyle/>
          <a:p>
            <a:endParaRPr lang="en-IN" dirty="0">
              <a:solidFill>
                <a:srgbClr val="022826"/>
              </a:solidFill>
            </a:endParaRPr>
          </a:p>
        </p:txBody>
      </p:sp>
      <p:sp>
        <p:nvSpPr>
          <p:cNvPr id="7" name="Title 1">
            <a:extLst>
              <a:ext uri="{FF2B5EF4-FFF2-40B4-BE49-F238E27FC236}">
                <a16:creationId xmlns:a16="http://schemas.microsoft.com/office/drawing/2014/main" id="{07907FFE-6479-4BAB-87AA-CBB0F33D2F4A}"/>
              </a:ext>
            </a:extLst>
          </p:cNvPr>
          <p:cNvSpPr txBox="1">
            <a:spLocks/>
          </p:cNvSpPr>
          <p:nvPr/>
        </p:nvSpPr>
        <p:spPr>
          <a:xfrm>
            <a:off x="1154039" y="1945254"/>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marL="457200" indent="-457200">
              <a:buClr>
                <a:srgbClr val="022826"/>
              </a:buClr>
              <a:buFont typeface="Wingdings" panose="05000000000000000000" pitchFamily="2" charset="2"/>
              <a:buChar char="§"/>
            </a:pPr>
            <a:r>
              <a:rPr lang="en-US" sz="2000" b="1" dirty="0">
                <a:solidFill>
                  <a:srgbClr val="022826"/>
                </a:solidFill>
                <a:latin typeface="Arial" panose="020B0604020202020204" pitchFamily="34" charset="0"/>
                <a:cs typeface="Arial" panose="020B0604020202020204" pitchFamily="34" charset="0"/>
              </a:rPr>
              <a:t>AVERAGE SYMBOL ERROR RATE FOR HYBRID LPPM-MPSK-SIM</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D2EECD6-6D03-4A3A-81C4-90CDC5AB6030}"/>
              </a:ext>
            </a:extLst>
          </p:cNvPr>
          <p:cNvSpPr txBox="1"/>
          <p:nvPr/>
        </p:nvSpPr>
        <p:spPr>
          <a:xfrm>
            <a:off x="10479146" y="353928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...(1.71)</a:t>
            </a:r>
          </a:p>
        </p:txBody>
      </p:sp>
      <p:sp>
        <p:nvSpPr>
          <p:cNvPr id="20" name="TextBox 19">
            <a:extLst>
              <a:ext uri="{FF2B5EF4-FFF2-40B4-BE49-F238E27FC236}">
                <a16:creationId xmlns:a16="http://schemas.microsoft.com/office/drawing/2014/main" id="{B7F897F8-3351-4A69-BBB7-967042A95A36}"/>
              </a:ext>
            </a:extLst>
          </p:cNvPr>
          <p:cNvSpPr txBox="1"/>
          <p:nvPr/>
        </p:nvSpPr>
        <p:spPr>
          <a:xfrm>
            <a:off x="10479146" y="500692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...(1.72)</a:t>
            </a:r>
          </a:p>
        </p:txBody>
      </p:sp>
      <p:sp>
        <p:nvSpPr>
          <p:cNvPr id="2" name="Rectangle 1">
            <a:extLst>
              <a:ext uri="{FF2B5EF4-FFF2-40B4-BE49-F238E27FC236}">
                <a16:creationId xmlns:a16="http://schemas.microsoft.com/office/drawing/2014/main" id="{9E715338-46DE-46DD-B300-5D9324D722EC}"/>
              </a:ext>
            </a:extLst>
          </p:cNvPr>
          <p:cNvSpPr/>
          <p:nvPr/>
        </p:nvSpPr>
        <p:spPr>
          <a:xfrm>
            <a:off x="1609209" y="2502756"/>
            <a:ext cx="6239209"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general expression for BER of coherent MPSK is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1A5F432-E531-42C3-906B-FC46F9C61AAA}"/>
                  </a:ext>
                </a:extLst>
              </p:cNvPr>
              <p:cNvSpPr/>
              <p:nvPr/>
            </p:nvSpPr>
            <p:spPr>
              <a:xfrm>
                <a:off x="2437882" y="3122914"/>
                <a:ext cx="6832511" cy="1190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smtClean="0">
                          <a:solidFill>
                            <a:srgbClr val="022826"/>
                          </a:solidFill>
                          <a:latin typeface="Cambria Math" panose="02040503050406030204" pitchFamily="18" charset="0"/>
                        </a:rPr>
                        <m:t>P</m:t>
                      </m:r>
                      <m:r>
                        <a:rPr lang="en-US" sz="2000" i="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0">
                              <a:solidFill>
                                <a:srgbClr val="022826"/>
                              </a:solidFill>
                              <a:latin typeface="Cambria Math" panose="02040503050406030204" pitchFamily="18" charset="0"/>
                            </a:rPr>
                            <m:t>2</m:t>
                          </m:r>
                        </m:num>
                        <m:den>
                          <m:r>
                            <m:rPr>
                              <m:sty m:val="p"/>
                            </m:rPr>
                            <a:rPr lang="en-US" sz="2000" b="0" i="0" smtClean="0">
                              <a:solidFill>
                                <a:srgbClr val="022826"/>
                              </a:solidFill>
                              <a:latin typeface="Cambria Math" panose="02040503050406030204" pitchFamily="18" charset="0"/>
                            </a:rPr>
                            <m:t>max</m:t>
                          </m:r>
                          <m:r>
                            <a:rPr lang="en-US" sz="2000" b="0" i="1" smtClean="0">
                              <a:solidFill>
                                <a:srgbClr val="022826"/>
                              </a:solidFill>
                              <a:latin typeface="Cambria Math" panose="02040503050406030204" pitchFamily="18" charset="0"/>
                            </a:rPr>
                            <m:t>⁡(</m:t>
                          </m:r>
                          <m:r>
                            <a:rPr lang="en-US" sz="2000" b="0" i="1" smtClean="0">
                              <a:solidFill>
                                <a:srgbClr val="022826"/>
                              </a:solidFill>
                              <a:latin typeface="Cambria Math" panose="02040503050406030204" pitchFamily="18" charset="0"/>
                            </a:rPr>
                            <m:t>𝑙𝑜</m:t>
                          </m:r>
                          <m:sSub>
                            <m:sSubPr>
                              <m:ctrlPr>
                                <a:rPr lang="en-US" sz="2000" b="0" i="1" smtClean="0">
                                  <a:solidFill>
                                    <a:srgbClr val="022826"/>
                                  </a:solidFill>
                                  <a:latin typeface="Cambria Math" panose="02040503050406030204" pitchFamily="18" charset="0"/>
                                </a:rPr>
                              </m:ctrlPr>
                            </m:sSubPr>
                            <m:e>
                              <m:r>
                                <a:rPr lang="en-US" sz="2000" b="0" i="1" smtClean="0">
                                  <a:solidFill>
                                    <a:srgbClr val="022826"/>
                                  </a:solidFill>
                                  <a:latin typeface="Cambria Math" panose="02040503050406030204" pitchFamily="18" charset="0"/>
                                </a:rPr>
                                <m:t>𝑔</m:t>
                              </m:r>
                            </m:e>
                            <m:sub>
                              <m:r>
                                <a:rPr lang="en-US" sz="2000" b="0" i="1" smtClean="0">
                                  <a:solidFill>
                                    <a:srgbClr val="022826"/>
                                  </a:solidFill>
                                  <a:latin typeface="Cambria Math" panose="02040503050406030204" pitchFamily="18" charset="0"/>
                                </a:rPr>
                                <m:t>2</m:t>
                              </m:r>
                            </m:sub>
                          </m:sSub>
                          <m:r>
                            <a:rPr lang="en-US" sz="2000" b="0" i="1" smtClean="0">
                              <a:solidFill>
                                <a:srgbClr val="022826"/>
                              </a:solidFill>
                              <a:latin typeface="Cambria Math" panose="02040503050406030204" pitchFamily="18" charset="0"/>
                            </a:rPr>
                            <m:t>𝑀</m:t>
                          </m:r>
                          <m:r>
                            <a:rPr lang="en-US" sz="2000" b="0" i="1" smtClean="0">
                              <a:solidFill>
                                <a:srgbClr val="022826"/>
                              </a:solidFill>
                              <a:latin typeface="Cambria Math" panose="02040503050406030204" pitchFamily="18" charset="0"/>
                            </a:rPr>
                            <m:t>,2)</m:t>
                          </m:r>
                        </m:den>
                      </m:f>
                      <m:nary>
                        <m:naryPr>
                          <m:chr m:val="∑"/>
                          <m:ctrlPr>
                            <a:rPr lang="en-US" sz="2000" i="1" smtClean="0">
                              <a:solidFill>
                                <a:srgbClr val="022826"/>
                              </a:solidFill>
                              <a:latin typeface="Cambria Math" panose="02040503050406030204" pitchFamily="18" charset="0"/>
                            </a:rPr>
                          </m:ctrlPr>
                        </m:naryPr>
                        <m:sub>
                          <m:r>
                            <m:rPr>
                              <m:brk m:alnAt="7"/>
                            </m:rPr>
                            <a:rPr lang="en-US" sz="2000" b="0" i="1" smtClean="0">
                              <a:solidFill>
                                <a:srgbClr val="022826"/>
                              </a:solidFill>
                              <a:latin typeface="Cambria Math" panose="02040503050406030204" pitchFamily="18" charset="0"/>
                            </a:rPr>
                            <m:t>𝑖</m:t>
                          </m:r>
                          <m:r>
                            <a:rPr lang="en-US" sz="2000" b="0" i="1" smtClean="0">
                              <a:solidFill>
                                <a:srgbClr val="022826"/>
                              </a:solidFill>
                              <a:latin typeface="Cambria Math" panose="02040503050406030204" pitchFamily="18" charset="0"/>
                            </a:rPr>
                            <m:t>=1</m:t>
                          </m:r>
                        </m:sub>
                        <m:sup>
                          <m:r>
                            <m:rPr>
                              <m:sty m:val="p"/>
                            </m:rPr>
                            <a:rPr lang="en-US" sz="2000" b="0" i="0" smtClean="0">
                              <a:solidFill>
                                <a:srgbClr val="022826"/>
                              </a:solidFill>
                              <a:latin typeface="Cambria Math" panose="02040503050406030204" pitchFamily="18" charset="0"/>
                            </a:rPr>
                            <m:t>max</m:t>
                          </m:r>
                          <m:r>
                            <a:rPr lang="en-US" sz="2000" b="0" i="1" smtClean="0">
                              <a:solidFill>
                                <a:srgbClr val="022826"/>
                              </a:solidFill>
                              <a:latin typeface="Cambria Math" panose="02040503050406030204" pitchFamily="18" charset="0"/>
                            </a:rPr>
                            <m:t>⁡(</m:t>
                          </m:r>
                          <m:f>
                            <m:fPr>
                              <m:ctrlPr>
                                <a:rPr lang="en-US" sz="2000" b="0" i="1" smtClean="0">
                                  <a:solidFill>
                                    <a:srgbClr val="022826"/>
                                  </a:solidFill>
                                  <a:latin typeface="Cambria Math" panose="02040503050406030204" pitchFamily="18" charset="0"/>
                                </a:rPr>
                              </m:ctrlPr>
                            </m:fPr>
                            <m:num>
                              <m:r>
                                <a:rPr lang="en-US" sz="2000" b="0" i="1" smtClean="0">
                                  <a:solidFill>
                                    <a:srgbClr val="022826"/>
                                  </a:solidFill>
                                  <a:latin typeface="Cambria Math" panose="02040503050406030204" pitchFamily="18" charset="0"/>
                                </a:rPr>
                                <m:t>𝑀</m:t>
                              </m:r>
                            </m:num>
                            <m:den>
                              <m:r>
                                <a:rPr lang="en-US" sz="2000" b="0" i="1" smtClean="0">
                                  <a:solidFill>
                                    <a:srgbClr val="022826"/>
                                  </a:solidFill>
                                  <a:latin typeface="Cambria Math" panose="02040503050406030204" pitchFamily="18" charset="0"/>
                                </a:rPr>
                                <m:t>4</m:t>
                              </m:r>
                            </m:den>
                          </m:f>
                          <m:r>
                            <a:rPr lang="en-US" sz="2000" b="0" i="1" smtClean="0">
                              <a:solidFill>
                                <a:srgbClr val="022826"/>
                              </a:solidFill>
                              <a:latin typeface="Cambria Math" panose="02040503050406030204" pitchFamily="18" charset="0"/>
                            </a:rPr>
                            <m:t>,1)</m:t>
                          </m:r>
                        </m:sup>
                        <m:e>
                          <m:r>
                            <a:rPr lang="en-US" sz="2000" b="0" i="1" smtClean="0">
                              <a:solidFill>
                                <a:srgbClr val="022826"/>
                              </a:solidFill>
                              <a:latin typeface="Cambria Math" panose="02040503050406030204" pitchFamily="18" charset="0"/>
                            </a:rPr>
                            <m:t>𝑄</m:t>
                          </m:r>
                          <m:d>
                            <m:dPr>
                              <m:ctrlPr>
                                <a:rPr lang="en-US" sz="2000" b="0" i="1" smtClean="0">
                                  <a:solidFill>
                                    <a:srgbClr val="022826"/>
                                  </a:solidFill>
                                  <a:latin typeface="Cambria Math" panose="02040503050406030204" pitchFamily="18" charset="0"/>
                                </a:rPr>
                              </m:ctrlPr>
                            </m:dPr>
                            <m:e>
                              <m:rad>
                                <m:radPr>
                                  <m:degHide m:val="on"/>
                                  <m:ctrlPr>
                                    <a:rPr lang="en-US" sz="2000" b="0" i="1" smtClean="0">
                                      <a:solidFill>
                                        <a:srgbClr val="022826"/>
                                      </a:solidFill>
                                      <a:latin typeface="Cambria Math" panose="02040503050406030204" pitchFamily="18" charset="0"/>
                                    </a:rPr>
                                  </m:ctrlPr>
                                </m:radPr>
                                <m:deg/>
                                <m:e>
                                  <m:f>
                                    <m:fPr>
                                      <m:ctrlPr>
                                        <a:rPr lang="en-US" sz="2000" b="0" i="1" smtClean="0">
                                          <a:solidFill>
                                            <a:srgbClr val="022826"/>
                                          </a:solidFill>
                                          <a:latin typeface="Cambria Math" panose="02040503050406030204" pitchFamily="18" charset="0"/>
                                        </a:rPr>
                                      </m:ctrlPr>
                                    </m:fPr>
                                    <m:num>
                                      <m:r>
                                        <a:rPr lang="en-US" sz="2000" b="0" i="1" smtClean="0">
                                          <a:solidFill>
                                            <a:srgbClr val="022826"/>
                                          </a:solidFill>
                                          <a:latin typeface="Cambria Math" panose="02040503050406030204" pitchFamily="18" charset="0"/>
                                        </a:rPr>
                                        <m:t>2</m:t>
                                      </m:r>
                                      <m:sSub>
                                        <m:sSubPr>
                                          <m:ctrlPr>
                                            <a:rPr lang="en-US" sz="2000" b="0" i="1" smtClean="0">
                                              <a:solidFill>
                                                <a:srgbClr val="022826"/>
                                              </a:solidFill>
                                              <a:latin typeface="Cambria Math" panose="02040503050406030204" pitchFamily="18" charset="0"/>
                                            </a:rPr>
                                          </m:ctrlPr>
                                        </m:sSubPr>
                                        <m:e>
                                          <m:r>
                                            <a:rPr lang="en-US" sz="2000" b="0" i="1" smtClean="0">
                                              <a:solidFill>
                                                <a:srgbClr val="022826"/>
                                              </a:solidFill>
                                              <a:latin typeface="Cambria Math" panose="02040503050406030204" pitchFamily="18" charset="0"/>
                                            </a:rPr>
                                            <m:t>𝐸</m:t>
                                          </m:r>
                                        </m:e>
                                        <m:sub>
                                          <m:r>
                                            <a:rPr lang="en-US" sz="2000" b="0" i="1" smtClean="0">
                                              <a:solidFill>
                                                <a:srgbClr val="022826"/>
                                              </a:solidFill>
                                              <a:latin typeface="Cambria Math" panose="02040503050406030204" pitchFamily="18" charset="0"/>
                                            </a:rPr>
                                            <m:t>𝑏</m:t>
                                          </m:r>
                                        </m:sub>
                                      </m:sSub>
                                      <m:r>
                                        <a:rPr lang="en-US" sz="2000" i="1">
                                          <a:solidFill>
                                            <a:srgbClr val="022826"/>
                                          </a:solidFill>
                                          <a:latin typeface="Cambria Math" panose="02040503050406030204" pitchFamily="18" charset="0"/>
                                        </a:rPr>
                                        <m:t>𝑙𝑜</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𝑔</m:t>
                                          </m:r>
                                        </m:e>
                                        <m:sub>
                                          <m:r>
                                            <a:rPr lang="en-US" sz="2000" i="1">
                                              <a:solidFill>
                                                <a:srgbClr val="022826"/>
                                              </a:solidFill>
                                              <a:latin typeface="Cambria Math" panose="02040503050406030204" pitchFamily="18" charset="0"/>
                                            </a:rPr>
                                            <m:t>2</m:t>
                                          </m:r>
                                        </m:sub>
                                      </m:sSub>
                                      <m:r>
                                        <a:rPr lang="en-US" sz="2000" i="1">
                                          <a:solidFill>
                                            <a:srgbClr val="022826"/>
                                          </a:solidFill>
                                          <a:latin typeface="Cambria Math" panose="02040503050406030204" pitchFamily="18" charset="0"/>
                                        </a:rPr>
                                        <m:t>𝑀</m:t>
                                      </m:r>
                                    </m:num>
                                    <m:den>
                                      <m:sSub>
                                        <m:sSubPr>
                                          <m:ctrlPr>
                                            <a:rPr lang="en-US" sz="2000" b="0" i="1" smtClean="0">
                                              <a:solidFill>
                                                <a:srgbClr val="022826"/>
                                              </a:solidFill>
                                              <a:latin typeface="Cambria Math" panose="02040503050406030204" pitchFamily="18" charset="0"/>
                                            </a:rPr>
                                          </m:ctrlPr>
                                        </m:sSubPr>
                                        <m:e>
                                          <m:r>
                                            <a:rPr lang="en-US" sz="2000" b="0" i="1" smtClean="0">
                                              <a:solidFill>
                                                <a:srgbClr val="022826"/>
                                              </a:solidFill>
                                              <a:latin typeface="Cambria Math" panose="02040503050406030204" pitchFamily="18" charset="0"/>
                                            </a:rPr>
                                            <m:t>𝑁</m:t>
                                          </m:r>
                                        </m:e>
                                        <m:sub>
                                          <m:r>
                                            <a:rPr lang="en-US" sz="2000" b="0" i="1" smtClean="0">
                                              <a:solidFill>
                                                <a:srgbClr val="022826"/>
                                              </a:solidFill>
                                              <a:latin typeface="Cambria Math" panose="02040503050406030204" pitchFamily="18" charset="0"/>
                                            </a:rPr>
                                            <m:t>𝑜</m:t>
                                          </m:r>
                                        </m:sub>
                                      </m:sSub>
                                    </m:den>
                                  </m:f>
                                </m:e>
                              </m:rad>
                              <m:r>
                                <m:rPr>
                                  <m:sty m:val="p"/>
                                </m:rPr>
                                <a:rPr lang="en-US" sz="2000" b="0" i="0" smtClean="0">
                                  <a:solidFill>
                                    <a:srgbClr val="022826"/>
                                  </a:solidFill>
                                  <a:latin typeface="Cambria Math" panose="02040503050406030204" pitchFamily="18" charset="0"/>
                                </a:rPr>
                                <m:t>sin</m:t>
                              </m:r>
                              <m:r>
                                <a:rPr lang="en-US" sz="2000" b="0" i="1" smtClean="0">
                                  <a:solidFill>
                                    <a:srgbClr val="022826"/>
                                  </a:solidFill>
                                  <a:latin typeface="Cambria Math" panose="02040503050406030204" pitchFamily="18" charset="0"/>
                                </a:rPr>
                                <m:t>⁡(</m:t>
                              </m:r>
                              <m:f>
                                <m:fPr>
                                  <m:ctrlPr>
                                    <a:rPr lang="en-US" sz="2000" b="0" i="1" smtClean="0">
                                      <a:solidFill>
                                        <a:srgbClr val="022826"/>
                                      </a:solidFill>
                                      <a:latin typeface="Cambria Math" panose="02040503050406030204" pitchFamily="18" charset="0"/>
                                    </a:rPr>
                                  </m:ctrlPr>
                                </m:fPr>
                                <m:num>
                                  <m:d>
                                    <m:dPr>
                                      <m:ctrlPr>
                                        <a:rPr lang="en-US" sz="2000" b="0" i="1" smtClean="0">
                                          <a:solidFill>
                                            <a:srgbClr val="022826"/>
                                          </a:solidFill>
                                          <a:latin typeface="Cambria Math" panose="02040503050406030204" pitchFamily="18" charset="0"/>
                                        </a:rPr>
                                      </m:ctrlPr>
                                    </m:dPr>
                                    <m:e>
                                      <m:r>
                                        <a:rPr lang="en-US" sz="2000" b="0" i="1" smtClean="0">
                                          <a:solidFill>
                                            <a:srgbClr val="022826"/>
                                          </a:solidFill>
                                          <a:latin typeface="Cambria Math" panose="02040503050406030204" pitchFamily="18" charset="0"/>
                                        </a:rPr>
                                        <m:t>2</m:t>
                                      </m:r>
                                      <m:r>
                                        <a:rPr lang="en-US" sz="2000" b="0" i="1" smtClean="0">
                                          <a:solidFill>
                                            <a:srgbClr val="022826"/>
                                          </a:solidFill>
                                          <a:latin typeface="Cambria Math" panose="02040503050406030204" pitchFamily="18" charset="0"/>
                                        </a:rPr>
                                        <m:t>𝑖</m:t>
                                      </m:r>
                                      <m:r>
                                        <a:rPr lang="en-US" sz="2000" b="0" i="1" smtClean="0">
                                          <a:solidFill>
                                            <a:srgbClr val="022826"/>
                                          </a:solidFill>
                                          <a:latin typeface="Cambria Math" panose="02040503050406030204" pitchFamily="18" charset="0"/>
                                        </a:rPr>
                                        <m:t>−1</m:t>
                                      </m:r>
                                    </m:e>
                                  </m:d>
                                  <m:r>
                                    <a:rPr lang="en-US" sz="2000" b="0" i="1" smtClean="0">
                                      <a:solidFill>
                                        <a:srgbClr val="022826"/>
                                      </a:solidFill>
                                      <a:latin typeface="Cambria Math" panose="02040503050406030204" pitchFamily="18" charset="0"/>
                                      <a:ea typeface="Cambria Math" panose="02040503050406030204" pitchFamily="18" charset="0"/>
                                    </a:rPr>
                                    <m:t>𝜋</m:t>
                                  </m:r>
                                </m:num>
                                <m:den>
                                  <m:r>
                                    <a:rPr lang="en-US" sz="2000" b="0" i="1" smtClean="0">
                                      <a:solidFill>
                                        <a:srgbClr val="022826"/>
                                      </a:solidFill>
                                      <a:latin typeface="Cambria Math" panose="02040503050406030204" pitchFamily="18" charset="0"/>
                                    </a:rPr>
                                    <m:t>𝑀</m:t>
                                  </m:r>
                                </m:den>
                              </m:f>
                              <m:r>
                                <a:rPr lang="en-US" sz="2000" b="0" i="1" smtClean="0">
                                  <a:solidFill>
                                    <a:srgbClr val="022826"/>
                                  </a:solidFill>
                                  <a:latin typeface="Cambria Math" panose="02040503050406030204" pitchFamily="18" charset="0"/>
                                </a:rPr>
                                <m:t>)</m:t>
                              </m:r>
                            </m:e>
                          </m:d>
                        </m:e>
                      </m:nary>
                    </m:oMath>
                  </m:oMathPara>
                </a14:m>
                <a:endParaRPr lang="en-US" sz="2000" dirty="0">
                  <a:solidFill>
                    <a:srgbClr val="022826"/>
                  </a:solidFill>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01A5F432-E531-42C3-906B-FC46F9C61AAA}"/>
                  </a:ext>
                </a:extLst>
              </p:cNvPr>
              <p:cNvSpPr>
                <a:spLocks noRot="1" noChangeAspect="1" noMove="1" noResize="1" noEditPoints="1" noAdjustHandles="1" noChangeArrowheads="1" noChangeShapeType="1" noTextEdit="1"/>
              </p:cNvSpPr>
              <p:nvPr/>
            </p:nvSpPr>
            <p:spPr>
              <a:xfrm>
                <a:off x="2437882" y="3122914"/>
                <a:ext cx="6832511" cy="119051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18BC4B-0A8F-41B9-8B85-AA1656556D9F}"/>
                  </a:ext>
                </a:extLst>
              </p:cNvPr>
              <p:cNvSpPr/>
              <p:nvPr/>
            </p:nvSpPr>
            <p:spPr>
              <a:xfrm>
                <a:off x="1683026" y="4146781"/>
                <a:ext cx="9094349" cy="600805"/>
              </a:xfrm>
              <a:prstGeom prst="rect">
                <a:avLst/>
              </a:prstGeom>
            </p:spPr>
            <p:txBody>
              <a:bodyPr wrap="none">
                <a:spAutoFit/>
              </a:bodyPr>
              <a:lstStyle/>
              <a:p>
                <a:pPr>
                  <a:lnSpc>
                    <a:spcPct val="107000"/>
                  </a:lnSpc>
                  <a:spcAft>
                    <a:spcPts val="800"/>
                  </a:spcAft>
                </a:pPr>
                <a:r>
                  <a:rPr lang="en-US" sz="2000" dirty="0">
                    <a:solidFill>
                      <a:srgbClr val="022826"/>
                    </a:solidFill>
                    <a:effectLst/>
                    <a:latin typeface="Arial" panose="020B0604020202020204" pitchFamily="34" charset="0"/>
                    <a:ea typeface="Calibri" panose="020F0502020204030204" pitchFamily="34" charset="0"/>
                    <a:cs typeface="Arial" panose="020B0604020202020204" pitchFamily="34" charset="0"/>
                  </a:rPr>
                  <a:t>For M&gt;4 and </a:t>
                </a:r>
                <a14:m>
                  <m:oMath xmlns:m="http://schemas.openxmlformats.org/officeDocument/2006/math">
                    <m:f>
                      <m:fPr>
                        <m:ctrlPr>
                          <a:rPr lang="en-US" sz="2000" i="1" smtClean="0">
                            <a:solidFill>
                              <a:srgbClr val="022826"/>
                            </a:solidFill>
                            <a:effectLst/>
                            <a:latin typeface="Cambria Math" panose="02040503050406030204" pitchFamily="18" charset="0"/>
                            <a:cs typeface="Arial" panose="020B0604020202020204" pitchFamily="34" charset="0"/>
                          </a:rPr>
                        </m:ctrlPr>
                      </m:fPr>
                      <m:num>
                        <m:sSub>
                          <m:sSubPr>
                            <m:ctrlPr>
                              <a:rPr lang="en-US" sz="2000" i="1" smtClean="0">
                                <a:solidFill>
                                  <a:srgbClr val="022826"/>
                                </a:solidFill>
                                <a:effectLst/>
                                <a:latin typeface="Cambria Math" panose="02040503050406030204" pitchFamily="18" charset="0"/>
                                <a:cs typeface="Arial" panose="020B0604020202020204" pitchFamily="34" charset="0"/>
                              </a:rPr>
                            </m:ctrlPr>
                          </m:sSubPr>
                          <m:e>
                            <m:r>
                              <a:rPr lang="en-US" sz="2000" b="0" i="1" smtClean="0">
                                <a:solidFill>
                                  <a:srgbClr val="022826"/>
                                </a:solidFill>
                                <a:effectLst/>
                                <a:latin typeface="Cambria Math" panose="02040503050406030204" pitchFamily="18" charset="0"/>
                                <a:cs typeface="Arial" panose="020B0604020202020204" pitchFamily="34" charset="0"/>
                              </a:rPr>
                              <m:t>𝐸</m:t>
                            </m:r>
                          </m:e>
                          <m:sub>
                            <m:r>
                              <a:rPr lang="en-US" sz="2000" b="0" i="1" smtClean="0">
                                <a:solidFill>
                                  <a:srgbClr val="022826"/>
                                </a:solidFill>
                                <a:effectLst/>
                                <a:latin typeface="Cambria Math" panose="02040503050406030204" pitchFamily="18" charset="0"/>
                                <a:cs typeface="Arial" panose="020B0604020202020204" pitchFamily="34" charset="0"/>
                              </a:rPr>
                              <m:t>𝑏</m:t>
                            </m:r>
                          </m:sub>
                        </m:sSub>
                      </m:num>
                      <m:den>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𝑁</m:t>
                            </m:r>
                          </m:e>
                          <m:sub>
                            <m:r>
                              <a:rPr lang="en-US" sz="2000" i="1">
                                <a:solidFill>
                                  <a:srgbClr val="022826"/>
                                </a:solidFill>
                                <a:latin typeface="Cambria Math" panose="02040503050406030204" pitchFamily="18" charset="0"/>
                              </a:rPr>
                              <m:t>𝑜</m:t>
                            </m:r>
                          </m:sub>
                        </m:sSub>
                      </m:den>
                    </m:f>
                    <m:r>
                      <a:rPr lang="en-US" sz="2000" b="0" i="1" smtClean="0">
                        <a:solidFill>
                          <a:srgbClr val="022826"/>
                        </a:solidFill>
                        <a:effectLst/>
                        <a:latin typeface="Cambria Math" panose="02040503050406030204" pitchFamily="18" charset="0"/>
                        <a:cs typeface="Arial" panose="020B0604020202020204" pitchFamily="34" charset="0"/>
                      </a:rPr>
                      <m:t>≫1 </m:t>
                    </m:r>
                    <m:r>
                      <m:rPr>
                        <m:sty m:val="p"/>
                      </m:rPr>
                      <a:rPr lang="en-US" sz="2000" b="0" i="0" smtClean="0">
                        <a:solidFill>
                          <a:srgbClr val="022826"/>
                        </a:solidFill>
                        <a:effectLst/>
                        <a:latin typeface="Cambria Math" panose="02040503050406030204" pitchFamily="18" charset="0"/>
                        <a:cs typeface="Arial" panose="020B0604020202020204" pitchFamily="34" charset="0"/>
                      </a:rPr>
                      <m:t>the</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first</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term</m:t>
                    </m:r>
                    <m:r>
                      <a:rPr lang="en-US" sz="2000" b="0" i="0" smtClean="0">
                        <a:solidFill>
                          <a:srgbClr val="022826"/>
                        </a:solidFill>
                        <a:effectLst/>
                        <a:latin typeface="Cambria Math" panose="02040503050406030204" pitchFamily="18" charset="0"/>
                        <a:cs typeface="Arial" panose="020B0604020202020204" pitchFamily="34" charset="0"/>
                      </a:rPr>
                      <m:t> </m:t>
                    </m:r>
                    <m:d>
                      <m:dPr>
                        <m:ctrlPr>
                          <a:rPr lang="en-US" sz="2000" b="0" i="1" smtClean="0">
                            <a:solidFill>
                              <a:srgbClr val="022826"/>
                            </a:solidFill>
                            <a:effectLst/>
                            <a:latin typeface="Cambria Math" panose="02040503050406030204" pitchFamily="18" charset="0"/>
                            <a:cs typeface="Arial" panose="020B0604020202020204" pitchFamily="34" charset="0"/>
                          </a:rPr>
                        </m:ctrlPr>
                      </m:dPr>
                      <m:e>
                        <m:r>
                          <m:rPr>
                            <m:sty m:val="p"/>
                          </m:rPr>
                          <a:rPr lang="en-US" sz="2000" b="0" i="0" smtClean="0">
                            <a:solidFill>
                              <a:srgbClr val="022826"/>
                            </a:solidFill>
                            <a:effectLst/>
                            <a:latin typeface="Cambria Math" panose="02040503050406030204" pitchFamily="18" charset="0"/>
                            <a:cs typeface="Arial" panose="020B0604020202020204" pitchFamily="34" charset="0"/>
                          </a:rPr>
                          <m:t>i</m:t>
                        </m:r>
                        <m:r>
                          <a:rPr lang="en-US" sz="2000" b="0" i="0" smtClean="0">
                            <a:solidFill>
                              <a:srgbClr val="022826"/>
                            </a:solidFill>
                            <a:effectLst/>
                            <a:latin typeface="Cambria Math" panose="02040503050406030204" pitchFamily="18" charset="0"/>
                            <a:cs typeface="Arial" panose="020B0604020202020204" pitchFamily="34" charset="0"/>
                          </a:rPr>
                          <m:t>=1</m:t>
                        </m:r>
                      </m:e>
                    </m:d>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will</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dominate</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above</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equation</m:t>
                    </m:r>
                    <m:r>
                      <a:rPr lang="en-US" sz="2000" b="0" i="0" smtClean="0">
                        <a:solidFill>
                          <a:srgbClr val="022826"/>
                        </a:solidFill>
                        <a:effectLst/>
                        <a:latin typeface="Cambria Math" panose="02040503050406030204" pitchFamily="18" charset="0"/>
                        <a:cs typeface="Arial" panose="020B0604020202020204" pitchFamily="34" charset="0"/>
                      </a:rPr>
                      <m:t> </m:t>
                    </m:r>
                    <m:r>
                      <m:rPr>
                        <m:sty m:val="p"/>
                      </m:rPr>
                      <a:rPr lang="en-US" sz="2000" b="0" i="0" smtClean="0">
                        <a:solidFill>
                          <a:srgbClr val="022826"/>
                        </a:solidFill>
                        <a:effectLst/>
                        <a:latin typeface="Cambria Math" panose="02040503050406030204" pitchFamily="18" charset="0"/>
                        <a:cs typeface="Arial" panose="020B0604020202020204" pitchFamily="34" charset="0"/>
                      </a:rPr>
                      <m:t>become</m:t>
                    </m:r>
                    <m:r>
                      <a:rPr lang="en-US" sz="2000" b="0" i="0" smtClean="0">
                        <a:solidFill>
                          <a:srgbClr val="022826"/>
                        </a:solidFill>
                        <a:effectLst/>
                        <a:latin typeface="Cambria Math" panose="02040503050406030204" pitchFamily="18" charset="0"/>
                        <a:cs typeface="Arial" panose="020B0604020202020204" pitchFamily="34" charset="0"/>
                      </a:rPr>
                      <m:t> </m:t>
                    </m:r>
                  </m:oMath>
                </a14:m>
                <a:endParaRPr lang="en-US" sz="20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9118BC4B-0A8F-41B9-8B85-AA1656556D9F}"/>
                  </a:ext>
                </a:extLst>
              </p:cNvPr>
              <p:cNvSpPr>
                <a:spLocks noRot="1" noChangeAspect="1" noMove="1" noResize="1" noEditPoints="1" noAdjustHandles="1" noChangeArrowheads="1" noChangeShapeType="1" noTextEdit="1"/>
              </p:cNvSpPr>
              <p:nvPr/>
            </p:nvSpPr>
            <p:spPr>
              <a:xfrm>
                <a:off x="1683026" y="4146781"/>
                <a:ext cx="9094349" cy="600805"/>
              </a:xfrm>
              <a:prstGeom prst="rect">
                <a:avLst/>
              </a:prstGeom>
              <a:blipFill>
                <a:blip r:embed="rId3"/>
                <a:stretch>
                  <a:fillRect l="-6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18AAE12-0958-4797-A0A3-6192924174A9}"/>
                  </a:ext>
                </a:extLst>
              </p:cNvPr>
              <p:cNvSpPr/>
              <p:nvPr/>
            </p:nvSpPr>
            <p:spPr>
              <a:xfrm>
                <a:off x="2437882" y="4758137"/>
                <a:ext cx="3653693" cy="783869"/>
              </a:xfrm>
              <a:prstGeom prst="rect">
                <a:avLst/>
              </a:prstGeom>
            </p:spPr>
            <p:txBody>
              <a:bodyPr wrap="none">
                <a:spAutoFit/>
              </a:bodyPr>
              <a:lstStyle/>
              <a:p>
                <a14:m>
                  <m:oMath xmlns:m="http://schemas.openxmlformats.org/officeDocument/2006/math">
                    <m:r>
                      <m:rPr>
                        <m:sty m:val="p"/>
                      </m:rPr>
                      <a:rPr lang="en-US" sz="2000">
                        <a:solidFill>
                          <a:srgbClr val="022826"/>
                        </a:solidFill>
                        <a:latin typeface="Cambria Math" panose="02040503050406030204" pitchFamily="18" charset="0"/>
                      </a:rPr>
                      <m:t>P</m:t>
                    </m:r>
                    <m:r>
                      <a:rPr lang="en-US" sz="2000">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a:solidFill>
                              <a:srgbClr val="022826"/>
                            </a:solidFill>
                            <a:latin typeface="Cambria Math" panose="02040503050406030204" pitchFamily="18" charset="0"/>
                          </a:rPr>
                          <m:t>2</m:t>
                        </m:r>
                      </m:num>
                      <m:den>
                        <m:r>
                          <a:rPr lang="en-US" sz="2000" i="1">
                            <a:solidFill>
                              <a:srgbClr val="022826"/>
                            </a:solidFill>
                            <a:latin typeface="Cambria Math" panose="02040503050406030204" pitchFamily="18" charset="0"/>
                          </a:rPr>
                          <m:t>𝑙𝑜</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𝑔</m:t>
                            </m:r>
                          </m:e>
                          <m:sub>
                            <m:r>
                              <a:rPr lang="en-US" sz="2000" i="1">
                                <a:solidFill>
                                  <a:srgbClr val="022826"/>
                                </a:solidFill>
                                <a:latin typeface="Cambria Math" panose="02040503050406030204" pitchFamily="18" charset="0"/>
                              </a:rPr>
                              <m:t>2</m:t>
                            </m:r>
                          </m:sub>
                        </m:sSub>
                        <m:r>
                          <a:rPr lang="en-US" sz="2000" i="1">
                            <a:solidFill>
                              <a:srgbClr val="022826"/>
                            </a:solidFill>
                            <a:latin typeface="Cambria Math" panose="02040503050406030204" pitchFamily="18" charset="0"/>
                          </a:rPr>
                          <m:t>𝑀</m:t>
                        </m:r>
                      </m:den>
                    </m:f>
                  </m:oMath>
                </a14:m>
                <a:r>
                  <a:rPr lang="en-US" sz="2000" dirty="0">
                    <a:solidFill>
                      <a:srgbClr val="022826"/>
                    </a:solidFill>
                  </a:rPr>
                  <a:t> </a:t>
                </a:r>
                <a14:m>
                  <m:oMath xmlns:m="http://schemas.openxmlformats.org/officeDocument/2006/math">
                    <m:r>
                      <a:rPr lang="en-US" sz="2000" i="1">
                        <a:solidFill>
                          <a:srgbClr val="022826"/>
                        </a:solidFill>
                        <a:latin typeface="Cambria Math" panose="02040503050406030204" pitchFamily="18" charset="0"/>
                      </a:rPr>
                      <m:t>𝑄</m:t>
                    </m:r>
                    <m:d>
                      <m:dPr>
                        <m:ctrlPr>
                          <a:rPr lang="en-US" sz="2000" i="1">
                            <a:solidFill>
                              <a:srgbClr val="022826"/>
                            </a:solidFill>
                            <a:latin typeface="Cambria Math" panose="02040503050406030204" pitchFamily="18" charset="0"/>
                          </a:rPr>
                        </m:ctrlPr>
                      </m:dPr>
                      <m:e>
                        <m:rad>
                          <m:radPr>
                            <m:degHide m:val="on"/>
                            <m:ctrlPr>
                              <a:rPr lang="en-US" sz="2000" i="1">
                                <a:solidFill>
                                  <a:srgbClr val="022826"/>
                                </a:solidFill>
                                <a:latin typeface="Cambria Math" panose="02040503050406030204" pitchFamily="18" charset="0"/>
                              </a:rPr>
                            </m:ctrlPr>
                          </m:radPr>
                          <m:deg/>
                          <m:e>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rPr>
                                  <m:t>2</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𝐸</m:t>
                                    </m:r>
                                  </m:e>
                                  <m:sub>
                                    <m:r>
                                      <a:rPr lang="en-US" sz="2000" i="1">
                                        <a:solidFill>
                                          <a:srgbClr val="022826"/>
                                        </a:solidFill>
                                        <a:latin typeface="Cambria Math" panose="02040503050406030204" pitchFamily="18" charset="0"/>
                                      </a:rPr>
                                      <m:t>𝑏</m:t>
                                    </m:r>
                                  </m:sub>
                                </m:sSub>
                                <m:r>
                                  <a:rPr lang="en-US" sz="2000" i="1">
                                    <a:solidFill>
                                      <a:srgbClr val="022826"/>
                                    </a:solidFill>
                                    <a:latin typeface="Cambria Math" panose="02040503050406030204" pitchFamily="18" charset="0"/>
                                  </a:rPr>
                                  <m:t>𝑙𝑜</m:t>
                                </m:r>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𝑔</m:t>
                                    </m:r>
                                  </m:e>
                                  <m:sub>
                                    <m:r>
                                      <a:rPr lang="en-US" sz="2000" i="1">
                                        <a:solidFill>
                                          <a:srgbClr val="022826"/>
                                        </a:solidFill>
                                        <a:latin typeface="Cambria Math" panose="02040503050406030204" pitchFamily="18" charset="0"/>
                                      </a:rPr>
                                      <m:t>2</m:t>
                                    </m:r>
                                  </m:sub>
                                </m:sSub>
                                <m:r>
                                  <a:rPr lang="en-US" sz="2000" i="1">
                                    <a:solidFill>
                                      <a:srgbClr val="022826"/>
                                    </a:solidFill>
                                    <a:latin typeface="Cambria Math" panose="02040503050406030204" pitchFamily="18" charset="0"/>
                                  </a:rPr>
                                  <m:t>𝑀</m:t>
                                </m:r>
                              </m:num>
                              <m:den>
                                <m:sSub>
                                  <m:sSubPr>
                                    <m:ctrlPr>
                                      <a:rPr lang="en-US" sz="2000" i="1">
                                        <a:solidFill>
                                          <a:srgbClr val="022826"/>
                                        </a:solidFill>
                                        <a:latin typeface="Cambria Math" panose="02040503050406030204" pitchFamily="18" charset="0"/>
                                      </a:rPr>
                                    </m:ctrlPr>
                                  </m:sSubPr>
                                  <m:e>
                                    <m:r>
                                      <a:rPr lang="en-US" sz="2000" i="1">
                                        <a:solidFill>
                                          <a:srgbClr val="022826"/>
                                        </a:solidFill>
                                        <a:latin typeface="Cambria Math" panose="02040503050406030204" pitchFamily="18" charset="0"/>
                                      </a:rPr>
                                      <m:t>𝑁</m:t>
                                    </m:r>
                                  </m:e>
                                  <m:sub>
                                    <m:r>
                                      <a:rPr lang="en-US" sz="2000" i="1">
                                        <a:solidFill>
                                          <a:srgbClr val="022826"/>
                                        </a:solidFill>
                                        <a:latin typeface="Cambria Math" panose="02040503050406030204" pitchFamily="18" charset="0"/>
                                      </a:rPr>
                                      <m:t>𝑜</m:t>
                                    </m:r>
                                  </m:sub>
                                </m:sSub>
                              </m:den>
                            </m:f>
                          </m:e>
                        </m:rad>
                        <m:r>
                          <m:rPr>
                            <m:sty m:val="p"/>
                          </m:rPr>
                          <a:rPr lang="en-US" sz="2000">
                            <a:solidFill>
                              <a:srgbClr val="022826"/>
                            </a:solidFill>
                            <a:latin typeface="Cambria Math" panose="02040503050406030204" pitchFamily="18" charset="0"/>
                          </a:rPr>
                          <m:t>sin</m:t>
                        </m:r>
                        <m:r>
                          <a:rPr lang="en-US" sz="2000" i="1">
                            <a:solidFill>
                              <a:srgbClr val="022826"/>
                            </a:solidFill>
                            <a:latin typeface="Cambria Math" panose="02040503050406030204" pitchFamily="18" charset="0"/>
                          </a:rPr>
                          <m:t>⁡(</m:t>
                        </m:r>
                        <m:f>
                          <m:fPr>
                            <m:ctrlPr>
                              <a:rPr lang="en-US" sz="2000" i="1">
                                <a:solidFill>
                                  <a:srgbClr val="022826"/>
                                </a:solidFill>
                                <a:latin typeface="Cambria Math" panose="02040503050406030204" pitchFamily="18" charset="0"/>
                              </a:rPr>
                            </m:ctrlPr>
                          </m:fPr>
                          <m:num>
                            <m:r>
                              <a:rPr lang="en-US" sz="2000" i="1">
                                <a:solidFill>
                                  <a:srgbClr val="022826"/>
                                </a:solidFill>
                                <a:latin typeface="Cambria Math" panose="02040503050406030204" pitchFamily="18" charset="0"/>
                                <a:ea typeface="Cambria Math" panose="02040503050406030204" pitchFamily="18" charset="0"/>
                              </a:rPr>
                              <m:t>𝜋</m:t>
                            </m:r>
                          </m:num>
                          <m:den>
                            <m:r>
                              <a:rPr lang="en-US" sz="2000" i="1">
                                <a:solidFill>
                                  <a:srgbClr val="022826"/>
                                </a:solidFill>
                                <a:latin typeface="Cambria Math" panose="02040503050406030204" pitchFamily="18" charset="0"/>
                              </a:rPr>
                              <m:t>𝑀</m:t>
                            </m:r>
                          </m:den>
                        </m:f>
                        <m:r>
                          <a:rPr lang="en-US" sz="2000" i="1">
                            <a:solidFill>
                              <a:srgbClr val="022826"/>
                            </a:solidFill>
                            <a:latin typeface="Cambria Math" panose="02040503050406030204" pitchFamily="18" charset="0"/>
                          </a:rPr>
                          <m:t>)</m:t>
                        </m:r>
                      </m:e>
                    </m:d>
                  </m:oMath>
                </a14:m>
                <a:endParaRPr lang="en-US" sz="2000" dirty="0">
                  <a:solidFill>
                    <a:srgbClr val="022826"/>
                  </a:solidFill>
                </a:endParaRPr>
              </a:p>
            </p:txBody>
          </p:sp>
        </mc:Choice>
        <mc:Fallback xmlns="">
          <p:sp>
            <p:nvSpPr>
              <p:cNvPr id="21" name="Rectangle 20">
                <a:extLst>
                  <a:ext uri="{FF2B5EF4-FFF2-40B4-BE49-F238E27FC236}">
                    <a16:creationId xmlns:a16="http://schemas.microsoft.com/office/drawing/2014/main" id="{418AAE12-0958-4797-A0A3-6192924174A9}"/>
                  </a:ext>
                </a:extLst>
              </p:cNvPr>
              <p:cNvSpPr>
                <a:spLocks noRot="1" noChangeAspect="1" noMove="1" noResize="1" noEditPoints="1" noAdjustHandles="1" noChangeArrowheads="1" noChangeShapeType="1" noTextEdit="1"/>
              </p:cNvSpPr>
              <p:nvPr/>
            </p:nvSpPr>
            <p:spPr>
              <a:xfrm>
                <a:off x="2437882" y="4758137"/>
                <a:ext cx="3653693" cy="78386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28078B-65D6-400E-8A67-BE727F756051}"/>
                  </a:ext>
                </a:extLst>
              </p:cNvPr>
              <p:cNvSpPr txBox="1"/>
              <p:nvPr/>
            </p:nvSpPr>
            <p:spPr>
              <a:xfrm>
                <a:off x="2562066" y="5952121"/>
                <a:ext cx="1444498"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e>
                      </m:rad>
                      <m:r>
                        <a:rPr lang="en-US" b="0" i="1" smtClean="0">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DC28078B-65D6-400E-8A67-BE727F756051}"/>
                  </a:ext>
                </a:extLst>
              </p:cNvPr>
              <p:cNvSpPr txBox="1">
                <a:spLocks noRot="1" noChangeAspect="1" noMove="1" noResize="1" noEditPoints="1" noAdjustHandles="1" noChangeArrowheads="1" noChangeShapeType="1" noTextEdit="1"/>
              </p:cNvSpPr>
              <p:nvPr/>
            </p:nvSpPr>
            <p:spPr>
              <a:xfrm>
                <a:off x="2562066" y="5952121"/>
                <a:ext cx="1444498" cy="335413"/>
              </a:xfrm>
              <a:prstGeom prst="rect">
                <a:avLst/>
              </a:prstGeom>
              <a:blipFill>
                <a:blip r:embed="rId5"/>
                <a:stretch>
                  <a:fillRect l="-3376" r="-5485" b="-25455"/>
                </a:stretch>
              </a:blipFill>
            </p:spPr>
            <p:txBody>
              <a:bodyPr/>
              <a:lstStyle/>
              <a:p>
                <a:r>
                  <a:rPr lang="en-IN">
                    <a:noFill/>
                  </a:rPr>
                  <a:t> </a:t>
                </a:r>
              </a:p>
            </p:txBody>
          </p:sp>
        </mc:Fallback>
      </mc:AlternateContent>
      <p:sp>
        <p:nvSpPr>
          <p:cNvPr id="16" name="Rectangle 15">
            <a:extLst>
              <a:ext uri="{FF2B5EF4-FFF2-40B4-BE49-F238E27FC236}">
                <a16:creationId xmlns:a16="http://schemas.microsoft.com/office/drawing/2014/main" id="{C4FCE729-FA7C-44AB-9972-7F7AFA963555}"/>
              </a:ext>
            </a:extLst>
          </p:cNvPr>
          <p:cNvSpPr/>
          <p:nvPr/>
        </p:nvSpPr>
        <p:spPr>
          <a:xfrm>
            <a:off x="1688658" y="5386731"/>
            <a:ext cx="396134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For MPSK the BER expression is</a:t>
            </a:r>
          </a:p>
        </p:txBody>
      </p:sp>
      <p:sp>
        <p:nvSpPr>
          <p:cNvPr id="18" name="TextBox 17">
            <a:extLst>
              <a:ext uri="{FF2B5EF4-FFF2-40B4-BE49-F238E27FC236}">
                <a16:creationId xmlns:a16="http://schemas.microsoft.com/office/drawing/2014/main" id="{DE25F8B1-7CDD-44C6-922D-C03041EAE16B}"/>
              </a:ext>
            </a:extLst>
          </p:cNvPr>
          <p:cNvSpPr txBox="1"/>
          <p:nvPr/>
        </p:nvSpPr>
        <p:spPr>
          <a:xfrm>
            <a:off x="10436080" y="596453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...(1.73)</a:t>
            </a:r>
          </a:p>
        </p:txBody>
      </p:sp>
      <p:sp>
        <p:nvSpPr>
          <p:cNvPr id="19" name="Title 1">
            <a:extLst>
              <a:ext uri="{FF2B5EF4-FFF2-40B4-BE49-F238E27FC236}">
                <a16:creationId xmlns:a16="http://schemas.microsoft.com/office/drawing/2014/main" id="{1E69DCA7-8475-4CC7-90EB-0DA0FE0CCEDB}"/>
              </a:ext>
            </a:extLst>
          </p:cNvPr>
          <p:cNvSpPr txBox="1">
            <a:spLocks/>
          </p:cNvSpPr>
          <p:nvPr/>
        </p:nvSpPr>
        <p:spPr>
          <a:xfrm>
            <a:off x="561008" y="1129639"/>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algn="ctr">
              <a:buClr>
                <a:srgbClr val="022826"/>
              </a:buClr>
            </a:pPr>
            <a:r>
              <a:rPr lang="en-US" b="1" spc="300" dirty="0">
                <a:solidFill>
                  <a:srgbClr val="022826"/>
                </a:solidFill>
                <a:latin typeface="Arial" panose="020B0604020202020204" pitchFamily="34" charset="0"/>
                <a:cs typeface="Arial" panose="020B0604020202020204" pitchFamily="34" charset="0"/>
              </a:rPr>
              <a:t>PROPOSED MODEL</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070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Isosceles Triangle 25">
            <a:extLst>
              <a:ext uri="{FF2B5EF4-FFF2-40B4-BE49-F238E27FC236}">
                <a16:creationId xmlns:a16="http://schemas.microsoft.com/office/drawing/2014/main" id="{43010488-B0AA-4357-B451-2838A9346909}"/>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C9A4F69-946C-4913-98E9-DF65FE67F6FE}"/>
                  </a:ext>
                </a:extLst>
              </p:cNvPr>
              <p:cNvSpPr txBox="1"/>
              <p:nvPr/>
            </p:nvSpPr>
            <p:spPr>
              <a:xfrm>
                <a:off x="3980866" y="2373616"/>
                <a:ext cx="1443665" cy="563680"/>
              </a:xfrm>
              <a:prstGeom prst="rect">
                <a:avLst/>
              </a:prstGeom>
              <a:noFill/>
            </p:spPr>
            <p:txBody>
              <a:bodyPr wrap="none" lIns="0" tIns="0" rIns="0" bIns="0" rtlCol="0">
                <a:spAutoFit/>
              </a:bodyPr>
              <a:lstStyle/>
              <a:p>
                <a:r>
                  <a:rPr lang="en-US" dirty="0"/>
                  <a:t>P=Q(</a:t>
                </a:r>
                <a14:m>
                  <m:oMath xmlns:m="http://schemas.openxmlformats.org/officeDocument/2006/math">
                    <m:rad>
                      <m:radPr>
                        <m:degHide m:val="on"/>
                        <m:ctrlPr>
                          <a:rPr lang="en-US" i="1" smtClean="0">
                            <a:latin typeface="Cambria Math" panose="02040503050406030204" pitchFamily="18" charset="0"/>
                          </a:rPr>
                        </m:ctrlPr>
                      </m:radPr>
                      <m:deg/>
                      <m:e>
                        <m:f>
                          <m:fPr>
                            <m:ctrlPr>
                              <a:rPr lang="en-IN"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𝜉</m:t>
                                </m:r>
                                <m:r>
                                  <a:rPr lang="en-US" i="1" dirty="0">
                                    <a:latin typeface="Cambria Math" panose="02040503050406030204" pitchFamily="18" charset="0"/>
                                  </a:rPr>
                                  <m:t>𝑅𝐼</m:t>
                                </m:r>
                                <m:r>
                                  <a:rPr lang="en-US" i="1" dirty="0">
                                    <a:latin typeface="Cambria Math" panose="02040503050406030204" pitchFamily="18" charset="0"/>
                                  </a:rPr>
                                  <m:t>)</m:t>
                                </m:r>
                              </m:e>
                              <m:sup>
                                <m:r>
                                  <a:rPr lang="en-US" i="1" dirty="0">
                                    <a:latin typeface="Cambria Math" panose="02040503050406030204" pitchFamily="18" charset="0"/>
                                  </a:rPr>
                                  <m:t>2</m:t>
                                </m:r>
                              </m:sup>
                            </m:sSup>
                            <m:sSub>
                              <m:sSubPr>
                                <m:ctrlPr>
                                  <a:rPr lang="en-US" i="1" dirty="0">
                                    <a:latin typeface="Cambria Math" panose="02040503050406030204" pitchFamily="18" charset="0"/>
                                  </a:rPr>
                                </m:ctrlPr>
                              </m:sSubPr>
                              <m:e>
                                <m:r>
                                  <a:rPr lang="en-US" i="1" dirty="0">
                                    <a:latin typeface="Cambria Math" panose="02040503050406030204" pitchFamily="18" charset="0"/>
                                  </a:rPr>
                                  <m:t>𝑃</m:t>
                                </m:r>
                              </m:e>
                              <m:sub>
                                <m:r>
                                  <a:rPr lang="en-US" i="1" dirty="0">
                                    <a:latin typeface="Cambria Math" panose="02040503050406030204" pitchFamily="18" charset="0"/>
                                  </a:rPr>
                                  <m:t>𝑚</m:t>
                                </m:r>
                              </m:sub>
                            </m:sSub>
                          </m:num>
                          <m:den>
                            <m:sSub>
                              <m:sSubPr>
                                <m:ctrlPr>
                                  <a:rPr lang="en-IN" i="1" dirty="0">
                                    <a:latin typeface="Cambria Math" panose="02040503050406030204" pitchFamily="18" charset="0"/>
                                  </a:rPr>
                                </m:ctrlPr>
                              </m:sSubPr>
                              <m:e>
                                <m:sSup>
                                  <m:sSupPr>
                                    <m:ctrlPr>
                                      <a:rPr lang="en-IN" i="1" dirty="0">
                                        <a:latin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US" i="1" dirty="0">
                                        <a:latin typeface="Cambria Math" panose="02040503050406030204" pitchFamily="18" charset="0"/>
                                      </a:rPr>
                                      <m:t>2</m:t>
                                    </m:r>
                                  </m:sup>
                                </m:sSup>
                              </m:e>
                              <m:sub>
                                <m:r>
                                  <a:rPr lang="en-US" i="1" dirty="0">
                                    <a:latin typeface="Cambria Math" panose="02040503050406030204" pitchFamily="18" charset="0"/>
                                  </a:rPr>
                                  <m:t>𝐿𝑃𝑃𝑀</m:t>
                                </m:r>
                              </m:sub>
                            </m:sSub>
                          </m:den>
                        </m:f>
                      </m:e>
                    </m:rad>
                  </m:oMath>
                </a14:m>
                <a:r>
                  <a:rPr lang="en-US" dirty="0"/>
                  <a:t>)</a:t>
                </a:r>
                <a:endParaRPr lang="en-IN" dirty="0"/>
              </a:p>
            </p:txBody>
          </p:sp>
        </mc:Choice>
        <mc:Fallback xmlns="">
          <p:sp>
            <p:nvSpPr>
              <p:cNvPr id="2" name="TextBox 1">
                <a:extLst>
                  <a:ext uri="{FF2B5EF4-FFF2-40B4-BE49-F238E27FC236}">
                    <a16:creationId xmlns:a16="http://schemas.microsoft.com/office/drawing/2014/main" id="{3C9A4F69-946C-4913-98E9-DF65FE67F6FE}"/>
                  </a:ext>
                </a:extLst>
              </p:cNvPr>
              <p:cNvSpPr txBox="1">
                <a:spLocks noRot="1" noChangeAspect="1" noMove="1" noResize="1" noEditPoints="1" noAdjustHandles="1" noChangeArrowheads="1" noChangeShapeType="1" noTextEdit="1"/>
              </p:cNvSpPr>
              <p:nvPr/>
            </p:nvSpPr>
            <p:spPr>
              <a:xfrm>
                <a:off x="3980866" y="2373616"/>
                <a:ext cx="1443665" cy="563680"/>
              </a:xfrm>
              <a:prstGeom prst="rect">
                <a:avLst/>
              </a:prstGeom>
              <a:blipFill>
                <a:blip r:embed="rId2"/>
                <a:stretch>
                  <a:fillRect l="-9705" r="-10127" b="-32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5D0627-E9C5-486B-99E9-345EF85496CC}"/>
                  </a:ext>
                </a:extLst>
              </p:cNvPr>
              <p:cNvSpPr txBox="1"/>
              <p:nvPr/>
            </p:nvSpPr>
            <p:spPr>
              <a:xfrm>
                <a:off x="3376693" y="3100724"/>
                <a:ext cx="3584956"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r>
                        <m:rPr>
                          <m:nor/>
                        </m:rPr>
                        <a:rPr lang="en-US" dirty="0">
                          <a:solidFill>
                            <a:srgbClr val="022826"/>
                          </a:solidFill>
                        </a:rPr>
                        <m:t> </m:t>
                      </m:r>
                      <m:r>
                        <a:rPr lang="en-US" i="1">
                          <a:solidFill>
                            <a:srgbClr val="022826"/>
                          </a:solidFill>
                          <a:latin typeface="Cambria Math" panose="02040503050406030204" pitchFamily="18" charset="0"/>
                        </a:rPr>
                        <m:t>𝑄</m:t>
                      </m:r>
                      <m:d>
                        <m:dPr>
                          <m:ctrlPr>
                            <a:rPr lang="en-US" i="1">
                              <a:solidFill>
                                <a:srgbClr val="022826"/>
                              </a:solidFill>
                              <a:latin typeface="Cambria Math" panose="02040503050406030204" pitchFamily="18" charset="0"/>
                            </a:rPr>
                          </m:ctrlPr>
                        </m:dPr>
                        <m:e>
                          <m:rad>
                            <m:radPr>
                              <m:degHide m:val="on"/>
                              <m:ctrlPr>
                                <a:rPr lang="en-US" i="1">
                                  <a:solidFill>
                                    <a:srgbClr val="022826"/>
                                  </a:solidFill>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e>
                          </m:rad>
                          <m:r>
                            <m:rPr>
                              <m:sty m:val="p"/>
                            </m:rPr>
                            <a:rPr lang="en-US">
                              <a:solidFill>
                                <a:srgbClr val="022826"/>
                              </a:solidFill>
                              <a:latin typeface="Cambria Math" panose="02040503050406030204" pitchFamily="18" charset="0"/>
                            </a:rPr>
                            <m:t>sin</m:t>
                          </m:r>
                          <m:r>
                            <a:rPr lang="en-US" i="1">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1">
                                  <a:solidFill>
                                    <a:srgbClr val="022826"/>
                                  </a:solidFill>
                                  <a:latin typeface="Cambria Math" panose="02040503050406030204" pitchFamily="18" charset="0"/>
                                  <a:ea typeface="Cambria Math" panose="02040503050406030204" pitchFamily="18" charset="0"/>
                                </a:rPr>
                                <m:t>𝜋</m:t>
                              </m:r>
                            </m:num>
                            <m:den>
                              <m:r>
                                <a:rPr lang="en-US" i="1">
                                  <a:solidFill>
                                    <a:srgbClr val="022826"/>
                                  </a:solidFill>
                                  <a:latin typeface="Cambria Math" panose="02040503050406030204" pitchFamily="18" charset="0"/>
                                </a:rPr>
                                <m:t>𝑀</m:t>
                              </m:r>
                            </m:den>
                          </m:f>
                          <m:r>
                            <a:rPr lang="en-US" i="1">
                              <a:solidFill>
                                <a:srgbClr val="022826"/>
                              </a:solidFill>
                              <a:latin typeface="Cambria Math" panose="02040503050406030204" pitchFamily="18" charset="0"/>
                            </a:rPr>
                            <m:t>)</m:t>
                          </m:r>
                        </m:e>
                      </m:d>
                    </m:oMath>
                  </m:oMathPara>
                </a14:m>
                <a:endParaRPr lang="en-IN" dirty="0"/>
              </a:p>
            </p:txBody>
          </p:sp>
        </mc:Choice>
        <mc:Fallback xmlns="">
          <p:sp>
            <p:nvSpPr>
              <p:cNvPr id="3" name="TextBox 2">
                <a:extLst>
                  <a:ext uri="{FF2B5EF4-FFF2-40B4-BE49-F238E27FC236}">
                    <a16:creationId xmlns:a16="http://schemas.microsoft.com/office/drawing/2014/main" id="{215D0627-E9C5-486B-99E9-345EF85496CC}"/>
                  </a:ext>
                </a:extLst>
              </p:cNvPr>
              <p:cNvSpPr txBox="1">
                <a:spLocks noRot="1" noChangeAspect="1" noMove="1" noResize="1" noEditPoints="1" noAdjustHandles="1" noChangeArrowheads="1" noChangeShapeType="1" noTextEdit="1"/>
              </p:cNvSpPr>
              <p:nvPr/>
            </p:nvSpPr>
            <p:spPr>
              <a:xfrm>
                <a:off x="3376693" y="3100724"/>
                <a:ext cx="3584956" cy="56900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D4C003-1F67-46A4-B944-AAE512D581A7}"/>
                  </a:ext>
                </a:extLst>
              </p:cNvPr>
              <p:cNvSpPr txBox="1"/>
              <p:nvPr/>
            </p:nvSpPr>
            <p:spPr>
              <a:xfrm>
                <a:off x="3101236" y="4020736"/>
                <a:ext cx="4330929"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solidFill>
                            <a:srgbClr val="022826"/>
                          </a:solidFill>
                          <a:latin typeface="Cambria Math" panose="02040503050406030204" pitchFamily="18" charset="0"/>
                        </a:rPr>
                        <m:t>P</m:t>
                      </m:r>
                      <m:r>
                        <a:rPr lang="en-US">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r>
                        <m:rPr>
                          <m:nor/>
                        </m:rPr>
                        <a:rPr lang="en-US" dirty="0">
                          <a:solidFill>
                            <a:srgbClr val="022826"/>
                          </a:solidFill>
                        </a:rPr>
                        <m:t> </m:t>
                      </m:r>
                      <m:r>
                        <a:rPr lang="en-US" i="1">
                          <a:solidFill>
                            <a:srgbClr val="022826"/>
                          </a:solidFill>
                          <a:latin typeface="Cambria Math" panose="02040503050406030204" pitchFamily="18" charset="0"/>
                        </a:rPr>
                        <m:t>𝑄</m:t>
                      </m:r>
                      <m:d>
                        <m:dPr>
                          <m:ctrlPr>
                            <a:rPr lang="en-US" i="1">
                              <a:solidFill>
                                <a:srgbClr val="022826"/>
                              </a:solidFill>
                              <a:latin typeface="Cambria Math" panose="02040503050406030204" pitchFamily="18" charset="0"/>
                            </a:rPr>
                          </m:ctrlPr>
                        </m:dPr>
                        <m:e>
                          <m:rad>
                            <m:radPr>
                              <m:degHide m:val="on"/>
                              <m:ctrlPr>
                                <a:rPr lang="en-US" i="1">
                                  <a:solidFill>
                                    <a:srgbClr val="022826"/>
                                  </a:solidFill>
                                  <a:latin typeface="Cambria Math" panose="02040503050406030204" pitchFamily="18" charset="0"/>
                                </a:rPr>
                              </m:ctrlPr>
                            </m:radPr>
                            <m:deg/>
                            <m:e>
                              <m:f>
                                <m:fPr>
                                  <m:ctrlPr>
                                    <a:rPr lang="en-US" i="1">
                                      <a:solidFill>
                                        <a:srgbClr val="022826"/>
                                      </a:solidFill>
                                      <a:latin typeface="Cambria Math" panose="02040503050406030204" pitchFamily="18" charset="0"/>
                                    </a:rPr>
                                  </m:ctrlPr>
                                </m:fPr>
                                <m:num>
                                  <m:r>
                                    <a:rPr lang="en-US" i="1">
                                      <a:solidFill>
                                        <a:srgbClr val="022826"/>
                                      </a:solidFill>
                                      <a:latin typeface="Cambria Math" panose="02040503050406030204" pitchFamily="18" charset="0"/>
                                    </a:rPr>
                                    <m:t>2</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𝜉</m:t>
                                      </m:r>
                                      <m:r>
                                        <a:rPr lang="en-US" i="1" dirty="0">
                                          <a:latin typeface="Cambria Math" panose="02040503050406030204" pitchFamily="18" charset="0"/>
                                        </a:rPr>
                                        <m:t>𝑅𝐼</m:t>
                                      </m:r>
                                      <m:r>
                                        <a:rPr lang="en-US" i="1" dirty="0">
                                          <a:latin typeface="Cambria Math" panose="02040503050406030204" pitchFamily="18" charset="0"/>
                                        </a:rPr>
                                        <m:t>)</m:t>
                                      </m:r>
                                    </m:e>
                                    <m:sup>
                                      <m:r>
                                        <a:rPr lang="en-US" i="1" dirty="0">
                                          <a:latin typeface="Cambria Math" panose="02040503050406030204" pitchFamily="18" charset="0"/>
                                        </a:rPr>
                                        <m:t>2</m:t>
                                      </m:r>
                                    </m:sup>
                                  </m:sSup>
                                  <m:sSub>
                                    <m:sSubPr>
                                      <m:ctrlPr>
                                        <a:rPr lang="en-US" i="1" dirty="0">
                                          <a:latin typeface="Cambria Math" panose="02040503050406030204" pitchFamily="18" charset="0"/>
                                        </a:rPr>
                                      </m:ctrlPr>
                                    </m:sSubPr>
                                    <m:e>
                                      <m:r>
                                        <a:rPr lang="en-US" i="1" dirty="0">
                                          <a:latin typeface="Cambria Math" panose="02040503050406030204" pitchFamily="18" charset="0"/>
                                        </a:rPr>
                                        <m:t>𝑃</m:t>
                                      </m:r>
                                    </m:e>
                                    <m:sub>
                                      <m:r>
                                        <a:rPr lang="en-US" i="1" dirty="0">
                                          <a:latin typeface="Cambria Math" panose="02040503050406030204" pitchFamily="18" charset="0"/>
                                        </a:rPr>
                                        <m:t>𝑚</m:t>
                                      </m:r>
                                    </m:sub>
                                  </m:sSub>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num>
                                <m:den>
                                  <m:sSub>
                                    <m:sSubPr>
                                      <m:ctrlPr>
                                        <a:rPr lang="en-IN" i="1" dirty="0">
                                          <a:latin typeface="Cambria Math" panose="02040503050406030204" pitchFamily="18" charset="0"/>
                                        </a:rPr>
                                      </m:ctrlPr>
                                    </m:sSubPr>
                                    <m:e>
                                      <m:sSup>
                                        <m:sSupPr>
                                          <m:ctrlPr>
                                            <a:rPr lang="en-IN" i="1" dirty="0">
                                              <a:latin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US" i="1" dirty="0">
                                              <a:latin typeface="Cambria Math" panose="02040503050406030204" pitchFamily="18" charset="0"/>
                                            </a:rPr>
                                            <m:t>2</m:t>
                                          </m:r>
                                        </m:sup>
                                      </m:sSup>
                                    </m:e>
                                    <m:sub>
                                      <m:r>
                                        <a:rPr lang="en-US" i="1" dirty="0">
                                          <a:latin typeface="Cambria Math" panose="02040503050406030204" pitchFamily="18" charset="0"/>
                                        </a:rPr>
                                        <m:t>𝐿𝑃𝑃𝑀</m:t>
                                      </m:r>
                                    </m:sub>
                                  </m:sSub>
                                </m:den>
                              </m:f>
                            </m:e>
                          </m:rad>
                          <m:r>
                            <m:rPr>
                              <m:sty m:val="p"/>
                            </m:rPr>
                            <a:rPr lang="en-US">
                              <a:solidFill>
                                <a:srgbClr val="022826"/>
                              </a:solidFill>
                              <a:latin typeface="Cambria Math" panose="02040503050406030204" pitchFamily="18" charset="0"/>
                            </a:rPr>
                            <m:t>sin</m:t>
                          </m:r>
                          <m:r>
                            <a:rPr lang="en-US" i="1">
                              <a:solidFill>
                                <a:srgbClr val="022826"/>
                              </a:solidFill>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i="1">
                                  <a:solidFill>
                                    <a:srgbClr val="022826"/>
                                  </a:solidFill>
                                  <a:latin typeface="Cambria Math" panose="02040503050406030204" pitchFamily="18" charset="0"/>
                                  <a:ea typeface="Cambria Math" panose="02040503050406030204" pitchFamily="18" charset="0"/>
                                </a:rPr>
                                <m:t>𝜋</m:t>
                              </m:r>
                            </m:num>
                            <m:den>
                              <m:r>
                                <a:rPr lang="en-US" i="1">
                                  <a:solidFill>
                                    <a:srgbClr val="022826"/>
                                  </a:solidFill>
                                  <a:latin typeface="Cambria Math" panose="02040503050406030204" pitchFamily="18" charset="0"/>
                                </a:rPr>
                                <m:t>𝑀</m:t>
                              </m:r>
                            </m:den>
                          </m:f>
                          <m:r>
                            <a:rPr lang="en-US" i="1">
                              <a:solidFill>
                                <a:srgbClr val="022826"/>
                              </a:solidFill>
                              <a:latin typeface="Cambria Math" panose="02040503050406030204" pitchFamily="18" charset="0"/>
                            </a:rPr>
                            <m:t>)</m:t>
                          </m:r>
                        </m:e>
                      </m:d>
                    </m:oMath>
                  </m:oMathPara>
                </a14:m>
                <a:endParaRPr lang="en-US" dirty="0">
                  <a:solidFill>
                    <a:srgbClr val="022826"/>
                  </a:solidFill>
                </a:endParaRPr>
              </a:p>
            </p:txBody>
          </p:sp>
        </mc:Choice>
        <mc:Fallback xmlns="">
          <p:sp>
            <p:nvSpPr>
              <p:cNvPr id="4" name="TextBox 3">
                <a:extLst>
                  <a:ext uri="{FF2B5EF4-FFF2-40B4-BE49-F238E27FC236}">
                    <a16:creationId xmlns:a16="http://schemas.microsoft.com/office/drawing/2014/main" id="{30D4C003-1F67-46A4-B944-AAE512D581A7}"/>
                  </a:ext>
                </a:extLst>
              </p:cNvPr>
              <p:cNvSpPr txBox="1">
                <a:spLocks noRot="1" noChangeAspect="1" noMove="1" noResize="1" noEditPoints="1" noAdjustHandles="1" noChangeArrowheads="1" noChangeShapeType="1" noTextEdit="1"/>
              </p:cNvSpPr>
              <p:nvPr/>
            </p:nvSpPr>
            <p:spPr>
              <a:xfrm>
                <a:off x="3101236" y="4020736"/>
                <a:ext cx="4330929" cy="89171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508F44A-AA01-47F3-BE3A-4913D9E3B13A}"/>
                  </a:ext>
                </a:extLst>
              </p:cNvPr>
              <p:cNvSpPr txBox="1"/>
              <p:nvPr/>
            </p:nvSpPr>
            <p:spPr>
              <a:xfrm>
                <a:off x="3559258" y="5069534"/>
                <a:ext cx="1532156" cy="391839"/>
              </a:xfrm>
              <a:prstGeom prst="rect">
                <a:avLst/>
              </a:prstGeom>
              <a:noFill/>
            </p:spPr>
            <p:txBody>
              <a:bodyPr wrap="square" lIns="0" tIns="0" rIns="0" bIns="0" rtlCol="0">
                <a:spAutoFit/>
              </a:bodyPr>
              <a:lstStyle/>
              <a:p>
                <a14:m>
                  <m:oMath xmlns:m="http://schemas.openxmlformats.org/officeDocument/2006/math">
                    <m:sSub>
                      <m:sSubPr>
                        <m:ctrlPr>
                          <a:rPr lang="en-IN" i="1" dirty="0" smtClean="0">
                            <a:latin typeface="Cambria Math" panose="02040503050406030204" pitchFamily="18" charset="0"/>
                          </a:rPr>
                        </m:ctrlPr>
                      </m:sSubPr>
                      <m:e>
                        <m:sSup>
                          <m:sSupPr>
                            <m:ctrlPr>
                              <a:rPr lang="en-IN" i="1" dirty="0">
                                <a:latin typeface="Cambria Math" panose="02040503050406030204" pitchFamily="18" charset="0"/>
                              </a:rPr>
                            </m:ctrlPr>
                          </m:sSupPr>
                          <m:e>
                            <m:r>
                              <a:rPr lang="en-IN" i="1" dirty="0">
                                <a:latin typeface="Cambria Math" panose="02040503050406030204" pitchFamily="18" charset="0"/>
                                <a:ea typeface="Cambria Math" panose="02040503050406030204" pitchFamily="18" charset="0"/>
                              </a:rPr>
                              <m:t>𝜎</m:t>
                            </m:r>
                          </m:e>
                          <m:sup>
                            <m:r>
                              <a:rPr lang="en-US" i="1" dirty="0">
                                <a:latin typeface="Cambria Math" panose="02040503050406030204" pitchFamily="18" charset="0"/>
                              </a:rPr>
                              <m:t>2</m:t>
                            </m:r>
                          </m:sup>
                        </m:sSup>
                      </m:e>
                      <m:sub>
                        <m:r>
                          <a:rPr lang="en-US" i="1" dirty="0">
                            <a:latin typeface="Cambria Math" panose="02040503050406030204" pitchFamily="18" charset="0"/>
                          </a:rPr>
                          <m:t>𝐿𝑃𝑃𝑀</m:t>
                        </m:r>
                      </m:sub>
                    </m:sSub>
                  </m:oMath>
                </a14:m>
                <a:r>
                  <a:rPr lang="en-IN" dirty="0"/>
                  <a:t>=</a:t>
                </a:r>
                <a14:m>
                  <m:oMath xmlns:m="http://schemas.openxmlformats.org/officeDocument/2006/math">
                    <m:f>
                      <m:fPr>
                        <m:ctrlPr>
                          <a:rPr lang="en-IN" i="1" dirty="0" smtClean="0">
                            <a:latin typeface="Cambria Math" panose="02040503050406030204" pitchFamily="18" charset="0"/>
                          </a:rPr>
                        </m:ctrlPr>
                      </m:fPr>
                      <m:num>
                        <m:sSub>
                          <m:sSubPr>
                            <m:ctrlPr>
                              <a:rPr lang="en-IN"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𝑜</m:t>
                            </m:r>
                          </m:sub>
                        </m:sSub>
                        <m:sSub>
                          <m:sSubPr>
                            <m:ctrlPr>
                              <a:rPr lang="en-IN"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𝑏</m:t>
                            </m:r>
                          </m:sub>
                        </m:sSub>
                        <m:r>
                          <a:rPr lang="en-US" b="0" i="1" dirty="0" smtClean="0">
                            <a:latin typeface="Cambria Math" panose="02040503050406030204" pitchFamily="18" charset="0"/>
                          </a:rPr>
                          <m:t>𝐿</m:t>
                        </m:r>
                      </m:num>
                      <m:den>
                        <m:r>
                          <a:rPr lang="en-US" b="0" i="1" dirty="0" smtClean="0">
                            <a:latin typeface="Cambria Math" panose="02040503050406030204" pitchFamily="18" charset="0"/>
                          </a:rPr>
                          <m:t>2</m:t>
                        </m:r>
                        <m:r>
                          <a:rPr lang="en-US" b="0" i="1" dirty="0" smtClean="0">
                            <a:latin typeface="Cambria Math" panose="02040503050406030204" pitchFamily="18" charset="0"/>
                          </a:rPr>
                          <m:t>𝑀</m:t>
                        </m:r>
                      </m:den>
                    </m:f>
                  </m:oMath>
                </a14:m>
                <a:endParaRPr lang="en-IN" dirty="0"/>
              </a:p>
            </p:txBody>
          </p:sp>
        </mc:Choice>
        <mc:Fallback xmlns="">
          <p:sp>
            <p:nvSpPr>
              <p:cNvPr id="5" name="TextBox 4">
                <a:extLst>
                  <a:ext uri="{FF2B5EF4-FFF2-40B4-BE49-F238E27FC236}">
                    <a16:creationId xmlns:a16="http://schemas.microsoft.com/office/drawing/2014/main" id="{2508F44A-AA01-47F3-BE3A-4913D9E3B13A}"/>
                  </a:ext>
                </a:extLst>
              </p:cNvPr>
              <p:cNvSpPr txBox="1">
                <a:spLocks noRot="1" noChangeAspect="1" noMove="1" noResize="1" noEditPoints="1" noAdjustHandles="1" noChangeArrowheads="1" noChangeShapeType="1" noTextEdit="1"/>
              </p:cNvSpPr>
              <p:nvPr/>
            </p:nvSpPr>
            <p:spPr>
              <a:xfrm>
                <a:off x="3559258" y="5069534"/>
                <a:ext cx="1532156" cy="391839"/>
              </a:xfrm>
              <a:prstGeom prst="rect">
                <a:avLst/>
              </a:prstGeom>
              <a:blipFill>
                <a:blip r:embed="rId5"/>
                <a:stretch>
                  <a:fillRect l="-3984" t="-4688" b="-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B1A2B1B-B506-4609-95DD-E6C6E405012A}"/>
                  </a:ext>
                </a:extLst>
              </p:cNvPr>
              <p:cNvSpPr txBox="1"/>
              <p:nvPr/>
            </p:nvSpPr>
            <p:spPr>
              <a:xfrm>
                <a:off x="3559258" y="5983757"/>
                <a:ext cx="2137124" cy="464679"/>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𝐼</m:t>
                    </m:r>
                    <m:r>
                      <a:rPr lang="en-US" i="1" smtClean="0">
                        <a:latin typeface="Cambria Math" panose="02040503050406030204" pitchFamily="18" charset="0"/>
                        <a:ea typeface="Cambria Math" panose="02040503050406030204" pitchFamily="18" charset="0"/>
                      </a:rPr>
                      <m:t>)</m:t>
                    </m:r>
                  </m:oMath>
                </a14:m>
                <a:r>
                  <a:rPr lang="en-IN" dirty="0"/>
                  <a:t>=</a:t>
                </a:r>
                <a:r>
                  <a:rPr lang="en-US" dirty="0">
                    <a:solidFill>
                      <a:srgbClr val="022826"/>
                    </a:solidFill>
                  </a:rPr>
                  <a:t> </a:t>
                </a:r>
                <a14:m>
                  <m:oMath xmlns:m="http://schemas.openxmlformats.org/officeDocument/2006/math">
                    <m:f>
                      <m:fPr>
                        <m:ctrlPr>
                          <a:rPr lang="en-US" i="1">
                            <a:solidFill>
                              <a:srgbClr val="022826"/>
                            </a:solidFill>
                            <a:latin typeface="Cambria Math" panose="02040503050406030204" pitchFamily="18" charset="0"/>
                          </a:rPr>
                        </m:ctrlPr>
                      </m:fPr>
                      <m:num>
                        <m:r>
                          <a:rPr lang="en-US" b="0" i="1" smtClean="0">
                            <a:solidFill>
                              <a:srgbClr val="022826"/>
                            </a:solidFill>
                            <a:latin typeface="Cambria Math" panose="02040503050406030204" pitchFamily="18" charset="0"/>
                          </a:rPr>
                          <m:t>4</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𝜉</m:t>
                            </m:r>
                            <m:r>
                              <a:rPr lang="en-US" i="1" dirty="0">
                                <a:latin typeface="Cambria Math" panose="02040503050406030204" pitchFamily="18" charset="0"/>
                              </a:rPr>
                              <m:t>𝑅𝐿</m:t>
                            </m:r>
                            <m:sSub>
                              <m:sSubPr>
                                <m:ctrlPr>
                                  <a:rPr lang="en-US" i="1" dirty="0">
                                    <a:latin typeface="Cambria Math" panose="02040503050406030204" pitchFamily="18" charset="0"/>
                                  </a:rPr>
                                </m:ctrlPr>
                              </m:sSubPr>
                              <m:e>
                                <m:r>
                                  <a:rPr lang="en-US" i="1" dirty="0">
                                    <a:latin typeface="Cambria Math" panose="02040503050406030204" pitchFamily="18" charset="0"/>
                                  </a:rPr>
                                  <m:t>𝑃</m:t>
                                </m:r>
                              </m:e>
                              <m:sub>
                                <m:r>
                                  <a:rPr lang="en-US" i="1" dirty="0">
                                    <a:latin typeface="Cambria Math" panose="02040503050406030204" pitchFamily="18" charset="0"/>
                                  </a:rPr>
                                  <m:t>𝑚</m:t>
                                </m:r>
                              </m:sub>
                            </m:sSub>
                            <m:r>
                              <a:rPr lang="en-US" i="1" dirty="0">
                                <a:latin typeface="Cambria Math" panose="02040503050406030204" pitchFamily="18" charset="0"/>
                              </a:rPr>
                              <m:t>)</m:t>
                            </m:r>
                          </m:e>
                          <m:sup>
                            <m:r>
                              <a:rPr lang="en-US" i="1" dirty="0">
                                <a:latin typeface="Cambria Math" panose="02040503050406030204" pitchFamily="18" charset="0"/>
                              </a:rPr>
                              <m:t>2</m:t>
                            </m:r>
                          </m:sup>
                        </m:sSup>
                        <m:sSub>
                          <m:sSubPr>
                            <m:ctrlPr>
                              <a:rPr lang="en-US" i="1" dirty="0">
                                <a:latin typeface="Cambria Math" panose="02040503050406030204" pitchFamily="18" charset="0"/>
                              </a:rPr>
                            </m:ctrlPr>
                          </m:sSubPr>
                          <m:e>
                            <m:r>
                              <a:rPr lang="en-US" i="1" dirty="0">
                                <a:latin typeface="Cambria Math" panose="02040503050406030204" pitchFamily="18" charset="0"/>
                              </a:rPr>
                              <m:t>𝑃</m:t>
                            </m:r>
                          </m:e>
                          <m:sub>
                            <m:r>
                              <a:rPr lang="en-US" i="1" dirty="0">
                                <a:latin typeface="Cambria Math" panose="02040503050406030204" pitchFamily="18" charset="0"/>
                              </a:rPr>
                              <m:t>𝑚</m:t>
                            </m:r>
                          </m:sub>
                        </m:sSub>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b="0" i="1" smtClean="0">
                            <a:solidFill>
                              <a:srgbClr val="022826"/>
                            </a:solidFill>
                            <a:latin typeface="Cambria Math" panose="02040503050406030204" pitchFamily="18" charset="0"/>
                          </a:rPr>
                          <m:t>𝐿</m:t>
                        </m:r>
                      </m:num>
                      <m:den>
                        <m:sSub>
                          <m:sSubPr>
                            <m:ctrlPr>
                              <a:rPr lang="en-IN" i="1" dirty="0">
                                <a:latin typeface="Cambria Math" panose="02040503050406030204" pitchFamily="18" charset="0"/>
                              </a:rPr>
                            </m:ctrlPr>
                          </m:sSubPr>
                          <m:e>
                            <m:r>
                              <a:rPr lang="en-US" i="1" dirty="0">
                                <a:latin typeface="Cambria Math" panose="02040503050406030204" pitchFamily="18" charset="0"/>
                              </a:rPr>
                              <m:t>𝑁</m:t>
                            </m:r>
                          </m:e>
                          <m:sub>
                            <m:r>
                              <a:rPr lang="en-US" i="1" dirty="0">
                                <a:latin typeface="Cambria Math" panose="02040503050406030204" pitchFamily="18" charset="0"/>
                              </a:rPr>
                              <m:t>𝑜</m:t>
                            </m:r>
                          </m:sub>
                        </m:sSub>
                        <m:sSub>
                          <m:sSubPr>
                            <m:ctrlPr>
                              <a:rPr lang="en-IN"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𝑏</m:t>
                            </m:r>
                          </m:sub>
                        </m:sSub>
                        <m:r>
                          <a:rPr lang="en-US" i="1" dirty="0">
                            <a:latin typeface="Cambria Math" panose="02040503050406030204" pitchFamily="18" charset="0"/>
                          </a:rPr>
                          <m:t>𝐿</m:t>
                        </m:r>
                      </m:den>
                    </m:f>
                  </m:oMath>
                </a14:m>
                <a:endParaRPr lang="en-IN" dirty="0"/>
              </a:p>
            </p:txBody>
          </p:sp>
        </mc:Choice>
        <mc:Fallback xmlns="">
          <p:sp>
            <p:nvSpPr>
              <p:cNvPr id="6" name="TextBox 5">
                <a:extLst>
                  <a:ext uri="{FF2B5EF4-FFF2-40B4-BE49-F238E27FC236}">
                    <a16:creationId xmlns:a16="http://schemas.microsoft.com/office/drawing/2014/main" id="{7B1A2B1B-B506-4609-95DD-E6C6E405012A}"/>
                  </a:ext>
                </a:extLst>
              </p:cNvPr>
              <p:cNvSpPr txBox="1">
                <a:spLocks noRot="1" noChangeAspect="1" noMove="1" noResize="1" noEditPoints="1" noAdjustHandles="1" noChangeArrowheads="1" noChangeShapeType="1" noTextEdit="1"/>
              </p:cNvSpPr>
              <p:nvPr/>
            </p:nvSpPr>
            <p:spPr>
              <a:xfrm>
                <a:off x="3559258" y="5983757"/>
                <a:ext cx="2137124" cy="464679"/>
              </a:xfrm>
              <a:prstGeom prst="rect">
                <a:avLst/>
              </a:prstGeom>
              <a:blipFill>
                <a:blip r:embed="rId6"/>
                <a:stretch>
                  <a:fillRect b="-105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0FA8A0-984C-450E-99E6-39AC460C26F5}"/>
                  </a:ext>
                </a:extLst>
              </p:cNvPr>
              <p:cNvSpPr txBox="1"/>
              <p:nvPr/>
            </p:nvSpPr>
            <p:spPr>
              <a:xfrm>
                <a:off x="3986218" y="1180794"/>
                <a:ext cx="1438313" cy="475771"/>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𝐼</m:t>
                    </m:r>
                    <m:r>
                      <a:rPr lang="en-US" i="1" smtClean="0">
                        <a:latin typeface="Cambria Math" panose="02040503050406030204" pitchFamily="18" charset="0"/>
                        <a:ea typeface="Cambria Math" panose="02040503050406030204" pitchFamily="18" charset="0"/>
                      </a:rPr>
                      <m:t>)</m:t>
                    </m:r>
                  </m:oMath>
                </a14:m>
                <a:r>
                  <a:rPr lang="en-IN" dirty="0"/>
                  <a:t>=</a:t>
                </a:r>
                <a14:m>
                  <m:oMath xmlns:m="http://schemas.openxmlformats.org/officeDocument/2006/math">
                    <m:f>
                      <m:fPr>
                        <m:ctrlPr>
                          <a:rPr lang="en-IN" i="1" dirty="0" smtClean="0">
                            <a:latin typeface="Cambria Math" panose="02040503050406030204" pitchFamily="18" charset="0"/>
                          </a:rPr>
                        </m:ctrlPr>
                      </m:fPr>
                      <m:num>
                        <m:r>
                          <a:rPr lang="en-US" b="0" i="1" dirty="0" smtClean="0">
                            <a:latin typeface="Cambria Math" panose="02040503050406030204" pitchFamily="18" charset="0"/>
                          </a:rPr>
                          <m:t>2</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𝜉</m:t>
                            </m:r>
                            <m:r>
                              <a:rPr lang="en-US" b="0" i="1" dirty="0" smtClean="0">
                                <a:latin typeface="Cambria Math" panose="02040503050406030204" pitchFamily="18" charset="0"/>
                              </a:rPr>
                              <m:t>𝑅𝐼</m:t>
                            </m:r>
                            <m:r>
                              <a:rPr lang="en-US" b="0" i="1" dirty="0" smtClean="0">
                                <a:latin typeface="Cambria Math" panose="02040503050406030204" pitchFamily="18" charset="0"/>
                              </a:rPr>
                              <m:t>)</m:t>
                            </m:r>
                          </m:e>
                          <m:sup>
                            <m:r>
                              <a:rPr lang="en-US" b="0" i="1" dirty="0" smtClean="0">
                                <a:latin typeface="Cambria Math" panose="02040503050406030204" pitchFamily="18" charset="0"/>
                              </a:rPr>
                              <m:t>2</m:t>
                            </m:r>
                          </m:sup>
                        </m:s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𝑚</m:t>
                            </m:r>
                          </m:sub>
                        </m:sSub>
                      </m:num>
                      <m:den>
                        <m:sSub>
                          <m:sSubPr>
                            <m:ctrlPr>
                              <a:rPr lang="en-IN" i="1" dirty="0" smtClean="0">
                                <a:latin typeface="Cambria Math" panose="02040503050406030204" pitchFamily="18" charset="0"/>
                              </a:rPr>
                            </m:ctrlPr>
                          </m:sSubPr>
                          <m:e>
                            <m:sSup>
                              <m:sSupPr>
                                <m:ctrlPr>
                                  <a:rPr lang="en-IN" i="1" dirty="0" smtClean="0">
                                    <a:latin typeface="Cambria Math" panose="02040503050406030204" pitchFamily="18" charset="0"/>
                                  </a:rPr>
                                </m:ctrlPr>
                              </m:sSupPr>
                              <m:e>
                                <m:r>
                                  <a:rPr lang="en-IN" i="1" dirty="0" smtClean="0">
                                    <a:latin typeface="Cambria Math" panose="02040503050406030204" pitchFamily="18" charset="0"/>
                                    <a:ea typeface="Cambria Math" panose="02040503050406030204" pitchFamily="18" charset="0"/>
                                  </a:rPr>
                                  <m:t>𝜎</m:t>
                                </m:r>
                              </m:e>
                              <m:sup>
                                <m:r>
                                  <a:rPr lang="en-US" b="0" i="1" dirty="0" smtClean="0">
                                    <a:latin typeface="Cambria Math" panose="02040503050406030204" pitchFamily="18" charset="0"/>
                                  </a:rPr>
                                  <m:t>2</m:t>
                                </m:r>
                              </m:sup>
                            </m:sSup>
                          </m:e>
                          <m:sub>
                            <m:r>
                              <a:rPr lang="en-US" b="0" i="1" dirty="0" smtClean="0">
                                <a:latin typeface="Cambria Math" panose="02040503050406030204" pitchFamily="18" charset="0"/>
                              </a:rPr>
                              <m:t>𝐿𝑃𝑃𝑀</m:t>
                            </m:r>
                          </m:sub>
                        </m:sSub>
                      </m:den>
                    </m:f>
                  </m:oMath>
                </a14:m>
                <a:endParaRPr lang="en-IN" dirty="0"/>
              </a:p>
            </p:txBody>
          </p:sp>
        </mc:Choice>
        <mc:Fallback xmlns="">
          <p:sp>
            <p:nvSpPr>
              <p:cNvPr id="12" name="TextBox 11">
                <a:extLst>
                  <a:ext uri="{FF2B5EF4-FFF2-40B4-BE49-F238E27FC236}">
                    <a16:creationId xmlns:a16="http://schemas.microsoft.com/office/drawing/2014/main" id="{C10FA8A0-984C-450E-99E6-39AC460C26F5}"/>
                  </a:ext>
                </a:extLst>
              </p:cNvPr>
              <p:cNvSpPr txBox="1">
                <a:spLocks noRot="1" noChangeAspect="1" noMove="1" noResize="1" noEditPoints="1" noAdjustHandles="1" noChangeArrowheads="1" noChangeShapeType="1" noTextEdit="1"/>
              </p:cNvSpPr>
              <p:nvPr/>
            </p:nvSpPr>
            <p:spPr>
              <a:xfrm>
                <a:off x="3986218" y="1180794"/>
                <a:ext cx="1438313" cy="475771"/>
              </a:xfrm>
              <a:prstGeom prst="rect">
                <a:avLst/>
              </a:prstGeom>
              <a:blipFill>
                <a:blip r:embed="rId7"/>
                <a:stretch>
                  <a:fillRect b="-7692"/>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29BB5EDF-7E93-4B75-B54F-F37A23039E7F}"/>
              </a:ext>
            </a:extLst>
          </p:cNvPr>
          <p:cNvSpPr/>
          <p:nvPr/>
        </p:nvSpPr>
        <p:spPr>
          <a:xfrm>
            <a:off x="1066536" y="886937"/>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14" name="TextBox 13">
            <a:extLst>
              <a:ext uri="{FF2B5EF4-FFF2-40B4-BE49-F238E27FC236}">
                <a16:creationId xmlns:a16="http://schemas.microsoft.com/office/drawing/2014/main" id="{19718C34-7EA8-4E87-89D3-DAE232927A23}"/>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81CEC2B-D51F-49BB-9441-44BABAA9C008}"/>
                  </a:ext>
                </a:extLst>
              </p:cNvPr>
              <p:cNvSpPr/>
              <p:nvPr/>
            </p:nvSpPr>
            <p:spPr>
              <a:xfrm>
                <a:off x="1072618" y="1817923"/>
                <a:ext cx="7265515"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 </a:t>
                </a:r>
                <a14:m>
                  <m:oMath xmlns:m="http://schemas.openxmlformats.org/officeDocument/2006/math">
                    <m:r>
                      <a:rPr lang="en-US" sz="2000" i="1" dirty="0">
                        <a:latin typeface="Cambria Math" panose="02040503050406030204" pitchFamily="18" charset="0"/>
                      </a:rPr>
                      <m:t>𝜉</m:t>
                    </m:r>
                  </m:oMath>
                </a14:m>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=modulation index , R=responsivity of photodetector </a:t>
                </a:r>
              </a:p>
            </p:txBody>
          </p:sp>
        </mc:Choice>
        <mc:Fallback xmlns="">
          <p:sp>
            <p:nvSpPr>
              <p:cNvPr id="15" name="Rectangle 14">
                <a:extLst>
                  <a:ext uri="{FF2B5EF4-FFF2-40B4-BE49-F238E27FC236}">
                    <a16:creationId xmlns:a16="http://schemas.microsoft.com/office/drawing/2014/main" id="{181CEC2B-D51F-49BB-9441-44BABAA9C008}"/>
                  </a:ext>
                </a:extLst>
              </p:cNvPr>
              <p:cNvSpPr>
                <a:spLocks noRot="1" noChangeAspect="1" noMove="1" noResize="1" noEditPoints="1" noAdjustHandles="1" noChangeArrowheads="1" noChangeShapeType="1" noTextEdit="1"/>
              </p:cNvSpPr>
              <p:nvPr/>
            </p:nvSpPr>
            <p:spPr>
              <a:xfrm>
                <a:off x="1072618" y="1817923"/>
                <a:ext cx="7265515" cy="496996"/>
              </a:xfrm>
              <a:prstGeom prst="rect">
                <a:avLst/>
              </a:prstGeom>
              <a:blipFill>
                <a:blip r:embed="rId8"/>
                <a:stretch>
                  <a:fillRect l="-923" b="-20732"/>
                </a:stretch>
              </a:blipFill>
            </p:spPr>
            <p:txBody>
              <a:bodyPr/>
              <a:lstStyle/>
              <a:p>
                <a:r>
                  <a:rPr lang="en-IN">
                    <a:noFill/>
                  </a:rPr>
                  <a:t> </a:t>
                </a:r>
              </a:p>
            </p:txBody>
          </p:sp>
        </mc:Fallback>
      </mc:AlternateContent>
      <p:sp>
        <p:nvSpPr>
          <p:cNvPr id="16" name="Rectangle 15">
            <a:extLst>
              <a:ext uri="{FF2B5EF4-FFF2-40B4-BE49-F238E27FC236}">
                <a16:creationId xmlns:a16="http://schemas.microsoft.com/office/drawing/2014/main" id="{A3055652-C607-416C-85A4-5362270640B9}"/>
              </a:ext>
            </a:extLst>
          </p:cNvPr>
          <p:cNvSpPr/>
          <p:nvPr/>
        </p:nvSpPr>
        <p:spPr>
          <a:xfrm>
            <a:off x="1075491" y="3611121"/>
            <a:ext cx="4838184"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(1.74) and (1.76) we get</a:t>
            </a:r>
          </a:p>
        </p:txBody>
      </p:sp>
      <p:sp>
        <p:nvSpPr>
          <p:cNvPr id="17" name="Rectangle 16">
            <a:extLst>
              <a:ext uri="{FF2B5EF4-FFF2-40B4-BE49-F238E27FC236}">
                <a16:creationId xmlns:a16="http://schemas.microsoft.com/office/drawing/2014/main" id="{D6D65671-12D3-471C-9F85-687F35EDF367}"/>
              </a:ext>
            </a:extLst>
          </p:cNvPr>
          <p:cNvSpPr/>
          <p:nvPr/>
        </p:nvSpPr>
        <p:spPr>
          <a:xfrm>
            <a:off x="1075491" y="5474067"/>
            <a:ext cx="4838184"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(1.74) and (1.78) we get</a:t>
            </a:r>
          </a:p>
        </p:txBody>
      </p:sp>
      <p:sp>
        <p:nvSpPr>
          <p:cNvPr id="18" name="Rectangle 17">
            <a:extLst>
              <a:ext uri="{FF2B5EF4-FFF2-40B4-BE49-F238E27FC236}">
                <a16:creationId xmlns:a16="http://schemas.microsoft.com/office/drawing/2014/main" id="{4B3E4269-3D63-42AC-B9CE-A0666EF4D595}"/>
              </a:ext>
            </a:extLst>
          </p:cNvPr>
          <p:cNvSpPr/>
          <p:nvPr/>
        </p:nvSpPr>
        <p:spPr>
          <a:xfrm>
            <a:off x="1075491" y="5024534"/>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19" name="TextBox 18">
            <a:extLst>
              <a:ext uri="{FF2B5EF4-FFF2-40B4-BE49-F238E27FC236}">
                <a16:creationId xmlns:a16="http://schemas.microsoft.com/office/drawing/2014/main" id="{2077E945-47D1-43F5-AAA3-3A5D4DFCEEA0}"/>
              </a:ext>
            </a:extLst>
          </p:cNvPr>
          <p:cNvSpPr txBox="1"/>
          <p:nvPr/>
        </p:nvSpPr>
        <p:spPr>
          <a:xfrm>
            <a:off x="10195512" y="229459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...(1.75)</a:t>
            </a:r>
          </a:p>
        </p:txBody>
      </p:sp>
      <p:sp>
        <p:nvSpPr>
          <p:cNvPr id="20" name="TextBox 19">
            <a:extLst>
              <a:ext uri="{FF2B5EF4-FFF2-40B4-BE49-F238E27FC236}">
                <a16:creationId xmlns:a16="http://schemas.microsoft.com/office/drawing/2014/main" id="{D37B0CE2-9416-44B7-955F-7A8477738B67}"/>
              </a:ext>
            </a:extLst>
          </p:cNvPr>
          <p:cNvSpPr txBox="1"/>
          <p:nvPr/>
        </p:nvSpPr>
        <p:spPr>
          <a:xfrm>
            <a:off x="10174703" y="130523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...(1.74)</a:t>
            </a:r>
          </a:p>
        </p:txBody>
      </p:sp>
      <p:sp>
        <p:nvSpPr>
          <p:cNvPr id="21" name="TextBox 20">
            <a:extLst>
              <a:ext uri="{FF2B5EF4-FFF2-40B4-BE49-F238E27FC236}">
                <a16:creationId xmlns:a16="http://schemas.microsoft.com/office/drawing/2014/main" id="{6D0C902C-4F1D-4ADE-9BFB-ABDB68B48C0E}"/>
              </a:ext>
            </a:extLst>
          </p:cNvPr>
          <p:cNvSpPr txBox="1"/>
          <p:nvPr/>
        </p:nvSpPr>
        <p:spPr>
          <a:xfrm>
            <a:off x="10219463" y="4242307"/>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...(1.77)</a:t>
            </a:r>
          </a:p>
        </p:txBody>
      </p:sp>
      <p:sp>
        <p:nvSpPr>
          <p:cNvPr id="22" name="TextBox 21">
            <a:extLst>
              <a:ext uri="{FF2B5EF4-FFF2-40B4-BE49-F238E27FC236}">
                <a16:creationId xmlns:a16="http://schemas.microsoft.com/office/drawing/2014/main" id="{2BA2121B-6CBF-4855-81E5-2CD2111E45F0}"/>
              </a:ext>
            </a:extLst>
          </p:cNvPr>
          <p:cNvSpPr txBox="1"/>
          <p:nvPr/>
        </p:nvSpPr>
        <p:spPr>
          <a:xfrm>
            <a:off x="10195512" y="3137902"/>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...(1.76)</a:t>
            </a:r>
          </a:p>
        </p:txBody>
      </p:sp>
      <p:sp>
        <p:nvSpPr>
          <p:cNvPr id="23" name="TextBox 22">
            <a:extLst>
              <a:ext uri="{FF2B5EF4-FFF2-40B4-BE49-F238E27FC236}">
                <a16:creationId xmlns:a16="http://schemas.microsoft.com/office/drawing/2014/main" id="{BF710F82-12FF-4DAD-8515-4575D8F20E37}"/>
              </a:ext>
            </a:extLst>
          </p:cNvPr>
          <p:cNvSpPr txBox="1"/>
          <p:nvPr/>
        </p:nvSpPr>
        <p:spPr>
          <a:xfrm>
            <a:off x="10219463" y="587491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...(1.79)</a:t>
            </a:r>
          </a:p>
        </p:txBody>
      </p:sp>
      <p:sp>
        <p:nvSpPr>
          <p:cNvPr id="24" name="TextBox 23">
            <a:extLst>
              <a:ext uri="{FF2B5EF4-FFF2-40B4-BE49-F238E27FC236}">
                <a16:creationId xmlns:a16="http://schemas.microsoft.com/office/drawing/2014/main" id="{41C4B5EC-30AC-488A-80BC-4BC4314FFA9D}"/>
              </a:ext>
            </a:extLst>
          </p:cNvPr>
          <p:cNvSpPr txBox="1"/>
          <p:nvPr/>
        </p:nvSpPr>
        <p:spPr>
          <a:xfrm>
            <a:off x="10221277" y="505861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...(1.78)</a:t>
            </a:r>
          </a:p>
        </p:txBody>
      </p:sp>
    </p:spTree>
    <p:extLst>
      <p:ext uri="{BB962C8B-B14F-4D97-AF65-F5344CB8AC3E}">
        <p14:creationId xmlns:p14="http://schemas.microsoft.com/office/powerpoint/2010/main" val="1600835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osceles Triangle 21">
            <a:extLst>
              <a:ext uri="{FF2B5EF4-FFF2-40B4-BE49-F238E27FC236}">
                <a16:creationId xmlns:a16="http://schemas.microsoft.com/office/drawing/2014/main" id="{6E111B37-5E33-424B-8BBE-47D0201672D3}"/>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B7BEFC9F-D321-4B53-8B3C-586A78DF4FED}"/>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3" name="Rectangle 2">
            <a:extLst>
              <a:ext uri="{FF2B5EF4-FFF2-40B4-BE49-F238E27FC236}">
                <a16:creationId xmlns:a16="http://schemas.microsoft.com/office/drawing/2014/main" id="{BA81A275-B6A1-45AA-A627-C5F05BCF466D}"/>
              </a:ext>
            </a:extLst>
          </p:cNvPr>
          <p:cNvSpPr/>
          <p:nvPr/>
        </p:nvSpPr>
        <p:spPr>
          <a:xfrm>
            <a:off x="1066536" y="886937"/>
            <a:ext cx="1191545"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We have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851277-F6EB-4BE1-B8DB-8C54216D7D4B}"/>
                  </a:ext>
                </a:extLst>
              </p:cNvPr>
              <p:cNvSpPr txBox="1"/>
              <p:nvPr/>
            </p:nvSpPr>
            <p:spPr>
              <a:xfrm>
                <a:off x="4084115" y="1040312"/>
                <a:ext cx="8450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oMath>
                  </m:oMathPara>
                </a14:m>
                <a:endParaRPr lang="en-IN" dirty="0"/>
              </a:p>
            </p:txBody>
          </p:sp>
        </mc:Choice>
        <mc:Fallback xmlns="">
          <p:sp>
            <p:nvSpPr>
              <p:cNvPr id="4" name="TextBox 3">
                <a:extLst>
                  <a:ext uri="{FF2B5EF4-FFF2-40B4-BE49-F238E27FC236}">
                    <a16:creationId xmlns:a16="http://schemas.microsoft.com/office/drawing/2014/main" id="{D3851277-F6EB-4BE1-B8DB-8C54216D7D4B}"/>
                  </a:ext>
                </a:extLst>
              </p:cNvPr>
              <p:cNvSpPr txBox="1">
                <a:spLocks noRot="1" noChangeAspect="1" noMove="1" noResize="1" noEditPoints="1" noAdjustHandles="1" noChangeArrowheads="1" noChangeShapeType="1" noTextEdit="1"/>
              </p:cNvSpPr>
              <p:nvPr/>
            </p:nvSpPr>
            <p:spPr>
              <a:xfrm>
                <a:off x="4084115" y="1040312"/>
                <a:ext cx="845039" cy="276999"/>
              </a:xfrm>
              <a:prstGeom prst="rect">
                <a:avLst/>
              </a:prstGeom>
              <a:blipFill>
                <a:blip r:embed="rId2"/>
                <a:stretch>
                  <a:fillRect l="-6475" r="-719" b="-1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DB94680-2214-416A-A6A3-FF2F4E4660E8}"/>
                  </a:ext>
                </a:extLst>
              </p:cNvPr>
              <p:cNvSpPr txBox="1"/>
              <p:nvPr/>
            </p:nvSpPr>
            <p:spPr>
              <a:xfrm>
                <a:off x="5971829" y="945096"/>
                <a:ext cx="581891" cy="430374"/>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oMath>
                </a14:m>
                <a:r>
                  <a:rPr lang="en-IN" dirty="0"/>
                  <a:t>=</a:t>
                </a:r>
                <a14:m>
                  <m:oMath xmlns:m="http://schemas.openxmlformats.org/officeDocument/2006/math">
                    <m:f>
                      <m:fPr>
                        <m:ctrlPr>
                          <a:rPr lang="en-IN" i="1" dirty="0" smtClean="0">
                            <a:latin typeface="Cambria Math" panose="02040503050406030204" pitchFamily="18" charset="0"/>
                          </a:rPr>
                        </m:ctrlPr>
                      </m:fPr>
                      <m:num>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8</m:t>
                        </m:r>
                      </m:den>
                    </m:f>
                  </m:oMath>
                </a14:m>
                <a:endParaRPr lang="en-IN" dirty="0"/>
              </a:p>
            </p:txBody>
          </p:sp>
        </mc:Choice>
        <mc:Fallback xmlns="">
          <p:sp>
            <p:nvSpPr>
              <p:cNvPr id="5" name="TextBox 4">
                <a:extLst>
                  <a:ext uri="{FF2B5EF4-FFF2-40B4-BE49-F238E27FC236}">
                    <a16:creationId xmlns:a16="http://schemas.microsoft.com/office/drawing/2014/main" id="{3DB94680-2214-416A-A6A3-FF2F4E4660E8}"/>
                  </a:ext>
                </a:extLst>
              </p:cNvPr>
              <p:cNvSpPr txBox="1">
                <a:spLocks noRot="1" noChangeAspect="1" noMove="1" noResize="1" noEditPoints="1" noAdjustHandles="1" noChangeArrowheads="1" noChangeShapeType="1" noTextEdit="1"/>
              </p:cNvSpPr>
              <p:nvPr/>
            </p:nvSpPr>
            <p:spPr>
              <a:xfrm>
                <a:off x="5971829" y="945096"/>
                <a:ext cx="581891" cy="430374"/>
              </a:xfrm>
              <a:prstGeom prst="rect">
                <a:avLst/>
              </a:prstGeom>
              <a:blipFill>
                <a:blip r:embed="rId3"/>
                <a:stretch>
                  <a:fillRect b="-19718"/>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0C771492-9012-4816-8907-BE3749922719}"/>
              </a:ext>
            </a:extLst>
          </p:cNvPr>
          <p:cNvSpPr/>
          <p:nvPr/>
        </p:nvSpPr>
        <p:spPr>
          <a:xfrm>
            <a:off x="1066536" y="1427100"/>
            <a:ext cx="4838184"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(1.79) and (1.80) we get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A5E9A7-BC8E-4B20-9A43-2D9FB9CD4552}"/>
                  </a:ext>
                </a:extLst>
              </p:cNvPr>
              <p:cNvSpPr txBox="1"/>
              <p:nvPr/>
            </p:nvSpPr>
            <p:spPr>
              <a:xfrm>
                <a:off x="4309571" y="1960532"/>
                <a:ext cx="1886863" cy="432106"/>
              </a:xfrm>
              <a:prstGeom prst="rect">
                <a:avLst/>
              </a:prstGeom>
              <a:noFill/>
            </p:spPr>
            <p:txBody>
              <a:bodyPr wrap="non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𝛾</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𝐼</m:t>
                    </m:r>
                    <m:r>
                      <a:rPr lang="en-US" i="1" smtClean="0">
                        <a:latin typeface="Cambria Math" panose="02040503050406030204" pitchFamily="18" charset="0"/>
                        <a:ea typeface="Cambria Math" panose="02040503050406030204" pitchFamily="18" charset="0"/>
                      </a:rPr>
                      <m:t>)</m:t>
                    </m:r>
                  </m:oMath>
                </a14:m>
                <a:r>
                  <a:rPr lang="en-IN" dirty="0"/>
                  <a:t>=</a:t>
                </a:r>
                <a:r>
                  <a:rPr lang="en-US" dirty="0">
                    <a:solidFill>
                      <a:srgbClr val="022826"/>
                    </a:solidFill>
                  </a:rPr>
                  <a:t> </a:t>
                </a:r>
                <a14:m>
                  <m:oMath xmlns:m="http://schemas.openxmlformats.org/officeDocument/2006/math">
                    <m:f>
                      <m:fPr>
                        <m:ctrlPr>
                          <a:rPr lang="en-US" i="1">
                            <a:solidFill>
                              <a:srgbClr val="022826"/>
                            </a:solidFill>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𝜉</m:t>
                            </m:r>
                          </m:e>
                          <m:sup>
                            <m:r>
                              <a:rPr lang="en-US" i="1" dirty="0">
                                <a:latin typeface="Cambria Math" panose="02040503050406030204" pitchFamily="18" charset="0"/>
                              </a:rPr>
                              <m:t>2</m:t>
                            </m:r>
                          </m:sup>
                        </m:sSup>
                        <m:sSup>
                          <m:sSupPr>
                            <m:ctrlPr>
                              <a:rPr lang="en-US" i="1" dirty="0">
                                <a:latin typeface="Cambria Math" panose="02040503050406030204" pitchFamily="18" charset="0"/>
                              </a:rPr>
                            </m:ctrlPr>
                          </m:sSupPr>
                          <m:e>
                            <m:r>
                              <a:rPr lang="en-US" i="1" dirty="0">
                                <a:latin typeface="Cambria Math" panose="02040503050406030204" pitchFamily="18" charset="0"/>
                              </a:rPr>
                              <m:t>𝑅</m:t>
                            </m:r>
                          </m:e>
                          <m:sup>
                            <m:r>
                              <a:rPr lang="en-US" i="1" dirty="0">
                                <a:latin typeface="Cambria Math" panose="02040503050406030204" pitchFamily="18" charset="0"/>
                              </a:rPr>
                              <m:t>2</m:t>
                            </m:r>
                          </m:sup>
                        </m:sSup>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4</m:t>
                            </m:r>
                          </m:sup>
                        </m:sSup>
                        <m:r>
                          <a:rPr lang="en-US" b="0" i="1" dirty="0" smtClean="0">
                            <a:latin typeface="Cambria Math" panose="02040503050406030204" pitchFamily="18" charset="0"/>
                          </a:rPr>
                          <m:t>𝐿</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b="0" i="1" smtClean="0">
                            <a:solidFill>
                              <a:srgbClr val="022826"/>
                            </a:solidFill>
                            <a:latin typeface="Cambria Math" panose="02040503050406030204" pitchFamily="18" charset="0"/>
                          </a:rPr>
                          <m:t>𝐿</m:t>
                        </m:r>
                      </m:num>
                      <m:den>
                        <m:r>
                          <a:rPr lang="en-US" b="0" i="1" smtClean="0">
                            <a:solidFill>
                              <a:srgbClr val="022826"/>
                            </a:solidFill>
                            <a:latin typeface="Cambria Math" panose="02040503050406030204" pitchFamily="18" charset="0"/>
                          </a:rPr>
                          <m:t>16</m:t>
                        </m:r>
                      </m:den>
                    </m:f>
                    <m:r>
                      <a:rPr lang="en-US" i="1" dirty="0">
                        <a:latin typeface="Cambria Math" panose="02040503050406030204" pitchFamily="18" charset="0"/>
                        <a:ea typeface="Cambria Math" panose="02040503050406030204" pitchFamily="18" charset="0"/>
                      </a:rPr>
                      <m:t>𝛾</m:t>
                    </m:r>
                  </m:oMath>
                </a14:m>
                <a:endParaRPr lang="en-IN" dirty="0"/>
              </a:p>
            </p:txBody>
          </p:sp>
        </mc:Choice>
        <mc:Fallback xmlns="">
          <p:sp>
            <p:nvSpPr>
              <p:cNvPr id="7" name="TextBox 6">
                <a:extLst>
                  <a:ext uri="{FF2B5EF4-FFF2-40B4-BE49-F238E27FC236}">
                    <a16:creationId xmlns:a16="http://schemas.microsoft.com/office/drawing/2014/main" id="{42A5E9A7-BC8E-4B20-9A43-2D9FB9CD4552}"/>
                  </a:ext>
                </a:extLst>
              </p:cNvPr>
              <p:cNvSpPr txBox="1">
                <a:spLocks noRot="1" noChangeAspect="1" noMove="1" noResize="1" noEditPoints="1" noAdjustHandles="1" noChangeArrowheads="1" noChangeShapeType="1" noTextEdit="1"/>
              </p:cNvSpPr>
              <p:nvPr/>
            </p:nvSpPr>
            <p:spPr>
              <a:xfrm>
                <a:off x="4309571" y="1960532"/>
                <a:ext cx="1886863" cy="432106"/>
              </a:xfrm>
              <a:prstGeom prst="rect">
                <a:avLst/>
              </a:prstGeom>
              <a:blipFill>
                <a:blip r:embed="rId4"/>
                <a:stretch>
                  <a:fillRect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7B6806A-C25D-493F-8B75-C628041F0B79}"/>
                  </a:ext>
                </a:extLst>
              </p:cNvPr>
              <p:cNvSpPr/>
              <p:nvPr/>
            </p:nvSpPr>
            <p:spPr>
              <a:xfrm>
                <a:off x="1066536" y="2397428"/>
                <a:ext cx="10622203" cy="958660"/>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Putting R=1,A=1 and </a:t>
                </a:r>
                <a14:m>
                  <m:oMath xmlns:m="http://schemas.openxmlformats.org/officeDocument/2006/math">
                    <m:r>
                      <a:rPr lang="en-US" sz="2000" i="1" dirty="0">
                        <a:latin typeface="Cambria Math" panose="02040503050406030204" pitchFamily="18" charset="0"/>
                      </a:rPr>
                      <m:t>𝜉</m:t>
                    </m:r>
                  </m:oMath>
                </a14:m>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=1 in equation (1.81) and then putting in equation we get conditional </a:t>
                </a:r>
              </a:p>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BER of LPPM-BPSK </a:t>
                </a:r>
              </a:p>
            </p:txBody>
          </p:sp>
        </mc:Choice>
        <mc:Fallback xmlns="">
          <p:sp>
            <p:nvSpPr>
              <p:cNvPr id="8" name="Rectangle 7">
                <a:extLst>
                  <a:ext uri="{FF2B5EF4-FFF2-40B4-BE49-F238E27FC236}">
                    <a16:creationId xmlns:a16="http://schemas.microsoft.com/office/drawing/2014/main" id="{67B6806A-C25D-493F-8B75-C628041F0B79}"/>
                  </a:ext>
                </a:extLst>
              </p:cNvPr>
              <p:cNvSpPr>
                <a:spLocks noRot="1" noChangeAspect="1" noMove="1" noResize="1" noEditPoints="1" noAdjustHandles="1" noChangeArrowheads="1" noChangeShapeType="1" noTextEdit="1"/>
              </p:cNvSpPr>
              <p:nvPr/>
            </p:nvSpPr>
            <p:spPr>
              <a:xfrm>
                <a:off x="1066536" y="2397428"/>
                <a:ext cx="10622203" cy="958660"/>
              </a:xfrm>
              <a:prstGeom prst="rect">
                <a:avLst/>
              </a:prstGeom>
              <a:blipFill>
                <a:blip r:embed="rId5"/>
                <a:stretch>
                  <a:fillRect l="-631" b="-101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24B1A24-5F98-4B56-B677-0D012733F1D1}"/>
                  </a:ext>
                </a:extLst>
              </p:cNvPr>
              <p:cNvSpPr/>
              <p:nvPr/>
            </p:nvSpPr>
            <p:spPr>
              <a:xfrm>
                <a:off x="3286398" y="3138138"/>
                <a:ext cx="373384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mn-lt"/>
                              <a:cs typeface="+mn-lt"/>
                            </a:rPr>
                          </m:ctrlPr>
                        </m:sSubPr>
                        <m:e>
                          <m:r>
                            <a:rPr lang="en-US" b="0" i="1" smtClean="0">
                              <a:latin typeface="Cambria Math" panose="02040503050406030204" pitchFamily="18" charset="0"/>
                              <a:ea typeface="+mn-lt"/>
                              <a:cs typeface="+mn-lt"/>
                            </a:rPr>
                            <m:t>𝑃</m:t>
                          </m:r>
                        </m:e>
                        <m:sub>
                          <m:r>
                            <a:rPr lang="en-US" b="0" i="1" smtClean="0">
                              <a:latin typeface="Cambria Math" panose="02040503050406030204" pitchFamily="18" charset="0"/>
                              <a:ea typeface="+mn-lt"/>
                              <a:cs typeface="+mn-lt"/>
                            </a:rPr>
                            <m:t>𝐿𝑃𝑃𝑀</m:t>
                          </m:r>
                          <m:r>
                            <a:rPr lang="en-US" b="0" i="1" smtClean="0">
                              <a:latin typeface="Cambria Math" panose="02040503050406030204" pitchFamily="18" charset="0"/>
                              <a:ea typeface="+mn-lt"/>
                              <a:cs typeface="+mn-lt"/>
                            </a:rPr>
                            <m:t>−</m:t>
                          </m:r>
                          <m:r>
                            <a:rPr lang="en-US" b="0" i="1" smtClean="0">
                              <a:latin typeface="Cambria Math" panose="02040503050406030204" pitchFamily="18" charset="0"/>
                              <a:ea typeface="+mn-lt"/>
                              <a:cs typeface="+mn-lt"/>
                            </a:rPr>
                            <m:t>𝐵𝑃𝑆𝐾</m:t>
                          </m:r>
                          <m:r>
                            <a:rPr lang="en-US" b="0" i="1" smtClean="0">
                              <a:latin typeface="Cambria Math" panose="02040503050406030204" pitchFamily="18" charset="0"/>
                              <a:ea typeface="+mn-lt"/>
                              <a:cs typeface="+mn-lt"/>
                            </a:rPr>
                            <m:t>−</m:t>
                          </m:r>
                          <m:r>
                            <a:rPr lang="en-US" b="0" i="1" smtClean="0">
                              <a:latin typeface="Cambria Math" panose="02040503050406030204" pitchFamily="18" charset="0"/>
                              <a:ea typeface="+mn-lt"/>
                              <a:cs typeface="+mn-lt"/>
                            </a:rPr>
                            <m:t>𝑆𝐼𝑀</m:t>
                          </m:r>
                        </m:sub>
                      </m:sSub>
                      <m:r>
                        <a:rPr lang="en-US" i="1" smtClean="0">
                          <a:latin typeface="Cambria Math" panose="02040503050406030204" pitchFamily="18" charset="0"/>
                          <a:ea typeface="+mn-lt"/>
                          <a:cs typeface="+mn-lt"/>
                        </a:rPr>
                        <m:t>= </m:t>
                      </m:r>
                      <m:r>
                        <a:rPr lang="en-US" i="1">
                          <a:latin typeface="Cambria Math" panose="02040503050406030204" pitchFamily="18" charset="0"/>
                          <a:ea typeface="+mn-lt"/>
                          <a:cs typeface="+mn-lt"/>
                        </a:rPr>
                        <m:t>𝑄</m:t>
                      </m:r>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e>
                      </m:rad>
                      <m:r>
                        <a:rPr lang="en-US" i="1">
                          <a:latin typeface="Cambria Math" panose="02040503050406030204" pitchFamily="18" charset="0"/>
                          <a:ea typeface="+mn-lt"/>
                          <a:cs typeface="+mn-lt"/>
                        </a:rPr>
                        <m:t>) </m:t>
                      </m:r>
                    </m:oMath>
                  </m:oMathPara>
                </a14:m>
                <a:endParaRPr lang="en-IN" dirty="0"/>
              </a:p>
            </p:txBody>
          </p:sp>
        </mc:Choice>
        <mc:Fallback xmlns="">
          <p:sp>
            <p:nvSpPr>
              <p:cNvPr id="9" name="Rectangle 8">
                <a:extLst>
                  <a:ext uri="{FF2B5EF4-FFF2-40B4-BE49-F238E27FC236}">
                    <a16:creationId xmlns:a16="http://schemas.microsoft.com/office/drawing/2014/main" id="{E24B1A24-5F98-4B56-B677-0D012733F1D1}"/>
                  </a:ext>
                </a:extLst>
              </p:cNvPr>
              <p:cNvSpPr>
                <a:spLocks noRot="1" noChangeAspect="1" noMove="1" noResize="1" noEditPoints="1" noAdjustHandles="1" noChangeArrowheads="1" noChangeShapeType="1" noTextEdit="1"/>
              </p:cNvSpPr>
              <p:nvPr/>
            </p:nvSpPr>
            <p:spPr>
              <a:xfrm>
                <a:off x="3286398" y="3138138"/>
                <a:ext cx="3733843" cy="610936"/>
              </a:xfrm>
              <a:prstGeom prst="rect">
                <a:avLst/>
              </a:prstGeom>
              <a:blipFill>
                <a:blip r:embed="rId6"/>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552B7B08-9A96-4795-A7AC-97A51BB83A8A}"/>
              </a:ext>
            </a:extLst>
          </p:cNvPr>
          <p:cNvSpPr/>
          <p:nvPr/>
        </p:nvSpPr>
        <p:spPr>
          <a:xfrm>
            <a:off x="992692" y="3651407"/>
            <a:ext cx="7027886"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Similarly conditional BER expression of LPPM-MPSK-SIM is</a:t>
            </a:r>
          </a:p>
        </p:txBody>
      </p:sp>
      <p:sp>
        <p:nvSpPr>
          <p:cNvPr id="12" name="Rectangle 11">
            <a:extLst>
              <a:ext uri="{FF2B5EF4-FFF2-40B4-BE49-F238E27FC236}">
                <a16:creationId xmlns:a16="http://schemas.microsoft.com/office/drawing/2014/main" id="{C4F611BA-F918-4C13-95CF-13D87614F87F}"/>
              </a:ext>
            </a:extLst>
          </p:cNvPr>
          <p:cNvSpPr/>
          <p:nvPr/>
        </p:nvSpPr>
        <p:spPr>
          <a:xfrm>
            <a:off x="1066536" y="4733465"/>
            <a:ext cx="648607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unconditional BER expression of LPPM-BPSK-SIM</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2DAEDDE-E571-40AA-8515-3897960BEDC1}"/>
                  </a:ext>
                </a:extLst>
              </p:cNvPr>
              <p:cNvSpPr/>
              <p:nvPr/>
            </p:nvSpPr>
            <p:spPr>
              <a:xfrm>
                <a:off x="2589053" y="4175305"/>
                <a:ext cx="5793702" cy="6613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mn-lt"/>
                              <a:cs typeface="+mn-lt"/>
                            </a:rPr>
                          </m:ctrlPr>
                        </m:sSubPr>
                        <m:e>
                          <m:r>
                            <a:rPr lang="en-US" i="1">
                              <a:latin typeface="Cambria Math" panose="02040503050406030204" pitchFamily="18" charset="0"/>
                              <a:ea typeface="+mn-lt"/>
                              <a:cs typeface="+mn-lt"/>
                            </a:rPr>
                            <m:t>𝑃</m:t>
                          </m:r>
                        </m:e>
                        <m:sub>
                          <m:r>
                            <a:rPr lang="en-US" i="1">
                              <a:latin typeface="Cambria Math" panose="02040503050406030204" pitchFamily="18" charset="0"/>
                              <a:ea typeface="+mn-lt"/>
                              <a:cs typeface="+mn-lt"/>
                            </a:rPr>
                            <m:t>𝐿𝑃𝑃𝑀</m:t>
                          </m:r>
                          <m:r>
                            <a:rPr lang="en-US" i="1">
                              <a:latin typeface="Cambria Math" panose="02040503050406030204" pitchFamily="18" charset="0"/>
                              <a:ea typeface="+mn-lt"/>
                              <a:cs typeface="+mn-lt"/>
                            </a:rPr>
                            <m:t>−</m:t>
                          </m:r>
                          <m:r>
                            <a:rPr lang="en-US" b="0" i="1" smtClean="0">
                              <a:latin typeface="Cambria Math" panose="02040503050406030204" pitchFamily="18" charset="0"/>
                              <a:ea typeface="+mn-lt"/>
                              <a:cs typeface="+mn-lt"/>
                            </a:rPr>
                            <m:t>𝑀</m:t>
                          </m:r>
                          <m:r>
                            <a:rPr lang="en-US" i="1">
                              <a:latin typeface="Cambria Math" panose="02040503050406030204" pitchFamily="18" charset="0"/>
                              <a:ea typeface="+mn-lt"/>
                              <a:cs typeface="+mn-lt"/>
                            </a:rPr>
                            <m:t>𝑃𝑆𝐾</m:t>
                          </m:r>
                          <m:r>
                            <a:rPr lang="en-US" i="1">
                              <a:latin typeface="Cambria Math" panose="02040503050406030204" pitchFamily="18" charset="0"/>
                              <a:ea typeface="+mn-lt"/>
                              <a:cs typeface="+mn-lt"/>
                            </a:rPr>
                            <m:t>−</m:t>
                          </m:r>
                          <m:r>
                            <a:rPr lang="en-US" i="1">
                              <a:latin typeface="Cambria Math" panose="02040503050406030204" pitchFamily="18" charset="0"/>
                              <a:ea typeface="+mn-lt"/>
                              <a:cs typeface="+mn-lt"/>
                            </a:rPr>
                            <m:t>𝑆𝐼𝑀</m:t>
                          </m:r>
                        </m:sub>
                      </m:sSub>
                      <m:r>
                        <a:rPr lang="en-US" i="1">
                          <a:latin typeface="Cambria Math" panose="02040503050406030204" pitchFamily="18" charset="0"/>
                          <a:ea typeface="+mn-lt"/>
                          <a:cs typeface="+mn-lt"/>
                        </a:rPr>
                        <m:t> = </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2</m:t>
                          </m:r>
                        </m:num>
                        <m:den>
                          <m:r>
                            <a:rPr lang="en-US" i="1">
                              <a:latin typeface="Cambria Math" panose="02040503050406030204" pitchFamily="18" charset="0"/>
                              <a:ea typeface="+mn-lt"/>
                              <a:cs typeface="+mn-lt"/>
                            </a:rPr>
                            <m:t>𝑙𝑜</m:t>
                          </m:r>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𝑔</m:t>
                              </m:r>
                            </m:e>
                            <m:sub>
                              <m:r>
                                <a:rPr lang="en-US" i="1">
                                  <a:latin typeface="Cambria Math" panose="02040503050406030204" pitchFamily="18" charset="0"/>
                                  <a:ea typeface="+mn-lt"/>
                                  <a:cs typeface="+mn-lt"/>
                                </a:rPr>
                                <m:t>2</m:t>
                              </m:r>
                            </m:sub>
                          </m:sSub>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𝑄</m:t>
                      </m:r>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e>
                      </m:rad>
                      <m:r>
                        <m:rPr>
                          <m:sty m:val="p"/>
                        </m:rPr>
                        <a:rPr lang="en-US">
                          <a:latin typeface="Cambria Math" panose="02040503050406030204" pitchFamily="18" charset="0"/>
                          <a:ea typeface="+mn-lt"/>
                          <a:cs typeface="+mn-lt"/>
                        </a:rPr>
                        <m:t>sin</m:t>
                      </m:r>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 </m:t>
                      </m:r>
                    </m:oMath>
                  </m:oMathPara>
                </a14:m>
                <a:endParaRPr lang="en-IN" dirty="0"/>
              </a:p>
            </p:txBody>
          </p:sp>
        </mc:Choice>
        <mc:Fallback xmlns="">
          <p:sp>
            <p:nvSpPr>
              <p:cNvPr id="13" name="Rectangle 12">
                <a:extLst>
                  <a:ext uri="{FF2B5EF4-FFF2-40B4-BE49-F238E27FC236}">
                    <a16:creationId xmlns:a16="http://schemas.microsoft.com/office/drawing/2014/main" id="{02DAEDDE-E571-40AA-8515-3897960BEDC1}"/>
                  </a:ext>
                </a:extLst>
              </p:cNvPr>
              <p:cNvSpPr>
                <a:spLocks noRot="1" noChangeAspect="1" noMove="1" noResize="1" noEditPoints="1" noAdjustHandles="1" noChangeArrowheads="1" noChangeShapeType="1" noTextEdit="1"/>
              </p:cNvSpPr>
              <p:nvPr/>
            </p:nvSpPr>
            <p:spPr>
              <a:xfrm>
                <a:off x="2589053" y="4175305"/>
                <a:ext cx="5793702" cy="66133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DE699EE-DA09-4A11-85F2-EB9988D3028B}"/>
                  </a:ext>
                </a:extLst>
              </p:cNvPr>
              <p:cNvSpPr txBox="1"/>
              <p:nvPr/>
            </p:nvSpPr>
            <p:spPr>
              <a:xfrm>
                <a:off x="2731308" y="5304535"/>
                <a:ext cx="4395691" cy="414537"/>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𝐵𝑃𝑆𝐾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oMath>
                </a14:m>
                <a:r>
                  <a:rPr lang="en-IN" dirty="0"/>
                  <a:t>=</a:t>
                </a:r>
                <a14:m>
                  <m:oMath xmlns:m="http://schemas.openxmlformats.org/officeDocument/2006/math">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IN" i="1" dirty="0" smtClean="0">
                            <a:latin typeface="Cambria Math" panose="02040503050406030204" pitchFamily="18" charset="0"/>
                          </a:rPr>
                          <m:t>∞</m:t>
                        </m:r>
                      </m:sup>
                      <m:e>
                        <m:r>
                          <a:rPr lang="en-US" i="1">
                            <a:latin typeface="Cambria Math" panose="02040503050406030204" pitchFamily="18" charset="0"/>
                            <a:ea typeface="+mn-lt"/>
                            <a:cs typeface="+mn-lt"/>
                          </a:rPr>
                          <m:t>𝑄</m:t>
                        </m:r>
                        <m:d>
                          <m:dPr>
                            <m:ctrlPr>
                              <a:rPr lang="en-US" i="1">
                                <a:latin typeface="Cambria Math" panose="02040503050406030204" pitchFamily="18" charset="0"/>
                                <a:ea typeface="+mn-lt"/>
                                <a:cs typeface="+mn-lt"/>
                              </a:rPr>
                            </m:ctrlPr>
                          </m:dPr>
                          <m:e>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e>
                            </m:rad>
                          </m:e>
                        </m:d>
                        <m:sSub>
                          <m:sSubPr>
                            <m:ctrlPr>
                              <a:rPr lang="en-US" i="1" smtClean="0">
                                <a:latin typeface="Cambria Math" panose="02040503050406030204" pitchFamily="18" charset="0"/>
                                <a:ea typeface="+mn-lt"/>
                                <a:cs typeface="+mn-lt"/>
                              </a:rPr>
                            </m:ctrlPr>
                          </m:sSubPr>
                          <m:e>
                            <m:r>
                              <a:rPr lang="en-US" b="0" i="1" smtClean="0">
                                <a:latin typeface="Cambria Math" panose="02040503050406030204" pitchFamily="18" charset="0"/>
                                <a:ea typeface="+mn-lt"/>
                                <a:cs typeface="+mn-lt"/>
                              </a:rPr>
                              <m:t>𝑓</m:t>
                            </m:r>
                          </m:e>
                          <m:sub>
                            <m:r>
                              <a:rPr lang="en-US" b="0" i="1" smtClean="0">
                                <a:latin typeface="Cambria Math" panose="02040503050406030204" pitchFamily="18" charset="0"/>
                                <a:ea typeface="+mn-lt"/>
                                <a:cs typeface="+mn-lt"/>
                              </a:rPr>
                              <m:t>𝑣</m:t>
                            </m:r>
                          </m:sub>
                        </m:sSub>
                        <m:d>
                          <m:dPr>
                            <m:ctrlPr>
                              <a:rPr lang="en-US" b="0" i="1" smtClean="0">
                                <a:latin typeface="Cambria Math" panose="02040503050406030204" pitchFamily="18" charset="0"/>
                                <a:ea typeface="+mn-lt"/>
                                <a:cs typeface="+mn-lt"/>
                              </a:rPr>
                            </m:ctrlPr>
                          </m:dPr>
                          <m:e>
                            <m:r>
                              <a:rPr lang="en-US" b="0" i="1" smtClean="0">
                                <a:latin typeface="Cambria Math" panose="02040503050406030204" pitchFamily="18" charset="0"/>
                                <a:ea typeface="+mn-lt"/>
                                <a:cs typeface="+mn-lt"/>
                              </a:rPr>
                              <m:t>𝑣</m:t>
                            </m:r>
                          </m:e>
                        </m:d>
                        <m:r>
                          <a:rPr lang="en-US" b="0" i="1" smtClean="0">
                            <a:latin typeface="Cambria Math" panose="02040503050406030204" pitchFamily="18" charset="0"/>
                            <a:ea typeface="+mn-lt"/>
                            <a:cs typeface="+mn-lt"/>
                          </a:rPr>
                          <m:t>𝑑𝑣</m:t>
                        </m:r>
                      </m:e>
                    </m:nary>
                  </m:oMath>
                </a14:m>
                <a:endParaRPr lang="en-IN" dirty="0"/>
              </a:p>
            </p:txBody>
          </p:sp>
        </mc:Choice>
        <mc:Fallback xmlns="">
          <p:sp>
            <p:nvSpPr>
              <p:cNvPr id="14" name="TextBox 13">
                <a:extLst>
                  <a:ext uri="{FF2B5EF4-FFF2-40B4-BE49-F238E27FC236}">
                    <a16:creationId xmlns:a16="http://schemas.microsoft.com/office/drawing/2014/main" id="{ADE699EE-DA09-4A11-85F2-EB9988D3028B}"/>
                  </a:ext>
                </a:extLst>
              </p:cNvPr>
              <p:cNvSpPr txBox="1">
                <a:spLocks noRot="1" noChangeAspect="1" noMove="1" noResize="1" noEditPoints="1" noAdjustHandles="1" noChangeArrowheads="1" noChangeShapeType="1" noTextEdit="1"/>
              </p:cNvSpPr>
              <p:nvPr/>
            </p:nvSpPr>
            <p:spPr>
              <a:xfrm>
                <a:off x="2731308" y="5304535"/>
                <a:ext cx="4395691" cy="414537"/>
              </a:xfrm>
              <a:prstGeom prst="rect">
                <a:avLst/>
              </a:prstGeom>
              <a:blipFill>
                <a:blip r:embed="rId8"/>
                <a:stretch>
                  <a:fillRect l="-1803" t="-126471" r="-971" b="-1970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E900EC1-9FB2-48D4-8292-5AFD5E9E1AD7}"/>
                  </a:ext>
                </a:extLst>
              </p:cNvPr>
              <p:cNvSpPr txBox="1"/>
              <p:nvPr/>
            </p:nvSpPr>
            <p:spPr>
              <a:xfrm>
                <a:off x="2727105" y="5807875"/>
                <a:ext cx="5361852" cy="622350"/>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𝐵𝑃𝑆𝐾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ea typeface="+mn-lt"/>
                                                    <a:cs typeface="+mn-lt"/>
                                                  </a:rPr>
                                                </m:ctrlPr>
                                              </m:dPr>
                                              <m:e>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e>
                                                </m:rad>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2</m:t>
                                        </m:r>
                                        <m:r>
                                          <a:rPr lang="en-US" b="0" i="1" dirty="0" smtClean="0">
                                            <a:latin typeface="Cambria Math" panose="02040503050406030204" pitchFamily="18" charset="0"/>
                                          </a:rPr>
                                          <m:t>𝑠𝑖</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𝜃</m:t>
                                        </m:r>
                                      </m:den>
                                    </m:f>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15" name="TextBox 14">
                <a:extLst>
                  <a:ext uri="{FF2B5EF4-FFF2-40B4-BE49-F238E27FC236}">
                    <a16:creationId xmlns:a16="http://schemas.microsoft.com/office/drawing/2014/main" id="{2E900EC1-9FB2-48D4-8292-5AFD5E9E1AD7}"/>
                  </a:ext>
                </a:extLst>
              </p:cNvPr>
              <p:cNvSpPr txBox="1">
                <a:spLocks noRot="1" noChangeAspect="1" noMove="1" noResize="1" noEditPoints="1" noAdjustHandles="1" noChangeArrowheads="1" noChangeShapeType="1" noTextEdit="1"/>
              </p:cNvSpPr>
              <p:nvPr/>
            </p:nvSpPr>
            <p:spPr>
              <a:xfrm>
                <a:off x="2727105" y="5807875"/>
                <a:ext cx="5361852" cy="622350"/>
              </a:xfrm>
              <a:prstGeom prst="rect">
                <a:avLst/>
              </a:prstGeom>
              <a:blipFill>
                <a:blip r:embed="rId9"/>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A3978171-54F2-4472-9AAA-D96BBEA57869}"/>
              </a:ext>
            </a:extLst>
          </p:cNvPr>
          <p:cNvSpPr txBox="1"/>
          <p:nvPr/>
        </p:nvSpPr>
        <p:spPr>
          <a:xfrm>
            <a:off x="10225223" y="199731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...(1.81)</a:t>
            </a:r>
          </a:p>
        </p:txBody>
      </p:sp>
      <p:sp>
        <p:nvSpPr>
          <p:cNvPr id="17" name="TextBox 16">
            <a:extLst>
              <a:ext uri="{FF2B5EF4-FFF2-40B4-BE49-F238E27FC236}">
                <a16:creationId xmlns:a16="http://schemas.microsoft.com/office/drawing/2014/main" id="{5F0310D9-CD91-457B-900F-34F0D191466C}"/>
              </a:ext>
            </a:extLst>
          </p:cNvPr>
          <p:cNvSpPr txBox="1"/>
          <p:nvPr/>
        </p:nvSpPr>
        <p:spPr>
          <a:xfrm>
            <a:off x="10267468" y="97536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...(1.80)</a:t>
            </a:r>
          </a:p>
        </p:txBody>
      </p:sp>
      <p:sp>
        <p:nvSpPr>
          <p:cNvPr id="18" name="TextBox 17">
            <a:extLst>
              <a:ext uri="{FF2B5EF4-FFF2-40B4-BE49-F238E27FC236}">
                <a16:creationId xmlns:a16="http://schemas.microsoft.com/office/drawing/2014/main" id="{2380A9D8-C431-49EB-8921-2DCD4D891BC7}"/>
              </a:ext>
            </a:extLst>
          </p:cNvPr>
          <p:cNvSpPr txBox="1"/>
          <p:nvPr/>
        </p:nvSpPr>
        <p:spPr>
          <a:xfrm>
            <a:off x="10267468" y="423615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...(1.83)</a:t>
            </a:r>
          </a:p>
        </p:txBody>
      </p:sp>
      <p:sp>
        <p:nvSpPr>
          <p:cNvPr id="19" name="TextBox 18">
            <a:extLst>
              <a:ext uri="{FF2B5EF4-FFF2-40B4-BE49-F238E27FC236}">
                <a16:creationId xmlns:a16="http://schemas.microsoft.com/office/drawing/2014/main" id="{F1357BC9-C04C-4A14-962C-1AACE84D7546}"/>
              </a:ext>
            </a:extLst>
          </p:cNvPr>
          <p:cNvSpPr txBox="1"/>
          <p:nvPr/>
        </p:nvSpPr>
        <p:spPr>
          <a:xfrm>
            <a:off x="10249593" y="318457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...(1.82)</a:t>
            </a:r>
          </a:p>
        </p:txBody>
      </p:sp>
      <p:sp>
        <p:nvSpPr>
          <p:cNvPr id="20" name="TextBox 19">
            <a:extLst>
              <a:ext uri="{FF2B5EF4-FFF2-40B4-BE49-F238E27FC236}">
                <a16:creationId xmlns:a16="http://schemas.microsoft.com/office/drawing/2014/main" id="{DDB88ECA-3AE5-418D-9DFE-BF55F6866993}"/>
              </a:ext>
            </a:extLst>
          </p:cNvPr>
          <p:cNvSpPr txBox="1"/>
          <p:nvPr/>
        </p:nvSpPr>
        <p:spPr>
          <a:xfrm>
            <a:off x="10267468" y="513173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...(1.84)</a:t>
            </a:r>
          </a:p>
        </p:txBody>
      </p:sp>
      <p:sp>
        <p:nvSpPr>
          <p:cNvPr id="21" name="TextBox 20">
            <a:extLst>
              <a:ext uri="{FF2B5EF4-FFF2-40B4-BE49-F238E27FC236}">
                <a16:creationId xmlns:a16="http://schemas.microsoft.com/office/drawing/2014/main" id="{4DD4A70E-F452-4D5C-BB21-AE1CD7201609}"/>
              </a:ext>
            </a:extLst>
          </p:cNvPr>
          <p:cNvSpPr txBox="1"/>
          <p:nvPr/>
        </p:nvSpPr>
        <p:spPr>
          <a:xfrm>
            <a:off x="10291678" y="588264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...(1.85)</a:t>
            </a:r>
          </a:p>
        </p:txBody>
      </p:sp>
    </p:spTree>
    <p:extLst>
      <p:ext uri="{BB962C8B-B14F-4D97-AF65-F5344CB8AC3E}">
        <p14:creationId xmlns:p14="http://schemas.microsoft.com/office/powerpoint/2010/main" val="3794794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a:extLst>
              <a:ext uri="{FF2B5EF4-FFF2-40B4-BE49-F238E27FC236}">
                <a16:creationId xmlns:a16="http://schemas.microsoft.com/office/drawing/2014/main" id="{90349202-0BF9-4400-87FC-541A62FC0A4C}"/>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BB0EA468-08D2-45AF-8268-F20196EF71BF}"/>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0982E94-B201-4CAC-8D74-76EBBDFF9E01}"/>
                  </a:ext>
                </a:extLst>
              </p:cNvPr>
              <p:cNvSpPr/>
              <p:nvPr/>
            </p:nvSpPr>
            <p:spPr>
              <a:xfrm>
                <a:off x="1273926" y="823152"/>
                <a:ext cx="4695709" cy="504305"/>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Putting </a:t>
                </a:r>
                <a14:m>
                  <m:oMath xmlns:m="http://schemas.openxmlformats.org/officeDocument/2006/math">
                    <m:r>
                      <a:rPr lang="en-IN"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m:t>
                    </m:r>
                    <m:acc>
                      <m:accPr>
                        <m:chr m:val="̅"/>
                        <m:ctrlPr>
                          <a:rPr lang="en-IN" sz="2000" i="1" dirty="0">
                            <a:latin typeface="Cambria Math" panose="02040503050406030204" pitchFamily="18" charset="0"/>
                          </a:rPr>
                        </m:ctrlPr>
                      </m:accPr>
                      <m:e>
                        <m:r>
                          <a:rPr lang="en-IN" sz="2000" i="1" dirty="0">
                            <a:latin typeface="Cambria Math" panose="02040503050406030204" pitchFamily="18" charset="0"/>
                          </a:rPr>
                          <m:t>𝛾</m:t>
                        </m:r>
                      </m:e>
                    </m:acc>
                    <m:r>
                      <a:rPr lang="en-US" sz="2000" i="1" dirty="0">
                        <a:latin typeface="Cambria Math" panose="02040503050406030204" pitchFamily="18" charset="0"/>
                      </a:rPr>
                      <m:t>𝑣</m:t>
                    </m:r>
                  </m:oMath>
                </a14:m>
                <a:r>
                  <a:rPr lang="en-IN" sz="2000" dirty="0"/>
                  <a:t> </a:t>
                </a: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in equation (1.85) we get</a:t>
                </a:r>
              </a:p>
            </p:txBody>
          </p:sp>
        </mc:Choice>
        <mc:Fallback xmlns="">
          <p:sp>
            <p:nvSpPr>
              <p:cNvPr id="3" name="Rectangle 2">
                <a:extLst>
                  <a:ext uri="{FF2B5EF4-FFF2-40B4-BE49-F238E27FC236}">
                    <a16:creationId xmlns:a16="http://schemas.microsoft.com/office/drawing/2014/main" id="{60982E94-B201-4CAC-8D74-76EBBDFF9E01}"/>
                  </a:ext>
                </a:extLst>
              </p:cNvPr>
              <p:cNvSpPr>
                <a:spLocks noRot="1" noChangeAspect="1" noMove="1" noResize="1" noEditPoints="1" noAdjustHandles="1" noChangeArrowheads="1" noChangeShapeType="1" noTextEdit="1"/>
              </p:cNvSpPr>
              <p:nvPr/>
            </p:nvSpPr>
            <p:spPr>
              <a:xfrm>
                <a:off x="1273926" y="823152"/>
                <a:ext cx="4695709" cy="504305"/>
              </a:xfrm>
              <a:prstGeom prst="rect">
                <a:avLst/>
              </a:prstGeom>
              <a:blipFill>
                <a:blip r:embed="rId2"/>
                <a:stretch>
                  <a:fillRect l="-1429" r="-390" b="-192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F423A6-FFF5-40EC-BC63-D1A007D187FD}"/>
                  </a:ext>
                </a:extLst>
              </p:cNvPr>
              <p:cNvSpPr txBox="1"/>
              <p:nvPr/>
            </p:nvSpPr>
            <p:spPr>
              <a:xfrm>
                <a:off x="2446008" y="1388519"/>
                <a:ext cx="5343642" cy="507447"/>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𝐵𝑃𝑆𝐾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16</m:t>
                                            </m:r>
                                          </m:den>
                                        </m:f>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b="0" i="1" dirty="0" smtClean="0">
                                            <a:latin typeface="Cambria Math" panose="02040503050406030204" pitchFamily="18" charset="0"/>
                                          </a:rPr>
                                          <m:t>)</m:t>
                                        </m:r>
                                      </m:num>
                                      <m:den>
                                        <m:r>
                                          <a:rPr lang="en-US" b="0" i="1" dirty="0" smtClean="0">
                                            <a:latin typeface="Cambria Math" panose="02040503050406030204" pitchFamily="18" charset="0"/>
                                          </a:rPr>
                                          <m:t>2</m:t>
                                        </m:r>
                                        <m:r>
                                          <a:rPr lang="en-US" b="0" i="1" dirty="0" smtClean="0">
                                            <a:latin typeface="Cambria Math" panose="02040503050406030204" pitchFamily="18" charset="0"/>
                                          </a:rPr>
                                          <m:t>𝑠𝑖</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𝜃</m:t>
                                        </m:r>
                                      </m:den>
                                    </m:f>
                                    <m:r>
                                      <a:rPr lang="en-US" b="0" i="1" dirty="0" smtClean="0">
                                        <a:latin typeface="Cambria Math" panose="02040503050406030204" pitchFamily="18" charset="0"/>
                                        <a:ea typeface="Cambria Math" panose="02040503050406030204" pitchFamily="18" charset="0"/>
                                      </a:rPr>
                                      <m:t>𝑣</m:t>
                                    </m:r>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4" name="TextBox 3">
                <a:extLst>
                  <a:ext uri="{FF2B5EF4-FFF2-40B4-BE49-F238E27FC236}">
                    <a16:creationId xmlns:a16="http://schemas.microsoft.com/office/drawing/2014/main" id="{A3F423A6-FFF5-40EC-BC63-D1A007D187FD}"/>
                  </a:ext>
                </a:extLst>
              </p:cNvPr>
              <p:cNvSpPr txBox="1">
                <a:spLocks noRot="1" noChangeAspect="1" noMove="1" noResize="1" noEditPoints="1" noAdjustHandles="1" noChangeArrowheads="1" noChangeShapeType="1" noTextEdit="1"/>
              </p:cNvSpPr>
              <p:nvPr/>
            </p:nvSpPr>
            <p:spPr>
              <a:xfrm>
                <a:off x="2446008" y="1388519"/>
                <a:ext cx="5343642" cy="50744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18AA8C-1063-41A1-93A1-B2F5DAAD0566}"/>
                  </a:ext>
                </a:extLst>
              </p:cNvPr>
              <p:cNvSpPr txBox="1"/>
              <p:nvPr/>
            </p:nvSpPr>
            <p:spPr>
              <a:xfrm>
                <a:off x="2900074" y="2057015"/>
                <a:ext cx="4435510" cy="437684"/>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𝐵𝑃𝑆𝐾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𝑠𝑣</m:t>
                                    </m:r>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5" name="TextBox 4">
                <a:extLst>
                  <a:ext uri="{FF2B5EF4-FFF2-40B4-BE49-F238E27FC236}">
                    <a16:creationId xmlns:a16="http://schemas.microsoft.com/office/drawing/2014/main" id="{DC18AA8C-1063-41A1-93A1-B2F5DAAD0566}"/>
                  </a:ext>
                </a:extLst>
              </p:cNvPr>
              <p:cNvSpPr txBox="1">
                <a:spLocks noRot="1" noChangeAspect="1" noMove="1" noResize="1" noEditPoints="1" noAdjustHandles="1" noChangeArrowheads="1" noChangeShapeType="1" noTextEdit="1"/>
              </p:cNvSpPr>
              <p:nvPr/>
            </p:nvSpPr>
            <p:spPr>
              <a:xfrm>
                <a:off x="2900074" y="2057015"/>
                <a:ext cx="4435510" cy="437684"/>
              </a:xfrm>
              <a:prstGeom prst="rect">
                <a:avLst/>
              </a:prstGeom>
              <a:blipFill>
                <a:blip r:embed="rId4"/>
                <a:stretch>
                  <a:fillRect/>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8860B0E2-E417-4CA1-9AAA-36385FA42377}"/>
              </a:ext>
            </a:extLst>
          </p:cNvPr>
          <p:cNvSpPr/>
          <p:nvPr/>
        </p:nvSpPr>
        <p:spPr>
          <a:xfrm>
            <a:off x="1387047" y="2657143"/>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AF9566A-F601-4580-B830-B0D19A602EB0}"/>
                  </a:ext>
                </a:extLst>
              </p:cNvPr>
              <p:cNvSpPr/>
              <p:nvPr/>
            </p:nvSpPr>
            <p:spPr>
              <a:xfrm>
                <a:off x="3372513" y="2659007"/>
                <a:ext cx="1664238"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i="1" dirty="0">
                              <a:latin typeface="Cambria Math" panose="02040503050406030204" pitchFamily="18" charset="0"/>
                            </a:rPr>
                            <m:t>)</m:t>
                          </m:r>
                        </m:num>
                        <m:den>
                          <m:r>
                            <a:rPr lang="en-US" b="0" i="1" dirty="0" smtClean="0">
                              <a:latin typeface="Cambria Math" panose="02040503050406030204" pitchFamily="18" charset="0"/>
                            </a:rPr>
                            <m:t>3</m:t>
                          </m:r>
                          <m:r>
                            <a:rPr lang="en-US" i="1" dirty="0">
                              <a:latin typeface="Cambria Math" panose="02040503050406030204" pitchFamily="18" charset="0"/>
                            </a:rPr>
                            <m:t>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oMath>
                  </m:oMathPara>
                </a14:m>
                <a:endParaRPr lang="en-IN" dirty="0"/>
              </a:p>
            </p:txBody>
          </p:sp>
        </mc:Choice>
        <mc:Fallback xmlns="">
          <p:sp>
            <p:nvSpPr>
              <p:cNvPr id="7" name="Rectangle 6">
                <a:extLst>
                  <a:ext uri="{FF2B5EF4-FFF2-40B4-BE49-F238E27FC236}">
                    <a16:creationId xmlns:a16="http://schemas.microsoft.com/office/drawing/2014/main" id="{8AF9566A-F601-4580-B830-B0D19A602EB0}"/>
                  </a:ext>
                </a:extLst>
              </p:cNvPr>
              <p:cNvSpPr>
                <a:spLocks noRot="1" noChangeAspect="1" noMove="1" noResize="1" noEditPoints="1" noAdjustHandles="1" noChangeArrowheads="1" noChangeShapeType="1" noTextEdit="1"/>
              </p:cNvSpPr>
              <p:nvPr/>
            </p:nvSpPr>
            <p:spPr>
              <a:xfrm>
                <a:off x="3372513" y="2659007"/>
                <a:ext cx="1664238" cy="619978"/>
              </a:xfrm>
              <a:prstGeom prst="rect">
                <a:avLst/>
              </a:prstGeom>
              <a:blipFill>
                <a:blip r:embed="rId5"/>
                <a:stretch>
                  <a:fillRect/>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3000247E-2C92-43D7-9DAA-5F4BC4936010}"/>
              </a:ext>
            </a:extLst>
          </p:cNvPr>
          <p:cNvSpPr/>
          <p:nvPr/>
        </p:nvSpPr>
        <p:spPr>
          <a:xfrm>
            <a:off x="1387047" y="3410744"/>
            <a:ext cx="1191545"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We have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6A3476-1296-473E-AA83-01862E20567C}"/>
                  </a:ext>
                </a:extLst>
              </p:cNvPr>
              <p:cNvSpPr txBox="1"/>
              <p:nvPr/>
            </p:nvSpPr>
            <p:spPr>
              <a:xfrm>
                <a:off x="3082786" y="3344868"/>
                <a:ext cx="2748380" cy="598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𝑣</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IN" i="0" dirty="0" smtClean="0">
                              <a:latin typeface="Cambria Math" panose="02040503050406030204" pitchFamily="18" charset="0"/>
                              <a:ea typeface="Cambria Math" panose="02040503050406030204" pitchFamily="18" charset="0"/>
                            </a:rPr>
                            <m:t>∞</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exp</m:t>
                              </m:r>
                            </m:fName>
                            <m:e>
                              <m:d>
                                <m:dPr>
                                  <m:ctrlPr>
                                    <a:rPr lang="en-US" i="1" dirty="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𝑠𝑣</m:t>
                                  </m:r>
                                </m:e>
                              </m:d>
                            </m:e>
                          </m:func>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e>
                      </m:nary>
                    </m:oMath>
                  </m:oMathPara>
                </a14:m>
                <a:endParaRPr lang="en-IN" dirty="0"/>
              </a:p>
            </p:txBody>
          </p:sp>
        </mc:Choice>
        <mc:Fallback xmlns="">
          <p:sp>
            <p:nvSpPr>
              <p:cNvPr id="9" name="TextBox 8">
                <a:extLst>
                  <a:ext uri="{FF2B5EF4-FFF2-40B4-BE49-F238E27FC236}">
                    <a16:creationId xmlns:a16="http://schemas.microsoft.com/office/drawing/2014/main" id="{416A3476-1296-473E-AA83-01862E20567C}"/>
                  </a:ext>
                </a:extLst>
              </p:cNvPr>
              <p:cNvSpPr txBox="1">
                <a:spLocks noRot="1" noChangeAspect="1" noMove="1" noResize="1" noEditPoints="1" noAdjustHandles="1" noChangeArrowheads="1" noChangeShapeType="1" noTextEdit="1"/>
              </p:cNvSpPr>
              <p:nvPr/>
            </p:nvSpPr>
            <p:spPr>
              <a:xfrm>
                <a:off x="3082786" y="3344868"/>
                <a:ext cx="2748380" cy="598112"/>
              </a:xfrm>
              <a:prstGeom prst="rect">
                <a:avLst/>
              </a:prstGeom>
              <a:blipFill>
                <a:blip r:embed="rId6"/>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E79AFDAE-3C2D-4EBC-B779-30D6955AFF1F}"/>
              </a:ext>
            </a:extLst>
          </p:cNvPr>
          <p:cNvSpPr/>
          <p:nvPr/>
        </p:nvSpPr>
        <p:spPr>
          <a:xfrm>
            <a:off x="1387047" y="3835313"/>
            <a:ext cx="4838184"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a:t>
            </a:r>
            <a:r>
              <a:rPr lang="en-US" sz="2000">
                <a:solidFill>
                  <a:srgbClr val="022826"/>
                </a:solidFill>
                <a:latin typeface="Arial" panose="020B0604020202020204" pitchFamily="34" charset="0"/>
                <a:ea typeface="Calibri" panose="020F0502020204030204" pitchFamily="34" charset="0"/>
                <a:cs typeface="Arial" panose="020B0604020202020204" pitchFamily="34" charset="0"/>
              </a:rPr>
              <a:t>equations  (1.87) and (1.89) </a:t>
            </a: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we get</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905B304-19D3-45CF-81E0-EB222117E4D5}"/>
                  </a:ext>
                </a:extLst>
              </p:cNvPr>
              <p:cNvSpPr/>
              <p:nvPr/>
            </p:nvSpPr>
            <p:spPr>
              <a:xfrm>
                <a:off x="3045870" y="4281920"/>
                <a:ext cx="3050130" cy="530017"/>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𝐵𝑃𝑆𝐾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b="0" i="1" smtClean="0">
                            <a:latin typeface="Cambria Math" panose="02040503050406030204" pitchFamily="18" charset="0"/>
                          </a:rPr>
                          <m:t>(</m:t>
                        </m:r>
                        <m:r>
                          <a:rPr lang="en-US" b="0" i="1" dirty="0" smtClean="0">
                            <a:latin typeface="Cambria Math" panose="02040503050406030204" pitchFamily="18" charset="0"/>
                          </a:rPr>
                          <m:t>𝑠</m:t>
                        </m:r>
                        <m:r>
                          <a:rPr lang="en-US" b="0" i="1" smtClean="0">
                            <a:latin typeface="Cambria Math" panose="02040503050406030204" pitchFamily="18" charset="0"/>
                          </a:rPr>
                          <m:t>)</m:t>
                        </m:r>
                      </m:e>
                    </m:nary>
                  </m:oMath>
                </a14:m>
                <a:r>
                  <a:rPr lang="en-IN" dirty="0"/>
                  <a:t>d</a:t>
                </a:r>
                <a14:m>
                  <m:oMath xmlns:m="http://schemas.openxmlformats.org/officeDocument/2006/math">
                    <m:r>
                      <a:rPr lang="en-IN" i="1" dirty="0" smtClean="0">
                        <a:latin typeface="Cambria Math" panose="02040503050406030204" pitchFamily="18" charset="0"/>
                        <a:ea typeface="Cambria Math" panose="02040503050406030204" pitchFamily="18" charset="0"/>
                      </a:rPr>
                      <m:t>𝜃</m:t>
                    </m:r>
                  </m:oMath>
                </a14:m>
                <a:endParaRPr lang="en-IN" dirty="0"/>
              </a:p>
            </p:txBody>
          </p:sp>
        </mc:Choice>
        <mc:Fallback xmlns="">
          <p:sp>
            <p:nvSpPr>
              <p:cNvPr id="11" name="Rectangle 10">
                <a:extLst>
                  <a:ext uri="{FF2B5EF4-FFF2-40B4-BE49-F238E27FC236}">
                    <a16:creationId xmlns:a16="http://schemas.microsoft.com/office/drawing/2014/main" id="{A905B304-19D3-45CF-81E0-EB222117E4D5}"/>
                  </a:ext>
                </a:extLst>
              </p:cNvPr>
              <p:cNvSpPr>
                <a:spLocks noRot="1" noChangeAspect="1" noMove="1" noResize="1" noEditPoints="1" noAdjustHandles="1" noChangeArrowheads="1" noChangeShapeType="1" noTextEdit="1"/>
              </p:cNvSpPr>
              <p:nvPr/>
            </p:nvSpPr>
            <p:spPr>
              <a:xfrm>
                <a:off x="3045870" y="4281920"/>
                <a:ext cx="3050130" cy="530017"/>
              </a:xfrm>
              <a:prstGeom prst="rect">
                <a:avLst/>
              </a:prstGeom>
              <a:blipFill>
                <a:blip r:embed="rId7"/>
                <a:stretch>
                  <a:fillRect b="-103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82D0450-9C0F-4308-8881-6CB502279643}"/>
                  </a:ext>
                </a:extLst>
              </p:cNvPr>
              <p:cNvSpPr/>
              <p:nvPr/>
            </p:nvSpPr>
            <p:spPr>
              <a:xfrm>
                <a:off x="3012938" y="4808367"/>
                <a:ext cx="3780715" cy="550792"/>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𝐵𝑃𝑆𝐾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smtClean="0">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i="1" dirty="0">
                                <a:latin typeface="Cambria Math" panose="02040503050406030204" pitchFamily="18" charset="0"/>
                              </a:rPr>
                              <m:t>)</m:t>
                            </m:r>
                          </m:num>
                          <m:den>
                            <m:r>
                              <a:rPr lang="en-US" i="1" dirty="0">
                                <a:latin typeface="Cambria Math" panose="02040503050406030204" pitchFamily="18" charset="0"/>
                              </a:rPr>
                              <m:t>32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12" name="Rectangle 11">
                <a:extLst>
                  <a:ext uri="{FF2B5EF4-FFF2-40B4-BE49-F238E27FC236}">
                    <a16:creationId xmlns:a16="http://schemas.microsoft.com/office/drawing/2014/main" id="{682D0450-9C0F-4308-8881-6CB502279643}"/>
                  </a:ext>
                </a:extLst>
              </p:cNvPr>
              <p:cNvSpPr>
                <a:spLocks noRot="1" noChangeAspect="1" noMove="1" noResize="1" noEditPoints="1" noAdjustHandles="1" noChangeArrowheads="1" noChangeShapeType="1" noTextEdit="1"/>
              </p:cNvSpPr>
              <p:nvPr/>
            </p:nvSpPr>
            <p:spPr>
              <a:xfrm>
                <a:off x="3012938" y="4808367"/>
                <a:ext cx="3780715" cy="550792"/>
              </a:xfrm>
              <a:prstGeom prst="rect">
                <a:avLst/>
              </a:prstGeom>
              <a:blipFill>
                <a:blip r:embed="rId8"/>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35B2241-5783-4CF3-BA3D-1F38281B3FC7}"/>
                  </a:ext>
                </a:extLst>
              </p:cNvPr>
              <p:cNvSpPr txBox="1"/>
              <p:nvPr/>
            </p:nvSpPr>
            <p:spPr>
              <a:xfrm>
                <a:off x="3894290" y="6209860"/>
                <a:ext cx="1372747"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i="1" dirty="0">
                              <a:latin typeface="Cambria Math" panose="02040503050406030204" pitchFamily="18" charset="0"/>
                            </a:rPr>
                            <m:t>)</m:t>
                          </m:r>
                        </m:num>
                        <m:den>
                          <m:r>
                            <a:rPr lang="en-US" i="1" dirty="0">
                              <a:latin typeface="Cambria Math" panose="02040503050406030204" pitchFamily="18" charset="0"/>
                            </a:rPr>
                            <m:t>32</m:t>
                          </m:r>
                        </m:den>
                      </m:f>
                    </m:oMath>
                  </m:oMathPara>
                </a14:m>
                <a:endParaRPr lang="en-IN" dirty="0"/>
              </a:p>
            </p:txBody>
          </p:sp>
        </mc:Choice>
        <mc:Fallback xmlns="">
          <p:sp>
            <p:nvSpPr>
              <p:cNvPr id="13" name="TextBox 12">
                <a:extLst>
                  <a:ext uri="{FF2B5EF4-FFF2-40B4-BE49-F238E27FC236}">
                    <a16:creationId xmlns:a16="http://schemas.microsoft.com/office/drawing/2014/main" id="{335B2241-5783-4CF3-BA3D-1F38281B3FC7}"/>
                  </a:ext>
                </a:extLst>
              </p:cNvPr>
              <p:cNvSpPr txBox="1">
                <a:spLocks noRot="1" noChangeAspect="1" noMove="1" noResize="1" noEditPoints="1" noAdjustHandles="1" noChangeArrowheads="1" noChangeShapeType="1" noTextEdit="1"/>
              </p:cNvSpPr>
              <p:nvPr/>
            </p:nvSpPr>
            <p:spPr>
              <a:xfrm>
                <a:off x="3894290" y="6209860"/>
                <a:ext cx="1372747" cy="527645"/>
              </a:xfrm>
              <a:prstGeom prst="rect">
                <a:avLst/>
              </a:prstGeom>
              <a:blipFill>
                <a:blip r:embed="rId9"/>
                <a:stretch>
                  <a:fillRect/>
                </a:stretch>
              </a:blipFill>
            </p:spPr>
            <p:txBody>
              <a:bodyPr/>
              <a:lstStyle/>
              <a:p>
                <a:r>
                  <a:rPr lang="en-IN">
                    <a:noFill/>
                  </a:rPr>
                  <a:t> </a:t>
                </a:r>
              </a:p>
            </p:txBody>
          </p:sp>
        </mc:Fallback>
      </mc:AlternateContent>
      <p:sp>
        <p:nvSpPr>
          <p:cNvPr id="14" name="Rectangle 13">
            <a:extLst>
              <a:ext uri="{FF2B5EF4-FFF2-40B4-BE49-F238E27FC236}">
                <a16:creationId xmlns:a16="http://schemas.microsoft.com/office/drawing/2014/main" id="{F649AF1D-C20B-4CDB-B08E-795FE478B014}"/>
              </a:ext>
            </a:extLst>
          </p:cNvPr>
          <p:cNvSpPr/>
          <p:nvPr/>
        </p:nvSpPr>
        <p:spPr>
          <a:xfrm>
            <a:off x="1333612" y="6070225"/>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033E59F2-464C-4147-8CCA-D8F8FF94FEF5}"/>
                  </a:ext>
                </a:extLst>
              </p:cNvPr>
              <p:cNvSpPr/>
              <p:nvPr/>
            </p:nvSpPr>
            <p:spPr>
              <a:xfrm>
                <a:off x="3024272" y="5454805"/>
                <a:ext cx="3397790" cy="550792"/>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𝐵𝑃𝑆𝐾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US" b="0" i="1" dirty="0" smtClean="0">
                                    <a:latin typeface="Cambria Math" panose="02040503050406030204" pitchFamily="18" charset="0"/>
                                  </a:rPr>
                                  <m:t>𝑘</m:t>
                                </m:r>
                                <m:r>
                                  <a:rPr lang="en-IN" i="1" dirty="0">
                                    <a:latin typeface="Cambria Math" panose="02040503050406030204" pitchFamily="18" charset="0"/>
                                  </a:rPr>
                                  <m:t>𝛾</m:t>
                                </m:r>
                              </m:e>
                            </m:acc>
                            <m:r>
                              <a:rPr lang="en-US" i="1" dirty="0">
                                <a:latin typeface="Cambria Math" panose="02040503050406030204" pitchFamily="18" charset="0"/>
                              </a:rPr>
                              <m:t>)</m:t>
                            </m:r>
                          </m:num>
                          <m:den>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15" name="Rectangle 14">
                <a:extLst>
                  <a:ext uri="{FF2B5EF4-FFF2-40B4-BE49-F238E27FC236}">
                    <a16:creationId xmlns:a16="http://schemas.microsoft.com/office/drawing/2014/main" id="{033E59F2-464C-4147-8CCA-D8F8FF94FEF5}"/>
                  </a:ext>
                </a:extLst>
              </p:cNvPr>
              <p:cNvSpPr>
                <a:spLocks noRot="1" noChangeAspect="1" noMove="1" noResize="1" noEditPoints="1" noAdjustHandles="1" noChangeArrowheads="1" noChangeShapeType="1" noTextEdit="1"/>
              </p:cNvSpPr>
              <p:nvPr/>
            </p:nvSpPr>
            <p:spPr>
              <a:xfrm>
                <a:off x="3024272" y="5454805"/>
                <a:ext cx="3397790" cy="550792"/>
              </a:xfrm>
              <a:prstGeom prst="rect">
                <a:avLst/>
              </a:prstGeom>
              <a:blipFill>
                <a:blip r:embed="rId10"/>
                <a:stretch>
                  <a:fillRect b="-6667"/>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35E580BC-850D-4432-BB40-E17E675E54C7}"/>
              </a:ext>
            </a:extLst>
          </p:cNvPr>
          <p:cNvSpPr txBox="1"/>
          <p:nvPr/>
        </p:nvSpPr>
        <p:spPr>
          <a:xfrm>
            <a:off x="10327103" y="206020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...(1.87)</a:t>
            </a:r>
          </a:p>
        </p:txBody>
      </p:sp>
      <p:sp>
        <p:nvSpPr>
          <p:cNvPr id="17" name="TextBox 16">
            <a:extLst>
              <a:ext uri="{FF2B5EF4-FFF2-40B4-BE49-F238E27FC236}">
                <a16:creationId xmlns:a16="http://schemas.microsoft.com/office/drawing/2014/main" id="{E9CFFBFE-B8E4-4C9A-BD1F-1ABE687DA89F}"/>
              </a:ext>
            </a:extLst>
          </p:cNvPr>
          <p:cNvSpPr txBox="1"/>
          <p:nvPr/>
        </p:nvSpPr>
        <p:spPr>
          <a:xfrm>
            <a:off x="10327103" y="1434794"/>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...(1.86)</a:t>
            </a:r>
          </a:p>
        </p:txBody>
      </p:sp>
      <p:sp>
        <p:nvSpPr>
          <p:cNvPr id="18" name="TextBox 17">
            <a:extLst>
              <a:ext uri="{FF2B5EF4-FFF2-40B4-BE49-F238E27FC236}">
                <a16:creationId xmlns:a16="http://schemas.microsoft.com/office/drawing/2014/main" id="{F93536A7-19B6-455C-9A46-29210AD61DA6}"/>
              </a:ext>
            </a:extLst>
          </p:cNvPr>
          <p:cNvSpPr txBox="1"/>
          <p:nvPr/>
        </p:nvSpPr>
        <p:spPr>
          <a:xfrm>
            <a:off x="10277070" y="353801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...(1.89)</a:t>
            </a:r>
          </a:p>
        </p:txBody>
      </p:sp>
      <p:sp>
        <p:nvSpPr>
          <p:cNvPr id="19" name="TextBox 18">
            <a:extLst>
              <a:ext uri="{FF2B5EF4-FFF2-40B4-BE49-F238E27FC236}">
                <a16:creationId xmlns:a16="http://schemas.microsoft.com/office/drawing/2014/main" id="{117B63E2-4808-438F-913C-B7B60BC90D7C}"/>
              </a:ext>
            </a:extLst>
          </p:cNvPr>
          <p:cNvSpPr txBox="1"/>
          <p:nvPr/>
        </p:nvSpPr>
        <p:spPr>
          <a:xfrm>
            <a:off x="10277070" y="2851398"/>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...(1.88)</a:t>
            </a:r>
          </a:p>
        </p:txBody>
      </p:sp>
      <p:sp>
        <p:nvSpPr>
          <p:cNvPr id="20" name="TextBox 19">
            <a:extLst>
              <a:ext uri="{FF2B5EF4-FFF2-40B4-BE49-F238E27FC236}">
                <a16:creationId xmlns:a16="http://schemas.microsoft.com/office/drawing/2014/main" id="{AE8EF6C4-5CE1-4896-AA32-76BB8850BD92}"/>
              </a:ext>
            </a:extLst>
          </p:cNvPr>
          <p:cNvSpPr txBox="1"/>
          <p:nvPr/>
        </p:nvSpPr>
        <p:spPr>
          <a:xfrm>
            <a:off x="10254988" y="477425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...(1.91)</a:t>
            </a:r>
          </a:p>
        </p:txBody>
      </p:sp>
      <p:sp>
        <p:nvSpPr>
          <p:cNvPr id="21" name="TextBox 20">
            <a:extLst>
              <a:ext uri="{FF2B5EF4-FFF2-40B4-BE49-F238E27FC236}">
                <a16:creationId xmlns:a16="http://schemas.microsoft.com/office/drawing/2014/main" id="{584211C8-DF1E-4A0E-9B0C-2741955C209C}"/>
              </a:ext>
            </a:extLst>
          </p:cNvPr>
          <p:cNvSpPr txBox="1"/>
          <p:nvPr/>
        </p:nvSpPr>
        <p:spPr>
          <a:xfrm>
            <a:off x="10254988" y="421990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...(1.90)</a:t>
            </a:r>
          </a:p>
        </p:txBody>
      </p:sp>
      <p:sp>
        <p:nvSpPr>
          <p:cNvPr id="22" name="TextBox 21">
            <a:extLst>
              <a:ext uri="{FF2B5EF4-FFF2-40B4-BE49-F238E27FC236}">
                <a16:creationId xmlns:a16="http://schemas.microsoft.com/office/drawing/2014/main" id="{5C2231A9-2F7D-4012-9D25-8349507278EB}"/>
              </a:ext>
            </a:extLst>
          </p:cNvPr>
          <p:cNvSpPr txBox="1"/>
          <p:nvPr/>
        </p:nvSpPr>
        <p:spPr>
          <a:xfrm>
            <a:off x="10277070" y="5423206"/>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...(1.92)</a:t>
            </a:r>
          </a:p>
        </p:txBody>
      </p:sp>
      <p:sp>
        <p:nvSpPr>
          <p:cNvPr id="23" name="TextBox 22">
            <a:extLst>
              <a:ext uri="{FF2B5EF4-FFF2-40B4-BE49-F238E27FC236}">
                <a16:creationId xmlns:a16="http://schemas.microsoft.com/office/drawing/2014/main" id="{604775B4-3247-49B0-8946-927E5D661924}"/>
              </a:ext>
            </a:extLst>
          </p:cNvPr>
          <p:cNvSpPr txBox="1"/>
          <p:nvPr/>
        </p:nvSpPr>
        <p:spPr>
          <a:xfrm>
            <a:off x="10327103" y="5849910"/>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...(1.93)</a:t>
            </a:r>
          </a:p>
        </p:txBody>
      </p:sp>
    </p:spTree>
    <p:extLst>
      <p:ext uri="{BB962C8B-B14F-4D97-AF65-F5344CB8AC3E}">
        <p14:creationId xmlns:p14="http://schemas.microsoft.com/office/powerpoint/2010/main" val="180728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C9E89894-50E3-4D61-972D-BD6FDBC34CE7}"/>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CE47111A-9150-4594-9472-534563A5E6E8}"/>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3" name="Rectangle 2">
            <a:extLst>
              <a:ext uri="{FF2B5EF4-FFF2-40B4-BE49-F238E27FC236}">
                <a16:creationId xmlns:a16="http://schemas.microsoft.com/office/drawing/2014/main" id="{262F84CB-32A1-466C-8098-D102B530C7DC}"/>
              </a:ext>
            </a:extLst>
          </p:cNvPr>
          <p:cNvSpPr/>
          <p:nvPr/>
        </p:nvSpPr>
        <p:spPr>
          <a:xfrm>
            <a:off x="1188536" y="699787"/>
            <a:ext cx="648607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unconditional BER expression of LPPM-MPSK-SIM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17E1DD-A030-4E85-B5DF-2435A011B072}"/>
                  </a:ext>
                </a:extLst>
              </p:cNvPr>
              <p:cNvSpPr txBox="1"/>
              <p:nvPr/>
            </p:nvSpPr>
            <p:spPr>
              <a:xfrm>
                <a:off x="1694078" y="1241011"/>
                <a:ext cx="6348148" cy="440505"/>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𝑀𝑃𝑆𝐾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oMath>
                </a14:m>
                <a:r>
                  <a:rPr lang="en-IN" dirty="0"/>
                  <a:t>=</a:t>
                </a:r>
                <a14:m>
                  <m:oMath xmlns:m="http://schemas.openxmlformats.org/officeDocument/2006/math">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IN" i="1" dirty="0" smtClean="0">
                            <a:latin typeface="Cambria Math" panose="02040503050406030204" pitchFamily="18" charset="0"/>
                          </a:rPr>
                          <m:t>∞</m:t>
                        </m:r>
                      </m:sup>
                      <m:e>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r>
                          <a:rPr lang="en-US" i="1">
                            <a:latin typeface="Cambria Math" panose="02040503050406030204" pitchFamily="18" charset="0"/>
                            <a:ea typeface="+mn-lt"/>
                            <a:cs typeface="+mn-lt"/>
                          </a:rPr>
                          <m:t>𝑄</m:t>
                        </m:r>
                        <m:d>
                          <m:dPr>
                            <m:ctrlPr>
                              <a:rPr lang="en-US" i="1">
                                <a:latin typeface="Cambria Math" panose="02040503050406030204" pitchFamily="18" charset="0"/>
                                <a:ea typeface="+mn-lt"/>
                                <a:cs typeface="+mn-lt"/>
                              </a:rPr>
                            </m:ctrlPr>
                          </m:dPr>
                          <m:e>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e>
                            </m:rad>
                            <m:r>
                              <m:rPr>
                                <m:sty m:val="p"/>
                              </m:rPr>
                              <a:rPr lang="en-US">
                                <a:latin typeface="Cambria Math" panose="02040503050406030204" pitchFamily="18" charset="0"/>
                                <a:ea typeface="+mn-lt"/>
                                <a:cs typeface="+mn-lt"/>
                              </a:rPr>
                              <m:t>sin</m:t>
                            </m:r>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m:t>
                            </m:r>
                          </m:e>
                        </m:d>
                        <m:sSub>
                          <m:sSubPr>
                            <m:ctrlPr>
                              <a:rPr lang="en-US" i="1" smtClean="0">
                                <a:latin typeface="Cambria Math" panose="02040503050406030204" pitchFamily="18" charset="0"/>
                                <a:ea typeface="+mn-lt"/>
                                <a:cs typeface="+mn-lt"/>
                              </a:rPr>
                            </m:ctrlPr>
                          </m:sSubPr>
                          <m:e>
                            <m:r>
                              <a:rPr lang="en-US" b="0" i="1" smtClean="0">
                                <a:latin typeface="Cambria Math" panose="02040503050406030204" pitchFamily="18" charset="0"/>
                                <a:ea typeface="+mn-lt"/>
                                <a:cs typeface="+mn-lt"/>
                              </a:rPr>
                              <m:t>𝑓</m:t>
                            </m:r>
                          </m:e>
                          <m:sub>
                            <m:r>
                              <a:rPr lang="en-US" b="0" i="1" smtClean="0">
                                <a:latin typeface="Cambria Math" panose="02040503050406030204" pitchFamily="18" charset="0"/>
                                <a:ea typeface="+mn-lt"/>
                                <a:cs typeface="+mn-lt"/>
                              </a:rPr>
                              <m:t>𝑣</m:t>
                            </m:r>
                          </m:sub>
                        </m:sSub>
                        <m:d>
                          <m:dPr>
                            <m:ctrlPr>
                              <a:rPr lang="en-US" b="0" i="1" smtClean="0">
                                <a:latin typeface="Cambria Math" panose="02040503050406030204" pitchFamily="18" charset="0"/>
                                <a:ea typeface="+mn-lt"/>
                                <a:cs typeface="+mn-lt"/>
                              </a:rPr>
                            </m:ctrlPr>
                          </m:dPr>
                          <m:e>
                            <m:r>
                              <a:rPr lang="en-US" b="0" i="1" smtClean="0">
                                <a:latin typeface="Cambria Math" panose="02040503050406030204" pitchFamily="18" charset="0"/>
                                <a:ea typeface="+mn-lt"/>
                                <a:cs typeface="+mn-lt"/>
                              </a:rPr>
                              <m:t>𝑣</m:t>
                            </m:r>
                          </m:e>
                        </m:d>
                        <m:r>
                          <a:rPr lang="en-US" b="0" i="1" smtClean="0">
                            <a:latin typeface="Cambria Math" panose="02040503050406030204" pitchFamily="18" charset="0"/>
                            <a:ea typeface="+mn-lt"/>
                            <a:cs typeface="+mn-lt"/>
                          </a:rPr>
                          <m:t>𝑑𝑣</m:t>
                        </m:r>
                      </m:e>
                    </m:nary>
                  </m:oMath>
                </a14:m>
                <a:endParaRPr lang="en-IN" dirty="0"/>
              </a:p>
            </p:txBody>
          </p:sp>
        </mc:Choice>
        <mc:Fallback xmlns="">
          <p:sp>
            <p:nvSpPr>
              <p:cNvPr id="4" name="TextBox 3">
                <a:extLst>
                  <a:ext uri="{FF2B5EF4-FFF2-40B4-BE49-F238E27FC236}">
                    <a16:creationId xmlns:a16="http://schemas.microsoft.com/office/drawing/2014/main" id="{9817E1DD-A030-4E85-B5DF-2435A011B072}"/>
                  </a:ext>
                </a:extLst>
              </p:cNvPr>
              <p:cNvSpPr txBox="1">
                <a:spLocks noRot="1" noChangeAspect="1" noMove="1" noResize="1" noEditPoints="1" noAdjustHandles="1" noChangeArrowheads="1" noChangeShapeType="1" noTextEdit="1"/>
              </p:cNvSpPr>
              <p:nvPr/>
            </p:nvSpPr>
            <p:spPr>
              <a:xfrm>
                <a:off x="1694078" y="1241011"/>
                <a:ext cx="6348148" cy="440505"/>
              </a:xfrm>
              <a:prstGeom prst="rect">
                <a:avLst/>
              </a:prstGeom>
              <a:blipFill>
                <a:blip r:embed="rId2"/>
                <a:stretch>
                  <a:fillRect l="-1345" t="-120833" b="-1791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5CAF3F-7366-4770-A30C-4BA33B243C3E}"/>
                  </a:ext>
                </a:extLst>
              </p:cNvPr>
              <p:cNvSpPr txBox="1"/>
              <p:nvPr/>
            </p:nvSpPr>
            <p:spPr>
              <a:xfrm>
                <a:off x="1696065" y="1757416"/>
                <a:ext cx="7076361" cy="634854"/>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𝑀𝑃𝑆𝐾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smtClean="0">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ea typeface="+mn-lt"/>
                                                    <a:cs typeface="+mn-lt"/>
                                                  </a:rPr>
                                                </m:ctrlPr>
                                              </m:dPr>
                                              <m:e>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i="1">
                                                        <a:latin typeface="Cambria Math" panose="02040503050406030204" pitchFamily="18" charset="0"/>
                                                        <a:ea typeface="+mn-lt"/>
                                                        <a:cs typeface="+mn-lt"/>
                                                      </a:rPr>
                                                      <m:t>4</m:t>
                                                    </m:r>
                                                  </m:den>
                                                </m:f>
                                                <m:rad>
                                                  <m:radPr>
                                                    <m:degHide m:val="on"/>
                                                    <m:ctrlPr>
                                                      <a:rPr lang="en-US" i="1">
                                                        <a:latin typeface="Cambria Math" panose="02040503050406030204" pitchFamily="18" charset="0"/>
                                                        <a:ea typeface="+mn-lt"/>
                                                        <a:cs typeface="+mn-lt"/>
                                                      </a:rPr>
                                                    </m:ctrlPr>
                                                  </m:radPr>
                                                  <m:deg/>
                                                  <m:e>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e>
                                                </m:rad>
                                                <m:r>
                                                  <m:rPr>
                                                    <m:sty m:val="p"/>
                                                  </m:rPr>
                                                  <a:rPr lang="en-US">
                                                    <a:latin typeface="Cambria Math" panose="02040503050406030204" pitchFamily="18" charset="0"/>
                                                    <a:ea typeface="+mn-lt"/>
                                                    <a:cs typeface="+mn-lt"/>
                                                  </a:rPr>
                                                  <m:t>sin</m:t>
                                                </m:r>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b="0" i="1" smtClean="0">
                                                    <a:latin typeface="Cambria Math" panose="02040503050406030204" pitchFamily="18" charset="0"/>
                                                    <a:ea typeface="+mn-lt"/>
                                                    <a:cs typeface="+mn-lt"/>
                                                  </a:rPr>
                                                  <m:t>)</m:t>
                                                </m:r>
                                              </m:e>
                                            </m:d>
                                          </m:e>
                                          <m:sup>
                                            <m:r>
                                              <a:rPr lang="en-US" b="0" i="1" dirty="0" smtClean="0">
                                                <a:latin typeface="Cambria Math" panose="02040503050406030204" pitchFamily="18" charset="0"/>
                                              </a:rPr>
                                              <m:t>2</m:t>
                                            </m:r>
                                          </m:sup>
                                        </m:sSup>
                                      </m:num>
                                      <m:den>
                                        <m:r>
                                          <a:rPr lang="en-US" b="0" i="1" dirty="0" smtClean="0">
                                            <a:latin typeface="Cambria Math" panose="02040503050406030204" pitchFamily="18" charset="0"/>
                                          </a:rPr>
                                          <m:t>2</m:t>
                                        </m:r>
                                        <m:r>
                                          <a:rPr lang="en-US" b="0" i="1" dirty="0" smtClean="0">
                                            <a:latin typeface="Cambria Math" panose="02040503050406030204" pitchFamily="18" charset="0"/>
                                          </a:rPr>
                                          <m:t>𝑠𝑖</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𝜃</m:t>
                                        </m:r>
                                      </m:den>
                                    </m:f>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5" name="TextBox 4">
                <a:extLst>
                  <a:ext uri="{FF2B5EF4-FFF2-40B4-BE49-F238E27FC236}">
                    <a16:creationId xmlns:a16="http://schemas.microsoft.com/office/drawing/2014/main" id="{165CAF3F-7366-4770-A30C-4BA33B243C3E}"/>
                  </a:ext>
                </a:extLst>
              </p:cNvPr>
              <p:cNvSpPr txBox="1">
                <a:spLocks noRot="1" noChangeAspect="1" noMove="1" noResize="1" noEditPoints="1" noAdjustHandles="1" noChangeArrowheads="1" noChangeShapeType="1" noTextEdit="1"/>
              </p:cNvSpPr>
              <p:nvPr/>
            </p:nvSpPr>
            <p:spPr>
              <a:xfrm>
                <a:off x="1696065" y="1757416"/>
                <a:ext cx="7076361" cy="634854"/>
              </a:xfrm>
              <a:prstGeom prst="rect">
                <a:avLst/>
              </a:prstGeom>
              <a:blipFill>
                <a:blip r:embed="rId3"/>
                <a:stretch>
                  <a:fillRect b="-9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FFDF48-1BE2-4C6F-8976-860D62D308B5}"/>
                  </a:ext>
                </a:extLst>
              </p:cNvPr>
              <p:cNvSpPr txBox="1"/>
              <p:nvPr/>
            </p:nvSpPr>
            <p:spPr>
              <a:xfrm>
                <a:off x="1694078" y="2676791"/>
                <a:ext cx="6992107" cy="540212"/>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𝑀𝑃𝑆𝐾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smtClean="0">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b="0" i="1" smtClean="0">
                                                <a:latin typeface="Cambria Math" panose="02040503050406030204" pitchFamily="18" charset="0"/>
                                                <a:ea typeface="+mn-lt"/>
                                                <a:cs typeface="+mn-lt"/>
                                              </a:rPr>
                                              <m:t>16</m:t>
                                            </m:r>
                                          </m:den>
                                        </m:f>
                                        <m:r>
                                          <a:rPr lang="en-US" i="1">
                                            <a:latin typeface="Cambria Math" panose="02040503050406030204" pitchFamily="18" charset="0"/>
                                            <a:ea typeface="Cambria Math" panose="02040503050406030204" pitchFamily="18" charset="0"/>
                                            <a:cs typeface="+mn-lt"/>
                                          </a:rPr>
                                          <m:t>𝛾</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b="0" i="1" smtClean="0">
                                            <a:latin typeface="Cambria Math" panose="02040503050406030204" pitchFamily="18" charset="0"/>
                                            <a:ea typeface="Cambria Math" panose="02040503050406030204" pitchFamily="18" charset="0"/>
                                            <a:cs typeface="+mn-lt"/>
                                          </a:rPr>
                                          <m:t>𝑀</m:t>
                                        </m:r>
                                        <m:r>
                                          <m:rPr>
                                            <m:sty m:val="p"/>
                                          </m:rPr>
                                          <a:rPr lang="en-US">
                                            <a:latin typeface="Cambria Math" panose="02040503050406030204" pitchFamily="18" charset="0"/>
                                            <a:ea typeface="+mn-lt"/>
                                            <a:cs typeface="+mn-lt"/>
                                          </a:rPr>
                                          <m:t>si</m:t>
                                        </m:r>
                                        <m:sSup>
                                          <m:sSupPr>
                                            <m:ctrlPr>
                                              <a:rPr lang="en-US" i="1" smtClean="0">
                                                <a:latin typeface="Cambria Math" panose="02040503050406030204" pitchFamily="18" charset="0"/>
                                                <a:ea typeface="+mn-lt"/>
                                                <a:cs typeface="+mn-lt"/>
                                              </a:rPr>
                                            </m:ctrlPr>
                                          </m:sSupPr>
                                          <m:e>
                                            <m:r>
                                              <a:rPr lang="en-US" b="0" i="1" smtClean="0">
                                                <a:latin typeface="Cambria Math" panose="02040503050406030204" pitchFamily="18" charset="0"/>
                                                <a:ea typeface="+mn-lt"/>
                                                <a:cs typeface="+mn-lt"/>
                                              </a:rPr>
                                              <m:t>𝑛</m:t>
                                            </m:r>
                                          </m:e>
                                          <m:sup>
                                            <m:r>
                                              <a:rPr lang="en-US" b="0" i="1" smtClean="0">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b="0" i="1" dirty="0" smtClean="0">
                                            <a:latin typeface="Cambria Math" panose="02040503050406030204" pitchFamily="18" charset="0"/>
                                          </a:rPr>
                                          <m:t>)</m:t>
                                        </m:r>
                                      </m:num>
                                      <m:den>
                                        <m:r>
                                          <a:rPr lang="en-US" b="0" i="1" dirty="0" smtClean="0">
                                            <a:latin typeface="Cambria Math" panose="02040503050406030204" pitchFamily="18" charset="0"/>
                                          </a:rPr>
                                          <m:t>2</m:t>
                                        </m:r>
                                        <m:r>
                                          <a:rPr lang="en-US" b="0" i="1" dirty="0" smtClean="0">
                                            <a:latin typeface="Cambria Math" panose="02040503050406030204" pitchFamily="18" charset="0"/>
                                          </a:rPr>
                                          <m:t>𝑠𝑖</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𝜃</m:t>
                                        </m:r>
                                      </m:den>
                                    </m:f>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6" name="TextBox 5">
                <a:extLst>
                  <a:ext uri="{FF2B5EF4-FFF2-40B4-BE49-F238E27FC236}">
                    <a16:creationId xmlns:a16="http://schemas.microsoft.com/office/drawing/2014/main" id="{55FFDF48-1BE2-4C6F-8976-860D62D308B5}"/>
                  </a:ext>
                </a:extLst>
              </p:cNvPr>
              <p:cNvSpPr txBox="1">
                <a:spLocks noRot="1" noChangeAspect="1" noMove="1" noResize="1" noEditPoints="1" noAdjustHandles="1" noChangeArrowheads="1" noChangeShapeType="1" noTextEdit="1"/>
              </p:cNvSpPr>
              <p:nvPr/>
            </p:nvSpPr>
            <p:spPr>
              <a:xfrm>
                <a:off x="1694078" y="2676791"/>
                <a:ext cx="6992107" cy="54021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1925043-0635-41A3-818A-E06985972EC2}"/>
                  </a:ext>
                </a:extLst>
              </p:cNvPr>
              <p:cNvSpPr/>
              <p:nvPr/>
            </p:nvSpPr>
            <p:spPr>
              <a:xfrm>
                <a:off x="1311633" y="3268283"/>
                <a:ext cx="4695709" cy="504305"/>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Putting </a:t>
                </a:r>
                <a14:m>
                  <m:oMath xmlns:m="http://schemas.openxmlformats.org/officeDocument/2006/math">
                    <m:r>
                      <a:rPr lang="en-IN"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m:t>
                    </m:r>
                    <m:acc>
                      <m:accPr>
                        <m:chr m:val="̅"/>
                        <m:ctrlPr>
                          <a:rPr lang="en-IN" sz="2000" i="1" dirty="0">
                            <a:latin typeface="Cambria Math" panose="02040503050406030204" pitchFamily="18" charset="0"/>
                          </a:rPr>
                        </m:ctrlPr>
                      </m:accPr>
                      <m:e>
                        <m:r>
                          <a:rPr lang="en-IN" sz="2000" i="1" dirty="0">
                            <a:latin typeface="Cambria Math" panose="02040503050406030204" pitchFamily="18" charset="0"/>
                          </a:rPr>
                          <m:t>𝛾</m:t>
                        </m:r>
                      </m:e>
                    </m:acc>
                    <m:r>
                      <a:rPr lang="en-US" sz="2000" i="1" dirty="0">
                        <a:latin typeface="Cambria Math" panose="02040503050406030204" pitchFamily="18" charset="0"/>
                      </a:rPr>
                      <m:t>𝑣</m:t>
                    </m:r>
                  </m:oMath>
                </a14:m>
                <a:r>
                  <a:rPr lang="en-IN" sz="2000" dirty="0"/>
                  <a:t> </a:t>
                </a: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in equation (1.96) we get</a:t>
                </a:r>
              </a:p>
            </p:txBody>
          </p:sp>
        </mc:Choice>
        <mc:Fallback xmlns="">
          <p:sp>
            <p:nvSpPr>
              <p:cNvPr id="7" name="Rectangle 6">
                <a:extLst>
                  <a:ext uri="{FF2B5EF4-FFF2-40B4-BE49-F238E27FC236}">
                    <a16:creationId xmlns:a16="http://schemas.microsoft.com/office/drawing/2014/main" id="{11925043-0635-41A3-818A-E06985972EC2}"/>
                  </a:ext>
                </a:extLst>
              </p:cNvPr>
              <p:cNvSpPr>
                <a:spLocks noRot="1" noChangeAspect="1" noMove="1" noResize="1" noEditPoints="1" noAdjustHandles="1" noChangeArrowheads="1" noChangeShapeType="1" noTextEdit="1"/>
              </p:cNvSpPr>
              <p:nvPr/>
            </p:nvSpPr>
            <p:spPr>
              <a:xfrm>
                <a:off x="1311633" y="3268283"/>
                <a:ext cx="4695709" cy="504305"/>
              </a:xfrm>
              <a:prstGeom prst="rect">
                <a:avLst/>
              </a:prstGeom>
              <a:blipFill>
                <a:blip r:embed="rId5"/>
                <a:stretch>
                  <a:fillRect l="-1299" r="-519" b="-192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09EFB6-FC71-4338-B393-DDD1EC88E833}"/>
                  </a:ext>
                </a:extLst>
              </p:cNvPr>
              <p:cNvSpPr txBox="1"/>
              <p:nvPr/>
            </p:nvSpPr>
            <p:spPr>
              <a:xfrm>
                <a:off x="1694078" y="3754127"/>
                <a:ext cx="7078348" cy="540212"/>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𝑀𝑃𝑆𝐾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smtClean="0">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mn-lt"/>
                                                <a:cs typeface="+mn-lt"/>
                                              </a:rPr>
                                              <m:t>1</m:t>
                                            </m:r>
                                          </m:num>
                                          <m:den>
                                            <m:r>
                                              <a:rPr lang="en-US" b="0" i="1" smtClean="0">
                                                <a:latin typeface="Cambria Math" panose="02040503050406030204" pitchFamily="18" charset="0"/>
                                                <a:ea typeface="+mn-lt"/>
                                                <a:cs typeface="+mn-lt"/>
                                              </a:rPr>
                                              <m:t>16</m:t>
                                            </m:r>
                                          </m:den>
                                        </m:f>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b="0" i="1" smtClean="0">
                                            <a:latin typeface="Cambria Math" panose="02040503050406030204" pitchFamily="18" charset="0"/>
                                            <a:ea typeface="Cambria Math" panose="02040503050406030204" pitchFamily="18" charset="0"/>
                                            <a:cs typeface="+mn-lt"/>
                                          </a:rPr>
                                          <m:t>𝑀</m:t>
                                        </m:r>
                                        <m:r>
                                          <m:rPr>
                                            <m:sty m:val="p"/>
                                          </m:rPr>
                                          <a:rPr lang="en-US">
                                            <a:latin typeface="Cambria Math" panose="02040503050406030204" pitchFamily="18" charset="0"/>
                                            <a:ea typeface="+mn-lt"/>
                                            <a:cs typeface="+mn-lt"/>
                                          </a:rPr>
                                          <m:t>si</m:t>
                                        </m:r>
                                        <m:sSup>
                                          <m:sSupPr>
                                            <m:ctrlPr>
                                              <a:rPr lang="en-US" i="1" smtClean="0">
                                                <a:latin typeface="Cambria Math" panose="02040503050406030204" pitchFamily="18" charset="0"/>
                                                <a:ea typeface="+mn-lt"/>
                                                <a:cs typeface="+mn-lt"/>
                                              </a:rPr>
                                            </m:ctrlPr>
                                          </m:sSupPr>
                                          <m:e>
                                            <m:r>
                                              <a:rPr lang="en-US" b="0" i="1" smtClean="0">
                                                <a:latin typeface="Cambria Math" panose="02040503050406030204" pitchFamily="18" charset="0"/>
                                                <a:ea typeface="+mn-lt"/>
                                                <a:cs typeface="+mn-lt"/>
                                              </a:rPr>
                                              <m:t>𝑛</m:t>
                                            </m:r>
                                          </m:e>
                                          <m:sup>
                                            <m:r>
                                              <a:rPr lang="en-US" b="0" i="1" smtClean="0">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b="0" i="1" dirty="0" smtClean="0">
                                            <a:latin typeface="Cambria Math" panose="02040503050406030204" pitchFamily="18" charset="0"/>
                                          </a:rPr>
                                          <m:t>)</m:t>
                                        </m:r>
                                      </m:num>
                                      <m:den>
                                        <m:r>
                                          <a:rPr lang="en-US" b="0" i="1" dirty="0" smtClean="0">
                                            <a:latin typeface="Cambria Math" panose="02040503050406030204" pitchFamily="18" charset="0"/>
                                          </a:rPr>
                                          <m:t>2</m:t>
                                        </m:r>
                                        <m:r>
                                          <a:rPr lang="en-US" b="0" i="1" dirty="0" smtClean="0">
                                            <a:latin typeface="Cambria Math" panose="02040503050406030204" pitchFamily="18" charset="0"/>
                                          </a:rPr>
                                          <m:t>𝑠𝑖</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r>
                                          <a:rPr lang="en-US" b="0" i="1" dirty="0" smtClean="0">
                                            <a:latin typeface="Cambria Math" panose="02040503050406030204" pitchFamily="18" charset="0"/>
                                            <a:ea typeface="Cambria Math" panose="02040503050406030204" pitchFamily="18" charset="0"/>
                                          </a:rPr>
                                          <m:t>𝜃</m:t>
                                        </m:r>
                                      </m:den>
                                    </m:f>
                                    <m:r>
                                      <a:rPr lang="en-US" b="0" i="1" dirty="0" smtClean="0">
                                        <a:latin typeface="Cambria Math" panose="02040503050406030204" pitchFamily="18" charset="0"/>
                                        <a:ea typeface="Cambria Math" panose="02040503050406030204" pitchFamily="18" charset="0"/>
                                      </a:rPr>
                                      <m:t>𝑣</m:t>
                                    </m:r>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8" name="TextBox 7">
                <a:extLst>
                  <a:ext uri="{FF2B5EF4-FFF2-40B4-BE49-F238E27FC236}">
                    <a16:creationId xmlns:a16="http://schemas.microsoft.com/office/drawing/2014/main" id="{C809EFB6-FC71-4338-B393-DDD1EC88E833}"/>
                  </a:ext>
                </a:extLst>
              </p:cNvPr>
              <p:cNvSpPr txBox="1">
                <a:spLocks noRot="1" noChangeAspect="1" noMove="1" noResize="1" noEditPoints="1" noAdjustHandles="1" noChangeArrowheads="1" noChangeShapeType="1" noTextEdit="1"/>
              </p:cNvSpPr>
              <p:nvPr/>
            </p:nvSpPr>
            <p:spPr>
              <a:xfrm>
                <a:off x="1694078" y="3754127"/>
                <a:ext cx="7078348" cy="540212"/>
              </a:xfrm>
              <a:prstGeom prst="rect">
                <a:avLst/>
              </a:prstGeom>
              <a:blipFill>
                <a:blip r:embed="rId6"/>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B395EC9D-7A69-4492-A14B-F536A5C0CBF2}"/>
              </a:ext>
            </a:extLst>
          </p:cNvPr>
          <p:cNvSpPr/>
          <p:nvPr/>
        </p:nvSpPr>
        <p:spPr>
          <a:xfrm>
            <a:off x="1646049" y="6189951"/>
            <a:ext cx="1191545"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We have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66E4C2-9265-4A1D-89CD-2D73121112E9}"/>
                  </a:ext>
                </a:extLst>
              </p:cNvPr>
              <p:cNvSpPr txBox="1"/>
              <p:nvPr/>
            </p:nvSpPr>
            <p:spPr>
              <a:xfrm>
                <a:off x="3410220" y="6139393"/>
                <a:ext cx="2748380" cy="598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𝑣</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IN" i="0" dirty="0" smtClean="0">
                              <a:latin typeface="Cambria Math" panose="02040503050406030204" pitchFamily="18" charset="0"/>
                              <a:ea typeface="Cambria Math" panose="02040503050406030204" pitchFamily="18" charset="0"/>
                            </a:rPr>
                            <m:t>∞</m:t>
                          </m:r>
                        </m:sup>
                        <m:e>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exp</m:t>
                              </m:r>
                            </m:fName>
                            <m:e>
                              <m:d>
                                <m:dPr>
                                  <m:ctrlPr>
                                    <a:rPr lang="en-US" i="1" dirty="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𝑠𝑣</m:t>
                                  </m:r>
                                </m:e>
                              </m:d>
                            </m:e>
                          </m:func>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e>
                      </m:nary>
                    </m:oMath>
                  </m:oMathPara>
                </a14:m>
                <a:endParaRPr lang="en-IN" dirty="0"/>
              </a:p>
            </p:txBody>
          </p:sp>
        </mc:Choice>
        <mc:Fallback xmlns="">
          <p:sp>
            <p:nvSpPr>
              <p:cNvPr id="10" name="TextBox 9">
                <a:extLst>
                  <a:ext uri="{FF2B5EF4-FFF2-40B4-BE49-F238E27FC236}">
                    <a16:creationId xmlns:a16="http://schemas.microsoft.com/office/drawing/2014/main" id="{1B66E4C2-9265-4A1D-89CD-2D73121112E9}"/>
                  </a:ext>
                </a:extLst>
              </p:cNvPr>
              <p:cNvSpPr txBox="1">
                <a:spLocks noRot="1" noChangeAspect="1" noMove="1" noResize="1" noEditPoints="1" noAdjustHandles="1" noChangeArrowheads="1" noChangeShapeType="1" noTextEdit="1"/>
              </p:cNvSpPr>
              <p:nvPr/>
            </p:nvSpPr>
            <p:spPr>
              <a:xfrm>
                <a:off x="3410220" y="6139393"/>
                <a:ext cx="2748380" cy="598112"/>
              </a:xfrm>
              <a:prstGeom prst="rect">
                <a:avLst/>
              </a:prstGeom>
              <a:blipFill>
                <a:blip r:embed="rId7"/>
                <a:stretch>
                  <a:fillRect b="-10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78F68CF-9FD6-4C50-A821-9E645506F76C}"/>
                  </a:ext>
                </a:extLst>
              </p:cNvPr>
              <p:cNvSpPr/>
              <p:nvPr/>
            </p:nvSpPr>
            <p:spPr>
              <a:xfrm>
                <a:off x="3410220" y="5364477"/>
                <a:ext cx="3201069"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b="0" i="1" smtClean="0">
                              <a:latin typeface="Cambria Math" panose="02040503050406030204" pitchFamily="18" charset="0"/>
                              <a:ea typeface="Cambria Math" panose="02040503050406030204" pitchFamily="18" charset="0"/>
                              <a:cs typeface="+mn-lt"/>
                            </a:rPr>
                            <m:t>𝑀</m:t>
                          </m:r>
                          <m:r>
                            <a:rPr lang="en-US" i="1" dirty="0">
                              <a:latin typeface="Cambria Math" panose="02040503050406030204" pitchFamily="18" charset="0"/>
                            </a:rPr>
                            <m:t>)</m:t>
                          </m:r>
                        </m:num>
                        <m:den>
                          <m:r>
                            <a:rPr lang="en-US" i="1" dirty="0">
                              <a:latin typeface="Cambria Math" panose="02040503050406030204" pitchFamily="18" charset="0"/>
                            </a:rPr>
                            <m:t>32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mn-lt"/>
                          <a:cs typeface="+mn-lt"/>
                        </a:rPr>
                        <m:t>⁡</m:t>
                      </m:r>
                      <m:sSup>
                        <m:sSupPr>
                          <m:ctrlPr>
                            <a:rPr lang="en-US" i="1" smtClean="0">
                              <a:latin typeface="Cambria Math" panose="02040503050406030204" pitchFamily="18" charset="0"/>
                              <a:ea typeface="+mn-lt"/>
                              <a:cs typeface="+mn-lt"/>
                            </a:rPr>
                          </m:ctrlPr>
                        </m:sSupPr>
                        <m:e>
                          <m:r>
                            <a:rPr lang="en-US" b="0" i="1" smtClean="0">
                              <a:latin typeface="Cambria Math" panose="02040503050406030204" pitchFamily="18" charset="0"/>
                              <a:ea typeface="+mn-lt"/>
                              <a:cs typeface="+mn-lt"/>
                            </a:rPr>
                            <m:t>𝑠𝑖𝑛</m:t>
                          </m:r>
                        </m:e>
                        <m:sup>
                          <m:r>
                            <a:rPr lang="en-US" b="0" i="1" smtClean="0">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m:t>
                      </m:r>
                    </m:oMath>
                  </m:oMathPara>
                </a14:m>
                <a:endParaRPr lang="en-IN" dirty="0"/>
              </a:p>
            </p:txBody>
          </p:sp>
        </mc:Choice>
        <mc:Fallback xmlns="">
          <p:sp>
            <p:nvSpPr>
              <p:cNvPr id="11" name="Rectangle 10">
                <a:extLst>
                  <a:ext uri="{FF2B5EF4-FFF2-40B4-BE49-F238E27FC236}">
                    <a16:creationId xmlns:a16="http://schemas.microsoft.com/office/drawing/2014/main" id="{578F68CF-9FD6-4C50-A821-9E645506F76C}"/>
                  </a:ext>
                </a:extLst>
              </p:cNvPr>
              <p:cNvSpPr>
                <a:spLocks noRot="1" noChangeAspect="1" noMove="1" noResize="1" noEditPoints="1" noAdjustHandles="1" noChangeArrowheads="1" noChangeShapeType="1" noTextEdit="1"/>
              </p:cNvSpPr>
              <p:nvPr/>
            </p:nvSpPr>
            <p:spPr>
              <a:xfrm>
                <a:off x="3410220" y="5364477"/>
                <a:ext cx="3201069" cy="61997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DEAD21-AE82-4655-9318-F5DFBD0C4C96}"/>
                  </a:ext>
                </a:extLst>
              </p:cNvPr>
              <p:cNvSpPr txBox="1"/>
              <p:nvPr/>
            </p:nvSpPr>
            <p:spPr>
              <a:xfrm>
                <a:off x="1694078" y="4574085"/>
                <a:ext cx="5127494" cy="491225"/>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b="0" i="1" smtClean="0">
                            <a:latin typeface="Cambria Math" panose="02040503050406030204" pitchFamily="18" charset="0"/>
                          </a:rPr>
                          <m:t>−</m:t>
                        </m:r>
                        <m:r>
                          <a:rPr lang="en-US" b="0" i="1" smtClean="0">
                            <a:latin typeface="Cambria Math" panose="02040503050406030204" pitchFamily="18" charset="0"/>
                          </a:rPr>
                          <m:t>𝑀𝑃𝑆𝐾</m:t>
                        </m:r>
                        <m:r>
                          <a:rPr lang="en-US" b="0" i="1" smtClean="0">
                            <a:latin typeface="Cambria Math" panose="02040503050406030204" pitchFamily="18" charset="0"/>
                          </a:rPr>
                          <m:t>−</m:t>
                        </m:r>
                        <m:r>
                          <a:rPr lang="en-US" b="0" i="1" smtClean="0">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smtClean="0">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r>
                          <a:rPr lang="en-IN" i="1" dirty="0">
                            <a:latin typeface="Cambria Math" panose="02040503050406030204" pitchFamily="18" charset="0"/>
                          </a:rPr>
                          <m:t>∞</m:t>
                        </m:r>
                      </m:sup>
                      <m:e>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smtClean="0">
                                    <a:latin typeface="Cambria Math" panose="02040503050406030204" pitchFamily="18" charset="0"/>
                                  </a:rPr>
                                </m:ctrlPr>
                              </m:fPr>
                              <m:num>
                                <m:r>
                                  <a:rPr lang="en-IN"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exp</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r>
                                      <a:rPr lang="en-US" b="0" i="1" dirty="0" smtClean="0">
                                        <a:latin typeface="Cambria Math" panose="02040503050406030204" pitchFamily="18" charset="0"/>
                                      </a:rPr>
                                      <m:t>𝑠𝑣</m:t>
                                    </m:r>
                                  </m:e>
                                </m:d>
                              </m:e>
                            </m:func>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e>
                    </m:nary>
                  </m:oMath>
                </a14:m>
                <a:r>
                  <a:rPr lang="en-US" dirty="0">
                    <a:ea typeface="+mn-lt"/>
                    <a:cs typeface="+mn-lt"/>
                  </a:rPr>
                  <a:t> </a:t>
                </a:r>
                <a14:m>
                  <m:oMath xmlns:m="http://schemas.openxmlformats.org/officeDocument/2006/math">
                    <m:sSub>
                      <m:sSubPr>
                        <m:ctrlPr>
                          <a:rPr lang="en-US" i="1">
                            <a:latin typeface="Cambria Math" panose="02040503050406030204" pitchFamily="18" charset="0"/>
                            <a:ea typeface="+mn-lt"/>
                            <a:cs typeface="+mn-lt"/>
                          </a:rPr>
                        </m:ctrlPr>
                      </m:sSubPr>
                      <m:e>
                        <m:r>
                          <a:rPr lang="en-US" i="1">
                            <a:latin typeface="Cambria Math" panose="02040503050406030204" pitchFamily="18" charset="0"/>
                            <a:ea typeface="+mn-lt"/>
                            <a:cs typeface="+mn-lt"/>
                          </a:rPr>
                          <m:t>𝑓</m:t>
                        </m:r>
                      </m:e>
                      <m:sub>
                        <m:r>
                          <a:rPr lang="en-US" i="1">
                            <a:latin typeface="Cambria Math" panose="02040503050406030204" pitchFamily="18" charset="0"/>
                            <a:ea typeface="+mn-lt"/>
                            <a:cs typeface="+mn-lt"/>
                          </a:rPr>
                          <m:t>𝑣</m:t>
                        </m:r>
                      </m:sub>
                    </m:sSub>
                    <m:d>
                      <m:dPr>
                        <m:ctrlPr>
                          <a:rPr lang="en-US" i="1">
                            <a:latin typeface="Cambria Math" panose="02040503050406030204" pitchFamily="18" charset="0"/>
                            <a:ea typeface="+mn-lt"/>
                            <a:cs typeface="+mn-lt"/>
                          </a:rPr>
                        </m:ctrlPr>
                      </m:dPr>
                      <m:e>
                        <m:r>
                          <a:rPr lang="en-US" i="1">
                            <a:latin typeface="Cambria Math" panose="02040503050406030204" pitchFamily="18" charset="0"/>
                            <a:ea typeface="+mn-lt"/>
                            <a:cs typeface="+mn-lt"/>
                          </a:rPr>
                          <m:t>𝑣</m:t>
                        </m:r>
                      </m:e>
                    </m:d>
                    <m:r>
                      <a:rPr lang="en-US" i="1">
                        <a:latin typeface="Cambria Math" panose="02040503050406030204" pitchFamily="18" charset="0"/>
                        <a:ea typeface="+mn-lt"/>
                        <a:cs typeface="+mn-lt"/>
                      </a:rPr>
                      <m:t>𝑑𝑣</m:t>
                    </m:r>
                  </m:oMath>
                </a14:m>
                <a:endParaRPr lang="en-IN" dirty="0"/>
              </a:p>
            </p:txBody>
          </p:sp>
        </mc:Choice>
        <mc:Fallback xmlns="">
          <p:sp>
            <p:nvSpPr>
              <p:cNvPr id="12" name="TextBox 11">
                <a:extLst>
                  <a:ext uri="{FF2B5EF4-FFF2-40B4-BE49-F238E27FC236}">
                    <a16:creationId xmlns:a16="http://schemas.microsoft.com/office/drawing/2014/main" id="{28DEAD21-AE82-4655-9318-F5DFBD0C4C96}"/>
                  </a:ext>
                </a:extLst>
              </p:cNvPr>
              <p:cNvSpPr txBox="1">
                <a:spLocks noRot="1" noChangeAspect="1" noMove="1" noResize="1" noEditPoints="1" noAdjustHandles="1" noChangeArrowheads="1" noChangeShapeType="1" noTextEdit="1"/>
              </p:cNvSpPr>
              <p:nvPr/>
            </p:nvSpPr>
            <p:spPr>
              <a:xfrm>
                <a:off x="1694078" y="4574085"/>
                <a:ext cx="5127494" cy="491225"/>
              </a:xfrm>
              <a:prstGeom prst="rect">
                <a:avLst/>
              </a:prstGeom>
              <a:blipFill>
                <a:blip r:embed="rId9"/>
                <a:stretch>
                  <a:fillRect/>
                </a:stretch>
              </a:blipFill>
            </p:spPr>
            <p:txBody>
              <a:bodyPr/>
              <a:lstStyle/>
              <a:p>
                <a:r>
                  <a:rPr lang="en-IN">
                    <a:noFill/>
                  </a:rPr>
                  <a:t> </a:t>
                </a:r>
              </a:p>
            </p:txBody>
          </p:sp>
        </mc:Fallback>
      </mc:AlternateContent>
      <p:sp>
        <p:nvSpPr>
          <p:cNvPr id="13" name="Rectangle 12">
            <a:extLst>
              <a:ext uri="{FF2B5EF4-FFF2-40B4-BE49-F238E27FC236}">
                <a16:creationId xmlns:a16="http://schemas.microsoft.com/office/drawing/2014/main" id="{262AEFDE-D6AE-43BF-A1B2-99F4D385A9D1}"/>
              </a:ext>
            </a:extLst>
          </p:cNvPr>
          <p:cNvSpPr/>
          <p:nvPr/>
        </p:nvSpPr>
        <p:spPr>
          <a:xfrm>
            <a:off x="1694078" y="5381580"/>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14" name="TextBox 13">
            <a:extLst>
              <a:ext uri="{FF2B5EF4-FFF2-40B4-BE49-F238E27FC236}">
                <a16:creationId xmlns:a16="http://schemas.microsoft.com/office/drawing/2014/main" id="{668FE7FD-DA61-409D-85DE-36D7051C7430}"/>
              </a:ext>
            </a:extLst>
          </p:cNvPr>
          <p:cNvSpPr txBox="1"/>
          <p:nvPr/>
        </p:nvSpPr>
        <p:spPr>
          <a:xfrm>
            <a:off x="10419868" y="1815382"/>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...(1.95)</a:t>
            </a:r>
          </a:p>
        </p:txBody>
      </p:sp>
      <p:sp>
        <p:nvSpPr>
          <p:cNvPr id="15" name="TextBox 14">
            <a:extLst>
              <a:ext uri="{FF2B5EF4-FFF2-40B4-BE49-F238E27FC236}">
                <a16:creationId xmlns:a16="http://schemas.microsoft.com/office/drawing/2014/main" id="{BA5EF345-2FD1-4F30-8AC5-D32BF43F781E}"/>
              </a:ext>
            </a:extLst>
          </p:cNvPr>
          <p:cNvSpPr txBox="1"/>
          <p:nvPr/>
        </p:nvSpPr>
        <p:spPr>
          <a:xfrm>
            <a:off x="10419868" y="1233575"/>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...(1.94)</a:t>
            </a:r>
          </a:p>
        </p:txBody>
      </p:sp>
      <p:sp>
        <p:nvSpPr>
          <p:cNvPr id="16" name="TextBox 15">
            <a:extLst>
              <a:ext uri="{FF2B5EF4-FFF2-40B4-BE49-F238E27FC236}">
                <a16:creationId xmlns:a16="http://schemas.microsoft.com/office/drawing/2014/main" id="{8B964C00-EFD0-429F-881C-C7E1128BCF10}"/>
              </a:ext>
            </a:extLst>
          </p:cNvPr>
          <p:cNvSpPr txBox="1"/>
          <p:nvPr/>
        </p:nvSpPr>
        <p:spPr>
          <a:xfrm>
            <a:off x="10419868" y="257812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...(1.96)</a:t>
            </a:r>
          </a:p>
        </p:txBody>
      </p:sp>
      <p:sp>
        <p:nvSpPr>
          <p:cNvPr id="17" name="TextBox 16">
            <a:extLst>
              <a:ext uri="{FF2B5EF4-FFF2-40B4-BE49-F238E27FC236}">
                <a16:creationId xmlns:a16="http://schemas.microsoft.com/office/drawing/2014/main" id="{AF0C6DA5-E2F0-43D6-BF9E-9D1CE05D7667}"/>
              </a:ext>
            </a:extLst>
          </p:cNvPr>
          <p:cNvSpPr txBox="1"/>
          <p:nvPr/>
        </p:nvSpPr>
        <p:spPr>
          <a:xfrm>
            <a:off x="10450963" y="3572533"/>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...(1.97)</a:t>
            </a:r>
          </a:p>
        </p:txBody>
      </p:sp>
      <p:sp>
        <p:nvSpPr>
          <p:cNvPr id="18" name="TextBox 17">
            <a:extLst>
              <a:ext uri="{FF2B5EF4-FFF2-40B4-BE49-F238E27FC236}">
                <a16:creationId xmlns:a16="http://schemas.microsoft.com/office/drawing/2014/main" id="{3BDA8B80-3CD0-4073-81C5-BED55FC4FD66}"/>
              </a:ext>
            </a:extLst>
          </p:cNvPr>
          <p:cNvSpPr txBox="1"/>
          <p:nvPr/>
        </p:nvSpPr>
        <p:spPr>
          <a:xfrm>
            <a:off x="10497922" y="450219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...(1.98)</a:t>
            </a:r>
          </a:p>
        </p:txBody>
      </p:sp>
      <p:sp>
        <p:nvSpPr>
          <p:cNvPr id="19" name="TextBox 18">
            <a:extLst>
              <a:ext uri="{FF2B5EF4-FFF2-40B4-BE49-F238E27FC236}">
                <a16:creationId xmlns:a16="http://schemas.microsoft.com/office/drawing/2014/main" id="{D9336C27-5112-4812-9E63-E515FDD21532}"/>
              </a:ext>
            </a:extLst>
          </p:cNvPr>
          <p:cNvSpPr txBox="1"/>
          <p:nvPr/>
        </p:nvSpPr>
        <p:spPr>
          <a:xfrm>
            <a:off x="10545950" y="6139393"/>
            <a:ext cx="121870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...(1.100)</a:t>
            </a:r>
          </a:p>
        </p:txBody>
      </p:sp>
      <p:sp>
        <p:nvSpPr>
          <p:cNvPr id="20" name="TextBox 19">
            <a:extLst>
              <a:ext uri="{FF2B5EF4-FFF2-40B4-BE49-F238E27FC236}">
                <a16:creationId xmlns:a16="http://schemas.microsoft.com/office/drawing/2014/main" id="{6B9A71CE-674C-49EC-81D5-1A2CDB6EB2D2}"/>
              </a:ext>
            </a:extLst>
          </p:cNvPr>
          <p:cNvSpPr txBox="1"/>
          <p:nvPr/>
        </p:nvSpPr>
        <p:spPr>
          <a:xfrm>
            <a:off x="10545950" y="5405769"/>
            <a:ext cx="10999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...(1.99)</a:t>
            </a:r>
          </a:p>
        </p:txBody>
      </p:sp>
    </p:spTree>
    <p:extLst>
      <p:ext uri="{BB962C8B-B14F-4D97-AF65-F5344CB8AC3E}">
        <p14:creationId xmlns:p14="http://schemas.microsoft.com/office/powerpoint/2010/main" val="3254480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osceles Triangle 17">
            <a:extLst>
              <a:ext uri="{FF2B5EF4-FFF2-40B4-BE49-F238E27FC236}">
                <a16:creationId xmlns:a16="http://schemas.microsoft.com/office/drawing/2014/main" id="{B72BCE35-96ED-4C65-9491-4E1A822BCC5C}"/>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A0C99364-3DF1-4D61-9E1D-FE9219200A8A}"/>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B17E4A2-D956-4FE5-AD71-8648138BC922}"/>
                  </a:ext>
                </a:extLst>
              </p:cNvPr>
              <p:cNvSpPr/>
              <p:nvPr/>
            </p:nvSpPr>
            <p:spPr>
              <a:xfrm>
                <a:off x="3282367" y="972130"/>
                <a:ext cx="3431452" cy="550792"/>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b="0" i="1" smtClean="0">
                            <a:latin typeface="Cambria Math" panose="02040503050406030204" pitchFamily="18" charset="0"/>
                          </a:rPr>
                          <m:t>𝑀</m:t>
                        </m:r>
                        <m:r>
                          <a:rPr lang="en-US" i="1">
                            <a:latin typeface="Cambria Math" panose="02040503050406030204" pitchFamily="18" charset="0"/>
                          </a:rPr>
                          <m:t>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US" b="0" i="1" dirty="0" smtClean="0">
                                    <a:latin typeface="Cambria Math" panose="02040503050406030204" pitchFamily="18" charset="0"/>
                                  </a:rPr>
                                  <m:t>𝑘</m:t>
                                </m:r>
                                <m:r>
                                  <a:rPr lang="en-IN" i="1" dirty="0">
                                    <a:latin typeface="Cambria Math" panose="02040503050406030204" pitchFamily="18" charset="0"/>
                                  </a:rPr>
                                  <m:t>𝛾</m:t>
                                </m:r>
                              </m:e>
                            </m:acc>
                            <m:r>
                              <a:rPr lang="en-US" i="1" dirty="0">
                                <a:latin typeface="Cambria Math" panose="02040503050406030204" pitchFamily="18" charset="0"/>
                              </a:rPr>
                              <m:t>)</m:t>
                            </m:r>
                          </m:num>
                          <m:den>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3" name="Rectangle 2">
                <a:extLst>
                  <a:ext uri="{FF2B5EF4-FFF2-40B4-BE49-F238E27FC236}">
                    <a16:creationId xmlns:a16="http://schemas.microsoft.com/office/drawing/2014/main" id="{9B17E4A2-D956-4FE5-AD71-8648138BC922}"/>
                  </a:ext>
                </a:extLst>
              </p:cNvPr>
              <p:cNvSpPr>
                <a:spLocks noRot="1" noChangeAspect="1" noMove="1" noResize="1" noEditPoints="1" noAdjustHandles="1" noChangeArrowheads="1" noChangeShapeType="1" noTextEdit="1"/>
              </p:cNvSpPr>
              <p:nvPr/>
            </p:nvSpPr>
            <p:spPr>
              <a:xfrm>
                <a:off x="3282367" y="972130"/>
                <a:ext cx="3431452" cy="550792"/>
              </a:xfrm>
              <a:prstGeom prst="rect">
                <a:avLst/>
              </a:prstGeom>
              <a:blipFill>
                <a:blip r:embed="rId2"/>
                <a:stretch>
                  <a:fillRect b="-54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D695F6F-926C-4720-A780-AADA23E2A282}"/>
                  </a:ext>
                </a:extLst>
              </p:cNvPr>
              <p:cNvSpPr/>
              <p:nvPr/>
            </p:nvSpPr>
            <p:spPr>
              <a:xfrm>
                <a:off x="3282367" y="1600644"/>
                <a:ext cx="3094244"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r>
                            <a:rPr lang="en-US" i="1" dirty="0">
                              <a:latin typeface="Cambria Math" panose="02040503050406030204" pitchFamily="18" charset="0"/>
                            </a:rPr>
                            <m:t>)</m:t>
                          </m:r>
                        </m:num>
                        <m:den>
                          <m:r>
                            <a:rPr lang="en-US" i="1" dirty="0">
                              <a:latin typeface="Cambria Math" panose="02040503050406030204" pitchFamily="18" charset="0"/>
                            </a:rPr>
                            <m:t>32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mn-lt"/>
                          <a:cs typeface="+mn-lt"/>
                        </a:rPr>
                        <m:t>⁡</m:t>
                      </m:r>
                      <m:sSup>
                        <m:sSupPr>
                          <m:ctrlPr>
                            <a:rPr lang="en-US" i="1">
                              <a:latin typeface="Cambria Math" panose="02040503050406030204" pitchFamily="18" charset="0"/>
                              <a:ea typeface="+mn-lt"/>
                              <a:cs typeface="+mn-lt"/>
                            </a:rPr>
                          </m:ctrlPr>
                        </m:sSupPr>
                        <m:e>
                          <m:r>
                            <a:rPr lang="en-US" i="1">
                              <a:latin typeface="Cambria Math" panose="02040503050406030204" pitchFamily="18" charset="0"/>
                              <a:ea typeface="+mn-lt"/>
                              <a:cs typeface="+mn-lt"/>
                            </a:rPr>
                            <m:t>𝑠𝑖𝑛</m:t>
                          </m:r>
                        </m:e>
                        <m:sup>
                          <m:r>
                            <a:rPr lang="en-US" i="1">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m:t>
                      </m:r>
                    </m:oMath>
                  </m:oMathPara>
                </a14:m>
                <a:endParaRPr lang="en-IN" dirty="0"/>
              </a:p>
            </p:txBody>
          </p:sp>
        </mc:Choice>
        <mc:Fallback xmlns="">
          <p:sp>
            <p:nvSpPr>
              <p:cNvPr id="4" name="Rectangle 3">
                <a:extLst>
                  <a:ext uri="{FF2B5EF4-FFF2-40B4-BE49-F238E27FC236}">
                    <a16:creationId xmlns:a16="http://schemas.microsoft.com/office/drawing/2014/main" id="{DD695F6F-926C-4720-A780-AADA23E2A282}"/>
                  </a:ext>
                </a:extLst>
              </p:cNvPr>
              <p:cNvSpPr>
                <a:spLocks noRot="1" noChangeAspect="1" noMove="1" noResize="1" noEditPoints="1" noAdjustHandles="1" noChangeArrowheads="1" noChangeShapeType="1" noTextEdit="1"/>
              </p:cNvSpPr>
              <p:nvPr/>
            </p:nvSpPr>
            <p:spPr>
              <a:xfrm>
                <a:off x="3282367" y="1600644"/>
                <a:ext cx="3094244" cy="619978"/>
              </a:xfrm>
              <a:prstGeom prst="rect">
                <a:avLst/>
              </a:prstGeom>
              <a:blipFill>
                <a:blip r:embed="rId3"/>
                <a:stretch>
                  <a:fillRect/>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1026AA01-3066-4CD8-8CE7-87DDF6655C19}"/>
              </a:ext>
            </a:extLst>
          </p:cNvPr>
          <p:cNvSpPr/>
          <p:nvPr/>
        </p:nvSpPr>
        <p:spPr>
          <a:xfrm>
            <a:off x="1771981" y="1739874"/>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6" name="Title 1">
            <a:extLst>
              <a:ext uri="{FF2B5EF4-FFF2-40B4-BE49-F238E27FC236}">
                <a16:creationId xmlns:a16="http://schemas.microsoft.com/office/drawing/2014/main" id="{CCEA0BCF-685D-4A70-AEEC-203C979DFCDD}"/>
              </a:ext>
            </a:extLst>
          </p:cNvPr>
          <p:cNvSpPr txBox="1">
            <a:spLocks/>
          </p:cNvSpPr>
          <p:nvPr/>
        </p:nvSpPr>
        <p:spPr>
          <a:xfrm>
            <a:off x="1238881" y="2359852"/>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marL="457200" indent="-457200">
              <a:buClr>
                <a:srgbClr val="022826"/>
              </a:buClr>
              <a:buFont typeface="Wingdings" panose="05000000000000000000" pitchFamily="2" charset="2"/>
              <a:buChar char="§"/>
            </a:pPr>
            <a:r>
              <a:rPr lang="en-US" sz="2000" b="1" dirty="0">
                <a:solidFill>
                  <a:srgbClr val="022826"/>
                </a:solidFill>
                <a:latin typeface="Arial" panose="020B0604020202020204" pitchFamily="34" charset="0"/>
                <a:cs typeface="Arial" panose="020B0604020202020204" pitchFamily="34" charset="0"/>
              </a:rPr>
              <a:t>AVERAGE SYMBOL ERROR RATE FOR HYBRID LPPM-BPSK-SIM FOR SISO SYSTEM</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B714A05-B86F-41F7-80B6-E977C2E292CD}"/>
              </a:ext>
            </a:extLst>
          </p:cNvPr>
          <p:cNvSpPr/>
          <p:nvPr/>
        </p:nvSpPr>
        <p:spPr>
          <a:xfrm>
            <a:off x="1771981" y="3145958"/>
            <a:ext cx="5951116"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Average SER expression of LPPM-MPSK-SIM</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622C0E6-50D9-436B-ABAC-04EE82DC81C5}"/>
                  </a:ext>
                </a:extLst>
              </p:cNvPr>
              <p:cNvSpPr/>
              <p:nvPr/>
            </p:nvSpPr>
            <p:spPr>
              <a:xfrm>
                <a:off x="3282367" y="3665448"/>
                <a:ext cx="3397790" cy="550792"/>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𝐵𝑃𝑆𝐾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US" b="0" i="1" dirty="0" smtClean="0">
                                    <a:latin typeface="Cambria Math" panose="02040503050406030204" pitchFamily="18" charset="0"/>
                                  </a:rPr>
                                  <m:t>𝑘</m:t>
                                </m:r>
                                <m:r>
                                  <a:rPr lang="en-IN" i="1" dirty="0">
                                    <a:latin typeface="Cambria Math" panose="02040503050406030204" pitchFamily="18" charset="0"/>
                                  </a:rPr>
                                  <m:t>𝛾</m:t>
                                </m:r>
                              </m:e>
                            </m:acc>
                            <m:r>
                              <a:rPr lang="en-US" i="1" dirty="0">
                                <a:latin typeface="Cambria Math" panose="02040503050406030204" pitchFamily="18" charset="0"/>
                              </a:rPr>
                              <m:t>)</m:t>
                            </m:r>
                          </m:num>
                          <m:den>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b="0" i="1" smtClean="0">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8" name="Rectangle 7">
                <a:extLst>
                  <a:ext uri="{FF2B5EF4-FFF2-40B4-BE49-F238E27FC236}">
                    <a16:creationId xmlns:a16="http://schemas.microsoft.com/office/drawing/2014/main" id="{5622C0E6-50D9-436B-ABAC-04EE82DC81C5}"/>
                  </a:ext>
                </a:extLst>
              </p:cNvPr>
              <p:cNvSpPr>
                <a:spLocks noRot="1" noChangeAspect="1" noMove="1" noResize="1" noEditPoints="1" noAdjustHandles="1" noChangeArrowheads="1" noChangeShapeType="1" noTextEdit="1"/>
              </p:cNvSpPr>
              <p:nvPr/>
            </p:nvSpPr>
            <p:spPr>
              <a:xfrm>
                <a:off x="3282367" y="3665448"/>
                <a:ext cx="3397790" cy="550792"/>
              </a:xfrm>
              <a:prstGeom prst="rect">
                <a:avLst/>
              </a:prstGeom>
              <a:blipFill>
                <a:blip r:embed="rId4"/>
                <a:stretch>
                  <a:fillRect b="-54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2ED0E7A-575D-44E0-B27B-07C2A4A61CF4}"/>
                  </a:ext>
                </a:extLst>
              </p:cNvPr>
              <p:cNvSpPr txBox="1"/>
              <p:nvPr/>
            </p:nvSpPr>
            <p:spPr>
              <a:xfrm>
                <a:off x="3282367" y="4429060"/>
                <a:ext cx="1372747"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i="1" dirty="0">
                              <a:latin typeface="Cambria Math" panose="02040503050406030204" pitchFamily="18" charset="0"/>
                            </a:rPr>
                            <m:t>)</m:t>
                          </m:r>
                        </m:num>
                        <m:den>
                          <m:r>
                            <a:rPr lang="en-US" i="1" dirty="0">
                              <a:latin typeface="Cambria Math" panose="02040503050406030204" pitchFamily="18" charset="0"/>
                            </a:rPr>
                            <m:t>32</m:t>
                          </m:r>
                        </m:den>
                      </m:f>
                    </m:oMath>
                  </m:oMathPara>
                </a14:m>
                <a:endParaRPr lang="en-IN" dirty="0"/>
              </a:p>
            </p:txBody>
          </p:sp>
        </mc:Choice>
        <mc:Fallback xmlns="">
          <p:sp>
            <p:nvSpPr>
              <p:cNvPr id="9" name="TextBox 8">
                <a:extLst>
                  <a:ext uri="{FF2B5EF4-FFF2-40B4-BE49-F238E27FC236}">
                    <a16:creationId xmlns:a16="http://schemas.microsoft.com/office/drawing/2014/main" id="{32ED0E7A-575D-44E0-B27B-07C2A4A61CF4}"/>
                  </a:ext>
                </a:extLst>
              </p:cNvPr>
              <p:cNvSpPr txBox="1">
                <a:spLocks noRot="1" noChangeAspect="1" noMove="1" noResize="1" noEditPoints="1" noAdjustHandles="1" noChangeArrowheads="1" noChangeShapeType="1" noTextEdit="1"/>
              </p:cNvSpPr>
              <p:nvPr/>
            </p:nvSpPr>
            <p:spPr>
              <a:xfrm>
                <a:off x="3282367" y="4429060"/>
                <a:ext cx="1372747" cy="527645"/>
              </a:xfrm>
              <a:prstGeom prst="rect">
                <a:avLst/>
              </a:prstGeom>
              <a:blipFill>
                <a:blip r:embed="rId5"/>
                <a:stretch>
                  <a:fillRect/>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491E3336-351D-4A73-A60A-0528C8342BD1}"/>
              </a:ext>
            </a:extLst>
          </p:cNvPr>
          <p:cNvSpPr/>
          <p:nvPr/>
        </p:nvSpPr>
        <p:spPr>
          <a:xfrm>
            <a:off x="1803133" y="4411800"/>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11" name="Rectangle 10">
            <a:extLst>
              <a:ext uri="{FF2B5EF4-FFF2-40B4-BE49-F238E27FC236}">
                <a16:creationId xmlns:a16="http://schemas.microsoft.com/office/drawing/2014/main" id="{89E51CCF-8E49-4FD1-ACD6-6E9B2D5E2A70}"/>
              </a:ext>
            </a:extLst>
          </p:cNvPr>
          <p:cNvSpPr/>
          <p:nvPr/>
        </p:nvSpPr>
        <p:spPr>
          <a:xfrm>
            <a:off x="1825430" y="4908796"/>
            <a:ext cx="3542958"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  (1.22)  we get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E9EC40-ECB7-485C-8841-50A972125EEE}"/>
                  </a:ext>
                </a:extLst>
              </p:cNvPr>
              <p:cNvSpPr txBox="1"/>
              <p:nvPr/>
            </p:nvSpPr>
            <p:spPr>
              <a:xfrm>
                <a:off x="2241821" y="5490502"/>
                <a:ext cx="7070462" cy="755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num>
                                <m:den>
                                  <m:r>
                                    <a:rPr lang="en-US" b="0" i="1" smtClean="0">
                                      <a:latin typeface="Cambria Math" panose="02040503050406030204" pitchFamily="18" charset="0"/>
                                    </a:rPr>
                                    <m:t>2</m:t>
                                  </m:r>
                                </m:den>
                              </m:f>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𝑙</m:t>
                          </m:r>
                          <m:r>
                            <a:rPr lang="en-US" i="1">
                              <a:latin typeface="Cambria Math" panose="02040503050406030204" pitchFamily="18" charset="0"/>
                            </a:rPr>
                            <m:t>=0</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sup>
                          </m:sSup>
                        </m:e>
                      </m:nary>
                    </m:oMath>
                  </m:oMathPara>
                </a14:m>
                <a:endParaRPr lang="en-IN" dirty="0"/>
              </a:p>
            </p:txBody>
          </p:sp>
        </mc:Choice>
        <mc:Fallback xmlns="">
          <p:sp>
            <p:nvSpPr>
              <p:cNvPr id="12" name="TextBox 11">
                <a:extLst>
                  <a:ext uri="{FF2B5EF4-FFF2-40B4-BE49-F238E27FC236}">
                    <a16:creationId xmlns:a16="http://schemas.microsoft.com/office/drawing/2014/main" id="{5FE9EC40-ECB7-485C-8841-50A972125EEE}"/>
                  </a:ext>
                </a:extLst>
              </p:cNvPr>
              <p:cNvSpPr txBox="1">
                <a:spLocks noRot="1" noChangeAspect="1" noMove="1" noResize="1" noEditPoints="1" noAdjustHandles="1" noChangeArrowheads="1" noChangeShapeType="1" noTextEdit="1"/>
              </p:cNvSpPr>
              <p:nvPr/>
            </p:nvSpPr>
            <p:spPr>
              <a:xfrm>
                <a:off x="2241821" y="5490502"/>
                <a:ext cx="7070462" cy="755528"/>
              </a:xfrm>
              <a:prstGeom prst="rect">
                <a:avLst/>
              </a:prstGeom>
              <a:blipFill>
                <a:blip r:embed="rId6"/>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A90AA9E1-C187-4664-A24F-3C1AF720A2DD}"/>
              </a:ext>
            </a:extLst>
          </p:cNvPr>
          <p:cNvSpPr txBox="1"/>
          <p:nvPr/>
        </p:nvSpPr>
        <p:spPr>
          <a:xfrm>
            <a:off x="10490811" y="1772086"/>
            <a:ext cx="1173103"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...(1.102)</a:t>
            </a:r>
          </a:p>
        </p:txBody>
      </p:sp>
      <p:sp>
        <p:nvSpPr>
          <p:cNvPr id="14" name="TextBox 13">
            <a:extLst>
              <a:ext uri="{FF2B5EF4-FFF2-40B4-BE49-F238E27FC236}">
                <a16:creationId xmlns:a16="http://schemas.microsoft.com/office/drawing/2014/main" id="{E05D5BD0-BE87-4E91-8D6A-87679C4F1B5A}"/>
              </a:ext>
            </a:extLst>
          </p:cNvPr>
          <p:cNvSpPr txBox="1"/>
          <p:nvPr/>
        </p:nvSpPr>
        <p:spPr>
          <a:xfrm>
            <a:off x="10490812" y="1132451"/>
            <a:ext cx="117310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...(1.101)</a:t>
            </a:r>
          </a:p>
        </p:txBody>
      </p:sp>
      <p:sp>
        <p:nvSpPr>
          <p:cNvPr id="15" name="TextBox 14">
            <a:extLst>
              <a:ext uri="{FF2B5EF4-FFF2-40B4-BE49-F238E27FC236}">
                <a16:creationId xmlns:a16="http://schemas.microsoft.com/office/drawing/2014/main" id="{47F5A90B-EE63-4C02-953A-B101DCD86548}"/>
              </a:ext>
            </a:extLst>
          </p:cNvPr>
          <p:cNvSpPr txBox="1"/>
          <p:nvPr/>
        </p:nvSpPr>
        <p:spPr>
          <a:xfrm>
            <a:off x="10563988" y="4429060"/>
            <a:ext cx="117310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...(1.104)</a:t>
            </a:r>
          </a:p>
        </p:txBody>
      </p:sp>
      <p:sp>
        <p:nvSpPr>
          <p:cNvPr id="16" name="TextBox 15">
            <a:extLst>
              <a:ext uri="{FF2B5EF4-FFF2-40B4-BE49-F238E27FC236}">
                <a16:creationId xmlns:a16="http://schemas.microsoft.com/office/drawing/2014/main" id="{88A1D2C1-2E7E-465F-A4F3-21CE9CB6897B}"/>
              </a:ext>
            </a:extLst>
          </p:cNvPr>
          <p:cNvSpPr txBox="1"/>
          <p:nvPr/>
        </p:nvSpPr>
        <p:spPr>
          <a:xfrm>
            <a:off x="10563988" y="3671102"/>
            <a:ext cx="117310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...(1.103)</a:t>
            </a:r>
          </a:p>
        </p:txBody>
      </p:sp>
      <p:sp>
        <p:nvSpPr>
          <p:cNvPr id="17" name="TextBox 16">
            <a:extLst>
              <a:ext uri="{FF2B5EF4-FFF2-40B4-BE49-F238E27FC236}">
                <a16:creationId xmlns:a16="http://schemas.microsoft.com/office/drawing/2014/main" id="{0D5E49E2-317F-4498-8D1B-075919CF1755}"/>
              </a:ext>
            </a:extLst>
          </p:cNvPr>
          <p:cNvSpPr txBox="1"/>
          <p:nvPr/>
        </p:nvSpPr>
        <p:spPr>
          <a:xfrm>
            <a:off x="10563987" y="5725549"/>
            <a:ext cx="1173105"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...(1.105)</a:t>
            </a:r>
          </a:p>
        </p:txBody>
      </p:sp>
    </p:spTree>
    <p:extLst>
      <p:ext uri="{BB962C8B-B14F-4D97-AF65-F5344CB8AC3E}">
        <p14:creationId xmlns:p14="http://schemas.microsoft.com/office/powerpoint/2010/main" val="1606765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sosceles Triangle 17">
            <a:extLst>
              <a:ext uri="{FF2B5EF4-FFF2-40B4-BE49-F238E27FC236}">
                <a16:creationId xmlns:a16="http://schemas.microsoft.com/office/drawing/2014/main" id="{EEE26206-8C5D-4788-B4B4-7352A74C8FCF}"/>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A602FCA5-53E8-4AD8-9134-1E0C1A40DEB0}"/>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3" name="Rectangle 2">
            <a:extLst>
              <a:ext uri="{FF2B5EF4-FFF2-40B4-BE49-F238E27FC236}">
                <a16:creationId xmlns:a16="http://schemas.microsoft.com/office/drawing/2014/main" id="{B013A324-7B91-4A29-B720-A899F45F2777}"/>
              </a:ext>
            </a:extLst>
          </p:cNvPr>
          <p:cNvSpPr/>
          <p:nvPr/>
        </p:nvSpPr>
        <p:spPr>
          <a:xfrm>
            <a:off x="1316383" y="1081513"/>
            <a:ext cx="999344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(1.103) </a:t>
            </a:r>
            <a:r>
              <a:rPr lang="en-US" sz="2000">
                <a:solidFill>
                  <a:srgbClr val="022826"/>
                </a:solidFill>
                <a:latin typeface="Arial" panose="020B0604020202020204" pitchFamily="34" charset="0"/>
                <a:ea typeface="Calibri" panose="020F0502020204030204" pitchFamily="34" charset="0"/>
                <a:cs typeface="Arial" panose="020B0604020202020204" pitchFamily="34" charset="0"/>
              </a:rPr>
              <a:t>and (1.105) </a:t>
            </a: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average SER of LPPM-BPSK-SIM for SISO is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4D6B938-6B4F-4B72-9204-BF2F00B5BD91}"/>
                  </a:ext>
                </a:extLst>
              </p:cNvPr>
              <p:cNvSpPr/>
              <p:nvPr/>
            </p:nvSpPr>
            <p:spPr>
              <a:xfrm>
                <a:off x="2163021" y="1750347"/>
                <a:ext cx="6241774" cy="12184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𝑃𝑆𝐾</m:t>
                          </m:r>
                          <m:r>
                            <a:rPr lang="en-US" i="1">
                              <a:latin typeface="Cambria Math" panose="02040503050406030204" pitchFamily="18" charset="0"/>
                            </a:rPr>
                            <m:t>−</m:t>
                          </m:r>
                          <m:r>
                            <a:rPr lang="en-US" i="1">
                              <a:latin typeface="Cambria Math" panose="02040503050406030204" pitchFamily="18" charset="0"/>
                            </a:rPr>
                            <m:t>𝑆𝐼𝑀</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𝑙</m:t>
                          </m:r>
                          <m:r>
                            <a:rPr lang="en-US" b="0" i="1" smtClean="0">
                              <a:latin typeface="Cambria Math" panose="02040503050406030204" pitchFamily="18" charset="0"/>
                            </a:rPr>
                            <m:t>=</m:t>
                          </m:r>
                          <m:r>
                            <m:rPr>
                              <m:brk m:alnAt="23"/>
                            </m:rPr>
                            <a:rPr lang="en-US" i="1">
                              <a:latin typeface="Cambria Math" panose="02040503050406030204" pitchFamily="18" charset="0"/>
                            </a:rPr>
                            <m:t>0</m:t>
                          </m:r>
                        </m:sub>
                        <m:sup>
                          <m:r>
                            <a:rPr lang="en-US" i="1">
                              <a:latin typeface="Cambria Math" panose="02040503050406030204" pitchFamily="18" charset="0"/>
                            </a:rPr>
                            <m:t>∞</m:t>
                          </m:r>
                        </m:sup>
                        <m:e>
                          <m:eqArr>
                            <m:eqArrPr>
                              <m:ctrlPr>
                                <a:rPr lang="en-US" i="1">
                                  <a:latin typeface="Cambria Math" panose="02040503050406030204" pitchFamily="18" charset="0"/>
                                </a:rPr>
                              </m:ctrlPr>
                            </m:eqArr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𝑘</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num>
                                    <m:den>
                                      <m:r>
                                        <a:rPr lang="en-US" i="1">
                                          <a:latin typeface="Cambria Math" panose="02040503050406030204" pitchFamily="18" charset="0"/>
                                        </a:rPr>
                                        <m:t>2</m:t>
                                      </m:r>
                                    </m:den>
                                  </m:f>
                                </m:sup>
                              </m:sSup>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e>
                                  </m:d>
                                </m:e>
                                <m:sup>
                                  <m:r>
                                    <a:rPr lang="en-US" i="1">
                                      <a:latin typeface="Cambria Math" panose="02040503050406030204" pitchFamily="18" charset="0"/>
                                    </a:rPr>
                                    <m:t>−</m:t>
                                  </m:r>
                                  <m:f>
                                    <m:fPr>
                                      <m:ctrlPr>
                                        <a:rPr lang="en-US" i="1">
                                          <a:latin typeface="Cambria Math" panose="02040503050406030204" pitchFamily="18" charset="0"/>
                                        </a:rPr>
                                      </m:ctrlPr>
                                    </m:fPr>
                                    <m:num>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sup>
                              </m:sSup>
                              <m:r>
                                <a:rPr lang="en-US" i="1">
                                  <a:latin typeface="Cambria Math" panose="02040503050406030204" pitchFamily="18" charset="0"/>
                                </a:rPr>
                                <m:t>}     </m:t>
                              </m:r>
                            </m:e>
                          </m:eqArr>
                        </m:e>
                      </m:nary>
                    </m:oMath>
                  </m:oMathPara>
                </a14:m>
                <a:endParaRPr lang="en-IN" dirty="0"/>
              </a:p>
            </p:txBody>
          </p:sp>
        </mc:Choice>
        <mc:Fallback xmlns="">
          <p:sp>
            <p:nvSpPr>
              <p:cNvPr id="7" name="Rectangle 6">
                <a:extLst>
                  <a:ext uri="{FF2B5EF4-FFF2-40B4-BE49-F238E27FC236}">
                    <a16:creationId xmlns:a16="http://schemas.microsoft.com/office/drawing/2014/main" id="{A4D6B938-6B4F-4B72-9204-BF2F00B5BD91}"/>
                  </a:ext>
                </a:extLst>
              </p:cNvPr>
              <p:cNvSpPr>
                <a:spLocks noRot="1" noChangeAspect="1" noMove="1" noResize="1" noEditPoints="1" noAdjustHandles="1" noChangeArrowheads="1" noChangeShapeType="1" noTextEdit="1"/>
              </p:cNvSpPr>
              <p:nvPr/>
            </p:nvSpPr>
            <p:spPr>
              <a:xfrm>
                <a:off x="2163021" y="1750347"/>
                <a:ext cx="6241774" cy="1218410"/>
              </a:xfrm>
              <a:prstGeom prst="rect">
                <a:avLst/>
              </a:prstGeom>
              <a:blipFill>
                <a:blip r:embed="rId2"/>
                <a:stretch>
                  <a:fillRect/>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5C2C07FD-B18D-475F-92AD-D848CFEBF984}"/>
              </a:ext>
            </a:extLst>
          </p:cNvPr>
          <p:cNvSpPr/>
          <p:nvPr/>
        </p:nvSpPr>
        <p:spPr>
          <a:xfrm>
            <a:off x="1435488" y="3173162"/>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AF502E4-AAF4-44E1-989D-07023BFD7FC4}"/>
                  </a:ext>
                </a:extLst>
              </p:cNvPr>
              <p:cNvSpPr/>
              <p:nvPr/>
            </p:nvSpPr>
            <p:spPr>
              <a:xfrm>
                <a:off x="3175113" y="3228945"/>
                <a:ext cx="3283015" cy="445058"/>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oMath>
                </a14:m>
                <a:r>
                  <a:rPr lang="en-IN" dirty="0"/>
                  <a:t>=</a:t>
                </a:r>
                <a14:m>
                  <m:oMath xmlns:m="http://schemas.openxmlformats.org/officeDocument/2006/math">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IN" i="1" dirty="0" smtClean="0">
                            <a:latin typeface="Cambria Math" panose="02040503050406030204" pitchFamily="18" charset="0"/>
                          </a:rPr>
                          <m:t>∞</m:t>
                        </m:r>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sup>
                        </m:sSup>
                        <m:r>
                          <a:rPr lang="en-US" b="0" i="1" dirty="0" smtClean="0">
                            <a:latin typeface="Cambria Math" panose="02040503050406030204" pitchFamily="18" charset="0"/>
                          </a:rPr>
                          <m:t>𝑑</m:t>
                        </m:r>
                      </m:e>
                    </m:nary>
                    <m:r>
                      <a:rPr lang="en-IN" i="1" dirty="0" smtClean="0">
                        <a:latin typeface="Cambria Math" panose="02040503050406030204" pitchFamily="18" charset="0"/>
                        <a:ea typeface="Cambria Math" panose="02040503050406030204" pitchFamily="18" charset="0"/>
                      </a:rPr>
                      <m:t>𝜃</m:t>
                    </m:r>
                  </m:oMath>
                </a14:m>
                <a:endParaRPr lang="en-IN" dirty="0"/>
              </a:p>
            </p:txBody>
          </p:sp>
        </mc:Choice>
        <mc:Fallback xmlns="">
          <p:sp>
            <p:nvSpPr>
              <p:cNvPr id="9" name="Rectangle 8">
                <a:extLst>
                  <a:ext uri="{FF2B5EF4-FFF2-40B4-BE49-F238E27FC236}">
                    <a16:creationId xmlns:a16="http://schemas.microsoft.com/office/drawing/2014/main" id="{EAF502E4-AAF4-44E1-989D-07023BFD7FC4}"/>
                  </a:ext>
                </a:extLst>
              </p:cNvPr>
              <p:cNvSpPr>
                <a:spLocks noRot="1" noChangeAspect="1" noMove="1" noResize="1" noEditPoints="1" noAdjustHandles="1" noChangeArrowheads="1" noChangeShapeType="1" noTextEdit="1"/>
              </p:cNvSpPr>
              <p:nvPr/>
            </p:nvSpPr>
            <p:spPr>
              <a:xfrm>
                <a:off x="3175113" y="3228945"/>
                <a:ext cx="3283015" cy="445058"/>
              </a:xfrm>
              <a:prstGeom prst="rect">
                <a:avLst/>
              </a:prstGeom>
              <a:blipFill>
                <a:blip r:embed="rId3"/>
                <a:stretch>
                  <a:fillRect t="-115068" b="-1794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8DCA099-1BA1-4DD1-A4B2-A04A6F42765C}"/>
                  </a:ext>
                </a:extLst>
              </p:cNvPr>
              <p:cNvSpPr/>
              <p:nvPr/>
            </p:nvSpPr>
            <p:spPr>
              <a:xfrm>
                <a:off x="3043715" y="3827063"/>
                <a:ext cx="3853747" cy="101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e>
                          </m:rad>
                          <m:r>
                            <a:rPr lang="en-US" b="0" i="1" smtClean="0">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b="0" i="1" smtClean="0">
                              <a:latin typeface="Cambria Math" panose="02040503050406030204" pitchFamily="18" charset="0"/>
                            </a:rPr>
                            <m:t>2</m:t>
                          </m:r>
                          <m:r>
                            <a:rPr lang="en-US" i="1">
                              <a:latin typeface="Cambria Math" panose="02040503050406030204" pitchFamily="18" charset="0"/>
                            </a:rPr>
                            <m:t>𝛤</m:t>
                          </m:r>
                          <m:r>
                            <a:rPr lang="en-US" i="1">
                              <a:latin typeface="Cambria Math" panose="02040503050406030204" pitchFamily="18" charset="0"/>
                            </a:rPr>
                            <m:t>[ (1+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den>
                      </m:f>
                    </m:oMath>
                  </m:oMathPara>
                </a14:m>
                <a:endParaRPr lang="en-IN" dirty="0"/>
              </a:p>
            </p:txBody>
          </p:sp>
        </mc:Choice>
        <mc:Fallback xmlns="">
          <p:sp>
            <p:nvSpPr>
              <p:cNvPr id="10" name="Rectangle 9">
                <a:extLst>
                  <a:ext uri="{FF2B5EF4-FFF2-40B4-BE49-F238E27FC236}">
                    <a16:creationId xmlns:a16="http://schemas.microsoft.com/office/drawing/2014/main" id="{F8DCA099-1BA1-4DD1-A4B2-A04A6F42765C}"/>
                  </a:ext>
                </a:extLst>
              </p:cNvPr>
              <p:cNvSpPr>
                <a:spLocks noRot="1" noChangeAspect="1" noMove="1" noResize="1" noEditPoints="1" noAdjustHandles="1" noChangeArrowheads="1" noChangeShapeType="1" noTextEdit="1"/>
              </p:cNvSpPr>
              <p:nvPr/>
            </p:nvSpPr>
            <p:spPr>
              <a:xfrm>
                <a:off x="3043715" y="3827063"/>
                <a:ext cx="3853747" cy="101380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1AD2022-47D9-4A45-AB2E-81DA34A5FE3C}"/>
                  </a:ext>
                </a:extLst>
              </p:cNvPr>
              <p:cNvSpPr/>
              <p:nvPr/>
            </p:nvSpPr>
            <p:spPr>
              <a:xfrm>
                <a:off x="3175113" y="4807435"/>
                <a:ext cx="3185937" cy="445058"/>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oMath>
                </a14:m>
                <a:r>
                  <a:rPr lang="en-IN" dirty="0"/>
                  <a:t>=</a:t>
                </a:r>
                <a14:m>
                  <m:oMath xmlns:m="http://schemas.openxmlformats.org/officeDocument/2006/math">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IN" i="1" dirty="0" smtClean="0">
                            <a:latin typeface="Cambria Math" panose="02040503050406030204" pitchFamily="18" charset="0"/>
                          </a:rPr>
                          <m:t>∞</m:t>
                        </m:r>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2</m:t>
                                </m:r>
                              </m:sub>
                            </m:sSub>
                          </m:sup>
                        </m:sSup>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oMath>
                </a14:m>
                <a:endParaRPr lang="en-IN" dirty="0"/>
              </a:p>
            </p:txBody>
          </p:sp>
        </mc:Choice>
        <mc:Fallback xmlns="">
          <p:sp>
            <p:nvSpPr>
              <p:cNvPr id="11" name="Rectangle 10">
                <a:extLst>
                  <a:ext uri="{FF2B5EF4-FFF2-40B4-BE49-F238E27FC236}">
                    <a16:creationId xmlns:a16="http://schemas.microsoft.com/office/drawing/2014/main" id="{21AD2022-47D9-4A45-AB2E-81DA34A5FE3C}"/>
                  </a:ext>
                </a:extLst>
              </p:cNvPr>
              <p:cNvSpPr>
                <a:spLocks noRot="1" noChangeAspect="1" noMove="1" noResize="1" noEditPoints="1" noAdjustHandles="1" noChangeArrowheads="1" noChangeShapeType="1" noTextEdit="1"/>
              </p:cNvSpPr>
              <p:nvPr/>
            </p:nvSpPr>
            <p:spPr>
              <a:xfrm>
                <a:off x="3175113" y="4807435"/>
                <a:ext cx="3185937" cy="445058"/>
              </a:xfrm>
              <a:prstGeom prst="rect">
                <a:avLst/>
              </a:prstGeom>
              <a:blipFill>
                <a:blip r:embed="rId5"/>
                <a:stretch>
                  <a:fillRect t="-115068" b="-17945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B4CF479-19C0-49A4-B637-32C0DE6C43FA}"/>
                  </a:ext>
                </a:extLst>
              </p:cNvPr>
              <p:cNvSpPr/>
              <p:nvPr/>
            </p:nvSpPr>
            <p:spPr>
              <a:xfrm>
                <a:off x="3033071" y="5385363"/>
                <a:ext cx="3864391" cy="101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e>
                          </m:rad>
                          <m:r>
                            <a:rPr lang="en-US" b="0" i="1" smtClean="0">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num>
                        <m:den>
                          <m:r>
                            <a:rPr lang="en-US" b="0" i="1" smtClean="0">
                              <a:latin typeface="Cambria Math" panose="02040503050406030204" pitchFamily="18" charset="0"/>
                            </a:rPr>
                            <m:t>2</m:t>
                          </m:r>
                          <m:r>
                            <a:rPr lang="en-US" i="1">
                              <a:latin typeface="Cambria Math" panose="02040503050406030204" pitchFamily="18" charset="0"/>
                            </a:rPr>
                            <m:t>𝛤</m:t>
                          </m:r>
                          <m:r>
                            <a:rPr lang="en-US" i="1">
                              <a:latin typeface="Cambria Math" panose="02040503050406030204" pitchFamily="18" charset="0"/>
                            </a:rPr>
                            <m:t>[ (1+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den>
                      </m:f>
                    </m:oMath>
                  </m:oMathPara>
                </a14:m>
                <a:endParaRPr lang="en-IN" dirty="0"/>
              </a:p>
            </p:txBody>
          </p:sp>
        </mc:Choice>
        <mc:Fallback xmlns="">
          <p:sp>
            <p:nvSpPr>
              <p:cNvPr id="12" name="Rectangle 11">
                <a:extLst>
                  <a:ext uri="{FF2B5EF4-FFF2-40B4-BE49-F238E27FC236}">
                    <a16:creationId xmlns:a16="http://schemas.microsoft.com/office/drawing/2014/main" id="{5B4CF479-19C0-49A4-B637-32C0DE6C43FA}"/>
                  </a:ext>
                </a:extLst>
              </p:cNvPr>
              <p:cNvSpPr>
                <a:spLocks noRot="1" noChangeAspect="1" noMove="1" noResize="1" noEditPoints="1" noAdjustHandles="1" noChangeArrowheads="1" noChangeShapeType="1" noTextEdit="1"/>
              </p:cNvSpPr>
              <p:nvPr/>
            </p:nvSpPr>
            <p:spPr>
              <a:xfrm>
                <a:off x="3033071" y="5385363"/>
                <a:ext cx="3864391" cy="1013804"/>
              </a:xfrm>
              <a:prstGeom prst="rect">
                <a:avLst/>
              </a:prstGeom>
              <a:blipFill>
                <a:blip r:embed="rId6"/>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E0CED07F-2091-4EFE-82CC-FF17EAE525A6}"/>
              </a:ext>
            </a:extLst>
          </p:cNvPr>
          <p:cNvSpPr txBox="1"/>
          <p:nvPr/>
        </p:nvSpPr>
        <p:spPr>
          <a:xfrm>
            <a:off x="10322632" y="3228945"/>
            <a:ext cx="1234627"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...(1.107)</a:t>
            </a:r>
          </a:p>
        </p:txBody>
      </p:sp>
      <p:sp>
        <p:nvSpPr>
          <p:cNvPr id="14" name="TextBox 13">
            <a:extLst>
              <a:ext uri="{FF2B5EF4-FFF2-40B4-BE49-F238E27FC236}">
                <a16:creationId xmlns:a16="http://schemas.microsoft.com/office/drawing/2014/main" id="{B358235B-57EC-4089-9922-02BBEE4CB75D}"/>
              </a:ext>
            </a:extLst>
          </p:cNvPr>
          <p:cNvSpPr txBox="1"/>
          <p:nvPr/>
        </p:nvSpPr>
        <p:spPr>
          <a:xfrm>
            <a:off x="10322633" y="2254497"/>
            <a:ext cx="124545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...(1.106)</a:t>
            </a:r>
          </a:p>
        </p:txBody>
      </p:sp>
      <p:sp>
        <p:nvSpPr>
          <p:cNvPr id="15" name="TextBox 14">
            <a:extLst>
              <a:ext uri="{FF2B5EF4-FFF2-40B4-BE49-F238E27FC236}">
                <a16:creationId xmlns:a16="http://schemas.microsoft.com/office/drawing/2014/main" id="{F4D69D75-FF88-49DC-B4A6-D2F3721ED5E4}"/>
              </a:ext>
            </a:extLst>
          </p:cNvPr>
          <p:cNvSpPr txBox="1"/>
          <p:nvPr/>
        </p:nvSpPr>
        <p:spPr>
          <a:xfrm>
            <a:off x="10322632" y="4807435"/>
            <a:ext cx="124545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...(1.109)</a:t>
            </a:r>
          </a:p>
        </p:txBody>
      </p:sp>
      <p:sp>
        <p:nvSpPr>
          <p:cNvPr id="16" name="TextBox 15">
            <a:extLst>
              <a:ext uri="{FF2B5EF4-FFF2-40B4-BE49-F238E27FC236}">
                <a16:creationId xmlns:a16="http://schemas.microsoft.com/office/drawing/2014/main" id="{D70B3003-4993-46FB-A0F8-F4D33CFD3C8D}"/>
              </a:ext>
            </a:extLst>
          </p:cNvPr>
          <p:cNvSpPr txBox="1"/>
          <p:nvPr/>
        </p:nvSpPr>
        <p:spPr>
          <a:xfrm>
            <a:off x="10311809" y="3933855"/>
            <a:ext cx="124545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...(1.108)</a:t>
            </a:r>
          </a:p>
        </p:txBody>
      </p:sp>
      <p:sp>
        <p:nvSpPr>
          <p:cNvPr id="17" name="TextBox 16">
            <a:extLst>
              <a:ext uri="{FF2B5EF4-FFF2-40B4-BE49-F238E27FC236}">
                <a16:creationId xmlns:a16="http://schemas.microsoft.com/office/drawing/2014/main" id="{45D67248-2353-4914-82BE-19057C93D2B6}"/>
              </a:ext>
            </a:extLst>
          </p:cNvPr>
          <p:cNvSpPr txBox="1"/>
          <p:nvPr/>
        </p:nvSpPr>
        <p:spPr>
          <a:xfrm>
            <a:off x="10311810" y="5613213"/>
            <a:ext cx="1245452"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...(1.110)</a:t>
            </a:r>
          </a:p>
        </p:txBody>
      </p:sp>
    </p:spTree>
    <p:extLst>
      <p:ext uri="{BB962C8B-B14F-4D97-AF65-F5344CB8AC3E}">
        <p14:creationId xmlns:p14="http://schemas.microsoft.com/office/powerpoint/2010/main" val="10412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3" y="1410786"/>
            <a:ext cx="10358773" cy="3420873"/>
          </a:xfrm>
          <a:prstGeom prst="rect">
            <a:avLst/>
          </a:prstGeom>
        </p:spPr>
        <p:txBody>
          <a:bodyPr wrap="square">
            <a:spAutoFit/>
          </a:bodyPr>
          <a:lstStyle/>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The modulation techniques can further  be utilized to reduced the impact of turbulence.</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There are different modulation techniques like PPM ,BPSK ,MPSK and OOK.</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Power efficiency and data rate are important parameters for selection of modulation.</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We have used Hybrid modulation which is combination of two or more modulation techniques. For example PPM-MPSK.</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Using Hybrid LPPM-MPSK combines </a:t>
            </a:r>
            <a:r>
              <a:rPr lang="en-US" sz="2000">
                <a:solidFill>
                  <a:srgbClr val="022826"/>
                </a:solidFill>
                <a:latin typeface="Arial" panose="020B0604020202020204" pitchFamily="34" charset="0"/>
                <a:cs typeface="Arial" panose="020B0604020202020204" pitchFamily="34" charset="0"/>
              </a:rPr>
              <a:t>the advantages of PPM and MPSK</a:t>
            </a:r>
            <a:endParaRPr lang="en-US" sz="2000" dirty="0">
              <a:solidFill>
                <a:srgbClr val="022826"/>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3172729" y="450785"/>
            <a:ext cx="573105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INTRODUCTION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1077433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id="{63EDBBEF-9A8E-4792-B5B6-E4D80FBA1AF7}"/>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A0C99364-3DF1-4D61-9E1D-FE9219200A8A}"/>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6" name="Title 1">
            <a:extLst>
              <a:ext uri="{FF2B5EF4-FFF2-40B4-BE49-F238E27FC236}">
                <a16:creationId xmlns:a16="http://schemas.microsoft.com/office/drawing/2014/main" id="{CCEA0BCF-685D-4A70-AEEC-203C979DFCDD}"/>
              </a:ext>
            </a:extLst>
          </p:cNvPr>
          <p:cNvSpPr txBox="1">
            <a:spLocks/>
          </p:cNvSpPr>
          <p:nvPr/>
        </p:nvSpPr>
        <p:spPr>
          <a:xfrm>
            <a:off x="1276589" y="844500"/>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marL="457200" indent="-457200">
              <a:buClr>
                <a:srgbClr val="022826"/>
              </a:buClr>
              <a:buFont typeface="Wingdings" panose="05000000000000000000" pitchFamily="2" charset="2"/>
              <a:buChar char="§"/>
            </a:pPr>
            <a:r>
              <a:rPr lang="en-US" sz="2000" b="1" dirty="0">
                <a:solidFill>
                  <a:srgbClr val="022826"/>
                </a:solidFill>
                <a:latin typeface="Arial" panose="020B0604020202020204" pitchFamily="34" charset="0"/>
                <a:cs typeface="Arial" panose="020B0604020202020204" pitchFamily="34" charset="0"/>
              </a:rPr>
              <a:t>AVERAGE SYMBOL ERROR RATE FOR HYBRID LPPM-MPSK-SIM FOR SISO SYSTEM</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B714A05-B86F-41F7-80B6-E977C2E292CD}"/>
              </a:ext>
            </a:extLst>
          </p:cNvPr>
          <p:cNvSpPr/>
          <p:nvPr/>
        </p:nvSpPr>
        <p:spPr>
          <a:xfrm>
            <a:off x="1649433" y="1773771"/>
            <a:ext cx="5951116"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Average SER expression of LPPM-MPSK-SIM</a:t>
            </a:r>
          </a:p>
        </p:txBody>
      </p:sp>
      <p:sp>
        <p:nvSpPr>
          <p:cNvPr id="10" name="Rectangle 9">
            <a:extLst>
              <a:ext uri="{FF2B5EF4-FFF2-40B4-BE49-F238E27FC236}">
                <a16:creationId xmlns:a16="http://schemas.microsoft.com/office/drawing/2014/main" id="{491E3336-351D-4A73-A60A-0528C8342BD1}"/>
              </a:ext>
            </a:extLst>
          </p:cNvPr>
          <p:cNvSpPr/>
          <p:nvPr/>
        </p:nvSpPr>
        <p:spPr>
          <a:xfrm>
            <a:off x="1708647" y="3036070"/>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11" name="Rectangle 10">
            <a:extLst>
              <a:ext uri="{FF2B5EF4-FFF2-40B4-BE49-F238E27FC236}">
                <a16:creationId xmlns:a16="http://schemas.microsoft.com/office/drawing/2014/main" id="{89E51CCF-8E49-4FD1-ACD6-6E9B2D5E2A70}"/>
              </a:ext>
            </a:extLst>
          </p:cNvPr>
          <p:cNvSpPr/>
          <p:nvPr/>
        </p:nvSpPr>
        <p:spPr>
          <a:xfrm>
            <a:off x="1825430" y="3733031"/>
            <a:ext cx="3542958"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  (1.22)  we get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E9EC40-ECB7-485C-8841-50A972125EEE}"/>
                  </a:ext>
                </a:extLst>
              </p:cNvPr>
              <p:cNvSpPr txBox="1"/>
              <p:nvPr/>
            </p:nvSpPr>
            <p:spPr>
              <a:xfrm>
                <a:off x="2032819" y="4485960"/>
                <a:ext cx="7070462" cy="755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num>
                                <m:den>
                                  <m:r>
                                    <a:rPr lang="en-US" b="0" i="1" smtClean="0">
                                      <a:latin typeface="Cambria Math" panose="02040503050406030204" pitchFamily="18" charset="0"/>
                                    </a:rPr>
                                    <m:t>2</m:t>
                                  </m:r>
                                </m:den>
                              </m:f>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𝑙</m:t>
                          </m:r>
                          <m:r>
                            <a:rPr lang="en-US" i="1">
                              <a:latin typeface="Cambria Math" panose="02040503050406030204" pitchFamily="18" charset="0"/>
                            </a:rPr>
                            <m:t>=0</m:t>
                          </m:r>
                        </m:sub>
                        <m:sup>
                          <m:r>
                            <a:rPr lang="en-US" i="1">
                              <a:latin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sup>
                          </m:sSup>
                        </m:e>
                      </m:nary>
                    </m:oMath>
                  </m:oMathPara>
                </a14:m>
                <a:endParaRPr lang="en-IN" dirty="0"/>
              </a:p>
            </p:txBody>
          </p:sp>
        </mc:Choice>
        <mc:Fallback xmlns="">
          <p:sp>
            <p:nvSpPr>
              <p:cNvPr id="12" name="TextBox 11">
                <a:extLst>
                  <a:ext uri="{FF2B5EF4-FFF2-40B4-BE49-F238E27FC236}">
                    <a16:creationId xmlns:a16="http://schemas.microsoft.com/office/drawing/2014/main" id="{5FE9EC40-ECB7-485C-8841-50A972125EEE}"/>
                  </a:ext>
                </a:extLst>
              </p:cNvPr>
              <p:cNvSpPr txBox="1">
                <a:spLocks noRot="1" noChangeAspect="1" noMove="1" noResize="1" noEditPoints="1" noAdjustHandles="1" noChangeArrowheads="1" noChangeShapeType="1" noTextEdit="1"/>
              </p:cNvSpPr>
              <p:nvPr/>
            </p:nvSpPr>
            <p:spPr>
              <a:xfrm>
                <a:off x="2032819" y="4485960"/>
                <a:ext cx="7070462" cy="75552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33A1259-9568-48CA-875B-541376F72E5F}"/>
                  </a:ext>
                </a:extLst>
              </p:cNvPr>
              <p:cNvSpPr/>
              <p:nvPr/>
            </p:nvSpPr>
            <p:spPr>
              <a:xfrm>
                <a:off x="3096268" y="2270767"/>
                <a:ext cx="4089774" cy="583558"/>
              </a:xfrm>
              <a:prstGeom prst="rect">
                <a:avLst/>
              </a:prstGeom>
            </p:spPr>
            <p:txBody>
              <a:bodyPr wrap="none">
                <a:spAutoFit/>
              </a:bodyPr>
              <a:lstStyle/>
              <a:p>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𝑀𝑃𝑆𝐾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US" i="1" dirty="0">
                                    <a:latin typeface="Cambria Math" panose="02040503050406030204" pitchFamily="18" charset="0"/>
                                  </a:rPr>
                                  <m:t>𝑘</m:t>
                                </m:r>
                                <m:r>
                                  <a:rPr lang="en-IN" i="1" dirty="0">
                                    <a:latin typeface="Cambria Math" panose="02040503050406030204" pitchFamily="18" charset="0"/>
                                  </a:rPr>
                                  <m:t>𝛾</m:t>
                                </m:r>
                              </m:e>
                            </m:acc>
                            <m:r>
                              <a:rPr lang="en-US" i="1" dirty="0">
                                <a:latin typeface="Cambria Math" panose="02040503050406030204" pitchFamily="18" charset="0"/>
                              </a:rPr>
                              <m:t>)</m:t>
                            </m:r>
                          </m:num>
                          <m:den>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13" name="Rectangle 12">
                <a:extLst>
                  <a:ext uri="{FF2B5EF4-FFF2-40B4-BE49-F238E27FC236}">
                    <a16:creationId xmlns:a16="http://schemas.microsoft.com/office/drawing/2014/main" id="{E33A1259-9568-48CA-875B-541376F72E5F}"/>
                  </a:ext>
                </a:extLst>
              </p:cNvPr>
              <p:cNvSpPr>
                <a:spLocks noRot="1" noChangeAspect="1" noMove="1" noResize="1" noEditPoints="1" noAdjustHandles="1" noChangeArrowheads="1" noChangeShapeType="1" noTextEdit="1"/>
              </p:cNvSpPr>
              <p:nvPr/>
            </p:nvSpPr>
            <p:spPr>
              <a:xfrm>
                <a:off x="3096268" y="2270767"/>
                <a:ext cx="4089774" cy="583558"/>
              </a:xfrm>
              <a:prstGeom prst="rect">
                <a:avLst/>
              </a:prstGeom>
              <a:blipFill>
                <a:blip r:embed="rId3"/>
                <a:stretch>
                  <a:fillRect b="-10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6F19B67-BEC8-42E6-974E-99FF569CC04E}"/>
                  </a:ext>
                </a:extLst>
              </p:cNvPr>
              <p:cNvSpPr/>
              <p:nvPr/>
            </p:nvSpPr>
            <p:spPr>
              <a:xfrm>
                <a:off x="3001755" y="3124969"/>
                <a:ext cx="3094245"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𝑘</m:t>
                          </m:r>
                        </m:e>
                      </m:acc>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r>
                            <a:rPr lang="en-US" i="1" dirty="0">
                              <a:latin typeface="Cambria Math" panose="02040503050406030204" pitchFamily="18" charset="0"/>
                            </a:rPr>
                            <m:t>)</m:t>
                          </m:r>
                        </m:num>
                        <m:den>
                          <m:r>
                            <a:rPr lang="en-US" i="1" dirty="0">
                              <a:latin typeface="Cambria Math" panose="02040503050406030204" pitchFamily="18" charset="0"/>
                            </a:rPr>
                            <m:t>32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mn-lt"/>
                          <a:cs typeface="+mn-lt"/>
                        </a:rPr>
                        <m:t>⁡</m:t>
                      </m:r>
                      <m:sSup>
                        <m:sSupPr>
                          <m:ctrlPr>
                            <a:rPr lang="en-US" i="1">
                              <a:latin typeface="Cambria Math" panose="02040503050406030204" pitchFamily="18" charset="0"/>
                              <a:ea typeface="+mn-lt"/>
                              <a:cs typeface="+mn-lt"/>
                            </a:rPr>
                          </m:ctrlPr>
                        </m:sSupPr>
                        <m:e>
                          <m:r>
                            <a:rPr lang="en-US" i="1">
                              <a:latin typeface="Cambria Math" panose="02040503050406030204" pitchFamily="18" charset="0"/>
                              <a:ea typeface="+mn-lt"/>
                              <a:cs typeface="+mn-lt"/>
                            </a:rPr>
                            <m:t>𝑠𝑖𝑛</m:t>
                          </m:r>
                        </m:e>
                        <m:sup>
                          <m:r>
                            <a:rPr lang="en-US" i="1">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m:t>
                      </m:r>
                    </m:oMath>
                  </m:oMathPara>
                </a14:m>
                <a:endParaRPr lang="en-IN" dirty="0"/>
              </a:p>
            </p:txBody>
          </p:sp>
        </mc:Choice>
        <mc:Fallback xmlns="">
          <p:sp>
            <p:nvSpPr>
              <p:cNvPr id="14" name="Rectangle 13">
                <a:extLst>
                  <a:ext uri="{FF2B5EF4-FFF2-40B4-BE49-F238E27FC236}">
                    <a16:creationId xmlns:a16="http://schemas.microsoft.com/office/drawing/2014/main" id="{F6F19B67-BEC8-42E6-974E-99FF569CC04E}"/>
                  </a:ext>
                </a:extLst>
              </p:cNvPr>
              <p:cNvSpPr>
                <a:spLocks noRot="1" noChangeAspect="1" noMove="1" noResize="1" noEditPoints="1" noAdjustHandles="1" noChangeArrowheads="1" noChangeShapeType="1" noTextEdit="1"/>
              </p:cNvSpPr>
              <p:nvPr/>
            </p:nvSpPr>
            <p:spPr>
              <a:xfrm>
                <a:off x="3001755" y="3124969"/>
                <a:ext cx="3094245" cy="619978"/>
              </a:xfrm>
              <a:prstGeom prst="rect">
                <a:avLst/>
              </a:prstGeom>
              <a:blipFill>
                <a:blip r:embed="rId4"/>
                <a:stretch>
                  <a:fillRect/>
                </a:stretch>
              </a:blipFill>
            </p:spPr>
            <p:txBody>
              <a:bodyPr/>
              <a:lstStyle/>
              <a:p>
                <a:r>
                  <a:rPr lang="en-IN">
                    <a:noFill/>
                  </a:rPr>
                  <a:t> </a:t>
                </a:r>
              </a:p>
            </p:txBody>
          </p:sp>
        </mc:Fallback>
      </mc:AlternateContent>
      <p:sp>
        <p:nvSpPr>
          <p:cNvPr id="15" name="Rectangle 14">
            <a:extLst>
              <a:ext uri="{FF2B5EF4-FFF2-40B4-BE49-F238E27FC236}">
                <a16:creationId xmlns:a16="http://schemas.microsoft.com/office/drawing/2014/main" id="{CA5AA55D-8F15-426A-A17C-95660F08F439}"/>
              </a:ext>
            </a:extLst>
          </p:cNvPr>
          <p:cNvSpPr/>
          <p:nvPr/>
        </p:nvSpPr>
        <p:spPr>
          <a:xfrm>
            <a:off x="1719955" y="5553633"/>
            <a:ext cx="9936310"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(1.111) and (1.113) the average SER of LPPM-BPSK-SIM for SISO is</a:t>
            </a:r>
          </a:p>
        </p:txBody>
      </p:sp>
      <p:sp>
        <p:nvSpPr>
          <p:cNvPr id="16" name="TextBox 15">
            <a:extLst>
              <a:ext uri="{FF2B5EF4-FFF2-40B4-BE49-F238E27FC236}">
                <a16:creationId xmlns:a16="http://schemas.microsoft.com/office/drawing/2014/main" id="{00291FD6-BD9D-44AC-A1AA-9C03583F5675}"/>
              </a:ext>
            </a:extLst>
          </p:cNvPr>
          <p:cNvSpPr txBox="1"/>
          <p:nvPr/>
        </p:nvSpPr>
        <p:spPr>
          <a:xfrm>
            <a:off x="10290962" y="3189058"/>
            <a:ext cx="122834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...(1.112)</a:t>
            </a:r>
          </a:p>
        </p:txBody>
      </p:sp>
      <p:sp>
        <p:nvSpPr>
          <p:cNvPr id="17" name="TextBox 16">
            <a:extLst>
              <a:ext uri="{FF2B5EF4-FFF2-40B4-BE49-F238E27FC236}">
                <a16:creationId xmlns:a16="http://schemas.microsoft.com/office/drawing/2014/main" id="{5AABC4ED-791D-499F-8E6B-DFF146C39119}"/>
              </a:ext>
            </a:extLst>
          </p:cNvPr>
          <p:cNvSpPr txBox="1"/>
          <p:nvPr/>
        </p:nvSpPr>
        <p:spPr>
          <a:xfrm>
            <a:off x="10225223" y="2327908"/>
            <a:ext cx="134146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...(1.111)</a:t>
            </a:r>
          </a:p>
        </p:txBody>
      </p:sp>
      <p:sp>
        <p:nvSpPr>
          <p:cNvPr id="18" name="TextBox 17">
            <a:extLst>
              <a:ext uri="{FF2B5EF4-FFF2-40B4-BE49-F238E27FC236}">
                <a16:creationId xmlns:a16="http://schemas.microsoft.com/office/drawing/2014/main" id="{ADECBDE7-5CB8-4A27-B931-8CB39351C636}"/>
              </a:ext>
            </a:extLst>
          </p:cNvPr>
          <p:cNvSpPr txBox="1"/>
          <p:nvPr/>
        </p:nvSpPr>
        <p:spPr>
          <a:xfrm>
            <a:off x="10338345" y="4482468"/>
            <a:ext cx="122834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...(1.113)</a:t>
            </a:r>
          </a:p>
        </p:txBody>
      </p:sp>
    </p:spTree>
    <p:extLst>
      <p:ext uri="{BB962C8B-B14F-4D97-AF65-F5344CB8AC3E}">
        <p14:creationId xmlns:p14="http://schemas.microsoft.com/office/powerpoint/2010/main" val="2899210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sosceles Triangle 13">
            <a:extLst>
              <a:ext uri="{FF2B5EF4-FFF2-40B4-BE49-F238E27FC236}">
                <a16:creationId xmlns:a16="http://schemas.microsoft.com/office/drawing/2014/main" id="{DA20CB26-3E76-42F7-8A7E-289ABE1CCC26}"/>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D5A73C22-F8AE-40BC-9CE5-DDA5CEA1F5EB}"/>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CF9D75B-FDF6-43E7-AB9E-75E6603444FC}"/>
                  </a:ext>
                </a:extLst>
              </p:cNvPr>
              <p:cNvSpPr/>
              <p:nvPr/>
            </p:nvSpPr>
            <p:spPr>
              <a:xfrm>
                <a:off x="2050266" y="1061290"/>
                <a:ext cx="6241774" cy="12823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b="0" i="1" smtClean="0">
                              <a:latin typeface="Cambria Math" panose="02040503050406030204" pitchFamily="18" charset="0"/>
                            </a:rPr>
                            <m:t>𝑀</m:t>
                          </m:r>
                          <m:r>
                            <a:rPr lang="en-US" i="1">
                              <a:latin typeface="Cambria Math" panose="02040503050406030204" pitchFamily="18" charset="0"/>
                            </a:rPr>
                            <m:t>𝑃𝑆𝐾</m:t>
                          </m:r>
                          <m:r>
                            <a:rPr lang="en-US" i="1">
                              <a:latin typeface="Cambria Math" panose="02040503050406030204" pitchFamily="18" charset="0"/>
                            </a:rPr>
                            <m:t>−</m:t>
                          </m:r>
                          <m:r>
                            <a:rPr lang="en-US" i="1">
                              <a:latin typeface="Cambria Math" panose="02040503050406030204" pitchFamily="18" charset="0"/>
                            </a:rPr>
                            <m:t>𝑆𝐼𝑀</m:t>
                          </m:r>
                        </m:sub>
                      </m:sSub>
                      <m:r>
                        <a:rPr lang="en-US" b="0" i="1" smtClean="0">
                          <a:latin typeface="Cambria Math" panose="02040503050406030204" pitchFamily="18" charset="0"/>
                        </a:rPr>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𝑙</m:t>
                          </m:r>
                          <m:r>
                            <a:rPr lang="en-US" b="0" i="1" smtClean="0">
                              <a:latin typeface="Cambria Math" panose="02040503050406030204" pitchFamily="18" charset="0"/>
                            </a:rPr>
                            <m:t>=</m:t>
                          </m:r>
                          <m:r>
                            <m:rPr>
                              <m:brk m:alnAt="23"/>
                            </m:rPr>
                            <a:rPr lang="en-US" i="1">
                              <a:latin typeface="Cambria Math" panose="02040503050406030204" pitchFamily="18" charset="0"/>
                            </a:rPr>
                            <m:t>0</m:t>
                          </m:r>
                        </m:sub>
                        <m:sup>
                          <m:r>
                            <a:rPr lang="en-US" i="1">
                              <a:latin typeface="Cambria Math" panose="02040503050406030204" pitchFamily="18" charset="0"/>
                            </a:rPr>
                            <m:t>∞</m:t>
                          </m:r>
                        </m:sup>
                        <m:e>
                          <m:eqArr>
                            <m:eqArrPr>
                              <m:ctrlPr>
                                <a:rPr lang="en-US" i="1">
                                  <a:latin typeface="Cambria Math" panose="02040503050406030204" pitchFamily="18" charset="0"/>
                                </a:rPr>
                              </m:ctrlPr>
                            </m:eqArr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i="1">
                                      <a:latin typeface="Cambria Math" panose="02040503050406030204" pitchFamily="18" charset="0"/>
                                    </a:rPr>
                                    <m:t>𝛬</m:t>
                                  </m:r>
                                </m:e>
                              </m:acc>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𝑘</m:t>
                                      </m:r>
                                    </m:e>
                                  </m:acc>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num>
                                    <m:den>
                                      <m:r>
                                        <a:rPr lang="en-US" i="1">
                                          <a:latin typeface="Cambria Math" panose="02040503050406030204" pitchFamily="18" charset="0"/>
                                        </a:rPr>
                                        <m:t>2</m:t>
                                      </m:r>
                                    </m:den>
                                  </m:f>
                                </m:sup>
                              </m:sSup>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b="0" i="1" dirty="0"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𝛬</m:t>
                                  </m:r>
                                </m:e>
                              </m:acc>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𝑘</m:t>
                                          </m:r>
                                        </m:e>
                                      </m:acc>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e>
                                  </m:d>
                                </m:e>
                                <m:sup>
                                  <m:r>
                                    <a:rPr lang="en-US" i="1">
                                      <a:latin typeface="Cambria Math" panose="02040503050406030204" pitchFamily="18" charset="0"/>
                                    </a:rPr>
                                    <m:t>−</m:t>
                                  </m:r>
                                  <m:f>
                                    <m:fPr>
                                      <m:ctrlPr>
                                        <a:rPr lang="en-US" i="1">
                                          <a:latin typeface="Cambria Math" panose="02040503050406030204" pitchFamily="18" charset="0"/>
                                        </a:rPr>
                                      </m:ctrlPr>
                                    </m:fPr>
                                    <m:num>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sup>
                              </m:sSup>
                              <m:r>
                                <a:rPr lang="en-US" i="1">
                                  <a:latin typeface="Cambria Math" panose="02040503050406030204" pitchFamily="18" charset="0"/>
                                </a:rPr>
                                <m:t>}     </m:t>
                              </m:r>
                            </m:e>
                          </m:eqArr>
                        </m:e>
                      </m:nary>
                    </m:oMath>
                  </m:oMathPara>
                </a14:m>
                <a:endParaRPr lang="en-IN" dirty="0"/>
              </a:p>
            </p:txBody>
          </p:sp>
        </mc:Choice>
        <mc:Fallback xmlns="">
          <p:sp>
            <p:nvSpPr>
              <p:cNvPr id="3" name="Rectangle 2">
                <a:extLst>
                  <a:ext uri="{FF2B5EF4-FFF2-40B4-BE49-F238E27FC236}">
                    <a16:creationId xmlns:a16="http://schemas.microsoft.com/office/drawing/2014/main" id="{FCF9D75B-FDF6-43E7-AB9E-75E6603444FC}"/>
                  </a:ext>
                </a:extLst>
              </p:cNvPr>
              <p:cNvSpPr>
                <a:spLocks noRot="1" noChangeAspect="1" noMove="1" noResize="1" noEditPoints="1" noAdjustHandles="1" noChangeArrowheads="1" noChangeShapeType="1" noTextEdit="1"/>
              </p:cNvSpPr>
              <p:nvPr/>
            </p:nvSpPr>
            <p:spPr>
              <a:xfrm>
                <a:off x="2050266" y="1061290"/>
                <a:ext cx="6241774" cy="1282339"/>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05F7BE1-9EA6-45FF-B2A9-1DF893109FD9}"/>
                  </a:ext>
                </a:extLst>
              </p:cNvPr>
              <p:cNvSpPr/>
              <p:nvPr/>
            </p:nvSpPr>
            <p:spPr>
              <a:xfrm>
                <a:off x="2492832" y="2699649"/>
                <a:ext cx="3355534" cy="550728"/>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oMath>
                </a14:m>
                <a:r>
                  <a:rPr lang="en-IN" dirty="0"/>
                  <a:t>=</a:t>
                </a:r>
                <a14:m>
                  <m:oMath xmlns:m="http://schemas.openxmlformats.org/officeDocument/2006/math">
                    <m:f>
                      <m:fPr>
                        <m:ctrlPr>
                          <a:rPr lang="en-IN" i="1" dirty="0" smtClean="0">
                            <a:latin typeface="Cambria Math" panose="02040503050406030204" pitchFamily="18" charset="0"/>
                          </a:rPr>
                        </m:ctrlPr>
                      </m:fPr>
                      <m:num>
                        <m:r>
                          <a:rPr lang="en-US" b="0" i="1" dirty="0" smtClean="0">
                            <a:latin typeface="Cambria Math" panose="02040503050406030204" pitchFamily="18" charset="0"/>
                          </a:rPr>
                          <m:t>1</m:t>
                        </m:r>
                      </m:num>
                      <m:den>
                        <m:r>
                          <a:rPr lang="en-IN" i="1" dirty="0" smtClean="0">
                            <a:latin typeface="Cambria Math" panose="02040503050406030204" pitchFamily="18" charset="0"/>
                            <a:ea typeface="Cambria Math" panose="02040503050406030204" pitchFamily="18" charset="0"/>
                          </a:rPr>
                          <m:t>𝜋</m:t>
                        </m:r>
                      </m:den>
                    </m:f>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sup>
                        </m:sSup>
                        <m:r>
                          <a:rPr lang="en-US" b="0" i="1" dirty="0" smtClean="0">
                            <a:latin typeface="Cambria Math" panose="02040503050406030204" pitchFamily="18" charset="0"/>
                          </a:rPr>
                          <m:t>𝑑</m:t>
                        </m:r>
                      </m:e>
                    </m:nary>
                    <m:r>
                      <a:rPr lang="en-IN" i="1" dirty="0" smtClean="0">
                        <a:latin typeface="Cambria Math" panose="02040503050406030204" pitchFamily="18" charset="0"/>
                        <a:ea typeface="Cambria Math" panose="02040503050406030204" pitchFamily="18" charset="0"/>
                      </a:rPr>
                      <m:t>𝜃</m:t>
                    </m:r>
                  </m:oMath>
                </a14:m>
                <a:endParaRPr lang="en-IN" dirty="0"/>
              </a:p>
            </p:txBody>
          </p:sp>
        </mc:Choice>
        <mc:Fallback xmlns="">
          <p:sp>
            <p:nvSpPr>
              <p:cNvPr id="4" name="Rectangle 3">
                <a:extLst>
                  <a:ext uri="{FF2B5EF4-FFF2-40B4-BE49-F238E27FC236}">
                    <a16:creationId xmlns:a16="http://schemas.microsoft.com/office/drawing/2014/main" id="{F05F7BE1-9EA6-45FF-B2A9-1DF893109FD9}"/>
                  </a:ext>
                </a:extLst>
              </p:cNvPr>
              <p:cNvSpPr>
                <a:spLocks noRot="1" noChangeAspect="1" noMove="1" noResize="1" noEditPoints="1" noAdjustHandles="1" noChangeArrowheads="1" noChangeShapeType="1" noTextEdit="1"/>
              </p:cNvSpPr>
              <p:nvPr/>
            </p:nvSpPr>
            <p:spPr>
              <a:xfrm>
                <a:off x="2492832" y="2699649"/>
                <a:ext cx="3355534" cy="550728"/>
              </a:xfrm>
              <a:prstGeom prst="rect">
                <a:avLst/>
              </a:prstGeom>
              <a:blipFill>
                <a:blip r:embed="rId3"/>
                <a:stretch>
                  <a:fillRect b="-6667"/>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C333C0FF-0AA4-44D9-A6F7-6ED23282AFAB}"/>
              </a:ext>
            </a:extLst>
          </p:cNvPr>
          <p:cNvSpPr/>
          <p:nvPr/>
        </p:nvSpPr>
        <p:spPr>
          <a:xfrm>
            <a:off x="1110585" y="2699649"/>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C1428A-37A1-4E80-B29A-CAB32F369B06}"/>
                  </a:ext>
                </a:extLst>
              </p:cNvPr>
              <p:cNvSpPr/>
              <p:nvPr/>
            </p:nvSpPr>
            <p:spPr>
              <a:xfrm>
                <a:off x="2492832" y="3429000"/>
                <a:ext cx="4033284" cy="101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r>
                            <a:rPr lang="en-US" i="1">
                              <a:latin typeface="Cambria Math" panose="02040503050406030204" pitchFamily="18" charset="0"/>
                            </a:rPr>
                            <m:t>𝛤</m:t>
                          </m:r>
                          <m:r>
                            <a:rPr lang="en-US" i="1">
                              <a:latin typeface="Cambria Math" panose="02040503050406030204" pitchFamily="18" charset="0"/>
                            </a:rPr>
                            <m:t>[ (1+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den>
                      </m:f>
                    </m:oMath>
                  </m:oMathPara>
                </a14:m>
                <a:endParaRPr lang="en-IN" dirty="0"/>
              </a:p>
            </p:txBody>
          </p:sp>
        </mc:Choice>
        <mc:Fallback xmlns="">
          <p:sp>
            <p:nvSpPr>
              <p:cNvPr id="6" name="Rectangle 5">
                <a:extLst>
                  <a:ext uri="{FF2B5EF4-FFF2-40B4-BE49-F238E27FC236}">
                    <a16:creationId xmlns:a16="http://schemas.microsoft.com/office/drawing/2014/main" id="{E6C1428A-37A1-4E80-B29A-CAB32F369B06}"/>
                  </a:ext>
                </a:extLst>
              </p:cNvPr>
              <p:cNvSpPr>
                <a:spLocks noRot="1" noChangeAspect="1" noMove="1" noResize="1" noEditPoints="1" noAdjustHandles="1" noChangeArrowheads="1" noChangeShapeType="1" noTextEdit="1"/>
              </p:cNvSpPr>
              <p:nvPr/>
            </p:nvSpPr>
            <p:spPr>
              <a:xfrm>
                <a:off x="2492832" y="3429000"/>
                <a:ext cx="4033284" cy="101380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F843F4C-110D-4D24-80CF-085C61D0DCC4}"/>
                  </a:ext>
                </a:extLst>
              </p:cNvPr>
              <p:cNvSpPr/>
              <p:nvPr/>
            </p:nvSpPr>
            <p:spPr>
              <a:xfrm>
                <a:off x="2538759" y="4581864"/>
                <a:ext cx="3389711" cy="550728"/>
              </a:xfrm>
              <a:prstGeom prst="rect">
                <a:avLst/>
              </a:prstGeom>
            </p:spPr>
            <p:txBody>
              <a:bodyPr wrap="none">
                <a:spAutoFit/>
              </a:bodyPr>
              <a:lstStyle/>
              <a:p>
                <a14:m>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2</m:t>
                            </m:r>
                          </m:sub>
                        </m:sSub>
                      </m:e>
                    </m:d>
                  </m:oMath>
                </a14:m>
                <a:r>
                  <a:rPr lang="en-IN" dirty="0"/>
                  <a:t>=</a:t>
                </a:r>
                <a14:m>
                  <m:oMath xmlns:m="http://schemas.openxmlformats.org/officeDocument/2006/math">
                    <m:f>
                      <m:fPr>
                        <m:ctrlPr>
                          <a:rPr lang="en-IN" i="1" dirty="0" smtClean="0">
                            <a:latin typeface="Cambria Math" panose="02040503050406030204" pitchFamily="18" charset="0"/>
                          </a:rPr>
                        </m:ctrlPr>
                      </m:fPr>
                      <m:num>
                        <m:r>
                          <a:rPr lang="en-US" b="0" i="1" dirty="0" smtClean="0">
                            <a:latin typeface="Cambria Math" panose="02040503050406030204" pitchFamily="18" charset="0"/>
                          </a:rPr>
                          <m:t>1</m:t>
                        </m:r>
                      </m:num>
                      <m:den>
                        <m:r>
                          <a:rPr lang="en-IN" i="1" dirty="0" smtClean="0">
                            <a:latin typeface="Cambria Math" panose="02040503050406030204" pitchFamily="18" charset="0"/>
                            <a:ea typeface="Cambria Math" panose="02040503050406030204" pitchFamily="18" charset="0"/>
                          </a:rPr>
                          <m:t>𝜋</m:t>
                        </m:r>
                      </m:den>
                    </m:f>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dirty="0">
                                <a:latin typeface="Cambria Math" panose="02040503050406030204" pitchFamily="18" charset="0"/>
                              </a:rPr>
                              <m:t>𝑙</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ea typeface="Cambria Math" panose="02040503050406030204" pitchFamily="18" charset="0"/>
                                  </a:rPr>
                                  <m:t>2</m:t>
                                </m:r>
                              </m:sub>
                            </m:sSub>
                          </m:sup>
                        </m:sSup>
                        <m:r>
                          <a:rPr lang="en-US" b="0" i="1" dirty="0" smtClean="0">
                            <a:latin typeface="Cambria Math" panose="02040503050406030204" pitchFamily="18" charset="0"/>
                          </a:rPr>
                          <m:t>𝑑</m:t>
                        </m:r>
                      </m:e>
                    </m:nary>
                    <m:r>
                      <a:rPr lang="en-IN" i="1" dirty="0" smtClean="0">
                        <a:latin typeface="Cambria Math" panose="02040503050406030204" pitchFamily="18" charset="0"/>
                        <a:ea typeface="Cambria Math" panose="02040503050406030204" pitchFamily="18" charset="0"/>
                      </a:rPr>
                      <m:t>𝜃</m:t>
                    </m:r>
                  </m:oMath>
                </a14:m>
                <a:endParaRPr lang="en-IN" dirty="0"/>
              </a:p>
            </p:txBody>
          </p:sp>
        </mc:Choice>
        <mc:Fallback xmlns="">
          <p:sp>
            <p:nvSpPr>
              <p:cNvPr id="7" name="Rectangle 6">
                <a:extLst>
                  <a:ext uri="{FF2B5EF4-FFF2-40B4-BE49-F238E27FC236}">
                    <a16:creationId xmlns:a16="http://schemas.microsoft.com/office/drawing/2014/main" id="{9F843F4C-110D-4D24-80CF-085C61D0DCC4}"/>
                  </a:ext>
                </a:extLst>
              </p:cNvPr>
              <p:cNvSpPr>
                <a:spLocks noRot="1" noChangeAspect="1" noMove="1" noResize="1" noEditPoints="1" noAdjustHandles="1" noChangeArrowheads="1" noChangeShapeType="1" noTextEdit="1"/>
              </p:cNvSpPr>
              <p:nvPr/>
            </p:nvSpPr>
            <p:spPr>
              <a:xfrm>
                <a:off x="2538759" y="4581864"/>
                <a:ext cx="3389711" cy="550728"/>
              </a:xfrm>
              <a:prstGeom prst="rect">
                <a:avLst/>
              </a:prstGeom>
              <a:blipFill>
                <a:blip r:embed="rId5"/>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1EF1B99-23C1-4121-B3DB-1DABED504501}"/>
                  </a:ext>
                </a:extLst>
              </p:cNvPr>
              <p:cNvSpPr/>
              <p:nvPr/>
            </p:nvSpPr>
            <p:spPr>
              <a:xfrm>
                <a:off x="2534287" y="5307306"/>
                <a:ext cx="4096314" cy="101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r>
                            <a:rPr lang="en-US" i="1">
                              <a:latin typeface="Cambria Math" panose="02040503050406030204" pitchFamily="18" charset="0"/>
                            </a:rPr>
                            <m:t>𝛤</m:t>
                          </m:r>
                          <m:r>
                            <a:rPr lang="en-US" i="1">
                              <a:latin typeface="Cambria Math" panose="02040503050406030204" pitchFamily="18" charset="0"/>
                            </a:rPr>
                            <m:t>[ (1+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den>
                      </m:f>
                    </m:oMath>
                  </m:oMathPara>
                </a14:m>
                <a:endParaRPr lang="en-IN" dirty="0"/>
              </a:p>
            </p:txBody>
          </p:sp>
        </mc:Choice>
        <mc:Fallback xmlns="">
          <p:sp>
            <p:nvSpPr>
              <p:cNvPr id="8" name="Rectangle 7">
                <a:extLst>
                  <a:ext uri="{FF2B5EF4-FFF2-40B4-BE49-F238E27FC236}">
                    <a16:creationId xmlns:a16="http://schemas.microsoft.com/office/drawing/2014/main" id="{F1EF1B99-23C1-4121-B3DB-1DABED504501}"/>
                  </a:ext>
                </a:extLst>
              </p:cNvPr>
              <p:cNvSpPr>
                <a:spLocks noRot="1" noChangeAspect="1" noMove="1" noResize="1" noEditPoints="1" noAdjustHandles="1" noChangeArrowheads="1" noChangeShapeType="1" noTextEdit="1"/>
              </p:cNvSpPr>
              <p:nvPr/>
            </p:nvSpPr>
            <p:spPr>
              <a:xfrm>
                <a:off x="2534287" y="5307306"/>
                <a:ext cx="4096314" cy="1013804"/>
              </a:xfrm>
              <a:prstGeom prst="rect">
                <a:avLst/>
              </a:prstGeom>
              <a:blipFill>
                <a:blip r:embed="rId6"/>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79EBC6F1-A9A7-4BAE-ACC2-2EFC73EDA019}"/>
              </a:ext>
            </a:extLst>
          </p:cNvPr>
          <p:cNvSpPr txBox="1"/>
          <p:nvPr/>
        </p:nvSpPr>
        <p:spPr>
          <a:xfrm>
            <a:off x="10022302" y="1385660"/>
            <a:ext cx="1252155"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...(1.114)</a:t>
            </a:r>
          </a:p>
        </p:txBody>
      </p:sp>
      <p:sp>
        <p:nvSpPr>
          <p:cNvPr id="10" name="TextBox 9">
            <a:extLst>
              <a:ext uri="{FF2B5EF4-FFF2-40B4-BE49-F238E27FC236}">
                <a16:creationId xmlns:a16="http://schemas.microsoft.com/office/drawing/2014/main" id="{AC32EBAD-A362-4014-B1F7-6C83310CBB32}"/>
              </a:ext>
            </a:extLst>
          </p:cNvPr>
          <p:cNvSpPr txBox="1"/>
          <p:nvPr/>
        </p:nvSpPr>
        <p:spPr>
          <a:xfrm>
            <a:off x="10022303" y="3933772"/>
            <a:ext cx="125215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...(1.116)</a:t>
            </a:r>
          </a:p>
        </p:txBody>
      </p:sp>
      <p:sp>
        <p:nvSpPr>
          <p:cNvPr id="11" name="TextBox 10">
            <a:extLst>
              <a:ext uri="{FF2B5EF4-FFF2-40B4-BE49-F238E27FC236}">
                <a16:creationId xmlns:a16="http://schemas.microsoft.com/office/drawing/2014/main" id="{FBED28C1-4C60-4D42-8A24-F19A77152C50}"/>
              </a:ext>
            </a:extLst>
          </p:cNvPr>
          <p:cNvSpPr txBox="1"/>
          <p:nvPr/>
        </p:nvSpPr>
        <p:spPr>
          <a:xfrm>
            <a:off x="10022303" y="2774958"/>
            <a:ext cx="125215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...(1.115)</a:t>
            </a:r>
          </a:p>
        </p:txBody>
      </p:sp>
      <p:sp>
        <p:nvSpPr>
          <p:cNvPr id="12" name="TextBox 11">
            <a:extLst>
              <a:ext uri="{FF2B5EF4-FFF2-40B4-BE49-F238E27FC236}">
                <a16:creationId xmlns:a16="http://schemas.microsoft.com/office/drawing/2014/main" id="{B8B19042-1D00-48D0-B025-A747EEA76BD2}"/>
              </a:ext>
            </a:extLst>
          </p:cNvPr>
          <p:cNvSpPr txBox="1"/>
          <p:nvPr/>
        </p:nvSpPr>
        <p:spPr>
          <a:xfrm>
            <a:off x="10022303" y="4857228"/>
            <a:ext cx="125215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...(1.117)</a:t>
            </a:r>
          </a:p>
        </p:txBody>
      </p:sp>
      <p:sp>
        <p:nvSpPr>
          <p:cNvPr id="13" name="TextBox 12">
            <a:extLst>
              <a:ext uri="{FF2B5EF4-FFF2-40B4-BE49-F238E27FC236}">
                <a16:creationId xmlns:a16="http://schemas.microsoft.com/office/drawing/2014/main" id="{1D91AC03-E58E-42A6-A852-AB1C26C974D8}"/>
              </a:ext>
            </a:extLst>
          </p:cNvPr>
          <p:cNvSpPr txBox="1"/>
          <p:nvPr/>
        </p:nvSpPr>
        <p:spPr>
          <a:xfrm>
            <a:off x="10022303" y="5580629"/>
            <a:ext cx="1252154"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...(1.118)</a:t>
            </a:r>
          </a:p>
        </p:txBody>
      </p:sp>
    </p:spTree>
    <p:extLst>
      <p:ext uri="{BB962C8B-B14F-4D97-AF65-F5344CB8AC3E}">
        <p14:creationId xmlns:p14="http://schemas.microsoft.com/office/powerpoint/2010/main" val="956711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a:extLst>
              <a:ext uri="{FF2B5EF4-FFF2-40B4-BE49-F238E27FC236}">
                <a16:creationId xmlns:a16="http://schemas.microsoft.com/office/drawing/2014/main" id="{B89067F1-D336-4B04-B9C4-EF41916486DB}"/>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D1006CC0-1B74-49F0-AD2C-1D3A6333A694}"/>
              </a:ext>
            </a:extLst>
          </p:cNvPr>
          <p:cNvSpPr txBox="1">
            <a:spLocks/>
          </p:cNvSpPr>
          <p:nvPr/>
        </p:nvSpPr>
        <p:spPr>
          <a:xfrm>
            <a:off x="986889" y="815994"/>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marL="457200" indent="-457200">
              <a:buClr>
                <a:srgbClr val="022826"/>
              </a:buClr>
              <a:buFont typeface="Wingdings" panose="05000000000000000000" pitchFamily="2" charset="2"/>
              <a:buChar char="§"/>
            </a:pPr>
            <a:r>
              <a:rPr lang="en-US" sz="2000" b="1" dirty="0">
                <a:solidFill>
                  <a:srgbClr val="022826"/>
                </a:solidFill>
                <a:latin typeface="Arial" panose="020B0604020202020204" pitchFamily="34" charset="0"/>
                <a:cs typeface="Arial" panose="020B0604020202020204" pitchFamily="34" charset="0"/>
              </a:rPr>
              <a:t>AVERAGE SYMBOL ERROR RATE FOR HYBRID LPPM-BPSK-SIM FOR MIMO SYSTEM</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E804D9E-E4B1-4A13-AC37-E81F61A2648C}"/>
              </a:ext>
            </a:extLst>
          </p:cNvPr>
          <p:cNvSpPr txBox="1"/>
          <p:nvPr/>
        </p:nvSpPr>
        <p:spPr>
          <a:xfrm>
            <a:off x="2241822" y="120495"/>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4" name="Rectangle 3">
            <a:extLst>
              <a:ext uri="{FF2B5EF4-FFF2-40B4-BE49-F238E27FC236}">
                <a16:creationId xmlns:a16="http://schemas.microsoft.com/office/drawing/2014/main" id="{61F80CE6-6BF3-4D1A-A446-2861E4E32D07}"/>
              </a:ext>
            </a:extLst>
          </p:cNvPr>
          <p:cNvSpPr/>
          <p:nvPr/>
        </p:nvSpPr>
        <p:spPr>
          <a:xfrm>
            <a:off x="1489177" y="1712579"/>
            <a:ext cx="5951116"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Average SER expression of LPPM-BPSK-SIM</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07A7157-9E63-4766-983C-BB323A5102B6}"/>
                  </a:ext>
                </a:extLst>
              </p:cNvPr>
              <p:cNvSpPr/>
              <p:nvPr/>
            </p:nvSpPr>
            <p:spPr>
              <a:xfrm>
                <a:off x="3256391" y="2230392"/>
                <a:ext cx="4183902" cy="594650"/>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𝐵𝑃𝑆𝐾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smtClean="0">
                                <a:latin typeface="Cambria Math" panose="02040503050406030204" pitchFamily="18" charset="0"/>
                              </a:rPr>
                            </m:ctrlPr>
                          </m:sSubPr>
                          <m:e>
                            <m:r>
                              <a:rPr lang="en-US" i="1">
                                <a:latin typeface="Cambria Math" panose="02040503050406030204" pitchFamily="18" charset="0"/>
                              </a:rPr>
                              <m:t>𝑀</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2</m:t>
                                </m:r>
                              </m:sup>
                            </m:sSup>
                          </m:sub>
                        </m:sSub>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b="0" i="1" dirty="0" smtClean="0">
                                <a:latin typeface="Cambria Math" panose="02040503050406030204" pitchFamily="18" charset="0"/>
                              </a:rPr>
                              <m:t>𝑘</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dirty="0">
                                <a:latin typeface="Cambria Math" panose="02040503050406030204" pitchFamily="18" charset="0"/>
                              </a:rPr>
                              <m:t>)</m:t>
                            </m:r>
                          </m:num>
                          <m:den>
                            <m:sSub>
                              <m:sSubPr>
                                <m:ctrlPr>
                                  <a:rPr lang="en-US" i="1" dirty="0" smtClean="0">
                                    <a:latin typeface="Cambria Math" panose="02040503050406030204" pitchFamily="18" charset="0"/>
                                  </a:rPr>
                                </m:ctrlPr>
                              </m:sSubPr>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𝑛</m:t>
                                    </m:r>
                                  </m:e>
                                  <m:sup>
                                    <m:r>
                                      <a:rPr lang="en-US" b="0" i="1" dirty="0" smtClean="0">
                                        <a:latin typeface="Cambria Math" panose="02040503050406030204" pitchFamily="18" charset="0"/>
                                      </a:rPr>
                                      <m:t>2</m:t>
                                    </m:r>
                                  </m:sup>
                                </m:sSup>
                              </m:e>
                              <m:sub>
                                <m:r>
                                  <a:rPr lang="en-US" b="0" i="1" dirty="0" smtClean="0">
                                    <a:latin typeface="Cambria Math" panose="02040503050406030204" pitchFamily="18" charset="0"/>
                                  </a:rPr>
                                  <m:t>𝑇</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𝑅</m:t>
                                </m:r>
                              </m:sub>
                            </m:sSub>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5" name="Rectangle 4">
                <a:extLst>
                  <a:ext uri="{FF2B5EF4-FFF2-40B4-BE49-F238E27FC236}">
                    <a16:creationId xmlns:a16="http://schemas.microsoft.com/office/drawing/2014/main" id="{E07A7157-9E63-4766-983C-BB323A5102B6}"/>
                  </a:ext>
                </a:extLst>
              </p:cNvPr>
              <p:cNvSpPr>
                <a:spLocks noRot="1" noChangeAspect="1" noMove="1" noResize="1" noEditPoints="1" noAdjustHandles="1" noChangeArrowheads="1" noChangeShapeType="1" noTextEdit="1"/>
              </p:cNvSpPr>
              <p:nvPr/>
            </p:nvSpPr>
            <p:spPr>
              <a:xfrm>
                <a:off x="3256391" y="2230392"/>
                <a:ext cx="4183902" cy="594650"/>
              </a:xfrm>
              <a:prstGeom prst="rect">
                <a:avLst/>
              </a:prstGeom>
              <a:blipFill>
                <a:blip r:embed="rId2"/>
                <a:stretch>
                  <a:fillRect/>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99280325-514A-4E3D-AE24-A95FEFF7A720}"/>
              </a:ext>
            </a:extLst>
          </p:cNvPr>
          <p:cNvSpPr/>
          <p:nvPr/>
        </p:nvSpPr>
        <p:spPr>
          <a:xfrm>
            <a:off x="1592478" y="3061627"/>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BDAA1C-C56E-4027-9363-54946A785F87}"/>
                  </a:ext>
                </a:extLst>
              </p:cNvPr>
              <p:cNvSpPr txBox="1"/>
              <p:nvPr/>
            </p:nvSpPr>
            <p:spPr>
              <a:xfrm>
                <a:off x="3256391" y="2973390"/>
                <a:ext cx="1372747" cy="527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m:t>
                          </m:r>
                          <m:r>
                            <a:rPr lang="en-US" i="1" dirty="0">
                              <a:latin typeface="Cambria Math" panose="02040503050406030204" pitchFamily="18" charset="0"/>
                            </a:rPr>
                            <m:t>)</m:t>
                          </m:r>
                        </m:num>
                        <m:den>
                          <m:r>
                            <a:rPr lang="en-US" i="1" dirty="0">
                              <a:latin typeface="Cambria Math" panose="02040503050406030204" pitchFamily="18" charset="0"/>
                            </a:rPr>
                            <m:t>32</m:t>
                          </m:r>
                        </m:den>
                      </m:f>
                    </m:oMath>
                  </m:oMathPara>
                </a14:m>
                <a:endParaRPr lang="en-IN" dirty="0"/>
              </a:p>
            </p:txBody>
          </p:sp>
        </mc:Choice>
        <mc:Fallback xmlns="">
          <p:sp>
            <p:nvSpPr>
              <p:cNvPr id="7" name="TextBox 6">
                <a:extLst>
                  <a:ext uri="{FF2B5EF4-FFF2-40B4-BE49-F238E27FC236}">
                    <a16:creationId xmlns:a16="http://schemas.microsoft.com/office/drawing/2014/main" id="{3FBDAA1C-C56E-4027-9363-54946A785F87}"/>
                  </a:ext>
                </a:extLst>
              </p:cNvPr>
              <p:cNvSpPr txBox="1">
                <a:spLocks noRot="1" noChangeAspect="1" noMove="1" noResize="1" noEditPoints="1" noAdjustHandles="1" noChangeArrowheads="1" noChangeShapeType="1" noTextEdit="1"/>
              </p:cNvSpPr>
              <p:nvPr/>
            </p:nvSpPr>
            <p:spPr>
              <a:xfrm>
                <a:off x="3256391" y="2973390"/>
                <a:ext cx="1372747" cy="527645"/>
              </a:xfrm>
              <a:prstGeom prst="rect">
                <a:avLst/>
              </a:prstGeom>
              <a:blipFill>
                <a:blip r:embed="rId3"/>
                <a:stretch>
                  <a:fillRect/>
                </a:stretch>
              </a:blipFill>
            </p:spPr>
            <p:txBody>
              <a:bodyPr/>
              <a:lstStyle/>
              <a:p>
                <a:r>
                  <a:rPr lang="en-IN">
                    <a:noFill/>
                  </a:rPr>
                  <a:t> </a:t>
                </a:r>
              </a:p>
            </p:txBody>
          </p:sp>
        </mc:Fallback>
      </mc:AlternateContent>
      <p:sp>
        <p:nvSpPr>
          <p:cNvPr id="8" name="Rectangle 7">
            <a:extLst>
              <a:ext uri="{FF2B5EF4-FFF2-40B4-BE49-F238E27FC236}">
                <a16:creationId xmlns:a16="http://schemas.microsoft.com/office/drawing/2014/main" id="{E3053CA5-2904-4203-95F0-BF633ED1EA3F}"/>
              </a:ext>
            </a:extLst>
          </p:cNvPr>
          <p:cNvSpPr/>
          <p:nvPr/>
        </p:nvSpPr>
        <p:spPr>
          <a:xfrm>
            <a:off x="1568906" y="3487338"/>
            <a:ext cx="3671198"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(1.32)  we get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697397F-6693-4AD6-88B6-051C6257D2BB}"/>
                  </a:ext>
                </a:extLst>
              </p:cNvPr>
              <p:cNvSpPr txBox="1"/>
              <p:nvPr/>
            </p:nvSpPr>
            <p:spPr>
              <a:xfrm>
                <a:off x="1568906" y="4064024"/>
                <a:ext cx="9951699" cy="501163"/>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𝑀</m:t>
                        </m:r>
                      </m:e>
                      <m:sub>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2</m:t>
                            </m:r>
                          </m:sup>
                        </m:sSup>
                      </m:sub>
                    </m:sSub>
                  </m:oMath>
                </a14:m>
                <a:r>
                  <a:rPr lang="en-IN" dirty="0"/>
                  <a:t>(s)=</a:t>
                </a:r>
                <a14:m>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sSub>
                          <m:sSubPr>
                            <m:ctrlPr>
                              <a:rPr lang="en-IN"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IN"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sup>
                      <m:e>
                        <m:r>
                          <a:rPr lang="en-US" b="0" i="1" smtClean="0">
                            <a:latin typeface="Cambria Math" panose="02040503050406030204" pitchFamily="18" charset="0"/>
                          </a:rPr>
                          <m:t>(</m:t>
                        </m:r>
                        <m:f>
                          <m:fPr>
                            <m:type m:val="noBar"/>
                            <m:ctrlPr>
                              <a:rPr lang="en-US" b="0" i="1" smtClean="0">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acc>
                                      <m:accPr>
                                        <m:chr m:val="̅"/>
                                        <m:ctrlPr>
                                          <a:rPr lang="en-US" i="1" smtClean="0">
                                            <a:latin typeface="Cambria Math" panose="02040503050406030204" pitchFamily="18" charset="0"/>
                                          </a:rPr>
                                        </m:ctrlPr>
                                      </m:accPr>
                                      <m:e>
                                        <m:r>
                                          <a:rPr lang="en-US" i="1">
                                            <a:latin typeface="Cambria Math" panose="02040503050406030204" pitchFamily="18" charset="0"/>
                                          </a:rPr>
                                          <m:t>𝑐</m:t>
                                        </m:r>
                                        <m:r>
                                          <a:rPr lang="en-US" b="0" i="1" smtClean="0">
                                            <a:latin typeface="Cambria Math" panose="02040503050406030204" pitchFamily="18" charset="0"/>
                                          </a:rPr>
                                          <m:t>𝑗</m:t>
                                        </m:r>
                                      </m:e>
                                    </m:acc>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b="0" i="1" smtClean="0">
                                    <a:latin typeface="Cambria Math" panose="02040503050406030204" pitchFamily="18" charset="0"/>
                                  </a:rPr>
                                  <m:t>∗</m:t>
                                </m:r>
                              </m:e>
                            </m:nary>
                          </m:e>
                        </m:nary>
                      </m:e>
                    </m:nary>
                  </m:oMath>
                </a14:m>
                <a:endParaRPr lang="en-IN" dirty="0"/>
              </a:p>
            </p:txBody>
          </p:sp>
        </mc:Choice>
        <mc:Fallback xmlns="">
          <p:sp>
            <p:nvSpPr>
              <p:cNvPr id="9" name="TextBox 8">
                <a:extLst>
                  <a:ext uri="{FF2B5EF4-FFF2-40B4-BE49-F238E27FC236}">
                    <a16:creationId xmlns:a16="http://schemas.microsoft.com/office/drawing/2014/main" id="{8697397F-6693-4AD6-88B6-051C6257D2BB}"/>
                  </a:ext>
                </a:extLst>
              </p:cNvPr>
              <p:cNvSpPr txBox="1">
                <a:spLocks noRot="1" noChangeAspect="1" noMove="1" noResize="1" noEditPoints="1" noAdjustHandles="1" noChangeArrowheads="1" noChangeShapeType="1" noTextEdit="1"/>
              </p:cNvSpPr>
              <p:nvPr/>
            </p:nvSpPr>
            <p:spPr>
              <a:xfrm>
                <a:off x="1568906" y="4064024"/>
                <a:ext cx="9951699" cy="501163"/>
              </a:xfrm>
              <a:prstGeom prst="rect">
                <a:avLst/>
              </a:prstGeom>
              <a:blipFill>
                <a:blip r:embed="rId4"/>
                <a:stretch>
                  <a:fillRect b="-6098"/>
                </a:stretch>
              </a:blipFill>
            </p:spPr>
            <p:txBody>
              <a:bodyPr/>
              <a:lstStyle/>
              <a:p>
                <a:r>
                  <a:rPr lang="en-IN">
                    <a:noFill/>
                  </a:rPr>
                  <a:t> </a:t>
                </a:r>
              </a:p>
            </p:txBody>
          </p:sp>
        </mc:Fallback>
      </mc:AlternateContent>
      <p:sp>
        <p:nvSpPr>
          <p:cNvPr id="10" name="Rectangle 9">
            <a:extLst>
              <a:ext uri="{FF2B5EF4-FFF2-40B4-BE49-F238E27FC236}">
                <a16:creationId xmlns:a16="http://schemas.microsoft.com/office/drawing/2014/main" id="{80F4A622-F452-4254-B469-E3E836E03829}"/>
              </a:ext>
            </a:extLst>
          </p:cNvPr>
          <p:cNvSpPr/>
          <p:nvPr/>
        </p:nvSpPr>
        <p:spPr>
          <a:xfrm>
            <a:off x="1547310" y="5473628"/>
            <a:ext cx="10057753"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(1.119) and (1.121) the average SER of LPPM-BPSK-SIM for MIMO is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F5D6F2-20E2-45EF-85AC-56ACE8B3568F}"/>
                  </a:ext>
                </a:extLst>
              </p:cNvPr>
              <p:cNvSpPr txBox="1"/>
              <p:nvPr/>
            </p:nvSpPr>
            <p:spPr>
              <a:xfrm>
                <a:off x="4572443" y="4817819"/>
                <a:ext cx="3692742" cy="424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oMath>
                  </m:oMathPara>
                </a14:m>
                <a:endParaRPr lang="en-IN" dirty="0"/>
              </a:p>
            </p:txBody>
          </p:sp>
        </mc:Choice>
        <mc:Fallback xmlns="">
          <p:sp>
            <p:nvSpPr>
              <p:cNvPr id="12" name="TextBox 11">
                <a:extLst>
                  <a:ext uri="{FF2B5EF4-FFF2-40B4-BE49-F238E27FC236}">
                    <a16:creationId xmlns:a16="http://schemas.microsoft.com/office/drawing/2014/main" id="{A3F5D6F2-20E2-45EF-85AC-56ACE8B3568F}"/>
                  </a:ext>
                </a:extLst>
              </p:cNvPr>
              <p:cNvSpPr txBox="1">
                <a:spLocks noRot="1" noChangeAspect="1" noMove="1" noResize="1" noEditPoints="1" noAdjustHandles="1" noChangeArrowheads="1" noChangeShapeType="1" noTextEdit="1"/>
              </p:cNvSpPr>
              <p:nvPr/>
            </p:nvSpPr>
            <p:spPr>
              <a:xfrm>
                <a:off x="4572443" y="4817819"/>
                <a:ext cx="3692742" cy="424027"/>
              </a:xfrm>
              <a:prstGeom prst="rect">
                <a:avLst/>
              </a:prstGeom>
              <a:blipFill>
                <a:blip r:embed="rId5"/>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65C78190-B275-4D15-A68D-E6246E4164C4}"/>
              </a:ext>
            </a:extLst>
          </p:cNvPr>
          <p:cNvSpPr txBox="1"/>
          <p:nvPr/>
        </p:nvSpPr>
        <p:spPr>
          <a:xfrm>
            <a:off x="10420675" y="3155583"/>
            <a:ext cx="1221428"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...(1.120)</a:t>
            </a:r>
          </a:p>
        </p:txBody>
      </p:sp>
      <p:sp>
        <p:nvSpPr>
          <p:cNvPr id="14" name="TextBox 13">
            <a:extLst>
              <a:ext uri="{FF2B5EF4-FFF2-40B4-BE49-F238E27FC236}">
                <a16:creationId xmlns:a16="http://schemas.microsoft.com/office/drawing/2014/main" id="{BA1070B5-A57B-49E1-A806-E329F8CFD0DF}"/>
              </a:ext>
            </a:extLst>
          </p:cNvPr>
          <p:cNvSpPr txBox="1"/>
          <p:nvPr/>
        </p:nvSpPr>
        <p:spPr>
          <a:xfrm>
            <a:off x="10420675" y="2323353"/>
            <a:ext cx="1221428"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...(1.119)</a:t>
            </a:r>
          </a:p>
        </p:txBody>
      </p:sp>
      <p:sp>
        <p:nvSpPr>
          <p:cNvPr id="15" name="TextBox 14">
            <a:extLst>
              <a:ext uri="{FF2B5EF4-FFF2-40B4-BE49-F238E27FC236}">
                <a16:creationId xmlns:a16="http://schemas.microsoft.com/office/drawing/2014/main" id="{43983049-3E0E-4B76-9AC6-9CFFA241ED0B}"/>
              </a:ext>
            </a:extLst>
          </p:cNvPr>
          <p:cNvSpPr txBox="1"/>
          <p:nvPr/>
        </p:nvSpPr>
        <p:spPr>
          <a:xfrm>
            <a:off x="10420675" y="4692233"/>
            <a:ext cx="1221428"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...(1.121)</a:t>
            </a:r>
          </a:p>
        </p:txBody>
      </p:sp>
    </p:spTree>
    <p:extLst>
      <p:ext uri="{BB962C8B-B14F-4D97-AF65-F5344CB8AC3E}">
        <p14:creationId xmlns:p14="http://schemas.microsoft.com/office/powerpoint/2010/main" val="9217488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507E8084-4885-4C17-969D-CA24C9C537C4}"/>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C5512082-6A57-4A41-8913-0E82BC87337C}"/>
              </a:ext>
            </a:extLst>
          </p:cNvPr>
          <p:cNvSpPr txBox="1"/>
          <p:nvPr/>
        </p:nvSpPr>
        <p:spPr>
          <a:xfrm>
            <a:off x="2385721" y="168650"/>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9B5A5E3-40C7-489B-B6FA-979A53796F6A}"/>
                  </a:ext>
                </a:extLst>
              </p:cNvPr>
              <p:cNvSpPr/>
              <p:nvPr/>
            </p:nvSpPr>
            <p:spPr>
              <a:xfrm>
                <a:off x="1583052" y="1299711"/>
                <a:ext cx="7142092" cy="1407373"/>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𝑃𝑆𝐾</m:t>
                        </m:r>
                        <m:r>
                          <a:rPr lang="en-US" i="1">
                            <a:latin typeface="Cambria Math" panose="02040503050406030204" pitchFamily="18" charset="0"/>
                          </a:rPr>
                          <m:t>−</m:t>
                        </m:r>
                        <m:r>
                          <a:rPr lang="en-US" i="1">
                            <a:latin typeface="Cambria Math" panose="02040503050406030204" pitchFamily="18" charset="0"/>
                          </a:rPr>
                          <m:t>𝑆𝐼𝑀</m:t>
                        </m:r>
                      </m:sub>
                    </m:sSub>
                  </m:oMath>
                </a14:m>
                <a:r>
                  <a:rPr lang="en-US" dirty="0">
                    <a:latin typeface="Times New Roman"/>
                  </a:rPr>
                  <a:t>= </a:t>
                </a:r>
                <a14:m>
                  <m:oMath xmlns:m="http://schemas.openxmlformats.org/officeDocument/2006/math">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nary>
                          <m:naryPr>
                            <m:chr m:val="∑"/>
                            <m:ctrlPr>
                              <a:rPr lang="en-IN"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sup>
                          <m:e>
                            <m:r>
                              <a:rPr lang="en-US" i="1">
                                <a:latin typeface="Cambria Math" panose="02040503050406030204" pitchFamily="18" charset="0"/>
                              </a:rPr>
                              <m:t>(</m:t>
                            </m:r>
                            <m:f>
                              <m:fPr>
                                <m:type m:val="noBa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i="1">
                                    <a:latin typeface="Cambria Math" panose="02040503050406030204" pitchFamily="18" charset="0"/>
                                  </a:rPr>
                                  <m:t>𝑘</m:t>
                                </m:r>
                              </m:den>
                            </m:f>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i="1">
                                        <a:latin typeface="Cambria Math" panose="02040503050406030204" pitchFamily="18" charset="0"/>
                                      </a:rPr>
                                      <m:t>∗</m:t>
                                    </m:r>
                                  </m:e>
                                </m:nary>
                              </m:e>
                            </m:nary>
                          </m:e>
                        </m:nary>
                      </m:e>
                    </m:nary>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𝑘</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dirty="0">
                                <a:latin typeface="Cambria Math" panose="02040503050406030204" pitchFamily="18" charset="0"/>
                              </a:rPr>
                              <m:t>)</m:t>
                            </m:r>
                          </m:num>
                          <m:den>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sub>
                                <m:r>
                                  <a:rPr lang="en-US" i="1" dirty="0">
                                    <a:latin typeface="Cambria Math" panose="02040503050406030204" pitchFamily="18" charset="0"/>
                                  </a:rPr>
                                  <m:t>𝑇</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𝑅</m:t>
                                </m:r>
                              </m:sub>
                            </m:sSub>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r>
                      <a:rPr lang="en-US" i="1" dirty="0">
                        <a:latin typeface="Cambria Math" panose="02040503050406030204" pitchFamily="18" charset="0"/>
                        <a:ea typeface="Cambria Math" panose="02040503050406030204" pitchFamily="18" charset="0"/>
                      </a:rPr>
                      <m:t> </m:t>
                    </m:r>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3" name="Rectangle 2">
                <a:extLst>
                  <a:ext uri="{FF2B5EF4-FFF2-40B4-BE49-F238E27FC236}">
                    <a16:creationId xmlns:a16="http://schemas.microsoft.com/office/drawing/2014/main" id="{19B5A5E3-40C7-489B-B6FA-979A53796F6A}"/>
                  </a:ext>
                </a:extLst>
              </p:cNvPr>
              <p:cNvSpPr>
                <a:spLocks noRot="1" noChangeAspect="1" noMove="1" noResize="1" noEditPoints="1" noAdjustHandles="1" noChangeArrowheads="1" noChangeShapeType="1" noTextEdit="1"/>
              </p:cNvSpPr>
              <p:nvPr/>
            </p:nvSpPr>
            <p:spPr>
              <a:xfrm>
                <a:off x="1583052" y="1299711"/>
                <a:ext cx="7142092" cy="1407373"/>
              </a:xfrm>
              <a:prstGeom prst="rect">
                <a:avLst/>
              </a:prstGeom>
              <a:blipFill>
                <a:blip r:embed="rId2"/>
                <a:stretch>
                  <a:fillRect t="-2165" r="-324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C36259-2F15-4234-825B-093EFACE24FB}"/>
                  </a:ext>
                </a:extLst>
              </p:cNvPr>
              <p:cNvSpPr/>
              <p:nvPr/>
            </p:nvSpPr>
            <p:spPr>
              <a:xfrm>
                <a:off x="1583052" y="2597838"/>
                <a:ext cx="7142092" cy="1407373"/>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rPr>
                          <m:t>𝑃𝑆𝐾</m:t>
                        </m:r>
                        <m:r>
                          <a:rPr lang="en-US" i="1">
                            <a:latin typeface="Cambria Math" panose="02040503050406030204" pitchFamily="18" charset="0"/>
                          </a:rPr>
                          <m:t>−</m:t>
                        </m:r>
                        <m:r>
                          <a:rPr lang="en-US" i="1">
                            <a:latin typeface="Cambria Math" panose="02040503050406030204" pitchFamily="18" charset="0"/>
                          </a:rPr>
                          <m:t>𝑆𝐼𝑀</m:t>
                        </m:r>
                      </m:sub>
                    </m:sSub>
                  </m:oMath>
                </a14:m>
                <a:r>
                  <a:rPr lang="en-US" dirty="0">
                    <a:latin typeface="Times New Roman"/>
                  </a:rPr>
                  <a:t>= </a:t>
                </a:r>
                <a14:m>
                  <m:oMath xmlns:m="http://schemas.openxmlformats.org/officeDocument/2006/math">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nary>
                          <m:naryPr>
                            <m:chr m:val="∑"/>
                            <m:ctrlPr>
                              <a:rPr lang="en-IN"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sup>
                          <m:e>
                            <m:r>
                              <a:rPr lang="en-US" i="1">
                                <a:latin typeface="Cambria Math" panose="02040503050406030204" pitchFamily="18" charset="0"/>
                              </a:rPr>
                              <m:t>(</m:t>
                            </m:r>
                            <m:f>
                              <m:fPr>
                                <m:type m:val="noBa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i="1">
                                    <a:latin typeface="Cambria Math" panose="02040503050406030204" pitchFamily="18" charset="0"/>
                                  </a:rPr>
                                  <m:t>𝑘</m:t>
                                </m:r>
                              </m:den>
                            </m:f>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sSub>
                                          <m:sSubPr>
                                            <m:ctrlPr>
                                              <a:rPr lang="en-IN"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i="1">
                                        <a:latin typeface="Cambria Math" panose="02040503050406030204" pitchFamily="18" charset="0"/>
                                      </a:rPr>
                                      <m:t>∗</m:t>
                                    </m:r>
                                  </m:e>
                                </m:nary>
                              </m:e>
                            </m:nary>
                          </m:e>
                        </m:nary>
                      </m:e>
                    </m:nary>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𝑘</m:t>
                            </m:r>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dirty="0">
                                <a:latin typeface="Cambria Math" panose="02040503050406030204" pitchFamily="18" charset="0"/>
                              </a:rPr>
                              <m:t>)</m:t>
                            </m:r>
                          </m:num>
                          <m:den>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sub>
                                <m:r>
                                  <a:rPr lang="en-US" i="1" dirty="0">
                                    <a:latin typeface="Cambria Math" panose="02040503050406030204" pitchFamily="18" charset="0"/>
                                  </a:rPr>
                                  <m:t>𝑇</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𝑅</m:t>
                                </m:r>
                              </m:sub>
                            </m:sSub>
                          </m:den>
                        </m:f>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r>
                      <a:rPr lang="en-US" i="1" dirty="0">
                        <a:latin typeface="Cambria Math" panose="02040503050406030204" pitchFamily="18" charset="0"/>
                        <a:ea typeface="Cambria Math" panose="02040503050406030204" pitchFamily="18" charset="0"/>
                      </a:rPr>
                      <m:t> </m:t>
                    </m:r>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4" name="Rectangle 3">
                <a:extLst>
                  <a:ext uri="{FF2B5EF4-FFF2-40B4-BE49-F238E27FC236}">
                    <a16:creationId xmlns:a16="http://schemas.microsoft.com/office/drawing/2014/main" id="{A6C36259-2F15-4234-825B-093EFACE24FB}"/>
                  </a:ext>
                </a:extLst>
              </p:cNvPr>
              <p:cNvSpPr>
                <a:spLocks noRot="1" noChangeAspect="1" noMove="1" noResize="1" noEditPoints="1" noAdjustHandles="1" noChangeArrowheads="1" noChangeShapeType="1" noTextEdit="1"/>
              </p:cNvSpPr>
              <p:nvPr/>
            </p:nvSpPr>
            <p:spPr>
              <a:xfrm>
                <a:off x="1583052" y="2597838"/>
                <a:ext cx="7142092" cy="1407373"/>
              </a:xfrm>
              <a:prstGeom prst="rect">
                <a:avLst/>
              </a:prstGeom>
              <a:blipFill>
                <a:blip r:embed="rId3"/>
                <a:stretch>
                  <a:fillRect t="-2165" r="-3390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B18291A-719E-41FF-99A6-AF2F77483387}"/>
                  </a:ext>
                </a:extLst>
              </p:cNvPr>
              <p:cNvSpPr/>
              <p:nvPr/>
            </p:nvSpPr>
            <p:spPr>
              <a:xfrm>
                <a:off x="2385721" y="4005211"/>
                <a:ext cx="5891741" cy="530017"/>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IN" dirty="0"/>
                  <a:t>=</a:t>
                </a:r>
                <a14:m>
                  <m:oMath xmlns:m="http://schemas.openxmlformats.org/officeDocument/2006/math">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up>
                        </m:sSup>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oMath>
                </a14:m>
                <a:endParaRPr lang="en-IN" dirty="0"/>
              </a:p>
            </p:txBody>
          </p:sp>
        </mc:Choice>
        <mc:Fallback xmlns="">
          <p:sp>
            <p:nvSpPr>
              <p:cNvPr id="5" name="Rectangle 4">
                <a:extLst>
                  <a:ext uri="{FF2B5EF4-FFF2-40B4-BE49-F238E27FC236}">
                    <a16:creationId xmlns:a16="http://schemas.microsoft.com/office/drawing/2014/main" id="{CB18291A-719E-41FF-99A6-AF2F77483387}"/>
                  </a:ext>
                </a:extLst>
              </p:cNvPr>
              <p:cNvSpPr>
                <a:spLocks noRot="1" noChangeAspect="1" noMove="1" noResize="1" noEditPoints="1" noAdjustHandles="1" noChangeArrowheads="1" noChangeShapeType="1" noTextEdit="1"/>
              </p:cNvSpPr>
              <p:nvPr/>
            </p:nvSpPr>
            <p:spPr>
              <a:xfrm>
                <a:off x="2385721" y="4005211"/>
                <a:ext cx="5891741" cy="530017"/>
              </a:xfrm>
              <a:prstGeom prst="rect">
                <a:avLst/>
              </a:prstGeom>
              <a:blipFill>
                <a:blip r:embed="rId4"/>
                <a:stretch>
                  <a:fillRect b="-103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A15D921-5D90-43F1-8357-303CBD270300}"/>
                  </a:ext>
                </a:extLst>
              </p:cNvPr>
              <p:cNvSpPr/>
              <p:nvPr/>
            </p:nvSpPr>
            <p:spPr>
              <a:xfrm>
                <a:off x="2385721" y="4951735"/>
                <a:ext cx="5854488" cy="703206"/>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IN" dirty="0"/>
                  <a:t>=</a:t>
                </a:r>
                <a14:m>
                  <m:oMath xmlns:m="http://schemas.openxmlformats.org/officeDocument/2006/math">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r>
                          <a:rPr lang="en-US" i="1">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𝑘𝑚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𝑗</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𝛤</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𝑗</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r>
                          <a:rPr lang="en-US" i="1" dirty="0">
                            <a:latin typeface="Cambria Math" panose="02040503050406030204" pitchFamily="18" charset="0"/>
                            <a:ea typeface="Cambria Math" panose="02040503050406030204" pitchFamily="18" charset="0"/>
                          </a:rPr>
                          <m:t>)</m:t>
                        </m:r>
                      </m:den>
                    </m:f>
                  </m:oMath>
                </a14:m>
                <a:endParaRPr lang="en-IN" dirty="0"/>
              </a:p>
            </p:txBody>
          </p:sp>
        </mc:Choice>
        <mc:Fallback xmlns="">
          <p:sp>
            <p:nvSpPr>
              <p:cNvPr id="6" name="Rectangle 5">
                <a:extLst>
                  <a:ext uri="{FF2B5EF4-FFF2-40B4-BE49-F238E27FC236}">
                    <a16:creationId xmlns:a16="http://schemas.microsoft.com/office/drawing/2014/main" id="{BA15D921-5D90-43F1-8357-303CBD270300}"/>
                  </a:ext>
                </a:extLst>
              </p:cNvPr>
              <p:cNvSpPr>
                <a:spLocks noRot="1" noChangeAspect="1" noMove="1" noResize="1" noEditPoints="1" noAdjustHandles="1" noChangeArrowheads="1" noChangeShapeType="1" noTextEdit="1"/>
              </p:cNvSpPr>
              <p:nvPr/>
            </p:nvSpPr>
            <p:spPr>
              <a:xfrm>
                <a:off x="2385721" y="4951735"/>
                <a:ext cx="5854488" cy="703206"/>
              </a:xfrm>
              <a:prstGeom prst="rect">
                <a:avLst/>
              </a:prstGeom>
              <a:blipFill>
                <a:blip r:embed="rId5"/>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C9E880AA-76FD-4E9A-8A65-F196BBD85366}"/>
              </a:ext>
            </a:extLst>
          </p:cNvPr>
          <p:cNvSpPr/>
          <p:nvPr/>
        </p:nvSpPr>
        <p:spPr>
          <a:xfrm>
            <a:off x="1281393" y="4021721"/>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8" name="TextBox 7">
            <a:extLst>
              <a:ext uri="{FF2B5EF4-FFF2-40B4-BE49-F238E27FC236}">
                <a16:creationId xmlns:a16="http://schemas.microsoft.com/office/drawing/2014/main" id="{37DCEA3B-2C5E-4C51-BE92-C5294E7FDDDF}"/>
              </a:ext>
            </a:extLst>
          </p:cNvPr>
          <p:cNvSpPr txBox="1"/>
          <p:nvPr/>
        </p:nvSpPr>
        <p:spPr>
          <a:xfrm>
            <a:off x="10863171" y="3301524"/>
            <a:ext cx="124887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...(1.123)</a:t>
            </a:r>
          </a:p>
        </p:txBody>
      </p:sp>
      <p:sp>
        <p:nvSpPr>
          <p:cNvPr id="9" name="TextBox 8">
            <a:extLst>
              <a:ext uri="{FF2B5EF4-FFF2-40B4-BE49-F238E27FC236}">
                <a16:creationId xmlns:a16="http://schemas.microsoft.com/office/drawing/2014/main" id="{DBEBAD37-222D-46DE-923D-C56060581871}"/>
              </a:ext>
            </a:extLst>
          </p:cNvPr>
          <p:cNvSpPr txBox="1"/>
          <p:nvPr/>
        </p:nvSpPr>
        <p:spPr>
          <a:xfrm>
            <a:off x="10864567" y="2003397"/>
            <a:ext cx="124887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...(1.122)</a:t>
            </a:r>
          </a:p>
        </p:txBody>
      </p:sp>
      <p:sp>
        <p:nvSpPr>
          <p:cNvPr id="10" name="TextBox 9">
            <a:extLst>
              <a:ext uri="{FF2B5EF4-FFF2-40B4-BE49-F238E27FC236}">
                <a16:creationId xmlns:a16="http://schemas.microsoft.com/office/drawing/2014/main" id="{393312FD-3A14-42C2-BB36-162F5634175C}"/>
              </a:ext>
            </a:extLst>
          </p:cNvPr>
          <p:cNvSpPr txBox="1"/>
          <p:nvPr/>
        </p:nvSpPr>
        <p:spPr>
          <a:xfrm>
            <a:off x="10926435" y="5103283"/>
            <a:ext cx="124887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...(1.125)</a:t>
            </a:r>
          </a:p>
        </p:txBody>
      </p:sp>
      <p:sp>
        <p:nvSpPr>
          <p:cNvPr id="11" name="TextBox 10">
            <a:extLst>
              <a:ext uri="{FF2B5EF4-FFF2-40B4-BE49-F238E27FC236}">
                <a16:creationId xmlns:a16="http://schemas.microsoft.com/office/drawing/2014/main" id="{07CC0289-E257-4E2D-A603-F11615CD608D}"/>
              </a:ext>
            </a:extLst>
          </p:cNvPr>
          <p:cNvSpPr txBox="1"/>
          <p:nvPr/>
        </p:nvSpPr>
        <p:spPr>
          <a:xfrm>
            <a:off x="10863171" y="4070164"/>
            <a:ext cx="1248876"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...(1.124)</a:t>
            </a:r>
          </a:p>
        </p:txBody>
      </p:sp>
    </p:spTree>
    <p:extLst>
      <p:ext uri="{BB962C8B-B14F-4D97-AF65-F5344CB8AC3E}">
        <p14:creationId xmlns:p14="http://schemas.microsoft.com/office/powerpoint/2010/main" val="1986295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a:extLst>
              <a:ext uri="{FF2B5EF4-FFF2-40B4-BE49-F238E27FC236}">
                <a16:creationId xmlns:a16="http://schemas.microsoft.com/office/drawing/2014/main" id="{1C7FB36F-B0DF-4FB8-BFD5-B92B6A687C91}"/>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394ADF71-9ED7-47C7-8083-7DC0A8014AB2}"/>
              </a:ext>
            </a:extLst>
          </p:cNvPr>
          <p:cNvSpPr txBox="1"/>
          <p:nvPr/>
        </p:nvSpPr>
        <p:spPr>
          <a:xfrm>
            <a:off x="2385721" y="168650"/>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p:sp>
        <p:nvSpPr>
          <p:cNvPr id="3" name="Title 1">
            <a:extLst>
              <a:ext uri="{FF2B5EF4-FFF2-40B4-BE49-F238E27FC236}">
                <a16:creationId xmlns:a16="http://schemas.microsoft.com/office/drawing/2014/main" id="{409A8269-3E7E-44F5-996F-53481BFC9F81}"/>
              </a:ext>
            </a:extLst>
          </p:cNvPr>
          <p:cNvSpPr txBox="1">
            <a:spLocks/>
          </p:cNvSpPr>
          <p:nvPr/>
        </p:nvSpPr>
        <p:spPr>
          <a:xfrm>
            <a:off x="986889" y="815994"/>
            <a:ext cx="9875072" cy="930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3"/>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3200" b="1" i="0" u="none" strike="noStrike" cap="none">
                <a:solidFill>
                  <a:srgbClr val="62BCBE"/>
                </a:solidFill>
                <a:latin typeface="Josefin Sans"/>
                <a:ea typeface="Josefin Sans"/>
                <a:cs typeface="Josefin Sans"/>
                <a:sym typeface="Josefin Sans"/>
              </a:defRPr>
            </a:lvl9pPr>
          </a:lstStyle>
          <a:p>
            <a:pPr marL="457200" indent="-457200">
              <a:buClr>
                <a:srgbClr val="022826"/>
              </a:buClr>
              <a:buFont typeface="Wingdings" panose="05000000000000000000" pitchFamily="2" charset="2"/>
              <a:buChar char="§"/>
            </a:pPr>
            <a:r>
              <a:rPr lang="en-US" sz="2000" b="1" dirty="0">
                <a:solidFill>
                  <a:srgbClr val="022826"/>
                </a:solidFill>
                <a:latin typeface="Arial" panose="020B0604020202020204" pitchFamily="34" charset="0"/>
                <a:cs typeface="Arial" panose="020B0604020202020204" pitchFamily="34" charset="0"/>
              </a:rPr>
              <a:t>AVERAGE SYMBOL ERROR RATE FOR HYBRID LPPM-BPSK-SIM FOR MIMO SYSTEM</a:t>
            </a: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br>
              <a:rPr lang="en-IN" sz="2000" kern="0" dirty="0">
                <a:solidFill>
                  <a:srgbClr val="022826"/>
                </a:solidFill>
                <a:latin typeface="Arial" panose="020B0604020202020204" pitchFamily="34" charset="0"/>
                <a:cs typeface="Arial" panose="020B0604020202020204" pitchFamily="34" charset="0"/>
              </a:rPr>
            </a:br>
            <a:endParaRPr lang="en-IN" sz="2000" b="1" kern="0" dirty="0">
              <a:solidFill>
                <a:srgbClr val="022826"/>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23BD839-48A3-4041-B604-8E1100E4E58F}"/>
              </a:ext>
            </a:extLst>
          </p:cNvPr>
          <p:cNvSpPr/>
          <p:nvPr/>
        </p:nvSpPr>
        <p:spPr>
          <a:xfrm>
            <a:off x="1489177" y="1712579"/>
            <a:ext cx="5951116"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The Average SER expression of LPPM-BPSK-SIM</a:t>
            </a:r>
          </a:p>
        </p:txBody>
      </p:sp>
      <p:sp>
        <p:nvSpPr>
          <p:cNvPr id="5" name="Rectangle 4">
            <a:extLst>
              <a:ext uri="{FF2B5EF4-FFF2-40B4-BE49-F238E27FC236}">
                <a16:creationId xmlns:a16="http://schemas.microsoft.com/office/drawing/2014/main" id="{68473C1A-2540-4B45-8A61-4F86A6D8E9F7}"/>
              </a:ext>
            </a:extLst>
          </p:cNvPr>
          <p:cNvSpPr/>
          <p:nvPr/>
        </p:nvSpPr>
        <p:spPr>
          <a:xfrm>
            <a:off x="1592478" y="3061627"/>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6" name="Rectangle 5">
            <a:extLst>
              <a:ext uri="{FF2B5EF4-FFF2-40B4-BE49-F238E27FC236}">
                <a16:creationId xmlns:a16="http://schemas.microsoft.com/office/drawing/2014/main" id="{B08196BD-6E64-4B4F-827F-7AF61BB0F5CB}"/>
              </a:ext>
            </a:extLst>
          </p:cNvPr>
          <p:cNvSpPr/>
          <p:nvPr/>
        </p:nvSpPr>
        <p:spPr>
          <a:xfrm>
            <a:off x="1568906" y="3487338"/>
            <a:ext cx="3542958"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  (1.32)  we get</a:t>
            </a:r>
          </a:p>
        </p:txBody>
      </p:sp>
      <p:sp>
        <p:nvSpPr>
          <p:cNvPr id="7" name="Rectangle 6">
            <a:extLst>
              <a:ext uri="{FF2B5EF4-FFF2-40B4-BE49-F238E27FC236}">
                <a16:creationId xmlns:a16="http://schemas.microsoft.com/office/drawing/2014/main" id="{1EFBA516-E794-457F-8903-777007510EA1}"/>
              </a:ext>
            </a:extLst>
          </p:cNvPr>
          <p:cNvSpPr/>
          <p:nvPr/>
        </p:nvSpPr>
        <p:spPr>
          <a:xfrm>
            <a:off x="1547310" y="5473628"/>
            <a:ext cx="10076798"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From equations  (1.126) and (1.128) the average SER of LPPM-BPSK-SIM for MIMO is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B47909B-2FA7-4362-9D07-00CF40F9095E}"/>
                  </a:ext>
                </a:extLst>
              </p:cNvPr>
              <p:cNvSpPr/>
              <p:nvPr/>
            </p:nvSpPr>
            <p:spPr>
              <a:xfrm>
                <a:off x="2385721" y="2124343"/>
                <a:ext cx="4089774" cy="583558"/>
              </a:xfrm>
              <a:prstGeom prst="rect">
                <a:avLst/>
              </a:prstGeom>
            </p:spPr>
            <p:txBody>
              <a:bodyPr wrap="none">
                <a:spAutoFit/>
              </a:bodyPr>
              <a:lstStyle/>
              <a:p>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𝑀𝑃𝑆𝐾</m:t>
                        </m:r>
                        <m:r>
                          <a:rPr lang="en-US" i="1">
                            <a:latin typeface="Cambria Math" panose="02040503050406030204" pitchFamily="18" charset="0"/>
                          </a:rPr>
                          <m:t>−</m:t>
                        </m:r>
                        <m:r>
                          <a:rPr lang="en-US" i="1">
                            <a:latin typeface="Cambria Math" panose="02040503050406030204" pitchFamily="18" charset="0"/>
                          </a:rPr>
                          <m:t>𝑆𝐼𝑀</m:t>
                        </m:r>
                      </m:sub>
                    </m:sSub>
                    <m:r>
                      <m:rPr>
                        <m:nor/>
                      </m:rPr>
                      <a:rPr lang="en-IN" dirty="0"/>
                      <m:t>=</m:t>
                    </m:r>
                    <m:f>
                      <m:fPr>
                        <m:ctrlPr>
                          <a:rPr lang="en-US" i="1">
                            <a:solidFill>
                              <a:srgbClr val="022826"/>
                            </a:solidFill>
                            <a:latin typeface="Cambria Math" panose="02040503050406030204" pitchFamily="18" charset="0"/>
                          </a:rPr>
                        </m:ctrlPr>
                      </m:fPr>
                      <m:num>
                        <m:r>
                          <a:rPr lang="en-US">
                            <a:solidFill>
                              <a:srgbClr val="022826"/>
                            </a:solidFill>
                            <a:latin typeface="Cambria Math" panose="02040503050406030204" pitchFamily="18" charset="0"/>
                          </a:rPr>
                          <m:t>2</m:t>
                        </m:r>
                      </m:num>
                      <m:den>
                        <m:r>
                          <a:rPr lang="en-US" i="1">
                            <a:solidFill>
                              <a:srgbClr val="022826"/>
                            </a:solidFill>
                            <a:latin typeface="Cambria Math" panose="02040503050406030204" pitchFamily="18" charset="0"/>
                            <a:ea typeface="Cambria Math" panose="02040503050406030204" pitchFamily="18" charset="0"/>
                          </a:rPr>
                          <m:t>𝜋</m:t>
                        </m:r>
                        <m:r>
                          <a:rPr lang="en-US" i="1">
                            <a:solidFill>
                              <a:srgbClr val="022826"/>
                            </a:solidFill>
                            <a:latin typeface="Cambria Math" panose="02040503050406030204" pitchFamily="18" charset="0"/>
                          </a:rPr>
                          <m:t>𝑙𝑜</m:t>
                        </m:r>
                        <m:sSub>
                          <m:sSubPr>
                            <m:ctrlPr>
                              <a:rPr lang="en-US" i="1">
                                <a:solidFill>
                                  <a:srgbClr val="022826"/>
                                </a:solidFill>
                                <a:latin typeface="Cambria Math" panose="02040503050406030204" pitchFamily="18" charset="0"/>
                              </a:rPr>
                            </m:ctrlPr>
                          </m:sSubPr>
                          <m:e>
                            <m:r>
                              <a:rPr lang="en-US" i="1">
                                <a:solidFill>
                                  <a:srgbClr val="022826"/>
                                </a:solidFill>
                                <a:latin typeface="Cambria Math" panose="02040503050406030204" pitchFamily="18" charset="0"/>
                              </a:rPr>
                              <m:t>𝑔</m:t>
                            </m:r>
                          </m:e>
                          <m:sub>
                            <m:r>
                              <a:rPr lang="en-US" i="1">
                                <a:solidFill>
                                  <a:srgbClr val="022826"/>
                                </a:solidFill>
                                <a:latin typeface="Cambria Math" panose="02040503050406030204" pitchFamily="18" charset="0"/>
                              </a:rPr>
                              <m:t>2</m:t>
                            </m:r>
                          </m:sub>
                        </m:sSub>
                        <m:r>
                          <a:rPr lang="en-US" i="1">
                            <a:solidFill>
                              <a:srgbClr val="022826"/>
                            </a:solidFill>
                            <a:latin typeface="Cambria Math" panose="02040503050406030204" pitchFamily="18" charset="0"/>
                          </a:rPr>
                          <m:t>𝑀</m:t>
                        </m:r>
                      </m:den>
                    </m:f>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sSub>
                          <m:sSubPr>
                            <m:ctrlPr>
                              <a:rPr lang="en-IN"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𝑣</m:t>
                            </m:r>
                          </m:sub>
                        </m:sSub>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IN" i="1" dirty="0">
                                    <a:latin typeface="Cambria Math" panose="02040503050406030204" pitchFamily="18" charset="0"/>
                                  </a:rPr>
                                </m:ctrlPr>
                              </m:accPr>
                              <m:e>
                                <m:r>
                                  <a:rPr lang="en-US" i="1" dirty="0">
                                    <a:latin typeface="Cambria Math" panose="02040503050406030204" pitchFamily="18" charset="0"/>
                                  </a:rPr>
                                  <m:t>𝑘</m:t>
                                </m:r>
                                <m:r>
                                  <a:rPr lang="en-IN" i="1" dirty="0">
                                    <a:latin typeface="Cambria Math" panose="02040503050406030204" pitchFamily="18" charset="0"/>
                                  </a:rPr>
                                  <m:t>𝛾</m:t>
                                </m:r>
                              </m:e>
                            </m:acc>
                            <m:r>
                              <a:rPr lang="en-US" i="1" dirty="0">
                                <a:latin typeface="Cambria Math" panose="02040503050406030204" pitchFamily="18" charset="0"/>
                              </a:rPr>
                              <m:t>)</m:t>
                            </m:r>
                          </m:num>
                          <m:den>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e>
                    </m:nary>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8" name="Rectangle 7">
                <a:extLst>
                  <a:ext uri="{FF2B5EF4-FFF2-40B4-BE49-F238E27FC236}">
                    <a16:creationId xmlns:a16="http://schemas.microsoft.com/office/drawing/2014/main" id="{9B47909B-2FA7-4362-9D07-00CF40F9095E}"/>
                  </a:ext>
                </a:extLst>
              </p:cNvPr>
              <p:cNvSpPr>
                <a:spLocks noRot="1" noChangeAspect="1" noMove="1" noResize="1" noEditPoints="1" noAdjustHandles="1" noChangeArrowheads="1" noChangeShapeType="1" noTextEdit="1"/>
              </p:cNvSpPr>
              <p:nvPr/>
            </p:nvSpPr>
            <p:spPr>
              <a:xfrm>
                <a:off x="2385721" y="2124343"/>
                <a:ext cx="4089774" cy="583558"/>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44BAC5F-E57C-4749-9094-7AF028CC0DEC}"/>
                  </a:ext>
                </a:extLst>
              </p:cNvPr>
              <p:cNvSpPr/>
              <p:nvPr/>
            </p:nvSpPr>
            <p:spPr>
              <a:xfrm>
                <a:off x="2972755" y="2899174"/>
                <a:ext cx="3094245" cy="619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𝑘</m:t>
                          </m:r>
                        </m:e>
                      </m:acc>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𝐿𝑙𝑜</m:t>
                          </m:r>
                          <m:sSub>
                            <m:sSubPr>
                              <m:ctrlPr>
                                <a:rPr lang="en-US" i="1">
                                  <a:latin typeface="Cambria Math" panose="02040503050406030204" pitchFamily="18" charset="0"/>
                                  <a:ea typeface="Cambria Math" panose="02040503050406030204" pitchFamily="18" charset="0"/>
                                  <a:cs typeface="+mn-lt"/>
                                </a:rPr>
                              </m:ctrlPr>
                            </m:sSubPr>
                            <m:e>
                              <m:r>
                                <a:rPr lang="en-US" i="1">
                                  <a:latin typeface="Cambria Math" panose="02040503050406030204" pitchFamily="18" charset="0"/>
                                  <a:ea typeface="Cambria Math" panose="02040503050406030204" pitchFamily="18" charset="0"/>
                                  <a:cs typeface="+mn-lt"/>
                                </a:rPr>
                                <m:t>𝑔</m:t>
                              </m:r>
                            </m:e>
                            <m:sub>
                              <m:r>
                                <a:rPr lang="en-US" i="1">
                                  <a:latin typeface="Cambria Math" panose="02040503050406030204" pitchFamily="18" charset="0"/>
                                  <a:ea typeface="Cambria Math" panose="02040503050406030204" pitchFamily="18" charset="0"/>
                                  <a:cs typeface="+mn-lt"/>
                                </a:rPr>
                                <m:t>2</m:t>
                              </m:r>
                            </m:sub>
                          </m:sSub>
                          <m:r>
                            <a:rPr lang="en-US" i="1">
                              <a:latin typeface="Cambria Math" panose="02040503050406030204" pitchFamily="18" charset="0"/>
                              <a:ea typeface="Cambria Math" panose="02040503050406030204" pitchFamily="18" charset="0"/>
                              <a:cs typeface="+mn-lt"/>
                            </a:rPr>
                            <m:t>𝑀</m:t>
                          </m:r>
                          <m:r>
                            <a:rPr lang="en-US" i="1" dirty="0">
                              <a:latin typeface="Cambria Math" panose="02040503050406030204" pitchFamily="18" charset="0"/>
                            </a:rPr>
                            <m:t>)</m:t>
                          </m:r>
                        </m:num>
                        <m:den>
                          <m:r>
                            <a:rPr lang="en-US" i="1" dirty="0">
                              <a:latin typeface="Cambria Math" panose="02040503050406030204" pitchFamily="18" charset="0"/>
                            </a:rPr>
                            <m:t>32</m:t>
                          </m:r>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mn-lt"/>
                          <a:cs typeface="+mn-lt"/>
                        </a:rPr>
                        <m:t>⁡</m:t>
                      </m:r>
                      <m:sSup>
                        <m:sSupPr>
                          <m:ctrlPr>
                            <a:rPr lang="en-US" i="1">
                              <a:latin typeface="Cambria Math" panose="02040503050406030204" pitchFamily="18" charset="0"/>
                              <a:ea typeface="+mn-lt"/>
                              <a:cs typeface="+mn-lt"/>
                            </a:rPr>
                          </m:ctrlPr>
                        </m:sSupPr>
                        <m:e>
                          <m:r>
                            <a:rPr lang="en-US" i="1">
                              <a:latin typeface="Cambria Math" panose="02040503050406030204" pitchFamily="18" charset="0"/>
                              <a:ea typeface="+mn-lt"/>
                              <a:cs typeface="+mn-lt"/>
                            </a:rPr>
                            <m:t>𝑠𝑖𝑛</m:t>
                          </m:r>
                        </m:e>
                        <m:sup>
                          <m:r>
                            <a:rPr lang="en-US" i="1">
                              <a:latin typeface="Cambria Math" panose="02040503050406030204" pitchFamily="18" charset="0"/>
                              <a:ea typeface="+mn-lt"/>
                              <a:cs typeface="+mn-lt"/>
                            </a:rPr>
                            <m:t>2</m:t>
                          </m:r>
                        </m:sup>
                      </m:sSup>
                      <m:r>
                        <a:rPr lang="en-US" i="1">
                          <a:latin typeface="Cambria Math" panose="02040503050406030204" pitchFamily="18" charset="0"/>
                          <a:ea typeface="+mn-lt"/>
                          <a:cs typeface="+mn-lt"/>
                        </a:rPr>
                        <m:t>⁡(</m:t>
                      </m:r>
                      <m:f>
                        <m:fPr>
                          <m:ctrlPr>
                            <a:rPr lang="en-US" i="1">
                              <a:latin typeface="Cambria Math" panose="02040503050406030204" pitchFamily="18" charset="0"/>
                              <a:ea typeface="+mn-lt"/>
                              <a:cs typeface="+mn-lt"/>
                            </a:rPr>
                          </m:ctrlPr>
                        </m:fPr>
                        <m:num>
                          <m:r>
                            <a:rPr lang="en-US" i="1">
                              <a:latin typeface="Cambria Math" panose="02040503050406030204" pitchFamily="18" charset="0"/>
                              <a:ea typeface="Cambria Math" panose="02040503050406030204" pitchFamily="18" charset="0"/>
                              <a:cs typeface="+mn-lt"/>
                            </a:rPr>
                            <m:t>𝜋</m:t>
                          </m:r>
                        </m:num>
                        <m:den>
                          <m:r>
                            <a:rPr lang="en-US" i="1">
                              <a:latin typeface="Cambria Math" panose="02040503050406030204" pitchFamily="18" charset="0"/>
                              <a:ea typeface="+mn-lt"/>
                              <a:cs typeface="+mn-lt"/>
                            </a:rPr>
                            <m:t>𝑀</m:t>
                          </m:r>
                        </m:den>
                      </m:f>
                      <m:r>
                        <a:rPr lang="en-US" i="1">
                          <a:latin typeface="Cambria Math" panose="02040503050406030204" pitchFamily="18" charset="0"/>
                          <a:ea typeface="+mn-lt"/>
                          <a:cs typeface="+mn-lt"/>
                        </a:rPr>
                        <m:t>)</m:t>
                      </m:r>
                    </m:oMath>
                  </m:oMathPara>
                </a14:m>
                <a:endParaRPr lang="en-IN" dirty="0"/>
              </a:p>
            </p:txBody>
          </p:sp>
        </mc:Choice>
        <mc:Fallback xmlns="">
          <p:sp>
            <p:nvSpPr>
              <p:cNvPr id="9" name="Rectangle 8">
                <a:extLst>
                  <a:ext uri="{FF2B5EF4-FFF2-40B4-BE49-F238E27FC236}">
                    <a16:creationId xmlns:a16="http://schemas.microsoft.com/office/drawing/2014/main" id="{B44BAC5F-E57C-4749-9094-7AF028CC0DEC}"/>
                  </a:ext>
                </a:extLst>
              </p:cNvPr>
              <p:cNvSpPr>
                <a:spLocks noRot="1" noChangeAspect="1" noMove="1" noResize="1" noEditPoints="1" noAdjustHandles="1" noChangeArrowheads="1" noChangeShapeType="1" noTextEdit="1"/>
              </p:cNvSpPr>
              <p:nvPr/>
            </p:nvSpPr>
            <p:spPr>
              <a:xfrm>
                <a:off x="2972755" y="2899174"/>
                <a:ext cx="3094245" cy="61997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E6A509-C59D-45BE-8634-29F83E3E7F4F}"/>
                  </a:ext>
                </a:extLst>
              </p:cNvPr>
              <p:cNvSpPr txBox="1"/>
              <p:nvPr/>
            </p:nvSpPr>
            <p:spPr>
              <a:xfrm>
                <a:off x="1592478" y="4041788"/>
                <a:ext cx="9951699" cy="488788"/>
              </a:xfrm>
              <a:prstGeom prst="rect">
                <a:avLst/>
              </a:prstGeom>
              <a:noFill/>
            </p:spPr>
            <p:txBody>
              <a:bodyPr wrap="non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𝑀</m:t>
                        </m:r>
                      </m:e>
                      <m:sub>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2</m:t>
                            </m:r>
                          </m:sup>
                        </m:sSup>
                      </m:sub>
                    </m:sSub>
                  </m:oMath>
                </a14:m>
                <a:r>
                  <a:rPr lang="en-IN" dirty="0"/>
                  <a:t>(s)=</a:t>
                </a:r>
                <a14:m>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sSub>
                          <m:sSubPr>
                            <m:ctrlPr>
                              <a:rPr lang="en-IN"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IN"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sup>
                      <m:e>
                        <m:r>
                          <a:rPr lang="en-US" b="0" i="1" smtClean="0">
                            <a:latin typeface="Cambria Math" panose="02040503050406030204" pitchFamily="18" charset="0"/>
                          </a:rPr>
                          <m:t>(</m:t>
                        </m:r>
                        <m:f>
                          <m:fPr>
                            <m:type m:val="noBar"/>
                            <m:ctrlPr>
                              <a:rPr lang="en-US" b="0" i="1" smtClean="0">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b="0" i="1" smtClean="0">
                                            <a:latin typeface="Cambria Math" panose="02040503050406030204" pitchFamily="18" charset="0"/>
                                          </a:rPr>
                                          <m:t>𝑗</m:t>
                                        </m:r>
                                      </m:sub>
                                    </m:sSub>
                                    <m:d>
                                      <m:dPr>
                                        <m:ctrlPr>
                                          <a:rPr lang="en-US"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b="0" i="1" smtClean="0">
                                    <a:latin typeface="Cambria Math" panose="02040503050406030204" pitchFamily="18" charset="0"/>
                                  </a:rPr>
                                  <m:t>∗</m:t>
                                </m:r>
                              </m:e>
                            </m:nary>
                          </m:e>
                        </m:nary>
                      </m:e>
                    </m:nary>
                  </m:oMath>
                </a14:m>
                <a:endParaRPr lang="en-IN" dirty="0"/>
              </a:p>
            </p:txBody>
          </p:sp>
        </mc:Choice>
        <mc:Fallback xmlns="">
          <p:sp>
            <p:nvSpPr>
              <p:cNvPr id="10" name="TextBox 9">
                <a:extLst>
                  <a:ext uri="{FF2B5EF4-FFF2-40B4-BE49-F238E27FC236}">
                    <a16:creationId xmlns:a16="http://schemas.microsoft.com/office/drawing/2014/main" id="{7AE6A509-C59D-45BE-8634-29F83E3E7F4F}"/>
                  </a:ext>
                </a:extLst>
              </p:cNvPr>
              <p:cNvSpPr txBox="1">
                <a:spLocks noRot="1" noChangeAspect="1" noMove="1" noResize="1" noEditPoints="1" noAdjustHandles="1" noChangeArrowheads="1" noChangeShapeType="1" noTextEdit="1"/>
              </p:cNvSpPr>
              <p:nvPr/>
            </p:nvSpPr>
            <p:spPr>
              <a:xfrm>
                <a:off x="1592478" y="4041788"/>
                <a:ext cx="9951699" cy="488788"/>
              </a:xfrm>
              <a:prstGeom prst="rect">
                <a:avLst/>
              </a:prstGeom>
              <a:blipFill>
                <a:blip r:embed="rId4"/>
                <a:stretch>
                  <a:fillRect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1D5EA9E-9D59-49F7-8EF5-C9829193440E}"/>
                  </a:ext>
                </a:extLst>
              </p:cNvPr>
              <p:cNvSpPr txBox="1"/>
              <p:nvPr/>
            </p:nvSpPr>
            <p:spPr>
              <a:xfrm>
                <a:off x="4519877" y="4765864"/>
                <a:ext cx="3692742" cy="424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oMath>
                  </m:oMathPara>
                </a14:m>
                <a:endParaRPr lang="en-IN" dirty="0"/>
              </a:p>
            </p:txBody>
          </p:sp>
        </mc:Choice>
        <mc:Fallback xmlns="">
          <p:sp>
            <p:nvSpPr>
              <p:cNvPr id="11" name="TextBox 10">
                <a:extLst>
                  <a:ext uri="{FF2B5EF4-FFF2-40B4-BE49-F238E27FC236}">
                    <a16:creationId xmlns:a16="http://schemas.microsoft.com/office/drawing/2014/main" id="{61D5EA9E-9D59-49F7-8EF5-C9829193440E}"/>
                  </a:ext>
                </a:extLst>
              </p:cNvPr>
              <p:cNvSpPr txBox="1">
                <a:spLocks noRot="1" noChangeAspect="1" noMove="1" noResize="1" noEditPoints="1" noAdjustHandles="1" noChangeArrowheads="1" noChangeShapeType="1" noTextEdit="1"/>
              </p:cNvSpPr>
              <p:nvPr/>
            </p:nvSpPr>
            <p:spPr>
              <a:xfrm>
                <a:off x="4519877" y="4765864"/>
                <a:ext cx="3692742" cy="424027"/>
              </a:xfrm>
              <a:prstGeom prst="rect">
                <a:avLst/>
              </a:prstGeom>
              <a:blipFill>
                <a:blip r:embed="rId5"/>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5E837CF3-0E0A-45D7-A091-14E6FAC27F77}"/>
              </a:ext>
            </a:extLst>
          </p:cNvPr>
          <p:cNvSpPr txBox="1"/>
          <p:nvPr/>
        </p:nvSpPr>
        <p:spPr>
          <a:xfrm>
            <a:off x="10258348" y="3178678"/>
            <a:ext cx="123218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...(1.127)</a:t>
            </a:r>
          </a:p>
        </p:txBody>
      </p:sp>
      <p:sp>
        <p:nvSpPr>
          <p:cNvPr id="13" name="TextBox 12">
            <a:extLst>
              <a:ext uri="{FF2B5EF4-FFF2-40B4-BE49-F238E27FC236}">
                <a16:creationId xmlns:a16="http://schemas.microsoft.com/office/drawing/2014/main" id="{48F9B313-87CB-48B2-B9AD-76F1FF98EB5A}"/>
              </a:ext>
            </a:extLst>
          </p:cNvPr>
          <p:cNvSpPr txBox="1"/>
          <p:nvPr/>
        </p:nvSpPr>
        <p:spPr>
          <a:xfrm>
            <a:off x="10311995" y="2000015"/>
            <a:ext cx="123218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...(1.126)</a:t>
            </a:r>
          </a:p>
        </p:txBody>
      </p:sp>
      <p:sp>
        <p:nvSpPr>
          <p:cNvPr id="14" name="TextBox 13">
            <a:extLst>
              <a:ext uri="{FF2B5EF4-FFF2-40B4-BE49-F238E27FC236}">
                <a16:creationId xmlns:a16="http://schemas.microsoft.com/office/drawing/2014/main" id="{7638597D-3B98-4F72-99E8-C1941855206A}"/>
              </a:ext>
            </a:extLst>
          </p:cNvPr>
          <p:cNvSpPr txBox="1"/>
          <p:nvPr/>
        </p:nvSpPr>
        <p:spPr>
          <a:xfrm>
            <a:off x="10311995" y="4578603"/>
            <a:ext cx="1178533"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...(1.128)</a:t>
            </a:r>
          </a:p>
        </p:txBody>
      </p:sp>
    </p:spTree>
    <p:extLst>
      <p:ext uri="{BB962C8B-B14F-4D97-AF65-F5344CB8AC3E}">
        <p14:creationId xmlns:p14="http://schemas.microsoft.com/office/powerpoint/2010/main" val="3349075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AC1F0AB0-23B3-40D2-857D-11E7A8E69448}"/>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A5961C8C-A590-476A-8062-8E729555DB31}"/>
              </a:ext>
            </a:extLst>
          </p:cNvPr>
          <p:cNvSpPr txBox="1"/>
          <p:nvPr/>
        </p:nvSpPr>
        <p:spPr>
          <a:xfrm>
            <a:off x="2385721" y="168650"/>
            <a:ext cx="742055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MATHEMATICAL MODEL (contd.)</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5DA1092-2225-4D7E-B654-48D55947EAE7}"/>
                  </a:ext>
                </a:extLst>
              </p:cNvPr>
              <p:cNvSpPr/>
              <p:nvPr/>
            </p:nvSpPr>
            <p:spPr>
              <a:xfrm>
                <a:off x="1224792" y="882657"/>
                <a:ext cx="7142092" cy="1407373"/>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𝑀𝑃𝑆𝐾</m:t>
                        </m:r>
                        <m:r>
                          <a:rPr lang="en-US" i="1">
                            <a:latin typeface="Cambria Math" panose="02040503050406030204" pitchFamily="18" charset="0"/>
                          </a:rPr>
                          <m:t>−</m:t>
                        </m:r>
                        <m:r>
                          <a:rPr lang="en-US" i="1">
                            <a:latin typeface="Cambria Math" panose="02040503050406030204" pitchFamily="18" charset="0"/>
                          </a:rPr>
                          <m:t>𝑆𝐼𝑀</m:t>
                        </m:r>
                      </m:sub>
                    </m:sSub>
                  </m:oMath>
                </a14:m>
                <a:r>
                  <a:rPr lang="en-US" dirty="0">
                    <a:latin typeface="Times New Roman"/>
                  </a:rPr>
                  <a:t>= </a:t>
                </a:r>
                <a14:m>
                  <m:oMath xmlns:m="http://schemas.openxmlformats.org/officeDocument/2006/math">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nary>
                          <m:naryPr>
                            <m:chr m:val="∑"/>
                            <m:ctrlPr>
                              <a:rPr lang="en-IN"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sup>
                          <m:e>
                            <m:r>
                              <a:rPr lang="en-US" i="1">
                                <a:latin typeface="Cambria Math" panose="02040503050406030204" pitchFamily="18" charset="0"/>
                              </a:rPr>
                              <m:t>(</m:t>
                            </m:r>
                            <m:f>
                              <m:fPr>
                                <m:type m:val="noBa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i="1">
                                    <a:latin typeface="Cambria Math" panose="02040503050406030204" pitchFamily="18" charset="0"/>
                                  </a:rPr>
                                  <m:t>𝑘</m:t>
                                </m:r>
                              </m:den>
                            </m:f>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i="1">
                                        <a:latin typeface="Cambria Math" panose="02040503050406030204" pitchFamily="18" charset="0"/>
                                      </a:rPr>
                                      <m:t>∗</m:t>
                                    </m:r>
                                  </m:e>
                                </m:nary>
                              </m:e>
                            </m:nary>
                          </m:e>
                        </m:nary>
                      </m:e>
                    </m:nary>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𝑘</m:t>
                                </m:r>
                              </m:e>
                            </m:acc>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dirty="0">
                                <a:latin typeface="Cambria Math" panose="02040503050406030204" pitchFamily="18" charset="0"/>
                              </a:rPr>
                              <m:t>)</m:t>
                            </m:r>
                          </m:num>
                          <m:den>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sub>
                                <m:r>
                                  <a:rPr lang="en-US" i="1" dirty="0">
                                    <a:latin typeface="Cambria Math" panose="02040503050406030204" pitchFamily="18" charset="0"/>
                                  </a:rPr>
                                  <m:t>𝑇</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𝑅</m:t>
                                </m:r>
                              </m:sub>
                            </m:sSub>
                            <m:r>
                              <a:rPr lang="en-US" i="1" dirty="0">
                                <a:latin typeface="Cambria Math" panose="02040503050406030204" pitchFamily="18" charset="0"/>
                              </a:rPr>
                              <m:t>𝑠𝑖</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𝜃</m:t>
                            </m:r>
                          </m:den>
                        </m:f>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r>
                      <a:rPr lang="en-US" i="1" dirty="0">
                        <a:latin typeface="Cambria Math" panose="02040503050406030204" pitchFamily="18" charset="0"/>
                        <a:ea typeface="Cambria Math" panose="02040503050406030204" pitchFamily="18" charset="0"/>
                      </a:rPr>
                      <m:t> </m:t>
                    </m:r>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3" name="Rectangle 2">
                <a:extLst>
                  <a:ext uri="{FF2B5EF4-FFF2-40B4-BE49-F238E27FC236}">
                    <a16:creationId xmlns:a16="http://schemas.microsoft.com/office/drawing/2014/main" id="{35DA1092-2225-4D7E-B654-48D55947EAE7}"/>
                  </a:ext>
                </a:extLst>
              </p:cNvPr>
              <p:cNvSpPr>
                <a:spLocks noRot="1" noChangeAspect="1" noMove="1" noResize="1" noEditPoints="1" noAdjustHandles="1" noChangeArrowheads="1" noChangeShapeType="1" noTextEdit="1"/>
              </p:cNvSpPr>
              <p:nvPr/>
            </p:nvSpPr>
            <p:spPr>
              <a:xfrm>
                <a:off x="1224792" y="882657"/>
                <a:ext cx="7142092" cy="1407373"/>
              </a:xfrm>
              <a:prstGeom prst="rect">
                <a:avLst/>
              </a:prstGeom>
              <a:blipFill>
                <a:blip r:embed="rId2"/>
                <a:stretch>
                  <a:fillRect t="-2597" r="-323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7C7A2F4-760A-4828-99E8-001D76CD9F7A}"/>
                  </a:ext>
                </a:extLst>
              </p:cNvPr>
              <p:cNvSpPr/>
              <p:nvPr/>
            </p:nvSpPr>
            <p:spPr>
              <a:xfrm>
                <a:off x="1224792" y="2290030"/>
                <a:ext cx="7142092" cy="1407373"/>
              </a:xfrm>
              <a:prstGeom prst="rect">
                <a:avLst/>
              </a:prstGeom>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𝐿𝑃𝑃𝑀</m:t>
                        </m:r>
                        <m:r>
                          <a:rPr lang="en-US" i="1">
                            <a:latin typeface="Cambria Math" panose="02040503050406030204" pitchFamily="18" charset="0"/>
                          </a:rPr>
                          <m:t>−</m:t>
                        </m:r>
                        <m:r>
                          <a:rPr lang="en-US" i="1">
                            <a:latin typeface="Cambria Math" panose="02040503050406030204" pitchFamily="18" charset="0"/>
                          </a:rPr>
                          <m:t>𝑀𝑃𝑆𝐾</m:t>
                        </m:r>
                        <m:r>
                          <a:rPr lang="en-US" i="1">
                            <a:latin typeface="Cambria Math" panose="02040503050406030204" pitchFamily="18" charset="0"/>
                          </a:rPr>
                          <m:t>−</m:t>
                        </m:r>
                        <m:r>
                          <a:rPr lang="en-US" i="1">
                            <a:latin typeface="Cambria Math" panose="02040503050406030204" pitchFamily="18" charset="0"/>
                          </a:rPr>
                          <m:t>𝑆𝐼𝑀</m:t>
                        </m:r>
                      </m:sub>
                    </m:sSub>
                  </m:oMath>
                </a14:m>
                <a:r>
                  <a:rPr lang="en-US" dirty="0">
                    <a:latin typeface="Times New Roman"/>
                  </a:rPr>
                  <a:t>= </a:t>
                </a:r>
                <a14:m>
                  <m:oMath xmlns:m="http://schemas.openxmlformats.org/officeDocument/2006/math">
                    <m:nary>
                      <m:naryPr>
                        <m:ctrlPr>
                          <a:rPr lang="en-IN" i="1" dirty="0">
                            <a:latin typeface="Cambria Math" panose="02040503050406030204" pitchFamily="18" charset="0"/>
                          </a:rPr>
                        </m:ctrlPr>
                      </m:naryPr>
                      <m:sub>
                        <m:r>
                          <m:rPr>
                            <m:brk m:alnAt="23"/>
                          </m:rPr>
                          <a:rPr lang="en-US" i="1" dirty="0">
                            <a:latin typeface="Cambria Math" panose="02040503050406030204" pitchFamily="18" charset="0"/>
                          </a:rPr>
                          <m:t>0</m:t>
                        </m:r>
                      </m:sub>
                      <m:sup>
                        <m:f>
                          <m:fPr>
                            <m:ctrlPr>
                              <a:rPr lang="en-IN" i="1" dirty="0">
                                <a:latin typeface="Cambria Math" panose="02040503050406030204" pitchFamily="18" charset="0"/>
                              </a:rPr>
                            </m:ctrlPr>
                          </m:fPr>
                          <m:num>
                            <m:r>
                              <a:rPr lang="en-IN" i="1" dirty="0">
                                <a:latin typeface="Cambria Math" panose="02040503050406030204" pitchFamily="18" charset="0"/>
                                <a:ea typeface="Cambria Math" panose="02040503050406030204" pitchFamily="18" charset="0"/>
                              </a:rPr>
                              <m:t>𝜋</m:t>
                            </m:r>
                          </m:num>
                          <m:den>
                            <m:r>
                              <a:rPr lang="en-US" i="1" dirty="0">
                                <a:latin typeface="Cambria Math" panose="02040503050406030204" pitchFamily="18" charset="0"/>
                              </a:rPr>
                              <m:t>2</m:t>
                            </m:r>
                          </m:den>
                        </m:f>
                      </m:sup>
                      <m:e>
                        <m:nary>
                          <m:naryPr>
                            <m:chr m:val="∑"/>
                            <m:ctrlPr>
                              <a:rPr lang="en-IN"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sup>
                          <m:e>
                            <m:r>
                              <a:rPr lang="en-US" i="1">
                                <a:latin typeface="Cambria Math" panose="02040503050406030204" pitchFamily="18" charset="0"/>
                              </a:rPr>
                              <m:t>(</m:t>
                            </m:r>
                            <m:f>
                              <m:fPr>
                                <m:type m:val="noBar"/>
                                <m:ctrlPr>
                                  <a:rPr lang="en-US" i="1">
                                    <a:latin typeface="Cambria Math" panose="02040503050406030204" pitchFamily="18" charset="0"/>
                                  </a:rPr>
                                </m:ctrlPr>
                              </m:fPr>
                              <m:num>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I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num>
                              <m:den>
                                <m:r>
                                  <a:rPr lang="en-US" i="1">
                                    <a:latin typeface="Cambria Math" panose="02040503050406030204" pitchFamily="18" charset="0"/>
                                  </a:rPr>
                                  <m:t>𝑘</m:t>
                                </m:r>
                              </m:den>
                            </m:f>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𝑖</m:t>
                                    </m:r>
                                  </m:sup>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𝑐</m:t>
                                            </m:r>
                                          </m:e>
                                        </m:acc>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𝑐</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e>
                                        </m:d>
                                        <m:sSub>
                                          <m:sSubPr>
                                            <m:ctrlPr>
                                              <a:rPr lang="en-IN"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𝛬</m:t>
                                                </m:r>
                                              </m:e>
                                            </m:acc>
                                          </m:e>
                                          <m:sub>
                                            <m:r>
                                              <a:rPr lang="en-US" i="1">
                                                <a:latin typeface="Cambria Math" panose="02040503050406030204" pitchFamily="18" charset="0"/>
                                              </a:rPr>
                                              <m:t>𝑖𝑗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rPr>
                                          <m:t>𝛤</m:t>
                                        </m:r>
                                        <m:d>
                                          <m:dPr>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e>
                                        </m:d>
                                      </m:den>
                                    </m:f>
                                    <m:r>
                                      <a:rPr lang="en-US" i="1">
                                        <a:latin typeface="Cambria Math" panose="02040503050406030204" pitchFamily="18" charset="0"/>
                                      </a:rPr>
                                      <m:t>𝛤</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rPr>
                                              <m:t>2</m:t>
                                            </m:r>
                                          </m:den>
                                        </m:f>
                                      </m:e>
                                    </m:d>
                                    <m:r>
                                      <a:rPr lang="en-US" i="1">
                                        <a:latin typeface="Cambria Math" panose="02040503050406030204" pitchFamily="18" charset="0"/>
                                      </a:rPr>
                                      <m:t>∗</m:t>
                                    </m:r>
                                  </m:e>
                                </m:nary>
                              </m:e>
                            </m:nary>
                          </m:e>
                        </m:nary>
                      </m:e>
                    </m:nary>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𝑘</m:t>
                                </m:r>
                              </m:e>
                            </m:acc>
                            <m:acc>
                              <m:accPr>
                                <m:chr m:val="̅"/>
                                <m:ctrlPr>
                                  <a:rPr lang="en-IN" i="1" dirty="0">
                                    <a:latin typeface="Cambria Math" panose="02040503050406030204" pitchFamily="18" charset="0"/>
                                  </a:rPr>
                                </m:ctrlPr>
                              </m:accPr>
                              <m:e>
                                <m:r>
                                  <a:rPr lang="en-IN" i="1" dirty="0">
                                    <a:latin typeface="Cambria Math" panose="02040503050406030204" pitchFamily="18" charset="0"/>
                                  </a:rPr>
                                  <m:t>𝛾</m:t>
                                </m:r>
                              </m:e>
                            </m:acc>
                            <m:r>
                              <a:rPr lang="en-US" i="1" dirty="0">
                                <a:latin typeface="Cambria Math" panose="02040503050406030204" pitchFamily="18" charset="0"/>
                              </a:rPr>
                              <m:t>)</m:t>
                            </m:r>
                          </m:num>
                          <m:den>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1" dirty="0">
                                        <a:latin typeface="Cambria Math" panose="02040503050406030204" pitchFamily="18" charset="0"/>
                                      </a:rPr>
                                      <m:t>2</m:t>
                                    </m:r>
                                  </m:sup>
                                </m:sSup>
                              </m:e>
                              <m:sub>
                                <m:r>
                                  <a:rPr lang="en-US" i="1" dirty="0">
                                    <a:latin typeface="Cambria Math" panose="02040503050406030204" pitchFamily="18" charset="0"/>
                                  </a:rPr>
                                  <m:t>𝑇</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𝑅</m:t>
                                </m:r>
                              </m:sub>
                            </m:sSub>
                          </m:den>
                        </m:f>
                        <m:r>
                          <a:rPr lang="en-US" i="1">
                            <a:latin typeface="Cambria Math" panose="02040503050406030204" pitchFamily="18" charset="0"/>
                          </a:rPr>
                          <m:t>)</m:t>
                        </m:r>
                      </m:e>
                      <m: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den>
                        </m:f>
                        <m:r>
                          <a:rPr lang="en-US" i="1" dirty="0">
                            <a:latin typeface="Cambria Math" panose="02040503050406030204" pitchFamily="18" charset="0"/>
                            <a:ea typeface="Cambria Math" panose="02040503050406030204" pitchFamily="18" charset="0"/>
                          </a:rPr>
                          <m:t>) </m:t>
                        </m:r>
                      </m:sup>
                    </m:sSup>
                    <m:r>
                      <a:rPr lang="en-US" i="1" dirty="0">
                        <a:latin typeface="Cambria Math" panose="02040503050406030204" pitchFamily="18" charset="0"/>
                        <a:ea typeface="Cambria Math" panose="02040503050406030204" pitchFamily="18" charset="0"/>
                      </a:rPr>
                      <m:t> </m:t>
                    </m:r>
                  </m:oMath>
                </a14:m>
                <a:r>
                  <a:rPr lang="en-IN" dirty="0"/>
                  <a:t>d</a:t>
                </a:r>
                <a14:m>
                  <m:oMath xmlns:m="http://schemas.openxmlformats.org/officeDocument/2006/math">
                    <m:r>
                      <a:rPr lang="en-IN" i="1" dirty="0">
                        <a:latin typeface="Cambria Math" panose="02040503050406030204" pitchFamily="18" charset="0"/>
                        <a:ea typeface="Cambria Math" panose="02040503050406030204" pitchFamily="18" charset="0"/>
                      </a:rPr>
                      <m:t>𝜃</m:t>
                    </m:r>
                  </m:oMath>
                </a14:m>
                <a:endParaRPr lang="en-IN" dirty="0"/>
              </a:p>
            </p:txBody>
          </p:sp>
        </mc:Choice>
        <mc:Fallback xmlns="">
          <p:sp>
            <p:nvSpPr>
              <p:cNvPr id="4" name="Rectangle 3">
                <a:extLst>
                  <a:ext uri="{FF2B5EF4-FFF2-40B4-BE49-F238E27FC236}">
                    <a16:creationId xmlns:a16="http://schemas.microsoft.com/office/drawing/2014/main" id="{77C7A2F4-760A-4828-99E8-001D76CD9F7A}"/>
                  </a:ext>
                </a:extLst>
              </p:cNvPr>
              <p:cNvSpPr>
                <a:spLocks noRot="1" noChangeAspect="1" noMove="1" noResize="1" noEditPoints="1" noAdjustHandles="1" noChangeArrowheads="1" noChangeShapeType="1" noTextEdit="1"/>
              </p:cNvSpPr>
              <p:nvPr/>
            </p:nvSpPr>
            <p:spPr>
              <a:xfrm>
                <a:off x="1224792" y="2290030"/>
                <a:ext cx="7142092" cy="1407373"/>
              </a:xfrm>
              <a:prstGeom prst="rect">
                <a:avLst/>
              </a:prstGeom>
              <a:blipFill>
                <a:blip r:embed="rId3"/>
                <a:stretch>
                  <a:fillRect t="-2597" r="-338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BE923FF-76C1-42F5-AEDB-CAFDCF568B01}"/>
                  </a:ext>
                </a:extLst>
              </p:cNvPr>
              <p:cNvSpPr/>
              <p:nvPr/>
            </p:nvSpPr>
            <p:spPr>
              <a:xfrm>
                <a:off x="2385721" y="3830534"/>
                <a:ext cx="6085705" cy="549253"/>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IN" dirty="0"/>
                  <a:t>=</a:t>
                </a:r>
                <a14:m>
                  <m:oMath xmlns:m="http://schemas.openxmlformats.org/officeDocument/2006/math">
                    <m:f>
                      <m:fPr>
                        <m:ctrlPr>
                          <a:rPr lang="en-IN" i="1" dirty="0" smtClean="0">
                            <a:latin typeface="Cambria Math" panose="02040503050406030204" pitchFamily="18" charset="0"/>
                          </a:rPr>
                        </m:ctrlPr>
                      </m:fPr>
                      <m:num>
                        <m:r>
                          <a:rPr lang="en-US" b="0" i="1" dirty="0" smtClean="0">
                            <a:latin typeface="Cambria Math" panose="02040503050406030204" pitchFamily="18" charset="0"/>
                          </a:rPr>
                          <m:t>1</m:t>
                        </m:r>
                      </m:num>
                      <m:den>
                        <m:r>
                          <a:rPr lang="en-IN" i="1" dirty="0" smtClean="0">
                            <a:latin typeface="Cambria Math" panose="02040503050406030204" pitchFamily="18" charset="0"/>
                            <a:ea typeface="Cambria Math" panose="02040503050406030204" pitchFamily="18" charset="0"/>
                          </a:rPr>
                          <m:t>𝜋</m:t>
                        </m:r>
                      </m:den>
                    </m:f>
                    <m:nary>
                      <m:naryPr>
                        <m:ctrlPr>
                          <a:rPr lang="en-IN"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f>
                          <m:fPr>
                            <m:ctrlPr>
                              <a:rPr lang="en-US" b="0" i="1" dirty="0" smtClean="0">
                                <a:latin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𝜋</m:t>
                            </m:r>
                          </m:num>
                          <m:den>
                            <m:r>
                              <a:rPr lang="en-US" b="0" i="1" dirty="0" smtClean="0">
                                <a:latin typeface="Cambria Math" panose="02040503050406030204" pitchFamily="18" charset="0"/>
                              </a:rPr>
                              <m:t>2</m:t>
                            </m:r>
                          </m:den>
                        </m:f>
                      </m:sup>
                      <m:e>
                        <m:sSup>
                          <m:sSupPr>
                            <m:ctrlPr>
                              <a:rPr lang="en-IN" i="1" dirty="0" smtClean="0">
                                <a:latin typeface="Cambria Math" panose="02040503050406030204" pitchFamily="18" charset="0"/>
                              </a:rPr>
                            </m:ctrlPr>
                          </m:sSupPr>
                          <m:e>
                            <m:r>
                              <a:rPr lang="en-US" b="0" i="1" dirty="0" smtClean="0">
                                <a:latin typeface="Cambria Math" panose="02040503050406030204" pitchFamily="18" charset="0"/>
                              </a:rPr>
                              <m:t>(</m:t>
                            </m:r>
                            <m:r>
                              <a:rPr lang="en-US" b="0" i="1" dirty="0" smtClean="0">
                                <a:latin typeface="Cambria Math" panose="02040503050406030204" pitchFamily="18" charset="0"/>
                              </a:rPr>
                              <m:t>𝑠𝑖𝑛</m:t>
                            </m:r>
                            <m:r>
                              <a:rPr lang="en-US" b="0" i="1" dirty="0" smtClean="0">
                                <a:latin typeface="Cambria Math" panose="02040503050406030204" pitchFamily="18" charset="0"/>
                                <a:ea typeface="Cambria Math" panose="02040503050406030204" pitchFamily="18" charset="0"/>
                              </a:rPr>
                              <m:t>𝜃</m:t>
                            </m:r>
                            <m:r>
                              <a:rPr lang="en-US" b="0" i="1" dirty="0" smtClean="0">
                                <a:latin typeface="Cambria Math" panose="02040503050406030204" pitchFamily="18" charset="0"/>
                              </a:rPr>
                              <m:t>)</m:t>
                            </m:r>
                          </m:e>
                          <m:sup>
                            <m:r>
                              <a:rPr lang="en-US"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𝑘</m:t>
                                </m:r>
                              </m:e>
                            </m:d>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𝑖</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𝑗</m:t>
                                </m:r>
                              </m:e>
                            </m:d>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ea typeface="Cambria Math" panose="02040503050406030204" pitchFamily="18" charset="0"/>
                                  </a:rPr>
                                  <m:t>2</m:t>
                                </m:r>
                              </m:sub>
                            </m:sSub>
                            <m:r>
                              <a:rPr lang="en-US" i="1" dirty="0">
                                <a:latin typeface="Cambria Math" panose="02040503050406030204" pitchFamily="18" charset="0"/>
                                <a:ea typeface="Cambria Math" panose="02040503050406030204" pitchFamily="18" charset="0"/>
                              </a:rPr>
                              <m:t>)</m:t>
                            </m:r>
                          </m:sup>
                        </m:sSup>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e>
                    </m:nary>
                  </m:oMath>
                </a14:m>
                <a:endParaRPr lang="en-IN" dirty="0"/>
              </a:p>
            </p:txBody>
          </p:sp>
        </mc:Choice>
        <mc:Fallback xmlns="">
          <p:sp>
            <p:nvSpPr>
              <p:cNvPr id="5" name="Rectangle 4">
                <a:extLst>
                  <a:ext uri="{FF2B5EF4-FFF2-40B4-BE49-F238E27FC236}">
                    <a16:creationId xmlns:a16="http://schemas.microsoft.com/office/drawing/2014/main" id="{9BE923FF-76C1-42F5-AEDB-CAFDCF568B01}"/>
                  </a:ext>
                </a:extLst>
              </p:cNvPr>
              <p:cNvSpPr>
                <a:spLocks noRot="1" noChangeAspect="1" noMove="1" noResize="1" noEditPoints="1" noAdjustHandles="1" noChangeArrowheads="1" noChangeShapeType="1" noTextEdit="1"/>
              </p:cNvSpPr>
              <p:nvPr/>
            </p:nvSpPr>
            <p:spPr>
              <a:xfrm>
                <a:off x="2385721" y="3830534"/>
                <a:ext cx="6085705" cy="549253"/>
              </a:xfrm>
              <a:prstGeom prst="rect">
                <a:avLst/>
              </a:prstGeom>
              <a:blipFill>
                <a:blip r:embed="rId4"/>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9EA8815-8C34-4C74-8409-FF7B4CEF1CE6}"/>
                  </a:ext>
                </a:extLst>
              </p:cNvPr>
              <p:cNvSpPr/>
              <p:nvPr/>
            </p:nvSpPr>
            <p:spPr>
              <a:xfrm>
                <a:off x="2385721" y="4401570"/>
                <a:ext cx="5963492" cy="703206"/>
              </a:xfrm>
              <a:prstGeom prst="rect">
                <a:avLst/>
              </a:prstGeom>
            </p:spPr>
            <p:txBody>
              <a:bodyPr wrap="none">
                <a:spAutoFit/>
              </a:bodyPr>
              <a:lstStyle/>
              <a:p>
                <a14:m>
                  <m:oMath xmlns:m="http://schemas.openxmlformats.org/officeDocument/2006/math">
                    <m:sSub>
                      <m:sSubPr>
                        <m:ctrlPr>
                          <a:rPr lang="en-IN" i="1" smtClean="0">
                            <a:latin typeface="Cambria Math" panose="02040503050406030204" pitchFamily="18" charset="0"/>
                          </a:rPr>
                        </m:ctrlPr>
                      </m:sSubPr>
                      <m:e>
                        <m:r>
                          <a:rPr lang="en-US" i="1">
                            <a:latin typeface="Cambria Math" panose="02040503050406030204" pitchFamily="18" charset="0"/>
                          </a:rPr>
                          <m:t>∧</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𝑇</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IN" dirty="0"/>
                  <a:t>=</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
                              <m:sSubPr>
                                <m:ctrlPr>
                                  <a:rPr lang="en-US" i="1" dirty="0">
                                    <a:latin typeface="Cambria Math" panose="02040503050406030204" pitchFamily="18" charset="0"/>
                                  </a:rPr>
                                </m:ctrlPr>
                              </m:sSub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𝑘𝑚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𝑗</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𝑖</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r>
                              <a:rPr lang="en-US" b="0" i="1" dirty="0" smtClean="0">
                                <a:latin typeface="Cambria Math" panose="02040503050406030204" pitchFamily="18" charset="0"/>
                              </a:rPr>
                              <m:t>𝑘</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𝛾</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𝜋</m:t>
                            </m:r>
                          </m:e>
                        </m:rad>
                        <m:r>
                          <a:rPr lang="en-US" i="1">
                            <a:latin typeface="Cambria Math" panose="02040503050406030204" pitchFamily="18" charset="0"/>
                          </a:rPr>
                          <m:t>𝛤</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𝑘𝑚</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𝑛</m:t>
                                    </m:r>
                                  </m:e>
                                  <m:sub>
                                    <m:r>
                                      <a:rPr lang="en-US" i="1">
                                        <a:latin typeface="Cambria Math" panose="02040503050406030204" pitchFamily="18" charset="0"/>
                                      </a:rPr>
                                      <m:t>𝑇</m:t>
                                    </m:r>
                                  </m:sub>
                                </m:sSub>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𝑅</m:t>
                                    </m:r>
                                  </m:sub>
                                </m:sSub>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𝑗</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m:t>
                                    </m:r>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r>
                              <a:rPr lang="en-US" i="1" dirty="0">
                                <a:latin typeface="Cambria Math" panose="02040503050406030204" pitchFamily="18" charset="0"/>
                              </a:rPr>
                              <m:t>+</m:t>
                            </m:r>
                            <m:r>
                              <a:rPr lang="en-US" i="1" dirty="0">
                                <a:latin typeface="Cambria Math" panose="02040503050406030204" pitchFamily="18" charset="0"/>
                              </a:rPr>
                              <m:t>𝑖</m:t>
                            </m:r>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r>
                              <a:rPr lang="en-US" i="1" dirty="0">
                                <a:latin typeface="Cambria Math" panose="02040503050406030204" pitchFamily="18" charset="0"/>
                              </a:rPr>
                              <m:t>+</m:t>
                            </m:r>
                            <m:r>
                              <a:rPr lang="en-US" i="1" dirty="0">
                                <a:latin typeface="Cambria Math" panose="02040503050406030204" pitchFamily="18" charset="0"/>
                              </a:rPr>
                              <m:t>𝑘</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𝛾</m:t>
                                </m:r>
                              </m:e>
                              <m:sub>
                                <m:r>
                                  <a:rPr lang="en-US" i="1" dirty="0">
                                    <a:latin typeface="Cambria Math" panose="02040503050406030204" pitchFamily="18" charset="0"/>
                                  </a:rPr>
                                  <m:t>2</m:t>
                                </m:r>
                              </m:sub>
                            </m:sSub>
                          </m:e>
                        </m:d>
                        <m:r>
                          <a:rPr lang="en-US" i="1" dirty="0">
                            <a:latin typeface="Cambria Math" panose="02040503050406030204" pitchFamily="18" charset="0"/>
                            <a:ea typeface="Cambria Math" panose="02040503050406030204" pitchFamily="18" charset="0"/>
                          </a:rPr>
                          <m:t>)</m:t>
                        </m:r>
                      </m:den>
                    </m:f>
                  </m:oMath>
                </a14:m>
                <a:endParaRPr lang="en-IN" dirty="0"/>
              </a:p>
            </p:txBody>
          </p:sp>
        </mc:Choice>
        <mc:Fallback xmlns="">
          <p:sp>
            <p:nvSpPr>
              <p:cNvPr id="6" name="Rectangle 5">
                <a:extLst>
                  <a:ext uri="{FF2B5EF4-FFF2-40B4-BE49-F238E27FC236}">
                    <a16:creationId xmlns:a16="http://schemas.microsoft.com/office/drawing/2014/main" id="{39EA8815-8C34-4C74-8409-FF7B4CEF1CE6}"/>
                  </a:ext>
                </a:extLst>
              </p:cNvPr>
              <p:cNvSpPr>
                <a:spLocks noRot="1" noChangeAspect="1" noMove="1" noResize="1" noEditPoints="1" noAdjustHandles="1" noChangeArrowheads="1" noChangeShapeType="1" noTextEdit="1"/>
              </p:cNvSpPr>
              <p:nvPr/>
            </p:nvSpPr>
            <p:spPr>
              <a:xfrm>
                <a:off x="2385721" y="4401570"/>
                <a:ext cx="5963492" cy="703206"/>
              </a:xfrm>
              <a:prstGeom prst="rect">
                <a:avLst/>
              </a:prstGeom>
              <a:blipFill>
                <a:blip r:embed="rId5"/>
                <a:stretch>
                  <a:fillRect/>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302E71E8-312A-4842-9BE4-194D8D1E4856}"/>
              </a:ext>
            </a:extLst>
          </p:cNvPr>
          <p:cNvSpPr/>
          <p:nvPr/>
        </p:nvSpPr>
        <p:spPr>
          <a:xfrm>
            <a:off x="1224792" y="3882791"/>
            <a:ext cx="939681" cy="496996"/>
          </a:xfrm>
          <a:prstGeom prst="rect">
            <a:avLst/>
          </a:prstGeom>
        </p:spPr>
        <p:txBody>
          <a:bodyPr wrap="none">
            <a:spAutoFit/>
          </a:bodyPr>
          <a:lstStyle/>
          <a:p>
            <a:pPr>
              <a:lnSpc>
                <a:spcPct val="150000"/>
              </a:lnSpc>
            </a:pPr>
            <a:r>
              <a:rPr lang="en-US" sz="2000" dirty="0">
                <a:solidFill>
                  <a:srgbClr val="022826"/>
                </a:solidFill>
                <a:latin typeface="Arial" panose="020B0604020202020204" pitchFamily="34" charset="0"/>
                <a:ea typeface="Calibri" panose="020F0502020204030204" pitchFamily="34" charset="0"/>
                <a:cs typeface="Arial" panose="020B0604020202020204" pitchFamily="34" charset="0"/>
              </a:rPr>
              <a:t>Where</a:t>
            </a:r>
          </a:p>
        </p:txBody>
      </p:sp>
      <p:sp>
        <p:nvSpPr>
          <p:cNvPr id="8" name="TextBox 7">
            <a:extLst>
              <a:ext uri="{FF2B5EF4-FFF2-40B4-BE49-F238E27FC236}">
                <a16:creationId xmlns:a16="http://schemas.microsoft.com/office/drawing/2014/main" id="{6E5F7384-6801-4CD8-AD84-D8D2C50A5C0B}"/>
              </a:ext>
            </a:extLst>
          </p:cNvPr>
          <p:cNvSpPr txBox="1"/>
          <p:nvPr/>
        </p:nvSpPr>
        <p:spPr>
          <a:xfrm>
            <a:off x="10967207" y="2659850"/>
            <a:ext cx="122479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...(1.130)</a:t>
            </a:r>
          </a:p>
        </p:txBody>
      </p:sp>
      <p:sp>
        <p:nvSpPr>
          <p:cNvPr id="9" name="TextBox 8">
            <a:extLst>
              <a:ext uri="{FF2B5EF4-FFF2-40B4-BE49-F238E27FC236}">
                <a16:creationId xmlns:a16="http://schemas.microsoft.com/office/drawing/2014/main" id="{4E793AC3-715B-4F67-AB8C-952C14895CE3}"/>
              </a:ext>
            </a:extLst>
          </p:cNvPr>
          <p:cNvSpPr txBox="1"/>
          <p:nvPr/>
        </p:nvSpPr>
        <p:spPr>
          <a:xfrm>
            <a:off x="10967208" y="1115425"/>
            <a:ext cx="122479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...(1.129)</a:t>
            </a:r>
          </a:p>
        </p:txBody>
      </p:sp>
      <p:sp>
        <p:nvSpPr>
          <p:cNvPr id="10" name="TextBox 9">
            <a:extLst>
              <a:ext uri="{FF2B5EF4-FFF2-40B4-BE49-F238E27FC236}">
                <a16:creationId xmlns:a16="http://schemas.microsoft.com/office/drawing/2014/main" id="{98018B76-C967-45D3-89E5-BC4EC0CAF4F1}"/>
              </a:ext>
            </a:extLst>
          </p:cNvPr>
          <p:cNvSpPr txBox="1"/>
          <p:nvPr/>
        </p:nvSpPr>
        <p:spPr>
          <a:xfrm>
            <a:off x="10950169" y="3798041"/>
            <a:ext cx="1241830"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...(1.131)</a:t>
            </a:r>
          </a:p>
        </p:txBody>
      </p:sp>
      <p:sp>
        <p:nvSpPr>
          <p:cNvPr id="11" name="TextBox 10">
            <a:extLst>
              <a:ext uri="{FF2B5EF4-FFF2-40B4-BE49-F238E27FC236}">
                <a16:creationId xmlns:a16="http://schemas.microsoft.com/office/drawing/2014/main" id="{8912FC56-F6EE-4F04-907A-C4264664FDD6}"/>
              </a:ext>
            </a:extLst>
          </p:cNvPr>
          <p:cNvSpPr txBox="1"/>
          <p:nvPr/>
        </p:nvSpPr>
        <p:spPr>
          <a:xfrm>
            <a:off x="10950168" y="4536122"/>
            <a:ext cx="1241831" cy="400110"/>
          </a:xfrm>
          <a:prstGeom prst="rect">
            <a:avLst/>
          </a:prstGeom>
          <a:noFill/>
        </p:spPr>
        <p:txBody>
          <a:bodyPr wrap="square" rtlCol="0">
            <a:spAutoFit/>
          </a:bodyPr>
          <a:lstStyle/>
          <a:p>
            <a:pPr algn="r"/>
            <a:r>
              <a:rPr lang="en-IN" sz="2000" dirty="0">
                <a:solidFill>
                  <a:srgbClr val="022826"/>
                </a:solidFill>
                <a:latin typeface="Cambria Math" panose="02040503050406030204" pitchFamily="18" charset="0"/>
                <a:ea typeface="Cambria Math" panose="02040503050406030204" pitchFamily="18" charset="0"/>
              </a:rPr>
              <a:t>...(1.132)</a:t>
            </a:r>
          </a:p>
        </p:txBody>
      </p:sp>
    </p:spTree>
    <p:extLst>
      <p:ext uri="{BB962C8B-B14F-4D97-AF65-F5344CB8AC3E}">
        <p14:creationId xmlns:p14="http://schemas.microsoft.com/office/powerpoint/2010/main" val="1322707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56</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2739131" y="345434"/>
            <a:ext cx="585147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4B4703F-0E93-4D04-BD87-0AF2E54C4895}"/>
                  </a:ext>
                </a:extLst>
              </p:cNvPr>
              <p:cNvSpPr/>
              <p:nvPr/>
            </p:nvSpPr>
            <p:spPr>
              <a:xfrm>
                <a:off x="568034" y="4627649"/>
                <a:ext cx="8124918" cy="648511"/>
              </a:xfrm>
              <a:prstGeom prst="rect">
                <a:avLst/>
              </a:prstGeom>
            </p:spPr>
            <p:txBody>
              <a:bodyPr wrap="square">
                <a:spAutoFit/>
              </a:bodyPr>
              <a:lstStyle/>
              <a:p>
                <a:pPr algn="ctr">
                  <a:lnSpc>
                    <a:spcPct val="150000"/>
                  </a:lnSpc>
                  <a:spcAft>
                    <a:spcPts val="1000"/>
                  </a:spcAft>
                </a:pPr>
                <a:r>
                  <a:rPr lang="en-IN" sz="1200" b="1" dirty="0">
                    <a:latin typeface="Arial" panose="020B0604020202020204" pitchFamily="34" charset="0"/>
                    <a:cs typeface="Arial" panose="020B0604020202020204" pitchFamily="34" charset="0"/>
                  </a:rPr>
                  <a:t>Fig 1.2 </a:t>
                </a:r>
                <a:r>
                  <a:rPr lang="en-IN" sz="1200" dirty="0">
                    <a:latin typeface="Arial" panose="020B0604020202020204" pitchFamily="34" charset="0"/>
                    <a:cs typeface="Arial" panose="020B0604020202020204" pitchFamily="34" charset="0"/>
                  </a:rPr>
                  <a:t>SER of MPSK SIM for MIMO FSO system with RC over double GG fading under weak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b="0" i="1" smtClean="0">
                        <a:latin typeface="Cambria Math" panose="02040503050406030204" pitchFamily="18" charset="0"/>
                      </a:rPr>
                      <m:t>=0.1</m:t>
                    </m:r>
                  </m:oMath>
                </a14:m>
                <a:r>
                  <a:rPr lang="en-US" sz="1000" dirty="0">
                    <a:solidFill>
                      <a:srgbClr val="022826"/>
                    </a:solidFill>
                    <a:latin typeface="Arial" panose="020B0604020202020204" pitchFamily="34" charset="0"/>
                    <a:ea typeface="Calibri" panose="020F0502020204030204" pitchFamily="34" charset="0"/>
                    <a:cs typeface="Arial" panose="020B0604020202020204" pitchFamily="34" charset="0"/>
                  </a:rPr>
                  <a:t>.</a:t>
                </a:r>
                <a:endParaRPr lang="en-US" sz="1000" i="1"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A4B4703F-0E93-4D04-BD87-0AF2E54C4895}"/>
                  </a:ext>
                </a:extLst>
              </p:cNvPr>
              <p:cNvSpPr>
                <a:spLocks noRot="1" noChangeAspect="1" noMove="1" noResize="1" noEditPoints="1" noAdjustHandles="1" noChangeArrowheads="1" noChangeShapeType="1" noTextEdit="1"/>
              </p:cNvSpPr>
              <p:nvPr/>
            </p:nvSpPr>
            <p:spPr>
              <a:xfrm>
                <a:off x="568034" y="4627649"/>
                <a:ext cx="8124918" cy="64851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C94272E-3645-4726-A25D-F275BA3DA9BC}"/>
                  </a:ext>
                </a:extLst>
              </p:cNvPr>
              <p:cNvSpPr/>
              <p:nvPr/>
            </p:nvSpPr>
            <p:spPr>
              <a:xfrm>
                <a:off x="794995" y="5121215"/>
                <a:ext cx="10122794" cy="1437638"/>
              </a:xfrm>
              <a:prstGeom prst="rect">
                <a:avLst/>
              </a:prstGeom>
            </p:spPr>
            <p:txBody>
              <a:bodyPr wrap="square">
                <a:spAutoFit/>
              </a:bodyPr>
              <a:lstStyle/>
              <a:p>
                <a:pPr algn="just">
                  <a:lnSpc>
                    <a:spcPct val="150000"/>
                  </a:lnSpc>
                  <a:spcAft>
                    <a:spcPts val="800"/>
                  </a:spcAft>
                </a:pPr>
                <a:r>
                  <a:rPr lang="en-US" sz="2000" dirty="0">
                    <a:latin typeface="Arial" panose="020B0604020202020204" pitchFamily="34" charset="0"/>
                    <a:cs typeface="Arial" panose="020B0604020202020204" pitchFamily="34" charset="0"/>
                  </a:rPr>
                  <a:t>It is observed that for 45 dB average electrical SNR, the corresponding values of average SER are </a:t>
                </a:r>
                <a14:m>
                  <m:oMath xmlns:m="http://schemas.openxmlformats.org/officeDocument/2006/math">
                    <m:r>
                      <a:rPr lang="en-US" sz="2000">
                        <a:latin typeface="Cambria Math" panose="02040503050406030204" pitchFamily="18" charset="0"/>
                      </a:rPr>
                      <m:t>1.728×</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i="1">
                            <a:latin typeface="Cambria Math" panose="02040503050406030204" pitchFamily="18" charset="0"/>
                          </a:rPr>
                          <m:t>−</m:t>
                        </m:r>
                        <m:r>
                          <a:rPr lang="en-US" sz="2000">
                            <a:latin typeface="Cambria Math" panose="02040503050406030204" pitchFamily="18" charset="0"/>
                          </a:rPr>
                          <m:t>59</m:t>
                        </m:r>
                      </m:sup>
                    </m:sSup>
                  </m:oMath>
                </a14:m>
                <a:r>
                  <a:rPr lang="en-US" sz="2000" dirty="0">
                    <a:latin typeface="Arial" panose="020B0604020202020204" pitchFamily="34" charset="0"/>
                    <a:cs typeface="Arial" panose="020B0604020202020204" pitchFamily="34" charset="0"/>
                  </a:rPr>
                  <a:t>, </a:t>
                </a:r>
                <a14:m>
                  <m:oMath xmlns:m="http://schemas.openxmlformats.org/officeDocument/2006/math">
                    <m:r>
                      <a:rPr lang="en-US" sz="2000">
                        <a:latin typeface="Cambria Math" panose="02040503050406030204" pitchFamily="18" charset="0"/>
                      </a:rPr>
                      <m:t>1.692×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i="1">
                            <a:latin typeface="Cambria Math" panose="02040503050406030204" pitchFamily="18" charset="0"/>
                          </a:rPr>
                          <m:t>−</m:t>
                        </m:r>
                        <m:r>
                          <a:rPr lang="en-US" sz="2000">
                            <a:latin typeface="Cambria Math" panose="02040503050406030204" pitchFamily="18" charset="0"/>
                          </a:rPr>
                          <m:t>53</m:t>
                        </m:r>
                      </m:sup>
                    </m:sSup>
                  </m:oMath>
                </a14:m>
                <a:r>
                  <a:rPr lang="en-US" sz="2000" dirty="0">
                    <a:latin typeface="Arial" panose="020B0604020202020204" pitchFamily="34" charset="0"/>
                    <a:cs typeface="Arial" panose="020B0604020202020204" pitchFamily="34" charset="0"/>
                  </a:rPr>
                  <a:t>, </a:t>
                </a:r>
                <a14:m>
                  <m:oMath xmlns:m="http://schemas.openxmlformats.org/officeDocument/2006/math">
                    <m:r>
                      <a:rPr lang="en-US" sz="2000">
                        <a:latin typeface="Cambria Math" panose="02040503050406030204" pitchFamily="18" charset="0"/>
                      </a:rPr>
                      <m:t>2.031×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i="1">
                            <a:latin typeface="Cambria Math" panose="02040503050406030204" pitchFamily="18" charset="0"/>
                          </a:rPr>
                          <m:t>−</m:t>
                        </m:r>
                        <m:r>
                          <a:rPr lang="en-US" sz="2000">
                            <a:latin typeface="Cambria Math" panose="02040503050406030204" pitchFamily="18" charset="0"/>
                          </a:rPr>
                          <m:t>43</m:t>
                        </m:r>
                      </m:sup>
                    </m:sSup>
                  </m:oMath>
                </a14:m>
                <a:r>
                  <a:rPr lang="en-US" sz="2000" dirty="0">
                    <a:latin typeface="Arial" panose="020B0604020202020204" pitchFamily="34" charset="0"/>
                    <a:cs typeface="Arial" panose="020B0604020202020204" pitchFamily="34" charset="0"/>
                  </a:rPr>
                  <a:t>, and </a:t>
                </a:r>
                <a14:m>
                  <m:oMath xmlns:m="http://schemas.openxmlformats.org/officeDocument/2006/math">
                    <m:r>
                      <a:rPr lang="en-US" sz="2000">
                        <a:latin typeface="Cambria Math" panose="02040503050406030204" pitchFamily="18" charset="0"/>
                      </a:rPr>
                      <m:t>2.335×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i="1">
                            <a:latin typeface="Cambria Math" panose="02040503050406030204" pitchFamily="18" charset="0"/>
                          </a:rPr>
                          <m:t>−</m:t>
                        </m:r>
                        <m:r>
                          <a:rPr lang="en-US" sz="2000">
                            <a:latin typeface="Cambria Math" panose="02040503050406030204" pitchFamily="18" charset="0"/>
                          </a:rPr>
                          <m:t>32</m:t>
                        </m:r>
                      </m:sup>
                    </m:sSup>
                  </m:oMath>
                </a14:m>
                <a:r>
                  <a:rPr lang="en-US" sz="2000" dirty="0">
                    <a:latin typeface="Arial" panose="020B0604020202020204" pitchFamily="34" charset="0"/>
                    <a:cs typeface="Arial" panose="020B0604020202020204" pitchFamily="34" charset="0"/>
                  </a:rPr>
                  <a:t> for BPSK, 4-PSK, 8-PSK, and 16-PSK respectively.</a:t>
                </a:r>
                <a:endParaRPr lang="en-US" sz="20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1C94272E-3645-4726-A25D-F275BA3DA9BC}"/>
                  </a:ext>
                </a:extLst>
              </p:cNvPr>
              <p:cNvSpPr>
                <a:spLocks noRot="1" noChangeAspect="1" noMove="1" noResize="1" noEditPoints="1" noAdjustHandles="1" noChangeArrowheads="1" noChangeShapeType="1" noTextEdit="1"/>
              </p:cNvSpPr>
              <p:nvPr/>
            </p:nvSpPr>
            <p:spPr>
              <a:xfrm>
                <a:off x="794995" y="5121215"/>
                <a:ext cx="10122794" cy="1437638"/>
              </a:xfrm>
              <a:prstGeom prst="rect">
                <a:avLst/>
              </a:prstGeom>
              <a:blipFill>
                <a:blip r:embed="rId3"/>
                <a:stretch>
                  <a:fillRect l="-602" r="-602" b="-5932"/>
                </a:stretch>
              </a:blipFill>
            </p:spPr>
            <p:txBody>
              <a:bodyPr/>
              <a:lstStyle/>
              <a:p>
                <a:r>
                  <a:rPr lang="en-IN">
                    <a:noFill/>
                  </a:rPr>
                  <a:t> </a:t>
                </a:r>
              </a:p>
            </p:txBody>
          </p:sp>
        </mc:Fallback>
      </mc:AlternateContent>
      <p:pic>
        <p:nvPicPr>
          <p:cNvPr id="2" name="Picture 2" descr="A close up of a map&#10;&#10;Description generated with high confidence">
            <a:extLst>
              <a:ext uri="{FF2B5EF4-FFF2-40B4-BE49-F238E27FC236}">
                <a16:creationId xmlns:a16="http://schemas.microsoft.com/office/drawing/2014/main" id="{8AD29E08-EEBC-4FAF-9B60-A6682BC95A57}"/>
              </a:ext>
            </a:extLst>
          </p:cNvPr>
          <p:cNvPicPr>
            <a:picLocks noChangeAspect="1"/>
          </p:cNvPicPr>
          <p:nvPr/>
        </p:nvPicPr>
        <p:blipFill>
          <a:blip r:embed="rId4"/>
          <a:stretch>
            <a:fillRect/>
          </a:stretch>
        </p:blipFill>
        <p:spPr>
          <a:xfrm>
            <a:off x="915515" y="930209"/>
            <a:ext cx="6842745" cy="373619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7400D8-D6A5-4960-8B20-F9B1B0CF7405}"/>
                  </a:ext>
                </a:extLst>
              </p:cNvPr>
              <p:cNvSpPr txBox="1"/>
              <p:nvPr/>
            </p:nvSpPr>
            <p:spPr>
              <a:xfrm>
                <a:off x="8825345" y="1551709"/>
                <a:ext cx="2237253"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=4</m:t>
                      </m:r>
                    </m:oMath>
                  </m:oMathPara>
                </a14:m>
                <a:endParaRPr lang="en-US" sz="2000" b="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a:latin typeface="Cambria Math" panose="02040503050406030204" pitchFamily="18" charset="0"/>
                        </a:rPr>
                        <m:t>=4</m:t>
                      </m:r>
                      <m:r>
                        <a:rPr lang="en-US" sz="2000" b="0" i="1" smtClean="0">
                          <a:latin typeface="Cambria Math" panose="02040503050406030204" pitchFamily="18" charset="0"/>
                        </a:rPr>
                        <m:t>.5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2.1</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2.1</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1.0676</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1.06</m:t>
                      </m:r>
                    </m:oMath>
                  </m:oMathPara>
                </a14:m>
                <a:endParaRPr lang="en-US" sz="2000" dirty="0"/>
              </a:p>
            </p:txBody>
          </p:sp>
        </mc:Choice>
        <mc:Fallback xmlns="">
          <p:sp>
            <p:nvSpPr>
              <p:cNvPr id="3" name="TextBox 2">
                <a:extLst>
                  <a:ext uri="{FF2B5EF4-FFF2-40B4-BE49-F238E27FC236}">
                    <a16:creationId xmlns:a16="http://schemas.microsoft.com/office/drawing/2014/main" id="{887400D8-D6A5-4960-8B20-F9B1B0CF7405}"/>
                  </a:ext>
                </a:extLst>
              </p:cNvPr>
              <p:cNvSpPr txBox="1">
                <a:spLocks noRot="1" noChangeAspect="1" noMove="1" noResize="1" noEditPoints="1" noAdjustHandles="1" noChangeArrowheads="1" noChangeShapeType="1" noTextEdit="1"/>
              </p:cNvSpPr>
              <p:nvPr/>
            </p:nvSpPr>
            <p:spPr>
              <a:xfrm>
                <a:off x="8825345" y="1551709"/>
                <a:ext cx="2237253" cy="2246769"/>
              </a:xfrm>
              <a:prstGeom prst="rect">
                <a:avLst/>
              </a:prstGeom>
              <a:blipFill>
                <a:blip r:embed="rId5"/>
                <a:stretch>
                  <a:fillRect l="-2997" t="-1359" r="-2180"/>
                </a:stretch>
              </a:blipFill>
            </p:spPr>
            <p:txBody>
              <a:bodyPr/>
              <a:lstStyle/>
              <a:p>
                <a:r>
                  <a:rPr lang="en-US">
                    <a:noFill/>
                  </a:rPr>
                  <a:t> </a:t>
                </a:r>
              </a:p>
            </p:txBody>
          </p:sp>
        </mc:Fallback>
      </mc:AlternateContent>
    </p:spTree>
    <p:extLst>
      <p:ext uri="{BB962C8B-B14F-4D97-AF65-F5344CB8AC3E}">
        <p14:creationId xmlns:p14="http://schemas.microsoft.com/office/powerpoint/2010/main" val="2258807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A5438D4D-0C27-4AF7-B7DD-5FEC6DCFF4C0}"/>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1BB70FE2-8ACB-4B4C-A4BD-D48B30CC2F3F}"/>
              </a:ext>
            </a:extLst>
          </p:cNvPr>
          <p:cNvPicPr>
            <a:picLocks noChangeAspect="1"/>
          </p:cNvPicPr>
          <p:nvPr/>
        </p:nvPicPr>
        <p:blipFill>
          <a:blip r:embed="rId2"/>
          <a:stretch>
            <a:fillRect/>
          </a:stretch>
        </p:blipFill>
        <p:spPr>
          <a:xfrm>
            <a:off x="801278" y="848412"/>
            <a:ext cx="7523710" cy="3656002"/>
          </a:xfrm>
          <a:prstGeom prst="rect">
            <a:avLst/>
          </a:prstGeom>
        </p:spPr>
      </p:pic>
      <p:sp>
        <p:nvSpPr>
          <p:cNvPr id="3" name="TextBox 2">
            <a:extLst>
              <a:ext uri="{FF2B5EF4-FFF2-40B4-BE49-F238E27FC236}">
                <a16:creationId xmlns:a16="http://schemas.microsoft.com/office/drawing/2014/main" id="{09302BF6-1DF6-42BD-AB1B-64EA215C85E4}"/>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C6E4C26-8081-4691-88D6-608CE6E24994}"/>
                  </a:ext>
                </a:extLst>
              </p:cNvPr>
              <p:cNvSpPr/>
              <p:nvPr/>
            </p:nvSpPr>
            <p:spPr>
              <a:xfrm>
                <a:off x="801278" y="4504414"/>
                <a:ext cx="7523710" cy="480003"/>
              </a:xfrm>
              <a:prstGeom prst="rect">
                <a:avLst/>
              </a:prstGeom>
            </p:spPr>
            <p:txBody>
              <a:bodyPr wrap="square">
                <a:spAutoFit/>
              </a:bodyPr>
              <a:lstStyle/>
              <a:p>
                <a:pPr algn="ctr"/>
                <a:r>
                  <a:rPr lang="en-IN" sz="1200" b="1" dirty="0"/>
                  <a:t>Fig 1.3 </a:t>
                </a:r>
                <a:r>
                  <a:rPr lang="en-IN" sz="1200" dirty="0"/>
                  <a:t>SER of MPSK SIM for MIMO FSO system with RC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t>= 2.</a:t>
                </a:r>
              </a:p>
            </p:txBody>
          </p:sp>
        </mc:Choice>
        <mc:Fallback xmlns="">
          <p:sp>
            <p:nvSpPr>
              <p:cNvPr id="4" name="Rectangle 3">
                <a:extLst>
                  <a:ext uri="{FF2B5EF4-FFF2-40B4-BE49-F238E27FC236}">
                    <a16:creationId xmlns:a16="http://schemas.microsoft.com/office/drawing/2014/main" id="{AC6E4C26-8081-4691-88D6-608CE6E24994}"/>
                  </a:ext>
                </a:extLst>
              </p:cNvPr>
              <p:cNvSpPr>
                <a:spLocks noRot="1" noChangeAspect="1" noMove="1" noResize="1" noEditPoints="1" noAdjustHandles="1" noChangeArrowheads="1" noChangeShapeType="1" noTextEdit="1"/>
              </p:cNvSpPr>
              <p:nvPr/>
            </p:nvSpPr>
            <p:spPr>
              <a:xfrm>
                <a:off x="801278" y="4504414"/>
                <a:ext cx="7523710" cy="480003"/>
              </a:xfrm>
              <a:prstGeom prst="rect">
                <a:avLst/>
              </a:prstGeom>
              <a:blipFill>
                <a:blip r:embed="rId3"/>
                <a:stretch>
                  <a:fillRect t="-1266" b="-6329"/>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54A1F9E4-8C50-4B96-B4C5-EFBDC42369B6}"/>
              </a:ext>
            </a:extLst>
          </p:cNvPr>
          <p:cNvSpPr/>
          <p:nvPr/>
        </p:nvSpPr>
        <p:spPr>
          <a:xfrm>
            <a:off x="801278" y="5149398"/>
            <a:ext cx="10388338"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45 dB average electrical SNR, the corresponding values of average SER are 1.535 × 10−10, 1.628 × 10−9, 3.373 × 10−8 , and 9.27 × 10−7 for BPSK, 4-PSK, 8-PSK, and 16- PSK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1A2F3-2C84-461C-B467-D6502589AE27}"/>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D271A2F3-2C84-461C-B467-D6502589AE27}"/>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346645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51641F1-3AF8-46C9-B9C9-D8A3EB407BAE}"/>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56FF1C53-3F4D-4344-BA26-60E84222C6AC}"/>
              </a:ext>
            </a:extLst>
          </p:cNvPr>
          <p:cNvPicPr>
            <a:picLocks noChangeAspect="1"/>
          </p:cNvPicPr>
          <p:nvPr/>
        </p:nvPicPr>
        <p:blipFill>
          <a:blip r:embed="rId2"/>
          <a:stretch>
            <a:fillRect/>
          </a:stretch>
        </p:blipFill>
        <p:spPr>
          <a:xfrm>
            <a:off x="695570" y="930209"/>
            <a:ext cx="7562310" cy="3671585"/>
          </a:xfrm>
          <a:prstGeom prst="rect">
            <a:avLst/>
          </a:prstGeom>
        </p:spPr>
      </p:pic>
      <p:sp>
        <p:nvSpPr>
          <p:cNvPr id="3" name="TextBox 2">
            <a:extLst>
              <a:ext uri="{FF2B5EF4-FFF2-40B4-BE49-F238E27FC236}">
                <a16:creationId xmlns:a16="http://schemas.microsoft.com/office/drawing/2014/main" id="{F6985958-20BC-4123-9F6C-E2C4BC8A16C6}"/>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AB7A0AF-3EE2-409E-A791-F82A7ACBF05E}"/>
                  </a:ext>
                </a:extLst>
              </p:cNvPr>
              <p:cNvSpPr/>
              <p:nvPr/>
            </p:nvSpPr>
            <p:spPr>
              <a:xfrm>
                <a:off x="435489" y="4661678"/>
                <a:ext cx="8663233" cy="295337"/>
              </a:xfrm>
              <a:prstGeom prst="rect">
                <a:avLst/>
              </a:prstGeom>
            </p:spPr>
            <p:txBody>
              <a:bodyPr wrap="square">
                <a:spAutoFit/>
              </a:bodyPr>
              <a:lstStyle/>
              <a:p>
                <a:pPr algn="ctr"/>
                <a:r>
                  <a:rPr lang="en-IN" sz="1200" b="1" dirty="0"/>
                  <a:t>Fig 1.4 </a:t>
                </a:r>
                <a:r>
                  <a:rPr lang="en-IN" sz="1200" dirty="0"/>
                  <a:t>SER of MPSK SIM for MIMO FSO system with RC over double GG fading under strong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t>= 25.</a:t>
                </a:r>
              </a:p>
            </p:txBody>
          </p:sp>
        </mc:Choice>
        <mc:Fallback xmlns="">
          <p:sp>
            <p:nvSpPr>
              <p:cNvPr id="4" name="Rectangle 3">
                <a:extLst>
                  <a:ext uri="{FF2B5EF4-FFF2-40B4-BE49-F238E27FC236}">
                    <a16:creationId xmlns:a16="http://schemas.microsoft.com/office/drawing/2014/main" id="{CAB7A0AF-3EE2-409E-A791-F82A7ACBF05E}"/>
                  </a:ext>
                </a:extLst>
              </p:cNvPr>
              <p:cNvSpPr>
                <a:spLocks noRot="1" noChangeAspect="1" noMove="1" noResize="1" noEditPoints="1" noAdjustHandles="1" noChangeArrowheads="1" noChangeShapeType="1" noTextEdit="1"/>
              </p:cNvSpPr>
              <p:nvPr/>
            </p:nvSpPr>
            <p:spPr>
              <a:xfrm>
                <a:off x="435489" y="4661678"/>
                <a:ext cx="8663233" cy="295337"/>
              </a:xfrm>
              <a:prstGeom prst="rect">
                <a:avLst/>
              </a:prstGeom>
              <a:blipFill>
                <a:blip r:embed="rId3"/>
                <a:stretch>
                  <a:fillRect b="-1250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EE8F0F24-D4D9-4564-9FBE-D42D0B638209}"/>
              </a:ext>
            </a:extLst>
          </p:cNvPr>
          <p:cNvSpPr/>
          <p:nvPr/>
        </p:nvSpPr>
        <p:spPr>
          <a:xfrm>
            <a:off x="1018094" y="5312237"/>
            <a:ext cx="10614581"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45 dB average electrical SNR, the corresponding values of average SER are 4.067×10−5, 0.0001837 , 0.0009708 and 0.005925 for BPSK, 4-PSK, 8-PSK, and 16-PSK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6B819D-E119-4A26-AFCE-CD2D7DCBC32F}"/>
                  </a:ext>
                </a:extLst>
              </p:cNvPr>
              <p:cNvSpPr txBox="1"/>
              <p:nvPr/>
            </p:nvSpPr>
            <p:spPr>
              <a:xfrm>
                <a:off x="8825345" y="1551709"/>
                <a:ext cx="2237253"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=0.5</m:t>
                      </m:r>
                    </m:oMath>
                  </m:oMathPara>
                </a14:m>
                <a:endParaRPr lang="en-US" sz="2000" b="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1.8</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1.8621</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0.7638</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1.5074</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0.928</m:t>
                      </m:r>
                    </m:oMath>
                  </m:oMathPara>
                </a14:m>
                <a:endParaRPr lang="en-US" sz="2000" dirty="0"/>
              </a:p>
            </p:txBody>
          </p:sp>
        </mc:Choice>
        <mc:Fallback xmlns="">
          <p:sp>
            <p:nvSpPr>
              <p:cNvPr id="6" name="TextBox 5">
                <a:extLst>
                  <a:ext uri="{FF2B5EF4-FFF2-40B4-BE49-F238E27FC236}">
                    <a16:creationId xmlns:a16="http://schemas.microsoft.com/office/drawing/2014/main" id="{9F6B819D-E119-4A26-AFCE-CD2D7DCBC32F}"/>
                  </a:ext>
                </a:extLst>
              </p:cNvPr>
              <p:cNvSpPr txBox="1">
                <a:spLocks noRot="1" noChangeAspect="1" noMove="1" noResize="1" noEditPoints="1" noAdjustHandles="1" noChangeArrowheads="1" noChangeShapeType="1" noTextEdit="1"/>
              </p:cNvSpPr>
              <p:nvPr/>
            </p:nvSpPr>
            <p:spPr>
              <a:xfrm>
                <a:off x="8825345" y="1551709"/>
                <a:ext cx="2237253" cy="2246769"/>
              </a:xfrm>
              <a:prstGeom prst="rect">
                <a:avLst/>
              </a:prstGeom>
              <a:blipFill>
                <a:blip r:embed="rId4"/>
                <a:stretch>
                  <a:fillRect l="-2997" t="-1359" r="-2180"/>
                </a:stretch>
              </a:blipFill>
            </p:spPr>
            <p:txBody>
              <a:bodyPr/>
              <a:lstStyle/>
              <a:p>
                <a:r>
                  <a:rPr lang="en-IN">
                    <a:noFill/>
                  </a:rPr>
                  <a:t> </a:t>
                </a:r>
              </a:p>
            </p:txBody>
          </p:sp>
        </mc:Fallback>
      </mc:AlternateContent>
    </p:spTree>
    <p:extLst>
      <p:ext uri="{BB962C8B-B14F-4D97-AF65-F5344CB8AC3E}">
        <p14:creationId xmlns:p14="http://schemas.microsoft.com/office/powerpoint/2010/main" val="3135268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0100A2D1-F2BB-4EDC-8A35-CB1B1F0C9DF3}"/>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B742813C-B25F-483B-8B55-EDE2BA63DD8C}"/>
              </a:ext>
            </a:extLst>
          </p:cNvPr>
          <p:cNvPicPr>
            <a:picLocks noChangeAspect="1"/>
          </p:cNvPicPr>
          <p:nvPr/>
        </p:nvPicPr>
        <p:blipFill>
          <a:blip r:embed="rId2"/>
          <a:stretch>
            <a:fillRect/>
          </a:stretch>
        </p:blipFill>
        <p:spPr>
          <a:xfrm>
            <a:off x="801277" y="899433"/>
            <a:ext cx="7432420" cy="3733064"/>
          </a:xfrm>
          <a:prstGeom prst="rect">
            <a:avLst/>
          </a:prstGeom>
        </p:spPr>
      </p:pic>
      <p:sp>
        <p:nvSpPr>
          <p:cNvPr id="3" name="TextBox 2">
            <a:extLst>
              <a:ext uri="{FF2B5EF4-FFF2-40B4-BE49-F238E27FC236}">
                <a16:creationId xmlns:a16="http://schemas.microsoft.com/office/drawing/2014/main" id="{7B2C52B3-C432-4BBE-AFF6-E8EB4F5D1A9A}"/>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AE4885B-4589-40C6-96F9-8C6290B93E90}"/>
                  </a:ext>
                </a:extLst>
              </p:cNvPr>
              <p:cNvSpPr/>
              <p:nvPr/>
            </p:nvSpPr>
            <p:spPr>
              <a:xfrm>
                <a:off x="801277" y="4632497"/>
                <a:ext cx="8785781" cy="553998"/>
              </a:xfrm>
              <a:prstGeom prst="rect">
                <a:avLst/>
              </a:prstGeom>
            </p:spPr>
            <p:txBody>
              <a:bodyPr wrap="square">
                <a:spAutoFit/>
              </a:bodyPr>
              <a:lstStyle/>
              <a:p>
                <a:pPr algn="ctr"/>
                <a:r>
                  <a:rPr lang="en-IN" sz="1200" b="1" dirty="0"/>
                  <a:t>Fig 1.5 </a:t>
                </a:r>
                <a:r>
                  <a:rPr lang="en-IN" sz="1200" dirty="0"/>
                  <a:t>SER of BPSK SIM for MIMO FSO system with RC for three different laser-photodetector combinations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t>=2</a:t>
                </a:r>
                <a:r>
                  <a:rPr lang="en-IN" dirty="0"/>
                  <a:t>.</a:t>
                </a:r>
              </a:p>
            </p:txBody>
          </p:sp>
        </mc:Choice>
        <mc:Fallback xmlns="">
          <p:sp>
            <p:nvSpPr>
              <p:cNvPr id="4" name="Rectangle 3">
                <a:extLst>
                  <a:ext uri="{FF2B5EF4-FFF2-40B4-BE49-F238E27FC236}">
                    <a16:creationId xmlns:a16="http://schemas.microsoft.com/office/drawing/2014/main" id="{1AE4885B-4589-40C6-96F9-8C6290B93E90}"/>
                  </a:ext>
                </a:extLst>
              </p:cNvPr>
              <p:cNvSpPr>
                <a:spLocks noRot="1" noChangeAspect="1" noMove="1" noResize="1" noEditPoints="1" noAdjustHandles="1" noChangeArrowheads="1" noChangeShapeType="1" noTextEdit="1"/>
              </p:cNvSpPr>
              <p:nvPr/>
            </p:nvSpPr>
            <p:spPr>
              <a:xfrm>
                <a:off x="801277" y="4632497"/>
                <a:ext cx="8785781" cy="553998"/>
              </a:xfrm>
              <a:prstGeom prst="rect">
                <a:avLst/>
              </a:prstGeom>
              <a:blipFill>
                <a:blip r:embed="rId3"/>
                <a:stretch>
                  <a:fillRect t="-1099" b="-16484"/>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1EED064E-63E0-4451-AFF0-349B957CA2AC}"/>
              </a:ext>
            </a:extLst>
          </p:cNvPr>
          <p:cNvSpPr/>
          <p:nvPr/>
        </p:nvSpPr>
        <p:spPr>
          <a:xfrm>
            <a:off x="801277" y="5253997"/>
            <a:ext cx="9898144"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a:t>
            </a:r>
            <a:r>
              <a:rPr lang="en-IN" sz="2000" dirty="0">
                <a:latin typeface="Arial" panose="020B0604020202020204" pitchFamily="34" charset="0"/>
                <a:cs typeface="Arial" panose="020B0604020202020204" pitchFamily="34" charset="0"/>
              </a:rPr>
              <a:t>observed that for 45 dB average electrical SNR, the corresponding values of average SER are 8.351 ×10−10, 1.535 ×10−10, and 2.823 ×10−11 for 𝑛𝑇=4, 𝑛𝑅=1, 𝑛𝑇=2, 𝑛𝑅=2, and 𝑛𝑇=1, 𝑛𝑅=4 respectively.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2D8586-4702-4271-A0F9-82F90A4AC5EB}"/>
                  </a:ext>
                </a:extLst>
              </p:cNvPr>
              <p:cNvSpPr txBox="1"/>
              <p:nvPr/>
            </p:nvSpPr>
            <p:spPr>
              <a:xfrm>
                <a:off x="8806491" y="1480786"/>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5B2D8586-4702-4271-A0F9-82F90A4AC5EB}"/>
                  </a:ext>
                </a:extLst>
              </p:cNvPr>
              <p:cNvSpPr txBox="1">
                <a:spLocks noRot="1" noChangeAspect="1" noMove="1" noResize="1" noEditPoints="1" noAdjustHandles="1" noChangeArrowheads="1" noChangeShapeType="1" noTextEdit="1"/>
              </p:cNvSpPr>
              <p:nvPr/>
            </p:nvSpPr>
            <p:spPr>
              <a:xfrm>
                <a:off x="8806491" y="1480786"/>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7437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3" y="1410786"/>
            <a:ext cx="10358773" cy="3882538"/>
          </a:xfrm>
          <a:prstGeom prst="rect">
            <a:avLst/>
          </a:prstGeom>
        </p:spPr>
        <p:txBody>
          <a:bodyPr wrap="square">
            <a:spAutoFit/>
          </a:bodyPr>
          <a:lstStyle/>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To achieve higher data rate with cost effectiveness FSO have been used.</a:t>
            </a:r>
          </a:p>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FSO systems are also easy  to deploy and maintain in difficult terrains.</a:t>
            </a:r>
          </a:p>
          <a:p>
            <a:pPr marL="28575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Double GG distribution is proposed to model Atmospheric Turbulence under all conditions. </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LPPM MPSK SIM Hybrid Modulation is used to combines the advantages of LPPM and MPSK SIM.</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MIMO systems are used to mitigate the efforts are turbulence induced fading.</a:t>
            </a:r>
          </a:p>
        </p:txBody>
      </p:sp>
      <p:sp>
        <p:nvSpPr>
          <p:cNvPr id="4" name="TextBox 3">
            <a:extLst>
              <a:ext uri="{FF2B5EF4-FFF2-40B4-BE49-F238E27FC236}">
                <a16:creationId xmlns:a16="http://schemas.microsoft.com/office/drawing/2014/main" id="{62F2DB54-E5F5-4FC4-804D-4C5C3A198A18}"/>
              </a:ext>
            </a:extLst>
          </p:cNvPr>
          <p:cNvSpPr txBox="1"/>
          <p:nvPr/>
        </p:nvSpPr>
        <p:spPr>
          <a:xfrm>
            <a:off x="4508033" y="450785"/>
            <a:ext cx="30604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MOTIVATION</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303415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EA28AFBD-0D03-4109-9EC3-E03FE6056487}"/>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C66E7AB6-B941-417C-B2CA-6B003AACD068}"/>
              </a:ext>
            </a:extLst>
          </p:cNvPr>
          <p:cNvPicPr>
            <a:picLocks noChangeAspect="1"/>
          </p:cNvPicPr>
          <p:nvPr/>
        </p:nvPicPr>
        <p:blipFill>
          <a:blip r:embed="rId2"/>
          <a:stretch>
            <a:fillRect/>
          </a:stretch>
        </p:blipFill>
        <p:spPr>
          <a:xfrm>
            <a:off x="778424" y="1019481"/>
            <a:ext cx="7667992" cy="3679499"/>
          </a:xfrm>
          <a:prstGeom prst="rect">
            <a:avLst/>
          </a:prstGeom>
        </p:spPr>
      </p:pic>
      <p:sp>
        <p:nvSpPr>
          <p:cNvPr id="3" name="TextBox 2">
            <a:extLst>
              <a:ext uri="{FF2B5EF4-FFF2-40B4-BE49-F238E27FC236}">
                <a16:creationId xmlns:a16="http://schemas.microsoft.com/office/drawing/2014/main" id="{AB0B77C9-8AF1-4D73-8AE3-779CD6136C05}"/>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6A17746-1A11-4D49-89C9-4B361409B6FB}"/>
                  </a:ext>
                </a:extLst>
              </p:cNvPr>
              <p:cNvSpPr/>
              <p:nvPr/>
            </p:nvSpPr>
            <p:spPr>
              <a:xfrm>
                <a:off x="141245" y="4680915"/>
                <a:ext cx="9209988" cy="480003"/>
              </a:xfrm>
              <a:prstGeom prst="rect">
                <a:avLst/>
              </a:prstGeom>
            </p:spPr>
            <p:txBody>
              <a:bodyPr wrap="square">
                <a:spAutoFit/>
              </a:bodyPr>
              <a:lstStyle/>
              <a:p>
                <a:pPr algn="ctr"/>
                <a:r>
                  <a:rPr lang="en-IN" sz="1200" dirty="0"/>
                  <a:t>Fig 1.6 SER of 4-PSK SIM for MIMO FSO system with RC for three different laser-photodetector</a:t>
                </a:r>
              </a:p>
              <a:p>
                <a:pPr algn="ctr"/>
                <a:r>
                  <a:rPr lang="en-IN" sz="1200" dirty="0"/>
                  <a:t>combinations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t>= 2.</a:t>
                </a:r>
              </a:p>
            </p:txBody>
          </p:sp>
        </mc:Choice>
        <mc:Fallback xmlns="">
          <p:sp>
            <p:nvSpPr>
              <p:cNvPr id="4" name="Rectangle 3">
                <a:extLst>
                  <a:ext uri="{FF2B5EF4-FFF2-40B4-BE49-F238E27FC236}">
                    <a16:creationId xmlns:a16="http://schemas.microsoft.com/office/drawing/2014/main" id="{76A17746-1A11-4D49-89C9-4B361409B6FB}"/>
                  </a:ext>
                </a:extLst>
              </p:cNvPr>
              <p:cNvSpPr>
                <a:spLocks noRot="1" noChangeAspect="1" noMove="1" noResize="1" noEditPoints="1" noAdjustHandles="1" noChangeArrowheads="1" noChangeShapeType="1" noTextEdit="1"/>
              </p:cNvSpPr>
              <p:nvPr/>
            </p:nvSpPr>
            <p:spPr>
              <a:xfrm>
                <a:off x="141245" y="4680915"/>
                <a:ext cx="9209988" cy="480003"/>
              </a:xfrm>
              <a:prstGeom prst="rect">
                <a:avLst/>
              </a:prstGeom>
              <a:blipFill>
                <a:blip r:embed="rId3"/>
                <a:stretch>
                  <a:fillRect t="-1266" b="-6329"/>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8D84989A-0FC8-40F8-9E9B-3BC236CCEE4A}"/>
              </a:ext>
            </a:extLst>
          </p:cNvPr>
          <p:cNvSpPr/>
          <p:nvPr/>
        </p:nvSpPr>
        <p:spPr>
          <a:xfrm>
            <a:off x="933253" y="5225906"/>
            <a:ext cx="10001839"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a:t>
            </a:r>
            <a:r>
              <a:rPr lang="en-IN" sz="2000" dirty="0">
                <a:latin typeface="Arial" panose="020B0604020202020204" pitchFamily="34" charset="0"/>
                <a:cs typeface="Arial" panose="020B0604020202020204" pitchFamily="34" charset="0"/>
              </a:rPr>
              <a:t>observed that for 45 dB average electrical SNR, the corresponding values of average SER are 8.871 × 10−9, 1.628 × 10−9, and 2.991 × 10−10 for 𝑛𝑇 = 4, 𝑛𝑅 = 1, 𝑛𝑇 = 2, 𝑛𝑅 = 2, and 𝑛𝑇 = 1, 𝑛𝑅 = 4 respectively.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F2A590A-E861-457C-910F-141274283C52}"/>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F2A590A-E861-457C-910F-141274283C52}"/>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505014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3CE51D06-94CB-4D1A-87E5-7C235FDB8425}"/>
              </a:ext>
            </a:extLst>
          </p:cNvPr>
          <p:cNvSpPr/>
          <p:nvPr/>
        </p:nvSpPr>
        <p:spPr>
          <a:xfrm rot="5400000">
            <a:off x="-1745974" y="1736547"/>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C20A4C44-2C88-419E-8EF6-A94A140916F4}"/>
              </a:ext>
            </a:extLst>
          </p:cNvPr>
          <p:cNvPicPr>
            <a:picLocks noChangeAspect="1"/>
          </p:cNvPicPr>
          <p:nvPr/>
        </p:nvPicPr>
        <p:blipFill>
          <a:blip r:embed="rId2"/>
          <a:stretch>
            <a:fillRect/>
          </a:stretch>
        </p:blipFill>
        <p:spPr>
          <a:xfrm>
            <a:off x="988348" y="935061"/>
            <a:ext cx="7051250" cy="3516126"/>
          </a:xfrm>
          <a:prstGeom prst="rect">
            <a:avLst/>
          </a:prstGeom>
        </p:spPr>
      </p:pic>
      <p:sp>
        <p:nvSpPr>
          <p:cNvPr id="3" name="TextBox 2">
            <a:extLst>
              <a:ext uri="{FF2B5EF4-FFF2-40B4-BE49-F238E27FC236}">
                <a16:creationId xmlns:a16="http://schemas.microsoft.com/office/drawing/2014/main" id="{9FE4803C-0458-48DC-9647-0DB0F687C474}"/>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6339E2C-D954-4244-BAC7-8A0F76369779}"/>
                  </a:ext>
                </a:extLst>
              </p:cNvPr>
              <p:cNvSpPr/>
              <p:nvPr/>
            </p:nvSpPr>
            <p:spPr>
              <a:xfrm>
                <a:off x="-169683" y="4527908"/>
                <a:ext cx="9935851"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1.7 </a:t>
                </a:r>
                <a:r>
                  <a:rPr lang="en-IN" sz="1200" dirty="0">
                    <a:solidFill>
                      <a:srgbClr val="000000"/>
                    </a:solidFill>
                    <a:latin typeface="Times New Roman" panose="02020603050405020304" pitchFamily="18" charset="0"/>
                  </a:rPr>
                  <a:t>SER of 8-PSK SIM for MIMO FSO system with RC for three different laser-photodetector combinations under</a:t>
                </a:r>
              </a:p>
              <a:p>
                <a:pPr algn="ctr"/>
                <a:r>
                  <a:rPr lang="en-IN" sz="1200" dirty="0">
                    <a:solidFill>
                      <a:srgbClr val="000000"/>
                    </a:solidFill>
                    <a:latin typeface="Times New Roman" panose="02020603050405020304" pitchFamily="18" charset="0"/>
                  </a:rPr>
                  <a:t>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 </a:t>
                </a:r>
                <a:endParaRPr lang="en-IN" sz="1200" dirty="0"/>
              </a:p>
            </p:txBody>
          </p:sp>
        </mc:Choice>
        <mc:Fallback xmlns="">
          <p:sp>
            <p:nvSpPr>
              <p:cNvPr id="5" name="Rectangle 4">
                <a:extLst>
                  <a:ext uri="{FF2B5EF4-FFF2-40B4-BE49-F238E27FC236}">
                    <a16:creationId xmlns:a16="http://schemas.microsoft.com/office/drawing/2014/main" id="{96339E2C-D954-4244-BAC7-8A0F76369779}"/>
                  </a:ext>
                </a:extLst>
              </p:cNvPr>
              <p:cNvSpPr>
                <a:spLocks noRot="1" noChangeAspect="1" noMove="1" noResize="1" noEditPoints="1" noAdjustHandles="1" noChangeArrowheads="1" noChangeShapeType="1" noTextEdit="1"/>
              </p:cNvSpPr>
              <p:nvPr/>
            </p:nvSpPr>
            <p:spPr>
              <a:xfrm>
                <a:off x="-169683" y="4527908"/>
                <a:ext cx="9935851" cy="480003"/>
              </a:xfrm>
              <a:prstGeom prst="rect">
                <a:avLst/>
              </a:prstGeom>
              <a:blipFill>
                <a:blip r:embed="rId3"/>
                <a:stretch>
                  <a:fillRect t="-1266" b="-5063"/>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D772C3E0-C45F-403C-8C39-35B470AAF84B}"/>
              </a:ext>
            </a:extLst>
          </p:cNvPr>
          <p:cNvSpPr/>
          <p:nvPr/>
        </p:nvSpPr>
        <p:spPr>
          <a:xfrm>
            <a:off x="1084082" y="5161353"/>
            <a:ext cx="10096108" cy="1754326"/>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It is </a:t>
            </a:r>
            <a:r>
              <a:rPr lang="en-IN" sz="2000" dirty="0">
                <a:latin typeface="Arial" panose="020B0604020202020204" pitchFamily="34" charset="0"/>
                <a:cs typeface="Arial" panose="020B0604020202020204" pitchFamily="34" charset="0"/>
              </a:rPr>
              <a:t>observed that for 45 dB average electrical SNR, the corresponding values of average SER are 1.848×10−7, 3.373×10−8, and 6.179×10−9 for 𝑛𝑇=4, 𝑛𝑅=1, 𝑛𝑇=2, 𝑛𝑅=2, and 𝑛𝑇=1, 𝑛𝑅=4 respectively. </a:t>
            </a:r>
          </a:p>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FEF3C8-2030-4977-A690-B134EC72EA1A}"/>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70FEF3C8-2030-4977-A690-B134EC72EA1A}"/>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702640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238D47D6-ED8A-4076-B90D-5C645061CC9D}"/>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B799F1F1-3939-4036-A5F0-F12E9EAC3614}"/>
              </a:ext>
            </a:extLst>
          </p:cNvPr>
          <p:cNvPicPr>
            <a:picLocks noChangeAspect="1"/>
          </p:cNvPicPr>
          <p:nvPr/>
        </p:nvPicPr>
        <p:blipFill>
          <a:blip r:embed="rId2"/>
          <a:stretch>
            <a:fillRect/>
          </a:stretch>
        </p:blipFill>
        <p:spPr>
          <a:xfrm>
            <a:off x="1204251" y="939636"/>
            <a:ext cx="7046964" cy="3519243"/>
          </a:xfrm>
          <a:prstGeom prst="rect">
            <a:avLst/>
          </a:prstGeom>
        </p:spPr>
      </p:pic>
      <p:sp>
        <p:nvSpPr>
          <p:cNvPr id="3" name="TextBox 2">
            <a:extLst>
              <a:ext uri="{FF2B5EF4-FFF2-40B4-BE49-F238E27FC236}">
                <a16:creationId xmlns:a16="http://schemas.microsoft.com/office/drawing/2014/main" id="{FEF0D158-F4AD-4AC2-816D-CF1204360CDF}"/>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C9873B1-D4AC-4737-9C5A-9D0E73006B4E}"/>
                  </a:ext>
                </a:extLst>
              </p:cNvPr>
              <p:cNvSpPr/>
              <p:nvPr/>
            </p:nvSpPr>
            <p:spPr>
              <a:xfrm>
                <a:off x="763571" y="4348400"/>
                <a:ext cx="8484124" cy="553998"/>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1.8 </a:t>
                </a:r>
                <a:r>
                  <a:rPr lang="en-IN" sz="1200" dirty="0">
                    <a:solidFill>
                      <a:srgbClr val="000000"/>
                    </a:solidFill>
                    <a:latin typeface="Times New Roman" panose="02020603050405020304" pitchFamily="18" charset="0"/>
                  </a:rPr>
                  <a:t>SER of 16-PSK SIM for MIMO FSO system with RC for three different laser-photodetector combinations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dirty="0">
                    <a:solidFill>
                      <a:srgbClr val="000000"/>
                    </a:solidFill>
                    <a:latin typeface="Times New Roman" panose="02020603050405020304" pitchFamily="18" charset="0"/>
                  </a:rPr>
                  <a:t>. </a:t>
                </a:r>
                <a:endParaRPr lang="en-IN" dirty="0"/>
              </a:p>
            </p:txBody>
          </p:sp>
        </mc:Choice>
        <mc:Fallback xmlns="">
          <p:sp>
            <p:nvSpPr>
              <p:cNvPr id="5" name="Rectangle 4">
                <a:extLst>
                  <a:ext uri="{FF2B5EF4-FFF2-40B4-BE49-F238E27FC236}">
                    <a16:creationId xmlns:a16="http://schemas.microsoft.com/office/drawing/2014/main" id="{EC9873B1-D4AC-4737-9C5A-9D0E73006B4E}"/>
                  </a:ext>
                </a:extLst>
              </p:cNvPr>
              <p:cNvSpPr>
                <a:spLocks noRot="1" noChangeAspect="1" noMove="1" noResize="1" noEditPoints="1" noAdjustHandles="1" noChangeArrowheads="1" noChangeShapeType="1" noTextEdit="1"/>
              </p:cNvSpPr>
              <p:nvPr/>
            </p:nvSpPr>
            <p:spPr>
              <a:xfrm>
                <a:off x="763571" y="4348400"/>
                <a:ext cx="8484124" cy="553998"/>
              </a:xfrm>
              <a:prstGeom prst="rect">
                <a:avLst/>
              </a:prstGeom>
              <a:blipFill>
                <a:blip r:embed="rId3"/>
                <a:stretch>
                  <a:fillRect b="-15385"/>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FED3ADF9-ABE2-4FC1-A6BB-9E1860C0B2DC}"/>
              </a:ext>
            </a:extLst>
          </p:cNvPr>
          <p:cNvSpPr/>
          <p:nvPr/>
        </p:nvSpPr>
        <p:spPr>
          <a:xfrm>
            <a:off x="970960" y="5269571"/>
            <a:ext cx="10680569"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a:t>
            </a:r>
            <a:r>
              <a:rPr lang="en-IN" sz="2000" dirty="0">
                <a:latin typeface="Arial" panose="020B0604020202020204" pitchFamily="34" charset="0"/>
                <a:cs typeface="Arial" panose="020B0604020202020204" pitchFamily="34" charset="0"/>
              </a:rPr>
              <a:t>observed that for 45 dB average electrical SNR, the corresponding values of average SER are 5.173×10−6, 9.27×10−7, and 1.681×10−7 for 𝑛𝑇=4, 𝑛𝑅=1, 𝑛𝑇=2, 𝑛𝑅=2, and 𝑛𝑇=1, 𝑛𝑅=4 respectively.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1F7989-6793-4D31-88CB-28E5DB9CC523}"/>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361F7989-6793-4D31-88CB-28E5DB9CC523}"/>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2346267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CBC8678E-4496-4E98-B820-FE88CA1450C6}"/>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C71D5668-3550-47FD-AF67-4D3050212563}"/>
              </a:ext>
            </a:extLst>
          </p:cNvPr>
          <p:cNvPicPr>
            <a:picLocks noChangeAspect="1"/>
          </p:cNvPicPr>
          <p:nvPr/>
        </p:nvPicPr>
        <p:blipFill>
          <a:blip r:embed="rId2"/>
          <a:stretch>
            <a:fillRect/>
          </a:stretch>
        </p:blipFill>
        <p:spPr>
          <a:xfrm>
            <a:off x="747646" y="807769"/>
            <a:ext cx="7595076" cy="3755420"/>
          </a:xfrm>
          <a:prstGeom prst="rect">
            <a:avLst/>
          </a:prstGeom>
        </p:spPr>
      </p:pic>
      <p:sp>
        <p:nvSpPr>
          <p:cNvPr id="3" name="TextBox 2">
            <a:extLst>
              <a:ext uri="{FF2B5EF4-FFF2-40B4-BE49-F238E27FC236}">
                <a16:creationId xmlns:a16="http://schemas.microsoft.com/office/drawing/2014/main" id="{2078E42E-FF5A-426A-8AB0-7BA4069EAE88}"/>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C7A1D82-5F2D-4608-B251-AC84BC7705C8}"/>
                  </a:ext>
                </a:extLst>
              </p:cNvPr>
              <p:cNvSpPr/>
              <p:nvPr/>
            </p:nvSpPr>
            <p:spPr>
              <a:xfrm>
                <a:off x="527900" y="4440749"/>
                <a:ext cx="8559538"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1.9 </a:t>
                </a:r>
                <a:r>
                  <a:rPr lang="en-IN" sz="1200" dirty="0">
                    <a:solidFill>
                      <a:srgbClr val="000000"/>
                    </a:solidFill>
                    <a:latin typeface="Times New Roman" panose="02020603050405020304" pitchFamily="18" charset="0"/>
                  </a:rPr>
                  <a:t>SER of 4PPM MPSK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FC7A1D82-5F2D-4608-B251-AC84BC7705C8}"/>
                  </a:ext>
                </a:extLst>
              </p:cNvPr>
              <p:cNvSpPr>
                <a:spLocks noRot="1" noChangeAspect="1" noMove="1" noResize="1" noEditPoints="1" noAdjustHandles="1" noChangeArrowheads="1" noChangeShapeType="1" noTextEdit="1"/>
              </p:cNvSpPr>
              <p:nvPr/>
            </p:nvSpPr>
            <p:spPr>
              <a:xfrm>
                <a:off x="527900" y="4440749"/>
                <a:ext cx="8559538" cy="295337"/>
              </a:xfrm>
              <a:prstGeom prst="rect">
                <a:avLst/>
              </a:prstGeom>
              <a:blipFill>
                <a:blip r:embed="rId3"/>
                <a:stretch>
                  <a:fillRect b="-8163"/>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56DE3107-208C-4D5B-9F0B-2BFE5707E338}"/>
              </a:ext>
            </a:extLst>
          </p:cNvPr>
          <p:cNvSpPr/>
          <p:nvPr/>
        </p:nvSpPr>
        <p:spPr>
          <a:xfrm>
            <a:off x="867266" y="5087753"/>
            <a:ext cx="10642861"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0.002003, 0.002186, and 0.003073 for 4PPM 4PSK SIM, 4PPM 8PSK SIM, and 4PPM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A2FD054-086E-4717-89FE-9072C2D942E1}"/>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9A2FD054-086E-4717-89FE-9072C2D942E1}"/>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944491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1364EAA8-0A8D-4626-9308-09D53B3BB059}"/>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a:extLst>
              <a:ext uri="{FF2B5EF4-FFF2-40B4-BE49-F238E27FC236}">
                <a16:creationId xmlns:a16="http://schemas.microsoft.com/office/drawing/2014/main" id="{84C8B983-43FE-4B82-A589-A20B7081173E}"/>
              </a:ext>
            </a:extLst>
          </p:cNvPr>
          <p:cNvPicPr>
            <a:picLocks noChangeAspect="1"/>
          </p:cNvPicPr>
          <p:nvPr/>
        </p:nvPicPr>
        <p:blipFill>
          <a:blip r:embed="rId2"/>
          <a:stretch>
            <a:fillRect/>
          </a:stretch>
        </p:blipFill>
        <p:spPr>
          <a:xfrm>
            <a:off x="651728" y="899433"/>
            <a:ext cx="7493031" cy="3567548"/>
          </a:xfrm>
          <a:prstGeom prst="rect">
            <a:avLst/>
          </a:prstGeom>
        </p:spPr>
      </p:pic>
      <p:sp>
        <p:nvSpPr>
          <p:cNvPr id="3" name="TextBox 2">
            <a:extLst>
              <a:ext uri="{FF2B5EF4-FFF2-40B4-BE49-F238E27FC236}">
                <a16:creationId xmlns:a16="http://schemas.microsoft.com/office/drawing/2014/main" id="{BB8BEDFB-B112-4045-859F-D6EB8F4E1337}"/>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16DF515-DD00-4A0B-9052-85E996955ECD}"/>
                  </a:ext>
                </a:extLst>
              </p:cNvPr>
              <p:cNvSpPr/>
              <p:nvPr/>
            </p:nvSpPr>
            <p:spPr>
              <a:xfrm>
                <a:off x="651728" y="4466981"/>
                <a:ext cx="8210747"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1.10 </a:t>
                </a:r>
                <a:r>
                  <a:rPr lang="en-IN" sz="1200" dirty="0">
                    <a:solidFill>
                      <a:srgbClr val="000000"/>
                    </a:solidFill>
                    <a:latin typeface="Times New Roman" panose="02020603050405020304" pitchFamily="18" charset="0"/>
                  </a:rPr>
                  <a:t>SER of 8PPM MPSK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F16DF515-DD00-4A0B-9052-85E996955ECD}"/>
                  </a:ext>
                </a:extLst>
              </p:cNvPr>
              <p:cNvSpPr>
                <a:spLocks noRot="1" noChangeAspect="1" noMove="1" noResize="1" noEditPoints="1" noAdjustHandles="1" noChangeArrowheads="1" noChangeShapeType="1" noTextEdit="1"/>
              </p:cNvSpPr>
              <p:nvPr/>
            </p:nvSpPr>
            <p:spPr>
              <a:xfrm>
                <a:off x="651728" y="4466981"/>
                <a:ext cx="8210747" cy="295337"/>
              </a:xfrm>
              <a:prstGeom prst="rect">
                <a:avLst/>
              </a:prstGeom>
              <a:blipFill>
                <a:blip r:embed="rId3"/>
                <a:stretch>
                  <a:fillRect t="-2083" b="-1041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40C1A19D-D859-407E-882C-75635C51C6EA}"/>
              </a:ext>
            </a:extLst>
          </p:cNvPr>
          <p:cNvSpPr/>
          <p:nvPr/>
        </p:nvSpPr>
        <p:spPr>
          <a:xfrm>
            <a:off x="744718" y="5035238"/>
            <a:ext cx="10605154"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0.001032, 0.001131, and 0.001602 for 8PPM 4PSK SIM, 8PPM 8PSK SIM, and 8PPM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BDE876C-4AA5-4A1E-A450-8D9299BB6ECB}"/>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8BDE876C-4AA5-4A1E-A450-8D9299BB6ECB}"/>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8258200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CB237C50-2864-4554-812E-5BBE7BF88637}"/>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screenshot of a video game&#10;&#10;Description generated with high confidence">
            <a:extLst>
              <a:ext uri="{FF2B5EF4-FFF2-40B4-BE49-F238E27FC236}">
                <a16:creationId xmlns:a16="http://schemas.microsoft.com/office/drawing/2014/main" id="{80A4EA46-74B5-45EA-8E9C-9D8DA09A9C79}"/>
              </a:ext>
            </a:extLst>
          </p:cNvPr>
          <p:cNvPicPr>
            <a:picLocks noChangeAspect="1"/>
          </p:cNvPicPr>
          <p:nvPr/>
        </p:nvPicPr>
        <p:blipFill>
          <a:blip r:embed="rId2"/>
          <a:stretch>
            <a:fillRect/>
          </a:stretch>
        </p:blipFill>
        <p:spPr>
          <a:xfrm>
            <a:off x="442673" y="989724"/>
            <a:ext cx="7909475" cy="3502597"/>
          </a:xfrm>
          <a:prstGeom prst="rect">
            <a:avLst/>
          </a:prstGeom>
        </p:spPr>
      </p:pic>
      <p:sp>
        <p:nvSpPr>
          <p:cNvPr id="3" name="TextBox 2">
            <a:extLst>
              <a:ext uri="{FF2B5EF4-FFF2-40B4-BE49-F238E27FC236}">
                <a16:creationId xmlns:a16="http://schemas.microsoft.com/office/drawing/2014/main" id="{E721E126-6B22-47A5-93C3-227738B8749D}"/>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B34CAD9-BB7A-4621-AE54-743D5AC941C3}"/>
                  </a:ext>
                </a:extLst>
              </p:cNvPr>
              <p:cNvSpPr/>
              <p:nvPr/>
            </p:nvSpPr>
            <p:spPr>
              <a:xfrm>
                <a:off x="933253" y="4492322"/>
                <a:ext cx="7137211"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1.11 </a:t>
                </a:r>
                <a:r>
                  <a:rPr lang="en-IN" sz="1200" dirty="0">
                    <a:solidFill>
                      <a:srgbClr val="000000"/>
                    </a:solidFill>
                    <a:latin typeface="Times New Roman" panose="02020603050405020304" pitchFamily="18" charset="0"/>
                  </a:rPr>
                  <a:t>SER of 16PPM MPSK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AB34CAD9-BB7A-4621-AE54-743D5AC941C3}"/>
                  </a:ext>
                </a:extLst>
              </p:cNvPr>
              <p:cNvSpPr>
                <a:spLocks noRot="1" noChangeAspect="1" noMove="1" noResize="1" noEditPoints="1" noAdjustHandles="1" noChangeArrowheads="1" noChangeShapeType="1" noTextEdit="1"/>
              </p:cNvSpPr>
              <p:nvPr/>
            </p:nvSpPr>
            <p:spPr>
              <a:xfrm>
                <a:off x="933253" y="4492322"/>
                <a:ext cx="7137211" cy="480003"/>
              </a:xfrm>
              <a:prstGeom prst="rect">
                <a:avLst/>
              </a:prstGeom>
              <a:blipFill>
                <a:blip r:embed="rId3"/>
                <a:stretch>
                  <a:fillRect t="-1266" b="-5063"/>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0388742E-F417-40EE-A9B2-9C1B832DCA5B}"/>
              </a:ext>
            </a:extLst>
          </p:cNvPr>
          <p:cNvSpPr/>
          <p:nvPr/>
        </p:nvSpPr>
        <p:spPr>
          <a:xfrm>
            <a:off x="1065229" y="5098969"/>
            <a:ext cx="11001080" cy="1754326"/>
          </a:xfrm>
          <a:prstGeom prst="rect">
            <a:avLst/>
          </a:prstGeom>
        </p:spPr>
        <p:txBody>
          <a:bodyPr wrap="square">
            <a:spAutoFit/>
          </a:bodyPr>
          <a:lstStyle/>
          <a:p>
            <a:pPr>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0.0005696, 0.0006253, and 0.0008895 for 16PPM 4PSK SIM, 16PPM 8PSK SIM, and 16PPM 16PSK SIM respectively. </a:t>
            </a:r>
          </a:p>
          <a:p>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4CECEA-5F38-423B-B9AA-5C586DB2D3B1}"/>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E14CECEA-5F38-423B-B9AA-5C586DB2D3B1}"/>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4212986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19C962C8-5D18-406F-B971-B2F24154C96E}"/>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5FD126F0-7D5B-44E6-B420-0EA23C226599}"/>
              </a:ext>
            </a:extLst>
          </p:cNvPr>
          <p:cNvPicPr>
            <a:picLocks noChangeAspect="1"/>
          </p:cNvPicPr>
          <p:nvPr/>
        </p:nvPicPr>
        <p:blipFill>
          <a:blip r:embed="rId2"/>
          <a:stretch>
            <a:fillRect/>
          </a:stretch>
        </p:blipFill>
        <p:spPr>
          <a:xfrm>
            <a:off x="697583" y="995043"/>
            <a:ext cx="7522589" cy="3500484"/>
          </a:xfrm>
          <a:prstGeom prst="rect">
            <a:avLst/>
          </a:prstGeom>
        </p:spPr>
      </p:pic>
      <p:sp>
        <p:nvSpPr>
          <p:cNvPr id="3" name="TextBox 2">
            <a:extLst>
              <a:ext uri="{FF2B5EF4-FFF2-40B4-BE49-F238E27FC236}">
                <a16:creationId xmlns:a16="http://schemas.microsoft.com/office/drawing/2014/main" id="{716954A2-98FD-43EF-970A-DAF1166ECE58}"/>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2A2695B-92FF-4AA0-B489-50266CF6E01A}"/>
                  </a:ext>
                </a:extLst>
              </p:cNvPr>
              <p:cNvSpPr/>
              <p:nvPr/>
            </p:nvSpPr>
            <p:spPr>
              <a:xfrm>
                <a:off x="518474" y="4706362"/>
                <a:ext cx="8430705"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1.12 </a:t>
                </a:r>
                <a:r>
                  <a:rPr lang="en-IN" sz="1200" dirty="0">
                    <a:solidFill>
                      <a:srgbClr val="000000"/>
                    </a:solidFill>
                    <a:latin typeface="Times New Roman" panose="02020603050405020304" pitchFamily="18" charset="0"/>
                  </a:rPr>
                  <a:t>SER of LPPM 4PSK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E2A2695B-92FF-4AA0-B489-50266CF6E01A}"/>
                  </a:ext>
                </a:extLst>
              </p:cNvPr>
              <p:cNvSpPr>
                <a:spLocks noRot="1" noChangeAspect="1" noMove="1" noResize="1" noEditPoints="1" noAdjustHandles="1" noChangeArrowheads="1" noChangeShapeType="1" noTextEdit="1"/>
              </p:cNvSpPr>
              <p:nvPr/>
            </p:nvSpPr>
            <p:spPr>
              <a:xfrm>
                <a:off x="518474" y="4706362"/>
                <a:ext cx="8430705" cy="295337"/>
              </a:xfrm>
              <a:prstGeom prst="rect">
                <a:avLst/>
              </a:prstGeom>
              <a:blipFill>
                <a:blip r:embed="rId3"/>
                <a:stretch>
                  <a:fillRect b="-1041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D9D3A942-E5F1-4EF2-9A46-2136EA3CC8C0}"/>
              </a:ext>
            </a:extLst>
          </p:cNvPr>
          <p:cNvSpPr/>
          <p:nvPr/>
        </p:nvSpPr>
        <p:spPr>
          <a:xfrm>
            <a:off x="370787" y="5212534"/>
            <a:ext cx="11591827" cy="1422312"/>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0.002003, 0.001032, and 0.0005696 for 4PPM 4PSK SIM, 8PPM 4PSK SIM, and 16PPM 4PSK SIM respectively</a:t>
            </a:r>
            <a:r>
              <a:rPr lang="en-US" dirty="0"/>
              <a:t>. </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5842F6-C63B-4B2B-9F3E-093290FC2B76}"/>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5A5842F6-C63B-4B2B-9F3E-093290FC2B76}"/>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4124246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5C4FDC1B-D5D9-430B-BF9E-0F292EAD81B6}"/>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1FA46C71-BFB1-442B-868C-FD091413C3DD}"/>
              </a:ext>
            </a:extLst>
          </p:cNvPr>
          <p:cNvPicPr>
            <a:picLocks noChangeAspect="1"/>
          </p:cNvPicPr>
          <p:nvPr/>
        </p:nvPicPr>
        <p:blipFill>
          <a:blip r:embed="rId2"/>
          <a:stretch>
            <a:fillRect/>
          </a:stretch>
        </p:blipFill>
        <p:spPr>
          <a:xfrm>
            <a:off x="582906" y="930209"/>
            <a:ext cx="7486438" cy="3582011"/>
          </a:xfrm>
          <a:prstGeom prst="rect">
            <a:avLst/>
          </a:prstGeom>
        </p:spPr>
      </p:pic>
      <p:sp>
        <p:nvSpPr>
          <p:cNvPr id="3" name="TextBox 2">
            <a:extLst>
              <a:ext uri="{FF2B5EF4-FFF2-40B4-BE49-F238E27FC236}">
                <a16:creationId xmlns:a16="http://schemas.microsoft.com/office/drawing/2014/main" id="{D0541436-115A-4923-9A6A-6D175794F39D}"/>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1E2245F-398D-4F78-BDB0-7BA3E33999CB}"/>
                  </a:ext>
                </a:extLst>
              </p:cNvPr>
              <p:cNvSpPr/>
              <p:nvPr/>
            </p:nvSpPr>
            <p:spPr>
              <a:xfrm>
                <a:off x="839142" y="4736288"/>
                <a:ext cx="8163455"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1.13 </a:t>
                </a:r>
                <a:r>
                  <a:rPr lang="en-IN" sz="1200" dirty="0">
                    <a:solidFill>
                      <a:srgbClr val="000000"/>
                    </a:solidFill>
                    <a:latin typeface="Times New Roman" panose="02020603050405020304" pitchFamily="18" charset="0"/>
                  </a:rPr>
                  <a:t>SER of LPPM 8PSK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D1E2245F-398D-4F78-BDB0-7BA3E33999CB}"/>
                  </a:ext>
                </a:extLst>
              </p:cNvPr>
              <p:cNvSpPr>
                <a:spLocks noRot="1" noChangeAspect="1" noMove="1" noResize="1" noEditPoints="1" noAdjustHandles="1" noChangeArrowheads="1" noChangeShapeType="1" noTextEdit="1"/>
              </p:cNvSpPr>
              <p:nvPr/>
            </p:nvSpPr>
            <p:spPr>
              <a:xfrm>
                <a:off x="839142" y="4736288"/>
                <a:ext cx="8163455" cy="295337"/>
              </a:xfrm>
              <a:prstGeom prst="rect">
                <a:avLst/>
              </a:prstGeom>
              <a:blipFill>
                <a:blip r:embed="rId3"/>
                <a:stretch>
                  <a:fillRect t="-2083" b="-1041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E67BF770-98E4-4DF8-AF99-3613E64E43B2}"/>
              </a:ext>
            </a:extLst>
          </p:cNvPr>
          <p:cNvSpPr/>
          <p:nvPr/>
        </p:nvSpPr>
        <p:spPr>
          <a:xfrm>
            <a:off x="933254" y="5255692"/>
            <a:ext cx="10548594"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0.002186, 0.001131, and 0.0006253 for 4PPM 8PSK SIM, 8PPM 8PSK SIM, and 16PPM 8SPK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EE504D-9CEC-4726-9C7A-D294382B6A1A}"/>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8EE504D-9CEC-4726-9C7A-D294382B6A1A}"/>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529047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813F209C-48DA-42B0-B014-D2E0E525407D}"/>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1CE312DE-B73F-4307-95B0-14372C967A43}"/>
              </a:ext>
            </a:extLst>
          </p:cNvPr>
          <p:cNvPicPr>
            <a:picLocks noChangeAspect="1"/>
          </p:cNvPicPr>
          <p:nvPr/>
        </p:nvPicPr>
        <p:blipFill>
          <a:blip r:embed="rId2"/>
          <a:stretch>
            <a:fillRect/>
          </a:stretch>
        </p:blipFill>
        <p:spPr>
          <a:xfrm>
            <a:off x="663446" y="984116"/>
            <a:ext cx="7509593" cy="3559604"/>
          </a:xfrm>
          <a:prstGeom prst="rect">
            <a:avLst/>
          </a:prstGeom>
        </p:spPr>
      </p:pic>
      <p:sp>
        <p:nvSpPr>
          <p:cNvPr id="3" name="TextBox 2">
            <a:extLst>
              <a:ext uri="{FF2B5EF4-FFF2-40B4-BE49-F238E27FC236}">
                <a16:creationId xmlns:a16="http://schemas.microsoft.com/office/drawing/2014/main" id="{3DE12FBE-42FD-4369-BF1C-728C74859443}"/>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6CE2614-32E4-4A15-B6F1-308CC6264E06}"/>
                  </a:ext>
                </a:extLst>
              </p:cNvPr>
              <p:cNvSpPr/>
              <p:nvPr/>
            </p:nvSpPr>
            <p:spPr>
              <a:xfrm>
                <a:off x="782425" y="4626038"/>
                <a:ext cx="8050490"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1.14 </a:t>
                </a:r>
                <a:r>
                  <a:rPr lang="en-IN" sz="1200" dirty="0">
                    <a:solidFill>
                      <a:srgbClr val="000000"/>
                    </a:solidFill>
                    <a:latin typeface="Times New Roman" panose="02020603050405020304" pitchFamily="18" charset="0"/>
                  </a:rPr>
                  <a:t>SER of LPPM 16PSK SIM for SISO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F6CE2614-32E4-4A15-B6F1-308CC6264E06}"/>
                  </a:ext>
                </a:extLst>
              </p:cNvPr>
              <p:cNvSpPr>
                <a:spLocks noRot="1" noChangeAspect="1" noMove="1" noResize="1" noEditPoints="1" noAdjustHandles="1" noChangeArrowheads="1" noChangeShapeType="1" noTextEdit="1"/>
              </p:cNvSpPr>
              <p:nvPr/>
            </p:nvSpPr>
            <p:spPr>
              <a:xfrm>
                <a:off x="782425" y="4626038"/>
                <a:ext cx="8050490" cy="295337"/>
              </a:xfrm>
              <a:prstGeom prst="rect">
                <a:avLst/>
              </a:prstGeom>
              <a:blipFill>
                <a:blip r:embed="rId3"/>
                <a:stretch>
                  <a:fillRect t="-2083" r="-379" b="-1041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574A1991-2986-4E18-BC17-683DAD606254}"/>
              </a:ext>
            </a:extLst>
          </p:cNvPr>
          <p:cNvSpPr/>
          <p:nvPr/>
        </p:nvSpPr>
        <p:spPr>
          <a:xfrm>
            <a:off x="782425" y="5175073"/>
            <a:ext cx="11161336"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0.003073, 0.001602, and 0.0008895 for 4PPM 16PSK SIM, 8PPM 16PSK SIM, and 16PPM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432BD-C765-4BC4-9FC8-FF253A5626C1}"/>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0F1432BD-C765-4BC4-9FC8-FF253A5626C1}"/>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3111247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99C9DCA6-AF10-4CC9-B075-573B606F7A14}"/>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0498057A-9158-4E46-A197-427AC4EFE905}"/>
              </a:ext>
            </a:extLst>
          </p:cNvPr>
          <p:cNvPicPr>
            <a:picLocks noChangeAspect="1"/>
          </p:cNvPicPr>
          <p:nvPr/>
        </p:nvPicPr>
        <p:blipFill>
          <a:blip r:embed="rId2"/>
          <a:stretch>
            <a:fillRect/>
          </a:stretch>
        </p:blipFill>
        <p:spPr>
          <a:xfrm>
            <a:off x="678913" y="930209"/>
            <a:ext cx="7372724" cy="3494711"/>
          </a:xfrm>
          <a:prstGeom prst="rect">
            <a:avLst/>
          </a:prstGeom>
        </p:spPr>
      </p:pic>
      <p:sp>
        <p:nvSpPr>
          <p:cNvPr id="3" name="TextBox 2">
            <a:extLst>
              <a:ext uri="{FF2B5EF4-FFF2-40B4-BE49-F238E27FC236}">
                <a16:creationId xmlns:a16="http://schemas.microsoft.com/office/drawing/2014/main" id="{0EB0932D-5AD8-422B-91D4-182B70B2A9F1}"/>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B3AC600-C0FC-446A-968D-3E3896534532}"/>
                  </a:ext>
                </a:extLst>
              </p:cNvPr>
              <p:cNvSpPr/>
              <p:nvPr/>
            </p:nvSpPr>
            <p:spPr>
              <a:xfrm>
                <a:off x="875573" y="4593148"/>
                <a:ext cx="7542563"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1.15 </a:t>
                </a:r>
                <a:r>
                  <a:rPr lang="en-IN" sz="1200" dirty="0">
                    <a:solidFill>
                      <a:srgbClr val="000000"/>
                    </a:solidFill>
                    <a:latin typeface="Times New Roman" panose="02020603050405020304" pitchFamily="18" charset="0"/>
                  </a:rPr>
                  <a:t>SER of 4PPM MPSK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EB3AC600-C0FC-446A-968D-3E3896534532}"/>
                  </a:ext>
                </a:extLst>
              </p:cNvPr>
              <p:cNvSpPr>
                <a:spLocks noRot="1" noChangeAspect="1" noMove="1" noResize="1" noEditPoints="1" noAdjustHandles="1" noChangeArrowheads="1" noChangeShapeType="1" noTextEdit="1"/>
              </p:cNvSpPr>
              <p:nvPr/>
            </p:nvSpPr>
            <p:spPr>
              <a:xfrm>
                <a:off x="875573" y="4593148"/>
                <a:ext cx="7542563" cy="480003"/>
              </a:xfrm>
              <a:prstGeom prst="rect">
                <a:avLst/>
              </a:prstGeom>
              <a:blipFill>
                <a:blip r:embed="rId3"/>
                <a:stretch>
                  <a:fillRect b="-5063"/>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B13AE24A-75E0-483E-9B57-AA0049BE1B98}"/>
              </a:ext>
            </a:extLst>
          </p:cNvPr>
          <p:cNvSpPr/>
          <p:nvPr/>
        </p:nvSpPr>
        <p:spPr>
          <a:xfrm>
            <a:off x="1024379" y="5241378"/>
            <a:ext cx="10143242"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5.736×10−9, 3.337×10−8, and 4.592×10−7 for 4PPM 4PSK SIM, 4PPM 8PSK SIM, and 4PPM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354BFA-38E4-4441-A101-39FC9964FD13}"/>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39354BFA-38E4-4441-A101-39FC9964FD13}"/>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96221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C86E43A6-2D95-4D4C-92D5-F4B14881FDC8}"/>
              </a:ext>
            </a:extLst>
          </p:cNvPr>
          <p:cNvSpPr/>
          <p:nvPr/>
        </p:nvSpPr>
        <p:spPr>
          <a:xfrm>
            <a:off x="916613" y="1410786"/>
            <a:ext cx="10358773" cy="2497543"/>
          </a:xfrm>
          <a:prstGeom prst="rect">
            <a:avLst/>
          </a:prstGeom>
        </p:spPr>
        <p:txBody>
          <a:bodyPr wrap="square">
            <a:spAutoFit/>
          </a:bodyPr>
          <a:lstStyle/>
          <a:p>
            <a:pPr marL="342900" lvl="0" indent="-34290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To model MIMO FSO Communication system with hybrid modulation technique over double generalized gamma distribution in the presence of the atmospheric turbulence-induced fading.</a:t>
            </a:r>
          </a:p>
          <a:p>
            <a:pPr marL="285750" lvl="0" indent="-285750" algn="just">
              <a:lnSpc>
                <a:spcPct val="150000"/>
              </a:lnSpc>
              <a:spcAft>
                <a:spcPts val="1200"/>
              </a:spcAft>
              <a:buFont typeface="Wingdings" panose="05000000000000000000" pitchFamily="2" charset="2"/>
              <a:buChar char="§"/>
            </a:pPr>
            <a:r>
              <a:rPr lang="en-US" sz="2000" dirty="0">
                <a:solidFill>
                  <a:srgbClr val="022826"/>
                </a:solidFill>
                <a:latin typeface="Arial" panose="020B0604020202020204" pitchFamily="34" charset="0"/>
                <a:cs typeface="Arial" panose="020B0604020202020204" pitchFamily="34" charset="0"/>
              </a:rPr>
              <a:t>To analyze the effect of BER over average electrical SNR under various atmospheric turbulence conditions.</a:t>
            </a:r>
          </a:p>
        </p:txBody>
      </p:sp>
      <p:sp>
        <p:nvSpPr>
          <p:cNvPr id="4" name="TextBox 3">
            <a:extLst>
              <a:ext uri="{FF2B5EF4-FFF2-40B4-BE49-F238E27FC236}">
                <a16:creationId xmlns:a16="http://schemas.microsoft.com/office/drawing/2014/main" id="{62F2DB54-E5F5-4FC4-804D-4C5C3A198A18}"/>
              </a:ext>
            </a:extLst>
          </p:cNvPr>
          <p:cNvSpPr txBox="1"/>
          <p:nvPr/>
        </p:nvSpPr>
        <p:spPr>
          <a:xfrm>
            <a:off x="4632268" y="450785"/>
            <a:ext cx="281198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OBJECTIVE</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Tree>
    <p:extLst>
      <p:ext uri="{BB962C8B-B14F-4D97-AF65-F5344CB8AC3E}">
        <p14:creationId xmlns:p14="http://schemas.microsoft.com/office/powerpoint/2010/main" val="25825782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62048A79-9839-40FC-A927-C4EC09C87A9C}"/>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B0A14DB3-DEDC-49CF-8476-75526A7C4BAC}"/>
              </a:ext>
            </a:extLst>
          </p:cNvPr>
          <p:cNvPicPr>
            <a:picLocks noChangeAspect="1"/>
          </p:cNvPicPr>
          <p:nvPr/>
        </p:nvPicPr>
        <p:blipFill>
          <a:blip r:embed="rId2"/>
          <a:stretch>
            <a:fillRect/>
          </a:stretch>
        </p:blipFill>
        <p:spPr>
          <a:xfrm>
            <a:off x="882825" y="1155972"/>
            <a:ext cx="7372724" cy="3632364"/>
          </a:xfrm>
          <a:prstGeom prst="rect">
            <a:avLst/>
          </a:prstGeom>
        </p:spPr>
      </p:pic>
      <p:sp>
        <p:nvSpPr>
          <p:cNvPr id="3" name="TextBox 2">
            <a:extLst>
              <a:ext uri="{FF2B5EF4-FFF2-40B4-BE49-F238E27FC236}">
                <a16:creationId xmlns:a16="http://schemas.microsoft.com/office/drawing/2014/main" id="{46BABBF6-9923-4CB7-98EE-DD8E5E37AE84}"/>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B7971CF-5A44-4F14-BA08-91186F96949F}"/>
                  </a:ext>
                </a:extLst>
              </p:cNvPr>
              <p:cNvSpPr/>
              <p:nvPr/>
            </p:nvSpPr>
            <p:spPr>
              <a:xfrm>
                <a:off x="967666" y="4734756"/>
                <a:ext cx="8163612" cy="295337"/>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1.16 </a:t>
                </a:r>
                <a:r>
                  <a:rPr lang="en-IN" sz="1200" dirty="0">
                    <a:solidFill>
                      <a:srgbClr val="000000"/>
                    </a:solidFill>
                    <a:latin typeface="Times New Roman" panose="02020603050405020304" pitchFamily="18" charset="0"/>
                  </a:rPr>
                  <a:t>SER of 8PPM MPSK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 </a:t>
                </a:r>
                <a:endParaRPr lang="en-IN" sz="1200" dirty="0"/>
              </a:p>
            </p:txBody>
          </p:sp>
        </mc:Choice>
        <mc:Fallback xmlns="">
          <p:sp>
            <p:nvSpPr>
              <p:cNvPr id="5" name="Rectangle 4">
                <a:extLst>
                  <a:ext uri="{FF2B5EF4-FFF2-40B4-BE49-F238E27FC236}">
                    <a16:creationId xmlns:a16="http://schemas.microsoft.com/office/drawing/2014/main" id="{CB7971CF-5A44-4F14-BA08-91186F96949F}"/>
                  </a:ext>
                </a:extLst>
              </p:cNvPr>
              <p:cNvSpPr>
                <a:spLocks noRot="1" noChangeAspect="1" noMove="1" noResize="1" noEditPoints="1" noAdjustHandles="1" noChangeArrowheads="1" noChangeShapeType="1" noTextEdit="1"/>
              </p:cNvSpPr>
              <p:nvPr/>
            </p:nvSpPr>
            <p:spPr>
              <a:xfrm>
                <a:off x="967666" y="4734756"/>
                <a:ext cx="8163612" cy="295337"/>
              </a:xfrm>
              <a:prstGeom prst="rect">
                <a:avLst/>
              </a:prstGeom>
              <a:blipFill>
                <a:blip r:embed="rId3"/>
                <a:stretch>
                  <a:fillRect t="-2083" b="-10417"/>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6D2E51DB-5C74-42B9-B18E-AF4109D24A86}"/>
              </a:ext>
            </a:extLst>
          </p:cNvPr>
          <p:cNvSpPr/>
          <p:nvPr/>
        </p:nvSpPr>
        <p:spPr>
          <a:xfrm>
            <a:off x="801278" y="5184864"/>
            <a:ext cx="9709608"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3.472 × 10−10, 1.874 × 10−9, and 2.256 × 10−8 for 8PPM 4PSK SIM, 8PPM 8PSK SIM, and 8PPM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0B924A-60C4-4DA8-928E-63A69E419C34}"/>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930B924A-60C4-4DA8-928E-63A69E419C34}"/>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4274329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7">
            <a:extLst>
              <a:ext uri="{FF2B5EF4-FFF2-40B4-BE49-F238E27FC236}">
                <a16:creationId xmlns:a16="http://schemas.microsoft.com/office/drawing/2014/main" id="{A5C1816C-4BD7-4B8B-AC37-0FBF3CE52E23}"/>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picture containing screenshot&#10;&#10;Description generated with very high confidence">
            <a:extLst>
              <a:ext uri="{FF2B5EF4-FFF2-40B4-BE49-F238E27FC236}">
                <a16:creationId xmlns:a16="http://schemas.microsoft.com/office/drawing/2014/main" id="{82646A26-BC4E-4D14-8E0E-DAAE8C195185}"/>
              </a:ext>
            </a:extLst>
          </p:cNvPr>
          <p:cNvPicPr>
            <a:picLocks noChangeAspect="1"/>
          </p:cNvPicPr>
          <p:nvPr/>
        </p:nvPicPr>
        <p:blipFill>
          <a:blip r:embed="rId2"/>
          <a:stretch>
            <a:fillRect/>
          </a:stretch>
        </p:blipFill>
        <p:spPr>
          <a:xfrm>
            <a:off x="649650" y="956159"/>
            <a:ext cx="7669301" cy="3707836"/>
          </a:xfrm>
          <a:prstGeom prst="rect">
            <a:avLst/>
          </a:prstGeom>
        </p:spPr>
      </p:pic>
      <p:sp>
        <p:nvSpPr>
          <p:cNvPr id="3" name="TextBox 2">
            <a:extLst>
              <a:ext uri="{FF2B5EF4-FFF2-40B4-BE49-F238E27FC236}">
                <a16:creationId xmlns:a16="http://schemas.microsoft.com/office/drawing/2014/main" id="{05F9569C-D8B1-4165-894C-919EF22E366C}"/>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9F8D354-DE91-41E9-B3BC-F5BED4047836}"/>
                  </a:ext>
                </a:extLst>
              </p:cNvPr>
              <p:cNvSpPr/>
              <p:nvPr/>
            </p:nvSpPr>
            <p:spPr>
              <a:xfrm>
                <a:off x="482623" y="4735556"/>
                <a:ext cx="8003357"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1.17 </a:t>
                </a:r>
                <a:r>
                  <a:rPr lang="en-IN" sz="1200" dirty="0">
                    <a:solidFill>
                      <a:srgbClr val="000000"/>
                    </a:solidFill>
                    <a:latin typeface="Times New Roman" panose="02020603050405020304" pitchFamily="18" charset="0"/>
                  </a:rPr>
                  <a:t>SER of 16PPM MPSK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5" name="Rectangle 4">
                <a:extLst>
                  <a:ext uri="{FF2B5EF4-FFF2-40B4-BE49-F238E27FC236}">
                    <a16:creationId xmlns:a16="http://schemas.microsoft.com/office/drawing/2014/main" id="{C9F8D354-DE91-41E9-B3BC-F5BED4047836}"/>
                  </a:ext>
                </a:extLst>
              </p:cNvPr>
              <p:cNvSpPr>
                <a:spLocks noRot="1" noChangeAspect="1" noMove="1" noResize="1" noEditPoints="1" noAdjustHandles="1" noChangeArrowheads="1" noChangeShapeType="1" noTextEdit="1"/>
              </p:cNvSpPr>
              <p:nvPr/>
            </p:nvSpPr>
            <p:spPr>
              <a:xfrm>
                <a:off x="482623" y="4735556"/>
                <a:ext cx="8003357" cy="480003"/>
              </a:xfrm>
              <a:prstGeom prst="rect">
                <a:avLst/>
              </a:prstGeom>
              <a:blipFill>
                <a:blip r:embed="rId3"/>
                <a:stretch>
                  <a:fillRect t="-1266" b="-5063"/>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9ED1B98C-F776-414A-97E6-C1629F150A28}"/>
              </a:ext>
            </a:extLst>
          </p:cNvPr>
          <p:cNvSpPr/>
          <p:nvPr/>
        </p:nvSpPr>
        <p:spPr>
          <a:xfrm>
            <a:off x="859410" y="5358681"/>
            <a:ext cx="10473179"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2.995×10−11, 1.554×10−10, and 1.723×10−9 for 16PPM 4PSK SIM, 16PPM 8PSK SIM, and 16PPM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E5566B-4444-46C3-A8A4-99E9E8FE1E49}"/>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91E5566B-4444-46C3-A8A4-99E9E8FE1E49}"/>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425731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B81864C4-2C1E-40DA-96D4-86CD22EA9538}"/>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BC3DC0C0-34DE-43B3-98D2-630AD7137EF5}"/>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4EC791F-7B4D-4EE9-9F6D-41F2F8F0DF5B}"/>
                  </a:ext>
                </a:extLst>
              </p:cNvPr>
              <p:cNvSpPr/>
              <p:nvPr/>
            </p:nvSpPr>
            <p:spPr>
              <a:xfrm>
                <a:off x="754145" y="4619723"/>
                <a:ext cx="7560140"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1.18 </a:t>
                </a:r>
                <a:r>
                  <a:rPr lang="en-IN" sz="1200" dirty="0">
                    <a:solidFill>
                      <a:srgbClr val="000000"/>
                    </a:solidFill>
                    <a:latin typeface="Times New Roman" panose="02020603050405020304" pitchFamily="18" charset="0"/>
                  </a:rPr>
                  <a:t>SER of LPPM 4PSK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3" name="Rectangle 2">
                <a:extLst>
                  <a:ext uri="{FF2B5EF4-FFF2-40B4-BE49-F238E27FC236}">
                    <a16:creationId xmlns:a16="http://schemas.microsoft.com/office/drawing/2014/main" id="{E4EC791F-7B4D-4EE9-9F6D-41F2F8F0DF5B}"/>
                  </a:ext>
                </a:extLst>
              </p:cNvPr>
              <p:cNvSpPr>
                <a:spLocks noRot="1" noChangeAspect="1" noMove="1" noResize="1" noEditPoints="1" noAdjustHandles="1" noChangeArrowheads="1" noChangeShapeType="1" noTextEdit="1"/>
              </p:cNvSpPr>
              <p:nvPr/>
            </p:nvSpPr>
            <p:spPr>
              <a:xfrm>
                <a:off x="754145" y="4619723"/>
                <a:ext cx="7560140" cy="480003"/>
              </a:xfrm>
              <a:prstGeom prst="rect">
                <a:avLst/>
              </a:prstGeom>
              <a:blipFill>
                <a:blip r:embed="rId2"/>
                <a:stretch>
                  <a:fillRect t="-1266" b="-5063"/>
                </a:stretch>
              </a:blipFill>
            </p:spPr>
            <p:txBody>
              <a:bodyPr/>
              <a:lstStyle/>
              <a:p>
                <a:r>
                  <a:rPr lang="en-IN">
                    <a:noFill/>
                  </a:rPr>
                  <a:t> </a:t>
                </a:r>
              </a:p>
            </p:txBody>
          </p:sp>
        </mc:Fallback>
      </mc:AlternateContent>
      <p:pic>
        <p:nvPicPr>
          <p:cNvPr id="4" name="Picture 4" descr="A close up of a map&#10;&#10;Description generated with high confidence">
            <a:extLst>
              <a:ext uri="{FF2B5EF4-FFF2-40B4-BE49-F238E27FC236}">
                <a16:creationId xmlns:a16="http://schemas.microsoft.com/office/drawing/2014/main" id="{4329C8B6-B4BA-4C98-879E-C1681608984C}"/>
              </a:ext>
            </a:extLst>
          </p:cNvPr>
          <p:cNvPicPr>
            <a:picLocks noChangeAspect="1"/>
          </p:cNvPicPr>
          <p:nvPr/>
        </p:nvPicPr>
        <p:blipFill>
          <a:blip r:embed="rId3"/>
          <a:stretch>
            <a:fillRect/>
          </a:stretch>
        </p:blipFill>
        <p:spPr>
          <a:xfrm>
            <a:off x="535040" y="1044866"/>
            <a:ext cx="7779245" cy="3574857"/>
          </a:xfrm>
          <a:prstGeom prst="rect">
            <a:avLst/>
          </a:prstGeom>
        </p:spPr>
      </p:pic>
      <p:sp>
        <p:nvSpPr>
          <p:cNvPr id="5" name="Rectangle 4">
            <a:extLst>
              <a:ext uri="{FF2B5EF4-FFF2-40B4-BE49-F238E27FC236}">
                <a16:creationId xmlns:a16="http://schemas.microsoft.com/office/drawing/2014/main" id="{4C4DC665-19B1-4FD2-A598-770A3444D7DF}"/>
              </a:ext>
            </a:extLst>
          </p:cNvPr>
          <p:cNvSpPr/>
          <p:nvPr/>
        </p:nvSpPr>
        <p:spPr>
          <a:xfrm>
            <a:off x="923827" y="5099726"/>
            <a:ext cx="10850252"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5.736×10−9, 3.472×10−10, and 2.995×10−11 for 4PPM 4PSK SIM, 8PPM 4PSK SIM, and 16PPM 4PSK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B9306B-BEFB-4838-A939-4697F4D2A2AD}"/>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p:sp>
            <p:nvSpPr>
              <p:cNvPr id="8" name="TextBox 7">
                <a:extLst>
                  <a:ext uri="{FF2B5EF4-FFF2-40B4-BE49-F238E27FC236}">
                    <a16:creationId xmlns:a16="http://schemas.microsoft.com/office/drawing/2014/main" id="{8AB9306B-BEFB-4838-A939-4697F4D2A2AD}"/>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6793259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5F4C8953-F68F-4BB9-8FA8-42ADF23093F5}"/>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6E26B922-F967-423F-8232-912D7CFCF4CE}"/>
              </a:ext>
            </a:extLst>
          </p:cNvPr>
          <p:cNvPicPr>
            <a:picLocks noChangeAspect="1"/>
          </p:cNvPicPr>
          <p:nvPr/>
        </p:nvPicPr>
        <p:blipFill>
          <a:blip r:embed="rId2"/>
          <a:stretch>
            <a:fillRect/>
          </a:stretch>
        </p:blipFill>
        <p:spPr>
          <a:xfrm>
            <a:off x="592883" y="1041525"/>
            <a:ext cx="7900511" cy="3504966"/>
          </a:xfrm>
          <a:prstGeom prst="rect">
            <a:avLst/>
          </a:prstGeom>
        </p:spPr>
      </p:pic>
      <p:sp>
        <p:nvSpPr>
          <p:cNvPr id="3" name="TextBox 2">
            <a:extLst>
              <a:ext uri="{FF2B5EF4-FFF2-40B4-BE49-F238E27FC236}">
                <a16:creationId xmlns:a16="http://schemas.microsoft.com/office/drawing/2014/main" id="{E360189C-0E8B-45AC-8FE7-24A96637B9D4}"/>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C94A15F-E537-4A50-9BA9-2C8540A3AE2F}"/>
                  </a:ext>
                </a:extLst>
              </p:cNvPr>
              <p:cNvSpPr/>
              <p:nvPr/>
            </p:nvSpPr>
            <p:spPr>
              <a:xfrm>
                <a:off x="886119" y="4546491"/>
                <a:ext cx="7447019" cy="553998"/>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1.19 </a:t>
                </a:r>
                <a:r>
                  <a:rPr lang="en-IN" sz="1200" dirty="0">
                    <a:solidFill>
                      <a:srgbClr val="000000"/>
                    </a:solidFill>
                    <a:latin typeface="Times New Roman" panose="02020603050405020304" pitchFamily="18" charset="0"/>
                  </a:rPr>
                  <a:t>SER of LPPM 8PSK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a:t>
                </a:r>
                <a:r>
                  <a:rPr lang="en-IN" dirty="0">
                    <a:solidFill>
                      <a:srgbClr val="000000"/>
                    </a:solidFill>
                    <a:latin typeface="Cambria Math" panose="02040503050406030204" pitchFamily="18" charset="0"/>
                  </a:rPr>
                  <a:t>2</a:t>
                </a:r>
                <a:r>
                  <a:rPr lang="en-IN" dirty="0">
                    <a:solidFill>
                      <a:srgbClr val="000000"/>
                    </a:solidFill>
                    <a:latin typeface="Times New Roman" panose="02020603050405020304" pitchFamily="18" charset="0"/>
                  </a:rPr>
                  <a:t>. </a:t>
                </a:r>
                <a:endParaRPr lang="en-IN" dirty="0"/>
              </a:p>
            </p:txBody>
          </p:sp>
        </mc:Choice>
        <mc:Fallback xmlns="">
          <p:sp>
            <p:nvSpPr>
              <p:cNvPr id="4" name="Rectangle 3">
                <a:extLst>
                  <a:ext uri="{FF2B5EF4-FFF2-40B4-BE49-F238E27FC236}">
                    <a16:creationId xmlns:a16="http://schemas.microsoft.com/office/drawing/2014/main" id="{8C94A15F-E537-4A50-9BA9-2C8540A3AE2F}"/>
                  </a:ext>
                </a:extLst>
              </p:cNvPr>
              <p:cNvSpPr>
                <a:spLocks noRot="1" noChangeAspect="1" noMove="1" noResize="1" noEditPoints="1" noAdjustHandles="1" noChangeArrowheads="1" noChangeShapeType="1" noTextEdit="1"/>
              </p:cNvSpPr>
              <p:nvPr/>
            </p:nvSpPr>
            <p:spPr>
              <a:xfrm>
                <a:off x="886119" y="4546491"/>
                <a:ext cx="7447019" cy="553998"/>
              </a:xfrm>
              <a:prstGeom prst="rect">
                <a:avLst/>
              </a:prstGeom>
              <a:blipFill>
                <a:blip r:embed="rId3"/>
                <a:stretch>
                  <a:fillRect t="-1099" b="-15385"/>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45B05CAE-C72E-45B0-BAB4-D7F6D248806E}"/>
              </a:ext>
            </a:extLst>
          </p:cNvPr>
          <p:cNvSpPr/>
          <p:nvPr/>
        </p:nvSpPr>
        <p:spPr>
          <a:xfrm>
            <a:off x="980388" y="4986537"/>
            <a:ext cx="10162094"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5.736×10−9, 3.472×10−10, and 2.995×10−11 for 4PPM 4PSK SIM, 8PPM 4PSK SIM, and 16PPM 4PSK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BDAFAD2-2A64-463D-BF87-B9B9410441CD}"/>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p:sp>
            <p:nvSpPr>
              <p:cNvPr id="8" name="TextBox 7">
                <a:extLst>
                  <a:ext uri="{FF2B5EF4-FFF2-40B4-BE49-F238E27FC236}">
                    <a16:creationId xmlns:a16="http://schemas.microsoft.com/office/drawing/2014/main" id="{5BDAFAD2-2A64-463D-BF87-B9B9410441CD}"/>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1623641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7D3BA0D6-6A7C-4463-A8DC-4F4C7728A63C}"/>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DF4D2624-1925-4052-A224-5C789E2B5594}"/>
              </a:ext>
            </a:extLst>
          </p:cNvPr>
          <p:cNvPicPr>
            <a:picLocks noChangeAspect="1"/>
          </p:cNvPicPr>
          <p:nvPr/>
        </p:nvPicPr>
        <p:blipFill>
          <a:blip r:embed="rId2"/>
          <a:stretch>
            <a:fillRect/>
          </a:stretch>
        </p:blipFill>
        <p:spPr>
          <a:xfrm>
            <a:off x="455118" y="838986"/>
            <a:ext cx="7491677" cy="3643579"/>
          </a:xfrm>
          <a:prstGeom prst="rect">
            <a:avLst/>
          </a:prstGeom>
        </p:spPr>
      </p:pic>
      <p:sp>
        <p:nvSpPr>
          <p:cNvPr id="3" name="TextBox 2">
            <a:extLst>
              <a:ext uri="{FF2B5EF4-FFF2-40B4-BE49-F238E27FC236}">
                <a16:creationId xmlns:a16="http://schemas.microsoft.com/office/drawing/2014/main" id="{9235309A-7161-4FCF-9159-063B70BD12D3}"/>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D559DC9-A956-4DE1-976F-F5A4F61257A3}"/>
                  </a:ext>
                </a:extLst>
              </p:cNvPr>
              <p:cNvSpPr/>
              <p:nvPr/>
            </p:nvSpPr>
            <p:spPr>
              <a:xfrm>
                <a:off x="641023" y="4539917"/>
                <a:ext cx="7645138"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1.20 </a:t>
                </a:r>
                <a:r>
                  <a:rPr lang="en-IN" sz="1200" dirty="0">
                    <a:solidFill>
                      <a:srgbClr val="000000"/>
                    </a:solidFill>
                    <a:latin typeface="Times New Roman" panose="02020603050405020304" pitchFamily="18" charset="0"/>
                  </a:rPr>
                  <a:t>SER of LPPM 16PSK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 2</a:t>
                </a:r>
                <a:r>
                  <a:rPr lang="en-IN" sz="1200" dirty="0">
                    <a:solidFill>
                      <a:srgbClr val="000000"/>
                    </a:solidFill>
                    <a:latin typeface="Times New Roman" panose="02020603050405020304" pitchFamily="18" charset="0"/>
                  </a:rPr>
                  <a:t>. </a:t>
                </a:r>
                <a:endParaRPr lang="en-IN" sz="1200" dirty="0"/>
              </a:p>
            </p:txBody>
          </p:sp>
        </mc:Choice>
        <mc:Fallback xmlns="">
          <p:sp>
            <p:nvSpPr>
              <p:cNvPr id="4" name="Rectangle 3">
                <a:extLst>
                  <a:ext uri="{FF2B5EF4-FFF2-40B4-BE49-F238E27FC236}">
                    <a16:creationId xmlns:a16="http://schemas.microsoft.com/office/drawing/2014/main" id="{FD559DC9-A956-4DE1-976F-F5A4F61257A3}"/>
                  </a:ext>
                </a:extLst>
              </p:cNvPr>
              <p:cNvSpPr>
                <a:spLocks noRot="1" noChangeAspect="1" noMove="1" noResize="1" noEditPoints="1" noAdjustHandles="1" noChangeArrowheads="1" noChangeShapeType="1" noTextEdit="1"/>
              </p:cNvSpPr>
              <p:nvPr/>
            </p:nvSpPr>
            <p:spPr>
              <a:xfrm>
                <a:off x="641023" y="4539917"/>
                <a:ext cx="7645138" cy="480003"/>
              </a:xfrm>
              <a:prstGeom prst="rect">
                <a:avLst/>
              </a:prstGeom>
              <a:blipFill>
                <a:blip r:embed="rId3"/>
                <a:stretch>
                  <a:fillRect t="-1282" b="-641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085354E6-1B39-43DB-BD1E-A09A69737CBE}"/>
              </a:ext>
            </a:extLst>
          </p:cNvPr>
          <p:cNvSpPr/>
          <p:nvPr/>
        </p:nvSpPr>
        <p:spPr>
          <a:xfrm>
            <a:off x="782425" y="5166651"/>
            <a:ext cx="10935093"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4.592×10−7, 2.256×10−8, and 1.723×10−9 for 4PPM 16PSK SIM, 8PPM 16PSK SIM, and 16PPM 16PSK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C801043-23CA-4BCB-A8F1-9A02DB176362}"/>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p:sp>
            <p:nvSpPr>
              <p:cNvPr id="8" name="TextBox 7">
                <a:extLst>
                  <a:ext uri="{FF2B5EF4-FFF2-40B4-BE49-F238E27FC236}">
                    <a16:creationId xmlns:a16="http://schemas.microsoft.com/office/drawing/2014/main" id="{BC801043-23CA-4BCB-A8F1-9A02DB176362}"/>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37139259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CED7DFE3-8323-4F78-8D60-E41BB44F0BF7}"/>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screenshot of a video game&#10;&#10;Description generated with high confidence">
            <a:extLst>
              <a:ext uri="{FF2B5EF4-FFF2-40B4-BE49-F238E27FC236}">
                <a16:creationId xmlns:a16="http://schemas.microsoft.com/office/drawing/2014/main" id="{07C5CD8B-80B7-417B-9181-C4F2456E844A}"/>
              </a:ext>
            </a:extLst>
          </p:cNvPr>
          <p:cNvPicPr>
            <a:picLocks noChangeAspect="1"/>
          </p:cNvPicPr>
          <p:nvPr/>
        </p:nvPicPr>
        <p:blipFill>
          <a:blip r:embed="rId2"/>
          <a:stretch>
            <a:fillRect/>
          </a:stretch>
        </p:blipFill>
        <p:spPr>
          <a:xfrm>
            <a:off x="688157" y="1058058"/>
            <a:ext cx="7503736" cy="3485661"/>
          </a:xfrm>
          <a:prstGeom prst="rect">
            <a:avLst/>
          </a:prstGeom>
        </p:spPr>
      </p:pic>
      <p:sp>
        <p:nvSpPr>
          <p:cNvPr id="3" name="TextBox 2">
            <a:extLst>
              <a:ext uri="{FF2B5EF4-FFF2-40B4-BE49-F238E27FC236}">
                <a16:creationId xmlns:a16="http://schemas.microsoft.com/office/drawing/2014/main" id="{A1BC3CC4-A04B-42C7-B160-EB43AB3BB759}"/>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F226D1-EFA4-440F-B7C9-A6BABDB41754}"/>
                  </a:ext>
                </a:extLst>
              </p:cNvPr>
              <p:cNvSpPr/>
              <p:nvPr/>
            </p:nvSpPr>
            <p:spPr>
              <a:xfrm>
                <a:off x="546598" y="4714243"/>
                <a:ext cx="8804635"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1.21 </a:t>
                </a:r>
                <a:r>
                  <a:rPr lang="en-IN" sz="1200" dirty="0">
                    <a:solidFill>
                      <a:srgbClr val="000000"/>
                    </a:solidFill>
                    <a:latin typeface="Times New Roman" panose="02020603050405020304" pitchFamily="18" charset="0"/>
                  </a:rPr>
                  <a:t>SER of BPSK, 4PSK, 16PPM BPSK SIM, and 16PPM 4PSK SIM for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4" name="Rectangle 3">
                <a:extLst>
                  <a:ext uri="{FF2B5EF4-FFF2-40B4-BE49-F238E27FC236}">
                    <a16:creationId xmlns:a16="http://schemas.microsoft.com/office/drawing/2014/main" id="{85F226D1-EFA4-440F-B7C9-A6BABDB41754}"/>
                  </a:ext>
                </a:extLst>
              </p:cNvPr>
              <p:cNvSpPr>
                <a:spLocks noRot="1" noChangeAspect="1" noMove="1" noResize="1" noEditPoints="1" noAdjustHandles="1" noChangeArrowheads="1" noChangeShapeType="1" noTextEdit="1"/>
              </p:cNvSpPr>
              <p:nvPr/>
            </p:nvSpPr>
            <p:spPr>
              <a:xfrm>
                <a:off x="546598" y="4714243"/>
                <a:ext cx="8804635" cy="480003"/>
              </a:xfrm>
              <a:prstGeom prst="rect">
                <a:avLst/>
              </a:prstGeom>
              <a:blipFill>
                <a:blip r:embed="rId3"/>
                <a:stretch>
                  <a:fillRect b="-5063"/>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FEEA3269-C53C-46A7-8908-463B6C2EF00F}"/>
              </a:ext>
            </a:extLst>
          </p:cNvPr>
          <p:cNvSpPr/>
          <p:nvPr/>
        </p:nvSpPr>
        <p:spPr>
          <a:xfrm>
            <a:off x="688157" y="5194246"/>
            <a:ext cx="11019934" cy="1420325"/>
          </a:xfrm>
          <a:prstGeom prst="rect">
            <a:avLst/>
          </a:prstGeom>
        </p:spPr>
        <p:txBody>
          <a:bodyPr wrap="square">
            <a:spAutoFit/>
          </a:bodyPr>
          <a:lstStyle/>
          <a:p>
            <a:pPr algn="just">
              <a:lnSpc>
                <a:spcPct val="150000"/>
              </a:lnSpc>
            </a:pPr>
            <a:r>
              <a:rPr lang="en-US" sz="2000" dirty="0">
                <a:latin typeface="Arial" panose="020B0604020202020204" pitchFamily="34" charset="0"/>
                <a:cs typeface="Arial" panose="020B0604020202020204" pitchFamily="34" charset="0"/>
              </a:rPr>
              <a:t>It is observed that for the average electrical SNR of 45 dB, the corresponding values of average SER are 1.535×10−10, 1.628×10−9, 4.434×10−12, and 2.831×10−11 for BPSK, 4PSK, and 16PPM BPSK SIM, 16PPM 4PSK SIM respectively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298BFCD-F717-4552-AD81-19DE8592E73B}"/>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p:sp>
            <p:nvSpPr>
              <p:cNvPr id="8" name="TextBox 7">
                <a:extLst>
                  <a:ext uri="{FF2B5EF4-FFF2-40B4-BE49-F238E27FC236}">
                    <a16:creationId xmlns:a16="http://schemas.microsoft.com/office/drawing/2014/main" id="{C298BFCD-F717-4552-AD81-19DE8592E73B}"/>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31540853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2C8EC920-D361-4FD8-84B4-36C291200EFE}"/>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 name="Picture 2" descr="A close up of a map&#10;&#10;Description generated with high confidence">
            <a:extLst>
              <a:ext uri="{FF2B5EF4-FFF2-40B4-BE49-F238E27FC236}">
                <a16:creationId xmlns:a16="http://schemas.microsoft.com/office/drawing/2014/main" id="{739209C4-3BF2-4B50-B85F-F796733F74B0}"/>
              </a:ext>
            </a:extLst>
          </p:cNvPr>
          <p:cNvPicPr>
            <a:picLocks noChangeAspect="1"/>
          </p:cNvPicPr>
          <p:nvPr/>
        </p:nvPicPr>
        <p:blipFill>
          <a:blip r:embed="rId2"/>
          <a:stretch>
            <a:fillRect/>
          </a:stretch>
        </p:blipFill>
        <p:spPr>
          <a:xfrm>
            <a:off x="713509" y="1014314"/>
            <a:ext cx="7465872" cy="3477314"/>
          </a:xfrm>
          <a:prstGeom prst="rect">
            <a:avLst/>
          </a:prstGeom>
        </p:spPr>
      </p:pic>
      <p:sp>
        <p:nvSpPr>
          <p:cNvPr id="3" name="TextBox 2">
            <a:extLst>
              <a:ext uri="{FF2B5EF4-FFF2-40B4-BE49-F238E27FC236}">
                <a16:creationId xmlns:a16="http://schemas.microsoft.com/office/drawing/2014/main" id="{3659CC9E-8950-497B-ABC0-9EC8D7B6742E}"/>
              </a:ext>
            </a:extLst>
          </p:cNvPr>
          <p:cNvSpPr txBox="1"/>
          <p:nvPr/>
        </p:nvSpPr>
        <p:spPr>
          <a:xfrm>
            <a:off x="1978509" y="345434"/>
            <a:ext cx="737272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RESULT AND ANALYSIS(contd.)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931662A-EB19-420D-83B9-55AF06A57EDA}"/>
                  </a:ext>
                </a:extLst>
              </p:cNvPr>
              <p:cNvSpPr/>
              <p:nvPr/>
            </p:nvSpPr>
            <p:spPr>
              <a:xfrm>
                <a:off x="490194" y="4661931"/>
                <a:ext cx="8507085" cy="480003"/>
              </a:xfrm>
              <a:prstGeom prst="rect">
                <a:avLst/>
              </a:prstGeom>
            </p:spPr>
            <p:txBody>
              <a:bodyPr wrap="square">
                <a:spAutoFit/>
              </a:bodyPr>
              <a:lstStyle/>
              <a:p>
                <a:pPr algn="ctr"/>
                <a:r>
                  <a:rPr lang="en-IN" sz="1200" b="1" dirty="0">
                    <a:solidFill>
                      <a:srgbClr val="000000"/>
                    </a:solidFill>
                    <a:latin typeface="Times New Roman" panose="02020603050405020304" pitchFamily="18" charset="0"/>
                  </a:rPr>
                  <a:t>Fig 1.22 </a:t>
                </a:r>
                <a:r>
                  <a:rPr lang="en-IN" sz="1200" dirty="0">
                    <a:solidFill>
                      <a:srgbClr val="000000"/>
                    </a:solidFill>
                    <a:latin typeface="Times New Roman" panose="02020603050405020304" pitchFamily="18" charset="0"/>
                  </a:rPr>
                  <a:t>SER of 16PPM 4PSK SIM, 16PPM 8PSK SIM for both SISO and MIMO FSO system over double GG fading under moderate turbulence with </a:t>
                </a:r>
                <a14:m>
                  <m:oMath xmlns:m="http://schemas.openxmlformats.org/officeDocument/2006/math">
                    <m:sSub>
                      <m:sSubPr>
                        <m:ctrlPr>
                          <a:rPr lang="en-IN" sz="1200" i="1">
                            <a:latin typeface="Cambria Math" panose="02040503050406030204" pitchFamily="18" charset="0"/>
                          </a:rPr>
                        </m:ctrlPr>
                      </m:sSubPr>
                      <m:e>
                        <m:sSup>
                          <m:sSupPr>
                            <m:ctrlPr>
                              <a:rPr lang="en-IN" sz="1200" i="1">
                                <a:latin typeface="Cambria Math" panose="02040503050406030204" pitchFamily="18" charset="0"/>
                              </a:rPr>
                            </m:ctrlPr>
                          </m:sSupPr>
                          <m:e>
                            <m:r>
                              <a:rPr lang="en-IN" sz="1200" i="1">
                                <a:latin typeface="Cambria Math" panose="02040503050406030204" pitchFamily="18" charset="0"/>
                                <a:ea typeface="Cambria Math" panose="02040503050406030204" pitchFamily="18" charset="0"/>
                              </a:rPr>
                              <m:t>𝜎</m:t>
                            </m:r>
                          </m:e>
                          <m:sup>
                            <m:r>
                              <a:rPr lang="en-US" sz="1200" i="1">
                                <a:latin typeface="Cambria Math" panose="02040503050406030204" pitchFamily="18" charset="0"/>
                              </a:rPr>
                              <m:t>2</m:t>
                            </m:r>
                          </m:sup>
                        </m:sSup>
                      </m:e>
                      <m:sub>
                        <m:r>
                          <a:rPr lang="en-US" sz="1200" i="1">
                            <a:latin typeface="Cambria Math" panose="02040503050406030204" pitchFamily="18" charset="0"/>
                          </a:rPr>
                          <m:t>𝑅𝑦𝑡𝑜𝑣</m:t>
                        </m:r>
                      </m:sub>
                    </m:sSub>
                    <m:r>
                      <a:rPr lang="en-US" sz="1200" i="1">
                        <a:latin typeface="Cambria Math" panose="02040503050406030204" pitchFamily="18" charset="0"/>
                      </a:rPr>
                      <m:t> </m:t>
                    </m:r>
                  </m:oMath>
                </a14:m>
                <a:r>
                  <a:rPr lang="en-IN" sz="1200" dirty="0">
                    <a:solidFill>
                      <a:srgbClr val="000000"/>
                    </a:solidFill>
                    <a:latin typeface="Cambria Math" panose="02040503050406030204" pitchFamily="18" charset="0"/>
                  </a:rPr>
                  <a:t>=2</a:t>
                </a:r>
                <a:r>
                  <a:rPr lang="en-IN" sz="1200" dirty="0">
                    <a:solidFill>
                      <a:srgbClr val="000000"/>
                    </a:solidFill>
                    <a:latin typeface="Times New Roman" panose="02020603050405020304" pitchFamily="18" charset="0"/>
                  </a:rPr>
                  <a:t>. </a:t>
                </a:r>
                <a:endParaRPr lang="en-IN" sz="1200" dirty="0"/>
              </a:p>
            </p:txBody>
          </p:sp>
        </mc:Choice>
        <mc:Fallback xmlns="">
          <p:sp>
            <p:nvSpPr>
              <p:cNvPr id="4" name="Rectangle 3">
                <a:extLst>
                  <a:ext uri="{FF2B5EF4-FFF2-40B4-BE49-F238E27FC236}">
                    <a16:creationId xmlns:a16="http://schemas.microsoft.com/office/drawing/2014/main" id="{7931662A-EB19-420D-83B9-55AF06A57EDA}"/>
                  </a:ext>
                </a:extLst>
              </p:cNvPr>
              <p:cNvSpPr>
                <a:spLocks noRot="1" noChangeAspect="1" noMove="1" noResize="1" noEditPoints="1" noAdjustHandles="1" noChangeArrowheads="1" noChangeShapeType="1" noTextEdit="1"/>
              </p:cNvSpPr>
              <p:nvPr/>
            </p:nvSpPr>
            <p:spPr>
              <a:xfrm>
                <a:off x="490194" y="4661931"/>
                <a:ext cx="8507085" cy="480003"/>
              </a:xfrm>
              <a:prstGeom prst="rect">
                <a:avLst/>
              </a:prstGeom>
              <a:blipFill>
                <a:blip r:embed="rId3"/>
                <a:stretch>
                  <a:fillRect t="-1282" r="-72" b="-6410"/>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9AF98073-8455-4680-B64C-EE0628EEC685}"/>
              </a:ext>
            </a:extLst>
          </p:cNvPr>
          <p:cNvSpPr/>
          <p:nvPr/>
        </p:nvSpPr>
        <p:spPr>
          <a:xfrm>
            <a:off x="490194" y="5312237"/>
            <a:ext cx="11701806" cy="1420325"/>
          </a:xfrm>
          <a:prstGeom prst="rect">
            <a:avLst/>
          </a:prstGeom>
        </p:spPr>
        <p:txBody>
          <a:bodyPr wrap="square">
            <a:spAutoFit/>
          </a:bodyPr>
          <a:lstStyle/>
          <a:p>
            <a:pPr algn="just">
              <a:lnSpc>
                <a:spcPct val="150000"/>
              </a:lnSpc>
            </a:pPr>
            <a:r>
              <a:rPr lang="en-IN" sz="2000" dirty="0">
                <a:latin typeface="Arial" panose="020B0604020202020204" pitchFamily="34" charset="0"/>
                <a:cs typeface="Arial" panose="020B0604020202020204" pitchFamily="34" charset="0"/>
              </a:rPr>
              <a:t>It is observed that for the average electrical SNR of 45 dB, the corresponding values of average SER are 0.0005696, 2.995×10−11, 0.0006253, and 1.554×10−10 for 16PPM 4PSK SIM SISO, 16PPM 4PSK SIM MIMO, 16PPM 8PSK SIM SISO, and 16PPM 8PSK SIM MIMO respectively.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245902C-22AC-40BF-B0D7-80418946B72E}"/>
                  </a:ext>
                </a:extLst>
              </p:cNvPr>
              <p:cNvSpPr txBox="1"/>
              <p:nvPr/>
            </p:nvSpPr>
            <p:spPr>
              <a:xfrm>
                <a:off x="8825345" y="1551709"/>
                <a:ext cx="2237253" cy="2239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Parameters Used:</a:t>
                </a: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m:rPr>
                          <m:nor/>
                        </m:rPr>
                        <a:rPr lang="en-IN" sz="2000" dirty="0">
                          <a:solidFill>
                            <a:srgbClr val="000000"/>
                          </a:solidFill>
                          <a:latin typeface="Cambria Math" panose="02040503050406030204" pitchFamily="18" charset="0"/>
                        </a:rPr>
                        <m:t>2.65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2</m:t>
                          </m:r>
                        </m:sub>
                      </m:sSub>
                      <m:r>
                        <a:rPr lang="en-US" sz="2000" i="1" smtClean="0">
                          <a:latin typeface="Cambria Math" panose="02040503050406030204" pitchFamily="18" charset="0"/>
                        </a:rPr>
                        <m:t>=2</m:t>
                      </m:r>
                      <m:r>
                        <a:rPr lang="en-US" sz="2000" b="0" i="1" smtClean="0">
                          <a:latin typeface="Cambria Math" panose="02040503050406030204" pitchFamily="18" charset="0"/>
                        </a:rPr>
                        <m:t>.65</m:t>
                      </m:r>
                    </m:oMath>
                  </m:oMathPara>
                </a14:m>
                <a:endParaRPr lang="en-US" sz="2000" dirty="0"/>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1</m:t>
                          </m:r>
                        </m:sub>
                      </m:sSub>
                      <m:r>
                        <m:rPr>
                          <m:nor/>
                        </m:rPr>
                        <a:rPr lang="en-IN" sz="2000" dirty="0">
                          <a:solidFill>
                            <a:srgbClr val="000000"/>
                          </a:solidFill>
                          <a:latin typeface="Cambria Math" panose="02040503050406030204" pitchFamily="18" charset="0"/>
                        </a:rPr>
                        <m:t>= 0.9135</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1.4358</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1</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0.9836</m:t>
                      </m:r>
                    </m:oMath>
                  </m:oMathPara>
                </a14:m>
                <a:endParaRPr lang="en-US" sz="2000"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Ω</m:t>
                          </m:r>
                        </m:e>
                        <m:sub>
                          <m:r>
                            <a:rPr lang="en-US" sz="2000" b="0" i="1" smtClean="0">
                              <a:latin typeface="Cambria Math" panose="02040503050406030204" pitchFamily="18" charset="0"/>
                            </a:rPr>
                            <m:t>2</m:t>
                          </m:r>
                        </m:sub>
                      </m:sSub>
                      <m:r>
                        <a:rPr lang="en-US" sz="2000" i="1">
                          <a:latin typeface="Cambria Math" panose="02040503050406030204" pitchFamily="18" charset="0"/>
                        </a:rPr>
                        <m:t>=</m:t>
                      </m:r>
                      <m:r>
                        <m:rPr>
                          <m:nor/>
                        </m:rPr>
                        <a:rPr lang="en-IN" sz="2000" dirty="0">
                          <a:solidFill>
                            <a:srgbClr val="000000"/>
                          </a:solidFill>
                          <a:latin typeface="Cambria Math" panose="02040503050406030204" pitchFamily="18" charset="0"/>
                        </a:rPr>
                        <m:t>1.1745</m:t>
                      </m:r>
                      <m:r>
                        <m:rPr>
                          <m:nor/>
                        </m:rPr>
                        <a:rPr lang="en-IN" sz="2000" dirty="0">
                          <a:solidFill>
                            <a:srgbClr val="000000"/>
                          </a:solidFill>
                          <a:latin typeface="Times New Roman" panose="02020603050405020304" pitchFamily="18" charset="0"/>
                        </a:rPr>
                        <m:t>.</m:t>
                      </m:r>
                    </m:oMath>
                  </m:oMathPara>
                </a14:m>
                <a:endParaRPr lang="en-US" sz="2000" dirty="0"/>
              </a:p>
            </p:txBody>
          </p:sp>
        </mc:Choice>
        <mc:Fallback>
          <p:sp>
            <p:nvSpPr>
              <p:cNvPr id="8" name="TextBox 7">
                <a:extLst>
                  <a:ext uri="{FF2B5EF4-FFF2-40B4-BE49-F238E27FC236}">
                    <a16:creationId xmlns:a16="http://schemas.microsoft.com/office/drawing/2014/main" id="{0245902C-22AC-40BF-B0D7-80418946B72E}"/>
                  </a:ext>
                </a:extLst>
              </p:cNvPr>
              <p:cNvSpPr txBox="1">
                <a:spLocks noRot="1" noChangeAspect="1" noMove="1" noResize="1" noEditPoints="1" noAdjustHandles="1" noChangeArrowheads="1" noChangeShapeType="1" noTextEdit="1"/>
              </p:cNvSpPr>
              <p:nvPr/>
            </p:nvSpPr>
            <p:spPr>
              <a:xfrm>
                <a:off x="8825345" y="1551709"/>
                <a:ext cx="2237253" cy="2239652"/>
              </a:xfrm>
              <a:prstGeom prst="rect">
                <a:avLst/>
              </a:prstGeom>
              <a:blipFill>
                <a:blip r:embed="rId4"/>
                <a:stretch>
                  <a:fillRect l="-2997" t="-1362" r="-2180"/>
                </a:stretch>
              </a:blipFill>
            </p:spPr>
            <p:txBody>
              <a:bodyPr/>
              <a:lstStyle/>
              <a:p>
                <a:r>
                  <a:rPr lang="en-IN">
                    <a:noFill/>
                  </a:rPr>
                  <a:t> </a:t>
                </a:r>
              </a:p>
            </p:txBody>
          </p:sp>
        </mc:Fallback>
      </mc:AlternateContent>
    </p:spTree>
    <p:extLst>
      <p:ext uri="{BB962C8B-B14F-4D97-AF65-F5344CB8AC3E}">
        <p14:creationId xmlns:p14="http://schemas.microsoft.com/office/powerpoint/2010/main" val="421563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98058555-D798-4ED8-B0F5-BA68072C692C}"/>
              </a:ext>
            </a:extLst>
          </p:cNvPr>
          <p:cNvSpPr/>
          <p:nvPr/>
        </p:nvSpPr>
        <p:spPr>
          <a:xfrm rot="5400000">
            <a:off x="-1745974" y="1736547"/>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71C87E77-7820-4EAA-B0D8-3492732B6B8F}"/>
              </a:ext>
            </a:extLst>
          </p:cNvPr>
          <p:cNvSpPr txBox="1"/>
          <p:nvPr/>
        </p:nvSpPr>
        <p:spPr>
          <a:xfrm>
            <a:off x="3935867" y="345434"/>
            <a:ext cx="345799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pc="300" dirty="0">
                <a:solidFill>
                  <a:srgbClr val="022826"/>
                </a:solidFill>
                <a:latin typeface="Arial" panose="020B0604020202020204" pitchFamily="34" charset="0"/>
                <a:cs typeface="Arial" panose="020B0604020202020204" pitchFamily="34" charset="0"/>
              </a:rPr>
              <a:t>CONCLUSION</a:t>
            </a: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 </a:t>
            </a:r>
          </a:p>
        </p:txBody>
      </p:sp>
      <p:sp>
        <p:nvSpPr>
          <p:cNvPr id="3" name="Rectangle 2">
            <a:extLst>
              <a:ext uri="{FF2B5EF4-FFF2-40B4-BE49-F238E27FC236}">
                <a16:creationId xmlns:a16="http://schemas.microsoft.com/office/drawing/2014/main" id="{7AD6AC08-81CC-43D6-B1C3-4530F23652D6}"/>
              </a:ext>
            </a:extLst>
          </p:cNvPr>
          <p:cNvSpPr/>
          <p:nvPr/>
        </p:nvSpPr>
        <p:spPr>
          <a:xfrm>
            <a:off x="916613" y="1279001"/>
            <a:ext cx="10358773" cy="4190314"/>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We have modelled the FSO  channel using Double Generalized Gamma (GG) distribution under moderate turbulence condition.</a:t>
            </a:r>
          </a:p>
          <a:p>
            <a:pPr marL="285750" indent="-285750"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We have proposed a new hybrid SIM with LPPM and MPSK and analyzed the SER.</a:t>
            </a:r>
          </a:p>
          <a:p>
            <a:pPr marL="285750" indent="-285750"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We analyzed the average SER performance of MPSK and hybrid LPPM-MPSK-SIM over double generalized gamma fading under moderate turbulence condition, mathematically as well as using the MATLAB. </a:t>
            </a:r>
          </a:p>
          <a:p>
            <a:pPr marL="285750" indent="-285750"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New hybrid Modulation can be further used with spatial diversity techniques to improve the FSO system performance.</a:t>
            </a:r>
          </a:p>
          <a:p>
            <a:pPr marL="285750" indent="-285750" algn="just">
              <a:lnSpc>
                <a:spcPct val="15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It can also be applied to other channel models under all ranges of turbulence conditions. </a:t>
            </a:r>
            <a:endParaRPr lang="en-US" sz="2000" dirty="0">
              <a:solidFill>
                <a:srgbClr val="0228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2324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0988E3EE-5693-4463-ABA0-226EDFBC8B0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D588C01A-CB2C-4D24-8CFB-3953C14424CC}"/>
              </a:ext>
            </a:extLst>
          </p:cNvPr>
          <p:cNvSpPr txBox="1"/>
          <p:nvPr/>
        </p:nvSpPr>
        <p:spPr>
          <a:xfrm>
            <a:off x="3931860" y="345434"/>
            <a:ext cx="346601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P</a:t>
            </a:r>
            <a:r>
              <a:rPr lang="en-US" sz="3200" spc="300" dirty="0">
                <a:solidFill>
                  <a:srgbClr val="022826"/>
                </a:solidFill>
                <a:latin typeface="Arial" panose="020B0604020202020204" pitchFamily="34" charset="0"/>
                <a:cs typeface="Arial" panose="020B0604020202020204" pitchFamily="34" charset="0"/>
              </a:rPr>
              <a:t>UBLICATION</a:t>
            </a: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 </a:t>
            </a:r>
          </a:p>
        </p:txBody>
      </p:sp>
    </p:spTree>
    <p:extLst>
      <p:ext uri="{BB962C8B-B14F-4D97-AF65-F5344CB8AC3E}">
        <p14:creationId xmlns:p14="http://schemas.microsoft.com/office/powerpoint/2010/main" val="28877676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79</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4350160" y="450785"/>
            <a:ext cx="337624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a:t>
            </a:r>
          </a:p>
        </p:txBody>
      </p:sp>
      <p:sp>
        <p:nvSpPr>
          <p:cNvPr id="6" name="TextBox 5">
            <a:extLst>
              <a:ext uri="{FF2B5EF4-FFF2-40B4-BE49-F238E27FC236}">
                <a16:creationId xmlns:a16="http://schemas.microsoft.com/office/drawing/2014/main" id="{2DBF9686-B7FA-4FC3-9547-AD5C4499FC0A}"/>
              </a:ext>
            </a:extLst>
          </p:cNvPr>
          <p:cNvSpPr txBox="1"/>
          <p:nvPr/>
        </p:nvSpPr>
        <p:spPr>
          <a:xfrm>
            <a:off x="789989" y="1100156"/>
            <a:ext cx="10496586" cy="4657685"/>
          </a:xfrm>
          <a:prstGeom prst="rect">
            <a:avLst/>
          </a:prstGeom>
          <a:noFill/>
        </p:spPr>
        <p:txBody>
          <a:bodyPr wrap="square" rtlCol="0">
            <a:spAutoFit/>
          </a:bodyPr>
          <a:lstStyle/>
          <a:p>
            <a:pPr>
              <a:lnSpc>
                <a:spcPct val="150000"/>
              </a:lnSpc>
            </a:pPr>
            <a:r>
              <a:rPr lang="en-US" sz="2000" b="1" dirty="0">
                <a:solidFill>
                  <a:srgbClr val="022826"/>
                </a:solidFill>
                <a:latin typeface="Arial" panose="020B0604020202020204" pitchFamily="34" charset="0"/>
                <a:cs typeface="Arial" panose="020B0604020202020204" pitchFamily="34" charset="0"/>
              </a:rPr>
              <a:t> </a:t>
            </a:r>
            <a:endParaRPr lang="en-IN" sz="1600" dirty="0">
              <a:solidFill>
                <a:srgbClr val="022826"/>
              </a:solidFill>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pPr>
            <a:r>
              <a:rPr lang="en-US" dirty="0">
                <a:solidFill>
                  <a:srgbClr val="022826"/>
                </a:solidFill>
                <a:latin typeface="Arial" panose="020B0604020202020204" pitchFamily="34" charset="0"/>
                <a:cs typeface="Arial" panose="020B0604020202020204" pitchFamily="34" charset="0"/>
              </a:rPr>
              <a:t>Yi, X., Yao, M. and Wang, X., 2017. MIMO FSO communication using subcarrier intensity modulation over double generalized gamma fading. </a:t>
            </a:r>
            <a:r>
              <a:rPr lang="en-US" i="1" dirty="0">
                <a:solidFill>
                  <a:srgbClr val="022826"/>
                </a:solidFill>
                <a:latin typeface="Arial" panose="020B0604020202020204" pitchFamily="34" charset="0"/>
                <a:cs typeface="Arial" panose="020B0604020202020204" pitchFamily="34" charset="0"/>
              </a:rPr>
              <a:t>Optics Communications</a:t>
            </a:r>
            <a:r>
              <a:rPr lang="en-US" dirty="0">
                <a:solidFill>
                  <a:srgbClr val="022826"/>
                </a:solidFill>
                <a:latin typeface="Arial" panose="020B0604020202020204" pitchFamily="34" charset="0"/>
                <a:cs typeface="Arial" panose="020B0604020202020204" pitchFamily="34" charset="0"/>
              </a:rPr>
              <a:t>, </a:t>
            </a:r>
            <a:r>
              <a:rPr lang="en-US" i="1" dirty="0">
                <a:solidFill>
                  <a:srgbClr val="022826"/>
                </a:solidFill>
                <a:latin typeface="Arial" panose="020B0604020202020204" pitchFamily="34" charset="0"/>
                <a:cs typeface="Arial" panose="020B0604020202020204" pitchFamily="34" charset="0"/>
              </a:rPr>
              <a:t>382</a:t>
            </a:r>
            <a:r>
              <a:rPr lang="en-US" dirty="0">
                <a:solidFill>
                  <a:srgbClr val="022826"/>
                </a:solidFill>
                <a:latin typeface="Arial" panose="020B0604020202020204" pitchFamily="34" charset="0"/>
                <a:cs typeface="Arial" panose="020B0604020202020204" pitchFamily="34" charset="0"/>
              </a:rPr>
              <a:t>, pp.64-72.</a:t>
            </a:r>
            <a:endParaRPr lang="en-IN" dirty="0">
              <a:solidFill>
                <a:srgbClr val="022826"/>
              </a:solidFill>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pPr>
            <a:r>
              <a:rPr lang="en-US" dirty="0" err="1">
                <a:solidFill>
                  <a:srgbClr val="022826"/>
                </a:solidFill>
                <a:latin typeface="Arial" panose="020B0604020202020204" pitchFamily="34" charset="0"/>
                <a:cs typeface="Arial" panose="020B0604020202020204" pitchFamily="34" charset="0"/>
              </a:rPr>
              <a:t>Kashani</a:t>
            </a:r>
            <a:r>
              <a:rPr lang="en-US" dirty="0">
                <a:solidFill>
                  <a:srgbClr val="022826"/>
                </a:solidFill>
                <a:latin typeface="Arial" panose="020B0604020202020204" pitchFamily="34" charset="0"/>
                <a:cs typeface="Arial" panose="020B0604020202020204" pitchFamily="34" charset="0"/>
              </a:rPr>
              <a:t>, M.A., </a:t>
            </a:r>
            <a:r>
              <a:rPr lang="en-US" dirty="0" err="1">
                <a:solidFill>
                  <a:srgbClr val="022826"/>
                </a:solidFill>
                <a:latin typeface="Arial" panose="020B0604020202020204" pitchFamily="34" charset="0"/>
                <a:cs typeface="Arial" panose="020B0604020202020204" pitchFamily="34" charset="0"/>
              </a:rPr>
              <a:t>Uysal</a:t>
            </a:r>
            <a:r>
              <a:rPr lang="en-US" dirty="0">
                <a:solidFill>
                  <a:srgbClr val="022826"/>
                </a:solidFill>
                <a:latin typeface="Arial" panose="020B0604020202020204" pitchFamily="34" charset="0"/>
                <a:cs typeface="Arial" panose="020B0604020202020204" pitchFamily="34" charset="0"/>
              </a:rPr>
              <a:t>, M. and </a:t>
            </a:r>
            <a:r>
              <a:rPr lang="en-US" dirty="0" err="1">
                <a:solidFill>
                  <a:srgbClr val="022826"/>
                </a:solidFill>
                <a:latin typeface="Arial" panose="020B0604020202020204" pitchFamily="34" charset="0"/>
                <a:cs typeface="Arial" panose="020B0604020202020204" pitchFamily="34" charset="0"/>
              </a:rPr>
              <a:t>Kavehrad</a:t>
            </a:r>
            <a:r>
              <a:rPr lang="en-US" dirty="0">
                <a:solidFill>
                  <a:srgbClr val="022826"/>
                </a:solidFill>
                <a:latin typeface="Arial" panose="020B0604020202020204" pitchFamily="34" charset="0"/>
                <a:cs typeface="Arial" panose="020B0604020202020204" pitchFamily="34" charset="0"/>
              </a:rPr>
              <a:t>, M., 2015. A novel statistical channel model for turbulence-induced fading in free-space optical systems. </a:t>
            </a:r>
            <a:r>
              <a:rPr lang="en-US" i="1" dirty="0">
                <a:solidFill>
                  <a:srgbClr val="022826"/>
                </a:solidFill>
                <a:latin typeface="Arial" panose="020B0604020202020204" pitchFamily="34" charset="0"/>
                <a:cs typeface="Arial" panose="020B0604020202020204" pitchFamily="34" charset="0"/>
              </a:rPr>
              <a:t>Journal of Lightwave Technology</a:t>
            </a:r>
            <a:r>
              <a:rPr lang="en-US" dirty="0">
                <a:solidFill>
                  <a:srgbClr val="022826"/>
                </a:solidFill>
                <a:latin typeface="Arial" panose="020B0604020202020204" pitchFamily="34" charset="0"/>
                <a:cs typeface="Arial" panose="020B0604020202020204" pitchFamily="34" charset="0"/>
              </a:rPr>
              <a:t>, </a:t>
            </a:r>
            <a:r>
              <a:rPr lang="en-US" i="1" dirty="0">
                <a:solidFill>
                  <a:srgbClr val="022826"/>
                </a:solidFill>
                <a:latin typeface="Arial" panose="020B0604020202020204" pitchFamily="34" charset="0"/>
                <a:cs typeface="Arial" panose="020B0604020202020204" pitchFamily="34" charset="0"/>
              </a:rPr>
              <a:t>33</a:t>
            </a:r>
            <a:r>
              <a:rPr lang="en-US" dirty="0">
                <a:solidFill>
                  <a:srgbClr val="022826"/>
                </a:solidFill>
                <a:latin typeface="Arial" panose="020B0604020202020204" pitchFamily="34" charset="0"/>
                <a:cs typeface="Arial" panose="020B0604020202020204" pitchFamily="34" charset="0"/>
              </a:rPr>
              <a:t>(11), pp.2303-2312.</a:t>
            </a:r>
            <a:endParaRPr lang="en-IN" dirty="0">
              <a:solidFill>
                <a:srgbClr val="022826"/>
              </a:solidFill>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pPr>
            <a:r>
              <a:rPr lang="en-US" dirty="0">
                <a:solidFill>
                  <a:srgbClr val="022826"/>
                </a:solidFill>
                <a:latin typeface="Arial" panose="020B0604020202020204" pitchFamily="34" charset="0"/>
                <a:cs typeface="Arial" panose="020B0604020202020204" pitchFamily="34" charset="0"/>
              </a:rPr>
              <a:t>Liu, H., Liao, R., Wei, Z., Hou, Z. and </a:t>
            </a:r>
            <a:r>
              <a:rPr lang="en-US" dirty="0" err="1">
                <a:solidFill>
                  <a:srgbClr val="022826"/>
                </a:solidFill>
                <a:latin typeface="Arial" panose="020B0604020202020204" pitchFamily="34" charset="0"/>
                <a:cs typeface="Arial" panose="020B0604020202020204" pitchFamily="34" charset="0"/>
              </a:rPr>
              <a:t>Qiao</a:t>
            </a:r>
            <a:r>
              <a:rPr lang="en-US" dirty="0">
                <a:solidFill>
                  <a:srgbClr val="022826"/>
                </a:solidFill>
                <a:latin typeface="Arial" panose="020B0604020202020204" pitchFamily="34" charset="0"/>
                <a:cs typeface="Arial" panose="020B0604020202020204" pitchFamily="34" charset="0"/>
              </a:rPr>
              <a:t>, Y., 2015. BER analysis of a hybrid modulation scheme based on PPM and MSK subcarrier intensity modulation. </a:t>
            </a:r>
            <a:r>
              <a:rPr lang="en-US" i="1" dirty="0">
                <a:solidFill>
                  <a:srgbClr val="022826"/>
                </a:solidFill>
                <a:latin typeface="Arial" panose="020B0604020202020204" pitchFamily="34" charset="0"/>
                <a:cs typeface="Arial" panose="020B0604020202020204" pitchFamily="34" charset="0"/>
              </a:rPr>
              <a:t>IEEE Photonics Journal</a:t>
            </a:r>
            <a:r>
              <a:rPr lang="en-US" dirty="0">
                <a:solidFill>
                  <a:srgbClr val="022826"/>
                </a:solidFill>
                <a:latin typeface="Arial" panose="020B0604020202020204" pitchFamily="34" charset="0"/>
                <a:cs typeface="Arial" panose="020B0604020202020204" pitchFamily="34" charset="0"/>
              </a:rPr>
              <a:t>, </a:t>
            </a:r>
            <a:r>
              <a:rPr lang="en-US" i="1" dirty="0">
                <a:solidFill>
                  <a:srgbClr val="022826"/>
                </a:solidFill>
                <a:latin typeface="Arial" panose="020B0604020202020204" pitchFamily="34" charset="0"/>
                <a:cs typeface="Arial" panose="020B0604020202020204" pitchFamily="34" charset="0"/>
              </a:rPr>
              <a:t>7</a:t>
            </a:r>
            <a:r>
              <a:rPr lang="en-US" dirty="0">
                <a:solidFill>
                  <a:srgbClr val="022826"/>
                </a:solidFill>
                <a:latin typeface="Arial" panose="020B0604020202020204" pitchFamily="34" charset="0"/>
                <a:cs typeface="Arial" panose="020B0604020202020204" pitchFamily="34" charset="0"/>
              </a:rPr>
              <a:t>(4), pp.1-10.</a:t>
            </a:r>
            <a:endParaRPr lang="en-IN" dirty="0">
              <a:solidFill>
                <a:srgbClr val="022826"/>
              </a:solidFill>
              <a:latin typeface="Arial" panose="020B0604020202020204" pitchFamily="34" charset="0"/>
              <a:cs typeface="Arial" panose="020B0604020202020204" pitchFamily="34" charset="0"/>
            </a:endParaRPr>
          </a:p>
          <a:p>
            <a:pPr marL="342900" lvl="0" indent="-342900" algn="just">
              <a:lnSpc>
                <a:spcPct val="150000"/>
              </a:lnSpc>
              <a:buFont typeface="+mj-lt"/>
              <a:buAutoNum type="arabicPeriod"/>
            </a:pPr>
            <a:r>
              <a:rPr lang="en-US" dirty="0">
                <a:solidFill>
                  <a:srgbClr val="022826"/>
                </a:solidFill>
                <a:latin typeface="Arial" panose="020B0604020202020204" pitchFamily="34" charset="0"/>
                <a:cs typeface="Arial" panose="020B0604020202020204" pitchFamily="34" charset="0"/>
              </a:rPr>
              <a:t>Giri, R.K. and Patnaik, B., 2019. Bit error rate performance analysis of hybrid subcarrier intensity modulation-based FSO with spatial diversity in various weather conditions. </a:t>
            </a:r>
            <a:r>
              <a:rPr lang="en-US" i="1" dirty="0">
                <a:solidFill>
                  <a:srgbClr val="022826"/>
                </a:solidFill>
                <a:latin typeface="Arial" panose="020B0604020202020204" pitchFamily="34" charset="0"/>
                <a:cs typeface="Arial" panose="020B0604020202020204" pitchFamily="34" charset="0"/>
              </a:rPr>
              <a:t>Journal of Optical Communications</a:t>
            </a:r>
            <a:r>
              <a:rPr lang="en-US" dirty="0">
                <a:solidFill>
                  <a:srgbClr val="022826"/>
                </a:solidFill>
                <a:latin typeface="Arial" panose="020B0604020202020204" pitchFamily="34" charset="0"/>
                <a:cs typeface="Arial" panose="020B0604020202020204" pitchFamily="34" charset="0"/>
              </a:rPr>
              <a:t>, </a:t>
            </a:r>
            <a:r>
              <a:rPr lang="en-US" i="1" dirty="0">
                <a:solidFill>
                  <a:srgbClr val="022826"/>
                </a:solidFill>
                <a:latin typeface="Arial" panose="020B0604020202020204" pitchFamily="34" charset="0"/>
                <a:cs typeface="Arial" panose="020B0604020202020204" pitchFamily="34" charset="0"/>
              </a:rPr>
              <a:t>40</a:t>
            </a:r>
            <a:r>
              <a:rPr lang="en-US" dirty="0">
                <a:solidFill>
                  <a:srgbClr val="022826"/>
                </a:solidFill>
                <a:latin typeface="Arial" panose="020B0604020202020204" pitchFamily="34" charset="0"/>
                <a:cs typeface="Arial" panose="020B0604020202020204" pitchFamily="34" charset="0"/>
              </a:rPr>
              <a:t>(3), pp.307-314.</a:t>
            </a:r>
            <a:endParaRPr lang="en-IN" dirty="0">
              <a:solidFill>
                <a:srgbClr val="0228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46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3490132" y="450785"/>
            <a:ext cx="509626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9" name="Table 8">
            <a:extLst>
              <a:ext uri="{FF2B5EF4-FFF2-40B4-BE49-F238E27FC236}">
                <a16:creationId xmlns:a16="http://schemas.microsoft.com/office/drawing/2014/main" id="{9F463666-34D0-4F61-974C-07AE3D4CF2C8}"/>
              </a:ext>
            </a:extLst>
          </p:cNvPr>
          <p:cNvGraphicFramePr>
            <a:graphicFrameLocks noGrp="1"/>
          </p:cNvGraphicFramePr>
          <p:nvPr>
            <p:extLst>
              <p:ext uri="{D42A27DB-BD31-4B8C-83A1-F6EECF244321}">
                <p14:modId xmlns:p14="http://schemas.microsoft.com/office/powerpoint/2010/main" val="1725267152"/>
              </p:ext>
            </p:extLst>
          </p:nvPr>
        </p:nvGraphicFramePr>
        <p:xfrm>
          <a:off x="1097585" y="1211578"/>
          <a:ext cx="9881362" cy="4380267"/>
        </p:xfrm>
        <a:graphic>
          <a:graphicData uri="http://schemas.openxmlformats.org/drawingml/2006/table">
            <a:tbl>
              <a:tblPr firstRow="1" bandRow="1">
                <a:tableStyleId>{5C22544A-7EE6-4342-B048-85BDC9FD1C3A}</a:tableStyleId>
              </a:tblPr>
              <a:tblGrid>
                <a:gridCol w="750616">
                  <a:extLst>
                    <a:ext uri="{9D8B030D-6E8A-4147-A177-3AD203B41FA5}">
                      <a16:colId xmlns:a16="http://schemas.microsoft.com/office/drawing/2014/main" val="2445484847"/>
                    </a:ext>
                  </a:extLst>
                </a:gridCol>
                <a:gridCol w="4161182">
                  <a:extLst>
                    <a:ext uri="{9D8B030D-6E8A-4147-A177-3AD203B41FA5}">
                      <a16:colId xmlns:a16="http://schemas.microsoft.com/office/drawing/2014/main" val="933721004"/>
                    </a:ext>
                  </a:extLst>
                </a:gridCol>
                <a:gridCol w="2484782">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nSpc>
                          <a:spcPct val="107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1. 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Yi, X., Yao, M. and Wang, X., 2017. MIMO FSO communication using subcarrier intensity modulation over double generalized gamma fading.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Optics Communications</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382</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pp.64-72.[1]</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Average SER for SIM based MIMO FSO system is calculated.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BER performance of BPSK SIM is not analyzed which is better than MPSK SIM.</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120801687"/>
                  </a:ext>
                </a:extLst>
              </a:tr>
              <a:tr h="1148614">
                <a:tc>
                  <a:txBody>
                    <a:bodyPr/>
                    <a:lstStyle/>
                    <a:p>
                      <a:pPr marL="0" lvl="0" indent="0">
                        <a:lnSpc>
                          <a:spcPct val="107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2.</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Kashani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 M.A.,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Uysal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 M.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Kavehrad</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2015. A novel statistical channel model for turbulence-induced fading in free-space optical systems.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Journal of Lightwave Technology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33</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(11), pp.2303-2312.[2]</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BER as well as </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outage probability of SIMO and SIMO FSO system.</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No modulation technique is employed.</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615936917"/>
                  </a:ext>
                </a:extLst>
              </a:tr>
              <a:tr h="1148614">
                <a:tc>
                  <a:txBody>
                    <a:bodyPr/>
                    <a:lstStyle/>
                    <a:p>
                      <a:pPr marL="0" lvl="0" indent="0">
                        <a:lnSpc>
                          <a:spcPct val="107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3. 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Liu, H., Liao, R., Wei, Z., Hou, Z. and Qiao, Y., 2015. BER analysis of a hybrid modulation scheme based on PPM and MSK subcarrier intensity modulation. </a:t>
                      </a:r>
                      <a:r>
                        <a:rPr lang="en-US" sz="1500" i="1">
                          <a:solidFill>
                            <a:srgbClr val="022826"/>
                          </a:solidFill>
                          <a:effectLst/>
                          <a:latin typeface="Arial" panose="020B0604020202020204" pitchFamily="34" charset="0"/>
                          <a:ea typeface="Times New Roman" panose="02020603050405020304" pitchFamily="18" charset="0"/>
                          <a:cs typeface="Arial" panose="020B0604020202020204" pitchFamily="34" charset="0"/>
                        </a:rPr>
                        <a:t>IEEE Photonics Journal</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a:solidFill>
                            <a:srgbClr val="022826"/>
                          </a:solidFill>
                          <a:effectLst/>
                          <a:latin typeface="Arial" panose="020B0604020202020204" pitchFamily="34" charset="0"/>
                          <a:ea typeface="Times New Roman" panose="02020603050405020304" pitchFamily="18" charset="0"/>
                          <a:cs typeface="Arial" panose="020B0604020202020204" pitchFamily="34" charset="0"/>
                        </a:rPr>
                        <a:t>7</a:t>
                      </a:r>
                      <a:r>
                        <a:rPr lang="en-US" sz="1500">
                          <a:solidFill>
                            <a:srgbClr val="022826"/>
                          </a:solidFill>
                          <a:effectLst/>
                          <a:latin typeface="Arial" panose="020B0604020202020204" pitchFamily="34" charset="0"/>
                          <a:ea typeface="Times New Roman" panose="02020603050405020304" pitchFamily="18" charset="0"/>
                          <a:cs typeface="Arial" panose="020B0604020202020204" pitchFamily="34" charset="0"/>
                        </a:rPr>
                        <a:t>(4), pp.1-10.[3]</a:t>
                      </a:r>
                      <a:endParaRPr lang="en-IN" sz="150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lnSpc>
                          <a:spcPct val="107000"/>
                        </a:lnSpc>
                        <a:spcAft>
                          <a:spcPts val="800"/>
                        </a:spcAft>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BER performance of PPM-MSK-SIM.</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b="0" i="0" u="none" strike="noStrike" cap="none" dirty="0">
                          <a:solidFill>
                            <a:srgbClr val="022826"/>
                          </a:solidFill>
                          <a:effectLst/>
                          <a:latin typeface="Arial" panose="020B0604020202020204" pitchFamily="34" charset="0"/>
                          <a:ea typeface="Times New Roman" panose="02020603050405020304" pitchFamily="18" charset="0"/>
                          <a:cs typeface="Arial" panose="020B0604020202020204" pitchFamily="34" charset="0"/>
                          <a:sym typeface="Arial"/>
                        </a:rPr>
                        <a:t>Log normal distribution is used which is applicable for weak turbulence conditions only.</a:t>
                      </a:r>
                      <a:endParaRPr lang="en-IN" sz="1500" b="0" i="0" u="none" strike="noStrike" cap="none" dirty="0">
                        <a:solidFill>
                          <a:srgbClr val="022826"/>
                        </a:solidFill>
                        <a:effectLst/>
                        <a:latin typeface="Arial" panose="020B0604020202020204" pitchFamily="34" charset="0"/>
                        <a:ea typeface="Times New Roman" panose="02020603050405020304" pitchFamily="18" charset="0"/>
                        <a:cs typeface="Arial" panose="020B0604020202020204" pitchFamily="34" charset="0"/>
                        <a:sym typeface="Arial"/>
                      </a:endParaRPr>
                    </a:p>
                  </a:txBody>
                  <a:tcPr marL="68580" marR="68580" marT="0" marB="0">
                    <a:solidFill>
                      <a:srgbClr val="F8F2D0"/>
                    </a:solidFill>
                  </a:tcPr>
                </a:tc>
                <a:extLst>
                  <a:ext uri="{0D108BD9-81ED-4DB2-BD59-A6C34878D82A}">
                    <a16:rowId xmlns:a16="http://schemas.microsoft.com/office/drawing/2014/main" val="3229608106"/>
                  </a:ext>
                </a:extLst>
              </a:tr>
            </a:tbl>
          </a:graphicData>
        </a:graphic>
      </p:graphicFrame>
    </p:spTree>
    <p:extLst>
      <p:ext uri="{BB962C8B-B14F-4D97-AF65-F5344CB8AC3E}">
        <p14:creationId xmlns:p14="http://schemas.microsoft.com/office/powerpoint/2010/main" val="7766035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A7870800-BCA7-4F04-8F2D-E4F8D0C978E8}"/>
              </a:ext>
            </a:extLst>
          </p:cNvPr>
          <p:cNvSpPr/>
          <p:nvPr/>
        </p:nvSpPr>
        <p:spPr>
          <a:xfrm rot="5400000">
            <a:off x="-1593574" y="18983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80</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2" name="TextBox 1">
            <a:extLst>
              <a:ext uri="{FF2B5EF4-FFF2-40B4-BE49-F238E27FC236}">
                <a16:creationId xmlns:a16="http://schemas.microsoft.com/office/drawing/2014/main" id="{13D6F066-8224-41A8-9787-ABDE2549E601}"/>
              </a:ext>
            </a:extLst>
          </p:cNvPr>
          <p:cNvSpPr txBox="1"/>
          <p:nvPr/>
        </p:nvSpPr>
        <p:spPr>
          <a:xfrm>
            <a:off x="756166" y="1543346"/>
            <a:ext cx="10679667" cy="4524315"/>
          </a:xfrm>
          <a:prstGeom prst="rect">
            <a:avLst/>
          </a:prstGeom>
          <a:noFill/>
        </p:spPr>
        <p:txBody>
          <a:bodyPr wrap="square" rtlCol="0">
            <a:spAutoFit/>
          </a:bodyPr>
          <a:lstStyle/>
          <a:p>
            <a:pPr marL="342900" lvl="0" indent="-342900" algn="just">
              <a:lnSpc>
                <a:spcPct val="150000"/>
              </a:lnSpc>
              <a:spcAft>
                <a:spcPts val="0"/>
              </a:spcAft>
              <a:buSzPct val="100000"/>
              <a:buFont typeface="+mj-lt"/>
              <a:buAutoNum type="arabicPeriod" startAt="5"/>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AlQuwaiee, H., Ansari, I.S. and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Alouini</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M.S., 2016. On the maximum and minimum of double    generalized gamma variates with applications to the performance of free-space optical communication systems. IEEE Transactions on Vehicular Technology, 65(11), pp.8822-8831.</a:t>
            </a:r>
          </a:p>
          <a:p>
            <a:pPr marL="342900" lvl="0" indent="-342900" algn="just">
              <a:lnSpc>
                <a:spcPct val="150000"/>
              </a:lnSpc>
              <a:spcAft>
                <a:spcPts val="0"/>
              </a:spcAft>
              <a:buSzPct val="100000"/>
              <a:buFont typeface="+mj-lt"/>
              <a:buAutoNum type="arabicPeriod" startAt="5"/>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Kashani, M.A.,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Uysal</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M. and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Kavehrad</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M., 2015, June. On the performance of MIMO FSO communications over double generalized gamma fading channels. In 2015 IEEE International Conference on Communications (ICC) (pp. 5144-5149). IEEE.</a:t>
            </a:r>
          </a:p>
          <a:p>
            <a:pPr marL="342900" lvl="0" indent="-342900" algn="just">
              <a:lnSpc>
                <a:spcPct val="150000"/>
              </a:lnSpc>
              <a:spcAft>
                <a:spcPts val="0"/>
              </a:spcAft>
              <a:buSzPct val="100000"/>
              <a:buFont typeface="+mj-lt"/>
              <a:buAutoNum type="arabicPeriod" startAt="5"/>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Aminikashani, M.,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Kavehrad</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M. and Gu, W., 2016, February. Error performance analysis of FSO links with equal gain diversity receivers over double generalized gamma fading channels. In Broadband Access Communication Technologies X (Vol. 9772, p. 97720R). International Society for Optics and Photonics.</a:t>
            </a:r>
          </a:p>
          <a:p>
            <a:endParaRPr lang="en-US" dirty="0">
              <a:solidFill>
                <a:srgbClr val="02282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8363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81</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3" name="TextBox 2">
            <a:extLst>
              <a:ext uri="{FF2B5EF4-FFF2-40B4-BE49-F238E27FC236}">
                <a16:creationId xmlns:a16="http://schemas.microsoft.com/office/drawing/2014/main" id="{282C94D4-FBFA-46DB-9A3B-EA0C08C999FD}"/>
              </a:ext>
            </a:extLst>
          </p:cNvPr>
          <p:cNvSpPr txBox="1"/>
          <p:nvPr/>
        </p:nvSpPr>
        <p:spPr>
          <a:xfrm>
            <a:off x="577293" y="1301351"/>
            <a:ext cx="11037414" cy="4657685"/>
          </a:xfrm>
          <a:prstGeom prst="rect">
            <a:avLst/>
          </a:prstGeom>
          <a:noFill/>
        </p:spPr>
        <p:txBody>
          <a:bodyPr wrap="square" rtlCol="0">
            <a:spAutoFit/>
          </a:bodyPr>
          <a:lstStyle/>
          <a:p>
            <a:pPr marL="342900" indent="-342900" algn="just">
              <a:lnSpc>
                <a:spcPct val="150000"/>
              </a:lnSpc>
              <a:spcAft>
                <a:spcPts val="1200"/>
              </a:spcAft>
              <a:buFont typeface="+mj-lt"/>
              <a:buAutoNum type="arabicPeriod" startAt="8"/>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Jagadeesh, V.K.,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Palliyembil</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V.,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Muthuchidambaranathan</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P. and Bui, F.M., 2015. Free space optical communication using subcarrier intensity modulation through generalized turbulence channel with pointing error. Microwave and Optical Technology Letters, 57(8), pp.1958-1961.</a:t>
            </a:r>
          </a:p>
          <a:p>
            <a:pPr marL="342900" indent="-342900" algn="just">
              <a:lnSpc>
                <a:spcPct val="150000"/>
              </a:lnSpc>
              <a:spcAft>
                <a:spcPts val="1200"/>
              </a:spcAft>
              <a:buFont typeface="+mj-lt"/>
              <a:buAutoNum type="arabicPeriod" startAt="8"/>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Bhatnagar, M.R.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Ghassemlooy</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Z., 2016. Performance analysis of gamma–gamma fading FSO MIMO links with pointing errors.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Journal of Lightwave technology</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34</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(9), pp.2158-2169.</a:t>
            </a:r>
          </a:p>
          <a:p>
            <a:pPr marL="342900" indent="-342900" algn="just">
              <a:lnSpc>
                <a:spcPct val="150000"/>
              </a:lnSpc>
              <a:spcAft>
                <a:spcPts val="1200"/>
              </a:spcAft>
              <a:buFont typeface="+mj-lt"/>
              <a:buAutoNum type="arabicPeriod" startAt="8"/>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Li, J., Liu, J.Q. and Taylor, D.P., 2007. Optical communication using subcarrier PSK intensity modulation through atmospheric turbulence channels.</a:t>
            </a:r>
          </a:p>
          <a:p>
            <a:pPr marL="342900" indent="-342900" algn="just">
              <a:lnSpc>
                <a:spcPct val="150000"/>
              </a:lnSpc>
              <a:spcAft>
                <a:spcPts val="1200"/>
              </a:spcAft>
              <a:buFont typeface="+mj-lt"/>
              <a:buAutoNum type="arabicPeriod" startAt="8"/>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Kaur, P., Jain, V.K. and Kar, S., 2015. Performance analysis of free space optical links using multi-input multi-output and aperture averaging in presence of turbulence and various weather conditions.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IET Communications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9</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(8), pp.1104-1109.</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84940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82</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7" name="Rectangle 6">
            <a:extLst>
              <a:ext uri="{FF2B5EF4-FFF2-40B4-BE49-F238E27FC236}">
                <a16:creationId xmlns:a16="http://schemas.microsoft.com/office/drawing/2014/main" id="{631CF630-CED5-4611-BABD-310AE306C776}"/>
              </a:ext>
            </a:extLst>
          </p:cNvPr>
          <p:cNvSpPr/>
          <p:nvPr/>
        </p:nvSpPr>
        <p:spPr>
          <a:xfrm>
            <a:off x="920318" y="1353416"/>
            <a:ext cx="10351364" cy="5180905"/>
          </a:xfrm>
          <a:prstGeom prst="rect">
            <a:avLst/>
          </a:prstGeom>
        </p:spPr>
        <p:txBody>
          <a:bodyPr wrap="square">
            <a:spAutoFit/>
          </a:bodyPr>
          <a:lstStyle/>
          <a:p>
            <a:pPr marL="342900" lvl="0" indent="-342900" algn="just">
              <a:lnSpc>
                <a:spcPct val="150000"/>
              </a:lnSpc>
              <a:spcAft>
                <a:spcPts val="800"/>
              </a:spcAft>
              <a:buSzPct val="100000"/>
              <a:buFont typeface="+mj-lt"/>
              <a:buAutoNum type="arabicPeriod" startAt="12"/>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Saeed, R.A. and Abbas, E.B., 2018, August. Performance Evaluation of MIMO FSO Communication with Gamma-Gamma Turbulence Channel using Diversity Techniques. In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2018 International Conference on Computer, Control, Electrical, and Electronics Engineering (ICCCEEE)</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(pp. 1-5). IEEE.</a:t>
            </a:r>
          </a:p>
          <a:p>
            <a:pPr marL="342900" lvl="0" indent="-342900" algn="just">
              <a:lnSpc>
                <a:spcPct val="150000"/>
              </a:lnSpc>
              <a:spcAft>
                <a:spcPts val="0"/>
              </a:spcAft>
              <a:buSzPct val="100000"/>
              <a:buFont typeface="+mj-lt"/>
              <a:buAutoNum type="arabicPeriod" startAt="12"/>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Johnsi, A.A.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Saminadan</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V., 2013, April. Performance of diversity combining techniques for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fso-mimo</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system. In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2013 International Conference on Communication and Signal Processing</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(pp. 479-483). IEEE.</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SzPct val="100000"/>
              <a:buFont typeface="+mj-lt"/>
              <a:buAutoNum type="arabicPeriod" startAt="12"/>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Saber, M.J.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Keshavarz</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 2018, May. On performance of adaptive subcarrier intensity modulation over generalized FSO links. In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Electrical Engineering (ICEE), Iranian Conference on</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(pp. 358-361). IEEE.</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SzPct val="100000"/>
              <a:buFont typeface="+mj-lt"/>
              <a:buAutoNum type="arabicPeriod" startAt="12"/>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Sadiku, M.N., Musa, S.M.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Nelatury</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S.R., 2016. Free space optical communications: An overview.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European scientific journal</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12</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(9).</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15071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83</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8" name="Rectangle 7">
            <a:extLst>
              <a:ext uri="{FF2B5EF4-FFF2-40B4-BE49-F238E27FC236}">
                <a16:creationId xmlns:a16="http://schemas.microsoft.com/office/drawing/2014/main" id="{524D5AF1-84D0-4409-9065-D6F330D24A8E}"/>
              </a:ext>
            </a:extLst>
          </p:cNvPr>
          <p:cNvSpPr/>
          <p:nvPr/>
        </p:nvSpPr>
        <p:spPr>
          <a:xfrm>
            <a:off x="846083" y="1358657"/>
            <a:ext cx="10298096" cy="5027017"/>
          </a:xfrm>
          <a:prstGeom prst="rect">
            <a:avLst/>
          </a:prstGeom>
        </p:spPr>
        <p:txBody>
          <a:bodyPr wrap="square">
            <a:spAutoFit/>
          </a:bodyPr>
          <a:lstStyle/>
          <a:p>
            <a:pPr marL="342900" lvl="0" indent="-342900" algn="just">
              <a:lnSpc>
                <a:spcPct val="150000"/>
              </a:lnSpc>
              <a:spcAft>
                <a:spcPts val="0"/>
              </a:spcAft>
              <a:buSzPct val="100000"/>
              <a:buFont typeface="+mj-lt"/>
              <a:buAutoNum type="arabicPeriod" startAt="16"/>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Vellakudiyan, J.,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Muthuchidambaranathan</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 Bui, F.M.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Palliyembil</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V., 2015. Performance of a subcarrier intensity modulated differential phase-shift keying over generalized turbulence channel.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AEU-International Journal of Electronics and Communications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69</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(11), pp.1569-1573.</a:t>
            </a:r>
          </a:p>
          <a:p>
            <a:pPr marL="342900" lvl="0" indent="-342900" algn="just">
              <a:lnSpc>
                <a:spcPct val="150000"/>
              </a:lnSpc>
              <a:spcAft>
                <a:spcPts val="0"/>
              </a:spcAft>
              <a:buSzPct val="100000"/>
              <a:buFont typeface="+mj-lt"/>
              <a:buAutoNum type="arabicPeriod" startAt="16"/>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Dabiri, M.T.,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Sadough</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S.M.S.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Khalighi</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M.A., 2017. FSO channel estimation for OOK modulation with APD receiver over atmospheric turbulence and pointing errors.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Optics Communications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402</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pp.577-584.</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SzPct val="100000"/>
              <a:buFont typeface="+mj-lt"/>
              <a:buAutoNum type="arabicPeriod" startAt="16"/>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Kaur, G., Singh, H.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Sappal</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A.S., 2017. Free space optical using different modulation techniques—a review.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International Journal of Engineering Trends and Technology (IJETT)</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43</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(2).</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0"/>
              </a:spcAft>
              <a:buSzPct val="100000"/>
              <a:buFont typeface="+mj-lt"/>
              <a:buAutoNum type="arabicPeriod" startAt="16"/>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Popoola, W.O.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Ghassemlooy</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Z., 2009. BPSK subcarrier intensity modulated free-space optical communications in atmospheric turbulence.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Journal of </a:t>
            </a:r>
            <a:r>
              <a:rPr lang="en-US" i="1" dirty="0" err="1">
                <a:solidFill>
                  <a:srgbClr val="022826"/>
                </a:solidFill>
                <a:latin typeface="Arial" panose="020B0604020202020204" pitchFamily="34" charset="0"/>
                <a:ea typeface="Calibri" panose="020F0502020204030204" pitchFamily="34" charset="0"/>
                <a:cs typeface="Arial" panose="020B0604020202020204" pitchFamily="34" charset="0"/>
              </a:rPr>
              <a:t>Lightwave</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 technology</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27</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(8), pp.967-973.</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76980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84</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7" name="Rectangle 6">
            <a:extLst>
              <a:ext uri="{FF2B5EF4-FFF2-40B4-BE49-F238E27FC236}">
                <a16:creationId xmlns:a16="http://schemas.microsoft.com/office/drawing/2014/main" id="{EB5C3CDB-B154-4772-8AFE-390D05CF8CC9}"/>
              </a:ext>
            </a:extLst>
          </p:cNvPr>
          <p:cNvSpPr/>
          <p:nvPr/>
        </p:nvSpPr>
        <p:spPr>
          <a:xfrm>
            <a:off x="943429" y="1374335"/>
            <a:ext cx="10592581" cy="4811574"/>
          </a:xfrm>
          <a:prstGeom prst="rect">
            <a:avLst/>
          </a:prstGeom>
        </p:spPr>
        <p:txBody>
          <a:bodyPr wrap="square">
            <a:spAutoFit/>
          </a:bodyPr>
          <a:lstStyle/>
          <a:p>
            <a:pPr marL="342900" lvl="0" indent="-342900" algn="just">
              <a:lnSpc>
                <a:spcPct val="150000"/>
              </a:lnSpc>
              <a:spcAft>
                <a:spcPts val="1200"/>
              </a:spcAft>
              <a:buSzPct val="100000"/>
              <a:buFont typeface="+mj-lt"/>
              <a:buAutoNum type="arabicPeriod" startAt="20"/>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Prabu, K. and Kumar, D.S., 2015. BER analysis for BPSK based SIM–FSO communication system over strong atmospheric turbulence with spatial diversity and pointing errors.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Wireless Personal Communications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81</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(3), pp.1143-1157.</a:t>
            </a:r>
          </a:p>
          <a:p>
            <a:pPr marL="342900" lvl="0" indent="-342900" algn="just">
              <a:lnSpc>
                <a:spcPct val="150000"/>
              </a:lnSpc>
              <a:spcAft>
                <a:spcPts val="1200"/>
              </a:spcAft>
              <a:buSzPct val="100000"/>
              <a:buFont typeface="+mj-lt"/>
              <a:buAutoNum type="arabicPeriod" startAt="20"/>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Chatzidiamantis, 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Karagiannidis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G.K.,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Kriezis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E.E.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Matthaiou</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M., 2011, June. Diversity combining in hybrid RF/FSO systems with PSK modulation. In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2011 IEEE International Conference on Communications (ICC)</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(pp. 1-6). IEEE.</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0"/>
              </a:spcAft>
              <a:buSzPct val="100000"/>
              <a:buFont typeface="Times New Roman" panose="02020603050405020304" pitchFamily="18" charset="0"/>
              <a:buAutoNum type="arabicPeriod" startAt="20"/>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Sasiela, R.J., 2007, May. Electromagnetic wave propagation in turbulence: evaluation and application of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Mellin</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transforms. SPIE.</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0"/>
              </a:spcAft>
              <a:buSzPct val="100000"/>
              <a:buFont typeface="Times New Roman" panose="02020603050405020304" pitchFamily="18" charset="0"/>
              <a:buAutoNum type="arabicPeriod" startAt="20"/>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Kilbas, A.A., 2004.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H-transforms: Theory and Applications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CRC Press.</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1200"/>
              </a:spcAft>
              <a:buSzPct val="100000"/>
              <a:buFont typeface="Times New Roman" panose="02020603050405020304" pitchFamily="18" charset="0"/>
              <a:buAutoNum type="arabicPeriod" startAt="20"/>
            </a:pP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Gradshteyn, I.S. and </a:t>
            </a:r>
            <a:r>
              <a:rPr lang="en-US" dirty="0" err="1">
                <a:solidFill>
                  <a:srgbClr val="022826"/>
                </a:solidFill>
                <a:latin typeface="Arial" panose="020B0604020202020204" pitchFamily="34" charset="0"/>
                <a:ea typeface="Calibri" panose="020F0502020204030204" pitchFamily="34" charset="0"/>
                <a:cs typeface="Arial" panose="020B0604020202020204" pitchFamily="34" charset="0"/>
              </a:rPr>
              <a:t>Ryzhik</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I.M., 2014. </a:t>
            </a:r>
            <a:r>
              <a:rPr lang="en-US" i="1" dirty="0">
                <a:solidFill>
                  <a:srgbClr val="022826"/>
                </a:solidFill>
                <a:latin typeface="Arial" panose="020B0604020202020204" pitchFamily="34" charset="0"/>
                <a:ea typeface="Calibri" panose="020F0502020204030204" pitchFamily="34" charset="0"/>
                <a:cs typeface="Arial" panose="020B0604020202020204" pitchFamily="34" charset="0"/>
              </a:rPr>
              <a:t>Table of integrals, series, and products</a:t>
            </a:r>
            <a:r>
              <a:rPr lang="en-US" dirty="0">
                <a:solidFill>
                  <a:srgbClr val="022826"/>
                </a:solidFill>
                <a:latin typeface="Arial" panose="020B0604020202020204" pitchFamily="34" charset="0"/>
                <a:ea typeface="Calibri" panose="020F0502020204030204" pitchFamily="34" charset="0"/>
                <a:cs typeface="Arial" panose="020B0604020202020204" pitchFamily="34" charset="0"/>
              </a:rPr>
              <a:t>. Academic press.</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645292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8" name="TextBox 17">
            <a:extLst>
              <a:ext uri="{FF2B5EF4-FFF2-40B4-BE49-F238E27FC236}">
                <a16:creationId xmlns:a16="http://schemas.microsoft.com/office/drawing/2014/main" id="{9CBE584C-EE07-440C-80B5-AF64507DD711}"/>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8" name="Rectangle 7">
            <a:extLst>
              <a:ext uri="{FF2B5EF4-FFF2-40B4-BE49-F238E27FC236}">
                <a16:creationId xmlns:a16="http://schemas.microsoft.com/office/drawing/2014/main" id="{69CB1897-545B-48AC-BDED-766C3AE6A7C8}"/>
              </a:ext>
            </a:extLst>
          </p:cNvPr>
          <p:cNvSpPr/>
          <p:nvPr/>
        </p:nvSpPr>
        <p:spPr>
          <a:xfrm>
            <a:off x="842170" y="1239384"/>
            <a:ext cx="10392228" cy="5334794"/>
          </a:xfrm>
          <a:prstGeom prst="rect">
            <a:avLst/>
          </a:prstGeom>
        </p:spPr>
        <p:txBody>
          <a:bodyPr wrap="square">
            <a:spAutoFit/>
          </a:bodyPr>
          <a:lstStyle/>
          <a:p>
            <a:pPr marL="342900" lvl="0" indent="-342900" algn="just">
              <a:lnSpc>
                <a:spcPct val="150000"/>
              </a:lnSpc>
              <a:spcAft>
                <a:spcPts val="0"/>
              </a:spcAft>
              <a:buFont typeface="+mj-lt"/>
              <a:buAutoNum type="arabicPeriod" startAt="25"/>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Ting Jiang and Lin Zhao ,2019. Performance Improvement for Mixed RF–FSO Communication System by Adopting Hybrid Subcarrier Intensity Modulation. </a:t>
            </a:r>
            <a:r>
              <a:rPr lang="en-IN" i="1" dirty="0">
                <a:solidFill>
                  <a:srgbClr val="022826"/>
                </a:solidFill>
                <a:latin typeface="Arial" panose="020B0604020202020204" pitchFamily="34" charset="0"/>
                <a:ea typeface="Calibri" panose="020F0502020204030204" pitchFamily="34" charset="0"/>
                <a:cs typeface="Arial" panose="020B0604020202020204" pitchFamily="34" charset="0"/>
              </a:rPr>
              <a:t>Article in MDPI Appl. Sci. 2019, </a:t>
            </a:r>
            <a:r>
              <a:rPr lang="en-IN" i="1" dirty="0" err="1">
                <a:solidFill>
                  <a:srgbClr val="022826"/>
                </a:solidFill>
                <a:latin typeface="Arial" panose="020B0604020202020204" pitchFamily="34" charset="0"/>
                <a:ea typeface="Calibri" panose="020F0502020204030204" pitchFamily="34" charset="0"/>
                <a:cs typeface="Arial" panose="020B0604020202020204" pitchFamily="34" charset="0"/>
              </a:rPr>
              <a:t>pp</a:t>
            </a:r>
            <a:r>
              <a:rPr lang="en-IN" i="1" dirty="0">
                <a:solidFill>
                  <a:srgbClr val="022826"/>
                </a:solidFill>
                <a:latin typeface="Arial" panose="020B0604020202020204" pitchFamily="34" charset="0"/>
                <a:ea typeface="Calibri" panose="020F0502020204030204" pitchFamily="34" charset="0"/>
                <a:cs typeface="Arial" panose="020B0604020202020204" pitchFamily="34" charset="0"/>
              </a:rPr>
              <a:t> 9, 3724-3724.</a:t>
            </a:r>
            <a:endParaRPr lang="en-IN" dirty="0">
              <a:solidFill>
                <a:srgbClr val="022826"/>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arabicPeriod" startAt="25"/>
            </a:pP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Marvin K. Simon and Mohamed-Slim </a:t>
            </a:r>
            <a:r>
              <a:rPr lang="en-IN" dirty="0" err="1">
                <a:solidFill>
                  <a:srgbClr val="022826"/>
                </a:solidFill>
                <a:latin typeface="Arial" panose="020B0604020202020204" pitchFamily="34" charset="0"/>
                <a:ea typeface="Calibri" panose="020F0502020204030204" pitchFamily="34" charset="0"/>
                <a:cs typeface="Arial" panose="020B0604020202020204" pitchFamily="34" charset="0"/>
              </a:rPr>
              <a:t>Alouini</a:t>
            </a:r>
            <a:r>
              <a:rPr lang="en-IN" dirty="0">
                <a:solidFill>
                  <a:srgbClr val="022826"/>
                </a:solidFill>
                <a:latin typeface="Arial" panose="020B0604020202020204" pitchFamily="34" charset="0"/>
                <a:ea typeface="Calibri" panose="020F0502020204030204" pitchFamily="34" charset="0"/>
                <a:cs typeface="Arial" panose="020B0604020202020204" pitchFamily="34" charset="0"/>
              </a:rPr>
              <a:t> , </a:t>
            </a:r>
            <a:r>
              <a:rPr lang="en-IN" i="1" dirty="0">
                <a:solidFill>
                  <a:srgbClr val="022826"/>
                </a:solidFill>
                <a:latin typeface="Arial" panose="020B0604020202020204" pitchFamily="34" charset="0"/>
                <a:ea typeface="Calibri" panose="020F0502020204030204" pitchFamily="34" charset="0"/>
                <a:cs typeface="Arial" panose="020B0604020202020204" pitchFamily="34" charset="0"/>
              </a:rPr>
              <a:t>Digital Communication over Fading Channels</a:t>
            </a:r>
          </a:p>
          <a:p>
            <a:pPr marL="342900" lvl="0" indent="-342900" algn="just">
              <a:lnSpc>
                <a:spcPct val="150000"/>
              </a:lnSpc>
              <a:spcAft>
                <a:spcPts val="800"/>
              </a:spcAft>
              <a:buFont typeface="+mj-lt"/>
              <a:buAutoNum type="arabicPeriod" startAt="25"/>
            </a:pPr>
            <a:r>
              <a:rPr lang="en-IN" dirty="0" err="1">
                <a:latin typeface="Arial" panose="020B0604020202020204" pitchFamily="34" charset="0"/>
                <a:cs typeface="Arial" panose="020B0604020202020204" pitchFamily="34" charset="0"/>
              </a:rPr>
              <a:t>Faridzadeh</a:t>
            </a:r>
            <a:r>
              <a:rPr lang="en-IN" dirty="0">
                <a:latin typeface="Arial" panose="020B0604020202020204" pitchFamily="34" charset="0"/>
                <a:cs typeface="Arial" panose="020B0604020202020204" pitchFamily="34" charset="0"/>
              </a:rPr>
              <a:t>, M., </a:t>
            </a:r>
            <a:r>
              <a:rPr lang="en-IN" dirty="0" err="1">
                <a:latin typeface="Arial" panose="020B0604020202020204" pitchFamily="34" charset="0"/>
                <a:cs typeface="Arial" panose="020B0604020202020204" pitchFamily="34" charset="0"/>
              </a:rPr>
              <a:t>Gholami</a:t>
            </a:r>
            <a:r>
              <a:rPr lang="en-IN" dirty="0">
                <a:latin typeface="Arial" panose="020B0604020202020204" pitchFamily="34" charset="0"/>
                <a:cs typeface="Arial" panose="020B0604020202020204" pitchFamily="34" charset="0"/>
              </a:rPr>
              <a:t>, A., </a:t>
            </a:r>
            <a:r>
              <a:rPr lang="en-IN" dirty="0" err="1">
                <a:latin typeface="Arial" panose="020B0604020202020204" pitchFamily="34" charset="0"/>
                <a:cs typeface="Arial" panose="020B0604020202020204" pitchFamily="34" charset="0"/>
              </a:rPr>
              <a:t>Ghassemlooy</a:t>
            </a:r>
            <a:r>
              <a:rPr lang="en-IN" dirty="0">
                <a:latin typeface="Arial" panose="020B0604020202020204" pitchFamily="34" charset="0"/>
                <a:cs typeface="Arial" panose="020B0604020202020204" pitchFamily="34" charset="0"/>
              </a:rPr>
              <a:t>, Z. and </a:t>
            </a:r>
            <a:r>
              <a:rPr lang="en-IN" dirty="0" err="1">
                <a:latin typeface="Arial" panose="020B0604020202020204" pitchFamily="34" charset="0"/>
                <a:cs typeface="Arial" panose="020B0604020202020204" pitchFamily="34" charset="0"/>
              </a:rPr>
              <a:t>Gatri</a:t>
            </a:r>
            <a:r>
              <a:rPr lang="en-IN" dirty="0">
                <a:latin typeface="Arial" panose="020B0604020202020204" pitchFamily="34" charset="0"/>
                <a:cs typeface="Arial" panose="020B0604020202020204" pitchFamily="34" charset="0"/>
              </a:rPr>
              <a:t>, A., 2014, September. BPSK-SIM-PPM modulation for free space optical communications. In </a:t>
            </a:r>
            <a:r>
              <a:rPr lang="en-IN" i="1" dirty="0">
                <a:latin typeface="Arial" panose="020B0604020202020204" pitchFamily="34" charset="0"/>
                <a:cs typeface="Arial" panose="020B0604020202020204" pitchFamily="34" charset="0"/>
              </a:rPr>
              <a:t>7'th International Symposium on Telecommunications (IST'2014) </a:t>
            </a:r>
            <a:r>
              <a:rPr lang="en-IN" dirty="0">
                <a:latin typeface="Arial" panose="020B0604020202020204" pitchFamily="34" charset="0"/>
                <a:cs typeface="Arial" panose="020B0604020202020204" pitchFamily="34" charset="0"/>
              </a:rPr>
              <a:t>(pp. 794-798). IEEE. </a:t>
            </a:r>
          </a:p>
          <a:p>
            <a:pPr marL="342900" lvl="0" indent="-342900" algn="just">
              <a:lnSpc>
                <a:spcPct val="150000"/>
              </a:lnSpc>
              <a:spcAft>
                <a:spcPts val="800"/>
              </a:spcAft>
              <a:buFont typeface="+mj-lt"/>
              <a:buAutoNum type="arabicPeriod" startAt="25"/>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Faridzadeh</a:t>
            </a:r>
            <a:r>
              <a:rPr lang="en-IN" dirty="0">
                <a:latin typeface="Arial" panose="020B0604020202020204" pitchFamily="34" charset="0"/>
                <a:cs typeface="Arial" panose="020B0604020202020204" pitchFamily="34" charset="0"/>
              </a:rPr>
              <a:t>, M., </a:t>
            </a:r>
            <a:r>
              <a:rPr lang="en-IN" dirty="0" err="1">
                <a:latin typeface="Arial" panose="020B0604020202020204" pitchFamily="34" charset="0"/>
                <a:cs typeface="Arial" panose="020B0604020202020204" pitchFamily="34" charset="0"/>
              </a:rPr>
              <a:t>Gholami</a:t>
            </a:r>
            <a:r>
              <a:rPr lang="en-IN" dirty="0">
                <a:latin typeface="Arial" panose="020B0604020202020204" pitchFamily="34" charset="0"/>
                <a:cs typeface="Arial" panose="020B0604020202020204" pitchFamily="34" charset="0"/>
              </a:rPr>
              <a:t>, A., </a:t>
            </a:r>
            <a:r>
              <a:rPr lang="en-IN" dirty="0" err="1">
                <a:latin typeface="Arial" panose="020B0604020202020204" pitchFamily="34" charset="0"/>
                <a:cs typeface="Arial" panose="020B0604020202020204" pitchFamily="34" charset="0"/>
              </a:rPr>
              <a:t>Ghassemlooy</a:t>
            </a:r>
            <a:r>
              <a:rPr lang="en-IN" dirty="0">
                <a:latin typeface="Arial" panose="020B0604020202020204" pitchFamily="34" charset="0"/>
                <a:cs typeface="Arial" panose="020B0604020202020204" pitchFamily="34" charset="0"/>
              </a:rPr>
              <a:t>, Z. and </a:t>
            </a:r>
            <a:r>
              <a:rPr lang="en-IN" dirty="0" err="1">
                <a:latin typeface="Arial" panose="020B0604020202020204" pitchFamily="34" charset="0"/>
                <a:cs typeface="Arial" panose="020B0604020202020204" pitchFamily="34" charset="0"/>
              </a:rPr>
              <a:t>Rajbhandari</a:t>
            </a:r>
            <a:r>
              <a:rPr lang="en-IN" dirty="0">
                <a:latin typeface="Arial" panose="020B0604020202020204" pitchFamily="34" charset="0"/>
                <a:cs typeface="Arial" panose="020B0604020202020204" pitchFamily="34" charset="0"/>
              </a:rPr>
              <a:t>, S., 2012, July. Hybrid 2-PPM-BPSK-SIM with the spatial diversity for free space optical communications. In </a:t>
            </a:r>
            <a:r>
              <a:rPr lang="en-IN" i="1" dirty="0">
                <a:latin typeface="Arial" panose="020B0604020202020204" pitchFamily="34" charset="0"/>
                <a:cs typeface="Arial" panose="020B0604020202020204" pitchFamily="34" charset="0"/>
              </a:rPr>
              <a:t>2012 8th International Symposium on Communication Systems, Networks &amp; Digital Signal Processing (CSNDSP) </a:t>
            </a:r>
            <a:r>
              <a:rPr lang="en-IN" dirty="0">
                <a:latin typeface="Arial" panose="020B0604020202020204" pitchFamily="34" charset="0"/>
                <a:cs typeface="Arial" panose="020B0604020202020204" pitchFamily="34" charset="0"/>
              </a:rPr>
              <a:t>(pp. 1-5). IEEE. </a:t>
            </a:r>
          </a:p>
          <a:p>
            <a:pPr lvl="0" algn="just">
              <a:lnSpc>
                <a:spcPct val="150000"/>
              </a:lnSpc>
              <a:spcAft>
                <a:spcPts val="800"/>
              </a:spcAft>
            </a:pPr>
            <a:endParaRPr lang="en-IN"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895331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709A7948-E485-4E2D-B099-B04D037E8F3C}"/>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extBox 1">
            <a:extLst>
              <a:ext uri="{FF2B5EF4-FFF2-40B4-BE49-F238E27FC236}">
                <a16:creationId xmlns:a16="http://schemas.microsoft.com/office/drawing/2014/main" id="{9678F657-6280-43E3-82B2-694C9C9C7784}"/>
              </a:ext>
            </a:extLst>
          </p:cNvPr>
          <p:cNvSpPr txBox="1"/>
          <p:nvPr/>
        </p:nvSpPr>
        <p:spPr>
          <a:xfrm>
            <a:off x="3426031" y="450785"/>
            <a:ext cx="522450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REFERENCES (contd.)</a:t>
            </a:r>
          </a:p>
        </p:txBody>
      </p:sp>
      <p:sp>
        <p:nvSpPr>
          <p:cNvPr id="6" name="Rectangle 5">
            <a:extLst>
              <a:ext uri="{FF2B5EF4-FFF2-40B4-BE49-F238E27FC236}">
                <a16:creationId xmlns:a16="http://schemas.microsoft.com/office/drawing/2014/main" id="{9F20A4EF-B229-48B6-90B2-BCE1B33A8269}"/>
              </a:ext>
            </a:extLst>
          </p:cNvPr>
          <p:cNvSpPr/>
          <p:nvPr/>
        </p:nvSpPr>
        <p:spPr>
          <a:xfrm>
            <a:off x="842170" y="776992"/>
            <a:ext cx="10392228" cy="4888518"/>
          </a:xfrm>
          <a:prstGeom prst="rect">
            <a:avLst/>
          </a:prstGeom>
        </p:spPr>
        <p:txBody>
          <a:bodyPr wrap="square">
            <a:spAutoFit/>
          </a:bodyPr>
          <a:lstStyle/>
          <a:p>
            <a:pPr algn="just">
              <a:lnSpc>
                <a:spcPct val="150000"/>
              </a:lnSpc>
            </a:pPr>
            <a:endParaRPr lang="en-IN" dirty="0"/>
          </a:p>
          <a:p>
            <a:pPr marL="342900" indent="-342900" algn="just">
              <a:lnSpc>
                <a:spcPct val="150000"/>
              </a:lnSpc>
              <a:buFont typeface="+mj-lt"/>
              <a:buAutoNum type="arabicPeriod" startAt="29"/>
            </a:pPr>
            <a:r>
              <a:rPr lang="en-IN" dirty="0">
                <a:latin typeface="Arial" panose="020B0604020202020204" pitchFamily="34" charset="0"/>
                <a:cs typeface="Arial" panose="020B0604020202020204" pitchFamily="34" charset="0"/>
              </a:rPr>
              <a:t>Tiwari, Pawan, Nikhil Kumar, Pragati Singh, </a:t>
            </a:r>
            <a:r>
              <a:rPr lang="en-IN" dirty="0" err="1">
                <a:latin typeface="Arial" panose="020B0604020202020204" pitchFamily="34" charset="0"/>
                <a:cs typeface="Arial" panose="020B0604020202020204" pitchFamily="34" charset="0"/>
              </a:rPr>
              <a:t>Chhavi</a:t>
            </a:r>
            <a:r>
              <a:rPr lang="en-IN" dirty="0">
                <a:latin typeface="Arial" panose="020B0604020202020204" pitchFamily="34" charset="0"/>
                <a:cs typeface="Arial" panose="020B0604020202020204" pitchFamily="34" charset="0"/>
              </a:rPr>
              <a:t> Srivastava, M. Lakshmanan, Piyush Jain, and Saurabh </a:t>
            </a:r>
            <a:r>
              <a:rPr lang="en-IN" dirty="0" err="1">
                <a:latin typeface="Arial" panose="020B0604020202020204" pitchFamily="34" charset="0"/>
                <a:cs typeface="Arial" panose="020B0604020202020204" pitchFamily="34" charset="0"/>
              </a:rPr>
              <a:t>Katiyar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Modeling</a:t>
            </a:r>
            <a:r>
              <a:rPr lang="en-IN" dirty="0">
                <a:latin typeface="Arial" panose="020B0604020202020204" pitchFamily="34" charset="0"/>
                <a:cs typeface="Arial" panose="020B0604020202020204" pitchFamily="34" charset="0"/>
              </a:rPr>
              <a:t> and Analysis of Hybrid SIM with L</a:t>
            </a:r>
            <a:r>
              <a:rPr lang="en-US" dirty="0">
                <a:latin typeface="Arial" panose="020B0604020202020204" pitchFamily="34" charset="0"/>
                <a:cs typeface="Arial" panose="020B0604020202020204" pitchFamily="34" charset="0"/>
              </a:rPr>
              <a:t>PPM and MSK over Double Generalized Gamma Distribution in Free Space Optical Communication System." In </a:t>
            </a:r>
            <a:r>
              <a:rPr lang="en-US" i="1" dirty="0">
                <a:latin typeface="Arial" panose="020B0604020202020204" pitchFamily="34" charset="0"/>
                <a:cs typeface="Arial" panose="020B0604020202020204" pitchFamily="34" charset="0"/>
              </a:rPr>
              <a:t>2019 International Conference on Vision Towards Emerging Trends in Communication and Networking (</a:t>
            </a:r>
            <a:r>
              <a:rPr lang="en-US" i="1" dirty="0" err="1">
                <a:latin typeface="Arial" panose="020B0604020202020204" pitchFamily="34" charset="0"/>
                <a:cs typeface="Arial" panose="020B0604020202020204" pitchFamily="34" charset="0"/>
              </a:rPr>
              <a:t>ViTECoN</a:t>
            </a:r>
            <a:r>
              <a:rPr lang="en-US" i="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pp. 1-4. IEEE, 2019. </a:t>
            </a:r>
          </a:p>
          <a:p>
            <a:pPr marL="342900" indent="-342900" algn="just">
              <a:lnSpc>
                <a:spcPct val="150000"/>
              </a:lnSpc>
              <a:buFont typeface="+mj-lt"/>
              <a:buAutoNum type="arabicPeriod" startAt="29"/>
            </a:pPr>
            <a:r>
              <a:rPr lang="en-IN">
                <a:latin typeface="Arial" panose="020B0604020202020204" pitchFamily="34" charset="0"/>
                <a:cs typeface="Arial" panose="020B0604020202020204" pitchFamily="34" charset="0"/>
              </a:rPr>
              <a:t>Lu</a:t>
            </a:r>
            <a:r>
              <a:rPr lang="en-IN" dirty="0">
                <a:latin typeface="Arial" panose="020B0604020202020204" pitchFamily="34" charset="0"/>
                <a:cs typeface="Arial" panose="020B0604020202020204" pitchFamily="34" charset="0"/>
              </a:rPr>
              <a:t>, J., </a:t>
            </a:r>
            <a:r>
              <a:rPr lang="en-IN" dirty="0" err="1">
                <a:latin typeface="Arial" panose="020B0604020202020204" pitchFamily="34" charset="0"/>
                <a:cs typeface="Arial" panose="020B0604020202020204" pitchFamily="34" charset="0"/>
              </a:rPr>
              <a:t>Letaief</a:t>
            </a:r>
            <a:r>
              <a:rPr lang="en-IN" dirty="0">
                <a:latin typeface="Arial" panose="020B0604020202020204" pitchFamily="34" charset="0"/>
                <a:cs typeface="Arial" panose="020B0604020202020204" pitchFamily="34" charset="0"/>
              </a:rPr>
              <a:t>, K.B., Chuang, J.I. and </a:t>
            </a:r>
            <a:r>
              <a:rPr lang="en-IN" dirty="0" err="1">
                <a:latin typeface="Arial" panose="020B0604020202020204" pitchFamily="34" charset="0"/>
                <a:cs typeface="Arial" panose="020B0604020202020204" pitchFamily="34" charset="0"/>
              </a:rPr>
              <a:t>Liou</a:t>
            </a:r>
            <a:r>
              <a:rPr lang="en-IN" dirty="0">
                <a:latin typeface="Arial" panose="020B0604020202020204" pitchFamily="34" charset="0"/>
                <a:cs typeface="Arial" panose="020B0604020202020204" pitchFamily="34" charset="0"/>
              </a:rPr>
              <a:t>, M.L., 1999. M-PSK and M-QAM BER computation using signal-space concepts. </a:t>
            </a:r>
            <a:r>
              <a:rPr lang="en-IN" i="1" dirty="0">
                <a:latin typeface="Arial" panose="020B0604020202020204" pitchFamily="34" charset="0"/>
                <a:cs typeface="Arial" panose="020B0604020202020204" pitchFamily="34" charset="0"/>
              </a:rPr>
              <a:t>IEEE Transactions on communications</a:t>
            </a:r>
            <a:r>
              <a:rPr lang="en-IN" dirty="0">
                <a:latin typeface="Arial" panose="020B0604020202020204" pitchFamily="34" charset="0"/>
                <a:cs typeface="Arial" panose="020B0604020202020204" pitchFamily="34" charset="0"/>
              </a:rPr>
              <a:t>, </a:t>
            </a:r>
            <a:r>
              <a:rPr lang="en-IN" i="1" dirty="0">
                <a:latin typeface="Arial" panose="020B0604020202020204" pitchFamily="34" charset="0"/>
                <a:cs typeface="Arial" panose="020B0604020202020204" pitchFamily="34" charset="0"/>
              </a:rPr>
              <a:t>47</a:t>
            </a:r>
            <a:r>
              <a:rPr lang="en-IN" dirty="0">
                <a:latin typeface="Arial" panose="020B0604020202020204" pitchFamily="34" charset="0"/>
                <a:cs typeface="Arial" panose="020B0604020202020204" pitchFamily="34" charset="0"/>
              </a:rPr>
              <a:t>(2), pp.181-184. </a:t>
            </a:r>
          </a:p>
          <a:p>
            <a:pPr marL="342900" indent="-342900" algn="just">
              <a:lnSpc>
                <a:spcPct val="150000"/>
              </a:lnSpc>
              <a:buFont typeface="+mj-lt"/>
              <a:buAutoNum type="arabicPeriod" startAt="29"/>
            </a:pPr>
            <a:r>
              <a:rPr lang="en-US" dirty="0" err="1">
                <a:latin typeface="Arial" panose="020B0604020202020204" pitchFamily="34" charset="0"/>
                <a:cs typeface="Arial" panose="020B0604020202020204" pitchFamily="34" charset="0"/>
              </a:rPr>
              <a:t>Ghassemlooy</a:t>
            </a:r>
            <a:r>
              <a:rPr lang="en-US" dirty="0">
                <a:latin typeface="Arial" panose="020B0604020202020204" pitchFamily="34" charset="0"/>
                <a:cs typeface="Arial" panose="020B0604020202020204" pitchFamily="34" charset="0"/>
              </a:rPr>
              <a:t>, Z. and Popoola, W.O., 2010. Terrestrial free-space optical communications. </a:t>
            </a:r>
            <a:r>
              <a:rPr lang="en-US" i="1" dirty="0">
                <a:latin typeface="Arial" panose="020B0604020202020204" pitchFamily="34" charset="0"/>
                <a:cs typeface="Arial" panose="020B0604020202020204" pitchFamily="34" charset="0"/>
              </a:rPr>
              <a:t>Mobile and Wireless Communications Network layer and circuit level design</a:t>
            </a:r>
            <a:r>
              <a:rPr lang="en-US" dirty="0">
                <a:latin typeface="Arial" panose="020B0604020202020204" pitchFamily="34" charset="0"/>
                <a:cs typeface="Arial" panose="020B0604020202020204" pitchFamily="34" charset="0"/>
              </a:rPr>
              <a:t>, pp.355-392. </a:t>
            </a:r>
          </a:p>
          <a:p>
            <a:pPr marL="342900" indent="-342900">
              <a:buFont typeface="+mj-lt"/>
              <a:buAutoNum type="arabicPeriod" startAt="29"/>
            </a:pPr>
            <a:endParaRPr lang="en-US" dirty="0">
              <a:latin typeface="Arial" panose="020B0604020202020204" pitchFamily="34" charset="0"/>
              <a:cs typeface="Arial" panose="020B0604020202020204" pitchFamily="34" charset="0"/>
            </a:endParaRPr>
          </a:p>
          <a:p>
            <a:pPr lvl="0" algn="just">
              <a:lnSpc>
                <a:spcPct val="150000"/>
              </a:lnSpc>
              <a:spcAft>
                <a:spcPts val="800"/>
              </a:spcAft>
            </a:pPr>
            <a:endParaRPr lang="en-IN"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5395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22C2A"/>
        </a:solidFill>
        <a:effectLst/>
      </p:bgPr>
    </p:bg>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E605850A-F671-4A8B-BC18-EAC5644FB582}"/>
              </a:ext>
            </a:extLst>
          </p:cNvPr>
          <p:cNvSpPr/>
          <p:nvPr/>
        </p:nvSpPr>
        <p:spPr>
          <a:xfrm rot="5400000">
            <a:off x="-1745974" y="1745974"/>
            <a:ext cx="6858000" cy="3366052"/>
          </a:xfrm>
          <a:prstGeom prst="triangle">
            <a:avLst/>
          </a:prstGeom>
          <a:solidFill>
            <a:srgbClr val="0228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a:extLst>
              <a:ext uri="{FF2B5EF4-FFF2-40B4-BE49-F238E27FC236}">
                <a16:creationId xmlns:a16="http://schemas.microsoft.com/office/drawing/2014/main" id="{D9433B40-5FC9-4DB0-B6DD-4099301C71E9}"/>
              </a:ext>
            </a:extLst>
          </p:cNvPr>
          <p:cNvSpPr txBox="1"/>
          <p:nvPr/>
        </p:nvSpPr>
        <p:spPr>
          <a:xfrm>
            <a:off x="3366052" y="2828834"/>
            <a:ext cx="575349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0" cap="none" spc="500" normalizeH="0" noProof="0" dirty="0">
                <a:ln>
                  <a:noFill/>
                </a:ln>
                <a:solidFill>
                  <a:prstClr val="white"/>
                </a:solidFill>
                <a:effectLst/>
                <a:uLnTx/>
                <a:uFillTx/>
                <a:latin typeface="Bebas Neue Bold"/>
                <a:cs typeface="Arial" panose="020B0604020202020204" pitchFamily="34" charset="0"/>
              </a:rPr>
              <a:t>THANK YOU!</a:t>
            </a:r>
          </a:p>
        </p:txBody>
      </p:sp>
      <p:sp>
        <p:nvSpPr>
          <p:cNvPr id="8" name="Slide Number Placeholder 2">
            <a:extLst>
              <a:ext uri="{FF2B5EF4-FFF2-40B4-BE49-F238E27FC236}">
                <a16:creationId xmlns:a16="http://schemas.microsoft.com/office/drawing/2014/main" id="{0CF545AC-FEA7-4D1B-9B32-9521EA8124B4}"/>
              </a:ext>
            </a:extLst>
          </p:cNvPr>
          <p:cNvSpPr txBox="1">
            <a:spLocks/>
          </p:cNvSpPr>
          <p:nvPr/>
        </p:nvSpPr>
        <p:spPr>
          <a:xfrm>
            <a:off x="11536010" y="6376263"/>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prstClr val="white"/>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87</a:t>
            </a:fld>
            <a:endParaRPr kumimoji="1" lang="ja-JP" altLang="en-US" sz="1200" b="0" i="0" u="none" strike="noStrike" kern="1200" cap="none" spc="0" normalizeH="0" baseline="0" noProof="0" dirty="0">
              <a:ln>
                <a:noFill/>
              </a:ln>
              <a:solidFill>
                <a:prstClr val="white"/>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sp>
        <p:nvSpPr>
          <p:cNvPr id="10" name="TextBox 9">
            <a:extLst>
              <a:ext uri="{FF2B5EF4-FFF2-40B4-BE49-F238E27FC236}">
                <a16:creationId xmlns:a16="http://schemas.microsoft.com/office/drawing/2014/main" id="{9F2B6BCA-1E28-4796-9165-B672F4AF1401}"/>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6" name="Diagonal Stripe 5">
            <a:extLst>
              <a:ext uri="{FF2B5EF4-FFF2-40B4-BE49-F238E27FC236}">
                <a16:creationId xmlns:a16="http://schemas.microsoft.com/office/drawing/2014/main" id="{01F4B5B5-2622-418C-ACF6-FF15BA1A9939}"/>
              </a:ext>
            </a:extLst>
          </p:cNvPr>
          <p:cNvSpPr/>
          <p:nvPr/>
        </p:nvSpPr>
        <p:spPr>
          <a:xfrm rot="10800000" flipH="1" flipV="1">
            <a:off x="0" y="-1"/>
            <a:ext cx="916047" cy="901148"/>
          </a:xfrm>
          <a:prstGeom prst="diagStripe">
            <a:avLst/>
          </a:prstGeom>
          <a:solidFill>
            <a:srgbClr val="F8F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97417BE-6B85-4C46-9A86-8FD46965E0F5}"/>
              </a:ext>
            </a:extLst>
          </p:cNvPr>
          <p:cNvSpPr txBox="1"/>
          <p:nvPr/>
        </p:nvSpPr>
        <p:spPr>
          <a:xfrm>
            <a:off x="3580085" y="4029163"/>
            <a:ext cx="5463355"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600" cap="none" spc="1600" normalizeH="0" noProof="0" dirty="0">
                <a:ln>
                  <a:noFill/>
                </a:ln>
                <a:solidFill>
                  <a:prstClr val="white"/>
                </a:solidFill>
                <a:effectLst/>
                <a:uLnTx/>
                <a:uFillTx/>
                <a:latin typeface="Arial" panose="020B0604020202020204" pitchFamily="34" charset="0"/>
                <a:ea typeface="+mn-ea"/>
                <a:cs typeface="Arial" panose="020B0604020202020204" pitchFamily="34" charset="0"/>
              </a:rPr>
              <a:t>FOR YOUR ATTENTION</a:t>
            </a:r>
          </a:p>
        </p:txBody>
      </p:sp>
      <p:grpSp>
        <p:nvGrpSpPr>
          <p:cNvPr id="18" name="Group 17">
            <a:extLst>
              <a:ext uri="{FF2B5EF4-FFF2-40B4-BE49-F238E27FC236}">
                <a16:creationId xmlns:a16="http://schemas.microsoft.com/office/drawing/2014/main" id="{E9FFC8A1-FEA0-444C-B371-21BE1BBD3E47}"/>
              </a:ext>
            </a:extLst>
          </p:cNvPr>
          <p:cNvGrpSpPr/>
          <p:nvPr/>
        </p:nvGrpSpPr>
        <p:grpSpPr>
          <a:xfrm>
            <a:off x="-4268" y="296330"/>
            <a:ext cx="390963" cy="610247"/>
            <a:chOff x="-4268" y="296330"/>
            <a:chExt cx="390963" cy="610247"/>
          </a:xfrm>
        </p:grpSpPr>
        <p:sp>
          <p:nvSpPr>
            <p:cNvPr id="15" name="Rectangle 14">
              <a:extLst>
                <a:ext uri="{FF2B5EF4-FFF2-40B4-BE49-F238E27FC236}">
                  <a16:creationId xmlns:a16="http://schemas.microsoft.com/office/drawing/2014/main" id="{2E35538E-3619-4406-A565-269659629F62}"/>
                </a:ext>
              </a:extLst>
            </p:cNvPr>
            <p:cNvSpPr/>
            <p:nvPr/>
          </p:nvSpPr>
          <p:spPr>
            <a:xfrm rot="18927504">
              <a:off x="63641" y="296330"/>
              <a:ext cx="323054" cy="319132"/>
            </a:xfrm>
            <a:prstGeom prst="rect">
              <a:avLst/>
            </a:prstGeom>
            <a:solidFill>
              <a:srgbClr val="F3E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C828AE6F-5496-408B-B3A1-2A5A0AEE5B3E}"/>
                </a:ext>
              </a:extLst>
            </p:cNvPr>
            <p:cNvSpPr/>
            <p:nvPr/>
          </p:nvSpPr>
          <p:spPr>
            <a:xfrm rot="5400000">
              <a:off x="-110961" y="557078"/>
              <a:ext cx="456192" cy="242806"/>
            </a:xfrm>
            <a:prstGeom prst="triangle">
              <a:avLst>
                <a:gd name="adj" fmla="val 47178"/>
              </a:avLst>
            </a:prstGeom>
            <a:solidFill>
              <a:srgbClr val="F3E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090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sosceles Triangle 11">
            <a:extLst>
              <a:ext uri="{FF2B5EF4-FFF2-40B4-BE49-F238E27FC236}">
                <a16:creationId xmlns:a16="http://schemas.microsoft.com/office/drawing/2014/main" id="{1850D14E-1CBA-4BFC-A71B-3842A71E321A}"/>
              </a:ext>
            </a:extLst>
          </p:cNvPr>
          <p:cNvSpPr/>
          <p:nvPr/>
        </p:nvSpPr>
        <p:spPr>
          <a:xfrm rot="5400000">
            <a:off x="-1745974" y="1745974"/>
            <a:ext cx="6858000" cy="3366052"/>
          </a:xfrm>
          <a:prstGeom prst="triangle">
            <a:avLst/>
          </a:prstGeom>
          <a:solidFill>
            <a:srgbClr val="FCF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62F2DB54-E5F5-4FC4-804D-4C5C3A198A18}"/>
              </a:ext>
            </a:extLst>
          </p:cNvPr>
          <p:cNvSpPr txBox="1"/>
          <p:nvPr/>
        </p:nvSpPr>
        <p:spPr>
          <a:xfrm>
            <a:off x="2566004" y="450785"/>
            <a:ext cx="694453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300" normalizeH="0" baseline="0" noProof="0" dirty="0">
                <a:ln>
                  <a:noFill/>
                </a:ln>
                <a:solidFill>
                  <a:srgbClr val="022826"/>
                </a:solidFill>
                <a:effectLst/>
                <a:uLnTx/>
                <a:uFillTx/>
                <a:latin typeface="Arial" panose="020B0604020202020204" pitchFamily="34" charset="0"/>
                <a:ea typeface="+mn-ea"/>
                <a:cs typeface="Arial" panose="020B0604020202020204" pitchFamily="34" charset="0"/>
              </a:rPr>
              <a:t>LITERATURE REVIEW (contd.)</a:t>
            </a:r>
          </a:p>
        </p:txBody>
      </p:sp>
      <p:sp>
        <p:nvSpPr>
          <p:cNvPr id="10" name="TextBox 9">
            <a:extLst>
              <a:ext uri="{FF2B5EF4-FFF2-40B4-BE49-F238E27FC236}">
                <a16:creationId xmlns:a16="http://schemas.microsoft.com/office/drawing/2014/main" id="{90D67E84-D3D8-48F9-9FD2-442C9D10DF2F}"/>
              </a:ext>
            </a:extLst>
          </p:cNvPr>
          <p:cNvSpPr txBox="1"/>
          <p:nvPr/>
        </p:nvSpPr>
        <p:spPr>
          <a:xfrm>
            <a:off x="11062598" y="6431895"/>
            <a:ext cx="686406"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FSO</a:t>
            </a:r>
            <a:r>
              <a:rPr kumimoji="0" lang="en-US" sz="1050" b="0" i="0" u="none" strike="noStrike" kern="1200" cap="none" spc="600" normalizeH="0" baseline="0" noProof="0" dirty="0">
                <a:ln>
                  <a:noFill/>
                </a:ln>
                <a:solidFill>
                  <a:srgbClr val="07938C"/>
                </a:solidFill>
                <a:effectLst/>
                <a:uLnTx/>
                <a:uFillTx/>
                <a:latin typeface="Arial" panose="020B0604020202020204" pitchFamily="34" charset="0"/>
                <a:ea typeface="+mn-ea"/>
                <a:cs typeface="Arial" panose="020B0604020202020204" pitchFamily="34" charset="0"/>
              </a:rPr>
              <a:t> |</a:t>
            </a:r>
          </a:p>
        </p:txBody>
      </p:sp>
      <p:sp>
        <p:nvSpPr>
          <p:cNvPr id="11" name="Slide Number Placeholder 2">
            <a:extLst>
              <a:ext uri="{FF2B5EF4-FFF2-40B4-BE49-F238E27FC236}">
                <a16:creationId xmlns:a16="http://schemas.microsoft.com/office/drawing/2014/main" id="{638CC295-DDD1-4F13-AFCF-A45A98AD102E}"/>
              </a:ext>
            </a:extLst>
          </p:cNvPr>
          <p:cNvSpPr txBox="1">
            <a:spLocks/>
          </p:cNvSpPr>
          <p:nvPr/>
        </p:nvSpPr>
        <p:spPr>
          <a:xfrm>
            <a:off x="11536010" y="6378229"/>
            <a:ext cx="425988" cy="365181"/>
          </a:xfrm>
          <a:prstGeom prst="rect">
            <a:avLst/>
          </a:prstGeom>
        </p:spPr>
        <p:txBody>
          <a:bodyPr vert="horz" lIns="91440" tIns="45720" rIns="91440" bIns="45720" rtlCol="0" anchor="ctr"/>
          <a:lstStyle>
            <a:defPPr>
              <a:defRPr lang="en-US"/>
            </a:defPPr>
            <a:lvl1pPr marL="0" algn="ctr" defTabSz="914400" rtl="0" eaLnBrk="1" latinLnBrk="0" hangingPunct="1">
              <a:defRPr sz="1333"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46" rtl="0" eaLnBrk="1" fontAlgn="auto" latinLnBrk="0" hangingPunct="1">
              <a:lnSpc>
                <a:spcPct val="100000"/>
              </a:lnSpc>
              <a:spcBef>
                <a:spcPts val="0"/>
              </a:spcBef>
              <a:spcAft>
                <a:spcPts val="0"/>
              </a:spcAft>
              <a:buClrTx/>
              <a:buSzTx/>
              <a:buFontTx/>
              <a:buNone/>
              <a:tabLst/>
              <a:defRPr/>
            </a:pPr>
            <a:fld id="{5F40E575-75D0-4511-BE24-65258C32779F}" type="slidenum">
              <a:rPr kumimoji="1" lang="ja-JP" altLang="en-US" sz="1200" b="0" i="0" u="none" strike="noStrike" kern="1200" cap="none" spc="0" normalizeH="0" baseline="0" noProof="0" smtClean="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rPr>
              <a:pPr marL="0" marR="0" lvl="0" indent="0" algn="ctr" defTabSz="914446"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dirty="0">
              <a:ln>
                <a:noFill/>
              </a:ln>
              <a:solidFill>
                <a:srgbClr val="022826"/>
              </a:solidFill>
              <a:effectLst/>
              <a:uLnTx/>
              <a:uFillTx/>
              <a:latin typeface="Arial" panose="020B0604020202020204" pitchFamily="34" charset="0"/>
              <a:ea typeface="游ゴシック" panose="020B0400000000000000" pitchFamily="34" charset="-128"/>
              <a:cs typeface="Arial" panose="020B0604020202020204" pitchFamily="34" charset="0"/>
            </a:endParaRPr>
          </a:p>
        </p:txBody>
      </p:sp>
      <p:graphicFrame>
        <p:nvGraphicFramePr>
          <p:cNvPr id="13" name="Table 12">
            <a:extLst>
              <a:ext uri="{FF2B5EF4-FFF2-40B4-BE49-F238E27FC236}">
                <a16:creationId xmlns:a16="http://schemas.microsoft.com/office/drawing/2014/main" id="{E233BB8D-677B-4A76-AC57-09E89D7E8DA7}"/>
              </a:ext>
            </a:extLst>
          </p:cNvPr>
          <p:cNvGraphicFramePr>
            <a:graphicFrameLocks noGrp="1"/>
          </p:cNvGraphicFramePr>
          <p:nvPr>
            <p:extLst>
              <p:ext uri="{D42A27DB-BD31-4B8C-83A1-F6EECF244321}">
                <p14:modId xmlns:p14="http://schemas.microsoft.com/office/powerpoint/2010/main" val="1713687426"/>
              </p:ext>
            </p:extLst>
          </p:nvPr>
        </p:nvGraphicFramePr>
        <p:xfrm>
          <a:off x="1068702" y="1222276"/>
          <a:ext cx="9939128" cy="5336577"/>
        </p:xfrm>
        <a:graphic>
          <a:graphicData uri="http://schemas.openxmlformats.org/drawingml/2006/table">
            <a:tbl>
              <a:tblPr firstRow="1" bandRow="1">
                <a:tableStyleId>{5C22544A-7EE6-4342-B048-85BDC9FD1C3A}</a:tableStyleId>
              </a:tblPr>
              <a:tblGrid>
                <a:gridCol w="773350">
                  <a:extLst>
                    <a:ext uri="{9D8B030D-6E8A-4147-A177-3AD203B41FA5}">
                      <a16:colId xmlns:a16="http://schemas.microsoft.com/office/drawing/2014/main" val="2445484847"/>
                    </a:ext>
                  </a:extLst>
                </a:gridCol>
                <a:gridCol w="4196214">
                  <a:extLst>
                    <a:ext uri="{9D8B030D-6E8A-4147-A177-3AD203B41FA5}">
                      <a16:colId xmlns:a16="http://schemas.microsoft.com/office/drawing/2014/main" val="933721004"/>
                    </a:ext>
                  </a:extLst>
                </a:gridCol>
                <a:gridCol w="2484782">
                  <a:extLst>
                    <a:ext uri="{9D8B030D-6E8A-4147-A177-3AD203B41FA5}">
                      <a16:colId xmlns:a16="http://schemas.microsoft.com/office/drawing/2014/main" val="4025843522"/>
                    </a:ext>
                  </a:extLst>
                </a:gridCol>
                <a:gridCol w="2484782">
                  <a:extLst>
                    <a:ext uri="{9D8B030D-6E8A-4147-A177-3AD203B41FA5}">
                      <a16:colId xmlns:a16="http://schemas.microsoft.com/office/drawing/2014/main" val="4195510704"/>
                    </a:ext>
                  </a:extLst>
                </a:gridCol>
              </a:tblGrid>
              <a:tr h="764577">
                <a:tc>
                  <a:txBody>
                    <a:bodyPr/>
                    <a:lstStyle/>
                    <a:p>
                      <a:pPr algn="ctr"/>
                      <a:r>
                        <a:rPr lang="en-US" sz="1600" dirty="0">
                          <a:latin typeface="Arial" panose="020B0604020202020204" pitchFamily="34" charset="0"/>
                          <a:cs typeface="Arial" panose="020B0604020202020204" pitchFamily="34" charset="0"/>
                        </a:rPr>
                        <a:t>S.NO.</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REFERENCES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FINDINGS</a:t>
                      </a:r>
                    </a:p>
                  </a:txBody>
                  <a:tcPr anchor="ctr">
                    <a:solidFill>
                      <a:srgbClr val="022826"/>
                    </a:solidFill>
                  </a:tcPr>
                </a:tc>
                <a:tc>
                  <a:txBody>
                    <a:bodyPr/>
                    <a:lstStyle/>
                    <a:p>
                      <a:pPr algn="ctr"/>
                      <a:r>
                        <a:rPr lang="en-US" sz="1600" dirty="0">
                          <a:latin typeface="Arial" panose="020B0604020202020204" pitchFamily="34" charset="0"/>
                          <a:cs typeface="Arial" panose="020B0604020202020204" pitchFamily="34" charset="0"/>
                        </a:rPr>
                        <a:t>LIMITATIONS</a:t>
                      </a:r>
                    </a:p>
                  </a:txBody>
                  <a:tcPr anchor="ctr">
                    <a:solidFill>
                      <a:srgbClr val="022826"/>
                    </a:solidFill>
                  </a:tcPr>
                </a:tc>
                <a:extLst>
                  <a:ext uri="{0D108BD9-81ED-4DB2-BD59-A6C34878D82A}">
                    <a16:rowId xmlns:a16="http://schemas.microsoft.com/office/drawing/2014/main" val="4126822691"/>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4. 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Giri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R.K. and Patnaik, B., 2019. Bit error rate performance analysis of hybrid subcarrier intensity modulation-based FSO with spatial diversity in various weather conditions.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Journal of Optical Communications</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40</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(3), pp.307-314.[4]</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BER of PPM MSK SIM.</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BER performance for MIMO system is not analysed.</a:t>
                      </a:r>
                    </a:p>
                  </a:txBody>
                  <a:tcPr marL="68580" marR="68580" marT="0" marB="0">
                    <a:solidFill>
                      <a:srgbClr val="F8F2D0"/>
                    </a:solidFill>
                  </a:tcPr>
                </a:tc>
                <a:extLst>
                  <a:ext uri="{0D108BD9-81ED-4DB2-BD59-A6C34878D82A}">
                    <a16:rowId xmlns:a16="http://schemas.microsoft.com/office/drawing/2014/main" val="120801687"/>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5. 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AlQuwaiee</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H., Ansari, I.S.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Alouini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M.S., 2016. On the maximum and minimum of double generalized gamma variates with applications to the performance of free-space optical communication systems.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IEEE Transactions on Vehicular Technology</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65</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(11), pp.8822-8831.[5]</a:t>
                      </a:r>
                    </a:p>
                    <a:p>
                      <a:pPr>
                        <a:spcAft>
                          <a:spcPts val="0"/>
                        </a:spcAft>
                      </a:pP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Average (BER) and the ergodic capacity (EC).</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Weak turbulence condition is not analyzed.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615936917"/>
                  </a:ext>
                </a:extLst>
              </a:tr>
              <a:tr h="1148614">
                <a:tc>
                  <a:txBody>
                    <a:bodyPr/>
                    <a:lstStyle/>
                    <a:p>
                      <a:pPr marL="0" lvl="0" indent="0" algn="just">
                        <a:lnSpc>
                          <a:spcPct val="150000"/>
                        </a:lnSpc>
                        <a:spcAft>
                          <a:spcPts val="800"/>
                        </a:spcAft>
                        <a:buFont typeface="Times New Roman" panose="02020603050405020304" pitchFamily="18" charset="0"/>
                        <a:buNone/>
                      </a:pPr>
                      <a:r>
                        <a:rPr lang="en-US" sz="1500" dirty="0">
                          <a:solidFill>
                            <a:srgbClr val="022826"/>
                          </a:solidFill>
                          <a:effectLst/>
                          <a:latin typeface="Arial" panose="020B0604020202020204" pitchFamily="34" charset="0"/>
                          <a:ea typeface="Calibri" panose="020F0502020204030204" pitchFamily="34" charset="0"/>
                          <a:cs typeface="Arial" panose="020B0604020202020204" pitchFamily="34" charset="0"/>
                        </a:rPr>
                        <a:t>6. </a:t>
                      </a:r>
                      <a:endParaRPr lang="en-IN" sz="1500" dirty="0">
                        <a:solidFill>
                          <a:srgbClr val="022826"/>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Kashani</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M.A.,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Uysal</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and </a:t>
                      </a:r>
                      <a:r>
                        <a:rPr lang="en-US" sz="1500" dirty="0" err="1">
                          <a:solidFill>
                            <a:srgbClr val="022826"/>
                          </a:solidFill>
                          <a:effectLst/>
                          <a:latin typeface="Arial" panose="020B0604020202020204" pitchFamily="34" charset="0"/>
                          <a:ea typeface="Times New Roman" panose="02020603050405020304" pitchFamily="18" charset="0"/>
                          <a:cs typeface="Arial" panose="020B0604020202020204" pitchFamily="34" charset="0"/>
                        </a:rPr>
                        <a:t>Kavehrad</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M., 2015, June. On the performance of MIMO FSO communications over double generalized gamma fading channels. In </a:t>
                      </a:r>
                      <a:r>
                        <a:rPr lang="en-US" sz="1500" i="1"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2015 IEEE International Conference on Communications (ICC)</a:t>
                      </a: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(pp. 5144-5149). IEEE.[6]</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BER performance of SIMO ,MISO and MIMO.</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tc>
                  <a:txBody>
                    <a:bodyPr/>
                    <a:lstStyle/>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Weak turbulence condition is not analyzed.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p>
                      <a:pPr>
                        <a:spcAft>
                          <a:spcPts val="0"/>
                        </a:spcAft>
                      </a:pPr>
                      <a:r>
                        <a:rPr lang="en-US"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rPr>
                        <a:t> </a:t>
                      </a:r>
                      <a:endParaRPr lang="en-IN" sz="1500" dirty="0">
                        <a:solidFill>
                          <a:srgbClr val="022826"/>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solidFill>
                      <a:srgbClr val="F8F2D0"/>
                    </a:solidFill>
                  </a:tcPr>
                </a:tc>
                <a:extLst>
                  <a:ext uri="{0D108BD9-81ED-4DB2-BD59-A6C34878D82A}">
                    <a16:rowId xmlns:a16="http://schemas.microsoft.com/office/drawing/2014/main" val="3229608106"/>
                  </a:ext>
                </a:extLst>
              </a:tr>
            </a:tbl>
          </a:graphicData>
        </a:graphic>
      </p:graphicFrame>
    </p:spTree>
    <p:extLst>
      <p:ext uri="{BB962C8B-B14F-4D97-AF65-F5344CB8AC3E}">
        <p14:creationId xmlns:p14="http://schemas.microsoft.com/office/powerpoint/2010/main" val="1040699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1188</TotalTime>
  <Words>8559</Words>
  <Application>Microsoft Office PowerPoint</Application>
  <PresentationFormat>Widescreen</PresentationFormat>
  <Paragraphs>1027</Paragraphs>
  <Slides>87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vt:lpstr>
      <vt:lpstr>Bebas Neue Bold</vt:lpstr>
      <vt:lpstr>Calibri</vt:lpstr>
      <vt:lpstr>Calibri Light</vt:lpstr>
      <vt:lpstr>Cambria Math</vt:lpstr>
      <vt:lpstr>Staatliches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Jayesh Singh</dc:creator>
  <cp:lastModifiedBy>jai .</cp:lastModifiedBy>
  <cp:revision>459</cp:revision>
  <dcterms:created xsi:type="dcterms:W3CDTF">2020-03-30T13:06:06Z</dcterms:created>
  <dcterms:modified xsi:type="dcterms:W3CDTF">2020-06-15T04:03:15Z</dcterms:modified>
</cp:coreProperties>
</file>