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28"/>
  </p:notesMasterIdLst>
  <p:sldIdLst>
    <p:sldId id="303" r:id="rId2"/>
    <p:sldId id="256" r:id="rId3"/>
    <p:sldId id="265" r:id="rId4"/>
    <p:sldId id="266" r:id="rId5"/>
    <p:sldId id="295" r:id="rId6"/>
    <p:sldId id="262" r:id="rId7"/>
    <p:sldId id="307" r:id="rId8"/>
    <p:sldId id="298" r:id="rId9"/>
    <p:sldId id="263" r:id="rId10"/>
    <p:sldId id="306" r:id="rId11"/>
    <p:sldId id="284" r:id="rId12"/>
    <p:sldId id="310" r:id="rId13"/>
    <p:sldId id="311" r:id="rId14"/>
    <p:sldId id="312" r:id="rId15"/>
    <p:sldId id="304" r:id="rId16"/>
    <p:sldId id="305" r:id="rId17"/>
    <p:sldId id="301" r:id="rId18"/>
    <p:sldId id="299" r:id="rId19"/>
    <p:sldId id="302" r:id="rId20"/>
    <p:sldId id="300" r:id="rId21"/>
    <p:sldId id="290" r:id="rId22"/>
    <p:sldId id="297" r:id="rId23"/>
    <p:sldId id="308" r:id="rId24"/>
    <p:sldId id="309" r:id="rId25"/>
    <p:sldId id="313" r:id="rId26"/>
    <p:sldId id="314" r:id="rId27"/>
  </p:sldIdLst>
  <p:sldSz cx="6858000" cy="9906000" type="A4"/>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4660"/>
  </p:normalViewPr>
  <p:slideViewPr>
    <p:cSldViewPr>
      <p:cViewPr>
        <p:scale>
          <a:sx n="66" d="100"/>
          <a:sy n="66" d="100"/>
        </p:scale>
        <p:origin x="1592"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tx1"/>
                </a:solidFill>
              </a:rPr>
              <a:t>Top 5 Institutional Investors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786201277011346E-2"/>
          <c:y val="0.3547832453869148"/>
          <c:w val="0.84168772750567533"/>
          <c:h val="0.31646359326649487"/>
        </c:manualLayout>
      </c:layout>
      <c:barChart>
        <c:barDir val="col"/>
        <c:grouping val="clustered"/>
        <c:varyColors val="0"/>
        <c:ser>
          <c:idx val="0"/>
          <c:order val="0"/>
          <c:tx>
            <c:strRef>
              <c:f>Sheet1!$B$1</c:f>
              <c:strCache>
                <c:ptCount val="1"/>
                <c:pt idx="0">
                  <c:v>Shares</c:v>
                </c:pt>
              </c:strCache>
            </c:strRef>
          </c:tx>
          <c:spPr>
            <a:solidFill>
              <a:schemeClr val="accent2"/>
            </a:solidFill>
            <a:ln>
              <a:noFill/>
            </a:ln>
            <a:effectLst/>
          </c:spPr>
          <c:invertIfNegative val="0"/>
          <c:cat>
            <c:strRef>
              <c:f>Sheet1!$A$2:$A$6</c:f>
              <c:strCache>
                <c:ptCount val="5"/>
                <c:pt idx="0">
                  <c:v>Vanguard group</c:v>
                </c:pt>
                <c:pt idx="1">
                  <c:v>Blackrock funding, inc. /de</c:v>
                </c:pt>
                <c:pt idx="2">
                  <c:v>Blackrock</c:v>
                </c:pt>
                <c:pt idx="3">
                  <c:v>Fmr</c:v>
                </c:pt>
                <c:pt idx="4">
                  <c:v>State street</c:v>
                </c:pt>
              </c:strCache>
            </c:strRef>
          </c:cat>
          <c:val>
            <c:numRef>
              <c:f>Sheet1!$B$2:$B$6</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0-C52B-470B-BBC0-EFF225F3BE29}"/>
            </c:ext>
          </c:extLst>
        </c:ser>
        <c:ser>
          <c:idx val="1"/>
          <c:order val="1"/>
          <c:tx>
            <c:strRef>
              <c:f>Sheet1!$C$1</c:f>
              <c:strCache>
                <c:ptCount val="1"/>
                <c:pt idx="0">
                  <c:v>% Holding</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4"/>
                </a:solidFill>
                <a:prstDash val="sysDot"/>
              </a:ln>
              <a:effectLst/>
            </c:spPr>
            <c:trendlineType val="linear"/>
            <c:dispRSqr val="0"/>
            <c:dispEq val="0"/>
          </c:trendline>
          <c:cat>
            <c:strRef>
              <c:f>Sheet1!$A$2:$A$6</c:f>
              <c:strCache>
                <c:ptCount val="5"/>
                <c:pt idx="0">
                  <c:v>Vanguard group</c:v>
                </c:pt>
                <c:pt idx="1">
                  <c:v>Blackrock funding, inc. /de</c:v>
                </c:pt>
                <c:pt idx="2">
                  <c:v>Blackrock</c:v>
                </c:pt>
                <c:pt idx="3">
                  <c:v>Fmr</c:v>
                </c:pt>
                <c:pt idx="4">
                  <c:v>State street</c:v>
                </c:pt>
              </c:strCache>
            </c:strRef>
          </c:cat>
          <c:val>
            <c:numRef>
              <c:f>Sheet1!$C$2:$C$6</c:f>
              <c:numCache>
                <c:formatCode>0.00%</c:formatCode>
                <c:ptCount val="5"/>
                <c:pt idx="0">
                  <c:v>8.8800000000000004E-2</c:v>
                </c:pt>
                <c:pt idx="1">
                  <c:v>7.6999999999999999E-2</c:v>
                </c:pt>
                <c:pt idx="2">
                  <c:v>7.4700000000000003E-2</c:v>
                </c:pt>
                <c:pt idx="3">
                  <c:v>4.0899999999999999E-2</c:v>
                </c:pt>
                <c:pt idx="4">
                  <c:v>3.9899999999999998E-2</c:v>
                </c:pt>
              </c:numCache>
            </c:numRef>
          </c:val>
          <c:extLst>
            <c:ext xmlns:c16="http://schemas.microsoft.com/office/drawing/2014/chart" uri="{C3380CC4-5D6E-409C-BE32-E72D297353CC}">
              <c16:uniqueId val="{00000007-C52B-470B-BBC0-EFF225F3BE29}"/>
            </c:ext>
          </c:extLst>
        </c:ser>
        <c:ser>
          <c:idx val="2"/>
          <c:order val="2"/>
          <c:tx>
            <c:strRef>
              <c:f>Sheet1!$D$1</c:f>
              <c:strCache>
                <c:ptCount val="1"/>
                <c:pt idx="0">
                  <c:v>Value</c:v>
                </c:pt>
              </c:strCache>
            </c:strRef>
          </c:tx>
          <c:spPr>
            <a:solidFill>
              <a:schemeClr val="accent6"/>
            </a:solidFill>
            <a:ln>
              <a:noFill/>
            </a:ln>
            <a:effectLst/>
          </c:spPr>
          <c:invertIfNegative val="0"/>
          <c:cat>
            <c:strRef>
              <c:f>Sheet1!$A$2:$A$6</c:f>
              <c:strCache>
                <c:ptCount val="5"/>
                <c:pt idx="0">
                  <c:v>Vanguard group</c:v>
                </c:pt>
                <c:pt idx="1">
                  <c:v>Blackrock funding, inc. /de</c:v>
                </c:pt>
                <c:pt idx="2">
                  <c:v>Blackrock</c:v>
                </c:pt>
                <c:pt idx="3">
                  <c:v>Fmr</c:v>
                </c:pt>
                <c:pt idx="4">
                  <c:v>State street</c:v>
                </c:pt>
              </c:strCache>
            </c:strRef>
          </c:cat>
          <c:val>
            <c:numRef>
              <c:f>Sheet1!$D$2:$D$6</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8-C52B-470B-BBC0-EFF225F3BE29}"/>
            </c:ext>
          </c:extLst>
        </c:ser>
        <c:dLbls>
          <c:showLegendKey val="0"/>
          <c:showVal val="0"/>
          <c:showCatName val="0"/>
          <c:showSerName val="0"/>
          <c:showPercent val="0"/>
          <c:showBubbleSize val="0"/>
        </c:dLbls>
        <c:gapWidth val="219"/>
        <c:overlap val="-27"/>
        <c:axId val="217371807"/>
        <c:axId val="217363167"/>
      </c:barChart>
      <c:catAx>
        <c:axId val="217371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7363167"/>
        <c:crosses val="autoZero"/>
        <c:auto val="1"/>
        <c:lblAlgn val="ctr"/>
        <c:lblOffset val="100"/>
        <c:noMultiLvlLbl val="0"/>
      </c:catAx>
      <c:valAx>
        <c:axId val="217363167"/>
        <c:scaling>
          <c:orientation val="minMax"/>
        </c:scaling>
        <c:delete val="1"/>
        <c:axPos val="l"/>
        <c:numFmt formatCode="General" sourceLinked="1"/>
        <c:majorTickMark val="none"/>
        <c:minorTickMark val="none"/>
        <c:tickLblPos val="nextTo"/>
        <c:crossAx val="2173718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0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03"/>
          </a:xfrm>
          <a:prstGeom prst="rect">
            <a:avLst/>
          </a:prstGeom>
        </p:spPr>
        <p:txBody>
          <a:bodyPr vert="horz" lIns="91440" tIns="45720" rIns="91440" bIns="45720" rtlCol="0"/>
          <a:lstStyle>
            <a:lvl1pPr algn="r">
              <a:defRPr sz="1200"/>
            </a:lvl1pPr>
          </a:lstStyle>
          <a:p>
            <a:fld id="{FA5DF580-DC48-4E7D-8F18-6213481146D1}" type="datetimeFigureOut">
              <a:rPr lang="en-US" smtClean="0"/>
              <a:t>3/25/2025</a:t>
            </a:fld>
            <a:endParaRPr lang="en-US"/>
          </a:p>
        </p:txBody>
      </p:sp>
      <p:sp>
        <p:nvSpPr>
          <p:cNvPr id="4" name="Slide Image Placeholder 3"/>
          <p:cNvSpPr>
            <a:spLocks noGrp="1" noRot="1" noChangeAspect="1"/>
          </p:cNvSpPr>
          <p:nvPr>
            <p:ph type="sldImg" idx="2"/>
          </p:nvPr>
        </p:nvSpPr>
        <p:spPr>
          <a:xfrm>
            <a:off x="2239963" y="1241425"/>
            <a:ext cx="2317750"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9"/>
            <a:ext cx="5438140" cy="39092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224"/>
            <a:ext cx="2945659" cy="49800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224"/>
            <a:ext cx="2945659" cy="498002"/>
          </a:xfrm>
          <a:prstGeom prst="rect">
            <a:avLst/>
          </a:prstGeom>
        </p:spPr>
        <p:txBody>
          <a:bodyPr vert="horz" lIns="91440" tIns="45720" rIns="91440" bIns="45720" rtlCol="0" anchor="b"/>
          <a:lstStyle>
            <a:lvl1pPr algn="r">
              <a:defRPr sz="1200"/>
            </a:lvl1pPr>
          </a:lstStyle>
          <a:p>
            <a:fld id="{599DD739-9A7C-455A-A930-0DDD6DA18876}" type="slidenum">
              <a:rPr lang="en-US" smtClean="0"/>
              <a:t>‹#›</a:t>
            </a:fld>
            <a:endParaRPr lang="en-US"/>
          </a:p>
        </p:txBody>
      </p:sp>
    </p:spTree>
    <p:extLst>
      <p:ext uri="{BB962C8B-B14F-4D97-AF65-F5344CB8AC3E}">
        <p14:creationId xmlns:p14="http://schemas.microsoft.com/office/powerpoint/2010/main" val="3620567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9DD739-9A7C-455A-A930-0DDD6DA18876}" type="slidenum">
              <a:rPr lang="en-US" smtClean="0"/>
              <a:t>8</a:t>
            </a:fld>
            <a:endParaRPr lang="en-US"/>
          </a:p>
        </p:txBody>
      </p:sp>
    </p:spTree>
    <p:extLst>
      <p:ext uri="{BB962C8B-B14F-4D97-AF65-F5344CB8AC3E}">
        <p14:creationId xmlns:p14="http://schemas.microsoft.com/office/powerpoint/2010/main" val="3315773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9DD739-9A7C-455A-A930-0DDD6DA18876}" type="slidenum">
              <a:rPr lang="en-US" smtClean="0"/>
              <a:t>13</a:t>
            </a:fld>
            <a:endParaRPr lang="en-US"/>
          </a:p>
        </p:txBody>
      </p:sp>
    </p:spTree>
    <p:extLst>
      <p:ext uri="{BB962C8B-B14F-4D97-AF65-F5344CB8AC3E}">
        <p14:creationId xmlns:p14="http://schemas.microsoft.com/office/powerpoint/2010/main" val="1840477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C4DBA-C79E-EA65-3BB4-8D5C9959CB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DDD81C-68C3-B88F-DE64-4DFB930987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43B03A-8022-959A-0407-1065853612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824C4D-7E14-3DAA-6962-2DAEB401722B}"/>
              </a:ext>
            </a:extLst>
          </p:cNvPr>
          <p:cNvSpPr>
            <a:spLocks noGrp="1"/>
          </p:cNvSpPr>
          <p:nvPr>
            <p:ph type="sldNum" sz="quarter" idx="5"/>
          </p:nvPr>
        </p:nvSpPr>
        <p:spPr/>
        <p:txBody>
          <a:bodyPr/>
          <a:lstStyle/>
          <a:p>
            <a:fld id="{599DD739-9A7C-455A-A930-0DDD6DA18876}" type="slidenum">
              <a:rPr lang="en-US" smtClean="0"/>
              <a:t>14</a:t>
            </a:fld>
            <a:endParaRPr lang="en-US"/>
          </a:p>
        </p:txBody>
      </p:sp>
    </p:spTree>
    <p:extLst>
      <p:ext uri="{BB962C8B-B14F-4D97-AF65-F5344CB8AC3E}">
        <p14:creationId xmlns:p14="http://schemas.microsoft.com/office/powerpoint/2010/main" val="3917524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ctrTitle"/>
          </p:nvPr>
        </p:nvSpPr>
        <p:spPr>
          <a:xfrm>
            <a:off x="685800" y="2604918"/>
            <a:ext cx="5486400" cy="2636250"/>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685800" y="5246513"/>
            <a:ext cx="5486400" cy="99060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4449128" y="6245555"/>
            <a:ext cx="1723072" cy="527403"/>
          </a:xfrm>
        </p:spPr>
        <p:txBody>
          <a:bodyPr/>
          <a:lstStyle/>
          <a:p>
            <a:fld id="{1D8BD707-D9CF-40AE-B4C6-C98DA3205C09}" type="datetimeFigureOut">
              <a:rPr lang="en-US" smtClean="0"/>
              <a:t>3/25/2025</a:t>
            </a:fld>
            <a:endParaRPr lang="en-US"/>
          </a:p>
        </p:txBody>
      </p:sp>
      <p:sp>
        <p:nvSpPr>
          <p:cNvPr id="5" name="Footer Placeholder 4"/>
          <p:cNvSpPr>
            <a:spLocks noGrp="1"/>
          </p:cNvSpPr>
          <p:nvPr>
            <p:ph type="ftr" sz="quarter" idx="11"/>
          </p:nvPr>
        </p:nvSpPr>
        <p:spPr>
          <a:xfrm>
            <a:off x="685800" y="6245556"/>
            <a:ext cx="3660458" cy="527403"/>
          </a:xfrm>
        </p:spPr>
        <p:txBody>
          <a:bodyPr/>
          <a:lstStyle/>
          <a:p>
            <a:endParaRPr lang="en-US"/>
          </a:p>
        </p:txBody>
      </p:sp>
      <p:sp>
        <p:nvSpPr>
          <p:cNvPr id="6" name="Slide Number Placeholder 5"/>
          <p:cNvSpPr>
            <a:spLocks noGrp="1"/>
          </p:cNvSpPr>
          <p:nvPr>
            <p:ph type="sldNum" sz="quarter" idx="12"/>
          </p:nvPr>
        </p:nvSpPr>
        <p:spPr>
          <a:xfrm>
            <a:off x="4543425" y="2066809"/>
            <a:ext cx="1628775" cy="527403"/>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85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5766" y="6785078"/>
            <a:ext cx="5967362" cy="1183513"/>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5766" y="1411273"/>
            <a:ext cx="5962695" cy="49211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45770" y="7968590"/>
            <a:ext cx="5966460" cy="1078890"/>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8405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445770" y="1088437"/>
            <a:ext cx="5966460" cy="4048008"/>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4350" y="5270971"/>
            <a:ext cx="5829300" cy="192234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4171632" y="550335"/>
            <a:ext cx="1637348" cy="527403"/>
          </a:xfrm>
        </p:spPr>
        <p:txBody>
          <a:bodyPr/>
          <a:lstStyle>
            <a:lvl1pPr algn="r">
              <a:defRPr/>
            </a:lvl1pPr>
          </a:lstStyle>
          <a:p>
            <a:fld id="{1D8BD707-D9CF-40AE-B4C6-C98DA3205C09}" type="datetimeFigureOut">
              <a:rPr lang="en-US" smtClean="0"/>
              <a:t>3/25/2025</a:t>
            </a:fld>
            <a:endParaRPr lang="en-US"/>
          </a:p>
        </p:txBody>
      </p:sp>
      <p:sp>
        <p:nvSpPr>
          <p:cNvPr id="6" name="Footer Placeholder 5"/>
          <p:cNvSpPr>
            <a:spLocks noGrp="1"/>
          </p:cNvSpPr>
          <p:nvPr>
            <p:ph type="ftr" sz="quarter" idx="11"/>
          </p:nvPr>
        </p:nvSpPr>
        <p:spPr>
          <a:xfrm>
            <a:off x="445770" y="550335"/>
            <a:ext cx="3622992" cy="527403"/>
          </a:xfrm>
        </p:spPr>
        <p:txBody>
          <a:bodyPr/>
          <a:lstStyle/>
          <a:p>
            <a:endParaRPr lang="en-US"/>
          </a:p>
        </p:txBody>
      </p:sp>
      <p:sp>
        <p:nvSpPr>
          <p:cNvPr id="7" name="Slide Number Placeholder 6"/>
          <p:cNvSpPr>
            <a:spLocks noGrp="1"/>
          </p:cNvSpPr>
          <p:nvPr>
            <p:ph type="sldNum" sz="quarter" idx="12"/>
          </p:nvPr>
        </p:nvSpPr>
        <p:spPr>
          <a:xfrm>
            <a:off x="5911849" y="550335"/>
            <a:ext cx="500381" cy="527403"/>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6894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576263" y="1088438"/>
            <a:ext cx="5710238" cy="3981227"/>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733424" y="5069666"/>
            <a:ext cx="5395914" cy="641973"/>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514350" y="6029974"/>
            <a:ext cx="5834064" cy="118627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4171632" y="550335"/>
            <a:ext cx="1637348" cy="527403"/>
          </a:xfrm>
        </p:spPr>
        <p:txBody>
          <a:bodyPr/>
          <a:lstStyle>
            <a:lvl1pPr algn="r">
              <a:defRPr/>
            </a:lvl1pPr>
          </a:lstStyle>
          <a:p>
            <a:fld id="{1D8BD707-D9CF-40AE-B4C6-C98DA3205C09}" type="datetimeFigureOut">
              <a:rPr lang="en-US" smtClean="0"/>
              <a:t>3/25/2025</a:t>
            </a:fld>
            <a:endParaRPr lang="en-US"/>
          </a:p>
        </p:txBody>
      </p:sp>
      <p:sp>
        <p:nvSpPr>
          <p:cNvPr id="6" name="Footer Placeholder 5"/>
          <p:cNvSpPr>
            <a:spLocks noGrp="1"/>
          </p:cNvSpPr>
          <p:nvPr>
            <p:ph type="ftr" sz="quarter" idx="11"/>
          </p:nvPr>
        </p:nvSpPr>
        <p:spPr>
          <a:xfrm>
            <a:off x="445770" y="548078"/>
            <a:ext cx="3622992" cy="527403"/>
          </a:xfrm>
        </p:spPr>
        <p:txBody>
          <a:bodyPr/>
          <a:lstStyle/>
          <a:p>
            <a:endParaRPr lang="en-US"/>
          </a:p>
        </p:txBody>
      </p:sp>
      <p:sp>
        <p:nvSpPr>
          <p:cNvPr id="7" name="Slide Number Placeholder 6"/>
          <p:cNvSpPr>
            <a:spLocks noGrp="1"/>
          </p:cNvSpPr>
          <p:nvPr>
            <p:ph type="sldNum" sz="quarter" idx="12"/>
          </p:nvPr>
        </p:nvSpPr>
        <p:spPr>
          <a:xfrm>
            <a:off x="5911849" y="550335"/>
            <a:ext cx="500381" cy="527403"/>
          </a:xfrm>
        </p:spPr>
        <p:txBody>
          <a:bodyPr/>
          <a:lstStyle/>
          <a:p>
            <a:fld id="{B6F15528-21DE-4FAA-801E-634DDDAF4B2B}" type="slidenum">
              <a:rPr lang="en-US" smtClean="0"/>
              <a:t>‹#›</a:t>
            </a:fld>
            <a:endParaRPr lang="en-US"/>
          </a:p>
        </p:txBody>
      </p:sp>
      <p:sp>
        <p:nvSpPr>
          <p:cNvPr id="13" name="TextBox 12"/>
          <p:cNvSpPr txBox="1"/>
          <p:nvPr/>
        </p:nvSpPr>
        <p:spPr>
          <a:xfrm>
            <a:off x="173594" y="1166707"/>
            <a:ext cx="342900"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6110050" y="4364144"/>
            <a:ext cx="342900"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128824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514350" y="1624570"/>
            <a:ext cx="5831087" cy="362820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4344" y="5269791"/>
            <a:ext cx="5830206" cy="1444278"/>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4171632" y="547278"/>
            <a:ext cx="1637348" cy="527403"/>
          </a:xfrm>
        </p:spPr>
        <p:txBody>
          <a:bodyPr/>
          <a:lstStyle>
            <a:lvl1pPr algn="r">
              <a:defRPr/>
            </a:lvl1pPr>
          </a:lstStyle>
          <a:p>
            <a:fld id="{1D8BD707-D9CF-40AE-B4C6-C98DA3205C09}" type="datetimeFigureOut">
              <a:rPr lang="en-US" smtClean="0"/>
              <a:t>3/25/2025</a:t>
            </a:fld>
            <a:endParaRPr lang="en-US"/>
          </a:p>
        </p:txBody>
      </p:sp>
      <p:sp>
        <p:nvSpPr>
          <p:cNvPr id="6" name="Footer Placeholder 5"/>
          <p:cNvSpPr>
            <a:spLocks noGrp="1"/>
          </p:cNvSpPr>
          <p:nvPr>
            <p:ph type="ftr" sz="quarter" idx="11"/>
          </p:nvPr>
        </p:nvSpPr>
        <p:spPr>
          <a:xfrm>
            <a:off x="445770" y="547278"/>
            <a:ext cx="3622992" cy="527403"/>
          </a:xfrm>
        </p:spPr>
        <p:txBody>
          <a:bodyPr/>
          <a:lstStyle/>
          <a:p>
            <a:endParaRPr lang="en-US"/>
          </a:p>
        </p:txBody>
      </p:sp>
      <p:sp>
        <p:nvSpPr>
          <p:cNvPr id="7" name="Slide Number Placeholder 6"/>
          <p:cNvSpPr>
            <a:spLocks noGrp="1"/>
          </p:cNvSpPr>
          <p:nvPr>
            <p:ph type="sldNum" sz="quarter" idx="12"/>
          </p:nvPr>
        </p:nvSpPr>
        <p:spPr>
          <a:xfrm>
            <a:off x="5911849" y="550335"/>
            <a:ext cx="500381" cy="527403"/>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79253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628776" y="1100668"/>
            <a:ext cx="4783454" cy="18833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445771" y="3180782"/>
            <a:ext cx="1920240" cy="89168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445770" y="4195482"/>
            <a:ext cx="1920240" cy="485200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2476678" y="3179703"/>
            <a:ext cx="1920240" cy="90499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2475586" y="4194765"/>
            <a:ext cx="1920240" cy="485271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4491989" y="3167473"/>
            <a:ext cx="1920240" cy="90499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4491990" y="4195482"/>
            <a:ext cx="1920240" cy="485200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056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628777" y="1100667"/>
            <a:ext cx="4786488" cy="187113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445770" y="5941492"/>
            <a:ext cx="1920240" cy="986216"/>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445770" y="3368040"/>
            <a:ext cx="1920240" cy="2177211"/>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445770" y="6927705"/>
            <a:ext cx="1920240" cy="211977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2468905" y="5941492"/>
            <a:ext cx="1920240" cy="986216"/>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2468904" y="3368040"/>
            <a:ext cx="1920240" cy="218091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468144" y="6927703"/>
            <a:ext cx="1920240" cy="211977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4495024" y="5941492"/>
            <a:ext cx="1920240" cy="986216"/>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4495023" y="3368042"/>
            <a:ext cx="1920240" cy="217955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4494954" y="6927701"/>
            <a:ext cx="1920240" cy="211977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6975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45770" y="3169920"/>
            <a:ext cx="5966460" cy="5877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43473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Vertical Title 1"/>
          <p:cNvSpPr>
            <a:spLocks noGrp="1"/>
          </p:cNvSpPr>
          <p:nvPr>
            <p:ph type="title" orient="vert"/>
          </p:nvPr>
        </p:nvSpPr>
        <p:spPr>
          <a:xfrm>
            <a:off x="5254942" y="1079265"/>
            <a:ext cx="1157288" cy="61369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5771" y="1077737"/>
            <a:ext cx="4708526" cy="61385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171632" y="550335"/>
            <a:ext cx="1637348" cy="527403"/>
          </a:xfrm>
        </p:spPr>
        <p:txBody>
          <a:bodyPr/>
          <a:lstStyle>
            <a:lvl1pPr algn="r">
              <a:defRPr/>
            </a:lvl1pPr>
          </a:lstStyle>
          <a:p>
            <a:fld id="{1D8BD707-D9CF-40AE-B4C6-C98DA3205C09}" type="datetimeFigureOut">
              <a:rPr lang="en-US" smtClean="0"/>
              <a:t>3/25/2025</a:t>
            </a:fld>
            <a:endParaRPr lang="en-US"/>
          </a:p>
        </p:txBody>
      </p:sp>
      <p:sp>
        <p:nvSpPr>
          <p:cNvPr id="5" name="Footer Placeholder 4"/>
          <p:cNvSpPr>
            <a:spLocks noGrp="1"/>
          </p:cNvSpPr>
          <p:nvPr>
            <p:ph type="ftr" sz="quarter" idx="11"/>
          </p:nvPr>
        </p:nvSpPr>
        <p:spPr>
          <a:xfrm>
            <a:off x="445770" y="550335"/>
            <a:ext cx="3622992" cy="527403"/>
          </a:xfrm>
        </p:spPr>
        <p:txBody>
          <a:bodyPr/>
          <a:lstStyle/>
          <a:p>
            <a:endParaRPr lang="en-US"/>
          </a:p>
        </p:txBody>
      </p:sp>
      <p:sp>
        <p:nvSpPr>
          <p:cNvPr id="6" name="Slide Number Placeholder 5"/>
          <p:cNvSpPr>
            <a:spLocks noGrp="1"/>
          </p:cNvSpPr>
          <p:nvPr>
            <p:ph type="sldNum" sz="quarter" idx="12"/>
          </p:nvPr>
        </p:nvSpPr>
        <p:spPr>
          <a:xfrm>
            <a:off x="5911849" y="550335"/>
            <a:ext cx="500381" cy="527403"/>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49094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8836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6245"/>
            <a:ext cx="6858000" cy="2689755"/>
          </a:xfrm>
          <a:prstGeom prst="rect">
            <a:avLst/>
          </a:prstGeom>
        </p:spPr>
      </p:pic>
      <p:sp>
        <p:nvSpPr>
          <p:cNvPr id="2" name="Title 1"/>
          <p:cNvSpPr>
            <a:spLocks noGrp="1"/>
          </p:cNvSpPr>
          <p:nvPr>
            <p:ph type="title"/>
          </p:nvPr>
        </p:nvSpPr>
        <p:spPr>
          <a:xfrm>
            <a:off x="445770" y="1088439"/>
            <a:ext cx="5966460" cy="4047239"/>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445770" y="5260271"/>
            <a:ext cx="5966461" cy="1955971"/>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171632" y="550335"/>
            <a:ext cx="1637348" cy="527403"/>
          </a:xfrm>
        </p:spPr>
        <p:txBody>
          <a:bodyPr/>
          <a:lstStyle>
            <a:lvl1pPr algn="r">
              <a:defRPr/>
            </a:lvl1pPr>
          </a:lstStyle>
          <a:p>
            <a:fld id="{1D8BD707-D9CF-40AE-B4C6-C98DA3205C09}" type="datetimeFigureOut">
              <a:rPr lang="en-US" smtClean="0"/>
              <a:t>3/25/2025</a:t>
            </a:fld>
            <a:endParaRPr lang="en-US"/>
          </a:p>
        </p:txBody>
      </p:sp>
      <p:sp>
        <p:nvSpPr>
          <p:cNvPr id="5" name="Footer Placeholder 4"/>
          <p:cNvSpPr>
            <a:spLocks noGrp="1"/>
          </p:cNvSpPr>
          <p:nvPr>
            <p:ph type="ftr" sz="quarter" idx="11"/>
          </p:nvPr>
        </p:nvSpPr>
        <p:spPr>
          <a:xfrm>
            <a:off x="445770" y="550335"/>
            <a:ext cx="3622992" cy="527403"/>
          </a:xfrm>
        </p:spPr>
        <p:txBody>
          <a:bodyPr/>
          <a:lstStyle/>
          <a:p>
            <a:endParaRPr lang="en-US"/>
          </a:p>
        </p:txBody>
      </p:sp>
      <p:sp>
        <p:nvSpPr>
          <p:cNvPr id="6" name="Slide Number Placeholder 5"/>
          <p:cNvSpPr>
            <a:spLocks noGrp="1"/>
          </p:cNvSpPr>
          <p:nvPr>
            <p:ph type="sldNum" sz="quarter" idx="12"/>
          </p:nvPr>
        </p:nvSpPr>
        <p:spPr>
          <a:xfrm>
            <a:off x="5911850" y="550335"/>
            <a:ext cx="500380" cy="527403"/>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7475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45771" y="3169920"/>
            <a:ext cx="2932934" cy="587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81574" y="3169920"/>
            <a:ext cx="2930655" cy="587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4477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8775" y="1100667"/>
            <a:ext cx="4783455" cy="1871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15960" y="3154381"/>
            <a:ext cx="2762744" cy="1190095"/>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45770" y="4524964"/>
            <a:ext cx="2932934" cy="45225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51764" y="3154381"/>
            <a:ext cx="2760466" cy="1190095"/>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81574" y="4524964"/>
            <a:ext cx="2930656" cy="45225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1831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9341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12409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5770" y="2201333"/>
            <a:ext cx="2314575" cy="231140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2914650" y="1078653"/>
            <a:ext cx="3497580" cy="7968827"/>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5770" y="4512733"/>
            <a:ext cx="2314575" cy="453474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1202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5770" y="2201333"/>
            <a:ext cx="3056798" cy="231140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8143" y="1085127"/>
            <a:ext cx="2755676" cy="796235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45770" y="4512733"/>
            <a:ext cx="3056798" cy="453474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3513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6858000" cy="1561572"/>
          </a:xfrm>
          <a:prstGeom prst="rect">
            <a:avLst/>
          </a:prstGeom>
        </p:spPr>
      </p:pic>
      <p:sp>
        <p:nvSpPr>
          <p:cNvPr id="2" name="Title Placeholder 1"/>
          <p:cNvSpPr>
            <a:spLocks noGrp="1"/>
          </p:cNvSpPr>
          <p:nvPr>
            <p:ph type="title"/>
          </p:nvPr>
        </p:nvSpPr>
        <p:spPr>
          <a:xfrm>
            <a:off x="1628775" y="1104094"/>
            <a:ext cx="4783455" cy="186770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5770" y="3169920"/>
            <a:ext cx="5966460" cy="58775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809172" y="9181397"/>
            <a:ext cx="1603058" cy="527403"/>
          </a:xfrm>
          <a:prstGeom prst="rect">
            <a:avLst/>
          </a:prstGeom>
        </p:spPr>
        <p:txBody>
          <a:bodyPr vert="horz" lIns="91440" tIns="45720" rIns="91440" bIns="45720" rtlCol="0" anchor="ctr"/>
          <a:lstStyle>
            <a:lvl1pPr algn="r">
              <a:defRPr sz="788">
                <a:solidFill>
                  <a:schemeClr val="tx1">
                    <a:tint val="75000"/>
                  </a:schemeClr>
                </a:solidFill>
              </a:defRPr>
            </a:lvl1pPr>
          </a:lstStyle>
          <a:p>
            <a:fld id="{1D8BD707-D9CF-40AE-B4C6-C98DA3205C09}" type="datetimeFigureOut">
              <a:rPr lang="en-US" smtClean="0"/>
              <a:t>3/25/2025</a:t>
            </a:fld>
            <a:endParaRPr lang="en-US"/>
          </a:p>
        </p:txBody>
      </p:sp>
      <p:sp>
        <p:nvSpPr>
          <p:cNvPr id="5" name="Footer Placeholder 4"/>
          <p:cNvSpPr>
            <a:spLocks noGrp="1"/>
          </p:cNvSpPr>
          <p:nvPr>
            <p:ph type="ftr" sz="quarter" idx="3"/>
          </p:nvPr>
        </p:nvSpPr>
        <p:spPr>
          <a:xfrm>
            <a:off x="445770" y="9180667"/>
            <a:ext cx="4260533" cy="527403"/>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29187" y="550335"/>
            <a:ext cx="1483043" cy="527403"/>
          </a:xfrm>
          <a:prstGeom prst="rect">
            <a:avLst/>
          </a:prstGeom>
        </p:spPr>
        <p:txBody>
          <a:bodyPr vert="horz" lIns="91440" tIns="45720" rIns="91440" bIns="45720" rtlCol="0" anchor="ctr"/>
          <a:lstStyle>
            <a:lvl1pPr algn="r">
              <a:defRPr sz="788">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704500595"/>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en.wikipedia.org/wiki/High-performance_computing" TargetMode="External"/><Relationship Id="rId4" Type="http://schemas.openxmlformats.org/officeDocument/2006/relationships/hyperlink" Target="https://en.wikipedia.org/wiki/Santa_Clara%2C_California"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1.png"/><Relationship Id="rId7" Type="http://schemas.openxmlformats.org/officeDocument/2006/relationships/image" Target="../media/image46.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68DB83-739C-9E0A-F7D8-EC4F0DFCE4F9}"/>
              </a:ext>
            </a:extLst>
          </p:cNvPr>
          <p:cNvPicPr>
            <a:picLocks noChangeAspect="1"/>
          </p:cNvPicPr>
          <p:nvPr/>
        </p:nvPicPr>
        <p:blipFill>
          <a:blip r:embed="rId2"/>
          <a:stretch>
            <a:fillRect/>
          </a:stretch>
        </p:blipFill>
        <p:spPr>
          <a:xfrm>
            <a:off x="304800" y="3124200"/>
            <a:ext cx="6462792" cy="3657600"/>
          </a:xfrm>
          <a:prstGeom prst="rect">
            <a:avLst/>
          </a:prstGeom>
        </p:spPr>
      </p:pic>
    </p:spTree>
    <p:extLst>
      <p:ext uri="{BB962C8B-B14F-4D97-AF65-F5344CB8AC3E}">
        <p14:creationId xmlns:p14="http://schemas.microsoft.com/office/powerpoint/2010/main" val="3178257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EEF7360-DAE6-5902-EFE3-646963AC54B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5FCF87F-68F4-5D95-474D-04D61FFE06D2}"/>
              </a:ext>
            </a:extLst>
          </p:cNvPr>
          <p:cNvSpPr txBox="1"/>
          <p:nvPr/>
        </p:nvSpPr>
        <p:spPr>
          <a:xfrm>
            <a:off x="161544" y="71627"/>
            <a:ext cx="2066925" cy="116205"/>
          </a:xfrm>
          <a:prstGeom prst="rect">
            <a:avLst/>
          </a:prstGeom>
        </p:spPr>
        <p:txBody>
          <a:bodyPr vert="horz" wrap="square" lIns="0" tIns="0" rIns="0" bIns="0" rtlCol="0">
            <a:spAutoFit/>
          </a:bodyPr>
          <a:lstStyle/>
          <a:p>
            <a:pPr>
              <a:lnSpc>
                <a:spcPts val="865"/>
              </a:lnSpc>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10" name="object 10">
            <a:extLst>
              <a:ext uri="{FF2B5EF4-FFF2-40B4-BE49-F238E27FC236}">
                <a16:creationId xmlns:a16="http://schemas.microsoft.com/office/drawing/2014/main" id="{CDE0E83F-C078-2CEB-131F-92596E3C8941}"/>
              </a:ext>
            </a:extLst>
          </p:cNvPr>
          <p:cNvSpPr txBox="1"/>
          <p:nvPr/>
        </p:nvSpPr>
        <p:spPr>
          <a:xfrm>
            <a:off x="201930" y="1451013"/>
            <a:ext cx="300355" cy="329565"/>
          </a:xfrm>
          <a:prstGeom prst="rect">
            <a:avLst/>
          </a:prstGeom>
        </p:spPr>
        <p:txBody>
          <a:bodyPr vert="horz" wrap="square" lIns="0" tIns="12065" rIns="0" bIns="0" rtlCol="0">
            <a:spAutoFit/>
          </a:bodyPr>
          <a:lstStyle/>
          <a:p>
            <a:pPr marL="12700">
              <a:lnSpc>
                <a:spcPct val="100000"/>
              </a:lnSpc>
              <a:spcBef>
                <a:spcPts val="95"/>
              </a:spcBef>
            </a:pPr>
            <a:r>
              <a:rPr sz="2000" spc="-50" dirty="0">
                <a:latin typeface="Wingdings"/>
                <a:cs typeface="Wingdings"/>
              </a:rPr>
              <a:t></a:t>
            </a:r>
            <a:endParaRPr sz="2000" dirty="0">
              <a:latin typeface="Wingdings"/>
              <a:cs typeface="Wingdings"/>
            </a:endParaRPr>
          </a:p>
        </p:txBody>
      </p:sp>
      <p:sp>
        <p:nvSpPr>
          <p:cNvPr id="11" name="object 11">
            <a:extLst>
              <a:ext uri="{FF2B5EF4-FFF2-40B4-BE49-F238E27FC236}">
                <a16:creationId xmlns:a16="http://schemas.microsoft.com/office/drawing/2014/main" id="{980087D5-2065-38C7-ADAE-C69FF35D0881}"/>
              </a:ext>
            </a:extLst>
          </p:cNvPr>
          <p:cNvSpPr txBox="1"/>
          <p:nvPr/>
        </p:nvSpPr>
        <p:spPr>
          <a:xfrm>
            <a:off x="502285" y="1517051"/>
            <a:ext cx="2926715" cy="197490"/>
          </a:xfrm>
          <a:prstGeom prst="rect">
            <a:avLst/>
          </a:prstGeom>
        </p:spPr>
        <p:txBody>
          <a:bodyPr vert="horz" wrap="square" lIns="0" tIns="12700" rIns="0" bIns="0" rtlCol="0">
            <a:spAutoFit/>
          </a:bodyPr>
          <a:lstStyle/>
          <a:p>
            <a:pPr marL="12700">
              <a:lnSpc>
                <a:spcPct val="100000"/>
              </a:lnSpc>
              <a:spcBef>
                <a:spcPts val="100"/>
              </a:spcBef>
            </a:pPr>
            <a:r>
              <a:rPr lang="en-US" sz="1200" b="1" dirty="0">
                <a:latin typeface="Calibri"/>
                <a:cs typeface="Calibri"/>
              </a:rPr>
              <a:t>Year on Year</a:t>
            </a:r>
            <a:r>
              <a:rPr sz="1200" b="1" spc="-45" dirty="0">
                <a:latin typeface="Calibri"/>
                <a:cs typeface="Calibri"/>
              </a:rPr>
              <a:t> </a:t>
            </a:r>
            <a:r>
              <a:rPr sz="1200" b="1" dirty="0">
                <a:latin typeface="Calibri"/>
                <a:cs typeface="Calibri"/>
              </a:rPr>
              <a:t>Result</a:t>
            </a:r>
            <a:r>
              <a:rPr sz="1200" b="1" spc="-40" dirty="0">
                <a:latin typeface="Calibri"/>
                <a:cs typeface="Calibri"/>
              </a:rPr>
              <a:t> </a:t>
            </a:r>
            <a:r>
              <a:rPr sz="1200" b="1" dirty="0">
                <a:latin typeface="Calibri"/>
                <a:cs typeface="Calibri"/>
              </a:rPr>
              <a:t>Analysis</a:t>
            </a:r>
            <a:r>
              <a:rPr sz="1200" b="1" spc="-45" dirty="0">
                <a:latin typeface="Calibri"/>
                <a:cs typeface="Calibri"/>
              </a:rPr>
              <a:t> </a:t>
            </a:r>
            <a:r>
              <a:rPr sz="1200" b="1" dirty="0">
                <a:latin typeface="Calibri"/>
                <a:cs typeface="Calibri"/>
              </a:rPr>
              <a:t>–</a:t>
            </a:r>
            <a:r>
              <a:rPr sz="1200" b="1" spc="-30" dirty="0">
                <a:latin typeface="Calibri"/>
                <a:cs typeface="Calibri"/>
              </a:rPr>
              <a:t> </a:t>
            </a:r>
            <a:r>
              <a:rPr lang="en-US" sz="1200" b="1" spc="-30" dirty="0">
                <a:latin typeface="Calibri"/>
                <a:cs typeface="Calibri"/>
              </a:rPr>
              <a:t>FY</a:t>
            </a:r>
            <a:r>
              <a:rPr lang="en-US" sz="1200" b="1" dirty="0">
                <a:latin typeface="Calibri"/>
                <a:cs typeface="Calibri"/>
              </a:rPr>
              <a:t>23</a:t>
            </a:r>
            <a:r>
              <a:rPr sz="1200" b="1" spc="-25" dirty="0">
                <a:latin typeface="Calibri"/>
                <a:cs typeface="Calibri"/>
              </a:rPr>
              <a:t> </a:t>
            </a:r>
            <a:r>
              <a:rPr sz="1200" b="1" dirty="0">
                <a:latin typeface="Calibri"/>
                <a:cs typeface="Calibri"/>
              </a:rPr>
              <a:t>to</a:t>
            </a:r>
            <a:r>
              <a:rPr sz="1200" b="1" spc="-30" dirty="0">
                <a:latin typeface="Calibri"/>
                <a:cs typeface="Calibri"/>
              </a:rPr>
              <a:t> </a:t>
            </a:r>
            <a:r>
              <a:rPr sz="1200" b="1" spc="-10" dirty="0">
                <a:latin typeface="Calibri"/>
                <a:cs typeface="Calibri"/>
              </a:rPr>
              <a:t>FY2</a:t>
            </a:r>
            <a:r>
              <a:rPr lang="en-US" sz="1200" b="1" spc="-10" dirty="0">
                <a:latin typeface="Calibri"/>
                <a:cs typeface="Calibri"/>
              </a:rPr>
              <a:t>4</a:t>
            </a:r>
            <a:endParaRPr sz="1200" dirty="0">
              <a:latin typeface="Calibri"/>
              <a:cs typeface="Calibri"/>
            </a:endParaRPr>
          </a:p>
        </p:txBody>
      </p:sp>
      <p:sp>
        <p:nvSpPr>
          <p:cNvPr id="12" name="object 75">
            <a:extLst>
              <a:ext uri="{FF2B5EF4-FFF2-40B4-BE49-F238E27FC236}">
                <a16:creationId xmlns:a16="http://schemas.microsoft.com/office/drawing/2014/main" id="{8426C587-7C31-1BD5-5CC0-F50F2F3D7E91}"/>
              </a:ext>
            </a:extLst>
          </p:cNvPr>
          <p:cNvSpPr/>
          <p:nvPr/>
        </p:nvSpPr>
        <p:spPr>
          <a:xfrm>
            <a:off x="0" y="191563"/>
            <a:ext cx="681990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sp>
        <p:nvSpPr>
          <p:cNvPr id="13" name="TextBox 12">
            <a:extLst>
              <a:ext uri="{FF2B5EF4-FFF2-40B4-BE49-F238E27FC236}">
                <a16:creationId xmlns:a16="http://schemas.microsoft.com/office/drawing/2014/main" id="{165D5CBE-0C09-BC72-B3EC-E352D43AA237}"/>
              </a:ext>
            </a:extLst>
          </p:cNvPr>
          <p:cNvSpPr txBox="1"/>
          <p:nvPr/>
        </p:nvSpPr>
        <p:spPr>
          <a:xfrm>
            <a:off x="407414" y="499907"/>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pic>
        <p:nvPicPr>
          <p:cNvPr id="14" name="object 2">
            <a:extLst>
              <a:ext uri="{FF2B5EF4-FFF2-40B4-BE49-F238E27FC236}">
                <a16:creationId xmlns:a16="http://schemas.microsoft.com/office/drawing/2014/main" id="{AF8FFD53-6ED0-DB01-F401-71251C422207}"/>
              </a:ext>
            </a:extLst>
          </p:cNvPr>
          <p:cNvPicPr/>
          <p:nvPr/>
        </p:nvPicPr>
        <p:blipFill>
          <a:blip r:embed="rId2" cstate="print"/>
          <a:stretch>
            <a:fillRect/>
          </a:stretch>
        </p:blipFill>
        <p:spPr>
          <a:xfrm>
            <a:off x="4699000" y="443859"/>
            <a:ext cx="1751586" cy="517713"/>
          </a:xfrm>
          <a:prstGeom prst="rect">
            <a:avLst/>
          </a:prstGeom>
        </p:spPr>
      </p:pic>
      <p:sp>
        <p:nvSpPr>
          <p:cNvPr id="4" name="object 3">
            <a:extLst>
              <a:ext uri="{FF2B5EF4-FFF2-40B4-BE49-F238E27FC236}">
                <a16:creationId xmlns:a16="http://schemas.microsoft.com/office/drawing/2014/main" id="{0D0A3077-AFB7-4886-9747-5A3D432A4CE4}"/>
              </a:ext>
            </a:extLst>
          </p:cNvPr>
          <p:cNvSpPr txBox="1"/>
          <p:nvPr/>
        </p:nvSpPr>
        <p:spPr>
          <a:xfrm>
            <a:off x="228600" y="1981200"/>
            <a:ext cx="6011841" cy="6886116"/>
          </a:xfrm>
          <a:prstGeom prst="rect">
            <a:avLst/>
          </a:prstGeom>
        </p:spPr>
        <p:txBody>
          <a:bodyPr vert="horz" wrap="square" lIns="0" tIns="13335" rIns="0" bIns="0" rtlCol="0">
            <a:spAutoFit/>
          </a:bodyPr>
          <a:lstStyle/>
          <a:p>
            <a:pPr marL="182880" indent="-170180">
              <a:lnSpc>
                <a:spcPct val="100000"/>
              </a:lnSpc>
              <a:spcBef>
                <a:spcPts val="105"/>
              </a:spcBef>
              <a:buSzPct val="110000"/>
              <a:buFont typeface="Wingdings"/>
              <a:buChar char=""/>
              <a:tabLst>
                <a:tab pos="182880" algn="l"/>
              </a:tabLst>
            </a:pPr>
            <a:r>
              <a:rPr sz="1000" dirty="0">
                <a:latin typeface="Calibri"/>
                <a:cs typeface="Calibri"/>
              </a:rPr>
              <a:t>Revenue</a:t>
            </a:r>
            <a:r>
              <a:rPr sz="1000" spc="-25" dirty="0">
                <a:latin typeface="Calibri"/>
                <a:cs typeface="Calibri"/>
              </a:rPr>
              <a:t> </a:t>
            </a:r>
            <a:r>
              <a:rPr sz="1000" spc="-10" dirty="0">
                <a:latin typeface="Calibri"/>
                <a:cs typeface="Calibri"/>
              </a:rPr>
              <a:t>growth</a:t>
            </a:r>
            <a:r>
              <a:rPr sz="1000" spc="-40" dirty="0">
                <a:latin typeface="Calibri"/>
                <a:cs typeface="Calibri"/>
              </a:rPr>
              <a:t> </a:t>
            </a:r>
            <a:r>
              <a:rPr sz="1000" dirty="0">
                <a:latin typeface="Calibri"/>
                <a:cs typeface="Calibri"/>
              </a:rPr>
              <a:t>for</a:t>
            </a:r>
            <a:r>
              <a:rPr sz="1000" spc="-15" dirty="0">
                <a:latin typeface="Calibri"/>
                <a:cs typeface="Calibri"/>
              </a:rPr>
              <a:t> </a:t>
            </a:r>
            <a:r>
              <a:rPr lang="en-US" sz="1000" spc="-15" dirty="0">
                <a:latin typeface="Calibri"/>
                <a:cs typeface="Calibri"/>
              </a:rPr>
              <a:t>Year 2024 to Year 2025</a:t>
            </a:r>
            <a:r>
              <a:rPr sz="1000" spc="-25" dirty="0">
                <a:latin typeface="Calibri"/>
                <a:cs typeface="Calibri"/>
              </a:rPr>
              <a:t> </a:t>
            </a:r>
            <a:r>
              <a:rPr sz="1000" dirty="0">
                <a:latin typeface="Calibri"/>
                <a:cs typeface="Calibri"/>
              </a:rPr>
              <a:t>grew</a:t>
            </a:r>
            <a:r>
              <a:rPr sz="1000" spc="-20" dirty="0">
                <a:latin typeface="Calibri"/>
                <a:cs typeface="Calibri"/>
              </a:rPr>
              <a:t> </a:t>
            </a:r>
            <a:r>
              <a:rPr sz="1000" dirty="0">
                <a:latin typeface="Calibri"/>
                <a:cs typeface="Calibri"/>
              </a:rPr>
              <a:t>by</a:t>
            </a:r>
            <a:r>
              <a:rPr sz="1000" spc="-15" dirty="0">
                <a:latin typeface="Calibri"/>
                <a:cs typeface="Calibri"/>
              </a:rPr>
              <a:t> </a:t>
            </a:r>
            <a:r>
              <a:rPr lang="en-US" sz="1000" dirty="0">
                <a:latin typeface="Calibri"/>
                <a:cs typeface="Calibri"/>
              </a:rPr>
              <a:t>126</a:t>
            </a:r>
            <a:r>
              <a:rPr sz="1000" dirty="0">
                <a:latin typeface="Calibri"/>
                <a:cs typeface="Calibri"/>
              </a:rPr>
              <a:t>%</a:t>
            </a:r>
            <a:r>
              <a:rPr sz="1000" spc="-15" dirty="0">
                <a:latin typeface="Calibri"/>
                <a:cs typeface="Calibri"/>
              </a:rPr>
              <a:t> </a:t>
            </a:r>
            <a:r>
              <a:rPr sz="1000" dirty="0">
                <a:latin typeface="Calibri"/>
                <a:cs typeface="Calibri"/>
              </a:rPr>
              <a:t>in</a:t>
            </a:r>
            <a:r>
              <a:rPr sz="1000" spc="-20" dirty="0">
                <a:latin typeface="Calibri"/>
                <a:cs typeface="Calibri"/>
              </a:rPr>
              <a:t> </a:t>
            </a:r>
            <a:r>
              <a:rPr sz="1000" spc="-10" dirty="0">
                <a:latin typeface="Calibri"/>
                <a:cs typeface="Calibri"/>
              </a:rPr>
              <a:t>constant</a:t>
            </a:r>
            <a:r>
              <a:rPr sz="1000" spc="-65" dirty="0">
                <a:latin typeface="Calibri"/>
                <a:cs typeface="Calibri"/>
              </a:rPr>
              <a:t> </a:t>
            </a:r>
            <a:r>
              <a:rPr sz="1000" dirty="0">
                <a:latin typeface="Calibri"/>
                <a:cs typeface="Calibri"/>
              </a:rPr>
              <a:t>currency</a:t>
            </a:r>
            <a:r>
              <a:rPr sz="1000" spc="-10" dirty="0">
                <a:latin typeface="Calibri"/>
                <a:cs typeface="Calibri"/>
              </a:rPr>
              <a:t> terms.</a:t>
            </a:r>
            <a:endParaRPr sz="1000" dirty="0">
              <a:latin typeface="Calibri"/>
              <a:cs typeface="Calibri"/>
            </a:endParaRPr>
          </a:p>
          <a:p>
            <a:pPr>
              <a:lnSpc>
                <a:spcPct val="100000"/>
              </a:lnSpc>
              <a:spcBef>
                <a:spcPts val="150"/>
              </a:spcBef>
              <a:buFont typeface="Wingdings"/>
              <a:buChar char=""/>
            </a:pPr>
            <a:endParaRPr sz="1000" dirty="0">
              <a:latin typeface="Calibri"/>
              <a:cs typeface="Calibri"/>
            </a:endParaRPr>
          </a:p>
          <a:p>
            <a:pPr marL="182880" indent="-170180">
              <a:lnSpc>
                <a:spcPct val="100000"/>
              </a:lnSpc>
              <a:buSzPct val="110000"/>
              <a:buFont typeface="Wingdings"/>
              <a:buChar char=""/>
              <a:tabLst>
                <a:tab pos="182880" algn="l"/>
              </a:tabLst>
            </a:pPr>
            <a:r>
              <a:rPr sz="1000" dirty="0">
                <a:latin typeface="Calibri"/>
                <a:cs typeface="Calibri"/>
              </a:rPr>
              <a:t>The</a:t>
            </a:r>
            <a:r>
              <a:rPr sz="1000" spc="-15" dirty="0">
                <a:latin typeface="Calibri"/>
                <a:cs typeface="Calibri"/>
              </a:rPr>
              <a:t> </a:t>
            </a:r>
            <a:r>
              <a:rPr sz="1000" spc="-10" dirty="0">
                <a:latin typeface="Calibri"/>
                <a:cs typeface="Calibri"/>
              </a:rPr>
              <a:t>growth</a:t>
            </a:r>
            <a:r>
              <a:rPr sz="1000" spc="-40" dirty="0">
                <a:latin typeface="Calibri"/>
                <a:cs typeface="Calibri"/>
              </a:rPr>
              <a:t> </a:t>
            </a:r>
            <a:r>
              <a:rPr sz="1000" dirty="0">
                <a:latin typeface="Calibri"/>
                <a:cs typeface="Calibri"/>
              </a:rPr>
              <a:t>in</a:t>
            </a:r>
            <a:r>
              <a:rPr sz="1000" spc="-35" dirty="0">
                <a:latin typeface="Calibri"/>
                <a:cs typeface="Calibri"/>
              </a:rPr>
              <a:t> </a:t>
            </a:r>
            <a:r>
              <a:rPr lang="en-US" sz="1000" dirty="0">
                <a:latin typeface="Calibri"/>
                <a:cs typeface="Calibri"/>
              </a:rPr>
              <a:t>United States </a:t>
            </a:r>
            <a:r>
              <a:rPr sz="1000" dirty="0">
                <a:latin typeface="Calibri"/>
                <a:cs typeface="Calibri"/>
              </a:rPr>
              <a:t>market</a:t>
            </a:r>
            <a:r>
              <a:rPr sz="1000" spc="-35" dirty="0">
                <a:latin typeface="Calibri"/>
                <a:cs typeface="Calibri"/>
              </a:rPr>
              <a:t> </a:t>
            </a:r>
            <a:r>
              <a:rPr sz="1000" dirty="0">
                <a:latin typeface="Calibri"/>
                <a:cs typeface="Calibri"/>
              </a:rPr>
              <a:t>is</a:t>
            </a:r>
            <a:r>
              <a:rPr sz="1000" spc="-25" dirty="0">
                <a:latin typeface="Calibri"/>
                <a:cs typeface="Calibri"/>
              </a:rPr>
              <a:t> </a:t>
            </a:r>
            <a:r>
              <a:rPr sz="1000" spc="-10" dirty="0">
                <a:latin typeface="Calibri"/>
                <a:cs typeface="Calibri"/>
              </a:rPr>
              <a:t>strong</a:t>
            </a:r>
            <a:r>
              <a:rPr sz="1000" spc="-25" dirty="0">
                <a:latin typeface="Calibri"/>
                <a:cs typeface="Calibri"/>
              </a:rPr>
              <a:t> </a:t>
            </a:r>
            <a:r>
              <a:rPr sz="1000" spc="-10" dirty="0">
                <a:latin typeface="Calibri"/>
                <a:cs typeface="Calibri"/>
              </a:rPr>
              <a:t>and</a:t>
            </a:r>
            <a:r>
              <a:rPr sz="1000" spc="-45" dirty="0">
                <a:latin typeface="Calibri"/>
                <a:cs typeface="Calibri"/>
              </a:rPr>
              <a:t> </a:t>
            </a:r>
            <a:r>
              <a:rPr sz="1000" dirty="0">
                <a:latin typeface="Calibri"/>
                <a:cs typeface="Calibri"/>
              </a:rPr>
              <a:t>contribute</a:t>
            </a:r>
            <a:r>
              <a:rPr sz="1000" spc="-35" dirty="0">
                <a:latin typeface="Calibri"/>
                <a:cs typeface="Calibri"/>
              </a:rPr>
              <a:t> </a:t>
            </a:r>
            <a:r>
              <a:rPr sz="1000" spc="-10" dirty="0">
                <a:latin typeface="Calibri"/>
                <a:cs typeface="Calibri"/>
              </a:rPr>
              <a:t>around</a:t>
            </a:r>
            <a:r>
              <a:rPr sz="1000" spc="-15" dirty="0">
                <a:latin typeface="Calibri"/>
                <a:cs typeface="Calibri"/>
              </a:rPr>
              <a:t> </a:t>
            </a:r>
            <a:r>
              <a:rPr lang="en-US" sz="1000" spc="-15" dirty="0">
                <a:latin typeface="Calibri"/>
                <a:cs typeface="Calibri"/>
              </a:rPr>
              <a:t>51</a:t>
            </a:r>
            <a:r>
              <a:rPr sz="1000" dirty="0">
                <a:latin typeface="Calibri"/>
                <a:cs typeface="Calibri"/>
              </a:rPr>
              <a:t>%</a:t>
            </a:r>
            <a:r>
              <a:rPr sz="1000" spc="-15" dirty="0">
                <a:latin typeface="Calibri"/>
                <a:cs typeface="Calibri"/>
              </a:rPr>
              <a:t> </a:t>
            </a:r>
            <a:r>
              <a:rPr sz="1000" dirty="0">
                <a:latin typeface="Calibri"/>
                <a:cs typeface="Calibri"/>
              </a:rPr>
              <a:t>of</a:t>
            </a:r>
            <a:r>
              <a:rPr sz="1000" spc="-10" dirty="0">
                <a:latin typeface="Calibri"/>
                <a:cs typeface="Calibri"/>
              </a:rPr>
              <a:t> </a:t>
            </a:r>
            <a:r>
              <a:rPr sz="1000" dirty="0">
                <a:latin typeface="Calibri"/>
                <a:cs typeface="Calibri"/>
              </a:rPr>
              <a:t>the</a:t>
            </a:r>
            <a:r>
              <a:rPr sz="1000" spc="-40" dirty="0">
                <a:latin typeface="Calibri"/>
                <a:cs typeface="Calibri"/>
              </a:rPr>
              <a:t> </a:t>
            </a:r>
            <a:r>
              <a:rPr sz="1000" spc="-10" dirty="0">
                <a:latin typeface="Calibri"/>
                <a:cs typeface="Calibri"/>
              </a:rPr>
              <a:t>revenue</a:t>
            </a:r>
            <a:r>
              <a:rPr lang="en-US" sz="1000" spc="-10" dirty="0">
                <a:latin typeface="Calibri"/>
                <a:cs typeface="Calibri"/>
              </a:rPr>
              <a:t> in 2024</a:t>
            </a:r>
            <a:r>
              <a:rPr sz="1000" spc="-10" dirty="0">
                <a:latin typeface="Calibri"/>
                <a:cs typeface="Calibri"/>
              </a:rPr>
              <a:t>.</a:t>
            </a:r>
            <a:endParaRPr sz="1000" dirty="0">
              <a:latin typeface="Calibri"/>
              <a:cs typeface="Calibri"/>
            </a:endParaRPr>
          </a:p>
          <a:p>
            <a:pPr>
              <a:lnSpc>
                <a:spcPct val="100000"/>
              </a:lnSpc>
              <a:spcBef>
                <a:spcPts val="120"/>
              </a:spcBef>
              <a:buFont typeface="Wingdings"/>
              <a:buChar char=""/>
            </a:pPr>
            <a:endParaRPr sz="1000" dirty="0">
              <a:latin typeface="Calibri"/>
              <a:cs typeface="Calibri"/>
            </a:endParaRPr>
          </a:p>
          <a:p>
            <a:pPr marL="182880" indent="-170180">
              <a:lnSpc>
                <a:spcPct val="100000"/>
              </a:lnSpc>
              <a:buSzPct val="110000"/>
              <a:buFont typeface="Wingdings"/>
              <a:buChar char=""/>
              <a:tabLst>
                <a:tab pos="182880" algn="l"/>
              </a:tabLst>
            </a:pPr>
            <a:r>
              <a:rPr sz="1000" dirty="0">
                <a:latin typeface="Calibri"/>
                <a:cs typeface="Calibri"/>
              </a:rPr>
              <a:t>The</a:t>
            </a:r>
            <a:r>
              <a:rPr sz="1000" spc="5" dirty="0">
                <a:latin typeface="Calibri"/>
                <a:cs typeface="Calibri"/>
              </a:rPr>
              <a:t> </a:t>
            </a:r>
            <a:r>
              <a:rPr sz="1000" spc="-10" dirty="0">
                <a:latin typeface="Calibri"/>
                <a:cs typeface="Calibri"/>
              </a:rPr>
              <a:t>Operating</a:t>
            </a:r>
            <a:r>
              <a:rPr sz="1000" spc="-35" dirty="0">
                <a:latin typeface="Calibri"/>
                <a:cs typeface="Calibri"/>
              </a:rPr>
              <a:t> </a:t>
            </a:r>
            <a:r>
              <a:rPr sz="1000" spc="-10" dirty="0">
                <a:latin typeface="Calibri"/>
                <a:cs typeface="Calibri"/>
              </a:rPr>
              <a:t>margin</a:t>
            </a:r>
            <a:r>
              <a:rPr sz="1000" spc="-45" dirty="0">
                <a:latin typeface="Calibri"/>
                <a:cs typeface="Calibri"/>
              </a:rPr>
              <a:t> </a:t>
            </a:r>
            <a:r>
              <a:rPr lang="en-US" sz="1000" dirty="0">
                <a:latin typeface="Calibri"/>
                <a:cs typeface="Calibri"/>
              </a:rPr>
              <a:t>in 2022 </a:t>
            </a:r>
            <a:r>
              <a:rPr sz="1000" spc="-30" dirty="0">
                <a:latin typeface="Calibri"/>
                <a:cs typeface="Calibri"/>
              </a:rPr>
              <a:t> </a:t>
            </a:r>
            <a:r>
              <a:rPr lang="en-US" sz="1000" spc="-30" dirty="0">
                <a:latin typeface="Calibri"/>
                <a:cs typeface="Calibri"/>
              </a:rPr>
              <a:t>was </a:t>
            </a:r>
            <a:r>
              <a:rPr sz="1000" dirty="0">
                <a:latin typeface="Calibri"/>
                <a:cs typeface="Calibri"/>
              </a:rPr>
              <a:t>at</a:t>
            </a:r>
            <a:r>
              <a:rPr lang="en-US" sz="1000" spc="-25" dirty="0">
                <a:latin typeface="Calibri"/>
                <a:cs typeface="Calibri"/>
              </a:rPr>
              <a:t> 37</a:t>
            </a:r>
            <a:r>
              <a:rPr sz="1000" spc="-10" dirty="0">
                <a:latin typeface="Calibri"/>
                <a:cs typeface="Calibri"/>
              </a:rPr>
              <a:t>%</a:t>
            </a:r>
            <a:r>
              <a:rPr lang="en-US" sz="1000" spc="-10" dirty="0">
                <a:latin typeface="Calibri"/>
                <a:cs typeface="Calibri"/>
              </a:rPr>
              <a:t>, it increased to 54% in 2024. </a:t>
            </a:r>
            <a:endParaRPr sz="1000" dirty="0">
              <a:latin typeface="Calibri"/>
              <a:cs typeface="Calibri"/>
            </a:endParaRPr>
          </a:p>
          <a:p>
            <a:pPr>
              <a:lnSpc>
                <a:spcPct val="100000"/>
              </a:lnSpc>
              <a:spcBef>
                <a:spcPts val="150"/>
              </a:spcBef>
              <a:buFont typeface="Wingdings"/>
              <a:buChar char=""/>
            </a:pPr>
            <a:endParaRPr sz="1000" dirty="0">
              <a:latin typeface="Calibri"/>
              <a:cs typeface="Calibri"/>
            </a:endParaRPr>
          </a:p>
          <a:p>
            <a:pPr marL="182880" indent="-170180">
              <a:lnSpc>
                <a:spcPct val="100000"/>
              </a:lnSpc>
              <a:buSzPct val="110000"/>
              <a:buFont typeface="Wingdings"/>
              <a:buChar char=""/>
              <a:tabLst>
                <a:tab pos="182880" algn="l"/>
              </a:tabLst>
            </a:pPr>
            <a:r>
              <a:rPr lang="en-US" sz="1000" dirty="0">
                <a:latin typeface="Calibri"/>
                <a:cs typeface="Calibri"/>
              </a:rPr>
              <a:t>Gross Margin is stable till now in the financial year 2025 (Q3) is around 72.86%</a:t>
            </a:r>
            <a:endParaRPr sz="1000" dirty="0">
              <a:latin typeface="Calibri"/>
              <a:cs typeface="Calibri"/>
            </a:endParaRPr>
          </a:p>
          <a:p>
            <a:pPr>
              <a:lnSpc>
                <a:spcPct val="100000"/>
              </a:lnSpc>
              <a:spcBef>
                <a:spcPts val="150"/>
              </a:spcBef>
              <a:buFont typeface="Wingdings"/>
              <a:buChar char=""/>
            </a:pPr>
            <a:endParaRPr sz="1000" dirty="0">
              <a:latin typeface="Calibri"/>
              <a:cs typeface="Calibri"/>
            </a:endParaRPr>
          </a:p>
          <a:p>
            <a:pPr marL="182880" indent="-170180">
              <a:lnSpc>
                <a:spcPct val="100000"/>
              </a:lnSpc>
              <a:buSzPct val="110000"/>
              <a:buFont typeface="Wingdings"/>
              <a:buChar char=""/>
              <a:tabLst>
                <a:tab pos="182880" algn="l"/>
              </a:tabLst>
            </a:pPr>
            <a:r>
              <a:rPr lang="en-US" sz="1000" spc="-25" dirty="0">
                <a:latin typeface="Calibri"/>
                <a:cs typeface="Calibri"/>
              </a:rPr>
              <a:t>The Revenue Growth in all four businesses from 2023 to 2024 are as follows: </a:t>
            </a:r>
          </a:p>
          <a:p>
            <a:pPr marL="12700">
              <a:lnSpc>
                <a:spcPct val="100000"/>
              </a:lnSpc>
              <a:buSzPct val="110000"/>
              <a:tabLst>
                <a:tab pos="182880" algn="l"/>
              </a:tabLst>
            </a:pPr>
            <a:endParaRPr lang="en-US" sz="1000" spc="-25" dirty="0">
              <a:latin typeface="Calibri"/>
              <a:cs typeface="Calibri"/>
            </a:endParaRPr>
          </a:p>
          <a:p>
            <a:pPr marL="698500" lvl="1" indent="-228600">
              <a:buSzPct val="110000"/>
              <a:buFont typeface="Arial" panose="020B0604020202020204" pitchFamily="34" charset="0"/>
              <a:buChar char="•"/>
              <a:tabLst>
                <a:tab pos="182880" algn="l"/>
              </a:tabLst>
            </a:pPr>
            <a:r>
              <a:rPr lang="en-US" sz="1000" dirty="0">
                <a:latin typeface="Calibri"/>
                <a:cs typeface="Calibri"/>
              </a:rPr>
              <a:t>Data Center – 199% Increase</a:t>
            </a:r>
          </a:p>
          <a:p>
            <a:pPr marL="698500" lvl="1" indent="-228600">
              <a:buSzPct val="110000"/>
              <a:buFont typeface="Arial" panose="020B0604020202020204" pitchFamily="34" charset="0"/>
              <a:buChar char="•"/>
              <a:tabLst>
                <a:tab pos="182880" algn="l"/>
              </a:tabLst>
            </a:pPr>
            <a:r>
              <a:rPr lang="en-US" sz="1000" dirty="0">
                <a:latin typeface="Calibri"/>
                <a:cs typeface="Calibri"/>
              </a:rPr>
              <a:t>Gaming – 24% Increase</a:t>
            </a:r>
          </a:p>
          <a:p>
            <a:pPr marL="698500" lvl="1" indent="-228600">
              <a:buSzPct val="110000"/>
              <a:buFont typeface="Arial" panose="020B0604020202020204" pitchFamily="34" charset="0"/>
              <a:buChar char="•"/>
              <a:tabLst>
                <a:tab pos="182880" algn="l"/>
              </a:tabLst>
            </a:pPr>
            <a:r>
              <a:rPr lang="en-US" sz="1000" dirty="0">
                <a:latin typeface="Calibri"/>
                <a:cs typeface="Calibri"/>
              </a:rPr>
              <a:t>Professional Visualization – 40% Increase</a:t>
            </a:r>
          </a:p>
          <a:p>
            <a:pPr marL="698500" lvl="1" indent="-228600">
              <a:buSzPct val="110000"/>
              <a:buFont typeface="Arial" panose="020B0604020202020204" pitchFamily="34" charset="0"/>
              <a:buChar char="•"/>
              <a:tabLst>
                <a:tab pos="182880" algn="l"/>
              </a:tabLst>
            </a:pPr>
            <a:r>
              <a:rPr lang="en-US" sz="1000" dirty="0">
                <a:latin typeface="Calibri"/>
                <a:cs typeface="Calibri"/>
              </a:rPr>
              <a:t>Automotives – 27%% Increase</a:t>
            </a:r>
          </a:p>
          <a:p>
            <a:pPr>
              <a:lnSpc>
                <a:spcPct val="100000"/>
              </a:lnSpc>
              <a:spcBef>
                <a:spcPts val="120"/>
              </a:spcBef>
            </a:pPr>
            <a:endParaRPr sz="1000" dirty="0">
              <a:latin typeface="Calibri"/>
              <a:cs typeface="Calibri"/>
            </a:endParaRPr>
          </a:p>
          <a:p>
            <a:pPr marL="182245" marR="783590" indent="-170180">
              <a:lnSpc>
                <a:spcPct val="100000"/>
              </a:lnSpc>
              <a:buSzPct val="110000"/>
              <a:buFont typeface="Wingdings"/>
              <a:buChar char=""/>
              <a:tabLst>
                <a:tab pos="186690" algn="l"/>
              </a:tabLst>
            </a:pPr>
            <a:r>
              <a:rPr lang="en-US" sz="1000" dirty="0">
                <a:latin typeface="Calibri"/>
                <a:cs typeface="Calibri"/>
              </a:rPr>
              <a:t>The Revenue Growth in United states was around 215% in Year 2024. </a:t>
            </a:r>
          </a:p>
          <a:p>
            <a:pPr marL="12065" marR="783590">
              <a:lnSpc>
                <a:spcPct val="100000"/>
              </a:lnSpc>
              <a:buSzPct val="110000"/>
              <a:tabLst>
                <a:tab pos="186690" algn="l"/>
              </a:tabLst>
            </a:pPr>
            <a:r>
              <a:rPr lang="en-US" sz="1000" dirty="0">
                <a:latin typeface="Calibri"/>
                <a:cs typeface="Calibri"/>
              </a:rPr>
              <a:t>	</a:t>
            </a:r>
          </a:p>
          <a:p>
            <a:pPr marL="182245" marR="783590" indent="-170180">
              <a:lnSpc>
                <a:spcPct val="100000"/>
              </a:lnSpc>
              <a:buSzPct val="110000"/>
              <a:buFont typeface="Wingdings"/>
              <a:buChar char=""/>
              <a:tabLst>
                <a:tab pos="186690" algn="l"/>
              </a:tabLst>
            </a:pPr>
            <a:r>
              <a:rPr lang="en-US" sz="1000" dirty="0">
                <a:latin typeface="Calibri"/>
                <a:cs typeface="Calibri"/>
              </a:rPr>
              <a:t>With the increase in the Expenditure on Research and Development by 43%. 	</a:t>
            </a:r>
          </a:p>
          <a:p>
            <a:pPr marL="182245" marR="783590" indent="-170180">
              <a:lnSpc>
                <a:spcPct val="100000"/>
              </a:lnSpc>
              <a:buSzPct val="110000"/>
              <a:buFont typeface="Wingdings"/>
              <a:buChar char=""/>
              <a:tabLst>
                <a:tab pos="186690" algn="l"/>
              </a:tabLst>
            </a:pPr>
            <a:endParaRPr lang="en-US" sz="1000" dirty="0">
              <a:latin typeface="Calibri"/>
              <a:cs typeface="Calibri"/>
            </a:endParaRPr>
          </a:p>
          <a:p>
            <a:pPr marL="182245" marR="783590" indent="-170180">
              <a:lnSpc>
                <a:spcPct val="100000"/>
              </a:lnSpc>
              <a:buSzPct val="110000"/>
              <a:buFont typeface="Wingdings"/>
              <a:buChar char=""/>
              <a:tabLst>
                <a:tab pos="186690" algn="l"/>
              </a:tabLst>
            </a:pPr>
            <a:r>
              <a:rPr lang="en-US" sz="1000" dirty="0">
                <a:latin typeface="Calibri"/>
                <a:cs typeface="Calibri"/>
              </a:rPr>
              <a:t>The Net Cash Flow Was 3,891 due to the Operating Cash flow of 28,090, Investing Cash Flow of -10.566 and Cash Flow From Financing activities being -13,633.</a:t>
            </a:r>
          </a:p>
          <a:p>
            <a:pPr marL="182245" marR="783590" indent="-170180">
              <a:lnSpc>
                <a:spcPct val="100000"/>
              </a:lnSpc>
              <a:buSzPct val="110000"/>
              <a:buFont typeface="Wingdings"/>
              <a:buChar char=""/>
              <a:tabLst>
                <a:tab pos="186690" algn="l"/>
              </a:tabLst>
            </a:pPr>
            <a:endParaRPr lang="en-US" sz="1000" dirty="0">
              <a:latin typeface="Calibri"/>
              <a:cs typeface="Calibri"/>
            </a:endParaRPr>
          </a:p>
          <a:p>
            <a:pPr marL="182245" marR="783590" indent="-170180">
              <a:lnSpc>
                <a:spcPct val="100000"/>
              </a:lnSpc>
              <a:buSzPct val="110000"/>
              <a:buFont typeface="Wingdings"/>
              <a:buChar char=""/>
              <a:tabLst>
                <a:tab pos="186690" algn="l"/>
              </a:tabLst>
            </a:pPr>
            <a:r>
              <a:rPr lang="en-US" sz="1000" b="0" i="0" dirty="0">
                <a:effectLst/>
                <a:latin typeface="ui-sans-serif"/>
              </a:rPr>
              <a:t>NVIDIA has an annual dividend of $0.04 per share, with a yield of 0.03%. The dividend is paid every three months, and the last ex-dividend date was Dec 5, 2024.</a:t>
            </a:r>
          </a:p>
          <a:p>
            <a:pPr marL="12065" marR="783590">
              <a:lnSpc>
                <a:spcPct val="100000"/>
              </a:lnSpc>
              <a:buSzPct val="110000"/>
              <a:tabLst>
                <a:tab pos="186690" algn="l"/>
              </a:tabLst>
            </a:pPr>
            <a:endParaRPr lang="en-US" sz="1000" dirty="0">
              <a:latin typeface="Calibri"/>
              <a:cs typeface="Calibri"/>
            </a:endParaRPr>
          </a:p>
          <a:p>
            <a:pPr marL="182245" marR="783590" indent="-170180">
              <a:lnSpc>
                <a:spcPct val="100000"/>
              </a:lnSpc>
              <a:buSzPct val="110000"/>
              <a:buFont typeface="Wingdings"/>
              <a:buChar char=""/>
              <a:tabLst>
                <a:tab pos="186690" algn="l"/>
              </a:tabLst>
            </a:pPr>
            <a:r>
              <a:rPr lang="en-US" sz="1000" dirty="0">
                <a:latin typeface="Calibri"/>
                <a:cs typeface="Calibri"/>
              </a:rPr>
              <a:t>The</a:t>
            </a:r>
            <a:r>
              <a:rPr lang="en-US" sz="1000" spc="-20" dirty="0">
                <a:latin typeface="Calibri"/>
                <a:cs typeface="Calibri"/>
              </a:rPr>
              <a:t> Cash dividend increased by 150% from 0.04 per share to 0.10 per share. </a:t>
            </a:r>
            <a:endParaRPr lang="en-US" sz="1000" dirty="0">
              <a:latin typeface="Calibri"/>
              <a:cs typeface="Calibri"/>
            </a:endParaRPr>
          </a:p>
          <a:p>
            <a:pPr>
              <a:lnSpc>
                <a:spcPct val="100000"/>
              </a:lnSpc>
              <a:spcBef>
                <a:spcPts val="150"/>
              </a:spcBef>
              <a:buFont typeface="Wingdings"/>
              <a:buChar char=""/>
            </a:pPr>
            <a:endParaRPr lang="en-US" sz="1000" dirty="0">
              <a:latin typeface="Calibri"/>
              <a:cs typeface="Calibri"/>
            </a:endParaRPr>
          </a:p>
          <a:p>
            <a:pPr>
              <a:lnSpc>
                <a:spcPct val="100000"/>
              </a:lnSpc>
              <a:spcBef>
                <a:spcPts val="150"/>
              </a:spcBef>
              <a:buFont typeface="Wingdings"/>
              <a:buChar char=""/>
            </a:pPr>
            <a:r>
              <a:rPr lang="en-US" sz="1000" dirty="0">
                <a:latin typeface="Calibri"/>
                <a:cs typeface="Calibri"/>
              </a:rPr>
              <a:t>   The dividend Growth rate was around 112.5% with a Payout Ratio of 1.58%.</a:t>
            </a:r>
          </a:p>
          <a:p>
            <a:pPr>
              <a:lnSpc>
                <a:spcPct val="100000"/>
              </a:lnSpc>
              <a:spcBef>
                <a:spcPts val="150"/>
              </a:spcBef>
            </a:pPr>
            <a:endParaRPr lang="en-US" sz="1000" dirty="0">
              <a:latin typeface="Calibri"/>
              <a:cs typeface="Calibri"/>
            </a:endParaRPr>
          </a:p>
          <a:p>
            <a:pPr marL="182880" indent="-170180">
              <a:lnSpc>
                <a:spcPct val="100000"/>
              </a:lnSpc>
              <a:buSzPct val="110000"/>
              <a:buFont typeface="Wingdings"/>
              <a:buChar char=""/>
              <a:tabLst>
                <a:tab pos="182880" algn="l"/>
              </a:tabLst>
            </a:pPr>
            <a:r>
              <a:rPr sz="1000" dirty="0">
                <a:latin typeface="Calibri"/>
                <a:cs typeface="Calibri"/>
              </a:rPr>
              <a:t>EPS</a:t>
            </a:r>
            <a:r>
              <a:rPr sz="1000" spc="-40" dirty="0">
                <a:latin typeface="Calibri"/>
                <a:cs typeface="Calibri"/>
              </a:rPr>
              <a:t> </a:t>
            </a:r>
            <a:r>
              <a:rPr sz="1000" dirty="0">
                <a:latin typeface="Calibri"/>
                <a:cs typeface="Calibri"/>
              </a:rPr>
              <a:t>grew</a:t>
            </a:r>
            <a:r>
              <a:rPr sz="1000" spc="-10" dirty="0">
                <a:latin typeface="Calibri"/>
                <a:cs typeface="Calibri"/>
              </a:rPr>
              <a:t> </a:t>
            </a:r>
            <a:r>
              <a:rPr sz="1000" dirty="0">
                <a:latin typeface="Calibri"/>
                <a:cs typeface="Calibri"/>
              </a:rPr>
              <a:t>by</a:t>
            </a:r>
            <a:r>
              <a:rPr sz="1000" spc="-10" dirty="0">
                <a:latin typeface="Calibri"/>
                <a:cs typeface="Calibri"/>
              </a:rPr>
              <a:t> </a:t>
            </a:r>
            <a:r>
              <a:rPr lang="en-US" sz="1000" b="0" i="0" dirty="0">
                <a:effectLst/>
                <a:latin typeface="ui-sans-serif"/>
              </a:rPr>
              <a:t>585.63%</a:t>
            </a:r>
            <a:r>
              <a:rPr lang="en-US" sz="1000" dirty="0"/>
              <a:t>% </a:t>
            </a:r>
            <a:r>
              <a:rPr sz="1000" dirty="0">
                <a:latin typeface="Calibri"/>
                <a:cs typeface="Calibri"/>
              </a:rPr>
              <a:t>in</a:t>
            </a:r>
            <a:r>
              <a:rPr sz="1000" spc="-35" dirty="0">
                <a:latin typeface="Calibri"/>
                <a:cs typeface="Calibri"/>
              </a:rPr>
              <a:t> </a:t>
            </a:r>
            <a:r>
              <a:rPr sz="1000" dirty="0">
                <a:latin typeface="Calibri"/>
                <a:cs typeface="Calibri"/>
              </a:rPr>
              <a:t>in</a:t>
            </a:r>
            <a:r>
              <a:rPr sz="1000" spc="-10" dirty="0">
                <a:latin typeface="Calibri"/>
                <a:cs typeface="Calibri"/>
              </a:rPr>
              <a:t> </a:t>
            </a:r>
            <a:r>
              <a:rPr sz="1000" dirty="0">
                <a:latin typeface="Calibri"/>
                <a:cs typeface="Calibri"/>
              </a:rPr>
              <a:t>dollar</a:t>
            </a:r>
            <a:r>
              <a:rPr sz="1000" spc="-25" dirty="0">
                <a:latin typeface="Calibri"/>
                <a:cs typeface="Calibri"/>
              </a:rPr>
              <a:t> </a:t>
            </a:r>
            <a:r>
              <a:rPr sz="1000" dirty="0">
                <a:latin typeface="Calibri"/>
                <a:cs typeface="Calibri"/>
              </a:rPr>
              <a:t>terms</a:t>
            </a:r>
            <a:r>
              <a:rPr sz="1000" spc="-25" dirty="0">
                <a:latin typeface="Calibri"/>
                <a:cs typeface="Calibri"/>
              </a:rPr>
              <a:t> </a:t>
            </a:r>
            <a:r>
              <a:rPr lang="en-US" sz="1000" spc="-25" dirty="0">
                <a:latin typeface="Calibri"/>
                <a:cs typeface="Calibri"/>
              </a:rPr>
              <a:t>between 2024 and 2025</a:t>
            </a:r>
            <a:r>
              <a:rPr sz="1000" spc="-10" dirty="0">
                <a:latin typeface="Calibri"/>
                <a:cs typeface="Calibri"/>
              </a:rPr>
              <a:t>.</a:t>
            </a:r>
            <a:endParaRPr sz="1000" dirty="0">
              <a:latin typeface="Calibri"/>
              <a:cs typeface="Calibri"/>
            </a:endParaRPr>
          </a:p>
          <a:p>
            <a:pPr>
              <a:lnSpc>
                <a:spcPct val="100000"/>
              </a:lnSpc>
              <a:spcBef>
                <a:spcPts val="145"/>
              </a:spcBef>
              <a:buFont typeface="Wingdings"/>
              <a:buChar char=""/>
            </a:pPr>
            <a:endParaRPr sz="1000" dirty="0">
              <a:latin typeface="Calibri"/>
              <a:cs typeface="Calibri"/>
            </a:endParaRPr>
          </a:p>
          <a:p>
            <a:pPr marL="182245" marR="544830" indent="-170180">
              <a:lnSpc>
                <a:spcPct val="110000"/>
              </a:lnSpc>
              <a:spcBef>
                <a:spcPts val="5"/>
              </a:spcBef>
              <a:buSzPct val="110000"/>
              <a:buFont typeface="Wingdings"/>
              <a:buChar char=""/>
              <a:tabLst>
                <a:tab pos="186690" algn="l"/>
              </a:tabLst>
            </a:pPr>
            <a:r>
              <a:rPr lang="en-US" sz="1000" dirty="0">
                <a:latin typeface="Calibri"/>
                <a:cs typeface="Calibri"/>
              </a:rPr>
              <a:t>Net Income increased by 585% from 2023 to 2024.</a:t>
            </a:r>
          </a:p>
          <a:p>
            <a:pPr marL="182245" marR="544830" indent="-170180">
              <a:lnSpc>
                <a:spcPct val="110000"/>
              </a:lnSpc>
              <a:spcBef>
                <a:spcPts val="5"/>
              </a:spcBef>
              <a:buSzPct val="110000"/>
              <a:buFont typeface="Wingdings"/>
              <a:buChar char=""/>
              <a:tabLst>
                <a:tab pos="186690" algn="l"/>
              </a:tabLst>
            </a:pPr>
            <a:endParaRPr sz="1000" dirty="0">
              <a:latin typeface="Calibri"/>
              <a:cs typeface="Calibri"/>
            </a:endParaRPr>
          </a:p>
          <a:p>
            <a:pPr marL="182245" marR="715010" indent="-170180">
              <a:lnSpc>
                <a:spcPct val="102000"/>
              </a:lnSpc>
              <a:buSzPct val="110000"/>
              <a:buFont typeface="Wingdings"/>
              <a:buChar char=""/>
              <a:tabLst>
                <a:tab pos="186690" algn="l"/>
              </a:tabLst>
            </a:pPr>
            <a:r>
              <a:rPr lang="en-US" sz="1000" dirty="0">
                <a:latin typeface="Calibri" panose="020F0502020204030204" pitchFamily="34" charset="0"/>
                <a:cs typeface="Calibri" panose="020F0502020204030204" pitchFamily="34" charset="0"/>
              </a:rPr>
              <a:t>The data center segment grew the most because of the use of the AI into the cloud-based chip development. </a:t>
            </a:r>
          </a:p>
          <a:p>
            <a:pPr marL="182245" marR="715010" indent="-170180">
              <a:lnSpc>
                <a:spcPct val="102000"/>
              </a:lnSpc>
              <a:buSzPct val="110000"/>
              <a:buFont typeface="Wingdings"/>
              <a:buChar char=""/>
              <a:tabLst>
                <a:tab pos="186690" algn="l"/>
              </a:tabLst>
            </a:pPr>
            <a:endParaRPr lang="en-US" sz="1000" dirty="0">
              <a:latin typeface="Calibri"/>
              <a:cs typeface="Calibri"/>
            </a:endParaRPr>
          </a:p>
          <a:p>
            <a:pPr marL="182245" marR="5080" indent="-170180" algn="just">
              <a:lnSpc>
                <a:spcPct val="100000"/>
              </a:lnSpc>
              <a:spcBef>
                <a:spcPts val="5"/>
              </a:spcBef>
              <a:buSzPct val="110000"/>
              <a:buFont typeface="Wingdings"/>
              <a:buChar char=""/>
              <a:tabLst>
                <a:tab pos="186690" algn="l"/>
              </a:tabLst>
            </a:pPr>
            <a:r>
              <a:rPr lang="en-US" sz="1000" dirty="0">
                <a:latin typeface="Calibri" panose="020F0502020204030204" pitchFamily="34" charset="0"/>
                <a:cs typeface="Calibri" panose="020F0502020204030204" pitchFamily="34" charset="0"/>
              </a:rPr>
              <a:t>AI is emerging as a powerful demand driver including for autonomous vehicle simulation, generative AI model prototyping for productivity related use cases, and generative AI content creation in media and entertainment</a:t>
            </a:r>
          </a:p>
          <a:p>
            <a:pPr marL="182245" marR="5080" indent="-170180" algn="just">
              <a:lnSpc>
                <a:spcPct val="100000"/>
              </a:lnSpc>
              <a:spcBef>
                <a:spcPts val="5"/>
              </a:spcBef>
              <a:buSzPct val="110000"/>
              <a:buFont typeface="Wingdings"/>
              <a:buChar char=""/>
              <a:tabLst>
                <a:tab pos="186690" algn="l"/>
              </a:tabLst>
            </a:pPr>
            <a:endParaRPr sz="1000" dirty="0">
              <a:latin typeface="Calibri" panose="020F0502020204030204" pitchFamily="34" charset="0"/>
              <a:cs typeface="Calibri" panose="020F0502020204030204" pitchFamily="34" charset="0"/>
            </a:endParaRPr>
          </a:p>
          <a:p>
            <a:pPr marL="182880" indent="-170180">
              <a:lnSpc>
                <a:spcPct val="100000"/>
              </a:lnSpc>
              <a:spcBef>
                <a:spcPts val="5"/>
              </a:spcBef>
              <a:buSzPct val="110000"/>
              <a:buFont typeface="Wingdings"/>
              <a:buChar char=""/>
              <a:tabLst>
                <a:tab pos="182880" algn="l"/>
              </a:tabLst>
            </a:pPr>
            <a:r>
              <a:rPr lang="en-US" sz="1000" dirty="0">
                <a:latin typeface="Calibri" panose="020F0502020204030204" pitchFamily="34" charset="0"/>
                <a:cs typeface="Calibri" panose="020F0502020204030204" pitchFamily="34" charset="0"/>
              </a:rPr>
              <a:t>The launch of </a:t>
            </a:r>
            <a:r>
              <a:rPr lang="en-US" sz="1000" dirty="0">
                <a:latin typeface="Calibri"/>
                <a:cs typeface="Calibri"/>
              </a:rPr>
              <a:t>GeForce RTX 40 SUPER GPUs lead to the growth of the Gaming segment as a whole. </a:t>
            </a:r>
            <a:endParaRPr sz="1000" dirty="0">
              <a:latin typeface="Calibri"/>
              <a:cs typeface="Calibri"/>
            </a:endParaRPr>
          </a:p>
          <a:p>
            <a:pPr>
              <a:lnSpc>
                <a:spcPct val="100000"/>
              </a:lnSpc>
              <a:spcBef>
                <a:spcPts val="130"/>
              </a:spcBef>
              <a:buFont typeface="Wingdings"/>
              <a:buChar char=""/>
            </a:pPr>
            <a:endParaRPr lang="en-US" sz="1000" dirty="0">
              <a:latin typeface="Calibri"/>
              <a:cs typeface="Calibri"/>
            </a:endParaRPr>
          </a:p>
          <a:p>
            <a:pPr>
              <a:lnSpc>
                <a:spcPct val="100000"/>
              </a:lnSpc>
              <a:spcBef>
                <a:spcPts val="130"/>
              </a:spcBef>
              <a:buFont typeface="Wingdings"/>
              <a:buChar char=""/>
            </a:pPr>
            <a:r>
              <a:rPr lang="en-US" sz="1000" dirty="0">
                <a:latin typeface="Calibri" panose="020F0502020204030204" pitchFamily="34" charset="0"/>
                <a:cs typeface="Calibri" panose="020F0502020204030204" pitchFamily="34" charset="0"/>
              </a:rPr>
              <a:t>  NVIDIA Spectrum-X Ethernet for AI revenue increased over 3x year-on-year, and our pipeline continues to build</a:t>
            </a:r>
          </a:p>
        </p:txBody>
      </p:sp>
    </p:spTree>
    <p:extLst>
      <p:ext uri="{BB962C8B-B14F-4D97-AF65-F5344CB8AC3E}">
        <p14:creationId xmlns:p14="http://schemas.microsoft.com/office/powerpoint/2010/main" val="217815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1544" y="71627"/>
            <a:ext cx="2066925" cy="116205"/>
          </a:xfrm>
          <a:prstGeom prst="rect">
            <a:avLst/>
          </a:prstGeom>
        </p:spPr>
        <p:txBody>
          <a:bodyPr vert="horz" wrap="square" lIns="0" tIns="0" rIns="0" bIns="0" rtlCol="0">
            <a:spAutoFit/>
          </a:bodyPr>
          <a:lstStyle/>
          <a:p>
            <a:pPr>
              <a:lnSpc>
                <a:spcPts val="865"/>
              </a:lnSpc>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3" name="object 3"/>
          <p:cNvSpPr txBox="1"/>
          <p:nvPr/>
        </p:nvSpPr>
        <p:spPr>
          <a:xfrm>
            <a:off x="167131" y="1536318"/>
            <a:ext cx="1000760" cy="167354"/>
          </a:xfrm>
          <a:prstGeom prst="rect">
            <a:avLst/>
          </a:prstGeom>
        </p:spPr>
        <p:txBody>
          <a:bodyPr vert="horz" wrap="square" lIns="0" tIns="13335" rIns="0" bIns="0" rtlCol="0">
            <a:spAutoFit/>
          </a:bodyPr>
          <a:lstStyle/>
          <a:p>
            <a:pPr marL="12700">
              <a:lnSpc>
                <a:spcPct val="100000"/>
              </a:lnSpc>
              <a:spcBef>
                <a:spcPts val="105"/>
              </a:spcBef>
            </a:pPr>
            <a:r>
              <a:rPr sz="1000" b="1" dirty="0">
                <a:latin typeface="Calibri"/>
                <a:cs typeface="Calibri"/>
              </a:rPr>
              <a:t>Key</a:t>
            </a:r>
            <a:r>
              <a:rPr sz="1000" b="1" spc="-40" dirty="0">
                <a:latin typeface="Calibri"/>
                <a:cs typeface="Calibri"/>
              </a:rPr>
              <a:t> </a:t>
            </a:r>
            <a:r>
              <a:rPr sz="1000" b="1" dirty="0">
                <a:latin typeface="Calibri"/>
                <a:cs typeface="Calibri"/>
              </a:rPr>
              <a:t>Ratios:</a:t>
            </a:r>
            <a:r>
              <a:rPr sz="1000" b="1" spc="-25" dirty="0">
                <a:latin typeface="Calibri"/>
                <a:cs typeface="Calibri"/>
              </a:rPr>
              <a:t> </a:t>
            </a:r>
            <a:r>
              <a:rPr lang="en-US" sz="1000" b="1" spc="-10" dirty="0">
                <a:latin typeface="Calibri"/>
                <a:cs typeface="Calibri"/>
              </a:rPr>
              <a:t>Nvidia</a:t>
            </a:r>
            <a:endParaRPr sz="100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3425508700"/>
              </p:ext>
            </p:extLst>
          </p:nvPr>
        </p:nvGraphicFramePr>
        <p:xfrm>
          <a:off x="94488" y="1752600"/>
          <a:ext cx="6668769" cy="7492365"/>
        </p:xfrm>
        <a:graphic>
          <a:graphicData uri="http://schemas.openxmlformats.org/drawingml/2006/table">
            <a:tbl>
              <a:tblPr firstRow="1" bandRow="1">
                <a:tableStyleId>{7E9639D4-E3E2-4D34-9284-5A2195B3D0D7}</a:tableStyleId>
              </a:tblPr>
              <a:tblGrid>
                <a:gridCol w="2572512">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72057">
                  <a:extLst>
                    <a:ext uri="{9D8B030D-6E8A-4147-A177-3AD203B41FA5}">
                      <a16:colId xmlns:a16="http://schemas.microsoft.com/office/drawing/2014/main" val="20004"/>
                    </a:ext>
                  </a:extLst>
                </a:gridCol>
              </a:tblGrid>
              <a:tr h="210946">
                <a:tc>
                  <a:txBody>
                    <a:bodyPr/>
                    <a:lstStyle/>
                    <a:p>
                      <a:pPr algn="ctr">
                        <a:lnSpc>
                          <a:spcPct val="100000"/>
                        </a:lnSpc>
                      </a:pPr>
                      <a:endParaRPr sz="900" dirty="0">
                        <a:latin typeface="Times New Roman"/>
                        <a:cs typeface="Times New Roman"/>
                      </a:endParaRPr>
                    </a:p>
                  </a:txBody>
                  <a:tcPr marL="0" marR="0" marT="0" marB="0"/>
                </a:tc>
                <a:tc>
                  <a:txBody>
                    <a:bodyPr/>
                    <a:lstStyle/>
                    <a:p>
                      <a:pPr marR="365125" algn="ctr">
                        <a:lnSpc>
                          <a:spcPct val="100000"/>
                        </a:lnSpc>
                        <a:spcBef>
                          <a:spcPts val="200"/>
                        </a:spcBef>
                      </a:pPr>
                      <a:r>
                        <a:rPr lang="en-US" sz="1000" b="1" spc="-20" dirty="0"/>
                        <a:t>          </a:t>
                      </a:r>
                      <a:r>
                        <a:rPr sz="1000" b="1" spc="-20" dirty="0"/>
                        <a:t>FY2</a:t>
                      </a:r>
                      <a:r>
                        <a:rPr lang="en-US" sz="1000" b="1" spc="-20" dirty="0"/>
                        <a:t>4</a:t>
                      </a:r>
                      <a:endParaRPr sz="1000" dirty="0">
                        <a:latin typeface="Calibri"/>
                        <a:cs typeface="Calibri"/>
                      </a:endParaRPr>
                    </a:p>
                  </a:txBody>
                  <a:tcPr marL="0" marR="0" marT="25400" marB="0" anchor="ctr"/>
                </a:tc>
                <a:tc>
                  <a:txBody>
                    <a:bodyPr/>
                    <a:lstStyle/>
                    <a:p>
                      <a:pPr marR="363220" algn="ctr">
                        <a:lnSpc>
                          <a:spcPct val="100000"/>
                        </a:lnSpc>
                        <a:spcBef>
                          <a:spcPts val="200"/>
                        </a:spcBef>
                      </a:pPr>
                      <a:r>
                        <a:rPr lang="en-US" sz="1000" b="1" spc="-10" dirty="0"/>
                        <a:t>          </a:t>
                      </a:r>
                      <a:r>
                        <a:rPr sz="1000" b="1" spc="-10" dirty="0"/>
                        <a:t>FY2</a:t>
                      </a:r>
                      <a:r>
                        <a:rPr lang="en-US" sz="1000" b="1" spc="-10" dirty="0"/>
                        <a:t>3</a:t>
                      </a:r>
                      <a:endParaRPr sz="1000" dirty="0">
                        <a:latin typeface="Calibri"/>
                        <a:cs typeface="Calibri"/>
                      </a:endParaRPr>
                    </a:p>
                  </a:txBody>
                  <a:tcPr marL="0" marR="0" marT="25400" marB="0" anchor="ctr"/>
                </a:tc>
                <a:tc>
                  <a:txBody>
                    <a:bodyPr/>
                    <a:lstStyle/>
                    <a:p>
                      <a:pPr marR="361950" algn="ctr">
                        <a:lnSpc>
                          <a:spcPct val="100000"/>
                        </a:lnSpc>
                        <a:spcBef>
                          <a:spcPts val="200"/>
                        </a:spcBef>
                      </a:pPr>
                      <a:r>
                        <a:rPr lang="en-US" sz="1000" b="1" spc="-10" dirty="0"/>
                        <a:t>         </a:t>
                      </a:r>
                      <a:r>
                        <a:rPr sz="1000" b="1" spc="-10" dirty="0"/>
                        <a:t>FY2</a:t>
                      </a:r>
                      <a:r>
                        <a:rPr lang="en-US" sz="1000" b="1" spc="-10" dirty="0"/>
                        <a:t>2</a:t>
                      </a:r>
                      <a:endParaRPr sz="1000" dirty="0">
                        <a:latin typeface="Calibri"/>
                        <a:cs typeface="Calibri"/>
                      </a:endParaRPr>
                    </a:p>
                  </a:txBody>
                  <a:tcPr marL="0" marR="0" marT="25400" marB="0" anchor="ctr"/>
                </a:tc>
                <a:tc>
                  <a:txBody>
                    <a:bodyPr/>
                    <a:lstStyle/>
                    <a:p>
                      <a:pPr algn="ctr">
                        <a:lnSpc>
                          <a:spcPct val="100000"/>
                        </a:lnSpc>
                        <a:spcBef>
                          <a:spcPts val="200"/>
                        </a:spcBef>
                      </a:pPr>
                      <a:r>
                        <a:rPr sz="1000" b="1" spc="-10" dirty="0"/>
                        <a:t>FY2</a:t>
                      </a:r>
                      <a:r>
                        <a:rPr lang="en-US" sz="1000" b="1" spc="-10" dirty="0"/>
                        <a:t>1</a:t>
                      </a:r>
                    </a:p>
                  </a:txBody>
                  <a:tcPr marL="0" marR="0" marT="25400" marB="0" anchor="ctr"/>
                </a:tc>
                <a:extLst>
                  <a:ext uri="{0D108BD9-81ED-4DB2-BD59-A6C34878D82A}">
                    <a16:rowId xmlns:a16="http://schemas.microsoft.com/office/drawing/2014/main" val="10000"/>
                  </a:ext>
                </a:extLst>
              </a:tr>
              <a:tr h="200660">
                <a:tc>
                  <a:txBody>
                    <a:bodyPr/>
                    <a:lstStyle/>
                    <a:p>
                      <a:pPr marL="17780">
                        <a:lnSpc>
                          <a:spcPct val="100000"/>
                        </a:lnSpc>
                        <a:spcBef>
                          <a:spcPts val="200"/>
                        </a:spcBef>
                      </a:pPr>
                      <a:r>
                        <a:rPr sz="1000" dirty="0"/>
                        <a:t>EPS</a:t>
                      </a:r>
                      <a:r>
                        <a:rPr lang="en-US" sz="1000" dirty="0"/>
                        <a:t> (Earning Per Share)</a:t>
                      </a:r>
                      <a:endParaRPr sz="1000" dirty="0">
                        <a:latin typeface="Calibri"/>
                        <a:cs typeface="Calibri"/>
                      </a:endParaRPr>
                    </a:p>
                  </a:txBody>
                  <a:tcPr marL="0" marR="0" marT="25400" marB="0"/>
                </a:tc>
                <a:tc>
                  <a:txBody>
                    <a:bodyPr/>
                    <a:lstStyle/>
                    <a:p>
                      <a:pPr marR="365125" algn="ctr">
                        <a:lnSpc>
                          <a:spcPct val="100000"/>
                        </a:lnSpc>
                        <a:spcBef>
                          <a:spcPts val="200"/>
                        </a:spcBef>
                      </a:pPr>
                      <a:r>
                        <a:rPr lang="en-US" sz="1000" b="0" i="0" kern="1200" dirty="0">
                          <a:solidFill>
                            <a:schemeClr val="tx1"/>
                          </a:solidFill>
                          <a:effectLst/>
                          <a:latin typeface="+mn-lt"/>
                          <a:ea typeface="+mn-ea"/>
                          <a:cs typeface="+mn-cs"/>
                        </a:rPr>
                        <a:t>          1.19</a:t>
                      </a:r>
                      <a:endParaRPr lang="en-US" sz="1000" b="0" dirty="0">
                        <a:solidFill>
                          <a:schemeClr val="tx1"/>
                        </a:solidFill>
                        <a:latin typeface="Calibri"/>
                        <a:cs typeface="Calibri"/>
                      </a:endParaRPr>
                    </a:p>
                  </a:txBody>
                  <a:tcPr marL="0" marR="0" marT="25400" marB="0" anchor="ctr"/>
                </a:tc>
                <a:tc>
                  <a:txBody>
                    <a:bodyPr/>
                    <a:lstStyle/>
                    <a:p>
                      <a:pPr marR="367030" algn="ctr">
                        <a:lnSpc>
                          <a:spcPct val="100000"/>
                        </a:lnSpc>
                        <a:spcBef>
                          <a:spcPts val="200"/>
                        </a:spcBef>
                      </a:pPr>
                      <a:r>
                        <a:rPr lang="en-US" sz="1000" b="0" i="0" kern="1200" dirty="0">
                          <a:solidFill>
                            <a:schemeClr val="tx1"/>
                          </a:solidFill>
                          <a:effectLst/>
                          <a:latin typeface="+mn-lt"/>
                          <a:ea typeface="+mn-ea"/>
                          <a:cs typeface="+mn-cs"/>
                        </a:rPr>
                        <a:t>          0.17</a:t>
                      </a:r>
                      <a:endParaRPr lang="en-US" sz="1000" b="0" dirty="0">
                        <a:solidFill>
                          <a:schemeClr val="tx1"/>
                        </a:solidFill>
                        <a:latin typeface="Calibri"/>
                        <a:cs typeface="Calibri"/>
                      </a:endParaRPr>
                    </a:p>
                  </a:txBody>
                  <a:tcPr marL="0" marR="0" marT="25400" marB="0" anchor="ctr"/>
                </a:tc>
                <a:tc>
                  <a:txBody>
                    <a:bodyPr/>
                    <a:lstStyle/>
                    <a:p>
                      <a:pPr marR="365760" algn="ctr">
                        <a:lnSpc>
                          <a:spcPct val="100000"/>
                        </a:lnSpc>
                        <a:spcBef>
                          <a:spcPts val="200"/>
                        </a:spcBef>
                      </a:pPr>
                      <a:r>
                        <a:rPr lang="en-US" sz="1000" b="0" i="0" kern="1200" dirty="0">
                          <a:solidFill>
                            <a:schemeClr val="tx1"/>
                          </a:solidFill>
                          <a:effectLst/>
                          <a:latin typeface="+mn-lt"/>
                          <a:ea typeface="+mn-ea"/>
                          <a:cs typeface="+mn-cs"/>
                        </a:rPr>
                        <a:t>        0.39</a:t>
                      </a:r>
                      <a:endParaRPr lang="en-US" sz="1000" b="0" dirty="0">
                        <a:solidFill>
                          <a:schemeClr val="tx1"/>
                        </a:solidFill>
                        <a:latin typeface="Calibri"/>
                        <a:cs typeface="Calibri"/>
                      </a:endParaRPr>
                    </a:p>
                  </a:txBody>
                  <a:tcPr marL="0" marR="0" marT="25400" marB="0" anchor="ctr"/>
                </a:tc>
                <a:tc>
                  <a:txBody>
                    <a:bodyPr/>
                    <a:lstStyle/>
                    <a:p>
                      <a:pPr algn="ctr">
                        <a:lnSpc>
                          <a:spcPct val="100000"/>
                        </a:lnSpc>
                        <a:spcBef>
                          <a:spcPts val="200"/>
                        </a:spcBef>
                      </a:pPr>
                      <a:r>
                        <a:rPr lang="en-US" sz="1000" b="0" i="0" kern="1200" dirty="0">
                          <a:solidFill>
                            <a:schemeClr val="tx1"/>
                          </a:solidFill>
                          <a:effectLst/>
                          <a:latin typeface="+mn-lt"/>
                          <a:ea typeface="+mn-ea"/>
                          <a:cs typeface="+mn-cs"/>
                        </a:rPr>
                        <a:t>0.17</a:t>
                      </a:r>
                      <a:endParaRPr lang="en-US" sz="1000" b="0" dirty="0">
                        <a:solidFill>
                          <a:schemeClr val="tx1"/>
                        </a:solidFill>
                        <a:latin typeface="Calibri"/>
                        <a:cs typeface="Calibri"/>
                      </a:endParaRPr>
                    </a:p>
                  </a:txBody>
                  <a:tcPr marL="0" marR="0" marT="25400" marB="0" anchor="ctr"/>
                </a:tc>
                <a:extLst>
                  <a:ext uri="{0D108BD9-81ED-4DB2-BD59-A6C34878D82A}">
                    <a16:rowId xmlns:a16="http://schemas.microsoft.com/office/drawing/2014/main" val="10001"/>
                  </a:ext>
                </a:extLst>
              </a:tr>
              <a:tr h="197485">
                <a:tc>
                  <a:txBody>
                    <a:bodyPr/>
                    <a:lstStyle/>
                    <a:p>
                      <a:pPr marL="17780">
                        <a:lnSpc>
                          <a:spcPct val="100000"/>
                        </a:lnSpc>
                        <a:spcBef>
                          <a:spcPts val="200"/>
                        </a:spcBef>
                      </a:pPr>
                      <a:r>
                        <a:rPr lang="en-US" sz="1000" spc="-10" dirty="0">
                          <a:latin typeface="Calibri"/>
                          <a:cs typeface="Calibri"/>
                        </a:rPr>
                        <a:t>Shares Outstanding</a:t>
                      </a:r>
                      <a:endParaRPr sz="1000" dirty="0">
                        <a:latin typeface="Calibri"/>
                        <a:cs typeface="Calibri"/>
                      </a:endParaRPr>
                    </a:p>
                  </a:txBody>
                  <a:tcPr marL="0" marR="0" marT="25400" marB="0"/>
                </a:tc>
                <a:tc>
                  <a:txBody>
                    <a:bodyPr/>
                    <a:lstStyle/>
                    <a:p>
                      <a:pPr marR="362585" algn="ctr">
                        <a:lnSpc>
                          <a:spcPct val="100000"/>
                        </a:lnSpc>
                        <a:spcBef>
                          <a:spcPts val="200"/>
                        </a:spcBef>
                      </a:pPr>
                      <a:r>
                        <a:rPr lang="en-US" sz="1000" dirty="0">
                          <a:solidFill>
                            <a:schemeClr val="tx1"/>
                          </a:solidFill>
                          <a:latin typeface="Calibri"/>
                          <a:cs typeface="Calibri"/>
                        </a:rPr>
                        <a:t>           24940</a:t>
                      </a:r>
                    </a:p>
                  </a:txBody>
                  <a:tcPr marL="0" marR="0" marT="25400" marB="0" anchor="ctr"/>
                </a:tc>
                <a:tc>
                  <a:txBody>
                    <a:bodyPr/>
                    <a:lstStyle/>
                    <a:p>
                      <a:pPr marR="363855" algn="ctr">
                        <a:lnSpc>
                          <a:spcPct val="100000"/>
                        </a:lnSpc>
                        <a:spcBef>
                          <a:spcPts val="200"/>
                        </a:spcBef>
                      </a:pPr>
                      <a:r>
                        <a:rPr lang="en-US" sz="1000" dirty="0">
                          <a:solidFill>
                            <a:schemeClr val="tx1"/>
                          </a:solidFill>
                          <a:latin typeface="Calibri"/>
                          <a:cs typeface="Calibri"/>
                        </a:rPr>
                        <a:t>            25070</a:t>
                      </a:r>
                    </a:p>
                  </a:txBody>
                  <a:tcPr marL="0" marR="0" marT="25400" marB="0" anchor="ctr"/>
                </a:tc>
                <a:tc>
                  <a:txBody>
                    <a:bodyPr/>
                    <a:lstStyle/>
                    <a:p>
                      <a:pPr marR="362585" algn="ctr">
                        <a:lnSpc>
                          <a:spcPct val="100000"/>
                        </a:lnSpc>
                        <a:spcBef>
                          <a:spcPts val="200"/>
                        </a:spcBef>
                      </a:pPr>
                      <a:r>
                        <a:rPr lang="en-US" sz="1000" dirty="0">
                          <a:solidFill>
                            <a:schemeClr val="tx1"/>
                          </a:solidFill>
                          <a:latin typeface="Calibri"/>
                          <a:cs typeface="Calibri"/>
                        </a:rPr>
                        <a:t>          25350</a:t>
                      </a:r>
                    </a:p>
                  </a:txBody>
                  <a:tcPr marL="0" marR="0" marT="25400" marB="0" anchor="ctr"/>
                </a:tc>
                <a:tc>
                  <a:txBody>
                    <a:bodyPr/>
                    <a:lstStyle/>
                    <a:p>
                      <a:pPr algn="ctr">
                        <a:lnSpc>
                          <a:spcPct val="100000"/>
                        </a:lnSpc>
                        <a:spcBef>
                          <a:spcPts val="200"/>
                        </a:spcBef>
                      </a:pPr>
                      <a:r>
                        <a:rPr lang="en-US" sz="1000" dirty="0">
                          <a:solidFill>
                            <a:schemeClr val="tx1"/>
                          </a:solidFill>
                          <a:latin typeface="Calibri"/>
                          <a:cs typeface="Calibri"/>
                        </a:rPr>
                        <a:t>25100</a:t>
                      </a:r>
                    </a:p>
                  </a:txBody>
                  <a:tcPr marL="0" marR="0" marT="25400" marB="0" anchor="ctr"/>
                </a:tc>
                <a:extLst>
                  <a:ext uri="{0D108BD9-81ED-4DB2-BD59-A6C34878D82A}">
                    <a16:rowId xmlns:a16="http://schemas.microsoft.com/office/drawing/2014/main" val="10002"/>
                  </a:ext>
                </a:extLst>
              </a:tr>
              <a:tr h="305309">
                <a:tc>
                  <a:txBody>
                    <a:bodyPr/>
                    <a:lstStyle/>
                    <a:p>
                      <a:pPr marL="17780" algn="ctr">
                        <a:lnSpc>
                          <a:spcPct val="150000"/>
                        </a:lnSpc>
                        <a:spcBef>
                          <a:spcPts val="200"/>
                        </a:spcBef>
                      </a:pPr>
                      <a:r>
                        <a:rPr lang="en-US" sz="1100" b="1" dirty="0">
                          <a:solidFill>
                            <a:schemeClr val="bg1"/>
                          </a:solidFill>
                          <a:highlight>
                            <a:srgbClr val="C0C0C0"/>
                          </a:highlight>
                          <a:latin typeface="Calibri"/>
                          <a:cs typeface="Calibri"/>
                        </a:rPr>
                        <a:t>Profitability and Return Ratios</a:t>
                      </a:r>
                    </a:p>
                  </a:txBody>
                  <a:tcPr marL="0" marR="0" marT="25400" marB="0">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a:solidFill>
                          <a:schemeClr val="tx1"/>
                        </a:solidFill>
                        <a:effectLst/>
                        <a:latin typeface="Open Sans" panose="020B0606030504020204" pitchFamily="34" charset="0"/>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3569205"/>
                  </a:ext>
                </a:extLst>
              </a:tr>
              <a:tr h="198120">
                <a:tc>
                  <a:txBody>
                    <a:bodyPr/>
                    <a:lstStyle/>
                    <a:p>
                      <a:pPr marL="17780">
                        <a:lnSpc>
                          <a:spcPct val="100000"/>
                        </a:lnSpc>
                        <a:spcBef>
                          <a:spcPts val="200"/>
                        </a:spcBef>
                      </a:pPr>
                      <a:r>
                        <a:rPr lang="en-US" sz="1000" dirty="0">
                          <a:latin typeface="Calibri"/>
                          <a:cs typeface="Calibri"/>
                        </a:rPr>
                        <a:t>Return on Equity</a:t>
                      </a: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69.24%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19.76%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36.65%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25.64%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00660">
                <a:tc>
                  <a:txBody>
                    <a:bodyPr/>
                    <a:lstStyle/>
                    <a:p>
                      <a:pPr marL="17780">
                        <a:lnSpc>
                          <a:spcPct val="100000"/>
                        </a:lnSpc>
                        <a:spcBef>
                          <a:spcPts val="200"/>
                        </a:spcBef>
                      </a:pPr>
                      <a:r>
                        <a:rPr lang="en-US" sz="1000" dirty="0">
                          <a:latin typeface="Calibri"/>
                          <a:cs typeface="Calibri"/>
                        </a:rPr>
                        <a:t>Return on Assets</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45.28%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10.61%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22.07%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15.05%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8120">
                <a:tc>
                  <a:txBody>
                    <a:bodyPr/>
                    <a:lstStyle/>
                    <a:p>
                      <a:pPr marL="17780">
                        <a:lnSpc>
                          <a:spcPct val="100000"/>
                        </a:lnSpc>
                        <a:spcBef>
                          <a:spcPts val="200"/>
                        </a:spcBef>
                      </a:pPr>
                      <a:r>
                        <a:rPr lang="en-US" sz="1000" dirty="0">
                          <a:latin typeface="Calibri"/>
                          <a:cs typeface="Calibri"/>
                        </a:rPr>
                        <a:t>Gross Margin </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72.72%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56.93%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64.93%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62.34%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00660">
                <a:tc>
                  <a:txBody>
                    <a:bodyPr/>
                    <a:lstStyle/>
                    <a:p>
                      <a:pPr marL="17780">
                        <a:lnSpc>
                          <a:spcPct val="100000"/>
                        </a:lnSpc>
                        <a:spcBef>
                          <a:spcPts val="200"/>
                        </a:spcBef>
                      </a:pPr>
                      <a:r>
                        <a:rPr lang="en-US" sz="1000" dirty="0">
                          <a:latin typeface="Calibri"/>
                          <a:cs typeface="Calibri"/>
                        </a:rPr>
                        <a:t>SG&amp;A % of Revenue</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4.36%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9.05%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8.05%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11.63%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7485">
                <a:tc>
                  <a:txBody>
                    <a:bodyPr/>
                    <a:lstStyle/>
                    <a:p>
                      <a:pPr marL="17780">
                        <a:lnSpc>
                          <a:spcPct val="100000"/>
                        </a:lnSpc>
                        <a:spcBef>
                          <a:spcPts val="200"/>
                        </a:spcBef>
                      </a:pPr>
                      <a:r>
                        <a:rPr lang="en-US" sz="1000" dirty="0">
                          <a:latin typeface="Calibri"/>
                          <a:cs typeface="Calibri"/>
                        </a:rPr>
                        <a:t>Research and Development</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14.24%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27.21%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19.57%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23.53%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8120">
                <a:tc>
                  <a:txBody>
                    <a:bodyPr/>
                    <a:lstStyle/>
                    <a:p>
                      <a:pPr marL="17780">
                        <a:lnSpc>
                          <a:spcPct val="100000"/>
                        </a:lnSpc>
                        <a:spcBef>
                          <a:spcPts val="200"/>
                        </a:spcBef>
                      </a:pPr>
                      <a:r>
                        <a:rPr lang="en-US" sz="1000" dirty="0">
                          <a:latin typeface="Calibri"/>
                          <a:cs typeface="Calibri"/>
                        </a:rPr>
                        <a:t>EBIT Margin</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54.12%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15.66%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37.31%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27.18%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00660">
                <a:tc>
                  <a:txBody>
                    <a:bodyPr/>
                    <a:lstStyle/>
                    <a:p>
                      <a:pPr marL="17780">
                        <a:lnSpc>
                          <a:spcPct val="100000"/>
                        </a:lnSpc>
                        <a:spcBef>
                          <a:spcPts val="225"/>
                        </a:spcBef>
                      </a:pPr>
                      <a:r>
                        <a:rPr lang="en-US" sz="1000" dirty="0">
                          <a:latin typeface="Calibri"/>
                          <a:cs typeface="Calibri"/>
                        </a:rPr>
                        <a:t>EBT Margin</a:t>
                      </a:r>
                      <a:endParaRPr sz="1000" dirty="0">
                        <a:latin typeface="Calibri"/>
                        <a:cs typeface="Calibri"/>
                      </a:endParaRPr>
                    </a:p>
                  </a:txBody>
                  <a:tcPr marL="0" marR="0" marT="2857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55.51%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15.50%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36.94%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26.44%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98120">
                <a:tc>
                  <a:txBody>
                    <a:bodyPr/>
                    <a:lstStyle/>
                    <a:p>
                      <a:pPr marL="17780">
                        <a:lnSpc>
                          <a:spcPct val="100000"/>
                        </a:lnSpc>
                        <a:spcBef>
                          <a:spcPts val="200"/>
                        </a:spcBef>
                      </a:pPr>
                      <a:r>
                        <a:rPr lang="en-US" sz="1000" dirty="0">
                          <a:latin typeface="Calibri"/>
                          <a:cs typeface="Calibri"/>
                        </a:rPr>
                        <a:t>Net Profit Margin</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48.85%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16.19%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36.23%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25.98%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00660">
                <a:tc>
                  <a:txBody>
                    <a:bodyPr/>
                    <a:lstStyle/>
                    <a:p>
                      <a:pPr marL="17780">
                        <a:lnSpc>
                          <a:spcPct val="100000"/>
                        </a:lnSpc>
                        <a:spcBef>
                          <a:spcPts val="200"/>
                        </a:spcBef>
                      </a:pPr>
                      <a:endParaRPr sz="1000" dirty="0">
                        <a:latin typeface="Calibri"/>
                        <a:cs typeface="Calibri"/>
                      </a:endParaRPr>
                    </a:p>
                  </a:txBody>
                  <a:tcPr marL="0" marR="0" marT="25400" marB="0">
                    <a:lnL w="9525" cap="flat" cmpd="sng" algn="ctr">
                      <a:noFill/>
                      <a:prstDash val="solid"/>
                    </a:lnL>
                    <a:lnR>
                      <a:noFill/>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L>
                      <a:noFill/>
                    </a:lnL>
                    <a:lnR w="9525" cap="flat" cmpd="sng" algn="ctr">
                      <a:noFill/>
                      <a:prstDash val="soli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53804168"/>
                  </a:ext>
                </a:extLst>
              </a:tr>
              <a:tr h="340995">
                <a:tc>
                  <a:txBody>
                    <a:bodyPr/>
                    <a:lstStyle/>
                    <a:p>
                      <a:pPr marL="17780" algn="ctr">
                        <a:lnSpc>
                          <a:spcPct val="150000"/>
                        </a:lnSpc>
                        <a:spcBef>
                          <a:spcPts val="200"/>
                        </a:spcBef>
                      </a:pPr>
                      <a:r>
                        <a:rPr lang="en-US" sz="1100" b="1" dirty="0">
                          <a:solidFill>
                            <a:schemeClr val="bg1"/>
                          </a:solidFill>
                          <a:highlight>
                            <a:srgbClr val="C0C0C0"/>
                          </a:highlight>
                          <a:latin typeface="Calibri"/>
                          <a:cs typeface="Calibri"/>
                        </a:rPr>
                        <a:t>Asset Turnover Ratios</a:t>
                      </a:r>
                      <a:endParaRPr sz="1050" b="1" dirty="0">
                        <a:solidFill>
                          <a:schemeClr val="bg1"/>
                        </a:solidFill>
                        <a:highlight>
                          <a:srgbClr val="C0C0C0"/>
                        </a:highlight>
                        <a:latin typeface="Calibri"/>
                        <a:cs typeface="Calibri"/>
                      </a:endParaRPr>
                    </a:p>
                  </a:txBody>
                  <a:tcPr marL="0" marR="0" marT="25400" marB="0">
                    <a:lnT w="9525" cap="flat" cmpd="sng" algn="ctr">
                      <a:noFill/>
                      <a:prstDash val="soli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T w="9525" cap="flat" cmpd="sng" algn="ctr">
                      <a:noFill/>
                      <a:prstDash val="soli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a:solidFill>
                          <a:schemeClr val="tx1"/>
                        </a:solidFill>
                        <a:effectLst/>
                        <a:latin typeface="Open Sans" panose="020B0606030504020204" pitchFamily="34" charset="0"/>
                      </a:endParaRPr>
                    </a:p>
                  </a:txBody>
                  <a:tcPr marL="6350" marR="6350" marT="6350" marB="0" anchor="b">
                    <a:lnT w="9525" cap="flat" cmpd="sng" algn="ctr">
                      <a:noFill/>
                      <a:prstDash val="soli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a:solidFill>
                          <a:schemeClr val="tx1"/>
                        </a:solidFill>
                        <a:effectLst/>
                        <a:latin typeface="Open Sans" panose="020B0606030504020204" pitchFamily="34" charset="0"/>
                      </a:endParaRPr>
                    </a:p>
                  </a:txBody>
                  <a:tcPr marL="6350" marR="6350" marT="6350" marB="0" anchor="b">
                    <a:lnT w="9525" cap="flat" cmpd="sng" algn="ctr">
                      <a:noFill/>
                      <a:prstDash val="soli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T w="9525" cap="flat" cmpd="sng" algn="ctr">
                      <a:no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985202"/>
                  </a:ext>
                </a:extLst>
              </a:tr>
              <a:tr h="200660">
                <a:tc>
                  <a:txBody>
                    <a:bodyPr/>
                    <a:lstStyle/>
                    <a:p>
                      <a:pPr marL="17780">
                        <a:lnSpc>
                          <a:spcPct val="100000"/>
                        </a:lnSpc>
                        <a:spcBef>
                          <a:spcPts val="200"/>
                        </a:spcBef>
                      </a:pPr>
                      <a:r>
                        <a:rPr lang="en-US" sz="1000" dirty="0">
                          <a:latin typeface="Calibri"/>
                          <a:cs typeface="Calibri"/>
                        </a:rPr>
                        <a:t>Asset Turnover </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1.14x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0.63x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0.74x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0.72x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98120">
                <a:tc>
                  <a:txBody>
                    <a:bodyPr/>
                    <a:lstStyle/>
                    <a:p>
                      <a:pPr marL="17780">
                        <a:lnSpc>
                          <a:spcPct val="100000"/>
                        </a:lnSpc>
                        <a:spcBef>
                          <a:spcPts val="200"/>
                        </a:spcBef>
                      </a:pPr>
                      <a:r>
                        <a:rPr lang="en-US" sz="1000" dirty="0">
                          <a:latin typeface="Calibri"/>
                          <a:cs typeface="Calibri"/>
                        </a:rPr>
                        <a:t>PPE Turnover</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15.78x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8.19x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10.93x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8.72x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01295">
                <a:tc>
                  <a:txBody>
                    <a:bodyPr/>
                    <a:lstStyle/>
                    <a:p>
                      <a:pPr marL="17780">
                        <a:lnSpc>
                          <a:spcPct val="100000"/>
                        </a:lnSpc>
                        <a:spcBef>
                          <a:spcPts val="200"/>
                        </a:spcBef>
                      </a:pPr>
                      <a:r>
                        <a:rPr lang="en-US" sz="1000" dirty="0">
                          <a:latin typeface="Calibri"/>
                          <a:cs typeface="Calibri"/>
                        </a:rPr>
                        <a:t>Cash Turnover </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3.10x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1.56x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1.64x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1.49x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98120">
                <a:tc>
                  <a:txBody>
                    <a:bodyPr/>
                    <a:lstStyle/>
                    <a:p>
                      <a:pPr marL="17780">
                        <a:lnSpc>
                          <a:spcPct val="100000"/>
                        </a:lnSpc>
                        <a:spcBef>
                          <a:spcPts val="200"/>
                        </a:spcBef>
                      </a:pPr>
                      <a:r>
                        <a:rPr lang="en-US" sz="1000" dirty="0">
                          <a:latin typeface="Calibri"/>
                          <a:cs typeface="Calibri"/>
                        </a:rPr>
                        <a:t>A/R Turnover</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8.81x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6.36x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7.60x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8.16x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00660">
                <a:tc>
                  <a:txBody>
                    <a:bodyPr/>
                    <a:lstStyle/>
                    <a:p>
                      <a:pPr marL="17780">
                        <a:lnSpc>
                          <a:spcPct val="100000"/>
                        </a:lnSpc>
                        <a:spcBef>
                          <a:spcPts val="200"/>
                        </a:spcBef>
                      </a:pPr>
                      <a:r>
                        <a:rPr lang="en-US" sz="1000" dirty="0">
                          <a:latin typeface="Calibri"/>
                          <a:cs typeface="Calibri"/>
                        </a:rPr>
                        <a:t>A/R Days </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41.4 days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57.4 days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48.0 days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44.7 days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198120">
                <a:tc>
                  <a:txBody>
                    <a:bodyPr/>
                    <a:lstStyle/>
                    <a:p>
                      <a:pPr marL="17780">
                        <a:lnSpc>
                          <a:spcPct val="100000"/>
                        </a:lnSpc>
                        <a:spcBef>
                          <a:spcPts val="200"/>
                        </a:spcBef>
                      </a:pPr>
                      <a:r>
                        <a:rPr lang="en-US" sz="1000" dirty="0">
                          <a:latin typeface="Calibri"/>
                          <a:cs typeface="Calibri"/>
                        </a:rPr>
                        <a:t>Inventory Turnover</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3.18x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2.99x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4.26x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4.48x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201295">
                <a:tc>
                  <a:txBody>
                    <a:bodyPr/>
                    <a:lstStyle/>
                    <a:p>
                      <a:pPr marL="17780">
                        <a:lnSpc>
                          <a:spcPct val="100000"/>
                        </a:lnSpc>
                        <a:spcBef>
                          <a:spcPts val="200"/>
                        </a:spcBef>
                      </a:pPr>
                      <a:r>
                        <a:rPr lang="en-US" sz="1000" dirty="0">
                          <a:latin typeface="Calibri"/>
                          <a:cs typeface="Calibri"/>
                        </a:rPr>
                        <a:t>Inventory Days</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114.6 days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122.0 days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85.7 days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81.5 days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201295">
                <a:tc>
                  <a:txBody>
                    <a:bodyPr/>
                    <a:lstStyle/>
                    <a:p>
                      <a:pPr marL="17780">
                        <a:lnSpc>
                          <a:spcPct val="100000"/>
                        </a:lnSpc>
                        <a:spcBef>
                          <a:spcPts val="200"/>
                        </a:spcBef>
                      </a:pPr>
                      <a:r>
                        <a:rPr lang="en-US" sz="1000" dirty="0">
                          <a:latin typeface="Calibri"/>
                          <a:cs typeface="Calibri"/>
                        </a:rPr>
                        <a:t>A/P Turnover</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8.54x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7.81x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6.33x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6.65x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9045975"/>
                  </a:ext>
                </a:extLst>
              </a:tr>
              <a:tr h="201295">
                <a:tc>
                  <a:txBody>
                    <a:bodyPr/>
                    <a:lstStyle/>
                    <a:p>
                      <a:pPr marL="17780">
                        <a:lnSpc>
                          <a:spcPct val="100000"/>
                        </a:lnSpc>
                        <a:spcBef>
                          <a:spcPts val="200"/>
                        </a:spcBef>
                      </a:pPr>
                      <a:r>
                        <a:rPr lang="en-US" sz="1000" dirty="0">
                          <a:latin typeface="Calibri"/>
                          <a:cs typeface="Calibri"/>
                        </a:rPr>
                        <a:t>A/P Days</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42.7 days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46.7 days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57.7 days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54.9 days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8296938"/>
                  </a:ext>
                </a:extLst>
              </a:tr>
              <a:tr h="201295">
                <a:tc>
                  <a:txBody>
                    <a:bodyPr/>
                    <a:lstStyle/>
                    <a:p>
                      <a:pPr marL="17780" marR="0" lvl="0" indent="0" algn="l" defTabSz="685800" rtl="0" eaLnBrk="1" fontAlgn="auto" latinLnBrk="0" hangingPunct="1">
                        <a:lnSpc>
                          <a:spcPct val="100000"/>
                        </a:lnSpc>
                        <a:spcBef>
                          <a:spcPts val="200"/>
                        </a:spcBef>
                        <a:spcAft>
                          <a:spcPts val="0"/>
                        </a:spcAft>
                        <a:buClrTx/>
                        <a:buSzTx/>
                        <a:buFontTx/>
                        <a:buNone/>
                        <a:tabLst/>
                        <a:defRPr/>
                      </a:pPr>
                      <a:r>
                        <a:rPr lang="en-US" sz="1000" dirty="0">
                          <a:latin typeface="Calibri"/>
                          <a:cs typeface="Calibri"/>
                        </a:rPr>
                        <a:t>Cash Conversion Cycle</a:t>
                      </a: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113.3 days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132.6 days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76.0 days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71.4 days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565262"/>
                  </a:ext>
                </a:extLst>
              </a:tr>
              <a:tr h="201295">
                <a:tc>
                  <a:txBody>
                    <a:bodyPr/>
                    <a:lstStyle/>
                    <a:p>
                      <a:pPr marL="17780">
                        <a:lnSpc>
                          <a:spcPct val="100000"/>
                        </a:lnSpc>
                        <a:spcBef>
                          <a:spcPts val="200"/>
                        </a:spcBef>
                      </a:pPr>
                      <a:endParaRPr sz="1000" dirty="0">
                        <a:latin typeface="Calibri"/>
                        <a:cs typeface="Calibri"/>
                      </a:endParaRPr>
                    </a:p>
                  </a:txBody>
                  <a:tcPr marL="0" marR="0" marT="25400" marB="0">
                    <a:lnL w="9525" cap="flat" cmpd="sng" algn="ctr">
                      <a:noFill/>
                      <a:prstDash val="solid"/>
                    </a:lnL>
                    <a:lnR>
                      <a:noFill/>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L>
                      <a:noFill/>
                    </a:lnL>
                    <a:lnR w="9525" cap="flat" cmpd="sng" algn="ctr">
                      <a:noFill/>
                      <a:prstDash val="soli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979456262"/>
                  </a:ext>
                </a:extLst>
              </a:tr>
              <a:tr h="314325">
                <a:tc>
                  <a:txBody>
                    <a:bodyPr/>
                    <a:lstStyle/>
                    <a:p>
                      <a:pPr marL="17780" algn="ctr">
                        <a:lnSpc>
                          <a:spcPct val="150000"/>
                        </a:lnSpc>
                        <a:spcBef>
                          <a:spcPts val="200"/>
                        </a:spcBef>
                      </a:pPr>
                      <a:r>
                        <a:rPr lang="en-US" sz="1100" b="1" dirty="0">
                          <a:solidFill>
                            <a:schemeClr val="bg1"/>
                          </a:solidFill>
                          <a:highlight>
                            <a:srgbClr val="C0C0C0"/>
                          </a:highlight>
                          <a:latin typeface="Calibri"/>
                          <a:cs typeface="Calibri"/>
                        </a:rPr>
                        <a:t>Leverage Ratios</a:t>
                      </a:r>
                      <a:endParaRPr sz="1100" b="1" dirty="0">
                        <a:solidFill>
                          <a:schemeClr val="bg1"/>
                        </a:solidFill>
                        <a:highlight>
                          <a:srgbClr val="C0C0C0"/>
                        </a:highlight>
                        <a:latin typeface="Calibri"/>
                        <a:cs typeface="Calibri"/>
                      </a:endParaRPr>
                    </a:p>
                  </a:txBody>
                  <a:tcPr marL="0" marR="0" marT="25400" marB="0">
                    <a:lnT w="9525" cap="flat" cmpd="sng" algn="ctr">
                      <a:noFill/>
                      <a:prstDash val="soli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T w="9525" cap="flat" cmpd="sng" algn="ctr">
                      <a:noFill/>
                      <a:prstDash val="soli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a:solidFill>
                          <a:schemeClr val="tx1"/>
                        </a:solidFill>
                        <a:effectLst/>
                        <a:latin typeface="Open Sans" panose="020B0606030504020204" pitchFamily="34" charset="0"/>
                      </a:endParaRPr>
                    </a:p>
                  </a:txBody>
                  <a:tcPr marL="6350" marR="6350" marT="6350" marB="0" anchor="b">
                    <a:lnT w="9525" cap="flat" cmpd="sng" algn="ctr">
                      <a:noFill/>
                      <a:prstDash val="soli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a:solidFill>
                          <a:schemeClr val="tx1"/>
                        </a:solidFill>
                        <a:effectLst/>
                        <a:latin typeface="Open Sans" panose="020B0606030504020204" pitchFamily="34" charset="0"/>
                      </a:endParaRPr>
                    </a:p>
                  </a:txBody>
                  <a:tcPr marL="6350" marR="6350" marT="6350" marB="0" anchor="b">
                    <a:lnT w="9525" cap="flat" cmpd="sng" algn="ctr">
                      <a:noFill/>
                      <a:prstDash val="soli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T w="9525" cap="flat" cmpd="sng" algn="ctr">
                      <a:no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91823"/>
                  </a:ext>
                </a:extLst>
              </a:tr>
              <a:tr h="201295">
                <a:tc>
                  <a:txBody>
                    <a:bodyPr/>
                    <a:lstStyle/>
                    <a:p>
                      <a:pPr marL="17780">
                        <a:lnSpc>
                          <a:spcPct val="100000"/>
                        </a:lnSpc>
                        <a:spcBef>
                          <a:spcPts val="200"/>
                        </a:spcBef>
                      </a:pPr>
                      <a:r>
                        <a:rPr lang="en-US" sz="1000" dirty="0">
                          <a:latin typeface="Calibri"/>
                          <a:cs typeface="Calibri"/>
                        </a:rPr>
                        <a:t>Total Asset to Equity </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1.53x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1.86x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1.66x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1.70x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5275966"/>
                  </a:ext>
                </a:extLst>
              </a:tr>
              <a:tr h="201295">
                <a:tc>
                  <a:txBody>
                    <a:bodyPr/>
                    <a:lstStyle/>
                    <a:p>
                      <a:pPr marL="17780">
                        <a:lnSpc>
                          <a:spcPct val="100000"/>
                        </a:lnSpc>
                        <a:spcBef>
                          <a:spcPts val="200"/>
                        </a:spcBef>
                      </a:pPr>
                      <a:r>
                        <a:rPr lang="en-US" sz="1000" dirty="0">
                          <a:latin typeface="Calibri"/>
                          <a:cs typeface="Calibri"/>
                        </a:rPr>
                        <a:t>Debt to Equity </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0.53x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0.86x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0.66x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0.70x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6811765"/>
                  </a:ext>
                </a:extLst>
              </a:tr>
              <a:tr h="201295">
                <a:tc>
                  <a:txBody>
                    <a:bodyPr/>
                    <a:lstStyle/>
                    <a:p>
                      <a:pPr marL="17780">
                        <a:lnSpc>
                          <a:spcPct val="100000"/>
                        </a:lnSpc>
                        <a:spcBef>
                          <a:spcPts val="200"/>
                        </a:spcBef>
                      </a:pPr>
                      <a:r>
                        <a:rPr lang="en-US" sz="1000" dirty="0">
                          <a:latin typeface="Calibri"/>
                          <a:cs typeface="Calibri"/>
                        </a:rPr>
                        <a:t>Debt to EBITDA</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0.66x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3.31x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1.57x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2.11x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0631842"/>
                  </a:ext>
                </a:extLst>
              </a:tr>
              <a:tr h="201295">
                <a:tc>
                  <a:txBody>
                    <a:bodyPr/>
                    <a:lstStyle/>
                    <a:p>
                      <a:pPr marL="17780" marR="0" lvl="0" indent="0" algn="l" defTabSz="685800" rtl="0" eaLnBrk="1" fontAlgn="auto" latinLnBrk="0" hangingPunct="1">
                        <a:lnSpc>
                          <a:spcPct val="100000"/>
                        </a:lnSpc>
                        <a:spcBef>
                          <a:spcPts val="200"/>
                        </a:spcBef>
                        <a:spcAft>
                          <a:spcPts val="0"/>
                        </a:spcAft>
                        <a:buClrTx/>
                        <a:buSzTx/>
                        <a:buFontTx/>
                        <a:buNone/>
                        <a:tabLst/>
                        <a:defRPr/>
                      </a:pPr>
                      <a:r>
                        <a:rPr lang="en-US" sz="1000" dirty="0">
                          <a:latin typeface="Calibri"/>
                          <a:cs typeface="Calibri"/>
                        </a:rPr>
                        <a:t>Net Debt to EBITDA</a:t>
                      </a: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0.45x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2.72x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1.39x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1.96x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4771805"/>
                  </a:ext>
                </a:extLst>
              </a:tr>
              <a:tr h="201295">
                <a:tc>
                  <a:txBody>
                    <a:bodyPr/>
                    <a:lstStyle/>
                    <a:p>
                      <a:pPr marL="17780">
                        <a:lnSpc>
                          <a:spcPct val="100000"/>
                        </a:lnSpc>
                        <a:spcBef>
                          <a:spcPts val="200"/>
                        </a:spcBef>
                      </a:pPr>
                      <a:endParaRPr sz="1000" dirty="0">
                        <a:latin typeface="Calibri"/>
                        <a:cs typeface="Calibri"/>
                      </a:endParaRPr>
                    </a:p>
                  </a:txBody>
                  <a:tcPr marL="0" marR="0" marT="25400" marB="0">
                    <a:lnL w="9525" cap="flat" cmpd="sng" algn="ctr">
                      <a:noFill/>
                      <a:prstDash val="solid"/>
                    </a:lnL>
                    <a:lnR>
                      <a:noFill/>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L>
                      <a:noFill/>
                    </a:lnL>
                    <a:lnR w="9525" cap="flat" cmpd="sng" algn="ctr">
                      <a:noFill/>
                      <a:prstDash val="soli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743606440"/>
                  </a:ext>
                </a:extLst>
              </a:tr>
              <a:tr h="316230">
                <a:tc>
                  <a:txBody>
                    <a:bodyPr/>
                    <a:lstStyle/>
                    <a:p>
                      <a:pPr marL="17780" algn="ctr">
                        <a:lnSpc>
                          <a:spcPct val="150000"/>
                        </a:lnSpc>
                        <a:spcBef>
                          <a:spcPts val="200"/>
                        </a:spcBef>
                      </a:pPr>
                      <a:r>
                        <a:rPr lang="en-US" sz="1100" b="1" dirty="0">
                          <a:solidFill>
                            <a:schemeClr val="bg1"/>
                          </a:solidFill>
                          <a:highlight>
                            <a:srgbClr val="C0C0C0"/>
                          </a:highlight>
                          <a:latin typeface="Calibri"/>
                          <a:cs typeface="Calibri"/>
                        </a:rPr>
                        <a:t>Liquidity Ratios</a:t>
                      </a:r>
                      <a:endParaRPr sz="1100" b="1" dirty="0">
                        <a:solidFill>
                          <a:schemeClr val="bg1"/>
                        </a:solidFill>
                        <a:highlight>
                          <a:srgbClr val="C0C0C0"/>
                        </a:highlight>
                        <a:latin typeface="Calibri"/>
                        <a:cs typeface="Calibri"/>
                      </a:endParaRPr>
                    </a:p>
                  </a:txBody>
                  <a:tcPr marL="0" marR="0" marT="25400" marB="0">
                    <a:lnT w="9525" cap="flat" cmpd="sng" algn="ctr">
                      <a:noFill/>
                      <a:prstDash val="soli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T w="9525" cap="flat" cmpd="sng" algn="ctr">
                      <a:noFill/>
                      <a:prstDash val="soli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a:solidFill>
                          <a:schemeClr val="tx1"/>
                        </a:solidFill>
                        <a:effectLst/>
                        <a:latin typeface="Open Sans" panose="020B0606030504020204" pitchFamily="34" charset="0"/>
                      </a:endParaRPr>
                    </a:p>
                  </a:txBody>
                  <a:tcPr marL="6350" marR="6350" marT="6350" marB="0" anchor="b">
                    <a:lnT w="9525" cap="flat" cmpd="sng" algn="ctr">
                      <a:noFill/>
                      <a:prstDash val="soli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a:solidFill>
                          <a:schemeClr val="tx1"/>
                        </a:solidFill>
                        <a:effectLst/>
                        <a:latin typeface="Open Sans" panose="020B0606030504020204" pitchFamily="34" charset="0"/>
                      </a:endParaRPr>
                    </a:p>
                  </a:txBody>
                  <a:tcPr marL="6350" marR="6350" marT="6350" marB="0" anchor="b">
                    <a:lnT w="9525" cap="flat" cmpd="sng" algn="ctr">
                      <a:noFill/>
                      <a:prstDash val="soli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chemeClr val="tx1"/>
                        </a:solidFill>
                        <a:effectLst/>
                        <a:latin typeface="Open Sans" panose="020B0606030504020204" pitchFamily="34" charset="0"/>
                      </a:endParaRPr>
                    </a:p>
                  </a:txBody>
                  <a:tcPr marL="6350" marR="6350" marT="6350" marB="0" anchor="b">
                    <a:lnT w="9525" cap="flat" cmpd="sng" algn="ctr">
                      <a:no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0126137"/>
                  </a:ext>
                </a:extLst>
              </a:tr>
              <a:tr h="201295">
                <a:tc>
                  <a:txBody>
                    <a:bodyPr/>
                    <a:lstStyle/>
                    <a:p>
                      <a:pPr marL="17780">
                        <a:lnSpc>
                          <a:spcPct val="100000"/>
                        </a:lnSpc>
                        <a:spcBef>
                          <a:spcPts val="200"/>
                        </a:spcBef>
                      </a:pPr>
                      <a:r>
                        <a:rPr lang="en-US" sz="1000" dirty="0">
                          <a:latin typeface="Calibri"/>
                          <a:cs typeface="Calibri"/>
                        </a:rPr>
                        <a:t>Current</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4.17x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3.52x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6.65x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4.09x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5654563"/>
                  </a:ext>
                </a:extLst>
              </a:tr>
              <a:tr h="201295">
                <a:tc>
                  <a:txBody>
                    <a:bodyPr/>
                    <a:lstStyle/>
                    <a:p>
                      <a:pPr marL="17780">
                        <a:lnSpc>
                          <a:spcPct val="100000"/>
                        </a:lnSpc>
                        <a:spcBef>
                          <a:spcPts val="200"/>
                        </a:spcBef>
                      </a:pPr>
                      <a:r>
                        <a:rPr lang="en-US" sz="1000" dirty="0">
                          <a:latin typeface="Calibri"/>
                          <a:cs typeface="Calibri"/>
                        </a:rPr>
                        <a:t>Quick Ratio</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3.67x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2.73x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6.05x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3.63x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8545543"/>
                  </a:ext>
                </a:extLst>
              </a:tr>
              <a:tr h="201295">
                <a:tc>
                  <a:txBody>
                    <a:bodyPr/>
                    <a:lstStyle/>
                    <a:p>
                      <a:pPr marL="17780">
                        <a:lnSpc>
                          <a:spcPct val="100000"/>
                        </a:lnSpc>
                        <a:spcBef>
                          <a:spcPts val="200"/>
                        </a:spcBef>
                      </a:pPr>
                      <a:r>
                        <a:rPr lang="en-US" sz="1000" dirty="0">
                          <a:latin typeface="Calibri"/>
                          <a:cs typeface="Calibri"/>
                        </a:rPr>
                        <a:t>Interest Coverage Ratio</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134.16x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22.02x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Open Sans" panose="020B0606030504020204" pitchFamily="34" charset="0"/>
                        </a:rPr>
                        <a:t> 47.52x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Open Sans" panose="020B0606030504020204" pitchFamily="34" charset="0"/>
                        </a:rPr>
                        <a:t> 30.60x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260367"/>
                  </a:ext>
                </a:extLst>
              </a:tr>
            </a:tbl>
          </a:graphicData>
        </a:graphic>
      </p:graphicFrame>
      <p:sp>
        <p:nvSpPr>
          <p:cNvPr id="14" name="object 14"/>
          <p:cNvSpPr txBox="1"/>
          <p:nvPr/>
        </p:nvSpPr>
        <p:spPr>
          <a:xfrm>
            <a:off x="2923794" y="1227785"/>
            <a:ext cx="903605" cy="208915"/>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Ratio</a:t>
            </a:r>
            <a:r>
              <a:rPr sz="1200" b="1" spc="-35" dirty="0">
                <a:latin typeface="Calibri"/>
                <a:cs typeface="Calibri"/>
              </a:rPr>
              <a:t> </a:t>
            </a:r>
            <a:r>
              <a:rPr sz="1200" b="1" spc="-10" dirty="0">
                <a:latin typeface="Calibri"/>
                <a:cs typeface="Calibri"/>
              </a:rPr>
              <a:t>Analysis</a:t>
            </a:r>
            <a:endParaRPr sz="1200">
              <a:latin typeface="Calibri"/>
              <a:cs typeface="Calibri"/>
            </a:endParaRPr>
          </a:p>
        </p:txBody>
      </p:sp>
      <p:sp>
        <p:nvSpPr>
          <p:cNvPr id="17" name="object 75">
            <a:extLst>
              <a:ext uri="{FF2B5EF4-FFF2-40B4-BE49-F238E27FC236}">
                <a16:creationId xmlns:a16="http://schemas.microsoft.com/office/drawing/2014/main" id="{81B9BF2B-435B-DA6A-F938-50C6488A14A7}"/>
              </a:ext>
            </a:extLst>
          </p:cNvPr>
          <p:cNvSpPr/>
          <p:nvPr/>
        </p:nvSpPr>
        <p:spPr>
          <a:xfrm>
            <a:off x="0" y="194436"/>
            <a:ext cx="683895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sp>
        <p:nvSpPr>
          <p:cNvPr id="18" name="TextBox 17">
            <a:extLst>
              <a:ext uri="{FF2B5EF4-FFF2-40B4-BE49-F238E27FC236}">
                <a16:creationId xmlns:a16="http://schemas.microsoft.com/office/drawing/2014/main" id="{DC4D22B8-134A-71A7-646C-80EC6D99C7C4}"/>
              </a:ext>
            </a:extLst>
          </p:cNvPr>
          <p:cNvSpPr txBox="1"/>
          <p:nvPr/>
        </p:nvSpPr>
        <p:spPr>
          <a:xfrm>
            <a:off x="382014" y="450452"/>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pic>
        <p:nvPicPr>
          <p:cNvPr id="19" name="object 2">
            <a:extLst>
              <a:ext uri="{FF2B5EF4-FFF2-40B4-BE49-F238E27FC236}">
                <a16:creationId xmlns:a16="http://schemas.microsoft.com/office/drawing/2014/main" id="{2FB6A45E-ECB4-F775-CF33-58571D05659C}"/>
              </a:ext>
            </a:extLst>
          </p:cNvPr>
          <p:cNvPicPr/>
          <p:nvPr/>
        </p:nvPicPr>
        <p:blipFill>
          <a:blip r:embed="rId2" cstate="print"/>
          <a:stretch>
            <a:fillRect/>
          </a:stretch>
        </p:blipFill>
        <p:spPr>
          <a:xfrm>
            <a:off x="4724400" y="457200"/>
            <a:ext cx="1751586" cy="5177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3DA6D7B-9760-11C1-8DA3-AEC3E4B79FB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E1FABF3-76BF-24E5-3831-3AAACC9274F2}"/>
              </a:ext>
            </a:extLst>
          </p:cNvPr>
          <p:cNvSpPr txBox="1"/>
          <p:nvPr/>
        </p:nvSpPr>
        <p:spPr>
          <a:xfrm>
            <a:off x="161544" y="71627"/>
            <a:ext cx="2066925" cy="116205"/>
          </a:xfrm>
          <a:prstGeom prst="rect">
            <a:avLst/>
          </a:prstGeom>
        </p:spPr>
        <p:txBody>
          <a:bodyPr vert="horz" wrap="square" lIns="0" tIns="0" rIns="0" bIns="0" rtlCol="0">
            <a:spAutoFit/>
          </a:bodyPr>
          <a:lstStyle/>
          <a:p>
            <a:pPr>
              <a:lnSpc>
                <a:spcPts val="865"/>
              </a:lnSpc>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graphicFrame>
        <p:nvGraphicFramePr>
          <p:cNvPr id="4" name="object 4">
            <a:extLst>
              <a:ext uri="{FF2B5EF4-FFF2-40B4-BE49-F238E27FC236}">
                <a16:creationId xmlns:a16="http://schemas.microsoft.com/office/drawing/2014/main" id="{5087456F-A88C-86F3-601A-C467610877D4}"/>
              </a:ext>
            </a:extLst>
          </p:cNvPr>
          <p:cNvGraphicFramePr>
            <a:graphicFrameLocks noGrp="1"/>
          </p:cNvGraphicFramePr>
          <p:nvPr>
            <p:extLst>
              <p:ext uri="{D42A27DB-BD31-4B8C-83A1-F6EECF244321}">
                <p14:modId xmlns:p14="http://schemas.microsoft.com/office/powerpoint/2010/main" val="2705308283"/>
              </p:ext>
            </p:extLst>
          </p:nvPr>
        </p:nvGraphicFramePr>
        <p:xfrm>
          <a:off x="94488" y="1515056"/>
          <a:ext cx="6668769" cy="2204846"/>
        </p:xfrm>
        <a:graphic>
          <a:graphicData uri="http://schemas.openxmlformats.org/drawingml/2006/table">
            <a:tbl>
              <a:tblPr firstRow="1" bandRow="1">
                <a:tableStyleId>{7E9639D4-E3E2-4D34-9284-5A2195B3D0D7}</a:tableStyleId>
              </a:tblPr>
              <a:tblGrid>
                <a:gridCol w="2572512">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72057">
                  <a:extLst>
                    <a:ext uri="{9D8B030D-6E8A-4147-A177-3AD203B41FA5}">
                      <a16:colId xmlns:a16="http://schemas.microsoft.com/office/drawing/2014/main" val="20004"/>
                    </a:ext>
                  </a:extLst>
                </a:gridCol>
              </a:tblGrid>
              <a:tr h="210946">
                <a:tc>
                  <a:txBody>
                    <a:bodyPr/>
                    <a:lstStyle/>
                    <a:p>
                      <a:pPr algn="ctr">
                        <a:lnSpc>
                          <a:spcPct val="100000"/>
                        </a:lnSpc>
                      </a:pPr>
                      <a:endParaRPr sz="900" dirty="0">
                        <a:latin typeface="Times New Roman"/>
                        <a:cs typeface="Times New Roman"/>
                      </a:endParaRPr>
                    </a:p>
                  </a:txBody>
                  <a:tcPr marL="0" marR="0" marT="0" marB="0"/>
                </a:tc>
                <a:tc>
                  <a:txBody>
                    <a:bodyPr/>
                    <a:lstStyle/>
                    <a:p>
                      <a:pPr marR="365125" algn="ctr">
                        <a:lnSpc>
                          <a:spcPct val="100000"/>
                        </a:lnSpc>
                        <a:spcBef>
                          <a:spcPts val="200"/>
                        </a:spcBef>
                      </a:pPr>
                      <a:r>
                        <a:rPr lang="en-US" sz="1000" b="1" spc="-20" dirty="0"/>
                        <a:t>          </a:t>
                      </a:r>
                      <a:r>
                        <a:rPr sz="1000" b="1" spc="-20" dirty="0"/>
                        <a:t>FY2</a:t>
                      </a:r>
                      <a:r>
                        <a:rPr lang="en-US" sz="1000" b="1" spc="-20" dirty="0"/>
                        <a:t>4</a:t>
                      </a:r>
                      <a:endParaRPr sz="1000" dirty="0">
                        <a:latin typeface="Calibri"/>
                        <a:cs typeface="Calibri"/>
                      </a:endParaRPr>
                    </a:p>
                  </a:txBody>
                  <a:tcPr marL="0" marR="0" marT="25400" marB="0" anchor="ctr"/>
                </a:tc>
                <a:tc>
                  <a:txBody>
                    <a:bodyPr/>
                    <a:lstStyle/>
                    <a:p>
                      <a:pPr marR="363220" algn="ctr">
                        <a:lnSpc>
                          <a:spcPct val="100000"/>
                        </a:lnSpc>
                        <a:spcBef>
                          <a:spcPts val="200"/>
                        </a:spcBef>
                      </a:pPr>
                      <a:r>
                        <a:rPr lang="en-US" sz="1000" b="1" spc="-10" dirty="0"/>
                        <a:t>          </a:t>
                      </a:r>
                      <a:r>
                        <a:rPr sz="1000" b="1" spc="-10" dirty="0"/>
                        <a:t>FY2</a:t>
                      </a:r>
                      <a:r>
                        <a:rPr lang="en-US" sz="1000" b="1" spc="-10" dirty="0"/>
                        <a:t>3</a:t>
                      </a:r>
                      <a:endParaRPr sz="1000" dirty="0">
                        <a:latin typeface="Calibri"/>
                        <a:cs typeface="Calibri"/>
                      </a:endParaRPr>
                    </a:p>
                  </a:txBody>
                  <a:tcPr marL="0" marR="0" marT="25400" marB="0" anchor="ctr"/>
                </a:tc>
                <a:tc>
                  <a:txBody>
                    <a:bodyPr/>
                    <a:lstStyle/>
                    <a:p>
                      <a:pPr marR="361950" algn="ctr">
                        <a:lnSpc>
                          <a:spcPct val="100000"/>
                        </a:lnSpc>
                        <a:spcBef>
                          <a:spcPts val="200"/>
                        </a:spcBef>
                      </a:pPr>
                      <a:r>
                        <a:rPr lang="en-US" sz="1000" b="1" spc="-10" dirty="0"/>
                        <a:t>         </a:t>
                      </a:r>
                      <a:r>
                        <a:rPr sz="1000" b="1" spc="-10" dirty="0"/>
                        <a:t>FY2</a:t>
                      </a:r>
                      <a:r>
                        <a:rPr lang="en-US" sz="1000" b="1" spc="-10" dirty="0"/>
                        <a:t>2</a:t>
                      </a:r>
                      <a:endParaRPr sz="1000" dirty="0">
                        <a:latin typeface="Calibri"/>
                        <a:cs typeface="Calibri"/>
                      </a:endParaRPr>
                    </a:p>
                  </a:txBody>
                  <a:tcPr marL="0" marR="0" marT="25400" marB="0" anchor="ctr"/>
                </a:tc>
                <a:tc>
                  <a:txBody>
                    <a:bodyPr/>
                    <a:lstStyle/>
                    <a:p>
                      <a:pPr algn="ctr">
                        <a:lnSpc>
                          <a:spcPct val="100000"/>
                        </a:lnSpc>
                        <a:spcBef>
                          <a:spcPts val="200"/>
                        </a:spcBef>
                      </a:pPr>
                      <a:r>
                        <a:rPr sz="1000" b="1" spc="-10" dirty="0"/>
                        <a:t>FY2</a:t>
                      </a:r>
                      <a:r>
                        <a:rPr lang="en-US" sz="1000" b="1" spc="-10" dirty="0"/>
                        <a:t>1</a:t>
                      </a:r>
                    </a:p>
                  </a:txBody>
                  <a:tcPr marL="0" marR="0" marT="25400" marB="0" anchor="ctr"/>
                </a:tc>
                <a:extLst>
                  <a:ext uri="{0D108BD9-81ED-4DB2-BD59-A6C34878D82A}">
                    <a16:rowId xmlns:a16="http://schemas.microsoft.com/office/drawing/2014/main" val="10000"/>
                  </a:ext>
                </a:extLst>
              </a:tr>
              <a:tr h="200660">
                <a:tc>
                  <a:txBody>
                    <a:bodyPr/>
                    <a:lstStyle/>
                    <a:p>
                      <a:pPr marL="17780" algn="ctr">
                        <a:lnSpc>
                          <a:spcPct val="100000"/>
                        </a:lnSpc>
                        <a:spcBef>
                          <a:spcPts val="200"/>
                        </a:spcBef>
                      </a:pPr>
                      <a:r>
                        <a:rPr sz="1000" dirty="0"/>
                        <a:t>EPS</a:t>
                      </a:r>
                      <a:r>
                        <a:rPr lang="en-US" sz="1000" dirty="0"/>
                        <a:t> (Earning Per Share)</a:t>
                      </a:r>
                      <a:endParaRPr sz="1000" dirty="0">
                        <a:latin typeface="Calibri"/>
                        <a:cs typeface="Calibri"/>
                      </a:endParaRPr>
                    </a:p>
                  </a:txBody>
                  <a:tcPr marL="0" marR="0" marT="25400" marB="0"/>
                </a:tc>
                <a:tc>
                  <a:txBody>
                    <a:bodyPr/>
                    <a:lstStyle/>
                    <a:p>
                      <a:pPr marR="365125" algn="ctr">
                        <a:lnSpc>
                          <a:spcPct val="100000"/>
                        </a:lnSpc>
                        <a:spcBef>
                          <a:spcPts val="200"/>
                        </a:spcBef>
                      </a:pPr>
                      <a:r>
                        <a:rPr lang="en-US" sz="1000" b="0" i="0" kern="1200" dirty="0">
                          <a:solidFill>
                            <a:schemeClr val="tx1"/>
                          </a:solidFill>
                          <a:effectLst/>
                          <a:latin typeface="+mn-lt"/>
                          <a:ea typeface="+mn-ea"/>
                          <a:cs typeface="+mn-cs"/>
                        </a:rPr>
                        <a:t>          1.19</a:t>
                      </a:r>
                      <a:endParaRPr lang="en-US" sz="1000" b="0" dirty="0">
                        <a:solidFill>
                          <a:schemeClr val="tx1"/>
                        </a:solidFill>
                        <a:latin typeface="Calibri"/>
                        <a:cs typeface="Calibri"/>
                      </a:endParaRPr>
                    </a:p>
                  </a:txBody>
                  <a:tcPr marL="0" marR="0" marT="25400" marB="0" anchor="ctr"/>
                </a:tc>
                <a:tc>
                  <a:txBody>
                    <a:bodyPr/>
                    <a:lstStyle/>
                    <a:p>
                      <a:pPr marR="367030" algn="ctr">
                        <a:lnSpc>
                          <a:spcPct val="100000"/>
                        </a:lnSpc>
                        <a:spcBef>
                          <a:spcPts val="200"/>
                        </a:spcBef>
                      </a:pPr>
                      <a:r>
                        <a:rPr lang="en-US" sz="1000" b="0" i="0" kern="1200" dirty="0">
                          <a:solidFill>
                            <a:schemeClr val="tx1"/>
                          </a:solidFill>
                          <a:effectLst/>
                          <a:latin typeface="+mn-lt"/>
                          <a:ea typeface="+mn-ea"/>
                          <a:cs typeface="+mn-cs"/>
                        </a:rPr>
                        <a:t>          0.17</a:t>
                      </a:r>
                      <a:endParaRPr lang="en-US" sz="1000" b="0" dirty="0">
                        <a:solidFill>
                          <a:schemeClr val="tx1"/>
                        </a:solidFill>
                        <a:latin typeface="Calibri"/>
                        <a:cs typeface="Calibri"/>
                      </a:endParaRPr>
                    </a:p>
                  </a:txBody>
                  <a:tcPr marL="0" marR="0" marT="25400" marB="0" anchor="ctr"/>
                </a:tc>
                <a:tc>
                  <a:txBody>
                    <a:bodyPr/>
                    <a:lstStyle/>
                    <a:p>
                      <a:pPr marR="365760" algn="ctr">
                        <a:lnSpc>
                          <a:spcPct val="100000"/>
                        </a:lnSpc>
                        <a:spcBef>
                          <a:spcPts val="200"/>
                        </a:spcBef>
                      </a:pPr>
                      <a:r>
                        <a:rPr lang="en-US" sz="1000" b="0" i="0" kern="1200" dirty="0">
                          <a:solidFill>
                            <a:schemeClr val="tx1"/>
                          </a:solidFill>
                          <a:effectLst/>
                          <a:latin typeface="+mn-lt"/>
                          <a:ea typeface="+mn-ea"/>
                          <a:cs typeface="+mn-cs"/>
                        </a:rPr>
                        <a:t>        0.39</a:t>
                      </a:r>
                      <a:endParaRPr lang="en-US" sz="1000" b="0" dirty="0">
                        <a:solidFill>
                          <a:schemeClr val="tx1"/>
                        </a:solidFill>
                        <a:latin typeface="Calibri"/>
                        <a:cs typeface="Calibri"/>
                      </a:endParaRPr>
                    </a:p>
                  </a:txBody>
                  <a:tcPr marL="0" marR="0" marT="25400" marB="0" anchor="ctr"/>
                </a:tc>
                <a:tc>
                  <a:txBody>
                    <a:bodyPr/>
                    <a:lstStyle/>
                    <a:p>
                      <a:pPr algn="ctr">
                        <a:lnSpc>
                          <a:spcPct val="100000"/>
                        </a:lnSpc>
                        <a:spcBef>
                          <a:spcPts val="200"/>
                        </a:spcBef>
                      </a:pPr>
                      <a:r>
                        <a:rPr lang="en-US" sz="1000" b="0" i="0" kern="1200" dirty="0">
                          <a:solidFill>
                            <a:schemeClr val="tx1"/>
                          </a:solidFill>
                          <a:effectLst/>
                          <a:latin typeface="+mn-lt"/>
                          <a:ea typeface="+mn-ea"/>
                          <a:cs typeface="+mn-cs"/>
                        </a:rPr>
                        <a:t>0.17</a:t>
                      </a:r>
                      <a:endParaRPr lang="en-US" sz="1000" b="0" dirty="0">
                        <a:solidFill>
                          <a:schemeClr val="tx1"/>
                        </a:solidFill>
                        <a:latin typeface="Calibri"/>
                        <a:cs typeface="Calibri"/>
                      </a:endParaRPr>
                    </a:p>
                  </a:txBody>
                  <a:tcPr marL="0" marR="0" marT="25400" marB="0" anchor="ctr"/>
                </a:tc>
                <a:extLst>
                  <a:ext uri="{0D108BD9-81ED-4DB2-BD59-A6C34878D82A}">
                    <a16:rowId xmlns:a16="http://schemas.microsoft.com/office/drawing/2014/main" val="10001"/>
                  </a:ext>
                </a:extLst>
              </a:tr>
              <a:tr h="198120">
                <a:tc>
                  <a:txBody>
                    <a:bodyPr/>
                    <a:lstStyle/>
                    <a:p>
                      <a:pPr marL="17780" algn="ctr">
                        <a:lnSpc>
                          <a:spcPct val="100000"/>
                        </a:lnSpc>
                        <a:spcBef>
                          <a:spcPts val="200"/>
                        </a:spcBef>
                      </a:pPr>
                      <a:r>
                        <a:rPr lang="en-US" sz="1200" b="1" dirty="0">
                          <a:latin typeface="Calibri"/>
                          <a:cs typeface="Calibri"/>
                        </a:rPr>
                        <a:t>Revenue</a:t>
                      </a:r>
                      <a:endParaRPr lang="en-US" sz="1050" b="1" dirty="0">
                        <a:latin typeface="Calibri"/>
                        <a:cs typeface="Calibri"/>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100" b="0" i="0" kern="1200" dirty="0">
                          <a:solidFill>
                            <a:schemeClr val="tx1"/>
                          </a:solidFill>
                          <a:effectLst/>
                          <a:latin typeface="+mn-lt"/>
                          <a:ea typeface="+mn-ea"/>
                          <a:cs typeface="+mn-cs"/>
                        </a:rPr>
                        <a:t>60,922</a:t>
                      </a:r>
                      <a:endParaRPr lang="en-US" sz="800" b="0" i="0" u="none" strike="noStrike" dirty="0">
                        <a:solidFill>
                          <a:schemeClr val="tx1"/>
                        </a:solidFill>
                        <a:effectLst/>
                        <a:latin typeface="Open Sans" panose="020B0606030504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100" b="0" i="0" kern="1200" dirty="0">
                          <a:solidFill>
                            <a:schemeClr val="tx1"/>
                          </a:solidFill>
                          <a:effectLst/>
                          <a:latin typeface="+mn-lt"/>
                          <a:ea typeface="+mn-ea"/>
                          <a:cs typeface="+mn-cs"/>
                        </a:rPr>
                        <a:t>26,974</a:t>
                      </a:r>
                      <a:endParaRPr lang="en-US" sz="800" b="0" i="0" u="none" strike="noStrike" dirty="0">
                        <a:solidFill>
                          <a:schemeClr val="tx1"/>
                        </a:solidFill>
                        <a:effectLst/>
                        <a:latin typeface="Open Sans" panose="020B0606030504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100" b="0" i="0" kern="1200" dirty="0">
                          <a:solidFill>
                            <a:schemeClr val="tx1"/>
                          </a:solidFill>
                          <a:effectLst/>
                          <a:latin typeface="+mn-lt"/>
                          <a:ea typeface="+mn-ea"/>
                          <a:cs typeface="+mn-cs"/>
                        </a:rPr>
                        <a:t>26,914</a:t>
                      </a:r>
                      <a:endParaRPr lang="en-US" sz="800" b="0" i="0" u="none" strike="noStrike" dirty="0">
                        <a:solidFill>
                          <a:schemeClr val="tx1"/>
                        </a:solidFill>
                        <a:effectLst/>
                        <a:latin typeface="Open Sans" panose="020B0606030504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100" b="0" i="0" kern="1200" dirty="0">
                          <a:solidFill>
                            <a:schemeClr val="tx1"/>
                          </a:solidFill>
                          <a:effectLst/>
                          <a:latin typeface="+mn-lt"/>
                          <a:ea typeface="+mn-ea"/>
                          <a:cs typeface="+mn-cs"/>
                        </a:rPr>
                        <a:t>16,675</a:t>
                      </a:r>
                      <a:endParaRPr lang="en-US" sz="800" b="0" i="0" u="none" strike="noStrike" dirty="0">
                        <a:solidFill>
                          <a:schemeClr val="tx1"/>
                        </a:solidFill>
                        <a:effectLst/>
                        <a:latin typeface="Open Sans" panose="020B0606030504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8120">
                <a:tc>
                  <a:txBody>
                    <a:bodyPr/>
                    <a:lstStyle/>
                    <a:p>
                      <a:pPr marL="17780" algn="ctr">
                        <a:lnSpc>
                          <a:spcPct val="100000"/>
                        </a:lnSpc>
                        <a:spcBef>
                          <a:spcPts val="200"/>
                        </a:spcBef>
                      </a:pPr>
                      <a:r>
                        <a:rPr lang="en-US" sz="1050" dirty="0">
                          <a:latin typeface="Calibri"/>
                          <a:cs typeface="Calibri"/>
                        </a:rPr>
                        <a:t>Return on Equity</a:t>
                      </a: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69.24%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19.76%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36.65%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25.64%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5715125"/>
                  </a:ext>
                </a:extLst>
              </a:tr>
              <a:tr h="198120">
                <a:tc>
                  <a:txBody>
                    <a:bodyPr/>
                    <a:lstStyle/>
                    <a:p>
                      <a:pPr marL="17780" algn="ctr">
                        <a:lnSpc>
                          <a:spcPct val="100000"/>
                        </a:lnSpc>
                        <a:spcBef>
                          <a:spcPts val="200"/>
                        </a:spcBef>
                      </a:pPr>
                      <a:r>
                        <a:rPr lang="en-US" sz="1050" dirty="0">
                          <a:latin typeface="Calibri"/>
                          <a:cs typeface="Calibri"/>
                        </a:rPr>
                        <a:t>Return on Assets</a:t>
                      </a:r>
                      <a:endParaRPr sz="105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45.28%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10.61%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22.07%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15.05%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3971019"/>
                  </a:ext>
                </a:extLst>
              </a:tr>
              <a:tr h="198120">
                <a:tc>
                  <a:txBody>
                    <a:bodyPr/>
                    <a:lstStyle/>
                    <a:p>
                      <a:pPr marL="17780" algn="ctr">
                        <a:lnSpc>
                          <a:spcPct val="100000"/>
                        </a:lnSpc>
                        <a:spcBef>
                          <a:spcPts val="200"/>
                        </a:spcBef>
                      </a:pPr>
                      <a:r>
                        <a:rPr lang="en-US" sz="1050" dirty="0">
                          <a:latin typeface="Calibri"/>
                          <a:cs typeface="Calibri"/>
                        </a:rPr>
                        <a:t>Gross Margin </a:t>
                      </a:r>
                      <a:endParaRPr sz="105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72.72%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56.93%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64.93%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62.34%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4168655"/>
                  </a:ext>
                </a:extLst>
              </a:tr>
              <a:tr h="198120">
                <a:tc>
                  <a:txBody>
                    <a:bodyPr/>
                    <a:lstStyle/>
                    <a:p>
                      <a:pPr marL="17780" algn="ctr">
                        <a:lnSpc>
                          <a:spcPct val="100000"/>
                        </a:lnSpc>
                        <a:spcBef>
                          <a:spcPts val="200"/>
                        </a:spcBef>
                      </a:pPr>
                      <a:r>
                        <a:rPr lang="en-US" sz="1050" dirty="0">
                          <a:latin typeface="Calibri"/>
                          <a:cs typeface="Calibri"/>
                        </a:rPr>
                        <a:t>SG&amp;A % of Revenue</a:t>
                      </a:r>
                      <a:endParaRPr sz="105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4.36%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9.05%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chemeClr val="tx1"/>
                          </a:solidFill>
                          <a:effectLst/>
                          <a:latin typeface="Open Sans" panose="020B0606030504020204" pitchFamily="34" charset="0"/>
                        </a:rPr>
                        <a:t>8.05%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11.63%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311664"/>
                  </a:ext>
                </a:extLst>
              </a:tr>
              <a:tr h="198120">
                <a:tc>
                  <a:txBody>
                    <a:bodyPr/>
                    <a:lstStyle/>
                    <a:p>
                      <a:pPr marL="17780" algn="ctr">
                        <a:lnSpc>
                          <a:spcPct val="100000"/>
                        </a:lnSpc>
                        <a:spcBef>
                          <a:spcPts val="200"/>
                        </a:spcBef>
                      </a:pPr>
                      <a:r>
                        <a:rPr lang="en-US" sz="1050" dirty="0">
                          <a:latin typeface="Calibri"/>
                          <a:cs typeface="Calibri"/>
                        </a:rPr>
                        <a:t>Research and Development</a:t>
                      </a:r>
                      <a:endParaRPr sz="105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14.24%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27.21%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chemeClr val="tx1"/>
                          </a:solidFill>
                          <a:effectLst/>
                          <a:latin typeface="Open Sans" panose="020B0606030504020204" pitchFamily="34" charset="0"/>
                        </a:rPr>
                        <a:t>19.57%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23.53%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4782053"/>
                  </a:ext>
                </a:extLst>
              </a:tr>
              <a:tr h="198120">
                <a:tc>
                  <a:txBody>
                    <a:bodyPr/>
                    <a:lstStyle/>
                    <a:p>
                      <a:pPr marL="17780" algn="ctr">
                        <a:lnSpc>
                          <a:spcPct val="100000"/>
                        </a:lnSpc>
                        <a:spcBef>
                          <a:spcPts val="200"/>
                        </a:spcBef>
                      </a:pPr>
                      <a:r>
                        <a:rPr lang="en-US" sz="1050" dirty="0">
                          <a:latin typeface="Calibri"/>
                          <a:cs typeface="Calibri"/>
                        </a:rPr>
                        <a:t>EBIT Margin</a:t>
                      </a:r>
                      <a:endParaRPr sz="105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54.12%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15.66%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37.31%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27.18%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1590206"/>
                  </a:ext>
                </a:extLst>
              </a:tr>
              <a:tr h="198120">
                <a:tc>
                  <a:txBody>
                    <a:bodyPr/>
                    <a:lstStyle/>
                    <a:p>
                      <a:pPr marL="17780" algn="ctr">
                        <a:lnSpc>
                          <a:spcPct val="100000"/>
                        </a:lnSpc>
                        <a:spcBef>
                          <a:spcPts val="225"/>
                        </a:spcBef>
                      </a:pPr>
                      <a:r>
                        <a:rPr lang="en-US" sz="1050" dirty="0">
                          <a:latin typeface="Calibri"/>
                          <a:cs typeface="Calibri"/>
                        </a:rPr>
                        <a:t>EBT Margin</a:t>
                      </a:r>
                      <a:endParaRPr sz="1050" dirty="0">
                        <a:latin typeface="Calibri"/>
                        <a:cs typeface="Calibri"/>
                      </a:endParaRPr>
                    </a:p>
                  </a:txBody>
                  <a:tcPr marL="0" marR="0" marT="2857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55.51%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15.50%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36.94%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26.44%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96212"/>
                  </a:ext>
                </a:extLst>
              </a:tr>
              <a:tr h="198120">
                <a:tc>
                  <a:txBody>
                    <a:bodyPr/>
                    <a:lstStyle/>
                    <a:p>
                      <a:pPr marL="17780" algn="ctr">
                        <a:lnSpc>
                          <a:spcPct val="100000"/>
                        </a:lnSpc>
                        <a:spcBef>
                          <a:spcPts val="200"/>
                        </a:spcBef>
                      </a:pPr>
                      <a:r>
                        <a:rPr lang="en-US" sz="1050" dirty="0">
                          <a:latin typeface="Calibri"/>
                          <a:cs typeface="Calibri"/>
                        </a:rPr>
                        <a:t>Net Profit Margin</a:t>
                      </a:r>
                      <a:endParaRPr sz="105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48.85%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16.19%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36.23%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chemeClr val="tx1"/>
                          </a:solidFill>
                          <a:effectLst/>
                          <a:latin typeface="Open Sans" panose="020B0606030504020204" pitchFamily="34" charset="0"/>
                        </a:rPr>
                        <a:t>25.98%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7101128"/>
                  </a:ext>
                </a:extLst>
              </a:tr>
            </a:tbl>
          </a:graphicData>
        </a:graphic>
      </p:graphicFrame>
      <p:sp>
        <p:nvSpPr>
          <p:cNvPr id="14" name="object 14">
            <a:extLst>
              <a:ext uri="{FF2B5EF4-FFF2-40B4-BE49-F238E27FC236}">
                <a16:creationId xmlns:a16="http://schemas.microsoft.com/office/drawing/2014/main" id="{F415D654-3EF6-7AC5-0F10-1B024D5D06A5}"/>
              </a:ext>
            </a:extLst>
          </p:cNvPr>
          <p:cNvSpPr txBox="1"/>
          <p:nvPr/>
        </p:nvSpPr>
        <p:spPr>
          <a:xfrm>
            <a:off x="2514600" y="1238132"/>
            <a:ext cx="1953006" cy="197490"/>
          </a:xfrm>
          <a:prstGeom prst="rect">
            <a:avLst/>
          </a:prstGeom>
        </p:spPr>
        <p:txBody>
          <a:bodyPr vert="horz" wrap="square" lIns="0" tIns="12700" rIns="0" bIns="0" rtlCol="0">
            <a:spAutoFit/>
          </a:bodyPr>
          <a:lstStyle/>
          <a:p>
            <a:pPr marL="12700">
              <a:lnSpc>
                <a:spcPct val="100000"/>
              </a:lnSpc>
              <a:spcBef>
                <a:spcPts val="100"/>
              </a:spcBef>
            </a:pPr>
            <a:r>
              <a:rPr lang="en-US" sz="1200" b="1" dirty="0">
                <a:latin typeface="Calibri"/>
                <a:cs typeface="Calibri"/>
              </a:rPr>
              <a:t>Segment Revenue </a:t>
            </a:r>
            <a:r>
              <a:rPr sz="1200" b="1" spc="-10" dirty="0">
                <a:latin typeface="Calibri"/>
                <a:cs typeface="Calibri"/>
              </a:rPr>
              <a:t>Analysis</a:t>
            </a:r>
            <a:endParaRPr sz="1200" dirty="0">
              <a:latin typeface="Calibri"/>
              <a:cs typeface="Calibri"/>
            </a:endParaRPr>
          </a:p>
        </p:txBody>
      </p:sp>
      <p:sp>
        <p:nvSpPr>
          <p:cNvPr id="17" name="object 75">
            <a:extLst>
              <a:ext uri="{FF2B5EF4-FFF2-40B4-BE49-F238E27FC236}">
                <a16:creationId xmlns:a16="http://schemas.microsoft.com/office/drawing/2014/main" id="{DEF1F055-4A40-8263-5449-E75A6A661A0A}"/>
              </a:ext>
            </a:extLst>
          </p:cNvPr>
          <p:cNvSpPr/>
          <p:nvPr/>
        </p:nvSpPr>
        <p:spPr>
          <a:xfrm>
            <a:off x="0" y="194436"/>
            <a:ext cx="683895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sp>
        <p:nvSpPr>
          <p:cNvPr id="18" name="TextBox 17">
            <a:extLst>
              <a:ext uri="{FF2B5EF4-FFF2-40B4-BE49-F238E27FC236}">
                <a16:creationId xmlns:a16="http://schemas.microsoft.com/office/drawing/2014/main" id="{13837729-9F82-919E-0460-3381DA2A3941}"/>
              </a:ext>
            </a:extLst>
          </p:cNvPr>
          <p:cNvSpPr txBox="1"/>
          <p:nvPr/>
        </p:nvSpPr>
        <p:spPr>
          <a:xfrm>
            <a:off x="382014" y="450452"/>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pic>
        <p:nvPicPr>
          <p:cNvPr id="19" name="object 2">
            <a:extLst>
              <a:ext uri="{FF2B5EF4-FFF2-40B4-BE49-F238E27FC236}">
                <a16:creationId xmlns:a16="http://schemas.microsoft.com/office/drawing/2014/main" id="{BF7604A2-69F3-8F23-01B1-76924FF6A93B}"/>
              </a:ext>
            </a:extLst>
          </p:cNvPr>
          <p:cNvPicPr/>
          <p:nvPr/>
        </p:nvPicPr>
        <p:blipFill>
          <a:blip r:embed="rId2" cstate="print"/>
          <a:stretch>
            <a:fillRect/>
          </a:stretch>
        </p:blipFill>
        <p:spPr>
          <a:xfrm>
            <a:off x="4724400" y="457200"/>
            <a:ext cx="1751586" cy="517713"/>
          </a:xfrm>
          <a:prstGeom prst="rect">
            <a:avLst/>
          </a:prstGeom>
        </p:spPr>
      </p:pic>
      <p:graphicFrame>
        <p:nvGraphicFramePr>
          <p:cNvPr id="5" name="object 4">
            <a:extLst>
              <a:ext uri="{FF2B5EF4-FFF2-40B4-BE49-F238E27FC236}">
                <a16:creationId xmlns:a16="http://schemas.microsoft.com/office/drawing/2014/main" id="{CBE3F655-0A1D-A292-55BC-6DEB35FBCDAB}"/>
              </a:ext>
            </a:extLst>
          </p:cNvPr>
          <p:cNvGraphicFramePr>
            <a:graphicFrameLocks noGrp="1"/>
          </p:cNvGraphicFramePr>
          <p:nvPr>
            <p:extLst>
              <p:ext uri="{D42A27DB-BD31-4B8C-83A1-F6EECF244321}">
                <p14:modId xmlns:p14="http://schemas.microsoft.com/office/powerpoint/2010/main" val="1918598936"/>
              </p:ext>
            </p:extLst>
          </p:nvPr>
        </p:nvGraphicFramePr>
        <p:xfrm>
          <a:off x="94489" y="3941949"/>
          <a:ext cx="6668768" cy="2232151"/>
        </p:xfrm>
        <a:graphic>
          <a:graphicData uri="http://schemas.openxmlformats.org/drawingml/2006/table">
            <a:tbl>
              <a:tblPr firstRow="1" bandRow="1">
                <a:tableStyleId>{7E9639D4-E3E2-4D34-9284-5A2195B3D0D7}</a:tableStyleId>
              </a:tblPr>
              <a:tblGrid>
                <a:gridCol w="3011471">
                  <a:extLst>
                    <a:ext uri="{9D8B030D-6E8A-4147-A177-3AD203B41FA5}">
                      <a16:colId xmlns:a16="http://schemas.microsoft.com/office/drawing/2014/main" val="20000"/>
                    </a:ext>
                  </a:extLst>
                </a:gridCol>
                <a:gridCol w="1248833">
                  <a:extLst>
                    <a:ext uri="{9D8B030D-6E8A-4147-A177-3AD203B41FA5}">
                      <a16:colId xmlns:a16="http://schemas.microsoft.com/office/drawing/2014/main" val="20001"/>
                    </a:ext>
                  </a:extLst>
                </a:gridCol>
                <a:gridCol w="1248833">
                  <a:extLst>
                    <a:ext uri="{9D8B030D-6E8A-4147-A177-3AD203B41FA5}">
                      <a16:colId xmlns:a16="http://schemas.microsoft.com/office/drawing/2014/main" val="20002"/>
                    </a:ext>
                  </a:extLst>
                </a:gridCol>
                <a:gridCol w="1159631">
                  <a:extLst>
                    <a:ext uri="{9D8B030D-6E8A-4147-A177-3AD203B41FA5}">
                      <a16:colId xmlns:a16="http://schemas.microsoft.com/office/drawing/2014/main" val="20003"/>
                    </a:ext>
                  </a:extLst>
                </a:gridCol>
              </a:tblGrid>
              <a:tr h="210946">
                <a:tc>
                  <a:txBody>
                    <a:bodyPr/>
                    <a:lstStyle/>
                    <a:p>
                      <a:pPr algn="ctr">
                        <a:lnSpc>
                          <a:spcPct val="100000"/>
                        </a:lnSpc>
                      </a:pPr>
                      <a:r>
                        <a:rPr lang="en-US" sz="1100" dirty="0">
                          <a:latin typeface="+mj-lt"/>
                          <a:cs typeface="Times New Roman"/>
                        </a:rPr>
                        <a:t>Revenue By Segment</a:t>
                      </a:r>
                      <a:endParaRPr sz="1100" dirty="0">
                        <a:latin typeface="+mj-lt"/>
                        <a:cs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5125" algn="ctr">
                        <a:lnSpc>
                          <a:spcPct val="100000"/>
                        </a:lnSpc>
                        <a:spcBef>
                          <a:spcPts val="200"/>
                        </a:spcBef>
                      </a:pPr>
                      <a:r>
                        <a:rPr lang="en-US" sz="1000" b="1" spc="-20" dirty="0"/>
                        <a:t>        </a:t>
                      </a:r>
                      <a:r>
                        <a:rPr sz="1000" b="1" spc="-20" dirty="0"/>
                        <a:t>FY2</a:t>
                      </a:r>
                      <a:r>
                        <a:rPr lang="en-US" sz="1000" b="1" spc="-20" dirty="0"/>
                        <a:t>5 (YTD)</a:t>
                      </a:r>
                      <a:endParaRPr sz="1000" dirty="0">
                        <a:latin typeface="Calibri"/>
                        <a:cs typeface="Calibri"/>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3220" algn="ctr">
                        <a:lnSpc>
                          <a:spcPct val="100000"/>
                        </a:lnSpc>
                        <a:spcBef>
                          <a:spcPts val="200"/>
                        </a:spcBef>
                      </a:pPr>
                      <a:r>
                        <a:rPr lang="en-US" sz="1000" b="1" spc="-10" dirty="0"/>
                        <a:t>            </a:t>
                      </a:r>
                      <a:r>
                        <a:rPr sz="1000" b="1" spc="-10" dirty="0"/>
                        <a:t>FY2</a:t>
                      </a:r>
                      <a:r>
                        <a:rPr lang="en-US" sz="1000" b="1" spc="-10" dirty="0"/>
                        <a:t>4</a:t>
                      </a:r>
                      <a:endParaRPr sz="1000" dirty="0">
                        <a:latin typeface="Calibri"/>
                        <a:cs typeface="Calibri"/>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1950" algn="ctr">
                        <a:lnSpc>
                          <a:spcPct val="100000"/>
                        </a:lnSpc>
                        <a:spcBef>
                          <a:spcPts val="200"/>
                        </a:spcBef>
                      </a:pPr>
                      <a:r>
                        <a:rPr lang="en-US" sz="1000" b="1" spc="-10" dirty="0"/>
                        <a:t>           </a:t>
                      </a:r>
                      <a:r>
                        <a:rPr sz="1000" b="1" spc="-10" dirty="0"/>
                        <a:t>FY2</a:t>
                      </a:r>
                      <a:r>
                        <a:rPr lang="en-US" sz="1000" b="1" spc="-10" dirty="0"/>
                        <a:t>3</a:t>
                      </a:r>
                      <a:endParaRPr sz="1000" dirty="0">
                        <a:latin typeface="Calibri"/>
                        <a:cs typeface="Calibri"/>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0660">
                <a:tc>
                  <a:txBody>
                    <a:bodyPr/>
                    <a:lstStyle/>
                    <a:p>
                      <a:pPr marL="17780">
                        <a:lnSpc>
                          <a:spcPct val="100000"/>
                        </a:lnSpc>
                        <a:spcBef>
                          <a:spcPts val="200"/>
                        </a:spcBef>
                      </a:pPr>
                      <a:r>
                        <a:rPr lang="en-US" sz="1000" dirty="0">
                          <a:latin typeface="Calibri"/>
                          <a:cs typeface="Calibri"/>
                        </a:rPr>
                        <a:t>Data Center Revenue</a:t>
                      </a: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512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98.01</a:t>
                      </a:r>
                      <a:endParaRPr lang="en-US" sz="1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7030"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47.52</a:t>
                      </a: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effectLst/>
                          <a:latin typeface="Open Sans" panose="020B0606030504020204" pitchFamily="34" charset="0"/>
                          <a:ea typeface="Open Sans" panose="020B0606030504020204" pitchFamily="34" charset="0"/>
                          <a:cs typeface="Open Sans" panose="020B0606030504020204" pitchFamily="34" charset="0"/>
                        </a:rPr>
                        <a:t>15.01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7485">
                <a:tc>
                  <a:txBody>
                    <a:bodyPr/>
                    <a:lstStyle/>
                    <a:p>
                      <a:pPr marL="17780">
                        <a:lnSpc>
                          <a:spcPct val="100000"/>
                        </a:lnSpc>
                        <a:spcBef>
                          <a:spcPts val="200"/>
                        </a:spcBef>
                      </a:pPr>
                      <a:r>
                        <a:rPr lang="en-US" sz="1000" b="1" dirty="0">
                          <a:solidFill>
                            <a:schemeClr val="accent4">
                              <a:lumMod val="75000"/>
                            </a:schemeClr>
                          </a:solidFill>
                          <a:latin typeface="Calibri"/>
                          <a:cs typeface="Calibri"/>
                        </a:rPr>
                        <a:t>Data Center Revenue (Growth)</a:t>
                      </a:r>
                      <a:endParaRPr sz="1000" b="1" dirty="0">
                        <a:solidFill>
                          <a:schemeClr val="accent4">
                            <a:lumMod val="75000"/>
                          </a:schemeClr>
                        </a:solidFill>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258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199.41%</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385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216.60%</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258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41.42%</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7485">
                <a:tc>
                  <a:txBody>
                    <a:bodyPr/>
                    <a:lstStyle/>
                    <a:p>
                      <a:pPr marL="17780">
                        <a:lnSpc>
                          <a:spcPct val="100000"/>
                        </a:lnSpc>
                        <a:spcBef>
                          <a:spcPts val="200"/>
                        </a:spcBef>
                      </a:pPr>
                      <a:r>
                        <a:rPr lang="en-US" sz="1000" dirty="0">
                          <a:latin typeface="Calibri"/>
                          <a:cs typeface="Calibri"/>
                        </a:rPr>
                        <a:t>Gaming Revenue</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258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11.67</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385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10.45</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258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9.07</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053776"/>
                  </a:ext>
                </a:extLst>
              </a:tr>
              <a:tr h="197485">
                <a:tc>
                  <a:txBody>
                    <a:bodyPr/>
                    <a:lstStyle/>
                    <a:p>
                      <a:pPr marL="17780">
                        <a:lnSpc>
                          <a:spcPct val="100000"/>
                        </a:lnSpc>
                        <a:spcBef>
                          <a:spcPts val="200"/>
                        </a:spcBef>
                      </a:pPr>
                      <a:r>
                        <a:rPr lang="en-US" sz="1000" b="1" dirty="0">
                          <a:solidFill>
                            <a:schemeClr val="accent4">
                              <a:lumMod val="75000"/>
                            </a:schemeClr>
                          </a:solidFill>
                          <a:latin typeface="Calibri"/>
                          <a:cs typeface="Calibri"/>
                        </a:rPr>
                        <a:t>Gaming Revenue Growth</a:t>
                      </a:r>
                      <a:endParaRPr sz="1000" b="1" dirty="0">
                        <a:solidFill>
                          <a:schemeClr val="accent4">
                            <a:lumMod val="75000"/>
                          </a:schemeClr>
                        </a:solidFill>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258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23.95%</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385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15.28%</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258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-27.25%</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04146"/>
                  </a:ext>
                </a:extLst>
              </a:tr>
              <a:tr h="197485">
                <a:tc>
                  <a:txBody>
                    <a:bodyPr/>
                    <a:lstStyle/>
                    <a:p>
                      <a:pPr marL="17780">
                        <a:lnSpc>
                          <a:spcPct val="100000"/>
                        </a:lnSpc>
                        <a:spcBef>
                          <a:spcPts val="200"/>
                        </a:spcBef>
                      </a:pPr>
                      <a:r>
                        <a:rPr lang="en-US" sz="1000" dirty="0">
                          <a:latin typeface="Calibri"/>
                          <a:cs typeface="Calibri"/>
                        </a:rPr>
                        <a:t>Professional Visualization </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258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1.83</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385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1.55</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258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1.54</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0844795"/>
                  </a:ext>
                </a:extLst>
              </a:tr>
              <a:tr h="197485">
                <a:tc>
                  <a:txBody>
                    <a:bodyPr/>
                    <a:lstStyle/>
                    <a:p>
                      <a:pPr marL="17780" marR="0" lvl="0" indent="0" algn="l" defTabSz="685800" rtl="0" eaLnBrk="1" fontAlgn="auto" latinLnBrk="0" hangingPunct="1">
                        <a:lnSpc>
                          <a:spcPct val="100000"/>
                        </a:lnSpc>
                        <a:spcBef>
                          <a:spcPts val="200"/>
                        </a:spcBef>
                        <a:spcAft>
                          <a:spcPts val="0"/>
                        </a:spcAft>
                        <a:buClrTx/>
                        <a:buSzTx/>
                        <a:buFontTx/>
                        <a:buNone/>
                        <a:tabLst/>
                        <a:defRPr/>
                      </a:pPr>
                      <a:r>
                        <a:rPr lang="en-US" sz="1000" b="1" dirty="0">
                          <a:solidFill>
                            <a:schemeClr val="accent4">
                              <a:lumMod val="75000"/>
                            </a:schemeClr>
                          </a:solidFill>
                          <a:latin typeface="Calibri"/>
                          <a:cs typeface="Calibri"/>
                        </a:rPr>
                        <a:t>Professional Visualization Growth</a:t>
                      </a: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258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39.06%</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385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0.58%</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258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-26.86%</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3205418"/>
                  </a:ext>
                </a:extLst>
              </a:tr>
              <a:tr h="197485">
                <a:tc>
                  <a:txBody>
                    <a:bodyPr/>
                    <a:lstStyle/>
                    <a:p>
                      <a:pPr marL="17780">
                        <a:lnSpc>
                          <a:spcPct val="100000"/>
                        </a:lnSpc>
                        <a:spcBef>
                          <a:spcPts val="200"/>
                        </a:spcBef>
                      </a:pPr>
                      <a:r>
                        <a:rPr lang="en-US" sz="1000" dirty="0">
                          <a:latin typeface="Calibri"/>
                          <a:cs typeface="Calibri"/>
                        </a:rPr>
                        <a:t>Automotive and Robotics Revenue</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258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1.41</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385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1.09</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258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0.903</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5439008"/>
                  </a:ext>
                </a:extLst>
              </a:tr>
              <a:tr h="197485">
                <a:tc>
                  <a:txBody>
                    <a:bodyPr/>
                    <a:lstStyle/>
                    <a:p>
                      <a:pPr marL="17780">
                        <a:lnSpc>
                          <a:spcPct val="100000"/>
                        </a:lnSpc>
                        <a:spcBef>
                          <a:spcPts val="200"/>
                        </a:spcBef>
                      </a:pPr>
                      <a:r>
                        <a:rPr lang="en-US" sz="1000" b="1" dirty="0">
                          <a:solidFill>
                            <a:schemeClr val="accent4">
                              <a:lumMod val="75000"/>
                            </a:schemeClr>
                          </a:solidFill>
                          <a:latin typeface="Calibri"/>
                          <a:cs typeface="Calibri"/>
                        </a:rPr>
                        <a:t>Automotive and Robotics Revenue Growth </a:t>
                      </a:r>
                      <a:endParaRPr sz="1000" b="1" dirty="0">
                        <a:solidFill>
                          <a:schemeClr val="accent4">
                            <a:lumMod val="75000"/>
                          </a:schemeClr>
                        </a:solidFill>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258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27.26%</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385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20.82%</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258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59.54%</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1084452"/>
                  </a:ext>
                </a:extLst>
              </a:tr>
              <a:tr h="197485">
                <a:tc>
                  <a:txBody>
                    <a:bodyPr/>
                    <a:lstStyle/>
                    <a:p>
                      <a:pPr marL="17780">
                        <a:lnSpc>
                          <a:spcPct val="100000"/>
                        </a:lnSpc>
                        <a:spcBef>
                          <a:spcPts val="200"/>
                        </a:spcBef>
                      </a:pPr>
                      <a:r>
                        <a:rPr lang="en-US" sz="1000" dirty="0">
                          <a:latin typeface="Calibri"/>
                          <a:cs typeface="Calibri"/>
                        </a:rPr>
                        <a:t>OEM and Other Revenue</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2585" algn="ctr">
                        <a:lnSpc>
                          <a:spcPct val="100000"/>
                        </a:lnSpc>
                        <a:spcBef>
                          <a:spcPts val="200"/>
                        </a:spcBef>
                      </a:pP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           0.353</a:t>
                      </a: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3855" algn="ctr">
                        <a:lnSpc>
                          <a:spcPct val="100000"/>
                        </a:lnSpc>
                        <a:spcBef>
                          <a:spcPts val="200"/>
                        </a:spcBef>
                      </a:pP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            0.306</a:t>
                      </a: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2585" algn="ctr">
                        <a:lnSpc>
                          <a:spcPct val="100000"/>
                        </a:lnSpc>
                        <a:spcBef>
                          <a:spcPts val="200"/>
                        </a:spcBef>
                      </a:pP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      0.455</a:t>
                      </a: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51192"/>
                  </a:ext>
                </a:extLst>
              </a:tr>
              <a:tr h="197485">
                <a:tc>
                  <a:txBody>
                    <a:bodyPr/>
                    <a:lstStyle/>
                    <a:p>
                      <a:pPr marL="17780">
                        <a:lnSpc>
                          <a:spcPct val="100000"/>
                        </a:lnSpc>
                        <a:spcBef>
                          <a:spcPts val="200"/>
                        </a:spcBef>
                      </a:pPr>
                      <a:r>
                        <a:rPr lang="en-US" sz="1000" b="1" dirty="0">
                          <a:solidFill>
                            <a:schemeClr val="accent4">
                              <a:lumMod val="75000"/>
                            </a:schemeClr>
                          </a:solidFill>
                          <a:latin typeface="Calibri"/>
                          <a:cs typeface="Calibri"/>
                        </a:rPr>
                        <a:t>OEM and Other Revenue Growth</a:t>
                      </a:r>
                      <a:endParaRPr sz="1000" b="1" dirty="0">
                        <a:solidFill>
                          <a:schemeClr val="accent4">
                            <a:lumMod val="75000"/>
                          </a:schemeClr>
                        </a:solidFill>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258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17.67%</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385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-32.75%</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362585" algn="ctr">
                        <a:lnSpc>
                          <a:spcPct val="100000"/>
                        </a:lnSpc>
                        <a:spcBef>
                          <a:spcPts val="200"/>
                        </a:spcBef>
                      </a:pPr>
                      <a:r>
                        <a:rPr lang="en-US" sz="1000" b="0"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-60.84%</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25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0414590"/>
                  </a:ext>
                </a:extLst>
              </a:tr>
            </a:tbl>
          </a:graphicData>
        </a:graphic>
      </p:graphicFrame>
      <p:pic>
        <p:nvPicPr>
          <p:cNvPr id="16" name="Picture 15">
            <a:extLst>
              <a:ext uri="{FF2B5EF4-FFF2-40B4-BE49-F238E27FC236}">
                <a16:creationId xmlns:a16="http://schemas.microsoft.com/office/drawing/2014/main" id="{3C59EADE-E365-90DF-40AC-A834E4384A30}"/>
              </a:ext>
            </a:extLst>
          </p:cNvPr>
          <p:cNvPicPr>
            <a:picLocks noChangeAspect="1"/>
          </p:cNvPicPr>
          <p:nvPr/>
        </p:nvPicPr>
        <p:blipFill>
          <a:blip r:embed="rId3"/>
          <a:stretch>
            <a:fillRect/>
          </a:stretch>
        </p:blipFill>
        <p:spPr>
          <a:xfrm>
            <a:off x="382014" y="7981209"/>
            <a:ext cx="2361186" cy="1479845"/>
          </a:xfrm>
          <a:prstGeom prst="rect">
            <a:avLst/>
          </a:prstGeom>
          <a:ln>
            <a:solidFill>
              <a:schemeClr val="tx1"/>
            </a:solidFill>
          </a:ln>
        </p:spPr>
      </p:pic>
      <p:pic>
        <p:nvPicPr>
          <p:cNvPr id="21" name="Picture 20">
            <a:extLst>
              <a:ext uri="{FF2B5EF4-FFF2-40B4-BE49-F238E27FC236}">
                <a16:creationId xmlns:a16="http://schemas.microsoft.com/office/drawing/2014/main" id="{543164B4-86F5-39B7-56A5-456724345DE8}"/>
              </a:ext>
            </a:extLst>
          </p:cNvPr>
          <p:cNvPicPr>
            <a:picLocks noChangeAspect="1"/>
          </p:cNvPicPr>
          <p:nvPr/>
        </p:nvPicPr>
        <p:blipFill>
          <a:blip r:embed="rId4"/>
          <a:stretch>
            <a:fillRect/>
          </a:stretch>
        </p:blipFill>
        <p:spPr>
          <a:xfrm>
            <a:off x="4138774" y="7981209"/>
            <a:ext cx="2337211" cy="1479845"/>
          </a:xfrm>
          <a:prstGeom prst="rect">
            <a:avLst/>
          </a:prstGeom>
          <a:ln>
            <a:solidFill>
              <a:schemeClr val="tx1"/>
            </a:solidFill>
          </a:ln>
        </p:spPr>
      </p:pic>
      <p:pic>
        <p:nvPicPr>
          <p:cNvPr id="23" name="Picture 22">
            <a:extLst>
              <a:ext uri="{FF2B5EF4-FFF2-40B4-BE49-F238E27FC236}">
                <a16:creationId xmlns:a16="http://schemas.microsoft.com/office/drawing/2014/main" id="{506210B5-88A0-A4AA-B6D4-3AC2BC03E1E5}"/>
              </a:ext>
            </a:extLst>
          </p:cNvPr>
          <p:cNvPicPr>
            <a:picLocks noChangeAspect="1"/>
          </p:cNvPicPr>
          <p:nvPr/>
        </p:nvPicPr>
        <p:blipFill>
          <a:blip r:embed="rId5"/>
          <a:stretch>
            <a:fillRect/>
          </a:stretch>
        </p:blipFill>
        <p:spPr>
          <a:xfrm>
            <a:off x="380363" y="6248400"/>
            <a:ext cx="2361186" cy="1545534"/>
          </a:xfrm>
          <a:prstGeom prst="rect">
            <a:avLst/>
          </a:prstGeom>
          <a:ln>
            <a:solidFill>
              <a:schemeClr val="tx1"/>
            </a:solidFill>
          </a:ln>
        </p:spPr>
      </p:pic>
      <p:pic>
        <p:nvPicPr>
          <p:cNvPr id="25" name="Picture 24">
            <a:extLst>
              <a:ext uri="{FF2B5EF4-FFF2-40B4-BE49-F238E27FC236}">
                <a16:creationId xmlns:a16="http://schemas.microsoft.com/office/drawing/2014/main" id="{644D37ED-CAB1-F95B-1DFA-A626920C61DE}"/>
              </a:ext>
            </a:extLst>
          </p:cNvPr>
          <p:cNvPicPr>
            <a:picLocks noChangeAspect="1"/>
          </p:cNvPicPr>
          <p:nvPr/>
        </p:nvPicPr>
        <p:blipFill>
          <a:blip r:embed="rId6"/>
          <a:stretch>
            <a:fillRect/>
          </a:stretch>
        </p:blipFill>
        <p:spPr>
          <a:xfrm>
            <a:off x="4111314" y="6248400"/>
            <a:ext cx="2361185" cy="1545534"/>
          </a:xfrm>
          <a:prstGeom prst="rect">
            <a:avLst/>
          </a:prstGeom>
          <a:ln>
            <a:solidFill>
              <a:schemeClr val="tx1"/>
            </a:solidFill>
          </a:ln>
        </p:spPr>
      </p:pic>
    </p:spTree>
    <p:extLst>
      <p:ext uri="{BB962C8B-B14F-4D97-AF65-F5344CB8AC3E}">
        <p14:creationId xmlns:p14="http://schemas.microsoft.com/office/powerpoint/2010/main" val="2612468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CB12B09-2C98-73AA-A376-D5CCFA0C452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E34037A-975D-CF47-5253-96966BF55E2C}"/>
              </a:ext>
            </a:extLst>
          </p:cNvPr>
          <p:cNvSpPr txBox="1"/>
          <p:nvPr/>
        </p:nvSpPr>
        <p:spPr>
          <a:xfrm>
            <a:off x="161544" y="71627"/>
            <a:ext cx="2066925" cy="116205"/>
          </a:xfrm>
          <a:prstGeom prst="rect">
            <a:avLst/>
          </a:prstGeom>
        </p:spPr>
        <p:txBody>
          <a:bodyPr vert="horz" wrap="square" lIns="0" tIns="0" rIns="0" bIns="0" rtlCol="0">
            <a:spAutoFit/>
          </a:bodyPr>
          <a:lstStyle/>
          <a:p>
            <a:pPr>
              <a:lnSpc>
                <a:spcPts val="865"/>
              </a:lnSpc>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10" name="object 10">
            <a:extLst>
              <a:ext uri="{FF2B5EF4-FFF2-40B4-BE49-F238E27FC236}">
                <a16:creationId xmlns:a16="http://schemas.microsoft.com/office/drawing/2014/main" id="{325B713C-7BFB-CEAB-AD37-AC2469EA6F4F}"/>
              </a:ext>
            </a:extLst>
          </p:cNvPr>
          <p:cNvSpPr txBox="1"/>
          <p:nvPr/>
        </p:nvSpPr>
        <p:spPr>
          <a:xfrm>
            <a:off x="201930" y="1451013"/>
            <a:ext cx="300355" cy="329565"/>
          </a:xfrm>
          <a:prstGeom prst="rect">
            <a:avLst/>
          </a:prstGeom>
        </p:spPr>
        <p:txBody>
          <a:bodyPr vert="horz" wrap="square" lIns="0" tIns="12065" rIns="0" bIns="0" rtlCol="0">
            <a:spAutoFit/>
          </a:bodyPr>
          <a:lstStyle/>
          <a:p>
            <a:pPr marL="12700">
              <a:lnSpc>
                <a:spcPct val="100000"/>
              </a:lnSpc>
              <a:spcBef>
                <a:spcPts val="95"/>
              </a:spcBef>
            </a:pPr>
            <a:r>
              <a:rPr sz="2000" spc="-50" dirty="0">
                <a:latin typeface="Wingdings"/>
                <a:cs typeface="Wingdings"/>
              </a:rPr>
              <a:t></a:t>
            </a:r>
            <a:endParaRPr sz="2000" dirty="0">
              <a:latin typeface="Wingdings"/>
              <a:cs typeface="Wingdings"/>
            </a:endParaRPr>
          </a:p>
        </p:txBody>
      </p:sp>
      <p:sp>
        <p:nvSpPr>
          <p:cNvPr id="11" name="object 11">
            <a:extLst>
              <a:ext uri="{FF2B5EF4-FFF2-40B4-BE49-F238E27FC236}">
                <a16:creationId xmlns:a16="http://schemas.microsoft.com/office/drawing/2014/main" id="{D2D6C8CA-4DF6-1C28-76F1-DE5B0A8FE1DD}"/>
              </a:ext>
            </a:extLst>
          </p:cNvPr>
          <p:cNvSpPr txBox="1"/>
          <p:nvPr/>
        </p:nvSpPr>
        <p:spPr>
          <a:xfrm>
            <a:off x="502285" y="1517051"/>
            <a:ext cx="2926715" cy="197490"/>
          </a:xfrm>
          <a:prstGeom prst="rect">
            <a:avLst/>
          </a:prstGeom>
        </p:spPr>
        <p:txBody>
          <a:bodyPr vert="horz" wrap="square" lIns="0" tIns="12700" rIns="0" bIns="0" rtlCol="0">
            <a:spAutoFit/>
          </a:bodyPr>
          <a:lstStyle/>
          <a:p>
            <a:pPr marL="12700">
              <a:lnSpc>
                <a:spcPct val="100000"/>
              </a:lnSpc>
              <a:spcBef>
                <a:spcPts val="100"/>
              </a:spcBef>
            </a:pPr>
            <a:r>
              <a:rPr lang="en-US" sz="1200" b="1" dirty="0">
                <a:latin typeface="Calibri"/>
                <a:cs typeface="Calibri"/>
              </a:rPr>
              <a:t>Acquisition</a:t>
            </a:r>
            <a:r>
              <a:rPr sz="1200" b="1" dirty="0">
                <a:latin typeface="Calibri"/>
                <a:cs typeface="Calibri"/>
              </a:rPr>
              <a:t>–</a:t>
            </a:r>
            <a:r>
              <a:rPr sz="1200" b="1" spc="-30" dirty="0">
                <a:latin typeface="Calibri"/>
                <a:cs typeface="Calibri"/>
              </a:rPr>
              <a:t> </a:t>
            </a:r>
            <a:r>
              <a:rPr lang="en-US" sz="1200" b="1" spc="-30" dirty="0">
                <a:latin typeface="Calibri"/>
                <a:cs typeface="Calibri"/>
              </a:rPr>
              <a:t>FY</a:t>
            </a:r>
            <a:r>
              <a:rPr lang="en-US" sz="1200" b="1" dirty="0">
                <a:latin typeface="Calibri"/>
                <a:cs typeface="Calibri"/>
              </a:rPr>
              <a:t>22</a:t>
            </a:r>
            <a:r>
              <a:rPr sz="1200" b="1" spc="-25" dirty="0">
                <a:latin typeface="Calibri"/>
                <a:cs typeface="Calibri"/>
              </a:rPr>
              <a:t> </a:t>
            </a:r>
            <a:r>
              <a:rPr sz="1200" b="1" dirty="0">
                <a:latin typeface="Calibri"/>
                <a:cs typeface="Calibri"/>
              </a:rPr>
              <a:t>to</a:t>
            </a:r>
            <a:r>
              <a:rPr sz="1200" b="1" spc="-30" dirty="0">
                <a:latin typeface="Calibri"/>
                <a:cs typeface="Calibri"/>
              </a:rPr>
              <a:t> </a:t>
            </a:r>
            <a:r>
              <a:rPr sz="1200" b="1" spc="-10" dirty="0">
                <a:latin typeface="Calibri"/>
                <a:cs typeface="Calibri"/>
              </a:rPr>
              <a:t>FY2</a:t>
            </a:r>
            <a:r>
              <a:rPr lang="en-US" sz="1200" b="1" spc="-10" dirty="0">
                <a:latin typeface="Calibri"/>
                <a:cs typeface="Calibri"/>
              </a:rPr>
              <a:t>4</a:t>
            </a:r>
            <a:endParaRPr sz="1200" dirty="0">
              <a:latin typeface="Calibri"/>
              <a:cs typeface="Calibri"/>
            </a:endParaRPr>
          </a:p>
        </p:txBody>
      </p:sp>
      <p:sp>
        <p:nvSpPr>
          <p:cNvPr id="12" name="object 75">
            <a:extLst>
              <a:ext uri="{FF2B5EF4-FFF2-40B4-BE49-F238E27FC236}">
                <a16:creationId xmlns:a16="http://schemas.microsoft.com/office/drawing/2014/main" id="{F464817B-59E0-84B9-1F89-B59FFF786D0E}"/>
              </a:ext>
            </a:extLst>
          </p:cNvPr>
          <p:cNvSpPr/>
          <p:nvPr/>
        </p:nvSpPr>
        <p:spPr>
          <a:xfrm>
            <a:off x="0" y="191563"/>
            <a:ext cx="681990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sp>
        <p:nvSpPr>
          <p:cNvPr id="13" name="TextBox 12">
            <a:extLst>
              <a:ext uri="{FF2B5EF4-FFF2-40B4-BE49-F238E27FC236}">
                <a16:creationId xmlns:a16="http://schemas.microsoft.com/office/drawing/2014/main" id="{6D9409E4-A5E0-F4CC-72BB-3925021E123E}"/>
              </a:ext>
            </a:extLst>
          </p:cNvPr>
          <p:cNvSpPr txBox="1"/>
          <p:nvPr/>
        </p:nvSpPr>
        <p:spPr>
          <a:xfrm>
            <a:off x="407414" y="499907"/>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pic>
        <p:nvPicPr>
          <p:cNvPr id="14" name="object 2">
            <a:extLst>
              <a:ext uri="{FF2B5EF4-FFF2-40B4-BE49-F238E27FC236}">
                <a16:creationId xmlns:a16="http://schemas.microsoft.com/office/drawing/2014/main" id="{F0EC5601-A2D0-D0F4-BB95-5F25B0C39F77}"/>
              </a:ext>
            </a:extLst>
          </p:cNvPr>
          <p:cNvPicPr/>
          <p:nvPr/>
        </p:nvPicPr>
        <p:blipFill>
          <a:blip r:embed="rId3" cstate="print"/>
          <a:stretch>
            <a:fillRect/>
          </a:stretch>
        </p:blipFill>
        <p:spPr>
          <a:xfrm>
            <a:off x="4699000" y="443859"/>
            <a:ext cx="1751586" cy="517713"/>
          </a:xfrm>
          <a:prstGeom prst="rect">
            <a:avLst/>
          </a:prstGeom>
        </p:spPr>
      </p:pic>
      <p:sp>
        <p:nvSpPr>
          <p:cNvPr id="4" name="object 3">
            <a:extLst>
              <a:ext uri="{FF2B5EF4-FFF2-40B4-BE49-F238E27FC236}">
                <a16:creationId xmlns:a16="http://schemas.microsoft.com/office/drawing/2014/main" id="{0AD3B795-7071-3692-8F05-408C2E90A744}"/>
              </a:ext>
            </a:extLst>
          </p:cNvPr>
          <p:cNvSpPr txBox="1"/>
          <p:nvPr/>
        </p:nvSpPr>
        <p:spPr>
          <a:xfrm>
            <a:off x="228600" y="1981200"/>
            <a:ext cx="6011841" cy="5802229"/>
          </a:xfrm>
          <a:prstGeom prst="rect">
            <a:avLst/>
          </a:prstGeom>
        </p:spPr>
        <p:txBody>
          <a:bodyPr vert="horz" wrap="square" lIns="0" tIns="13335" rIns="0" bIns="0" rtlCol="0">
            <a:spAutoFit/>
          </a:bodyPr>
          <a:lstStyle/>
          <a:p>
            <a:pPr marL="12700">
              <a:lnSpc>
                <a:spcPct val="100000"/>
              </a:lnSpc>
              <a:spcBef>
                <a:spcPts val="105"/>
              </a:spcBef>
              <a:buSzPct val="110000"/>
              <a:tabLst>
                <a:tab pos="182880" algn="l"/>
              </a:tabLst>
            </a:pPr>
            <a:r>
              <a:rPr lang="en-US" sz="1000" dirty="0">
                <a:latin typeface="Calibri"/>
                <a:cs typeface="Calibri"/>
              </a:rPr>
              <a:t>	</a:t>
            </a:r>
            <a:r>
              <a:rPr lang="en-US" sz="1100" b="1" dirty="0">
                <a:latin typeface="Calibri"/>
                <a:cs typeface="Calibri"/>
              </a:rPr>
              <a:t>Year 2022</a:t>
            </a:r>
            <a:r>
              <a:rPr lang="en-US" sz="1100" b="1" spc="-10" dirty="0">
                <a:latin typeface="Calibri"/>
                <a:cs typeface="Calibri"/>
              </a:rPr>
              <a:t> : </a:t>
            </a:r>
          </a:p>
          <a:p>
            <a:pPr marL="12700">
              <a:lnSpc>
                <a:spcPct val="100000"/>
              </a:lnSpc>
              <a:spcBef>
                <a:spcPts val="105"/>
              </a:spcBef>
              <a:buSzPct val="110000"/>
              <a:tabLst>
                <a:tab pos="182880" algn="l"/>
              </a:tabLst>
            </a:pPr>
            <a:endParaRPr lang="en-US" sz="1000" spc="-10" dirty="0">
              <a:latin typeface="Calibri"/>
              <a:cs typeface="Calibri"/>
            </a:endParaRPr>
          </a:p>
          <a:p>
            <a:pPr marL="182880" indent="-170180">
              <a:lnSpc>
                <a:spcPct val="100000"/>
              </a:lnSpc>
              <a:spcBef>
                <a:spcPts val="105"/>
              </a:spcBef>
              <a:buSzPct val="110000"/>
              <a:buFont typeface="Wingdings"/>
              <a:buChar char=""/>
              <a:tabLst>
                <a:tab pos="182880" algn="l"/>
              </a:tabLst>
            </a:pPr>
            <a:r>
              <a:rPr lang="en-US" sz="1000" spc="-10" dirty="0">
                <a:latin typeface="Calibri"/>
                <a:cs typeface="Calibri"/>
              </a:rPr>
              <a:t>Excelero : </a:t>
            </a:r>
            <a:r>
              <a:rPr lang="en-US" sz="1000" spc="-10" dirty="0">
                <a:solidFill>
                  <a:srgbClr val="D2D0CE"/>
                </a:solidFill>
                <a:latin typeface="-apple-system"/>
                <a:cs typeface="Calibri"/>
              </a:rPr>
              <a:t>A</a:t>
            </a:r>
            <a:r>
              <a:rPr lang="en-US" sz="1000" b="0" i="0" dirty="0">
                <a:solidFill>
                  <a:srgbClr val="D2D0CE"/>
                </a:solidFill>
                <a:effectLst/>
                <a:latin typeface="-apple-system"/>
              </a:rPr>
              <a:t> Tel Aviv-based company, specializes in high-performance software-defined storage solutions. Nvidia acquired Excelero at $35 Million. The acquisition was part of NVIDIA’s broader strategy to enhance its high-performance computing and AI infrastructure capabilities. This strategic move likely contributed to NVIDIA’s overall growth and profitability in these sectors</a:t>
            </a:r>
          </a:p>
          <a:p>
            <a:pPr marL="182880" indent="-170180">
              <a:lnSpc>
                <a:spcPct val="100000"/>
              </a:lnSpc>
              <a:spcBef>
                <a:spcPts val="105"/>
              </a:spcBef>
              <a:buSzPct val="110000"/>
              <a:buFont typeface="Wingdings"/>
              <a:buChar char=""/>
              <a:tabLst>
                <a:tab pos="182880" algn="l"/>
              </a:tabLst>
            </a:pPr>
            <a:endParaRPr lang="en-US" sz="1000" dirty="0">
              <a:solidFill>
                <a:srgbClr val="D2D0CE"/>
              </a:solidFill>
              <a:latin typeface="-apple-system"/>
            </a:endParaRPr>
          </a:p>
          <a:p>
            <a:pPr marL="182880" indent="-170180">
              <a:lnSpc>
                <a:spcPct val="100000"/>
              </a:lnSpc>
              <a:spcBef>
                <a:spcPts val="105"/>
              </a:spcBef>
              <a:buSzPct val="110000"/>
              <a:buFont typeface="Wingdings"/>
              <a:buChar char=""/>
              <a:tabLst>
                <a:tab pos="182880" algn="l"/>
              </a:tabLst>
            </a:pPr>
            <a:endParaRPr lang="en-US" sz="1000" b="0" i="0" dirty="0">
              <a:solidFill>
                <a:srgbClr val="D2D0CE"/>
              </a:solidFill>
              <a:effectLst/>
              <a:latin typeface="-apple-system"/>
            </a:endParaRPr>
          </a:p>
          <a:p>
            <a:pPr marL="182880" indent="-170180">
              <a:lnSpc>
                <a:spcPct val="100000"/>
              </a:lnSpc>
              <a:spcBef>
                <a:spcPts val="105"/>
              </a:spcBef>
              <a:buSzPct val="110000"/>
              <a:buFont typeface="Wingdings"/>
              <a:buChar char=""/>
              <a:tabLst>
                <a:tab pos="182880" algn="l"/>
              </a:tabLst>
            </a:pPr>
            <a:endParaRPr lang="en-US" sz="1000" dirty="0">
              <a:solidFill>
                <a:srgbClr val="D2D0CE"/>
              </a:solidFill>
              <a:latin typeface="-apple-system"/>
            </a:endParaRPr>
          </a:p>
          <a:p>
            <a:pPr marL="182880" indent="-170180">
              <a:lnSpc>
                <a:spcPct val="100000"/>
              </a:lnSpc>
              <a:spcBef>
                <a:spcPts val="105"/>
              </a:spcBef>
              <a:buSzPct val="110000"/>
              <a:buFont typeface="Wingdings"/>
              <a:buChar char=""/>
              <a:tabLst>
                <a:tab pos="182880" algn="l"/>
              </a:tabLst>
            </a:pPr>
            <a:endParaRPr lang="en-US" sz="1000" b="0" i="0" dirty="0">
              <a:solidFill>
                <a:srgbClr val="D2D0CE"/>
              </a:solidFill>
              <a:effectLst/>
              <a:latin typeface="-apple-system"/>
            </a:endParaRPr>
          </a:p>
          <a:p>
            <a:pPr marL="182880" indent="-170180">
              <a:lnSpc>
                <a:spcPct val="100000"/>
              </a:lnSpc>
              <a:spcBef>
                <a:spcPts val="105"/>
              </a:spcBef>
              <a:buSzPct val="110000"/>
              <a:buFont typeface="Wingdings"/>
              <a:buChar char=""/>
              <a:tabLst>
                <a:tab pos="182880" algn="l"/>
              </a:tabLst>
            </a:pPr>
            <a:endParaRPr lang="en-US" sz="1000" dirty="0">
              <a:solidFill>
                <a:srgbClr val="D2D0CE"/>
              </a:solidFill>
              <a:latin typeface="-apple-system"/>
            </a:endParaRPr>
          </a:p>
          <a:p>
            <a:pPr marL="182880" indent="-170180">
              <a:lnSpc>
                <a:spcPct val="100000"/>
              </a:lnSpc>
              <a:spcBef>
                <a:spcPts val="105"/>
              </a:spcBef>
              <a:buSzPct val="110000"/>
              <a:buFont typeface="Wingdings"/>
              <a:buChar char=""/>
              <a:tabLst>
                <a:tab pos="182880" algn="l"/>
              </a:tabLst>
            </a:pPr>
            <a:endParaRPr lang="en-US" sz="1000" b="0" i="0" dirty="0">
              <a:solidFill>
                <a:srgbClr val="D2D0CE"/>
              </a:solidFill>
              <a:effectLst/>
              <a:latin typeface="-apple-system"/>
            </a:endParaRPr>
          </a:p>
          <a:p>
            <a:pPr marL="12700">
              <a:lnSpc>
                <a:spcPct val="100000"/>
              </a:lnSpc>
              <a:spcBef>
                <a:spcPts val="105"/>
              </a:spcBef>
              <a:buSzPct val="110000"/>
              <a:tabLst>
                <a:tab pos="182880" algn="l"/>
              </a:tabLst>
            </a:pPr>
            <a:endParaRPr lang="en-US" sz="1000" dirty="0">
              <a:latin typeface="Calibri"/>
              <a:cs typeface="Calibri"/>
            </a:endParaRPr>
          </a:p>
          <a:p>
            <a:pPr>
              <a:lnSpc>
                <a:spcPct val="100000"/>
              </a:lnSpc>
              <a:spcBef>
                <a:spcPts val="120"/>
              </a:spcBef>
              <a:buFont typeface="Wingdings"/>
              <a:buChar char=""/>
            </a:pPr>
            <a:endParaRPr lang="en-US" sz="1000" dirty="0">
              <a:latin typeface="Calibri"/>
              <a:cs typeface="Calibri"/>
            </a:endParaRPr>
          </a:p>
          <a:p>
            <a:pPr>
              <a:lnSpc>
                <a:spcPct val="100000"/>
              </a:lnSpc>
              <a:spcBef>
                <a:spcPts val="120"/>
              </a:spcBef>
              <a:buFont typeface="Wingdings"/>
              <a:buChar char=""/>
            </a:pPr>
            <a:endParaRPr lang="en-US" sz="1000" dirty="0">
              <a:latin typeface="Calibri"/>
              <a:cs typeface="Calibri"/>
            </a:endParaRPr>
          </a:p>
          <a:p>
            <a:pPr>
              <a:lnSpc>
                <a:spcPct val="100000"/>
              </a:lnSpc>
              <a:spcBef>
                <a:spcPts val="120"/>
              </a:spcBef>
            </a:pPr>
            <a:r>
              <a:rPr lang="en-US" sz="1000" dirty="0">
                <a:latin typeface="Calibri"/>
                <a:cs typeface="Calibri"/>
              </a:rPr>
              <a:t>       </a:t>
            </a:r>
            <a:r>
              <a:rPr lang="en-US" sz="1100" b="1" dirty="0">
                <a:latin typeface="Calibri"/>
                <a:cs typeface="Calibri"/>
              </a:rPr>
              <a:t>Year 2023:</a:t>
            </a:r>
            <a:endParaRPr lang="en-US" sz="1200" b="1" dirty="0">
              <a:latin typeface="Calibri"/>
              <a:cs typeface="Calibri"/>
            </a:endParaRPr>
          </a:p>
          <a:p>
            <a:pPr>
              <a:lnSpc>
                <a:spcPct val="100000"/>
              </a:lnSpc>
              <a:spcBef>
                <a:spcPts val="120"/>
              </a:spcBef>
            </a:pPr>
            <a:endParaRPr sz="1000" dirty="0">
              <a:latin typeface="Calibri"/>
              <a:cs typeface="Calibri"/>
            </a:endParaRPr>
          </a:p>
          <a:p>
            <a:pPr marL="182880" indent="-170180">
              <a:lnSpc>
                <a:spcPct val="100000"/>
              </a:lnSpc>
              <a:buSzPct val="110000"/>
              <a:buFont typeface="Wingdings"/>
              <a:buChar char=""/>
              <a:tabLst>
                <a:tab pos="182880" algn="l"/>
              </a:tabLst>
            </a:pPr>
            <a:r>
              <a:rPr lang="en-US" sz="1000" dirty="0">
                <a:latin typeface="Calibri"/>
                <a:cs typeface="Calibri"/>
              </a:rPr>
              <a:t>MediaQ:</a:t>
            </a:r>
            <a:r>
              <a:rPr lang="en-US" sz="1000" spc="-10" dirty="0">
                <a:latin typeface="Calibri"/>
                <a:cs typeface="Calibri"/>
              </a:rPr>
              <a:t>  </a:t>
            </a:r>
            <a:r>
              <a:rPr lang="en-US" sz="1000" b="0" i="0" dirty="0">
                <a:solidFill>
                  <a:srgbClr val="D2D0CE"/>
                </a:solidFill>
                <a:effectLst/>
                <a:latin typeface="-apple-system"/>
              </a:rPr>
              <a:t>NVIDIA acquired it for $70 million to enhance its graphics and multimedia technology for wireless mobile devices. This acquisition aimed to leverage MediaQ’s expertise in ultra-low power design methodologies and system-on-chip designs, which were crucial for NVIDIA’s expansion into the mobile market. </a:t>
            </a:r>
          </a:p>
          <a:p>
            <a:pPr marL="182880" indent="-170180">
              <a:lnSpc>
                <a:spcPct val="100000"/>
              </a:lnSpc>
              <a:buSzPct val="110000"/>
              <a:buFont typeface="Wingdings"/>
              <a:buChar char=""/>
              <a:tabLst>
                <a:tab pos="182880" algn="l"/>
              </a:tabLst>
            </a:pPr>
            <a:endParaRPr lang="en-US" sz="1000" dirty="0">
              <a:solidFill>
                <a:srgbClr val="D2D0CE"/>
              </a:solidFill>
              <a:latin typeface="-apple-system"/>
            </a:endParaRPr>
          </a:p>
          <a:p>
            <a:pPr marL="182880" indent="-170180">
              <a:lnSpc>
                <a:spcPct val="100000"/>
              </a:lnSpc>
              <a:buSzPct val="110000"/>
              <a:buFont typeface="Wingdings"/>
              <a:buChar char=""/>
              <a:tabLst>
                <a:tab pos="182880" algn="l"/>
              </a:tabLst>
            </a:pPr>
            <a:endParaRPr lang="en-US" sz="1000" b="0" i="0" dirty="0">
              <a:solidFill>
                <a:srgbClr val="D2D0CE"/>
              </a:solidFill>
              <a:effectLst/>
              <a:latin typeface="-apple-system"/>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cs typeface="Calibri"/>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cs typeface="Calibri"/>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cs typeface="Calibri"/>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cs typeface="Calibri"/>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cs typeface="Calibri"/>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cs typeface="Calibri"/>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cs typeface="Calibri"/>
            </a:endParaRPr>
          </a:p>
          <a:p>
            <a:pPr marL="182880" indent="-170180">
              <a:lnSpc>
                <a:spcPct val="100000"/>
              </a:lnSpc>
              <a:buSzPct val="110000"/>
              <a:buFont typeface="Wingdings"/>
              <a:buChar char=""/>
              <a:tabLst>
                <a:tab pos="182880" algn="l"/>
              </a:tabLst>
            </a:pPr>
            <a:endParaRPr sz="1000" dirty="0">
              <a:latin typeface="Calibri"/>
              <a:cs typeface="Calibri"/>
            </a:endParaRPr>
          </a:p>
          <a:p>
            <a:pPr>
              <a:lnSpc>
                <a:spcPct val="100000"/>
              </a:lnSpc>
              <a:spcBef>
                <a:spcPts val="150"/>
              </a:spcBef>
              <a:buFont typeface="Wingdings"/>
              <a:buChar char=""/>
            </a:pPr>
            <a:endParaRPr lang="en-US" sz="1000" dirty="0">
              <a:latin typeface="Calibri"/>
              <a:cs typeface="Calibri"/>
            </a:endParaRPr>
          </a:p>
          <a:p>
            <a:pPr>
              <a:lnSpc>
                <a:spcPct val="100000"/>
              </a:lnSpc>
              <a:spcBef>
                <a:spcPts val="150"/>
              </a:spcBef>
              <a:buFont typeface="Wingdings"/>
              <a:buChar char=""/>
            </a:pPr>
            <a:endParaRPr sz="1000" dirty="0">
              <a:latin typeface="Calibri"/>
              <a:cs typeface="Calibri"/>
            </a:endParaRPr>
          </a:p>
          <a:p>
            <a:pPr marL="182880" indent="-170180">
              <a:lnSpc>
                <a:spcPct val="100000"/>
              </a:lnSpc>
              <a:buSzPct val="110000"/>
              <a:buFont typeface="Wingdings"/>
              <a:buChar char=""/>
              <a:tabLst>
                <a:tab pos="182880" algn="l"/>
              </a:tabLst>
            </a:pPr>
            <a:r>
              <a:rPr lang="en-US" sz="1000" dirty="0">
                <a:latin typeface="Calibri"/>
                <a:cs typeface="Calibri"/>
              </a:rPr>
              <a:t>OmniML: </a:t>
            </a:r>
            <a:r>
              <a:rPr lang="en-US" sz="1000" b="0" i="0" dirty="0">
                <a:solidFill>
                  <a:srgbClr val="D2D0CE"/>
                </a:solidFill>
                <a:effectLst/>
                <a:latin typeface="-apple-system"/>
              </a:rPr>
              <a:t>NVIDIA acquired it to enhance its AI and machine learning capabilities, particularly focusing on miniaturizing machine learning models to run efficiently on edge devices. This acquisition aligns with NVIDIA’s strategy to expand its AI technology to more diverse hardware platforms, making AI applications faster, more accurate, and cost-effective. The acquisition cost for OmniML was not publicly disclosed.</a:t>
            </a:r>
            <a:endParaRPr sz="1000" dirty="0">
              <a:latin typeface="Calibri"/>
              <a:cs typeface="Calibri"/>
            </a:endParaRPr>
          </a:p>
        </p:txBody>
      </p:sp>
      <p:pic>
        <p:nvPicPr>
          <p:cNvPr id="5" name="Picture 4">
            <a:extLst>
              <a:ext uri="{FF2B5EF4-FFF2-40B4-BE49-F238E27FC236}">
                <a16:creationId xmlns:a16="http://schemas.microsoft.com/office/drawing/2014/main" id="{FE806782-1F0A-AF88-76E3-74597D094921}"/>
              </a:ext>
            </a:extLst>
          </p:cNvPr>
          <p:cNvPicPr>
            <a:picLocks noChangeAspect="1"/>
          </p:cNvPicPr>
          <p:nvPr/>
        </p:nvPicPr>
        <p:blipFill>
          <a:blip r:embed="rId4"/>
          <a:stretch>
            <a:fillRect/>
          </a:stretch>
        </p:blipFill>
        <p:spPr>
          <a:xfrm>
            <a:off x="4617591" y="3255481"/>
            <a:ext cx="1810131" cy="682311"/>
          </a:xfrm>
          <a:prstGeom prst="rect">
            <a:avLst/>
          </a:prstGeom>
        </p:spPr>
      </p:pic>
      <p:graphicFrame>
        <p:nvGraphicFramePr>
          <p:cNvPr id="6" name="Table 5">
            <a:extLst>
              <a:ext uri="{FF2B5EF4-FFF2-40B4-BE49-F238E27FC236}">
                <a16:creationId xmlns:a16="http://schemas.microsoft.com/office/drawing/2014/main" id="{F9DB1068-F98B-BEB1-6808-6A8779685C6A}"/>
              </a:ext>
            </a:extLst>
          </p:cNvPr>
          <p:cNvGraphicFramePr>
            <a:graphicFrameLocks noGrp="1"/>
          </p:cNvGraphicFramePr>
          <p:nvPr>
            <p:extLst>
              <p:ext uri="{D42A27DB-BD31-4B8C-83A1-F6EECF244321}">
                <p14:modId xmlns:p14="http://schemas.microsoft.com/office/powerpoint/2010/main" val="1753850995"/>
              </p:ext>
            </p:extLst>
          </p:nvPr>
        </p:nvGraphicFramePr>
        <p:xfrm>
          <a:off x="415881" y="3124200"/>
          <a:ext cx="3554986" cy="944875"/>
        </p:xfrm>
        <a:graphic>
          <a:graphicData uri="http://schemas.openxmlformats.org/drawingml/2006/table">
            <a:tbl>
              <a:tblPr firstRow="1" bandRow="1">
                <a:tableStyleId>{073A0DAA-6AF3-43AB-8588-CEC1D06C72B9}</a:tableStyleId>
              </a:tblPr>
              <a:tblGrid>
                <a:gridCol w="1777493">
                  <a:extLst>
                    <a:ext uri="{9D8B030D-6E8A-4147-A177-3AD203B41FA5}">
                      <a16:colId xmlns:a16="http://schemas.microsoft.com/office/drawing/2014/main" val="561475073"/>
                    </a:ext>
                  </a:extLst>
                </a:gridCol>
                <a:gridCol w="1777493">
                  <a:extLst>
                    <a:ext uri="{9D8B030D-6E8A-4147-A177-3AD203B41FA5}">
                      <a16:colId xmlns:a16="http://schemas.microsoft.com/office/drawing/2014/main" val="1877457559"/>
                    </a:ext>
                  </a:extLst>
                </a:gridCol>
              </a:tblGrid>
              <a:tr h="198124">
                <a:tc>
                  <a:txBody>
                    <a:bodyPr/>
                    <a:lstStyle/>
                    <a:p>
                      <a:pPr algn="ctr"/>
                      <a:r>
                        <a:rPr lang="en-US" sz="900" dirty="0"/>
                        <a:t>Acquisitions Cost</a:t>
                      </a:r>
                    </a:p>
                  </a:txBody>
                  <a:tcPr/>
                </a:tc>
                <a:tc>
                  <a:txBody>
                    <a:bodyPr/>
                    <a:lstStyle/>
                    <a:p>
                      <a:pPr algn="ctr"/>
                      <a:r>
                        <a:rPr lang="en-US" sz="900" dirty="0"/>
                        <a:t>Benefits</a:t>
                      </a:r>
                    </a:p>
                  </a:txBody>
                  <a:tcPr/>
                </a:tc>
                <a:extLst>
                  <a:ext uri="{0D108BD9-81ED-4DB2-BD59-A6C34878D82A}">
                    <a16:rowId xmlns:a16="http://schemas.microsoft.com/office/drawing/2014/main" val="359405905"/>
                  </a:ext>
                </a:extLst>
              </a:tr>
              <a:tr h="716275">
                <a:tc>
                  <a:txBody>
                    <a:bodyPr/>
                    <a:lstStyle/>
                    <a:p>
                      <a:pPr algn="ctr"/>
                      <a:r>
                        <a:rPr lang="en-US" dirty="0"/>
                        <a:t>$ 35 Million </a:t>
                      </a:r>
                    </a:p>
                  </a:txBody>
                  <a:tcPr anchor="ctr"/>
                </a:tc>
                <a:tc>
                  <a:txBody>
                    <a:bodyP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kern="1200" dirty="0">
                          <a:solidFill>
                            <a:schemeClr val="dk1"/>
                          </a:solidFill>
                          <a:effectLst/>
                          <a:latin typeface="+mn-lt"/>
                          <a:ea typeface="+mn-ea"/>
                          <a:cs typeface="+mn-cs"/>
                        </a:rPr>
                        <a:t>Enhanced storage solutions.</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kern="1200" dirty="0">
                          <a:solidFill>
                            <a:schemeClr val="dk1"/>
                          </a:solidFill>
                          <a:effectLst/>
                          <a:latin typeface="+mn-lt"/>
                          <a:ea typeface="+mn-ea"/>
                          <a:cs typeface="+mn-cs"/>
                        </a:rPr>
                        <a:t>Integration with NVIDIA technology.</a:t>
                      </a:r>
                    </a:p>
                    <a:p>
                      <a:pPr marL="171450" indent="-171450">
                        <a:buFont typeface="Arial" panose="020B0604020202020204" pitchFamily="34" charset="0"/>
                        <a:buChar char="•"/>
                      </a:pPr>
                      <a:r>
                        <a:rPr lang="en-US" sz="800" b="0" i="0" kern="1200" dirty="0">
                          <a:solidFill>
                            <a:schemeClr val="dk1"/>
                          </a:solidFill>
                          <a:effectLst/>
                          <a:latin typeface="+mn-lt"/>
                          <a:ea typeface="+mn-ea"/>
                          <a:cs typeface="+mn-cs"/>
                        </a:rPr>
                        <a:t>Expertise and innovation</a:t>
                      </a:r>
                    </a:p>
                    <a:p>
                      <a:pPr marL="171450" indent="-171450">
                        <a:buFont typeface="Arial" panose="020B0604020202020204" pitchFamily="34" charset="0"/>
                        <a:buChar char="•"/>
                      </a:pPr>
                      <a:r>
                        <a:rPr lang="en-US" sz="800" b="0" i="0" kern="1200" dirty="0">
                          <a:solidFill>
                            <a:schemeClr val="dk1"/>
                          </a:solidFill>
                          <a:effectLst/>
                          <a:latin typeface="+mn-lt"/>
                          <a:ea typeface="+mn-ea"/>
                          <a:cs typeface="+mn-cs"/>
                        </a:rPr>
                        <a:t>Strategic market expansion</a:t>
                      </a:r>
                      <a:endParaRPr lang="en-US" sz="300" dirty="0">
                        <a:solidFill>
                          <a:schemeClr val="bg1"/>
                        </a:solidFill>
                      </a:endParaRPr>
                    </a:p>
                  </a:txBody>
                  <a:tcPr/>
                </a:tc>
                <a:extLst>
                  <a:ext uri="{0D108BD9-81ED-4DB2-BD59-A6C34878D82A}">
                    <a16:rowId xmlns:a16="http://schemas.microsoft.com/office/drawing/2014/main" val="2277921289"/>
                  </a:ext>
                </a:extLst>
              </a:tr>
            </a:tbl>
          </a:graphicData>
        </a:graphic>
      </p:graphicFrame>
      <p:graphicFrame>
        <p:nvGraphicFramePr>
          <p:cNvPr id="8" name="Table 7">
            <a:extLst>
              <a:ext uri="{FF2B5EF4-FFF2-40B4-BE49-F238E27FC236}">
                <a16:creationId xmlns:a16="http://schemas.microsoft.com/office/drawing/2014/main" id="{5DBEB045-723E-DD24-D1AF-7B5A28458107}"/>
              </a:ext>
            </a:extLst>
          </p:cNvPr>
          <p:cNvGraphicFramePr>
            <a:graphicFrameLocks noGrp="1"/>
          </p:cNvGraphicFramePr>
          <p:nvPr>
            <p:extLst>
              <p:ext uri="{D42A27DB-BD31-4B8C-83A1-F6EECF244321}">
                <p14:modId xmlns:p14="http://schemas.microsoft.com/office/powerpoint/2010/main" val="1180306478"/>
              </p:ext>
            </p:extLst>
          </p:nvPr>
        </p:nvGraphicFramePr>
        <p:xfrm>
          <a:off x="450976" y="5486400"/>
          <a:ext cx="3519892" cy="1295400"/>
        </p:xfrm>
        <a:graphic>
          <a:graphicData uri="http://schemas.openxmlformats.org/drawingml/2006/table">
            <a:tbl>
              <a:tblPr firstRow="1" bandRow="1">
                <a:tableStyleId>{073A0DAA-6AF3-43AB-8588-CEC1D06C72B9}</a:tableStyleId>
              </a:tblPr>
              <a:tblGrid>
                <a:gridCol w="1759946">
                  <a:extLst>
                    <a:ext uri="{9D8B030D-6E8A-4147-A177-3AD203B41FA5}">
                      <a16:colId xmlns:a16="http://schemas.microsoft.com/office/drawing/2014/main" val="561475073"/>
                    </a:ext>
                  </a:extLst>
                </a:gridCol>
                <a:gridCol w="1759946">
                  <a:extLst>
                    <a:ext uri="{9D8B030D-6E8A-4147-A177-3AD203B41FA5}">
                      <a16:colId xmlns:a16="http://schemas.microsoft.com/office/drawing/2014/main" val="1877457559"/>
                    </a:ext>
                  </a:extLst>
                </a:gridCol>
              </a:tblGrid>
              <a:tr h="166743">
                <a:tc>
                  <a:txBody>
                    <a:bodyPr/>
                    <a:lstStyle/>
                    <a:p>
                      <a:pPr algn="ctr"/>
                      <a:r>
                        <a:rPr lang="en-US" sz="900" dirty="0"/>
                        <a:t>Acquisitions Cost</a:t>
                      </a:r>
                    </a:p>
                  </a:txBody>
                  <a:tcPr/>
                </a:tc>
                <a:tc>
                  <a:txBody>
                    <a:bodyPr/>
                    <a:lstStyle/>
                    <a:p>
                      <a:pPr algn="ctr"/>
                      <a:r>
                        <a:rPr lang="en-US" sz="900" dirty="0"/>
                        <a:t>Benefits</a:t>
                      </a:r>
                    </a:p>
                  </a:txBody>
                  <a:tcPr/>
                </a:tc>
                <a:extLst>
                  <a:ext uri="{0D108BD9-81ED-4DB2-BD59-A6C34878D82A}">
                    <a16:rowId xmlns:a16="http://schemas.microsoft.com/office/drawing/2014/main" val="359405905"/>
                  </a:ext>
                </a:extLst>
              </a:tr>
              <a:tr h="778132">
                <a:tc>
                  <a:txBody>
                    <a:bodyPr/>
                    <a:lstStyle/>
                    <a:p>
                      <a:pPr algn="ctr"/>
                      <a:r>
                        <a:rPr lang="en-US" dirty="0"/>
                        <a:t>$ 70 Million </a:t>
                      </a:r>
                    </a:p>
                  </a:txBody>
                  <a:tcPr anchor="ctr"/>
                </a:tc>
                <a:tc>
                  <a:txBody>
                    <a:bodyPr/>
                    <a:lstStyle/>
                    <a:p>
                      <a:pPr marL="285750" indent="-285750">
                        <a:buFont typeface="Arial" panose="020B0604020202020204" pitchFamily="34" charset="0"/>
                        <a:buChar char="•"/>
                      </a:pPr>
                      <a:r>
                        <a:rPr lang="en-US" sz="800" b="0" i="0" kern="1200" dirty="0">
                          <a:solidFill>
                            <a:schemeClr val="dk1"/>
                          </a:solidFill>
                          <a:effectLst/>
                          <a:latin typeface="+mn-lt"/>
                          <a:ea typeface="+mn-ea"/>
                          <a:cs typeface="+mn-cs"/>
                        </a:rPr>
                        <a:t>Enhance graphics and multimedia technology for mobile devices.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kern="1200" dirty="0">
                          <a:solidFill>
                            <a:schemeClr val="dk1"/>
                          </a:solidFill>
                          <a:effectLst/>
                          <a:latin typeface="+mn-lt"/>
                          <a:ea typeface="+mn-ea"/>
                          <a:cs typeface="+mn-cs"/>
                        </a:rPr>
                        <a:t>Leverage ultra-low power design methodologies.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kern="1200" dirty="0">
                          <a:solidFill>
                            <a:schemeClr val="dk1"/>
                          </a:solidFill>
                          <a:effectLst/>
                          <a:latin typeface="+mn-lt"/>
                          <a:ea typeface="+mn-ea"/>
                          <a:cs typeface="+mn-cs"/>
                        </a:rPr>
                        <a:t>Expand into the mobile market.</a:t>
                      </a:r>
                    </a:p>
                    <a:p>
                      <a:pPr marL="285750" indent="-285750">
                        <a:buFont typeface="Arial" panose="020B0604020202020204" pitchFamily="34" charset="0"/>
                        <a:buChar char="•"/>
                      </a:pPr>
                      <a:endParaRPr lang="en-US" sz="800" b="0" i="0" kern="1200" dirty="0">
                        <a:solidFill>
                          <a:schemeClr val="dk1"/>
                        </a:solidFill>
                        <a:effectLst/>
                        <a:latin typeface="+mn-lt"/>
                        <a:ea typeface="+mn-ea"/>
                        <a:cs typeface="+mn-cs"/>
                      </a:endParaRPr>
                    </a:p>
                  </a:txBody>
                  <a:tcPr/>
                </a:tc>
                <a:extLst>
                  <a:ext uri="{0D108BD9-81ED-4DB2-BD59-A6C34878D82A}">
                    <a16:rowId xmlns:a16="http://schemas.microsoft.com/office/drawing/2014/main" val="2277921289"/>
                  </a:ext>
                </a:extLst>
              </a:tr>
            </a:tbl>
          </a:graphicData>
        </a:graphic>
      </p:graphicFrame>
      <p:pic>
        <p:nvPicPr>
          <p:cNvPr id="15" name="Picture 14">
            <a:extLst>
              <a:ext uri="{FF2B5EF4-FFF2-40B4-BE49-F238E27FC236}">
                <a16:creationId xmlns:a16="http://schemas.microsoft.com/office/drawing/2014/main" id="{AA4811A7-B223-5866-5C64-13560B32A5C7}"/>
              </a:ext>
            </a:extLst>
          </p:cNvPr>
          <p:cNvPicPr>
            <a:picLocks noChangeAspect="1"/>
          </p:cNvPicPr>
          <p:nvPr/>
        </p:nvPicPr>
        <p:blipFill>
          <a:blip r:embed="rId5"/>
          <a:stretch>
            <a:fillRect/>
          </a:stretch>
        </p:blipFill>
        <p:spPr>
          <a:xfrm>
            <a:off x="4617591" y="5617681"/>
            <a:ext cx="1810131" cy="682311"/>
          </a:xfrm>
          <a:prstGeom prst="rect">
            <a:avLst/>
          </a:prstGeom>
        </p:spPr>
      </p:pic>
      <p:graphicFrame>
        <p:nvGraphicFramePr>
          <p:cNvPr id="16" name="Table 15">
            <a:extLst>
              <a:ext uri="{FF2B5EF4-FFF2-40B4-BE49-F238E27FC236}">
                <a16:creationId xmlns:a16="http://schemas.microsoft.com/office/drawing/2014/main" id="{F7E10A3F-A248-CA24-0B08-005DA14D4CB2}"/>
              </a:ext>
            </a:extLst>
          </p:cNvPr>
          <p:cNvGraphicFramePr>
            <a:graphicFrameLocks noGrp="1"/>
          </p:cNvGraphicFramePr>
          <p:nvPr>
            <p:extLst>
              <p:ext uri="{D42A27DB-BD31-4B8C-83A1-F6EECF244321}">
                <p14:modId xmlns:p14="http://schemas.microsoft.com/office/powerpoint/2010/main" val="2321436154"/>
              </p:ext>
            </p:extLst>
          </p:nvPr>
        </p:nvGraphicFramePr>
        <p:xfrm>
          <a:off x="415881" y="8085898"/>
          <a:ext cx="3554986" cy="944875"/>
        </p:xfrm>
        <a:graphic>
          <a:graphicData uri="http://schemas.openxmlformats.org/drawingml/2006/table">
            <a:tbl>
              <a:tblPr firstRow="1" bandRow="1">
                <a:tableStyleId>{073A0DAA-6AF3-43AB-8588-CEC1D06C72B9}</a:tableStyleId>
              </a:tblPr>
              <a:tblGrid>
                <a:gridCol w="1777493">
                  <a:extLst>
                    <a:ext uri="{9D8B030D-6E8A-4147-A177-3AD203B41FA5}">
                      <a16:colId xmlns:a16="http://schemas.microsoft.com/office/drawing/2014/main" val="561475073"/>
                    </a:ext>
                  </a:extLst>
                </a:gridCol>
                <a:gridCol w="1777493">
                  <a:extLst>
                    <a:ext uri="{9D8B030D-6E8A-4147-A177-3AD203B41FA5}">
                      <a16:colId xmlns:a16="http://schemas.microsoft.com/office/drawing/2014/main" val="1877457559"/>
                    </a:ext>
                  </a:extLst>
                </a:gridCol>
              </a:tblGrid>
              <a:tr h="198124">
                <a:tc>
                  <a:txBody>
                    <a:bodyPr/>
                    <a:lstStyle/>
                    <a:p>
                      <a:pPr algn="ctr"/>
                      <a:r>
                        <a:rPr lang="en-US" sz="900" dirty="0"/>
                        <a:t>Acquisitions Cost</a:t>
                      </a:r>
                    </a:p>
                  </a:txBody>
                  <a:tcPr/>
                </a:tc>
                <a:tc>
                  <a:txBody>
                    <a:bodyPr/>
                    <a:lstStyle/>
                    <a:p>
                      <a:pPr algn="ctr"/>
                      <a:r>
                        <a:rPr lang="en-US" sz="900" dirty="0"/>
                        <a:t>Benefits</a:t>
                      </a:r>
                    </a:p>
                  </a:txBody>
                  <a:tcPr/>
                </a:tc>
                <a:extLst>
                  <a:ext uri="{0D108BD9-81ED-4DB2-BD59-A6C34878D82A}">
                    <a16:rowId xmlns:a16="http://schemas.microsoft.com/office/drawing/2014/main" val="359405905"/>
                  </a:ext>
                </a:extLst>
              </a:tr>
              <a:tr h="716275">
                <a:tc>
                  <a:txBody>
                    <a:bodyPr/>
                    <a:lstStyle/>
                    <a:p>
                      <a:pPr algn="ctr"/>
                      <a:r>
                        <a:rPr lang="en-US" dirty="0"/>
                        <a:t>$ NPD</a:t>
                      </a:r>
                    </a:p>
                  </a:txBody>
                  <a:tcPr anchor="ctr"/>
                </a:tc>
                <a:tc>
                  <a:txBody>
                    <a:bodyP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kern="1200" dirty="0">
                          <a:solidFill>
                            <a:schemeClr val="dk1"/>
                          </a:solidFill>
                          <a:effectLst/>
                          <a:latin typeface="+mn-lt"/>
                          <a:ea typeface="+mn-ea"/>
                          <a:cs typeface="+mn-cs"/>
                        </a:rPr>
                        <a:t>Enhanced storage solutions.</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kern="1200" dirty="0">
                          <a:solidFill>
                            <a:schemeClr val="dk1"/>
                          </a:solidFill>
                          <a:effectLst/>
                          <a:latin typeface="+mn-lt"/>
                          <a:ea typeface="+mn-ea"/>
                          <a:cs typeface="+mn-cs"/>
                        </a:rPr>
                        <a:t>Integration with NVIDIA technology.</a:t>
                      </a:r>
                    </a:p>
                    <a:p>
                      <a:pPr marL="171450" indent="-171450">
                        <a:buFont typeface="Arial" panose="020B0604020202020204" pitchFamily="34" charset="0"/>
                        <a:buChar char="•"/>
                      </a:pPr>
                      <a:r>
                        <a:rPr lang="en-US" sz="800" b="0" i="0" kern="1200" dirty="0">
                          <a:solidFill>
                            <a:schemeClr val="dk1"/>
                          </a:solidFill>
                          <a:effectLst/>
                          <a:latin typeface="+mn-lt"/>
                          <a:ea typeface="+mn-ea"/>
                          <a:cs typeface="+mn-cs"/>
                        </a:rPr>
                        <a:t>Expertise and innovation</a:t>
                      </a:r>
                    </a:p>
                    <a:p>
                      <a:pPr marL="171450" indent="-171450">
                        <a:buFont typeface="Arial" panose="020B0604020202020204" pitchFamily="34" charset="0"/>
                        <a:buChar char="•"/>
                      </a:pPr>
                      <a:r>
                        <a:rPr lang="en-US" sz="800" b="0" i="0" kern="1200" dirty="0">
                          <a:solidFill>
                            <a:schemeClr val="dk1"/>
                          </a:solidFill>
                          <a:effectLst/>
                          <a:latin typeface="+mn-lt"/>
                          <a:ea typeface="+mn-ea"/>
                          <a:cs typeface="+mn-cs"/>
                        </a:rPr>
                        <a:t>Strategic market expansion</a:t>
                      </a:r>
                      <a:endParaRPr lang="en-US" sz="300" dirty="0">
                        <a:solidFill>
                          <a:schemeClr val="bg1"/>
                        </a:solidFill>
                      </a:endParaRPr>
                    </a:p>
                  </a:txBody>
                  <a:tcPr/>
                </a:tc>
                <a:extLst>
                  <a:ext uri="{0D108BD9-81ED-4DB2-BD59-A6C34878D82A}">
                    <a16:rowId xmlns:a16="http://schemas.microsoft.com/office/drawing/2014/main" val="2277921289"/>
                  </a:ext>
                </a:extLst>
              </a:tr>
            </a:tbl>
          </a:graphicData>
        </a:graphic>
      </p:graphicFrame>
      <p:pic>
        <p:nvPicPr>
          <p:cNvPr id="18" name="Picture 17">
            <a:extLst>
              <a:ext uri="{FF2B5EF4-FFF2-40B4-BE49-F238E27FC236}">
                <a16:creationId xmlns:a16="http://schemas.microsoft.com/office/drawing/2014/main" id="{DDB5694A-F717-8AE6-F76C-7925714A6053}"/>
              </a:ext>
            </a:extLst>
          </p:cNvPr>
          <p:cNvPicPr>
            <a:picLocks noChangeAspect="1"/>
          </p:cNvPicPr>
          <p:nvPr/>
        </p:nvPicPr>
        <p:blipFill>
          <a:blip r:embed="rId6"/>
          <a:stretch>
            <a:fillRect/>
          </a:stretch>
        </p:blipFill>
        <p:spPr>
          <a:xfrm>
            <a:off x="4617591" y="8200761"/>
            <a:ext cx="1832995" cy="682311"/>
          </a:xfrm>
          <a:prstGeom prst="rect">
            <a:avLst/>
          </a:prstGeom>
        </p:spPr>
      </p:pic>
    </p:spTree>
    <p:extLst>
      <p:ext uri="{BB962C8B-B14F-4D97-AF65-F5344CB8AC3E}">
        <p14:creationId xmlns:p14="http://schemas.microsoft.com/office/powerpoint/2010/main" val="4144161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A14B139-2F48-751C-8013-05283107C42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4DE4CF8-5E8B-061A-691A-6BE84D8FC479}"/>
              </a:ext>
            </a:extLst>
          </p:cNvPr>
          <p:cNvSpPr txBox="1"/>
          <p:nvPr/>
        </p:nvSpPr>
        <p:spPr>
          <a:xfrm>
            <a:off x="161544" y="71627"/>
            <a:ext cx="2066925" cy="116205"/>
          </a:xfrm>
          <a:prstGeom prst="rect">
            <a:avLst/>
          </a:prstGeom>
        </p:spPr>
        <p:txBody>
          <a:bodyPr vert="horz" wrap="square" lIns="0" tIns="0" rIns="0" bIns="0" rtlCol="0">
            <a:spAutoFit/>
          </a:bodyPr>
          <a:lstStyle/>
          <a:p>
            <a:pPr>
              <a:lnSpc>
                <a:spcPts val="865"/>
              </a:lnSpc>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12" name="object 75">
            <a:extLst>
              <a:ext uri="{FF2B5EF4-FFF2-40B4-BE49-F238E27FC236}">
                <a16:creationId xmlns:a16="http://schemas.microsoft.com/office/drawing/2014/main" id="{79F0F6C4-45DE-FF61-7BE7-8D3E9F3A020E}"/>
              </a:ext>
            </a:extLst>
          </p:cNvPr>
          <p:cNvSpPr/>
          <p:nvPr/>
        </p:nvSpPr>
        <p:spPr>
          <a:xfrm>
            <a:off x="0" y="191563"/>
            <a:ext cx="681990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sp>
        <p:nvSpPr>
          <p:cNvPr id="13" name="TextBox 12">
            <a:extLst>
              <a:ext uri="{FF2B5EF4-FFF2-40B4-BE49-F238E27FC236}">
                <a16:creationId xmlns:a16="http://schemas.microsoft.com/office/drawing/2014/main" id="{D13176F1-678A-7A8E-863B-BD887D60AD2E}"/>
              </a:ext>
            </a:extLst>
          </p:cNvPr>
          <p:cNvSpPr txBox="1"/>
          <p:nvPr/>
        </p:nvSpPr>
        <p:spPr>
          <a:xfrm>
            <a:off x="407414" y="499907"/>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pic>
        <p:nvPicPr>
          <p:cNvPr id="14" name="object 2">
            <a:extLst>
              <a:ext uri="{FF2B5EF4-FFF2-40B4-BE49-F238E27FC236}">
                <a16:creationId xmlns:a16="http://schemas.microsoft.com/office/drawing/2014/main" id="{5641AB07-88DA-A6E3-60A1-F27DBF9348A9}"/>
              </a:ext>
            </a:extLst>
          </p:cNvPr>
          <p:cNvPicPr/>
          <p:nvPr/>
        </p:nvPicPr>
        <p:blipFill>
          <a:blip r:embed="rId3" cstate="print"/>
          <a:stretch>
            <a:fillRect/>
          </a:stretch>
        </p:blipFill>
        <p:spPr>
          <a:xfrm>
            <a:off x="4699000" y="443859"/>
            <a:ext cx="1751586" cy="517713"/>
          </a:xfrm>
          <a:prstGeom prst="rect">
            <a:avLst/>
          </a:prstGeom>
        </p:spPr>
      </p:pic>
      <p:sp>
        <p:nvSpPr>
          <p:cNvPr id="4" name="object 3">
            <a:extLst>
              <a:ext uri="{FF2B5EF4-FFF2-40B4-BE49-F238E27FC236}">
                <a16:creationId xmlns:a16="http://schemas.microsoft.com/office/drawing/2014/main" id="{F4D3770E-095E-054C-23D2-3461CAEADD7C}"/>
              </a:ext>
            </a:extLst>
          </p:cNvPr>
          <p:cNvSpPr txBox="1"/>
          <p:nvPr/>
        </p:nvSpPr>
        <p:spPr>
          <a:xfrm>
            <a:off x="228600" y="1448147"/>
            <a:ext cx="6011841" cy="7300075"/>
          </a:xfrm>
          <a:prstGeom prst="rect">
            <a:avLst/>
          </a:prstGeom>
        </p:spPr>
        <p:txBody>
          <a:bodyPr vert="horz" wrap="square" lIns="0" tIns="13335" rIns="0" bIns="0" rtlCol="0">
            <a:spAutoFit/>
          </a:bodyPr>
          <a:lstStyle/>
          <a:p>
            <a:pPr marL="12700">
              <a:lnSpc>
                <a:spcPct val="100000"/>
              </a:lnSpc>
              <a:spcBef>
                <a:spcPts val="105"/>
              </a:spcBef>
              <a:buSzPct val="110000"/>
              <a:tabLst>
                <a:tab pos="182880" algn="l"/>
              </a:tabLst>
            </a:pPr>
            <a:r>
              <a:rPr lang="en-US" sz="1000" dirty="0">
                <a:latin typeface="Calibri"/>
                <a:cs typeface="Calibri"/>
              </a:rPr>
              <a:t>	</a:t>
            </a:r>
            <a:r>
              <a:rPr lang="en-US" sz="1100" b="1" dirty="0">
                <a:latin typeface="Calibri"/>
                <a:cs typeface="Calibri"/>
              </a:rPr>
              <a:t>Year 2024</a:t>
            </a:r>
            <a:r>
              <a:rPr lang="en-US" sz="1100" b="1" spc="-10" dirty="0">
                <a:latin typeface="Calibri"/>
                <a:cs typeface="Calibri"/>
              </a:rPr>
              <a:t>: </a:t>
            </a:r>
          </a:p>
          <a:p>
            <a:pPr marL="12700">
              <a:lnSpc>
                <a:spcPct val="100000"/>
              </a:lnSpc>
              <a:spcBef>
                <a:spcPts val="105"/>
              </a:spcBef>
              <a:buSzPct val="110000"/>
              <a:tabLst>
                <a:tab pos="182880" algn="l"/>
              </a:tabLst>
            </a:pPr>
            <a:endParaRPr lang="en-US" sz="1000" spc="-10" dirty="0">
              <a:latin typeface="Calibri"/>
              <a:cs typeface="Calibri"/>
            </a:endParaRPr>
          </a:p>
          <a:p>
            <a:pPr marL="182880" indent="-170180">
              <a:lnSpc>
                <a:spcPct val="100000"/>
              </a:lnSpc>
              <a:spcBef>
                <a:spcPts val="105"/>
              </a:spcBef>
              <a:buSzPct val="110000"/>
              <a:buFont typeface="Wingdings"/>
              <a:buChar char=""/>
              <a:tabLst>
                <a:tab pos="182880" algn="l"/>
              </a:tabLst>
            </a:pPr>
            <a:r>
              <a:rPr lang="en-US" sz="1000" b="1" i="0" dirty="0">
                <a:solidFill>
                  <a:srgbClr val="D2D0CE"/>
                </a:solidFill>
                <a:effectLst/>
                <a:latin typeface="-apple-system"/>
              </a:rPr>
              <a:t>Bright Computing </a:t>
            </a:r>
            <a:r>
              <a:rPr lang="en-US" sz="1000" spc="-10" dirty="0">
                <a:latin typeface="Calibri"/>
                <a:cs typeface="Calibri"/>
              </a:rPr>
              <a:t>: </a:t>
            </a:r>
            <a:r>
              <a:rPr lang="en-US" sz="1000" b="0" i="0" dirty="0">
                <a:solidFill>
                  <a:srgbClr val="D2D0CE"/>
                </a:solidFill>
                <a:effectLst/>
                <a:latin typeface="-apple-system"/>
              </a:rPr>
              <a:t>The acquisition aimed to strengthen NVIDIA’s high-performance computing (HPC) management tools and expand its presence in the HPC market. Bright Computing’s software, particularly Bright Cluster Manager, automates the management of HPC clusters, making it easier to configure and manage large-scale computing environments. </a:t>
            </a:r>
            <a:endParaRPr lang="en-US" sz="1000" dirty="0">
              <a:solidFill>
                <a:srgbClr val="D2D0CE"/>
              </a:solidFill>
              <a:latin typeface="-apple-system"/>
            </a:endParaRPr>
          </a:p>
          <a:p>
            <a:pPr marL="182880" indent="-170180">
              <a:lnSpc>
                <a:spcPct val="100000"/>
              </a:lnSpc>
              <a:spcBef>
                <a:spcPts val="105"/>
              </a:spcBef>
              <a:buSzPct val="110000"/>
              <a:buFont typeface="Wingdings"/>
              <a:buChar char=""/>
              <a:tabLst>
                <a:tab pos="182880" algn="l"/>
              </a:tabLst>
            </a:pPr>
            <a:endParaRPr lang="en-US" sz="1000" b="0" i="0" dirty="0">
              <a:solidFill>
                <a:srgbClr val="D2D0CE"/>
              </a:solidFill>
              <a:effectLst/>
              <a:latin typeface="-apple-system"/>
            </a:endParaRPr>
          </a:p>
          <a:p>
            <a:pPr marL="182880" indent="-170180">
              <a:lnSpc>
                <a:spcPct val="100000"/>
              </a:lnSpc>
              <a:spcBef>
                <a:spcPts val="105"/>
              </a:spcBef>
              <a:buSzPct val="110000"/>
              <a:buFont typeface="Wingdings"/>
              <a:buChar char=""/>
              <a:tabLst>
                <a:tab pos="182880" algn="l"/>
              </a:tabLst>
            </a:pPr>
            <a:endParaRPr lang="en-US" sz="1000" dirty="0">
              <a:solidFill>
                <a:srgbClr val="D2D0CE"/>
              </a:solidFill>
              <a:latin typeface="-apple-system"/>
            </a:endParaRPr>
          </a:p>
          <a:p>
            <a:pPr marL="182880" indent="-170180">
              <a:lnSpc>
                <a:spcPct val="100000"/>
              </a:lnSpc>
              <a:spcBef>
                <a:spcPts val="105"/>
              </a:spcBef>
              <a:buSzPct val="110000"/>
              <a:buFont typeface="Wingdings"/>
              <a:buChar char=""/>
              <a:tabLst>
                <a:tab pos="182880" algn="l"/>
              </a:tabLst>
            </a:pPr>
            <a:endParaRPr lang="en-US" sz="1000" b="0" i="0" dirty="0">
              <a:solidFill>
                <a:srgbClr val="D2D0CE"/>
              </a:solidFill>
              <a:effectLst/>
              <a:latin typeface="-apple-system"/>
            </a:endParaRPr>
          </a:p>
          <a:p>
            <a:pPr marL="182880" indent="-170180">
              <a:lnSpc>
                <a:spcPct val="100000"/>
              </a:lnSpc>
              <a:spcBef>
                <a:spcPts val="105"/>
              </a:spcBef>
              <a:buSzPct val="110000"/>
              <a:buFont typeface="Wingdings"/>
              <a:buChar char=""/>
              <a:tabLst>
                <a:tab pos="182880" algn="l"/>
              </a:tabLst>
            </a:pPr>
            <a:endParaRPr lang="en-US" sz="1000" dirty="0">
              <a:solidFill>
                <a:srgbClr val="D2D0CE"/>
              </a:solidFill>
              <a:latin typeface="-apple-system"/>
            </a:endParaRPr>
          </a:p>
          <a:p>
            <a:pPr marL="182880" indent="-170180">
              <a:lnSpc>
                <a:spcPct val="100000"/>
              </a:lnSpc>
              <a:spcBef>
                <a:spcPts val="105"/>
              </a:spcBef>
              <a:buSzPct val="110000"/>
              <a:buFont typeface="Wingdings"/>
              <a:buChar char=""/>
              <a:tabLst>
                <a:tab pos="182880" algn="l"/>
              </a:tabLst>
            </a:pPr>
            <a:endParaRPr lang="en-US" sz="1000" b="0" i="0" dirty="0">
              <a:solidFill>
                <a:srgbClr val="D2D0CE"/>
              </a:solidFill>
              <a:effectLst/>
              <a:latin typeface="-apple-system"/>
            </a:endParaRPr>
          </a:p>
          <a:p>
            <a:pPr marL="12700">
              <a:lnSpc>
                <a:spcPct val="100000"/>
              </a:lnSpc>
              <a:spcBef>
                <a:spcPts val="105"/>
              </a:spcBef>
              <a:buSzPct val="110000"/>
              <a:tabLst>
                <a:tab pos="182880" algn="l"/>
              </a:tabLst>
            </a:pPr>
            <a:endParaRPr lang="en-US" sz="1000" dirty="0">
              <a:latin typeface="Calibri"/>
              <a:cs typeface="Calibri"/>
            </a:endParaRPr>
          </a:p>
          <a:p>
            <a:pPr>
              <a:lnSpc>
                <a:spcPct val="100000"/>
              </a:lnSpc>
              <a:spcBef>
                <a:spcPts val="120"/>
              </a:spcBef>
              <a:buFont typeface="Wingdings"/>
              <a:buChar char=""/>
            </a:pPr>
            <a:endParaRPr lang="en-US" sz="1000" dirty="0">
              <a:latin typeface="Calibri"/>
              <a:cs typeface="Calibri"/>
            </a:endParaRPr>
          </a:p>
          <a:p>
            <a:pPr>
              <a:lnSpc>
                <a:spcPct val="100000"/>
              </a:lnSpc>
              <a:spcBef>
                <a:spcPts val="120"/>
              </a:spcBef>
              <a:buFont typeface="Wingdings"/>
              <a:buChar char=""/>
            </a:pPr>
            <a:endParaRPr lang="en-US" sz="1000" dirty="0">
              <a:latin typeface="Calibri"/>
              <a:cs typeface="Calibri"/>
            </a:endParaRPr>
          </a:p>
          <a:p>
            <a:pPr>
              <a:lnSpc>
                <a:spcPct val="100000"/>
              </a:lnSpc>
              <a:spcBef>
                <a:spcPts val="120"/>
              </a:spcBef>
            </a:pPr>
            <a:r>
              <a:rPr lang="en-US" sz="1000" dirty="0">
                <a:latin typeface="Calibri"/>
                <a:cs typeface="Calibri"/>
              </a:rPr>
              <a:t>    </a:t>
            </a:r>
            <a:endParaRPr sz="1000" dirty="0">
              <a:latin typeface="Calibri"/>
              <a:cs typeface="Calibri"/>
            </a:endParaRPr>
          </a:p>
          <a:p>
            <a:pPr marL="182880" indent="-170180">
              <a:lnSpc>
                <a:spcPct val="100000"/>
              </a:lnSpc>
              <a:buSzPct val="110000"/>
              <a:buFont typeface="Wingdings"/>
              <a:buChar char=""/>
              <a:tabLst>
                <a:tab pos="182880" algn="l"/>
              </a:tabLst>
            </a:pPr>
            <a:r>
              <a:rPr lang="en-US" sz="1000" dirty="0">
                <a:latin typeface="Calibri"/>
                <a:cs typeface="Calibri"/>
              </a:rPr>
              <a:t>RunAI:</a:t>
            </a:r>
            <a:r>
              <a:rPr lang="en-US" sz="1000" spc="-10" dirty="0">
                <a:latin typeface="Calibri"/>
                <a:cs typeface="Calibri"/>
              </a:rPr>
              <a:t> </a:t>
            </a:r>
            <a:r>
              <a:rPr lang="en-US" sz="1000" b="0" i="0" dirty="0">
                <a:solidFill>
                  <a:srgbClr val="D2D0CE"/>
                </a:solidFill>
                <a:effectLst/>
                <a:latin typeface="-apple-system"/>
              </a:rPr>
              <a:t>This acquisition aimed to enhance NVIDIA’s AI infrastructure orchestration capabilities, allowing for more efficient management and optimization of AI workloads across various hardware platforms.</a:t>
            </a:r>
            <a:endParaRPr lang="en-US" sz="1000" dirty="0">
              <a:solidFill>
                <a:srgbClr val="D2D0CE"/>
              </a:solidFill>
              <a:latin typeface="-apple-system"/>
            </a:endParaRPr>
          </a:p>
          <a:p>
            <a:pPr marL="182880" indent="-170180">
              <a:lnSpc>
                <a:spcPct val="100000"/>
              </a:lnSpc>
              <a:buSzPct val="110000"/>
              <a:buFont typeface="Wingdings"/>
              <a:buChar char=""/>
              <a:tabLst>
                <a:tab pos="182880" algn="l"/>
              </a:tabLst>
            </a:pPr>
            <a:endParaRPr lang="en-US" sz="1000" b="0" i="0" dirty="0">
              <a:solidFill>
                <a:srgbClr val="D2D0CE"/>
              </a:solidFill>
              <a:effectLst/>
              <a:latin typeface="-apple-system"/>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cs typeface="Calibri"/>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cs typeface="Calibri"/>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cs typeface="Calibri"/>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cs typeface="Calibri"/>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cs typeface="Calibri"/>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cs typeface="Calibri"/>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cs typeface="Calibri"/>
            </a:endParaRPr>
          </a:p>
          <a:p>
            <a:pPr>
              <a:lnSpc>
                <a:spcPct val="100000"/>
              </a:lnSpc>
              <a:spcBef>
                <a:spcPts val="150"/>
              </a:spcBef>
            </a:pPr>
            <a:endParaRPr lang="en-US" sz="1000" dirty="0">
              <a:latin typeface="Calibri"/>
              <a:cs typeface="Calibri"/>
            </a:endParaRPr>
          </a:p>
          <a:p>
            <a:pPr>
              <a:lnSpc>
                <a:spcPct val="100000"/>
              </a:lnSpc>
              <a:spcBef>
                <a:spcPts val="150"/>
              </a:spcBef>
              <a:buFont typeface="Wingdings"/>
              <a:buChar char=""/>
            </a:pPr>
            <a:endParaRPr sz="1000" dirty="0">
              <a:latin typeface="Calibri"/>
              <a:cs typeface="Calibri"/>
            </a:endParaRPr>
          </a:p>
          <a:p>
            <a:pPr marL="182880" indent="-170180">
              <a:lnSpc>
                <a:spcPct val="100000"/>
              </a:lnSpc>
              <a:buSzPct val="110000"/>
              <a:buFont typeface="Wingdings"/>
              <a:buChar char=""/>
              <a:tabLst>
                <a:tab pos="182880" algn="l"/>
              </a:tabLst>
            </a:pPr>
            <a:r>
              <a:rPr lang="en-US" sz="1000" dirty="0">
                <a:latin typeface="Calibri"/>
                <a:cs typeface="Calibri"/>
              </a:rPr>
              <a:t>DiciAI: </a:t>
            </a:r>
            <a:r>
              <a:rPr lang="en-US" sz="1000" b="0" i="0" dirty="0">
                <a:solidFill>
                  <a:srgbClr val="D2D0CE"/>
                </a:solidFill>
                <a:effectLst/>
                <a:latin typeface="-apple-system"/>
              </a:rPr>
              <a:t>This acquisition aimed to enhance NVIDIA’s capabilities in deep learning and AI model optimization, particularly focusing on compressing generative AI language models to run more efficiently on NVIDIA’s hardware.</a:t>
            </a:r>
          </a:p>
          <a:p>
            <a:pPr marL="182880" indent="-170180">
              <a:lnSpc>
                <a:spcPct val="100000"/>
              </a:lnSpc>
              <a:buSzPct val="110000"/>
              <a:buFont typeface="Wingdings"/>
              <a:buChar char=""/>
              <a:tabLst>
                <a:tab pos="182880" algn="l"/>
              </a:tabLst>
            </a:pPr>
            <a:endParaRPr lang="en-US" sz="1000" dirty="0">
              <a:solidFill>
                <a:srgbClr val="D2D0CE"/>
              </a:solidFill>
              <a:latin typeface="-apple-system"/>
            </a:endParaRPr>
          </a:p>
          <a:p>
            <a:pPr marL="182880" indent="-170180">
              <a:lnSpc>
                <a:spcPct val="100000"/>
              </a:lnSpc>
              <a:buSzPct val="110000"/>
              <a:buFont typeface="Wingdings"/>
              <a:buChar char=""/>
              <a:tabLst>
                <a:tab pos="182880" algn="l"/>
              </a:tabLst>
            </a:pPr>
            <a:endParaRPr lang="en-US" sz="1000" b="0" i="0" dirty="0">
              <a:solidFill>
                <a:srgbClr val="D2D0CE"/>
              </a:solidFill>
              <a:effectLst/>
              <a:latin typeface="-apple-system"/>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endParaRPr>
          </a:p>
          <a:p>
            <a:pPr marL="182880" indent="-170180">
              <a:lnSpc>
                <a:spcPct val="100000"/>
              </a:lnSpc>
              <a:buSzPct val="110000"/>
              <a:buFont typeface="Wingdings"/>
              <a:buChar char=""/>
              <a:tabLst>
                <a:tab pos="182880" algn="l"/>
              </a:tabLst>
            </a:pPr>
            <a:endParaRPr lang="en-US" sz="1000" b="0" i="0" dirty="0">
              <a:solidFill>
                <a:srgbClr val="D2D0CE"/>
              </a:solidFill>
              <a:effectLst/>
              <a:latin typeface="-apple-system"/>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endParaRPr>
          </a:p>
          <a:p>
            <a:pPr marL="182880" indent="-170180">
              <a:lnSpc>
                <a:spcPct val="100000"/>
              </a:lnSpc>
              <a:buSzPct val="110000"/>
              <a:buFont typeface="Wingdings"/>
              <a:buChar char=""/>
              <a:tabLst>
                <a:tab pos="182880" algn="l"/>
              </a:tabLst>
            </a:pPr>
            <a:endParaRPr lang="en-US" sz="1000" b="0" i="0" dirty="0">
              <a:solidFill>
                <a:srgbClr val="D2D0CE"/>
              </a:solidFill>
              <a:effectLst/>
              <a:latin typeface="-apple-system"/>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endParaRPr>
          </a:p>
          <a:p>
            <a:pPr marL="182880" indent="-170180">
              <a:lnSpc>
                <a:spcPct val="100000"/>
              </a:lnSpc>
              <a:buSzPct val="110000"/>
              <a:buFont typeface="Wingdings"/>
              <a:buChar char=""/>
              <a:tabLst>
                <a:tab pos="182880" algn="l"/>
              </a:tabLst>
            </a:pPr>
            <a:endParaRPr lang="en-US" sz="1000" b="0" i="0" dirty="0">
              <a:solidFill>
                <a:srgbClr val="D2D0CE"/>
              </a:solidFill>
              <a:effectLst/>
              <a:latin typeface="-apple-system"/>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endParaRPr>
          </a:p>
          <a:p>
            <a:pPr marL="182880" indent="-170180">
              <a:lnSpc>
                <a:spcPct val="100000"/>
              </a:lnSpc>
              <a:buSzPct val="110000"/>
              <a:buFont typeface="Wingdings"/>
              <a:buChar char=""/>
              <a:tabLst>
                <a:tab pos="182880" algn="l"/>
              </a:tabLst>
            </a:pPr>
            <a:endParaRPr lang="en-US" sz="1000" b="0" i="0" dirty="0">
              <a:solidFill>
                <a:srgbClr val="D2D0CE"/>
              </a:solidFill>
              <a:effectLst/>
              <a:latin typeface="-apple-system"/>
            </a:endParaRPr>
          </a:p>
          <a:p>
            <a:pPr marL="182880" indent="-170180">
              <a:lnSpc>
                <a:spcPct val="100000"/>
              </a:lnSpc>
              <a:buSzPct val="110000"/>
              <a:buFont typeface="Wingdings"/>
              <a:buChar char=""/>
              <a:tabLst>
                <a:tab pos="182880" algn="l"/>
              </a:tabLst>
            </a:pPr>
            <a:endParaRPr lang="en-US" sz="1000" dirty="0">
              <a:solidFill>
                <a:srgbClr val="D2D0CE"/>
              </a:solidFill>
              <a:latin typeface="-apple-system"/>
            </a:endParaRPr>
          </a:p>
          <a:p>
            <a:pPr marL="182880" indent="-170180">
              <a:lnSpc>
                <a:spcPct val="100000"/>
              </a:lnSpc>
              <a:buSzPct val="110000"/>
              <a:buFont typeface="Wingdings"/>
              <a:buChar char=""/>
              <a:tabLst>
                <a:tab pos="182880" algn="l"/>
              </a:tabLst>
            </a:pPr>
            <a:endParaRPr lang="en-US" sz="1000" b="0" i="0" dirty="0">
              <a:solidFill>
                <a:srgbClr val="D2D0CE"/>
              </a:solidFill>
              <a:effectLst/>
              <a:latin typeface="-apple-system"/>
            </a:endParaRPr>
          </a:p>
          <a:p>
            <a:pPr marL="182880" indent="-170180">
              <a:lnSpc>
                <a:spcPct val="100000"/>
              </a:lnSpc>
              <a:buSzPct val="110000"/>
              <a:buFont typeface="Wingdings"/>
              <a:buChar char=""/>
              <a:tabLst>
                <a:tab pos="182880" algn="l"/>
              </a:tabLst>
            </a:pPr>
            <a:r>
              <a:rPr lang="en-US" sz="1000" b="0" i="0" dirty="0">
                <a:solidFill>
                  <a:srgbClr val="EEF0FF"/>
                </a:solidFill>
                <a:effectLst/>
                <a:latin typeface="Google Sans"/>
              </a:rPr>
              <a:t>Shoreline.io</a:t>
            </a:r>
            <a:r>
              <a:rPr lang="en-US" sz="1000" dirty="0">
                <a:solidFill>
                  <a:srgbClr val="D2D0CE"/>
                </a:solidFill>
                <a:latin typeface="-apple-system"/>
              </a:rPr>
              <a:t>: </a:t>
            </a:r>
            <a:r>
              <a:rPr lang="en-US" sz="1000" b="0" i="0" dirty="0">
                <a:solidFill>
                  <a:srgbClr val="D2D0CE"/>
                </a:solidFill>
                <a:effectLst/>
                <a:latin typeface="-apple-system"/>
              </a:rPr>
              <a:t>Shoreline.io specializes in incident automation, providing software that identifies and resolves issues in cloud-based services. This acquisition enhances NVIDIA’s capabilities in improving the reliability and efficiency of its cloud infrastructure.</a:t>
            </a:r>
            <a:endParaRPr lang="en-US" sz="1000" dirty="0">
              <a:solidFill>
                <a:srgbClr val="D2D0CE"/>
              </a:solidFill>
              <a:latin typeface="-apple-system"/>
              <a:cs typeface="Calibri"/>
            </a:endParaRPr>
          </a:p>
          <a:p>
            <a:pPr marL="12700">
              <a:lnSpc>
                <a:spcPct val="100000"/>
              </a:lnSpc>
              <a:buSzPct val="110000"/>
              <a:tabLst>
                <a:tab pos="182880" algn="l"/>
              </a:tabLst>
            </a:pPr>
            <a:endParaRPr lang="en-US" sz="1000" dirty="0">
              <a:latin typeface="Calibri"/>
              <a:cs typeface="Calibri"/>
            </a:endParaRPr>
          </a:p>
        </p:txBody>
      </p:sp>
      <p:graphicFrame>
        <p:nvGraphicFramePr>
          <p:cNvPr id="6" name="Table 5">
            <a:extLst>
              <a:ext uri="{FF2B5EF4-FFF2-40B4-BE49-F238E27FC236}">
                <a16:creationId xmlns:a16="http://schemas.microsoft.com/office/drawing/2014/main" id="{06795B25-3CDF-AA08-ABCA-2F7EF12BB761}"/>
              </a:ext>
            </a:extLst>
          </p:cNvPr>
          <p:cNvGraphicFramePr>
            <a:graphicFrameLocks noGrp="1"/>
          </p:cNvGraphicFramePr>
          <p:nvPr>
            <p:extLst>
              <p:ext uri="{D42A27DB-BD31-4B8C-83A1-F6EECF244321}">
                <p14:modId xmlns:p14="http://schemas.microsoft.com/office/powerpoint/2010/main" val="507928326"/>
              </p:ext>
            </p:extLst>
          </p:nvPr>
        </p:nvGraphicFramePr>
        <p:xfrm>
          <a:off x="407414" y="2594281"/>
          <a:ext cx="3554986" cy="1066800"/>
        </p:xfrm>
        <a:graphic>
          <a:graphicData uri="http://schemas.openxmlformats.org/drawingml/2006/table">
            <a:tbl>
              <a:tblPr firstRow="1" bandRow="1">
                <a:tableStyleId>{073A0DAA-6AF3-43AB-8588-CEC1D06C72B9}</a:tableStyleId>
              </a:tblPr>
              <a:tblGrid>
                <a:gridCol w="1777493">
                  <a:extLst>
                    <a:ext uri="{9D8B030D-6E8A-4147-A177-3AD203B41FA5}">
                      <a16:colId xmlns:a16="http://schemas.microsoft.com/office/drawing/2014/main" val="561475073"/>
                    </a:ext>
                  </a:extLst>
                </a:gridCol>
                <a:gridCol w="1777493">
                  <a:extLst>
                    <a:ext uri="{9D8B030D-6E8A-4147-A177-3AD203B41FA5}">
                      <a16:colId xmlns:a16="http://schemas.microsoft.com/office/drawing/2014/main" val="1877457559"/>
                    </a:ext>
                  </a:extLst>
                </a:gridCol>
              </a:tblGrid>
              <a:tr h="198124">
                <a:tc>
                  <a:txBody>
                    <a:bodyPr/>
                    <a:lstStyle/>
                    <a:p>
                      <a:pPr algn="ctr"/>
                      <a:r>
                        <a:rPr lang="en-US" sz="900" dirty="0"/>
                        <a:t>Acquisitions Cost</a:t>
                      </a:r>
                    </a:p>
                  </a:txBody>
                  <a:tcPr/>
                </a:tc>
                <a:tc>
                  <a:txBody>
                    <a:bodyPr/>
                    <a:lstStyle/>
                    <a:p>
                      <a:pPr algn="ctr"/>
                      <a:r>
                        <a:rPr lang="en-US" sz="900" dirty="0"/>
                        <a:t>Benefits</a:t>
                      </a:r>
                    </a:p>
                  </a:txBody>
                  <a:tcPr/>
                </a:tc>
                <a:extLst>
                  <a:ext uri="{0D108BD9-81ED-4DB2-BD59-A6C34878D82A}">
                    <a16:rowId xmlns:a16="http://schemas.microsoft.com/office/drawing/2014/main" val="359405905"/>
                  </a:ext>
                </a:extLst>
              </a:tr>
              <a:tr h="716275">
                <a:tc>
                  <a:txBody>
                    <a:bodyPr/>
                    <a:lstStyle/>
                    <a:p>
                      <a:pPr algn="ctr"/>
                      <a:r>
                        <a:rPr lang="en-US" dirty="0"/>
                        <a:t>$ NDP</a:t>
                      </a:r>
                    </a:p>
                  </a:txBody>
                  <a:tcPr anchor="ctr"/>
                </a:tc>
                <a:tc>
                  <a:txBody>
                    <a:bodyP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i="0" kern="1200" dirty="0">
                          <a:solidFill>
                            <a:schemeClr val="dk1"/>
                          </a:solidFill>
                          <a:effectLst/>
                          <a:latin typeface="+mn-lt"/>
                          <a:ea typeface="+mn-ea"/>
                          <a:cs typeface="+mn-cs"/>
                        </a:rPr>
                        <a:t>Enhanced HPC Management</a:t>
                      </a:r>
                      <a:r>
                        <a:rPr lang="en-US" sz="100" b="0" i="0" kern="1200" dirty="0">
                          <a:solidFill>
                            <a:schemeClr val="dk1"/>
                          </a:solidFill>
                          <a:effectLst/>
                          <a:latin typeface="+mn-lt"/>
                          <a:ea typeface="+mn-ea"/>
                          <a:cs typeface="+mn-cs"/>
                        </a:rPr>
                        <a:t>.</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i="0" kern="1200" dirty="0">
                          <a:solidFill>
                            <a:schemeClr val="dk1"/>
                          </a:solidFill>
                          <a:effectLst/>
                          <a:latin typeface="+mn-lt"/>
                          <a:ea typeface="+mn-ea"/>
                          <a:cs typeface="+mn-cs"/>
                        </a:rPr>
                        <a:t>Integration with NVIDIA Products</a:t>
                      </a:r>
                      <a:r>
                        <a:rPr lang="en-US" sz="100" b="0" i="0" kern="1200" dirty="0">
                          <a:solidFill>
                            <a:schemeClr val="dk1"/>
                          </a:solidFill>
                          <a:effectLst/>
                          <a:latin typeface="+mn-lt"/>
                          <a:ea typeface="+mn-ea"/>
                          <a:cs typeface="+mn-cs"/>
                        </a:rPr>
                        <a:t>.</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i="0" kern="1200" dirty="0">
                          <a:solidFill>
                            <a:schemeClr val="dk1"/>
                          </a:solidFill>
                          <a:effectLst/>
                          <a:latin typeface="+mn-lt"/>
                          <a:ea typeface="+mn-ea"/>
                          <a:cs typeface="+mn-cs"/>
                        </a:rPr>
                        <a:t>Market Expansion Broader reach in the HPC market.</a:t>
                      </a:r>
                      <a:endParaRPr lang="en-US" sz="100" b="0" i="0" kern="1200" dirty="0">
                        <a:solidFill>
                          <a:schemeClr val="bg1"/>
                        </a:solidFill>
                        <a:effectLst/>
                        <a:latin typeface="+mn-lt"/>
                        <a:ea typeface="+mn-ea"/>
                        <a:cs typeface="+mn-cs"/>
                      </a:endParaRP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i="0" kern="1200" dirty="0">
                          <a:solidFill>
                            <a:schemeClr val="dk1"/>
                          </a:solidFill>
                          <a:effectLst/>
                          <a:latin typeface="+mn-lt"/>
                          <a:ea typeface="+mn-ea"/>
                          <a:cs typeface="+mn-cs"/>
                        </a:rPr>
                        <a:t>Increased automation and efficiency in managing HPC environments</a:t>
                      </a:r>
                      <a:endParaRPr lang="en-US" sz="800" b="0" i="0" kern="1200" dirty="0">
                        <a:solidFill>
                          <a:schemeClr val="dk1"/>
                        </a:solidFill>
                        <a:effectLst/>
                        <a:latin typeface="+mn-lt"/>
                        <a:ea typeface="+mn-ea"/>
                        <a:cs typeface="+mn-cs"/>
                      </a:endParaRPr>
                    </a:p>
                  </a:txBody>
                  <a:tcPr/>
                </a:tc>
                <a:extLst>
                  <a:ext uri="{0D108BD9-81ED-4DB2-BD59-A6C34878D82A}">
                    <a16:rowId xmlns:a16="http://schemas.microsoft.com/office/drawing/2014/main" val="2277921289"/>
                  </a:ext>
                </a:extLst>
              </a:tr>
            </a:tbl>
          </a:graphicData>
        </a:graphic>
      </p:graphicFrame>
      <p:graphicFrame>
        <p:nvGraphicFramePr>
          <p:cNvPr id="8" name="Table 7">
            <a:extLst>
              <a:ext uri="{FF2B5EF4-FFF2-40B4-BE49-F238E27FC236}">
                <a16:creationId xmlns:a16="http://schemas.microsoft.com/office/drawing/2014/main" id="{A336F63D-AD69-ABD6-35C9-98DE19379FA5}"/>
              </a:ext>
            </a:extLst>
          </p:cNvPr>
          <p:cNvGraphicFramePr>
            <a:graphicFrameLocks noGrp="1"/>
          </p:cNvGraphicFramePr>
          <p:nvPr>
            <p:extLst>
              <p:ext uri="{D42A27DB-BD31-4B8C-83A1-F6EECF244321}">
                <p14:modId xmlns:p14="http://schemas.microsoft.com/office/powerpoint/2010/main" val="1411163602"/>
              </p:ext>
            </p:extLst>
          </p:nvPr>
        </p:nvGraphicFramePr>
        <p:xfrm>
          <a:off x="407414" y="4366260"/>
          <a:ext cx="3519892" cy="1173480"/>
        </p:xfrm>
        <a:graphic>
          <a:graphicData uri="http://schemas.openxmlformats.org/drawingml/2006/table">
            <a:tbl>
              <a:tblPr firstRow="1" bandRow="1">
                <a:tableStyleId>{073A0DAA-6AF3-43AB-8588-CEC1D06C72B9}</a:tableStyleId>
              </a:tblPr>
              <a:tblGrid>
                <a:gridCol w="1759946">
                  <a:extLst>
                    <a:ext uri="{9D8B030D-6E8A-4147-A177-3AD203B41FA5}">
                      <a16:colId xmlns:a16="http://schemas.microsoft.com/office/drawing/2014/main" val="561475073"/>
                    </a:ext>
                  </a:extLst>
                </a:gridCol>
                <a:gridCol w="1759946">
                  <a:extLst>
                    <a:ext uri="{9D8B030D-6E8A-4147-A177-3AD203B41FA5}">
                      <a16:colId xmlns:a16="http://schemas.microsoft.com/office/drawing/2014/main" val="1877457559"/>
                    </a:ext>
                  </a:extLst>
                </a:gridCol>
              </a:tblGrid>
              <a:tr h="166743">
                <a:tc>
                  <a:txBody>
                    <a:bodyPr/>
                    <a:lstStyle/>
                    <a:p>
                      <a:pPr algn="ctr"/>
                      <a:r>
                        <a:rPr lang="en-US" sz="900" dirty="0"/>
                        <a:t>Acquisitions Cost</a:t>
                      </a:r>
                    </a:p>
                  </a:txBody>
                  <a:tcPr/>
                </a:tc>
                <a:tc>
                  <a:txBody>
                    <a:bodyPr/>
                    <a:lstStyle/>
                    <a:p>
                      <a:pPr algn="ctr"/>
                      <a:r>
                        <a:rPr lang="en-US" sz="900" dirty="0"/>
                        <a:t>Benefits</a:t>
                      </a:r>
                    </a:p>
                  </a:txBody>
                  <a:tcPr/>
                </a:tc>
                <a:extLst>
                  <a:ext uri="{0D108BD9-81ED-4DB2-BD59-A6C34878D82A}">
                    <a16:rowId xmlns:a16="http://schemas.microsoft.com/office/drawing/2014/main" val="359405905"/>
                  </a:ext>
                </a:extLst>
              </a:tr>
              <a:tr h="778132">
                <a:tc>
                  <a:txBody>
                    <a:bodyPr/>
                    <a:lstStyle/>
                    <a:p>
                      <a:pPr algn="ctr"/>
                      <a:r>
                        <a:rPr lang="en-US" dirty="0"/>
                        <a:t>$ 700 Million </a:t>
                      </a:r>
                    </a:p>
                  </a:txBody>
                  <a:tcPr anchor="ct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i="0" kern="1200" dirty="0">
                          <a:solidFill>
                            <a:schemeClr val="dk1"/>
                          </a:solidFill>
                          <a:effectLst/>
                          <a:latin typeface="+mn-lt"/>
                          <a:ea typeface="+mn-ea"/>
                          <a:cs typeface="+mn-cs"/>
                        </a:rPr>
                        <a:t>Optimized AI workload management.</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i="0" kern="1200" dirty="0">
                          <a:solidFill>
                            <a:schemeClr val="dk1"/>
                          </a:solidFill>
                          <a:effectLst/>
                          <a:latin typeface="+mn-lt"/>
                          <a:ea typeface="+mn-ea"/>
                          <a:cs typeface="+mn-cs"/>
                        </a:rPr>
                        <a:t>Enhanced GPU resource utilization.</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i="0" kern="1200" dirty="0">
                          <a:solidFill>
                            <a:schemeClr val="dk1"/>
                          </a:solidFill>
                          <a:effectLst/>
                          <a:latin typeface="+mn-lt"/>
                          <a:ea typeface="+mn-ea"/>
                          <a:cs typeface="+mn-cs"/>
                        </a:rPr>
                        <a:t>Integrated AI solutions platform.</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i="0" kern="1200" dirty="0">
                          <a:solidFill>
                            <a:schemeClr val="dk1"/>
                          </a:solidFill>
                          <a:effectLst/>
                          <a:latin typeface="+mn-lt"/>
                          <a:ea typeface="+mn-ea"/>
                          <a:cs typeface="+mn-cs"/>
                        </a:rPr>
                        <a:t>Broader AI technology adoption</a:t>
                      </a:r>
                    </a:p>
                  </a:txBody>
                  <a:tcPr/>
                </a:tc>
                <a:extLst>
                  <a:ext uri="{0D108BD9-81ED-4DB2-BD59-A6C34878D82A}">
                    <a16:rowId xmlns:a16="http://schemas.microsoft.com/office/drawing/2014/main" val="2277921289"/>
                  </a:ext>
                </a:extLst>
              </a:tr>
            </a:tbl>
          </a:graphicData>
        </a:graphic>
      </p:graphicFrame>
      <p:pic>
        <p:nvPicPr>
          <p:cNvPr id="7" name="Picture 6">
            <a:extLst>
              <a:ext uri="{FF2B5EF4-FFF2-40B4-BE49-F238E27FC236}">
                <a16:creationId xmlns:a16="http://schemas.microsoft.com/office/drawing/2014/main" id="{E30F2B2F-65C3-896D-FAE6-244F7864156F}"/>
              </a:ext>
            </a:extLst>
          </p:cNvPr>
          <p:cNvPicPr>
            <a:picLocks noChangeAspect="1"/>
          </p:cNvPicPr>
          <p:nvPr/>
        </p:nvPicPr>
        <p:blipFill>
          <a:blip r:embed="rId4"/>
          <a:stretch>
            <a:fillRect/>
          </a:stretch>
        </p:blipFill>
        <p:spPr>
          <a:xfrm>
            <a:off x="4536590" y="2787649"/>
            <a:ext cx="1947703" cy="534486"/>
          </a:xfrm>
          <a:prstGeom prst="rect">
            <a:avLst/>
          </a:prstGeom>
        </p:spPr>
      </p:pic>
      <p:pic>
        <p:nvPicPr>
          <p:cNvPr id="17" name="Picture 16">
            <a:extLst>
              <a:ext uri="{FF2B5EF4-FFF2-40B4-BE49-F238E27FC236}">
                <a16:creationId xmlns:a16="http://schemas.microsoft.com/office/drawing/2014/main" id="{E89A27D0-20F2-4E5A-E310-C208FB2A8DD4}"/>
              </a:ext>
            </a:extLst>
          </p:cNvPr>
          <p:cNvPicPr>
            <a:picLocks noChangeAspect="1"/>
          </p:cNvPicPr>
          <p:nvPr/>
        </p:nvPicPr>
        <p:blipFill>
          <a:blip r:embed="rId5"/>
          <a:stretch>
            <a:fillRect/>
          </a:stretch>
        </p:blipFill>
        <p:spPr>
          <a:xfrm>
            <a:off x="4620678" y="4485026"/>
            <a:ext cx="1779526" cy="836930"/>
          </a:xfrm>
          <a:prstGeom prst="rect">
            <a:avLst/>
          </a:prstGeom>
        </p:spPr>
      </p:pic>
      <p:graphicFrame>
        <p:nvGraphicFramePr>
          <p:cNvPr id="19" name="Table 18">
            <a:extLst>
              <a:ext uri="{FF2B5EF4-FFF2-40B4-BE49-F238E27FC236}">
                <a16:creationId xmlns:a16="http://schemas.microsoft.com/office/drawing/2014/main" id="{F87C86BA-8B3D-FA70-D7E0-62583B5D5B61}"/>
              </a:ext>
            </a:extLst>
          </p:cNvPr>
          <p:cNvGraphicFramePr>
            <a:graphicFrameLocks noGrp="1"/>
          </p:cNvGraphicFramePr>
          <p:nvPr>
            <p:extLst>
              <p:ext uri="{D42A27DB-BD31-4B8C-83A1-F6EECF244321}">
                <p14:modId xmlns:p14="http://schemas.microsoft.com/office/powerpoint/2010/main" val="948765522"/>
              </p:ext>
            </p:extLst>
          </p:nvPr>
        </p:nvGraphicFramePr>
        <p:xfrm>
          <a:off x="407414" y="6344738"/>
          <a:ext cx="3519892" cy="1386840"/>
        </p:xfrm>
        <a:graphic>
          <a:graphicData uri="http://schemas.openxmlformats.org/drawingml/2006/table">
            <a:tbl>
              <a:tblPr firstRow="1" bandRow="1">
                <a:tableStyleId>{073A0DAA-6AF3-43AB-8588-CEC1D06C72B9}</a:tableStyleId>
              </a:tblPr>
              <a:tblGrid>
                <a:gridCol w="1759946">
                  <a:extLst>
                    <a:ext uri="{9D8B030D-6E8A-4147-A177-3AD203B41FA5}">
                      <a16:colId xmlns:a16="http://schemas.microsoft.com/office/drawing/2014/main" val="561475073"/>
                    </a:ext>
                  </a:extLst>
                </a:gridCol>
                <a:gridCol w="1759946">
                  <a:extLst>
                    <a:ext uri="{9D8B030D-6E8A-4147-A177-3AD203B41FA5}">
                      <a16:colId xmlns:a16="http://schemas.microsoft.com/office/drawing/2014/main" val="1877457559"/>
                    </a:ext>
                  </a:extLst>
                </a:gridCol>
              </a:tblGrid>
              <a:tr h="166743">
                <a:tc>
                  <a:txBody>
                    <a:bodyPr/>
                    <a:lstStyle/>
                    <a:p>
                      <a:pPr algn="ctr"/>
                      <a:r>
                        <a:rPr lang="en-US" sz="900" dirty="0"/>
                        <a:t>Acquisitions Cost</a:t>
                      </a:r>
                    </a:p>
                  </a:txBody>
                  <a:tcPr/>
                </a:tc>
                <a:tc>
                  <a:txBody>
                    <a:bodyPr/>
                    <a:lstStyle/>
                    <a:p>
                      <a:pPr algn="ctr"/>
                      <a:r>
                        <a:rPr lang="en-US" sz="900" dirty="0"/>
                        <a:t>Benefits</a:t>
                      </a:r>
                    </a:p>
                  </a:txBody>
                  <a:tcPr/>
                </a:tc>
                <a:extLst>
                  <a:ext uri="{0D108BD9-81ED-4DB2-BD59-A6C34878D82A}">
                    <a16:rowId xmlns:a16="http://schemas.microsoft.com/office/drawing/2014/main" val="359405905"/>
                  </a:ext>
                </a:extLst>
              </a:tr>
              <a:tr h="778132">
                <a:tc>
                  <a:txBody>
                    <a:bodyPr/>
                    <a:lstStyle/>
                    <a:p>
                      <a:pPr algn="ctr"/>
                      <a:r>
                        <a:rPr lang="en-US" dirty="0"/>
                        <a:t>$ 300 Million </a:t>
                      </a:r>
                    </a:p>
                  </a:txBody>
                  <a:tcPr anchor="ct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i="0" kern="1200" dirty="0">
                          <a:solidFill>
                            <a:schemeClr val="dk1"/>
                          </a:solidFill>
                          <a:effectLst/>
                          <a:latin typeface="+mn-lt"/>
                          <a:ea typeface="+mn-ea"/>
                          <a:cs typeface="+mn-cs"/>
                        </a:rPr>
                        <a:t>Enhanced AI model optimization.</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i="0" kern="1200" dirty="0">
                          <a:solidFill>
                            <a:schemeClr val="dk1"/>
                          </a:solidFill>
                          <a:effectLst/>
                          <a:latin typeface="+mn-lt"/>
                          <a:ea typeface="+mn-ea"/>
                          <a:cs typeface="+mn-cs"/>
                        </a:rPr>
                        <a:t>Improved generative AI efficiency</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i="0" kern="1200" dirty="0">
                          <a:solidFill>
                            <a:schemeClr val="dk1"/>
                          </a:solidFill>
                          <a:effectLst/>
                          <a:latin typeface="+mn-lt"/>
                          <a:ea typeface="+mn-ea"/>
                          <a:cs typeface="+mn-cs"/>
                        </a:rPr>
                        <a:t>Reduced cloud compute costs.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i="0" kern="1200" dirty="0">
                          <a:solidFill>
                            <a:schemeClr val="dk1"/>
                          </a:solidFill>
                          <a:effectLst/>
                          <a:latin typeface="+mn-lt"/>
                          <a:ea typeface="+mn-ea"/>
                          <a:cs typeface="+mn-cs"/>
                        </a:rPr>
                        <a:t>Accelerated AI development cycles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i="0" kern="1200" dirty="0">
                          <a:solidFill>
                            <a:schemeClr val="dk1"/>
                          </a:solidFill>
                          <a:effectLst/>
                          <a:latin typeface="+mn-lt"/>
                          <a:ea typeface="+mn-ea"/>
                          <a:cs typeface="+mn-cs"/>
                        </a:rPr>
                        <a:t>Expanded AI application reach.</a:t>
                      </a:r>
                    </a:p>
                  </a:txBody>
                  <a:tcPr/>
                </a:tc>
                <a:extLst>
                  <a:ext uri="{0D108BD9-81ED-4DB2-BD59-A6C34878D82A}">
                    <a16:rowId xmlns:a16="http://schemas.microsoft.com/office/drawing/2014/main" val="2277921289"/>
                  </a:ext>
                </a:extLst>
              </a:tr>
            </a:tbl>
          </a:graphicData>
        </a:graphic>
      </p:graphicFrame>
      <p:pic>
        <p:nvPicPr>
          <p:cNvPr id="21" name="Picture 20">
            <a:extLst>
              <a:ext uri="{FF2B5EF4-FFF2-40B4-BE49-F238E27FC236}">
                <a16:creationId xmlns:a16="http://schemas.microsoft.com/office/drawing/2014/main" id="{8A9A6AA5-5AD7-93E3-4197-30DE4892F21E}"/>
              </a:ext>
            </a:extLst>
          </p:cNvPr>
          <p:cNvPicPr>
            <a:picLocks noChangeAspect="1"/>
          </p:cNvPicPr>
          <p:nvPr/>
        </p:nvPicPr>
        <p:blipFill>
          <a:blip r:embed="rId6"/>
          <a:stretch>
            <a:fillRect/>
          </a:stretch>
        </p:blipFill>
        <p:spPr>
          <a:xfrm>
            <a:off x="4800870" y="6739527"/>
            <a:ext cx="1419142" cy="568778"/>
          </a:xfrm>
          <a:prstGeom prst="rect">
            <a:avLst/>
          </a:prstGeom>
        </p:spPr>
      </p:pic>
      <p:graphicFrame>
        <p:nvGraphicFramePr>
          <p:cNvPr id="22" name="Table 21">
            <a:extLst>
              <a:ext uri="{FF2B5EF4-FFF2-40B4-BE49-F238E27FC236}">
                <a16:creationId xmlns:a16="http://schemas.microsoft.com/office/drawing/2014/main" id="{88E08D50-DD58-A4B7-0407-351840435963}"/>
              </a:ext>
            </a:extLst>
          </p:cNvPr>
          <p:cNvGraphicFramePr>
            <a:graphicFrameLocks noGrp="1"/>
          </p:cNvGraphicFramePr>
          <p:nvPr>
            <p:extLst>
              <p:ext uri="{D42A27DB-BD31-4B8C-83A1-F6EECF244321}">
                <p14:modId xmlns:p14="http://schemas.microsoft.com/office/powerpoint/2010/main" val="2748722791"/>
              </p:ext>
            </p:extLst>
          </p:nvPr>
        </p:nvGraphicFramePr>
        <p:xfrm>
          <a:off x="407414" y="8666405"/>
          <a:ext cx="3519892" cy="1051560"/>
        </p:xfrm>
        <a:graphic>
          <a:graphicData uri="http://schemas.openxmlformats.org/drawingml/2006/table">
            <a:tbl>
              <a:tblPr firstRow="1" bandRow="1">
                <a:tableStyleId>{073A0DAA-6AF3-43AB-8588-CEC1D06C72B9}</a:tableStyleId>
              </a:tblPr>
              <a:tblGrid>
                <a:gridCol w="1759946">
                  <a:extLst>
                    <a:ext uri="{9D8B030D-6E8A-4147-A177-3AD203B41FA5}">
                      <a16:colId xmlns:a16="http://schemas.microsoft.com/office/drawing/2014/main" val="561475073"/>
                    </a:ext>
                  </a:extLst>
                </a:gridCol>
                <a:gridCol w="1759946">
                  <a:extLst>
                    <a:ext uri="{9D8B030D-6E8A-4147-A177-3AD203B41FA5}">
                      <a16:colId xmlns:a16="http://schemas.microsoft.com/office/drawing/2014/main" val="1877457559"/>
                    </a:ext>
                  </a:extLst>
                </a:gridCol>
              </a:tblGrid>
              <a:tr h="166743">
                <a:tc>
                  <a:txBody>
                    <a:bodyPr/>
                    <a:lstStyle/>
                    <a:p>
                      <a:pPr algn="ctr"/>
                      <a:r>
                        <a:rPr lang="en-US" sz="900" dirty="0"/>
                        <a:t>Acquisitions Cost</a:t>
                      </a:r>
                    </a:p>
                  </a:txBody>
                  <a:tcPr/>
                </a:tc>
                <a:tc>
                  <a:txBody>
                    <a:bodyPr/>
                    <a:lstStyle/>
                    <a:p>
                      <a:pPr algn="ctr"/>
                      <a:r>
                        <a:rPr lang="en-US" sz="900" dirty="0"/>
                        <a:t>Benefits</a:t>
                      </a:r>
                    </a:p>
                  </a:txBody>
                  <a:tcPr/>
                </a:tc>
                <a:extLst>
                  <a:ext uri="{0D108BD9-81ED-4DB2-BD59-A6C34878D82A}">
                    <a16:rowId xmlns:a16="http://schemas.microsoft.com/office/drawing/2014/main" val="359405905"/>
                  </a:ext>
                </a:extLst>
              </a:tr>
              <a:tr h="778132">
                <a:tc>
                  <a:txBody>
                    <a:bodyPr/>
                    <a:lstStyle/>
                    <a:p>
                      <a:pPr algn="ctr"/>
                      <a:r>
                        <a:rPr lang="en-US" dirty="0"/>
                        <a:t>$ 100 Million </a:t>
                      </a:r>
                    </a:p>
                  </a:txBody>
                  <a:tcPr anchor="ct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kern="1200" dirty="0">
                          <a:solidFill>
                            <a:schemeClr val="dk1"/>
                          </a:solidFill>
                          <a:effectLst/>
                          <a:latin typeface="+mn-lt"/>
                          <a:ea typeface="+mn-ea"/>
                          <a:cs typeface="+mn-cs"/>
                        </a:rPr>
                        <a:t>Automated incident resolution</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kern="1200" dirty="0">
                          <a:solidFill>
                            <a:schemeClr val="dk1"/>
                          </a:solidFill>
                          <a:effectLst/>
                          <a:latin typeface="+mn-lt"/>
                          <a:ea typeface="+mn-ea"/>
                          <a:cs typeface="+mn-cs"/>
                        </a:rPr>
                        <a:t>Improved cloud service reliability.</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kern="1200" dirty="0">
                          <a:solidFill>
                            <a:schemeClr val="dk1"/>
                          </a:solidFill>
                          <a:effectLst/>
                          <a:latin typeface="+mn-lt"/>
                          <a:ea typeface="+mn-ea"/>
                          <a:cs typeface="+mn-cs"/>
                        </a:rPr>
                        <a:t>Reduced operational costs.</a:t>
                      </a:r>
                    </a:p>
                  </a:txBody>
                  <a:tcPr/>
                </a:tc>
                <a:extLst>
                  <a:ext uri="{0D108BD9-81ED-4DB2-BD59-A6C34878D82A}">
                    <a16:rowId xmlns:a16="http://schemas.microsoft.com/office/drawing/2014/main" val="2277921289"/>
                  </a:ext>
                </a:extLst>
              </a:tr>
            </a:tbl>
          </a:graphicData>
        </a:graphic>
      </p:graphicFrame>
      <p:pic>
        <p:nvPicPr>
          <p:cNvPr id="24" name="Picture 23">
            <a:extLst>
              <a:ext uri="{FF2B5EF4-FFF2-40B4-BE49-F238E27FC236}">
                <a16:creationId xmlns:a16="http://schemas.microsoft.com/office/drawing/2014/main" id="{E8C98184-7396-1730-3F7D-C7AFCB4C66BA}"/>
              </a:ext>
            </a:extLst>
          </p:cNvPr>
          <p:cNvPicPr>
            <a:picLocks noChangeAspect="1"/>
          </p:cNvPicPr>
          <p:nvPr/>
        </p:nvPicPr>
        <p:blipFill>
          <a:blip r:embed="rId7"/>
          <a:stretch>
            <a:fillRect/>
          </a:stretch>
        </p:blipFill>
        <p:spPr>
          <a:xfrm>
            <a:off x="4727967" y="8818006"/>
            <a:ext cx="1693652" cy="748358"/>
          </a:xfrm>
          <a:prstGeom prst="rect">
            <a:avLst/>
          </a:prstGeom>
        </p:spPr>
      </p:pic>
    </p:spTree>
    <p:extLst>
      <p:ext uri="{BB962C8B-B14F-4D97-AF65-F5344CB8AC3E}">
        <p14:creationId xmlns:p14="http://schemas.microsoft.com/office/powerpoint/2010/main" val="2288447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321A14D-A05F-C903-DA07-487B92B4D5E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805F399-7A08-1B62-3A8F-9C90BA80057A}"/>
              </a:ext>
            </a:extLst>
          </p:cNvPr>
          <p:cNvSpPr txBox="1"/>
          <p:nvPr/>
        </p:nvSpPr>
        <p:spPr>
          <a:xfrm>
            <a:off x="161544" y="71627"/>
            <a:ext cx="2066925" cy="116205"/>
          </a:xfrm>
          <a:prstGeom prst="rect">
            <a:avLst/>
          </a:prstGeom>
        </p:spPr>
        <p:txBody>
          <a:bodyPr vert="horz" wrap="square" lIns="0" tIns="0" rIns="0" bIns="0" rtlCol="0">
            <a:spAutoFit/>
          </a:bodyPr>
          <a:lstStyle/>
          <a:p>
            <a:pPr>
              <a:lnSpc>
                <a:spcPts val="865"/>
              </a:lnSpc>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20" name="object 20">
            <a:extLst>
              <a:ext uri="{FF2B5EF4-FFF2-40B4-BE49-F238E27FC236}">
                <a16:creationId xmlns:a16="http://schemas.microsoft.com/office/drawing/2014/main" id="{2E887D71-C2F8-376C-F434-816B3DEB8269}"/>
              </a:ext>
            </a:extLst>
          </p:cNvPr>
          <p:cNvSpPr txBox="1"/>
          <p:nvPr/>
        </p:nvSpPr>
        <p:spPr>
          <a:xfrm>
            <a:off x="1775800" y="6033279"/>
            <a:ext cx="3824393" cy="197490"/>
          </a:xfrm>
          <a:prstGeom prst="rect">
            <a:avLst/>
          </a:prstGeom>
        </p:spPr>
        <p:txBody>
          <a:bodyPr vert="horz" wrap="square" lIns="0" tIns="12700" rIns="0" bIns="0" rtlCol="0">
            <a:spAutoFit/>
          </a:bodyPr>
          <a:lstStyle/>
          <a:p>
            <a:pPr marL="12700">
              <a:lnSpc>
                <a:spcPct val="100000"/>
              </a:lnSpc>
              <a:spcBef>
                <a:spcPts val="100"/>
              </a:spcBef>
            </a:pPr>
            <a:r>
              <a:rPr lang="en-US" sz="1200" b="1" spc="-50" dirty="0">
                <a:latin typeface="Calibri"/>
                <a:cs typeface="Calibri"/>
              </a:rPr>
              <a:t>Geographical Revenue</a:t>
            </a:r>
            <a:r>
              <a:rPr sz="1200" b="1" spc="-50" dirty="0">
                <a:latin typeface="Calibri"/>
                <a:cs typeface="Calibri"/>
              </a:rPr>
              <a:t> </a:t>
            </a:r>
            <a:r>
              <a:rPr sz="1200" b="1" dirty="0">
                <a:latin typeface="Calibri"/>
                <a:cs typeface="Calibri"/>
              </a:rPr>
              <a:t>Comparison</a:t>
            </a:r>
            <a:r>
              <a:rPr sz="1200" b="1" spc="-25" dirty="0">
                <a:latin typeface="Calibri"/>
                <a:cs typeface="Calibri"/>
              </a:rPr>
              <a:t> </a:t>
            </a:r>
            <a:r>
              <a:rPr sz="1200" b="1" dirty="0">
                <a:latin typeface="Calibri"/>
                <a:cs typeface="Calibri"/>
              </a:rPr>
              <a:t>of</a:t>
            </a:r>
            <a:r>
              <a:rPr sz="1200" b="1" spc="-30" dirty="0">
                <a:latin typeface="Calibri"/>
                <a:cs typeface="Calibri"/>
              </a:rPr>
              <a:t> </a:t>
            </a:r>
            <a:r>
              <a:rPr sz="1200" b="1" dirty="0">
                <a:latin typeface="Calibri"/>
                <a:cs typeface="Calibri"/>
              </a:rPr>
              <a:t>Share</a:t>
            </a:r>
            <a:r>
              <a:rPr sz="1200" b="1" spc="-55" dirty="0">
                <a:latin typeface="Calibri"/>
                <a:cs typeface="Calibri"/>
              </a:rPr>
              <a:t> </a:t>
            </a:r>
            <a:r>
              <a:rPr sz="1200" b="1" spc="-10" dirty="0">
                <a:latin typeface="Calibri"/>
                <a:cs typeface="Calibri"/>
              </a:rPr>
              <a:t>Performance</a:t>
            </a:r>
            <a:endParaRPr sz="1000" dirty="0">
              <a:latin typeface="Calibri"/>
              <a:cs typeface="Calibri"/>
            </a:endParaRPr>
          </a:p>
        </p:txBody>
      </p:sp>
      <p:sp>
        <p:nvSpPr>
          <p:cNvPr id="23" name="object 23">
            <a:extLst>
              <a:ext uri="{FF2B5EF4-FFF2-40B4-BE49-F238E27FC236}">
                <a16:creationId xmlns:a16="http://schemas.microsoft.com/office/drawing/2014/main" id="{068C33AA-EB94-48EE-52BE-47854A34F39E}"/>
              </a:ext>
            </a:extLst>
          </p:cNvPr>
          <p:cNvSpPr/>
          <p:nvPr/>
        </p:nvSpPr>
        <p:spPr>
          <a:xfrm>
            <a:off x="336867" y="9296400"/>
            <a:ext cx="6165215" cy="36195"/>
          </a:xfrm>
          <a:custGeom>
            <a:avLst/>
            <a:gdLst/>
            <a:ahLst/>
            <a:cxnLst/>
            <a:rect l="l" t="t" r="r" b="b"/>
            <a:pathLst>
              <a:path w="6165215" h="36195">
                <a:moveTo>
                  <a:pt x="0" y="0"/>
                </a:moveTo>
                <a:lnTo>
                  <a:pt x="6164834" y="0"/>
                </a:lnTo>
              </a:path>
              <a:path w="6165215" h="36195">
                <a:moveTo>
                  <a:pt x="0" y="0"/>
                </a:moveTo>
                <a:lnTo>
                  <a:pt x="0" y="36195"/>
                </a:lnTo>
              </a:path>
              <a:path w="6165215" h="36195">
                <a:moveTo>
                  <a:pt x="525716" y="0"/>
                </a:moveTo>
                <a:lnTo>
                  <a:pt x="525716" y="36195"/>
                </a:lnTo>
              </a:path>
              <a:path w="6165215" h="36195">
                <a:moveTo>
                  <a:pt x="1049909" y="0"/>
                </a:moveTo>
                <a:lnTo>
                  <a:pt x="1049909" y="36195"/>
                </a:lnTo>
              </a:path>
              <a:path w="6165215" h="36195">
                <a:moveTo>
                  <a:pt x="1540636" y="0"/>
                </a:moveTo>
                <a:lnTo>
                  <a:pt x="1540636" y="36195"/>
                </a:lnTo>
              </a:path>
              <a:path w="6165215" h="36195">
                <a:moveTo>
                  <a:pt x="2066416" y="0"/>
                </a:moveTo>
                <a:lnTo>
                  <a:pt x="2066416" y="36195"/>
                </a:lnTo>
              </a:path>
              <a:path w="6165215" h="36195">
                <a:moveTo>
                  <a:pt x="2573909" y="0"/>
                </a:moveTo>
                <a:lnTo>
                  <a:pt x="2573909" y="36195"/>
                </a:lnTo>
              </a:path>
              <a:path w="6165215" h="36195">
                <a:moveTo>
                  <a:pt x="3099689" y="0"/>
                </a:moveTo>
                <a:lnTo>
                  <a:pt x="3099689" y="36195"/>
                </a:lnTo>
              </a:path>
              <a:path w="6165215" h="36195">
                <a:moveTo>
                  <a:pt x="3607181" y="0"/>
                </a:moveTo>
                <a:lnTo>
                  <a:pt x="3607181" y="36195"/>
                </a:lnTo>
              </a:path>
              <a:path w="6165215" h="36195">
                <a:moveTo>
                  <a:pt x="4132961" y="0"/>
                </a:moveTo>
                <a:lnTo>
                  <a:pt x="4132961" y="36195"/>
                </a:lnTo>
              </a:path>
              <a:path w="6165215" h="36195">
                <a:moveTo>
                  <a:pt x="4657217" y="0"/>
                </a:moveTo>
                <a:lnTo>
                  <a:pt x="4657217" y="36195"/>
                </a:lnTo>
              </a:path>
              <a:path w="6165215" h="36195">
                <a:moveTo>
                  <a:pt x="5166233" y="0"/>
                </a:moveTo>
                <a:lnTo>
                  <a:pt x="5166233" y="36195"/>
                </a:lnTo>
              </a:path>
              <a:path w="6165215" h="36195">
                <a:moveTo>
                  <a:pt x="5690616" y="0"/>
                </a:moveTo>
                <a:lnTo>
                  <a:pt x="5690616" y="36195"/>
                </a:lnTo>
              </a:path>
            </a:pathLst>
          </a:custGeom>
          <a:ln w="9525">
            <a:solidFill>
              <a:srgbClr val="D9D9D9"/>
            </a:solidFill>
          </a:ln>
        </p:spPr>
        <p:txBody>
          <a:bodyPr wrap="square" lIns="0" tIns="0" rIns="0" bIns="0" rtlCol="0"/>
          <a:lstStyle/>
          <a:p>
            <a:endParaRPr/>
          </a:p>
        </p:txBody>
      </p:sp>
      <p:sp>
        <p:nvSpPr>
          <p:cNvPr id="74" name="object 8">
            <a:extLst>
              <a:ext uri="{FF2B5EF4-FFF2-40B4-BE49-F238E27FC236}">
                <a16:creationId xmlns:a16="http://schemas.microsoft.com/office/drawing/2014/main" id="{8061C39F-EEB3-250E-1226-8FA671C451AC}"/>
              </a:ext>
            </a:extLst>
          </p:cNvPr>
          <p:cNvSpPr txBox="1"/>
          <p:nvPr/>
        </p:nvSpPr>
        <p:spPr>
          <a:xfrm rot="20409345">
            <a:off x="673804" y="9447487"/>
            <a:ext cx="418252"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Jan 2022</a:t>
            </a:r>
            <a:endParaRPr lang="en-US" sz="800" dirty="0">
              <a:latin typeface="Calibri"/>
              <a:cs typeface="Calibri"/>
            </a:endParaRPr>
          </a:p>
        </p:txBody>
      </p:sp>
      <p:sp>
        <p:nvSpPr>
          <p:cNvPr id="75" name="object 8">
            <a:extLst>
              <a:ext uri="{FF2B5EF4-FFF2-40B4-BE49-F238E27FC236}">
                <a16:creationId xmlns:a16="http://schemas.microsoft.com/office/drawing/2014/main" id="{12C66561-2A5C-D696-5F5D-8F236FE49D3F}"/>
              </a:ext>
            </a:extLst>
          </p:cNvPr>
          <p:cNvSpPr txBox="1"/>
          <p:nvPr/>
        </p:nvSpPr>
        <p:spPr>
          <a:xfrm rot="20174984">
            <a:off x="1667914" y="9437883"/>
            <a:ext cx="461297"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July 2022</a:t>
            </a:r>
            <a:endParaRPr sz="800" dirty="0">
              <a:latin typeface="Calibri"/>
              <a:cs typeface="Calibri"/>
            </a:endParaRPr>
          </a:p>
        </p:txBody>
      </p:sp>
      <p:sp>
        <p:nvSpPr>
          <p:cNvPr id="76" name="object 8">
            <a:extLst>
              <a:ext uri="{FF2B5EF4-FFF2-40B4-BE49-F238E27FC236}">
                <a16:creationId xmlns:a16="http://schemas.microsoft.com/office/drawing/2014/main" id="{AEB13D2A-566C-F1D8-4D30-6A08F974A991}"/>
              </a:ext>
            </a:extLst>
          </p:cNvPr>
          <p:cNvSpPr txBox="1"/>
          <p:nvPr/>
        </p:nvSpPr>
        <p:spPr>
          <a:xfrm rot="20205419">
            <a:off x="2693656" y="9438878"/>
            <a:ext cx="518245"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Jan  2023</a:t>
            </a:r>
            <a:endParaRPr sz="800" dirty="0">
              <a:latin typeface="Calibri"/>
              <a:cs typeface="Calibri"/>
            </a:endParaRPr>
          </a:p>
        </p:txBody>
      </p:sp>
      <p:sp>
        <p:nvSpPr>
          <p:cNvPr id="77" name="object 8">
            <a:extLst>
              <a:ext uri="{FF2B5EF4-FFF2-40B4-BE49-F238E27FC236}">
                <a16:creationId xmlns:a16="http://schemas.microsoft.com/office/drawing/2014/main" id="{5E26DD42-3771-B6F2-9B38-BCE5E33A237B}"/>
              </a:ext>
            </a:extLst>
          </p:cNvPr>
          <p:cNvSpPr txBox="1"/>
          <p:nvPr/>
        </p:nvSpPr>
        <p:spPr>
          <a:xfrm rot="20141372">
            <a:off x="3759491" y="9438878"/>
            <a:ext cx="457432"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July 2032</a:t>
            </a:r>
            <a:endParaRPr sz="800" dirty="0">
              <a:latin typeface="Calibri"/>
              <a:cs typeface="Calibri"/>
            </a:endParaRPr>
          </a:p>
        </p:txBody>
      </p:sp>
      <p:sp>
        <p:nvSpPr>
          <p:cNvPr id="79" name="object 8">
            <a:extLst>
              <a:ext uri="{FF2B5EF4-FFF2-40B4-BE49-F238E27FC236}">
                <a16:creationId xmlns:a16="http://schemas.microsoft.com/office/drawing/2014/main" id="{7194AE97-B545-4584-858D-D715033197E4}"/>
              </a:ext>
            </a:extLst>
          </p:cNvPr>
          <p:cNvSpPr txBox="1"/>
          <p:nvPr/>
        </p:nvSpPr>
        <p:spPr>
          <a:xfrm rot="20258659">
            <a:off x="5865455" y="9404138"/>
            <a:ext cx="457432" cy="134652"/>
          </a:xfrm>
          <a:prstGeom prst="rect">
            <a:avLst/>
          </a:prstGeom>
        </p:spPr>
        <p:txBody>
          <a:bodyPr vert="horz" wrap="square" lIns="0" tIns="11430" rIns="0" bIns="0" rtlCol="0">
            <a:spAutoFit/>
          </a:bodyPr>
          <a:lstStyle/>
          <a:p>
            <a:pPr marL="12700">
              <a:lnSpc>
                <a:spcPct val="100000"/>
              </a:lnSpc>
              <a:spcBef>
                <a:spcPts val="90"/>
              </a:spcBef>
            </a:pPr>
            <a:r>
              <a:rPr lang="en-US" sz="800" dirty="0">
                <a:latin typeface="Calibri"/>
                <a:cs typeface="Calibri"/>
              </a:rPr>
              <a:t>Sep 2024</a:t>
            </a:r>
            <a:endParaRPr sz="800" dirty="0">
              <a:latin typeface="Calibri"/>
              <a:cs typeface="Calibri"/>
            </a:endParaRPr>
          </a:p>
        </p:txBody>
      </p:sp>
      <p:sp>
        <p:nvSpPr>
          <p:cNvPr id="80" name="object 8">
            <a:extLst>
              <a:ext uri="{FF2B5EF4-FFF2-40B4-BE49-F238E27FC236}">
                <a16:creationId xmlns:a16="http://schemas.microsoft.com/office/drawing/2014/main" id="{FDCA2BAC-A919-7BB2-5B9F-F4E033A86EE4}"/>
              </a:ext>
            </a:extLst>
          </p:cNvPr>
          <p:cNvSpPr txBox="1"/>
          <p:nvPr/>
        </p:nvSpPr>
        <p:spPr>
          <a:xfrm rot="20245220">
            <a:off x="4811399" y="9398899"/>
            <a:ext cx="504508" cy="134652"/>
          </a:xfrm>
          <a:prstGeom prst="rect">
            <a:avLst/>
          </a:prstGeom>
        </p:spPr>
        <p:txBody>
          <a:bodyPr vert="horz" wrap="square" lIns="0" tIns="11430" rIns="0" bIns="0" rtlCol="0">
            <a:spAutoFit/>
          </a:bodyPr>
          <a:lstStyle/>
          <a:p>
            <a:pPr marL="12700">
              <a:lnSpc>
                <a:spcPct val="100000"/>
              </a:lnSpc>
              <a:spcBef>
                <a:spcPts val="90"/>
              </a:spcBef>
            </a:pPr>
            <a:r>
              <a:rPr lang="en-US" sz="800" dirty="0">
                <a:latin typeface="Calibri"/>
                <a:cs typeface="Calibri"/>
              </a:rPr>
              <a:t>Jan 2024</a:t>
            </a:r>
            <a:endParaRPr sz="800" dirty="0">
              <a:latin typeface="Calibri"/>
              <a:cs typeface="Calibri"/>
            </a:endParaRPr>
          </a:p>
        </p:txBody>
      </p:sp>
      <p:sp>
        <p:nvSpPr>
          <p:cNvPr id="120" name="object 75">
            <a:extLst>
              <a:ext uri="{FF2B5EF4-FFF2-40B4-BE49-F238E27FC236}">
                <a16:creationId xmlns:a16="http://schemas.microsoft.com/office/drawing/2014/main" id="{A53E3D93-509D-8154-CEB7-721FC2BF89B0}"/>
              </a:ext>
            </a:extLst>
          </p:cNvPr>
          <p:cNvSpPr/>
          <p:nvPr/>
        </p:nvSpPr>
        <p:spPr>
          <a:xfrm>
            <a:off x="0" y="194436"/>
            <a:ext cx="683895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sp>
        <p:nvSpPr>
          <p:cNvPr id="121" name="TextBox 120">
            <a:extLst>
              <a:ext uri="{FF2B5EF4-FFF2-40B4-BE49-F238E27FC236}">
                <a16:creationId xmlns:a16="http://schemas.microsoft.com/office/drawing/2014/main" id="{E3703501-9CBB-5563-7AB0-A1B32F5105B6}"/>
              </a:ext>
            </a:extLst>
          </p:cNvPr>
          <p:cNvSpPr txBox="1"/>
          <p:nvPr/>
        </p:nvSpPr>
        <p:spPr>
          <a:xfrm>
            <a:off x="382014" y="450452"/>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pic>
        <p:nvPicPr>
          <p:cNvPr id="122" name="object 2">
            <a:extLst>
              <a:ext uri="{FF2B5EF4-FFF2-40B4-BE49-F238E27FC236}">
                <a16:creationId xmlns:a16="http://schemas.microsoft.com/office/drawing/2014/main" id="{32315B11-8D57-A971-0588-C654DB6138E5}"/>
              </a:ext>
            </a:extLst>
          </p:cNvPr>
          <p:cNvPicPr/>
          <p:nvPr/>
        </p:nvPicPr>
        <p:blipFill>
          <a:blip r:embed="rId2" cstate="print"/>
          <a:stretch>
            <a:fillRect/>
          </a:stretch>
        </p:blipFill>
        <p:spPr>
          <a:xfrm>
            <a:off x="4724400" y="457200"/>
            <a:ext cx="1751586" cy="517713"/>
          </a:xfrm>
          <a:prstGeom prst="rect">
            <a:avLst/>
          </a:prstGeom>
        </p:spPr>
      </p:pic>
      <p:pic>
        <p:nvPicPr>
          <p:cNvPr id="5" name="Picture 4">
            <a:extLst>
              <a:ext uri="{FF2B5EF4-FFF2-40B4-BE49-F238E27FC236}">
                <a16:creationId xmlns:a16="http://schemas.microsoft.com/office/drawing/2014/main" id="{7A48A5E3-0535-96AA-6AC2-CC4A4606FD9D}"/>
              </a:ext>
            </a:extLst>
          </p:cNvPr>
          <p:cNvPicPr>
            <a:picLocks noChangeAspect="1"/>
          </p:cNvPicPr>
          <p:nvPr/>
        </p:nvPicPr>
        <p:blipFill>
          <a:blip r:embed="rId3"/>
          <a:stretch>
            <a:fillRect/>
          </a:stretch>
        </p:blipFill>
        <p:spPr>
          <a:xfrm>
            <a:off x="310451" y="6390601"/>
            <a:ext cx="6165535" cy="2783625"/>
          </a:xfrm>
          <a:prstGeom prst="rect">
            <a:avLst/>
          </a:prstGeom>
        </p:spPr>
      </p:pic>
      <p:pic>
        <p:nvPicPr>
          <p:cNvPr id="19" name="Picture 18">
            <a:extLst>
              <a:ext uri="{FF2B5EF4-FFF2-40B4-BE49-F238E27FC236}">
                <a16:creationId xmlns:a16="http://schemas.microsoft.com/office/drawing/2014/main" id="{D65E1DD9-C15A-AE5B-D4D3-085E196D0C34}"/>
              </a:ext>
            </a:extLst>
          </p:cNvPr>
          <p:cNvPicPr>
            <a:picLocks noChangeAspect="1"/>
          </p:cNvPicPr>
          <p:nvPr/>
        </p:nvPicPr>
        <p:blipFill>
          <a:blip r:embed="rId4"/>
          <a:stretch>
            <a:fillRect/>
          </a:stretch>
        </p:blipFill>
        <p:spPr>
          <a:xfrm>
            <a:off x="3453061" y="2163507"/>
            <a:ext cx="3350694" cy="1952823"/>
          </a:xfrm>
          <a:prstGeom prst="rect">
            <a:avLst/>
          </a:prstGeom>
        </p:spPr>
      </p:pic>
      <p:sp>
        <p:nvSpPr>
          <p:cNvPr id="22" name="object 8">
            <a:extLst>
              <a:ext uri="{FF2B5EF4-FFF2-40B4-BE49-F238E27FC236}">
                <a16:creationId xmlns:a16="http://schemas.microsoft.com/office/drawing/2014/main" id="{769980AF-0FD0-19C2-3CEB-7FC931A40A49}"/>
              </a:ext>
            </a:extLst>
          </p:cNvPr>
          <p:cNvSpPr txBox="1"/>
          <p:nvPr/>
        </p:nvSpPr>
        <p:spPr>
          <a:xfrm>
            <a:off x="3599467" y="4070316"/>
            <a:ext cx="305173" cy="134652"/>
          </a:xfrm>
          <a:prstGeom prst="rect">
            <a:avLst/>
          </a:prstGeom>
        </p:spPr>
        <p:txBody>
          <a:bodyPr vert="horz" wrap="square" lIns="0" tIns="11430" rIns="0" bIns="0" rtlCol="0">
            <a:spAutoFit/>
          </a:bodyPr>
          <a:lstStyle/>
          <a:p>
            <a:pPr marL="12700">
              <a:lnSpc>
                <a:spcPct val="100000"/>
              </a:lnSpc>
              <a:spcBef>
                <a:spcPts val="90"/>
              </a:spcBef>
            </a:pPr>
            <a:r>
              <a:rPr lang="en-US" sz="800" dirty="0">
                <a:latin typeface="Calibri"/>
                <a:cs typeface="Calibri"/>
              </a:rPr>
              <a:t>2020</a:t>
            </a:r>
          </a:p>
        </p:txBody>
      </p:sp>
      <p:sp>
        <p:nvSpPr>
          <p:cNvPr id="24" name="object 8">
            <a:extLst>
              <a:ext uri="{FF2B5EF4-FFF2-40B4-BE49-F238E27FC236}">
                <a16:creationId xmlns:a16="http://schemas.microsoft.com/office/drawing/2014/main" id="{0F18FC3B-66A8-E5C0-57DF-8E0E93A085AF}"/>
              </a:ext>
            </a:extLst>
          </p:cNvPr>
          <p:cNvSpPr txBox="1"/>
          <p:nvPr/>
        </p:nvSpPr>
        <p:spPr>
          <a:xfrm>
            <a:off x="4114800" y="4073699"/>
            <a:ext cx="239326"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2021</a:t>
            </a:r>
            <a:endParaRPr lang="en-US" sz="800" dirty="0">
              <a:latin typeface="Calibri"/>
              <a:cs typeface="Calibri"/>
            </a:endParaRPr>
          </a:p>
        </p:txBody>
      </p:sp>
      <p:sp>
        <p:nvSpPr>
          <p:cNvPr id="25" name="object 8">
            <a:extLst>
              <a:ext uri="{FF2B5EF4-FFF2-40B4-BE49-F238E27FC236}">
                <a16:creationId xmlns:a16="http://schemas.microsoft.com/office/drawing/2014/main" id="{2235EEC7-01FF-C085-3CC8-03D6957E414E}"/>
              </a:ext>
            </a:extLst>
          </p:cNvPr>
          <p:cNvSpPr txBox="1"/>
          <p:nvPr/>
        </p:nvSpPr>
        <p:spPr>
          <a:xfrm>
            <a:off x="4577185" y="4078373"/>
            <a:ext cx="418252"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2022</a:t>
            </a:r>
            <a:endParaRPr lang="en-US" sz="800" dirty="0">
              <a:latin typeface="Calibri"/>
              <a:cs typeface="Calibri"/>
            </a:endParaRPr>
          </a:p>
        </p:txBody>
      </p:sp>
      <p:sp>
        <p:nvSpPr>
          <p:cNvPr id="26" name="object 8">
            <a:extLst>
              <a:ext uri="{FF2B5EF4-FFF2-40B4-BE49-F238E27FC236}">
                <a16:creationId xmlns:a16="http://schemas.microsoft.com/office/drawing/2014/main" id="{6CA854F0-C392-EEC9-CCFD-46ED38BD53E5}"/>
              </a:ext>
            </a:extLst>
          </p:cNvPr>
          <p:cNvSpPr txBox="1"/>
          <p:nvPr/>
        </p:nvSpPr>
        <p:spPr>
          <a:xfrm>
            <a:off x="5060989" y="4078373"/>
            <a:ext cx="418252"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2023</a:t>
            </a:r>
            <a:endParaRPr lang="en-US" sz="800" dirty="0">
              <a:latin typeface="Calibri"/>
              <a:cs typeface="Calibri"/>
            </a:endParaRPr>
          </a:p>
        </p:txBody>
      </p:sp>
      <p:sp>
        <p:nvSpPr>
          <p:cNvPr id="27" name="object 8">
            <a:extLst>
              <a:ext uri="{FF2B5EF4-FFF2-40B4-BE49-F238E27FC236}">
                <a16:creationId xmlns:a16="http://schemas.microsoft.com/office/drawing/2014/main" id="{72458D79-A423-D7CE-9000-8EB48DCBA522}"/>
              </a:ext>
            </a:extLst>
          </p:cNvPr>
          <p:cNvSpPr txBox="1"/>
          <p:nvPr/>
        </p:nvSpPr>
        <p:spPr>
          <a:xfrm>
            <a:off x="5562600" y="4078373"/>
            <a:ext cx="418252" cy="134652"/>
          </a:xfrm>
          <a:prstGeom prst="rect">
            <a:avLst/>
          </a:prstGeom>
        </p:spPr>
        <p:txBody>
          <a:bodyPr vert="horz" wrap="square" lIns="0" tIns="11430" rIns="0" bIns="0" rtlCol="0">
            <a:spAutoFit/>
          </a:bodyPr>
          <a:lstStyle/>
          <a:p>
            <a:pPr marL="12700">
              <a:lnSpc>
                <a:spcPct val="100000"/>
              </a:lnSpc>
              <a:spcBef>
                <a:spcPts val="90"/>
              </a:spcBef>
            </a:pPr>
            <a:r>
              <a:rPr lang="en-US" sz="800" dirty="0">
                <a:latin typeface="Calibri"/>
                <a:cs typeface="Calibri"/>
              </a:rPr>
              <a:t>2024</a:t>
            </a:r>
          </a:p>
        </p:txBody>
      </p:sp>
      <p:sp>
        <p:nvSpPr>
          <p:cNvPr id="28" name="object 8">
            <a:extLst>
              <a:ext uri="{FF2B5EF4-FFF2-40B4-BE49-F238E27FC236}">
                <a16:creationId xmlns:a16="http://schemas.microsoft.com/office/drawing/2014/main" id="{850F5AFF-52BC-FC2A-84BF-2D80E15B71FC}"/>
              </a:ext>
            </a:extLst>
          </p:cNvPr>
          <p:cNvSpPr txBox="1"/>
          <p:nvPr/>
        </p:nvSpPr>
        <p:spPr>
          <a:xfrm>
            <a:off x="6071804" y="4078373"/>
            <a:ext cx="418252"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TTM</a:t>
            </a:r>
            <a:endParaRPr lang="en-US" sz="800" dirty="0">
              <a:latin typeface="Calibri"/>
              <a:cs typeface="Calibri"/>
            </a:endParaRPr>
          </a:p>
        </p:txBody>
      </p:sp>
      <p:sp>
        <p:nvSpPr>
          <p:cNvPr id="29" name="TextBox 28">
            <a:extLst>
              <a:ext uri="{FF2B5EF4-FFF2-40B4-BE49-F238E27FC236}">
                <a16:creationId xmlns:a16="http://schemas.microsoft.com/office/drawing/2014/main" id="{5D9E9CDD-0F26-17C1-58C9-86DE4A6D32B3}"/>
              </a:ext>
            </a:extLst>
          </p:cNvPr>
          <p:cNvSpPr txBox="1"/>
          <p:nvPr/>
        </p:nvSpPr>
        <p:spPr>
          <a:xfrm>
            <a:off x="416613" y="1527987"/>
            <a:ext cx="3208254" cy="369332"/>
          </a:xfrm>
          <a:prstGeom prst="rect">
            <a:avLst/>
          </a:prstGeom>
          <a:noFill/>
        </p:spPr>
        <p:txBody>
          <a:bodyPr wrap="square" rtlCol="0">
            <a:spAutoFit/>
          </a:bodyPr>
          <a:lstStyle/>
          <a:p>
            <a:r>
              <a:rPr lang="en-US" b="1" dirty="0"/>
              <a:t>Revenue</a:t>
            </a:r>
          </a:p>
        </p:txBody>
      </p:sp>
      <p:sp>
        <p:nvSpPr>
          <p:cNvPr id="30" name="TextBox 29">
            <a:extLst>
              <a:ext uri="{FF2B5EF4-FFF2-40B4-BE49-F238E27FC236}">
                <a16:creationId xmlns:a16="http://schemas.microsoft.com/office/drawing/2014/main" id="{B3BA7B5C-B4DF-EE07-4E1A-60FBF4553B31}"/>
              </a:ext>
            </a:extLst>
          </p:cNvPr>
          <p:cNvSpPr txBox="1"/>
          <p:nvPr/>
        </p:nvSpPr>
        <p:spPr>
          <a:xfrm>
            <a:off x="222168" y="2124693"/>
            <a:ext cx="2876327" cy="2169825"/>
          </a:xfrm>
          <a:prstGeom prst="rect">
            <a:avLst/>
          </a:prstGeom>
          <a:noFill/>
        </p:spPr>
        <p:txBody>
          <a:bodyPr wrap="square" rtlCol="0">
            <a:spAutoFit/>
          </a:bodyPr>
          <a:lstStyle/>
          <a:p>
            <a:pPr marL="228600" indent="-228600">
              <a:buFont typeface="+mj-lt"/>
              <a:buAutoNum type="arabicPeriod"/>
            </a:pPr>
            <a:r>
              <a:rPr lang="en-US" sz="900" dirty="0"/>
              <a:t>The increase in the revenue from 2020 to 2024 is for around 458%.</a:t>
            </a:r>
          </a:p>
          <a:p>
            <a:pPr marL="228600" indent="-228600">
              <a:buFont typeface="+mj-lt"/>
              <a:buAutoNum type="arabicPeriod"/>
            </a:pPr>
            <a:r>
              <a:rPr lang="en-US" sz="900" dirty="0"/>
              <a:t>The massive increase in Revenue from the year 2023 to YTD is due to increase in the data center revenue.</a:t>
            </a:r>
          </a:p>
          <a:p>
            <a:pPr marL="228600" indent="-228600">
              <a:buFont typeface="+mj-lt"/>
              <a:buAutoNum type="arabicPeriod"/>
            </a:pPr>
            <a:r>
              <a:rPr lang="en-US" sz="900" dirty="0"/>
              <a:t>NVIDIA’s revenue surged due to high demand for AI chips, especially their H100 and H200 GPUs. </a:t>
            </a:r>
          </a:p>
          <a:p>
            <a:pPr marL="228600" indent="-228600">
              <a:buFont typeface="+mj-lt"/>
              <a:buAutoNum type="arabicPeriod"/>
            </a:pPr>
            <a:r>
              <a:rPr lang="en-US" sz="900" dirty="0"/>
              <a:t>Data center revenue got increased by 217% in 2024 and this segment alone accounted for 78% of Nvidia’s total revenue in 2024.</a:t>
            </a:r>
          </a:p>
          <a:p>
            <a:pPr marL="228600" indent="-228600">
              <a:buFont typeface="+mj-lt"/>
              <a:buAutoNum type="arabicPeriod"/>
            </a:pPr>
            <a:r>
              <a:rPr lang="en-US" sz="900" dirty="0"/>
              <a:t>The automotive sector revenue grew by 60% and Gaming segment revenue increase by 35%. </a:t>
            </a:r>
          </a:p>
          <a:p>
            <a:pPr marL="228600" indent="-228600">
              <a:buFont typeface="+mj-lt"/>
              <a:buAutoNum type="arabicPeriod"/>
            </a:pPr>
            <a:endParaRPr lang="en-US" sz="900" dirty="0"/>
          </a:p>
        </p:txBody>
      </p:sp>
      <p:sp>
        <p:nvSpPr>
          <p:cNvPr id="31" name="TextBox 30">
            <a:extLst>
              <a:ext uri="{FF2B5EF4-FFF2-40B4-BE49-F238E27FC236}">
                <a16:creationId xmlns:a16="http://schemas.microsoft.com/office/drawing/2014/main" id="{33A9E8E6-F361-44CA-7271-9AD44AAFF848}"/>
              </a:ext>
            </a:extLst>
          </p:cNvPr>
          <p:cNvSpPr txBox="1"/>
          <p:nvPr/>
        </p:nvSpPr>
        <p:spPr>
          <a:xfrm>
            <a:off x="161544" y="4503603"/>
            <a:ext cx="6340538" cy="1200329"/>
          </a:xfrm>
          <a:prstGeom prst="rect">
            <a:avLst/>
          </a:prstGeom>
          <a:noFill/>
        </p:spPr>
        <p:txBody>
          <a:bodyPr wrap="square" rtlCol="0">
            <a:spAutoFit/>
          </a:bodyPr>
          <a:lstStyle/>
          <a:p>
            <a:r>
              <a:rPr lang="en-US" sz="900" dirty="0"/>
              <a:t>NVIDIA’s significant revenue increase from 2023 to 2024 was primarily driven by the surge in demand for their data center products12. The company’s data center revenue soared by 217% during fiscal 2024, largely due to the widespread adoption of their specialized chips designed for artificial intelligence (AI) workloads12. This segment alone accounted for 78% of NVIDIA’s total revenue in 2024.</a:t>
            </a:r>
          </a:p>
          <a:p>
            <a:endParaRPr lang="en-US" sz="900" dirty="0"/>
          </a:p>
          <a:p>
            <a:r>
              <a:rPr lang="en-US" sz="900" dirty="0"/>
              <a:t>The success of NVIDIA’s H100 graphics processing unit (GPU), which became a crucial component for AI applications, played a major role in this growth. Additionally, the anticipation and ramp-up of shipments for their new H200 GPU, which offers improved performance and energy efficiency, further boosted their revenue.</a:t>
            </a:r>
          </a:p>
        </p:txBody>
      </p:sp>
    </p:spTree>
    <p:extLst>
      <p:ext uri="{BB962C8B-B14F-4D97-AF65-F5344CB8AC3E}">
        <p14:creationId xmlns:p14="http://schemas.microsoft.com/office/powerpoint/2010/main" val="3104618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A5E3EB4-25D9-42AF-E28D-8181AC454BF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97D2EBD-3249-A4B7-9EDD-4B2ACBE14718}"/>
              </a:ext>
            </a:extLst>
          </p:cNvPr>
          <p:cNvSpPr txBox="1"/>
          <p:nvPr/>
        </p:nvSpPr>
        <p:spPr>
          <a:xfrm>
            <a:off x="161544" y="71627"/>
            <a:ext cx="2066925" cy="116205"/>
          </a:xfrm>
          <a:prstGeom prst="rect">
            <a:avLst/>
          </a:prstGeom>
        </p:spPr>
        <p:txBody>
          <a:bodyPr vert="horz" wrap="square" lIns="0" tIns="0" rIns="0" bIns="0" rtlCol="0">
            <a:spAutoFit/>
          </a:bodyPr>
          <a:lstStyle/>
          <a:p>
            <a:pPr>
              <a:lnSpc>
                <a:spcPts val="865"/>
              </a:lnSpc>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120" name="object 75">
            <a:extLst>
              <a:ext uri="{FF2B5EF4-FFF2-40B4-BE49-F238E27FC236}">
                <a16:creationId xmlns:a16="http://schemas.microsoft.com/office/drawing/2014/main" id="{0321986D-A288-422E-58C2-1816E0ABF77A}"/>
              </a:ext>
            </a:extLst>
          </p:cNvPr>
          <p:cNvSpPr/>
          <p:nvPr/>
        </p:nvSpPr>
        <p:spPr>
          <a:xfrm>
            <a:off x="0" y="194436"/>
            <a:ext cx="683895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sp>
        <p:nvSpPr>
          <p:cNvPr id="121" name="TextBox 120">
            <a:extLst>
              <a:ext uri="{FF2B5EF4-FFF2-40B4-BE49-F238E27FC236}">
                <a16:creationId xmlns:a16="http://schemas.microsoft.com/office/drawing/2014/main" id="{916E8C57-E5AD-DF9F-8412-722DAC2066FC}"/>
              </a:ext>
            </a:extLst>
          </p:cNvPr>
          <p:cNvSpPr txBox="1"/>
          <p:nvPr/>
        </p:nvSpPr>
        <p:spPr>
          <a:xfrm>
            <a:off x="382014" y="450452"/>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pic>
        <p:nvPicPr>
          <p:cNvPr id="122" name="object 2">
            <a:extLst>
              <a:ext uri="{FF2B5EF4-FFF2-40B4-BE49-F238E27FC236}">
                <a16:creationId xmlns:a16="http://schemas.microsoft.com/office/drawing/2014/main" id="{B7D597A9-7B2B-3FD7-69E2-E57B10D250A4}"/>
              </a:ext>
            </a:extLst>
          </p:cNvPr>
          <p:cNvPicPr/>
          <p:nvPr/>
        </p:nvPicPr>
        <p:blipFill>
          <a:blip r:embed="rId2" cstate="print"/>
          <a:stretch>
            <a:fillRect/>
          </a:stretch>
        </p:blipFill>
        <p:spPr>
          <a:xfrm>
            <a:off x="4724400" y="457200"/>
            <a:ext cx="1751586" cy="517713"/>
          </a:xfrm>
          <a:prstGeom prst="rect">
            <a:avLst/>
          </a:prstGeom>
        </p:spPr>
      </p:pic>
      <p:sp>
        <p:nvSpPr>
          <p:cNvPr id="22" name="object 8">
            <a:extLst>
              <a:ext uri="{FF2B5EF4-FFF2-40B4-BE49-F238E27FC236}">
                <a16:creationId xmlns:a16="http://schemas.microsoft.com/office/drawing/2014/main" id="{420D618C-6DC8-C9EA-3313-11A3D3CA4430}"/>
              </a:ext>
            </a:extLst>
          </p:cNvPr>
          <p:cNvSpPr txBox="1"/>
          <p:nvPr/>
        </p:nvSpPr>
        <p:spPr>
          <a:xfrm>
            <a:off x="3540343" y="3362945"/>
            <a:ext cx="305173" cy="134652"/>
          </a:xfrm>
          <a:prstGeom prst="rect">
            <a:avLst/>
          </a:prstGeom>
        </p:spPr>
        <p:txBody>
          <a:bodyPr vert="horz" wrap="square" lIns="0" tIns="11430" rIns="0" bIns="0" rtlCol="0">
            <a:spAutoFit/>
          </a:bodyPr>
          <a:lstStyle/>
          <a:p>
            <a:pPr marL="12700">
              <a:lnSpc>
                <a:spcPct val="100000"/>
              </a:lnSpc>
              <a:spcBef>
                <a:spcPts val="90"/>
              </a:spcBef>
            </a:pPr>
            <a:r>
              <a:rPr lang="en-US" sz="800" dirty="0">
                <a:latin typeface="Calibri"/>
                <a:cs typeface="Calibri"/>
              </a:rPr>
              <a:t>2020</a:t>
            </a:r>
          </a:p>
        </p:txBody>
      </p:sp>
      <p:sp>
        <p:nvSpPr>
          <p:cNvPr id="24" name="object 8">
            <a:extLst>
              <a:ext uri="{FF2B5EF4-FFF2-40B4-BE49-F238E27FC236}">
                <a16:creationId xmlns:a16="http://schemas.microsoft.com/office/drawing/2014/main" id="{35E945AC-BFAD-8E60-E761-6098E2CC9F91}"/>
              </a:ext>
            </a:extLst>
          </p:cNvPr>
          <p:cNvSpPr txBox="1"/>
          <p:nvPr/>
        </p:nvSpPr>
        <p:spPr>
          <a:xfrm>
            <a:off x="4054551" y="3367273"/>
            <a:ext cx="239326"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2021</a:t>
            </a:r>
            <a:endParaRPr lang="en-US" sz="800" dirty="0">
              <a:latin typeface="Calibri"/>
              <a:cs typeface="Calibri"/>
            </a:endParaRPr>
          </a:p>
        </p:txBody>
      </p:sp>
      <p:sp>
        <p:nvSpPr>
          <p:cNvPr id="25" name="object 8">
            <a:extLst>
              <a:ext uri="{FF2B5EF4-FFF2-40B4-BE49-F238E27FC236}">
                <a16:creationId xmlns:a16="http://schemas.microsoft.com/office/drawing/2014/main" id="{62E4F7DB-5836-DBA8-0D48-A006CF856533}"/>
              </a:ext>
            </a:extLst>
          </p:cNvPr>
          <p:cNvSpPr txBox="1"/>
          <p:nvPr/>
        </p:nvSpPr>
        <p:spPr>
          <a:xfrm>
            <a:off x="4529281" y="3362945"/>
            <a:ext cx="418252"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2022</a:t>
            </a:r>
            <a:endParaRPr lang="en-US" sz="800" dirty="0">
              <a:latin typeface="Calibri"/>
              <a:cs typeface="Calibri"/>
            </a:endParaRPr>
          </a:p>
        </p:txBody>
      </p:sp>
      <p:sp>
        <p:nvSpPr>
          <p:cNvPr id="26" name="object 8">
            <a:extLst>
              <a:ext uri="{FF2B5EF4-FFF2-40B4-BE49-F238E27FC236}">
                <a16:creationId xmlns:a16="http://schemas.microsoft.com/office/drawing/2014/main" id="{E56A2B0D-4BE4-4B73-F0F6-281584599490}"/>
              </a:ext>
            </a:extLst>
          </p:cNvPr>
          <p:cNvSpPr txBox="1"/>
          <p:nvPr/>
        </p:nvSpPr>
        <p:spPr>
          <a:xfrm>
            <a:off x="5052984" y="3362078"/>
            <a:ext cx="418252"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2023</a:t>
            </a:r>
            <a:endParaRPr lang="en-US" sz="800" dirty="0">
              <a:latin typeface="Calibri"/>
              <a:cs typeface="Calibri"/>
            </a:endParaRPr>
          </a:p>
        </p:txBody>
      </p:sp>
      <p:sp>
        <p:nvSpPr>
          <p:cNvPr id="27" name="object 8">
            <a:extLst>
              <a:ext uri="{FF2B5EF4-FFF2-40B4-BE49-F238E27FC236}">
                <a16:creationId xmlns:a16="http://schemas.microsoft.com/office/drawing/2014/main" id="{A8EACA38-5435-39CC-315B-D93DEDA115E2}"/>
              </a:ext>
            </a:extLst>
          </p:cNvPr>
          <p:cNvSpPr txBox="1"/>
          <p:nvPr/>
        </p:nvSpPr>
        <p:spPr>
          <a:xfrm>
            <a:off x="5531851" y="3362078"/>
            <a:ext cx="418252" cy="134652"/>
          </a:xfrm>
          <a:prstGeom prst="rect">
            <a:avLst/>
          </a:prstGeom>
        </p:spPr>
        <p:txBody>
          <a:bodyPr vert="horz" wrap="square" lIns="0" tIns="11430" rIns="0" bIns="0" rtlCol="0">
            <a:spAutoFit/>
          </a:bodyPr>
          <a:lstStyle/>
          <a:p>
            <a:pPr marL="12700">
              <a:lnSpc>
                <a:spcPct val="100000"/>
              </a:lnSpc>
              <a:spcBef>
                <a:spcPts val="90"/>
              </a:spcBef>
            </a:pPr>
            <a:r>
              <a:rPr lang="en-US" sz="800" dirty="0">
                <a:latin typeface="Calibri"/>
                <a:cs typeface="Calibri"/>
              </a:rPr>
              <a:t>2024</a:t>
            </a:r>
          </a:p>
        </p:txBody>
      </p:sp>
      <p:sp>
        <p:nvSpPr>
          <p:cNvPr id="28" name="object 8">
            <a:extLst>
              <a:ext uri="{FF2B5EF4-FFF2-40B4-BE49-F238E27FC236}">
                <a16:creationId xmlns:a16="http://schemas.microsoft.com/office/drawing/2014/main" id="{02955FBF-1992-8EAA-C5A7-4FFDF5A8F6CA}"/>
              </a:ext>
            </a:extLst>
          </p:cNvPr>
          <p:cNvSpPr txBox="1"/>
          <p:nvPr/>
        </p:nvSpPr>
        <p:spPr>
          <a:xfrm>
            <a:off x="6021217" y="3370971"/>
            <a:ext cx="418252"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TTM</a:t>
            </a:r>
            <a:endParaRPr lang="en-US" sz="800" dirty="0">
              <a:latin typeface="Calibri"/>
              <a:cs typeface="Calibri"/>
            </a:endParaRPr>
          </a:p>
        </p:txBody>
      </p:sp>
      <p:sp>
        <p:nvSpPr>
          <p:cNvPr id="29" name="TextBox 28">
            <a:extLst>
              <a:ext uri="{FF2B5EF4-FFF2-40B4-BE49-F238E27FC236}">
                <a16:creationId xmlns:a16="http://schemas.microsoft.com/office/drawing/2014/main" id="{D9DB8EE0-CCE3-4637-0B67-F6AAF2B68C0A}"/>
              </a:ext>
            </a:extLst>
          </p:cNvPr>
          <p:cNvSpPr txBox="1"/>
          <p:nvPr/>
        </p:nvSpPr>
        <p:spPr>
          <a:xfrm>
            <a:off x="296434" y="1424697"/>
            <a:ext cx="3208254" cy="369332"/>
          </a:xfrm>
          <a:prstGeom prst="rect">
            <a:avLst/>
          </a:prstGeom>
          <a:noFill/>
        </p:spPr>
        <p:txBody>
          <a:bodyPr wrap="square" rtlCol="0">
            <a:spAutoFit/>
          </a:bodyPr>
          <a:lstStyle/>
          <a:p>
            <a:r>
              <a:rPr lang="en-US" b="1" dirty="0"/>
              <a:t>Net Profit</a:t>
            </a:r>
          </a:p>
        </p:txBody>
      </p:sp>
      <p:sp>
        <p:nvSpPr>
          <p:cNvPr id="3" name="TextBox 2">
            <a:extLst>
              <a:ext uri="{FF2B5EF4-FFF2-40B4-BE49-F238E27FC236}">
                <a16:creationId xmlns:a16="http://schemas.microsoft.com/office/drawing/2014/main" id="{45F4E72E-C879-E1B3-42A7-22294D7636C3}"/>
              </a:ext>
            </a:extLst>
          </p:cNvPr>
          <p:cNvSpPr txBox="1"/>
          <p:nvPr/>
        </p:nvSpPr>
        <p:spPr>
          <a:xfrm>
            <a:off x="382014" y="4194473"/>
            <a:ext cx="3208254" cy="369332"/>
          </a:xfrm>
          <a:prstGeom prst="rect">
            <a:avLst/>
          </a:prstGeom>
          <a:noFill/>
        </p:spPr>
        <p:txBody>
          <a:bodyPr wrap="square" rtlCol="0">
            <a:spAutoFit/>
          </a:bodyPr>
          <a:lstStyle/>
          <a:p>
            <a:r>
              <a:rPr lang="en-US" b="1" dirty="0"/>
              <a:t>EBIT</a:t>
            </a:r>
          </a:p>
        </p:txBody>
      </p:sp>
      <p:sp>
        <p:nvSpPr>
          <p:cNvPr id="6" name="TextBox 5">
            <a:extLst>
              <a:ext uri="{FF2B5EF4-FFF2-40B4-BE49-F238E27FC236}">
                <a16:creationId xmlns:a16="http://schemas.microsoft.com/office/drawing/2014/main" id="{72A2879F-24A5-D23A-041A-5CD9232831DD}"/>
              </a:ext>
            </a:extLst>
          </p:cNvPr>
          <p:cNvSpPr txBox="1"/>
          <p:nvPr/>
        </p:nvSpPr>
        <p:spPr>
          <a:xfrm>
            <a:off x="382014" y="7005263"/>
            <a:ext cx="3208254" cy="369332"/>
          </a:xfrm>
          <a:prstGeom prst="rect">
            <a:avLst/>
          </a:prstGeom>
          <a:noFill/>
        </p:spPr>
        <p:txBody>
          <a:bodyPr wrap="square" rtlCol="0">
            <a:spAutoFit/>
          </a:bodyPr>
          <a:lstStyle/>
          <a:p>
            <a:r>
              <a:rPr lang="en-US" b="1" dirty="0"/>
              <a:t>EBITDA</a:t>
            </a:r>
          </a:p>
        </p:txBody>
      </p:sp>
      <p:pic>
        <p:nvPicPr>
          <p:cNvPr id="9" name="Picture 8">
            <a:extLst>
              <a:ext uri="{FF2B5EF4-FFF2-40B4-BE49-F238E27FC236}">
                <a16:creationId xmlns:a16="http://schemas.microsoft.com/office/drawing/2014/main" id="{B95CE4AF-F4A1-441D-0ACD-E5AAFA463615}"/>
              </a:ext>
            </a:extLst>
          </p:cNvPr>
          <p:cNvPicPr>
            <a:picLocks noChangeAspect="1"/>
          </p:cNvPicPr>
          <p:nvPr/>
        </p:nvPicPr>
        <p:blipFill>
          <a:blip r:embed="rId3"/>
          <a:stretch>
            <a:fillRect/>
          </a:stretch>
        </p:blipFill>
        <p:spPr>
          <a:xfrm>
            <a:off x="3346489" y="1792690"/>
            <a:ext cx="3372916" cy="1511997"/>
          </a:xfrm>
          <a:prstGeom prst="rect">
            <a:avLst/>
          </a:prstGeom>
        </p:spPr>
      </p:pic>
      <p:sp>
        <p:nvSpPr>
          <p:cNvPr id="10" name="object 8">
            <a:extLst>
              <a:ext uri="{FF2B5EF4-FFF2-40B4-BE49-F238E27FC236}">
                <a16:creationId xmlns:a16="http://schemas.microsoft.com/office/drawing/2014/main" id="{BD92D431-6BD3-FC0D-AF8A-3E76194DF61E}"/>
              </a:ext>
            </a:extLst>
          </p:cNvPr>
          <p:cNvSpPr txBox="1"/>
          <p:nvPr/>
        </p:nvSpPr>
        <p:spPr>
          <a:xfrm>
            <a:off x="3590268" y="6251994"/>
            <a:ext cx="305173" cy="134652"/>
          </a:xfrm>
          <a:prstGeom prst="rect">
            <a:avLst/>
          </a:prstGeom>
        </p:spPr>
        <p:txBody>
          <a:bodyPr vert="horz" wrap="square" lIns="0" tIns="11430" rIns="0" bIns="0" rtlCol="0">
            <a:spAutoFit/>
          </a:bodyPr>
          <a:lstStyle/>
          <a:p>
            <a:pPr marL="12700">
              <a:lnSpc>
                <a:spcPct val="100000"/>
              </a:lnSpc>
              <a:spcBef>
                <a:spcPts val="90"/>
              </a:spcBef>
            </a:pPr>
            <a:r>
              <a:rPr lang="en-US" sz="800" dirty="0">
                <a:latin typeface="Calibri"/>
                <a:cs typeface="Calibri"/>
              </a:rPr>
              <a:t>2020</a:t>
            </a:r>
          </a:p>
        </p:txBody>
      </p:sp>
      <p:sp>
        <p:nvSpPr>
          <p:cNvPr id="11" name="object 8">
            <a:extLst>
              <a:ext uri="{FF2B5EF4-FFF2-40B4-BE49-F238E27FC236}">
                <a16:creationId xmlns:a16="http://schemas.microsoft.com/office/drawing/2014/main" id="{728400A4-ABE8-30B3-EFCD-000381C38190}"/>
              </a:ext>
            </a:extLst>
          </p:cNvPr>
          <p:cNvSpPr txBox="1"/>
          <p:nvPr/>
        </p:nvSpPr>
        <p:spPr>
          <a:xfrm>
            <a:off x="4088607" y="6251994"/>
            <a:ext cx="239326"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2021</a:t>
            </a:r>
            <a:endParaRPr lang="en-US" sz="800" dirty="0">
              <a:latin typeface="Calibri"/>
              <a:cs typeface="Calibri"/>
            </a:endParaRPr>
          </a:p>
        </p:txBody>
      </p:sp>
      <p:sp>
        <p:nvSpPr>
          <p:cNvPr id="12" name="object 8">
            <a:extLst>
              <a:ext uri="{FF2B5EF4-FFF2-40B4-BE49-F238E27FC236}">
                <a16:creationId xmlns:a16="http://schemas.microsoft.com/office/drawing/2014/main" id="{FD8B8AEB-9EB2-7006-D6BF-064FEC970864}"/>
              </a:ext>
            </a:extLst>
          </p:cNvPr>
          <p:cNvSpPr txBox="1"/>
          <p:nvPr/>
        </p:nvSpPr>
        <p:spPr>
          <a:xfrm>
            <a:off x="4547344" y="6251994"/>
            <a:ext cx="239326"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2022</a:t>
            </a:r>
            <a:endParaRPr lang="en-US" sz="800" dirty="0">
              <a:latin typeface="Calibri"/>
              <a:cs typeface="Calibri"/>
            </a:endParaRPr>
          </a:p>
        </p:txBody>
      </p:sp>
      <p:sp>
        <p:nvSpPr>
          <p:cNvPr id="13" name="object 8">
            <a:extLst>
              <a:ext uri="{FF2B5EF4-FFF2-40B4-BE49-F238E27FC236}">
                <a16:creationId xmlns:a16="http://schemas.microsoft.com/office/drawing/2014/main" id="{4866A47C-1D34-AFFE-0485-E017C742D7A1}"/>
              </a:ext>
            </a:extLst>
          </p:cNvPr>
          <p:cNvSpPr txBox="1"/>
          <p:nvPr/>
        </p:nvSpPr>
        <p:spPr>
          <a:xfrm>
            <a:off x="5089883" y="6251994"/>
            <a:ext cx="239326"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2023</a:t>
            </a:r>
            <a:endParaRPr lang="en-US" sz="800" dirty="0">
              <a:latin typeface="Calibri"/>
              <a:cs typeface="Calibri"/>
            </a:endParaRPr>
          </a:p>
        </p:txBody>
      </p:sp>
      <p:sp>
        <p:nvSpPr>
          <p:cNvPr id="14" name="object 8">
            <a:extLst>
              <a:ext uri="{FF2B5EF4-FFF2-40B4-BE49-F238E27FC236}">
                <a16:creationId xmlns:a16="http://schemas.microsoft.com/office/drawing/2014/main" id="{46D59BFC-CB4A-A362-6A5D-12573C838CF3}"/>
              </a:ext>
            </a:extLst>
          </p:cNvPr>
          <p:cNvSpPr txBox="1"/>
          <p:nvPr/>
        </p:nvSpPr>
        <p:spPr>
          <a:xfrm>
            <a:off x="5543845" y="6251994"/>
            <a:ext cx="239326"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2024</a:t>
            </a:r>
            <a:endParaRPr lang="en-US" sz="800" dirty="0">
              <a:latin typeface="Calibri"/>
              <a:cs typeface="Calibri"/>
            </a:endParaRPr>
          </a:p>
        </p:txBody>
      </p:sp>
      <p:sp>
        <p:nvSpPr>
          <p:cNvPr id="15" name="object 8">
            <a:extLst>
              <a:ext uri="{FF2B5EF4-FFF2-40B4-BE49-F238E27FC236}">
                <a16:creationId xmlns:a16="http://schemas.microsoft.com/office/drawing/2014/main" id="{94C23E95-AEB6-0819-2DED-9CE0E4D28290}"/>
              </a:ext>
            </a:extLst>
          </p:cNvPr>
          <p:cNvSpPr txBox="1"/>
          <p:nvPr/>
        </p:nvSpPr>
        <p:spPr>
          <a:xfrm>
            <a:off x="6096000" y="6257074"/>
            <a:ext cx="239326"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TTM</a:t>
            </a:r>
            <a:endParaRPr lang="en-US" sz="800" dirty="0">
              <a:latin typeface="Calibri"/>
              <a:cs typeface="Calibri"/>
            </a:endParaRPr>
          </a:p>
        </p:txBody>
      </p:sp>
      <p:pic>
        <p:nvPicPr>
          <p:cNvPr id="17" name="Picture 16">
            <a:extLst>
              <a:ext uri="{FF2B5EF4-FFF2-40B4-BE49-F238E27FC236}">
                <a16:creationId xmlns:a16="http://schemas.microsoft.com/office/drawing/2014/main" id="{70F658BE-813B-EF03-82B0-BD48ABA5EAE3}"/>
              </a:ext>
            </a:extLst>
          </p:cNvPr>
          <p:cNvPicPr>
            <a:picLocks noChangeAspect="1"/>
          </p:cNvPicPr>
          <p:nvPr/>
        </p:nvPicPr>
        <p:blipFill>
          <a:blip r:embed="rId4"/>
          <a:stretch>
            <a:fillRect/>
          </a:stretch>
        </p:blipFill>
        <p:spPr>
          <a:xfrm>
            <a:off x="3384550" y="4532561"/>
            <a:ext cx="3429000" cy="1668925"/>
          </a:xfrm>
          <a:prstGeom prst="rect">
            <a:avLst/>
          </a:prstGeom>
        </p:spPr>
      </p:pic>
      <p:pic>
        <p:nvPicPr>
          <p:cNvPr id="21" name="Picture 20">
            <a:extLst>
              <a:ext uri="{FF2B5EF4-FFF2-40B4-BE49-F238E27FC236}">
                <a16:creationId xmlns:a16="http://schemas.microsoft.com/office/drawing/2014/main" id="{9638533A-C599-075F-83D1-7FC3B11380A4}"/>
              </a:ext>
            </a:extLst>
          </p:cNvPr>
          <p:cNvPicPr>
            <a:picLocks noChangeAspect="1"/>
          </p:cNvPicPr>
          <p:nvPr/>
        </p:nvPicPr>
        <p:blipFill>
          <a:blip r:embed="rId5"/>
          <a:stretch>
            <a:fillRect/>
          </a:stretch>
        </p:blipFill>
        <p:spPr>
          <a:xfrm>
            <a:off x="3338484" y="7374595"/>
            <a:ext cx="3429000" cy="1768414"/>
          </a:xfrm>
          <a:prstGeom prst="rect">
            <a:avLst/>
          </a:prstGeom>
        </p:spPr>
      </p:pic>
      <p:sp>
        <p:nvSpPr>
          <p:cNvPr id="30" name="object 8">
            <a:extLst>
              <a:ext uri="{FF2B5EF4-FFF2-40B4-BE49-F238E27FC236}">
                <a16:creationId xmlns:a16="http://schemas.microsoft.com/office/drawing/2014/main" id="{3F372B26-4FBF-A561-CA77-C6EA751F2378}"/>
              </a:ext>
            </a:extLst>
          </p:cNvPr>
          <p:cNvSpPr txBox="1"/>
          <p:nvPr/>
        </p:nvSpPr>
        <p:spPr>
          <a:xfrm>
            <a:off x="3507741" y="9143009"/>
            <a:ext cx="305173" cy="134652"/>
          </a:xfrm>
          <a:prstGeom prst="rect">
            <a:avLst/>
          </a:prstGeom>
        </p:spPr>
        <p:txBody>
          <a:bodyPr vert="horz" wrap="square" lIns="0" tIns="11430" rIns="0" bIns="0" rtlCol="0">
            <a:spAutoFit/>
          </a:bodyPr>
          <a:lstStyle/>
          <a:p>
            <a:pPr marL="12700">
              <a:lnSpc>
                <a:spcPct val="100000"/>
              </a:lnSpc>
              <a:spcBef>
                <a:spcPts val="90"/>
              </a:spcBef>
            </a:pPr>
            <a:r>
              <a:rPr lang="en-US" sz="800" dirty="0">
                <a:latin typeface="Calibri"/>
                <a:cs typeface="Calibri"/>
              </a:rPr>
              <a:t>2020</a:t>
            </a:r>
          </a:p>
        </p:txBody>
      </p:sp>
      <p:sp>
        <p:nvSpPr>
          <p:cNvPr id="31" name="object 8">
            <a:extLst>
              <a:ext uri="{FF2B5EF4-FFF2-40B4-BE49-F238E27FC236}">
                <a16:creationId xmlns:a16="http://schemas.microsoft.com/office/drawing/2014/main" id="{002740AD-8A83-4BCB-C79E-EE3ACB0EFB23}"/>
              </a:ext>
            </a:extLst>
          </p:cNvPr>
          <p:cNvSpPr txBox="1"/>
          <p:nvPr/>
        </p:nvSpPr>
        <p:spPr>
          <a:xfrm>
            <a:off x="3990785" y="9143009"/>
            <a:ext cx="305173" cy="134652"/>
          </a:xfrm>
          <a:prstGeom prst="rect">
            <a:avLst/>
          </a:prstGeom>
        </p:spPr>
        <p:txBody>
          <a:bodyPr vert="horz" wrap="square" lIns="0" tIns="11430" rIns="0" bIns="0" rtlCol="0">
            <a:spAutoFit/>
          </a:bodyPr>
          <a:lstStyle/>
          <a:p>
            <a:pPr marL="12700">
              <a:lnSpc>
                <a:spcPct val="100000"/>
              </a:lnSpc>
              <a:spcBef>
                <a:spcPts val="90"/>
              </a:spcBef>
            </a:pPr>
            <a:r>
              <a:rPr lang="en-US" sz="800" dirty="0">
                <a:latin typeface="Calibri"/>
                <a:cs typeface="Calibri"/>
              </a:rPr>
              <a:t>2021</a:t>
            </a:r>
          </a:p>
        </p:txBody>
      </p:sp>
      <p:sp>
        <p:nvSpPr>
          <p:cNvPr id="32" name="object 8">
            <a:extLst>
              <a:ext uri="{FF2B5EF4-FFF2-40B4-BE49-F238E27FC236}">
                <a16:creationId xmlns:a16="http://schemas.microsoft.com/office/drawing/2014/main" id="{22CFB67A-4D47-7F79-F02C-B04C5032EA7B}"/>
              </a:ext>
            </a:extLst>
          </p:cNvPr>
          <p:cNvSpPr txBox="1"/>
          <p:nvPr/>
        </p:nvSpPr>
        <p:spPr>
          <a:xfrm>
            <a:off x="4499081" y="9143009"/>
            <a:ext cx="239326"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2022</a:t>
            </a:r>
            <a:endParaRPr lang="en-US" sz="800" dirty="0">
              <a:latin typeface="Calibri"/>
              <a:cs typeface="Calibri"/>
            </a:endParaRPr>
          </a:p>
        </p:txBody>
      </p:sp>
      <p:sp>
        <p:nvSpPr>
          <p:cNvPr id="33" name="object 8">
            <a:extLst>
              <a:ext uri="{FF2B5EF4-FFF2-40B4-BE49-F238E27FC236}">
                <a16:creationId xmlns:a16="http://schemas.microsoft.com/office/drawing/2014/main" id="{4444232C-E70F-C735-C545-B97AEE21FA1E}"/>
              </a:ext>
            </a:extLst>
          </p:cNvPr>
          <p:cNvSpPr txBox="1"/>
          <p:nvPr/>
        </p:nvSpPr>
        <p:spPr>
          <a:xfrm>
            <a:off x="4994215" y="9143009"/>
            <a:ext cx="239326"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2023</a:t>
            </a:r>
            <a:endParaRPr lang="en-US" sz="800" dirty="0">
              <a:latin typeface="Calibri"/>
              <a:cs typeface="Calibri"/>
            </a:endParaRPr>
          </a:p>
        </p:txBody>
      </p:sp>
      <p:sp>
        <p:nvSpPr>
          <p:cNvPr id="34" name="object 8">
            <a:extLst>
              <a:ext uri="{FF2B5EF4-FFF2-40B4-BE49-F238E27FC236}">
                <a16:creationId xmlns:a16="http://schemas.microsoft.com/office/drawing/2014/main" id="{BB5B36BD-C1F8-E3DF-EF42-6DD4C8E91565}"/>
              </a:ext>
            </a:extLst>
          </p:cNvPr>
          <p:cNvSpPr txBox="1"/>
          <p:nvPr/>
        </p:nvSpPr>
        <p:spPr>
          <a:xfrm>
            <a:off x="5480530" y="9143009"/>
            <a:ext cx="239326"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2024</a:t>
            </a:r>
            <a:endParaRPr lang="en-US" sz="800" dirty="0">
              <a:latin typeface="Calibri"/>
              <a:cs typeface="Calibri"/>
            </a:endParaRPr>
          </a:p>
        </p:txBody>
      </p:sp>
      <p:sp>
        <p:nvSpPr>
          <p:cNvPr id="35" name="object 8">
            <a:extLst>
              <a:ext uri="{FF2B5EF4-FFF2-40B4-BE49-F238E27FC236}">
                <a16:creationId xmlns:a16="http://schemas.microsoft.com/office/drawing/2014/main" id="{0C4E4619-70D2-6C0B-D66A-CF22E86FE323}"/>
              </a:ext>
            </a:extLst>
          </p:cNvPr>
          <p:cNvSpPr txBox="1"/>
          <p:nvPr/>
        </p:nvSpPr>
        <p:spPr>
          <a:xfrm>
            <a:off x="6001737" y="9143009"/>
            <a:ext cx="239326"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TTM</a:t>
            </a:r>
            <a:endParaRPr lang="en-US" sz="800" dirty="0">
              <a:latin typeface="Calibri"/>
              <a:cs typeface="Calibri"/>
            </a:endParaRPr>
          </a:p>
        </p:txBody>
      </p:sp>
      <p:sp>
        <p:nvSpPr>
          <p:cNvPr id="36" name="TextBox 35">
            <a:extLst>
              <a:ext uri="{FF2B5EF4-FFF2-40B4-BE49-F238E27FC236}">
                <a16:creationId xmlns:a16="http://schemas.microsoft.com/office/drawing/2014/main" id="{2755A13D-F9C0-D633-B9FA-FB3EE6ABB32D}"/>
              </a:ext>
            </a:extLst>
          </p:cNvPr>
          <p:cNvSpPr txBox="1"/>
          <p:nvPr/>
        </p:nvSpPr>
        <p:spPr>
          <a:xfrm>
            <a:off x="273504" y="2004839"/>
            <a:ext cx="3057328" cy="1892826"/>
          </a:xfrm>
          <a:prstGeom prst="rect">
            <a:avLst/>
          </a:prstGeom>
          <a:noFill/>
        </p:spPr>
        <p:txBody>
          <a:bodyPr wrap="square" rtlCol="0">
            <a:spAutoFit/>
          </a:bodyPr>
          <a:lstStyle/>
          <a:p>
            <a:pPr marL="228600" indent="-228600">
              <a:buFont typeface="+mj-lt"/>
              <a:buAutoNum type="arabicPeriod"/>
            </a:pPr>
            <a:r>
              <a:rPr lang="en-US" sz="900" dirty="0"/>
              <a:t>The increase in the net profit from 2023 to YTD is around 681%.</a:t>
            </a:r>
          </a:p>
          <a:p>
            <a:pPr marL="228600" indent="-228600">
              <a:buFont typeface="+mj-lt"/>
              <a:buAutoNum type="arabicPeriod"/>
            </a:pPr>
            <a:r>
              <a:rPr lang="en-US" sz="900" b="0" i="0" dirty="0">
                <a:solidFill>
                  <a:schemeClr val="tx1">
                    <a:lumMod val="95000"/>
                  </a:schemeClr>
                </a:solidFill>
                <a:effectLst/>
                <a:latin typeface="+mj-lt"/>
              </a:rPr>
              <a:t>NVIDIA faced excess inventory in 2023, reducing production and sales to manage unsold stock from previous demand surges.</a:t>
            </a:r>
          </a:p>
          <a:p>
            <a:pPr marL="228600" indent="-228600">
              <a:buFont typeface="+mj-lt"/>
              <a:buAutoNum type="arabicPeriod"/>
            </a:pPr>
            <a:r>
              <a:rPr lang="en-US" sz="900" dirty="0"/>
              <a:t>Decreased demand for consumer graphics cards after the pandemic-driven surge in gaming, demand for GPUs fell in 2023.</a:t>
            </a:r>
          </a:p>
          <a:p>
            <a:pPr marL="228600" indent="-228600">
              <a:buFont typeface="+mj-lt"/>
              <a:buAutoNum type="arabicPeriod"/>
            </a:pPr>
            <a:r>
              <a:rPr lang="en-US" sz="900" dirty="0"/>
              <a:t>Lower demand from cryptocurrency miners for GPUs contributed to revenue loss.</a:t>
            </a:r>
          </a:p>
          <a:p>
            <a:pPr marL="228600" indent="-228600">
              <a:buFont typeface="+mj-lt"/>
              <a:buAutoNum type="arabicPeriod"/>
            </a:pPr>
            <a:r>
              <a:rPr lang="en-US" sz="900" dirty="0"/>
              <a:t>AMD and Intel intensified competition, impacting NVIDIA’s market share</a:t>
            </a:r>
          </a:p>
          <a:p>
            <a:pPr marL="228600" indent="-228600">
              <a:buFont typeface="+mj-lt"/>
              <a:buAutoNum type="arabicPeriod"/>
            </a:pPr>
            <a:endParaRPr lang="en-US" sz="900" dirty="0">
              <a:solidFill>
                <a:schemeClr val="tx1">
                  <a:lumMod val="95000"/>
                </a:schemeClr>
              </a:solidFill>
              <a:latin typeface="+mj-lt"/>
            </a:endParaRPr>
          </a:p>
        </p:txBody>
      </p:sp>
      <p:sp>
        <p:nvSpPr>
          <p:cNvPr id="37" name="TextBox 36">
            <a:extLst>
              <a:ext uri="{FF2B5EF4-FFF2-40B4-BE49-F238E27FC236}">
                <a16:creationId xmlns:a16="http://schemas.microsoft.com/office/drawing/2014/main" id="{9ADCD46E-3F60-1DE0-172F-3A14FD679E84}"/>
              </a:ext>
            </a:extLst>
          </p:cNvPr>
          <p:cNvSpPr txBox="1"/>
          <p:nvPr/>
        </p:nvSpPr>
        <p:spPr>
          <a:xfrm>
            <a:off x="273504" y="4721619"/>
            <a:ext cx="3057328" cy="2031325"/>
          </a:xfrm>
          <a:prstGeom prst="rect">
            <a:avLst/>
          </a:prstGeom>
          <a:noFill/>
        </p:spPr>
        <p:txBody>
          <a:bodyPr wrap="square" rtlCol="0">
            <a:spAutoFit/>
          </a:bodyPr>
          <a:lstStyle/>
          <a:p>
            <a:pPr marL="228600" indent="-228600">
              <a:buFont typeface="+mj-lt"/>
              <a:buAutoNum type="arabicPeriod"/>
            </a:pPr>
            <a:r>
              <a:rPr lang="en-US" sz="900" dirty="0"/>
              <a:t>The increase in the EBIT from 2023 to YTD is around 1174%.</a:t>
            </a:r>
          </a:p>
          <a:p>
            <a:pPr marL="228600" indent="-228600">
              <a:buFont typeface="+mj-lt"/>
              <a:buAutoNum type="arabicPeriod"/>
            </a:pPr>
            <a:r>
              <a:rPr lang="en-US" sz="900" dirty="0"/>
              <a:t>In 2020 to 2022 the EBIT increase by 253%</a:t>
            </a:r>
          </a:p>
          <a:p>
            <a:pPr marL="228600" indent="-228600">
              <a:buFont typeface="+mj-lt"/>
              <a:buAutoNum type="arabicPeriod"/>
            </a:pPr>
            <a:r>
              <a:rPr lang="en-US" sz="900" dirty="0"/>
              <a:t>Data center and AI growth slower than expected in 2023 While these sectors grew, they couldn't fully offset the decline in gaming and consumer product sales. Lower demand from cryptocurrency miners for GPUs contributed to revenue loss.</a:t>
            </a:r>
          </a:p>
          <a:p>
            <a:pPr marL="228600" indent="-228600">
              <a:buFont typeface="+mj-lt"/>
              <a:buAutoNum type="arabicPeriod"/>
            </a:pPr>
            <a:r>
              <a:rPr lang="en-US" sz="900" dirty="0"/>
              <a:t>Economic factors such as Inflation, supply chain issues, and broader economic slowdowns affected consumer and business spending.</a:t>
            </a:r>
          </a:p>
          <a:p>
            <a:pPr marL="228600" indent="-228600">
              <a:buFont typeface="+mj-lt"/>
              <a:buAutoNum type="arabicPeriod"/>
            </a:pPr>
            <a:endParaRPr lang="en-US" sz="900" dirty="0">
              <a:solidFill>
                <a:schemeClr val="tx1">
                  <a:lumMod val="95000"/>
                </a:schemeClr>
              </a:solidFill>
              <a:latin typeface="+mj-lt"/>
            </a:endParaRPr>
          </a:p>
        </p:txBody>
      </p:sp>
      <p:sp>
        <p:nvSpPr>
          <p:cNvPr id="4" name="TextBox 3">
            <a:extLst>
              <a:ext uri="{FF2B5EF4-FFF2-40B4-BE49-F238E27FC236}">
                <a16:creationId xmlns:a16="http://schemas.microsoft.com/office/drawing/2014/main" id="{FC163CE8-661F-0315-6606-55FFC4CCEB89}"/>
              </a:ext>
            </a:extLst>
          </p:cNvPr>
          <p:cNvSpPr txBox="1"/>
          <p:nvPr/>
        </p:nvSpPr>
        <p:spPr>
          <a:xfrm>
            <a:off x="296434" y="7501947"/>
            <a:ext cx="2786242" cy="2031325"/>
          </a:xfrm>
          <a:prstGeom prst="rect">
            <a:avLst/>
          </a:prstGeom>
          <a:noFill/>
        </p:spPr>
        <p:txBody>
          <a:bodyPr wrap="square" rtlCol="0">
            <a:spAutoFit/>
          </a:bodyPr>
          <a:lstStyle/>
          <a:p>
            <a:pPr marL="228600" indent="-228600">
              <a:buFont typeface="+mj-lt"/>
              <a:buAutoNum type="arabicPeriod"/>
            </a:pPr>
            <a:r>
              <a:rPr lang="en-US" sz="900" dirty="0"/>
              <a:t>Strong Profitability in AI and Data Centers NVIDIA saw continued growth in its AI and data center businesses, especially with its GPUs used for AI and deep learning tasks. </a:t>
            </a:r>
          </a:p>
          <a:p>
            <a:pPr marL="228600" indent="-228600">
              <a:buFont typeface="+mj-lt"/>
              <a:buAutoNum type="arabicPeriod"/>
            </a:pPr>
            <a:r>
              <a:rPr lang="en-US" sz="900" dirty="0"/>
              <a:t>This high-demand sector has significantly higher margins, contributing positively to EBITDA.</a:t>
            </a:r>
          </a:p>
          <a:p>
            <a:pPr marL="228600" indent="-228600">
              <a:buFont typeface="+mj-lt"/>
              <a:buAutoNum type="arabicPeriod"/>
            </a:pPr>
            <a:r>
              <a:rPr lang="en-US" sz="900" dirty="0"/>
              <a:t>NVIDIA made efforts to manage costs effectively, including streamlining operations and focusing on more profitable segments, which helped improve margins and profitability even when some revenue sources slowed down.</a:t>
            </a:r>
          </a:p>
        </p:txBody>
      </p:sp>
    </p:spTree>
    <p:extLst>
      <p:ext uri="{BB962C8B-B14F-4D97-AF65-F5344CB8AC3E}">
        <p14:creationId xmlns:p14="http://schemas.microsoft.com/office/powerpoint/2010/main" val="4207499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1F491FD-D7EC-0509-5298-1A04AAF182C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501A568-AD7C-C1BE-2744-EBF5548CAA2A}"/>
              </a:ext>
            </a:extLst>
          </p:cNvPr>
          <p:cNvSpPr txBox="1"/>
          <p:nvPr/>
        </p:nvSpPr>
        <p:spPr>
          <a:xfrm>
            <a:off x="148844" y="29971"/>
            <a:ext cx="2092325" cy="164465"/>
          </a:xfrm>
          <a:prstGeom prst="rect">
            <a:avLst/>
          </a:prstGeom>
        </p:spPr>
        <p:txBody>
          <a:bodyPr vert="horz" wrap="square" lIns="0" tIns="13970" rIns="0" bIns="0" rtlCol="0">
            <a:spAutoFit/>
          </a:bodyPr>
          <a:lstStyle/>
          <a:p>
            <a:pPr marL="12700">
              <a:lnSpc>
                <a:spcPct val="100000"/>
              </a:lnSpc>
              <a:spcBef>
                <a:spcPts val="110"/>
              </a:spcBef>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75" name="object 75">
            <a:extLst>
              <a:ext uri="{FF2B5EF4-FFF2-40B4-BE49-F238E27FC236}">
                <a16:creationId xmlns:a16="http://schemas.microsoft.com/office/drawing/2014/main" id="{41D85FC9-19DF-1A4B-FF51-CB1B7E92F2B9}"/>
              </a:ext>
            </a:extLst>
          </p:cNvPr>
          <p:cNvSpPr/>
          <p:nvPr/>
        </p:nvSpPr>
        <p:spPr>
          <a:xfrm>
            <a:off x="8467" y="201944"/>
            <a:ext cx="681990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pic>
        <p:nvPicPr>
          <p:cNvPr id="117" name="object 2">
            <a:extLst>
              <a:ext uri="{FF2B5EF4-FFF2-40B4-BE49-F238E27FC236}">
                <a16:creationId xmlns:a16="http://schemas.microsoft.com/office/drawing/2014/main" id="{84886819-FF7B-95AA-BF57-C5F8A0B721E4}"/>
              </a:ext>
            </a:extLst>
          </p:cNvPr>
          <p:cNvPicPr/>
          <p:nvPr/>
        </p:nvPicPr>
        <p:blipFill>
          <a:blip r:embed="rId2" cstate="print"/>
          <a:stretch>
            <a:fillRect/>
          </a:stretch>
        </p:blipFill>
        <p:spPr>
          <a:xfrm>
            <a:off x="4724400" y="456671"/>
            <a:ext cx="1751586" cy="517713"/>
          </a:xfrm>
          <a:prstGeom prst="rect">
            <a:avLst/>
          </a:prstGeom>
        </p:spPr>
      </p:pic>
      <p:sp>
        <p:nvSpPr>
          <p:cNvPr id="118" name="TextBox 117">
            <a:extLst>
              <a:ext uri="{FF2B5EF4-FFF2-40B4-BE49-F238E27FC236}">
                <a16:creationId xmlns:a16="http://schemas.microsoft.com/office/drawing/2014/main" id="{810F2DFD-E419-6500-096E-92FE8FBC991D}"/>
              </a:ext>
            </a:extLst>
          </p:cNvPr>
          <p:cNvSpPr txBox="1"/>
          <p:nvPr/>
        </p:nvSpPr>
        <p:spPr>
          <a:xfrm>
            <a:off x="407414" y="499907"/>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sp>
        <p:nvSpPr>
          <p:cNvPr id="4" name="object 19">
            <a:extLst>
              <a:ext uri="{FF2B5EF4-FFF2-40B4-BE49-F238E27FC236}">
                <a16:creationId xmlns:a16="http://schemas.microsoft.com/office/drawing/2014/main" id="{EFB402BA-ECEC-AA97-5B70-0F9B071B996A}"/>
              </a:ext>
            </a:extLst>
          </p:cNvPr>
          <p:cNvSpPr/>
          <p:nvPr/>
        </p:nvSpPr>
        <p:spPr>
          <a:xfrm>
            <a:off x="79058" y="1287752"/>
            <a:ext cx="6699884" cy="347037"/>
          </a:xfrm>
          <a:custGeom>
            <a:avLst/>
            <a:gdLst/>
            <a:ahLst/>
            <a:cxnLst/>
            <a:rect l="l" t="t" r="r" b="b"/>
            <a:pathLst>
              <a:path w="6699884" h="254000">
                <a:moveTo>
                  <a:pt x="6699633" y="0"/>
                </a:moveTo>
                <a:lnTo>
                  <a:pt x="0" y="0"/>
                </a:lnTo>
                <a:lnTo>
                  <a:pt x="0" y="253593"/>
                </a:lnTo>
                <a:lnTo>
                  <a:pt x="6699633" y="253593"/>
                </a:lnTo>
                <a:lnTo>
                  <a:pt x="6699633" y="0"/>
                </a:lnTo>
                <a:close/>
              </a:path>
            </a:pathLst>
          </a:custGeom>
          <a:solidFill>
            <a:schemeClr val="tx2">
              <a:lumMod val="25000"/>
            </a:schemeClr>
          </a:solidFill>
        </p:spPr>
        <p:txBody>
          <a:bodyPr wrap="square" lIns="0" tIns="0" rIns="0" bIns="0" rtlCol="0"/>
          <a:lstStyle/>
          <a:p>
            <a:endParaRPr/>
          </a:p>
        </p:txBody>
      </p:sp>
      <p:pic>
        <p:nvPicPr>
          <p:cNvPr id="5" name="object 21">
            <a:extLst>
              <a:ext uri="{FF2B5EF4-FFF2-40B4-BE49-F238E27FC236}">
                <a16:creationId xmlns:a16="http://schemas.microsoft.com/office/drawing/2014/main" id="{194A106C-E468-3CD1-658C-52141E6D8BD4}"/>
              </a:ext>
            </a:extLst>
          </p:cNvPr>
          <p:cNvPicPr/>
          <p:nvPr/>
        </p:nvPicPr>
        <p:blipFill>
          <a:blip r:embed="rId3" cstate="print"/>
          <a:stretch>
            <a:fillRect/>
          </a:stretch>
        </p:blipFill>
        <p:spPr>
          <a:xfrm>
            <a:off x="139867" y="1322543"/>
            <a:ext cx="206739" cy="227275"/>
          </a:xfrm>
          <a:prstGeom prst="rect">
            <a:avLst/>
          </a:prstGeom>
          <a:solidFill>
            <a:schemeClr val="tx1"/>
          </a:solidFill>
        </p:spPr>
      </p:pic>
      <p:sp>
        <p:nvSpPr>
          <p:cNvPr id="26" name="object 20">
            <a:extLst>
              <a:ext uri="{FF2B5EF4-FFF2-40B4-BE49-F238E27FC236}">
                <a16:creationId xmlns:a16="http://schemas.microsoft.com/office/drawing/2014/main" id="{75589C92-2FAB-A530-56EE-F1848CA3A79D}"/>
              </a:ext>
            </a:extLst>
          </p:cNvPr>
          <p:cNvSpPr txBox="1"/>
          <p:nvPr/>
        </p:nvSpPr>
        <p:spPr>
          <a:xfrm>
            <a:off x="445514" y="1348442"/>
            <a:ext cx="1289050" cy="178895"/>
          </a:xfrm>
          <a:prstGeom prst="rect">
            <a:avLst/>
          </a:prstGeom>
        </p:spPr>
        <p:txBody>
          <a:bodyPr vert="horz" wrap="square" lIns="0" tIns="17145" rIns="0" bIns="0" rtlCol="0">
            <a:spAutoFit/>
          </a:bodyPr>
          <a:lstStyle/>
          <a:p>
            <a:pPr marL="12700">
              <a:lnSpc>
                <a:spcPct val="100000"/>
              </a:lnSpc>
              <a:spcBef>
                <a:spcPts val="135"/>
              </a:spcBef>
            </a:pPr>
            <a:r>
              <a:rPr lang="en-US" sz="1050" b="1" dirty="0">
                <a:latin typeface="Calibri"/>
                <a:cs typeface="Calibri"/>
              </a:rPr>
              <a:t>Peer Analysis</a:t>
            </a:r>
            <a:endParaRPr sz="1050" dirty="0">
              <a:latin typeface="Calibri"/>
              <a:cs typeface="Calibri"/>
            </a:endParaRPr>
          </a:p>
        </p:txBody>
      </p:sp>
      <p:sp>
        <p:nvSpPr>
          <p:cNvPr id="9" name="TextBox 8">
            <a:extLst>
              <a:ext uri="{FF2B5EF4-FFF2-40B4-BE49-F238E27FC236}">
                <a16:creationId xmlns:a16="http://schemas.microsoft.com/office/drawing/2014/main" id="{27388448-8151-40A1-42E3-1229F98BD625}"/>
              </a:ext>
            </a:extLst>
          </p:cNvPr>
          <p:cNvSpPr txBox="1"/>
          <p:nvPr/>
        </p:nvSpPr>
        <p:spPr>
          <a:xfrm>
            <a:off x="81442" y="1861589"/>
            <a:ext cx="6016942" cy="2031325"/>
          </a:xfrm>
          <a:prstGeom prst="rect">
            <a:avLst/>
          </a:prstGeom>
          <a:noFill/>
        </p:spPr>
        <p:txBody>
          <a:bodyPr wrap="square" rtlCol="0">
            <a:spAutoFit/>
          </a:bodyPr>
          <a:lstStyle/>
          <a:p>
            <a:r>
              <a:rPr lang="en-US" sz="1050" dirty="0"/>
              <a:t>NVIDIA is a global leader in graphics processing units (GPUs) and AI-driven computing, competing with major semiconductor companies like Intel, Qualcomm and AMD. This peer analysis aims to compare NVIDIA’s financial performance, market positioning, product offerings, and strategic direction against these key competitors.</a:t>
            </a:r>
          </a:p>
          <a:p>
            <a:endParaRPr lang="en-US" sz="1050" dirty="0"/>
          </a:p>
          <a:p>
            <a:pPr>
              <a:buFont typeface="Arial" panose="020B0604020202020204" pitchFamily="34" charset="0"/>
              <a:buChar char="•"/>
            </a:pPr>
            <a:r>
              <a:rPr lang="en-US" sz="1050" b="1" dirty="0"/>
              <a:t>   Intel</a:t>
            </a:r>
          </a:p>
          <a:p>
            <a:endParaRPr lang="en-US" sz="1050" b="1" dirty="0"/>
          </a:p>
          <a:p>
            <a:pPr>
              <a:buFont typeface="Arial" panose="020B0604020202020204" pitchFamily="34" charset="0"/>
              <a:buChar char="•"/>
            </a:pPr>
            <a:endParaRPr lang="en-US" sz="1050" b="1" dirty="0"/>
          </a:p>
          <a:p>
            <a:pPr>
              <a:buFont typeface="Arial" panose="020B0604020202020204" pitchFamily="34" charset="0"/>
              <a:buChar char="•"/>
            </a:pPr>
            <a:r>
              <a:rPr lang="en-US" sz="1050" b="1" dirty="0"/>
              <a:t>  AMD </a:t>
            </a:r>
          </a:p>
          <a:p>
            <a:pPr>
              <a:buFont typeface="Arial" panose="020B0604020202020204" pitchFamily="34" charset="0"/>
              <a:buChar char="•"/>
            </a:pPr>
            <a:endParaRPr lang="en-US" sz="1050" b="1" dirty="0"/>
          </a:p>
          <a:p>
            <a:endParaRPr lang="en-US" sz="1050" dirty="0"/>
          </a:p>
          <a:p>
            <a:pPr>
              <a:buFont typeface="Arial" panose="020B0604020202020204" pitchFamily="34" charset="0"/>
              <a:buChar char="•"/>
            </a:pPr>
            <a:r>
              <a:rPr lang="en-US" sz="1050" b="1" dirty="0"/>
              <a:t>  Qualcomm </a:t>
            </a:r>
            <a:endParaRPr lang="en-US" sz="1050" dirty="0"/>
          </a:p>
        </p:txBody>
      </p:sp>
      <p:sp>
        <p:nvSpPr>
          <p:cNvPr id="3" name="TextBox 2">
            <a:extLst>
              <a:ext uri="{FF2B5EF4-FFF2-40B4-BE49-F238E27FC236}">
                <a16:creationId xmlns:a16="http://schemas.microsoft.com/office/drawing/2014/main" id="{6887D1CC-4273-ED02-CCDE-781D60B0A2AA}"/>
              </a:ext>
            </a:extLst>
          </p:cNvPr>
          <p:cNvSpPr txBox="1"/>
          <p:nvPr/>
        </p:nvSpPr>
        <p:spPr>
          <a:xfrm>
            <a:off x="1090039" y="2628714"/>
            <a:ext cx="5334000" cy="400110"/>
          </a:xfrm>
          <a:prstGeom prst="rect">
            <a:avLst/>
          </a:prstGeom>
          <a:noFill/>
        </p:spPr>
        <p:txBody>
          <a:bodyPr wrap="square" rtlCol="0">
            <a:spAutoFit/>
          </a:bodyPr>
          <a:lstStyle/>
          <a:p>
            <a:r>
              <a:rPr lang="en-US" sz="1000" dirty="0"/>
              <a:t>is a dominant force in CPUs and is expanding into GPUs and AI accelerators to challenge NVIDIA’s market share.</a:t>
            </a:r>
          </a:p>
        </p:txBody>
      </p:sp>
      <p:sp>
        <p:nvSpPr>
          <p:cNvPr id="7" name="TextBox 6">
            <a:extLst>
              <a:ext uri="{FF2B5EF4-FFF2-40B4-BE49-F238E27FC236}">
                <a16:creationId xmlns:a16="http://schemas.microsoft.com/office/drawing/2014/main" id="{03980EC2-3BB6-3585-A208-0A002964A064}"/>
              </a:ext>
            </a:extLst>
          </p:cNvPr>
          <p:cNvSpPr txBox="1"/>
          <p:nvPr/>
        </p:nvSpPr>
        <p:spPr>
          <a:xfrm>
            <a:off x="1090039" y="3092694"/>
            <a:ext cx="5334000" cy="400110"/>
          </a:xfrm>
          <a:prstGeom prst="rect">
            <a:avLst/>
          </a:prstGeom>
          <a:noFill/>
        </p:spPr>
        <p:txBody>
          <a:bodyPr wrap="square" rtlCol="0">
            <a:spAutoFit/>
          </a:bodyPr>
          <a:lstStyle/>
          <a:p>
            <a:r>
              <a:rPr lang="en-US" sz="1000" dirty="0"/>
              <a:t>competes directly with NVIDIA in GPUs (Radeon vs. GeForce) and AI chips (MI300 vs. H100).</a:t>
            </a:r>
          </a:p>
        </p:txBody>
      </p:sp>
      <p:sp>
        <p:nvSpPr>
          <p:cNvPr id="10" name="TextBox 9">
            <a:extLst>
              <a:ext uri="{FF2B5EF4-FFF2-40B4-BE49-F238E27FC236}">
                <a16:creationId xmlns:a16="http://schemas.microsoft.com/office/drawing/2014/main" id="{FD4A798F-9732-3B37-BD7D-E5B677DB29FA}"/>
              </a:ext>
            </a:extLst>
          </p:cNvPr>
          <p:cNvSpPr txBox="1"/>
          <p:nvPr/>
        </p:nvSpPr>
        <p:spPr>
          <a:xfrm>
            <a:off x="1098862" y="3569693"/>
            <a:ext cx="5334000" cy="400110"/>
          </a:xfrm>
          <a:prstGeom prst="rect">
            <a:avLst/>
          </a:prstGeom>
          <a:noFill/>
        </p:spPr>
        <p:txBody>
          <a:bodyPr wrap="square" rtlCol="0">
            <a:spAutoFit/>
          </a:bodyPr>
          <a:lstStyle/>
          <a:p>
            <a:r>
              <a:rPr lang="en-US" sz="1000" dirty="0"/>
              <a:t>focuses on mobile and AI-driven chips, with ambitions in edge compu4ing and cloud AI, posing indirect competition.</a:t>
            </a:r>
          </a:p>
        </p:txBody>
      </p:sp>
      <p:sp>
        <p:nvSpPr>
          <p:cNvPr id="11" name="TextBox 10">
            <a:extLst>
              <a:ext uri="{FF2B5EF4-FFF2-40B4-BE49-F238E27FC236}">
                <a16:creationId xmlns:a16="http://schemas.microsoft.com/office/drawing/2014/main" id="{B808E0A6-C7B7-C15A-4F2F-8F4598C2479F}"/>
              </a:ext>
            </a:extLst>
          </p:cNvPr>
          <p:cNvSpPr txBox="1"/>
          <p:nvPr/>
        </p:nvSpPr>
        <p:spPr>
          <a:xfrm>
            <a:off x="377444" y="4326006"/>
            <a:ext cx="3051556"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Revenue Comparison</a:t>
            </a:r>
          </a:p>
        </p:txBody>
      </p:sp>
      <p:sp>
        <p:nvSpPr>
          <p:cNvPr id="14" name="TextBox 13">
            <a:extLst>
              <a:ext uri="{FF2B5EF4-FFF2-40B4-BE49-F238E27FC236}">
                <a16:creationId xmlns:a16="http://schemas.microsoft.com/office/drawing/2014/main" id="{71877FCC-CD57-144C-6008-4098C82233F9}"/>
              </a:ext>
            </a:extLst>
          </p:cNvPr>
          <p:cNvSpPr txBox="1"/>
          <p:nvPr/>
        </p:nvSpPr>
        <p:spPr>
          <a:xfrm>
            <a:off x="334939" y="6636027"/>
            <a:ext cx="3051556"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Net Profit Comparison</a:t>
            </a:r>
          </a:p>
        </p:txBody>
      </p:sp>
      <p:pic>
        <p:nvPicPr>
          <p:cNvPr id="15" name="Picture 2">
            <a:extLst>
              <a:ext uri="{FF2B5EF4-FFF2-40B4-BE49-F238E27FC236}">
                <a16:creationId xmlns:a16="http://schemas.microsoft.com/office/drawing/2014/main" id="{BCDC0E5F-6688-2583-9A1D-3DF8B800E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0839" y="4660039"/>
            <a:ext cx="2874761" cy="174254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059D93-1FAB-801D-96C1-4C4B5419A6F7}"/>
              </a:ext>
            </a:extLst>
          </p:cNvPr>
          <p:cNvSpPr txBox="1"/>
          <p:nvPr/>
        </p:nvSpPr>
        <p:spPr>
          <a:xfrm>
            <a:off x="146217" y="4803908"/>
            <a:ext cx="3429000" cy="2092881"/>
          </a:xfrm>
          <a:prstGeom prst="rect">
            <a:avLst/>
          </a:prstGeom>
          <a:noFill/>
        </p:spPr>
        <p:txBody>
          <a:bodyPr wrap="square" rtlCol="0">
            <a:spAutoFit/>
          </a:bodyPr>
          <a:lstStyle/>
          <a:p>
            <a:pPr marL="228600" indent="-228600">
              <a:buAutoNum type="arabicPeriod"/>
            </a:pPr>
            <a:r>
              <a:rPr lang="en-US" sz="800" dirty="0"/>
              <a:t>From FY20 to FY24 The decrease in the revenue for intel is due to manufacturing delay 7NM and 10NM process nodes. </a:t>
            </a:r>
          </a:p>
          <a:p>
            <a:pPr marL="228600" indent="-228600">
              <a:buAutoNum type="arabicPeriod"/>
            </a:pPr>
            <a:r>
              <a:rPr lang="en-US" sz="800" dirty="0"/>
              <a:t>Due to the war crisis in 2023 the revenues of all the three organizations were affected. </a:t>
            </a:r>
          </a:p>
          <a:p>
            <a:pPr marL="228600" indent="-228600">
              <a:buAutoNum type="arabicPeriod"/>
            </a:pPr>
            <a:r>
              <a:rPr lang="en-US" sz="800" dirty="0"/>
              <a:t>Qualcomm’s revenue grew from 2019-2022 due to 5G adoption, diversification into automotive/IoT, and strong licensing revenue.  </a:t>
            </a:r>
          </a:p>
          <a:p>
            <a:pPr marL="228600" indent="-228600">
              <a:buAutoNum type="arabicPeriod"/>
            </a:pPr>
            <a:r>
              <a:rPr lang="en-US" sz="800" dirty="0"/>
              <a:t>NVIDIA's revenue stagnated in 2022-2023 due to economic slowdowns, weak GPU demand, and delayed AI adoption, surging only in 2024.</a:t>
            </a:r>
          </a:p>
          <a:p>
            <a:pPr marL="228600" indent="-228600">
              <a:buAutoNum type="arabicPeriod"/>
            </a:pPr>
            <a:r>
              <a:rPr lang="en-US" sz="800" dirty="0"/>
              <a:t>The common businesses of AMD and Nvidia are GPU, CPU, Graphic Cards, Data center and AI and Machine learning. </a:t>
            </a:r>
          </a:p>
          <a:p>
            <a:pPr marL="228600" indent="-228600">
              <a:buAutoNum type="arabicPeriod"/>
            </a:pPr>
            <a:endParaRPr lang="en-US" sz="800" dirty="0"/>
          </a:p>
          <a:p>
            <a:pPr marL="228600" indent="-228600">
              <a:buAutoNum type="arabicPeriod"/>
            </a:pPr>
            <a:endParaRPr lang="en-US" sz="800" dirty="0"/>
          </a:p>
          <a:p>
            <a:pPr marL="228600" indent="-228600">
              <a:buAutoNum type="arabicPeriod"/>
            </a:pPr>
            <a:endParaRPr lang="en-US" sz="900" dirty="0"/>
          </a:p>
          <a:p>
            <a:pPr marL="228600" indent="-228600">
              <a:buAutoNum type="arabicPeriod"/>
            </a:pPr>
            <a:endParaRPr lang="en-US" sz="900" dirty="0"/>
          </a:p>
        </p:txBody>
      </p:sp>
      <p:sp>
        <p:nvSpPr>
          <p:cNvPr id="8" name="TextBox 7">
            <a:extLst>
              <a:ext uri="{FF2B5EF4-FFF2-40B4-BE49-F238E27FC236}">
                <a16:creationId xmlns:a16="http://schemas.microsoft.com/office/drawing/2014/main" id="{43AEB040-21B8-34E1-7694-17BF64F35108}"/>
              </a:ext>
            </a:extLst>
          </p:cNvPr>
          <p:cNvSpPr txBox="1"/>
          <p:nvPr/>
        </p:nvSpPr>
        <p:spPr>
          <a:xfrm>
            <a:off x="139867" y="7005359"/>
            <a:ext cx="3358983" cy="1938992"/>
          </a:xfrm>
          <a:prstGeom prst="rect">
            <a:avLst/>
          </a:prstGeom>
          <a:noFill/>
        </p:spPr>
        <p:txBody>
          <a:bodyPr wrap="square" rtlCol="0">
            <a:spAutoFit/>
          </a:bodyPr>
          <a:lstStyle/>
          <a:p>
            <a:pPr marL="228600" indent="-228600">
              <a:buFont typeface="+mj-lt"/>
              <a:buAutoNum type="arabicPeriod"/>
            </a:pPr>
            <a:r>
              <a:rPr lang="en-US" sz="800" dirty="0"/>
              <a:t>Manufacturing delays, market share loss to AMD/ARM, high restructuring costs, and slow AI transition hurt profitability and competitiveness.</a:t>
            </a:r>
          </a:p>
          <a:p>
            <a:pPr marL="228600" indent="-228600">
              <a:buFont typeface="+mj-lt"/>
              <a:buAutoNum type="arabicPeriod"/>
            </a:pPr>
            <a:r>
              <a:rPr lang="en-US" sz="800" dirty="0"/>
              <a:t>The revenue for Intel is higher in 2022 but still has a lower net profit because of the high operating cost due to manufacturing delay. </a:t>
            </a:r>
          </a:p>
          <a:p>
            <a:pPr marL="228600" indent="-228600">
              <a:buFont typeface="+mj-lt"/>
              <a:buAutoNum type="arabicPeriod"/>
            </a:pPr>
            <a:r>
              <a:rPr lang="en-US" sz="800" dirty="0"/>
              <a:t>There is a decrease in the net profit for Qualcomm in the year 2023 and 2024 because of economic instability. </a:t>
            </a:r>
          </a:p>
          <a:p>
            <a:pPr marL="228600" indent="-228600">
              <a:buFont typeface="+mj-lt"/>
              <a:buAutoNum type="arabicPeriod"/>
            </a:pPr>
            <a:r>
              <a:rPr lang="en-US" sz="800" dirty="0"/>
              <a:t>The decrease in the trend for all the 4 organizations is due to global economic crises due to the war.</a:t>
            </a:r>
          </a:p>
          <a:p>
            <a:pPr marL="228600" indent="-228600">
              <a:buFont typeface="+mj-lt"/>
              <a:buAutoNum type="arabicPeriod"/>
            </a:pPr>
            <a:r>
              <a:rPr lang="en-US" sz="800" dirty="0"/>
              <a:t>Nvidia’s Net Income Surge: Driven by explosive growth in AI and machine learning demand.</a:t>
            </a:r>
          </a:p>
          <a:p>
            <a:pPr marL="228600" indent="-228600">
              <a:buFont typeface="+mj-lt"/>
              <a:buAutoNum type="arabicPeriod"/>
            </a:pPr>
            <a:r>
              <a:rPr lang="en-US" sz="800" dirty="0"/>
              <a:t>Data Center Demand: Major investments from Google, Amazon, and Microsoft boosted Nvidia’s GPU sales.</a:t>
            </a:r>
          </a:p>
          <a:p>
            <a:pPr marL="228600" indent="-228600">
              <a:buFont typeface="+mj-lt"/>
              <a:buAutoNum type="arabicPeriod"/>
            </a:pPr>
            <a:endParaRPr lang="en-US" sz="800" dirty="0"/>
          </a:p>
        </p:txBody>
      </p:sp>
      <p:pic>
        <p:nvPicPr>
          <p:cNvPr id="2050" name="Picture 2">
            <a:extLst>
              <a:ext uri="{FF2B5EF4-FFF2-40B4-BE49-F238E27FC236}">
                <a16:creationId xmlns:a16="http://schemas.microsoft.com/office/drawing/2014/main" id="{B21BBB1A-157C-62E1-E346-CA964387B53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0838" y="6848666"/>
            <a:ext cx="2874761" cy="174254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293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B607B2B-A2B7-0BB3-B2E7-31BF94FF629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CD99F16-B06D-F1CE-0BD3-C784F38C8395}"/>
              </a:ext>
            </a:extLst>
          </p:cNvPr>
          <p:cNvSpPr txBox="1"/>
          <p:nvPr/>
        </p:nvSpPr>
        <p:spPr>
          <a:xfrm>
            <a:off x="148844" y="29971"/>
            <a:ext cx="2092325" cy="164465"/>
          </a:xfrm>
          <a:prstGeom prst="rect">
            <a:avLst/>
          </a:prstGeom>
        </p:spPr>
        <p:txBody>
          <a:bodyPr vert="horz" wrap="square" lIns="0" tIns="13970" rIns="0" bIns="0" rtlCol="0">
            <a:spAutoFit/>
          </a:bodyPr>
          <a:lstStyle/>
          <a:p>
            <a:pPr marL="12700">
              <a:lnSpc>
                <a:spcPct val="100000"/>
              </a:lnSpc>
              <a:spcBef>
                <a:spcPts val="110"/>
              </a:spcBef>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75" name="object 75">
            <a:extLst>
              <a:ext uri="{FF2B5EF4-FFF2-40B4-BE49-F238E27FC236}">
                <a16:creationId xmlns:a16="http://schemas.microsoft.com/office/drawing/2014/main" id="{E8A11576-AB2A-9A30-B707-C96C27D47CF7}"/>
              </a:ext>
            </a:extLst>
          </p:cNvPr>
          <p:cNvSpPr/>
          <p:nvPr/>
        </p:nvSpPr>
        <p:spPr>
          <a:xfrm>
            <a:off x="8467" y="201944"/>
            <a:ext cx="681990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sp>
        <p:nvSpPr>
          <p:cNvPr id="115" name="TextBox 114">
            <a:extLst>
              <a:ext uri="{FF2B5EF4-FFF2-40B4-BE49-F238E27FC236}">
                <a16:creationId xmlns:a16="http://schemas.microsoft.com/office/drawing/2014/main" id="{3231C2FC-F857-A958-EE34-1ED1BD4B12E4}"/>
              </a:ext>
            </a:extLst>
          </p:cNvPr>
          <p:cNvSpPr txBox="1"/>
          <p:nvPr/>
        </p:nvSpPr>
        <p:spPr>
          <a:xfrm>
            <a:off x="8467" y="5985255"/>
            <a:ext cx="796673" cy="312616"/>
          </a:xfrm>
          <a:prstGeom prst="rect">
            <a:avLst/>
          </a:prstGeom>
          <a:solidFill>
            <a:schemeClr val="tx1">
              <a:lumMod val="85000"/>
            </a:schemeClr>
          </a:solidFill>
        </p:spPr>
        <p:txBody>
          <a:bodyPr wrap="square" rtlCol="0">
            <a:spAutoFit/>
          </a:bodyPr>
          <a:lstStyle/>
          <a:p>
            <a:pPr marL="12700" marR="5080">
              <a:lnSpc>
                <a:spcPct val="100000"/>
              </a:lnSpc>
              <a:spcBef>
                <a:spcPts val="105"/>
              </a:spcBef>
            </a:pPr>
            <a:r>
              <a:rPr lang="en-US" sz="1400" dirty="0">
                <a:solidFill>
                  <a:schemeClr val="bg1"/>
                </a:solidFill>
                <a:latin typeface="Aharoni" panose="02010803020104030203" pitchFamily="2" charset="-79"/>
                <a:cs typeface="Aharoni" panose="02010803020104030203" pitchFamily="2" charset="-79"/>
              </a:rPr>
              <a:t>AMD</a:t>
            </a:r>
          </a:p>
        </p:txBody>
      </p:sp>
      <p:pic>
        <p:nvPicPr>
          <p:cNvPr id="117" name="object 2">
            <a:extLst>
              <a:ext uri="{FF2B5EF4-FFF2-40B4-BE49-F238E27FC236}">
                <a16:creationId xmlns:a16="http://schemas.microsoft.com/office/drawing/2014/main" id="{22418B3F-0999-796B-79F8-94A68DC1EDE0}"/>
              </a:ext>
            </a:extLst>
          </p:cNvPr>
          <p:cNvPicPr/>
          <p:nvPr/>
        </p:nvPicPr>
        <p:blipFill>
          <a:blip r:embed="rId2" cstate="print"/>
          <a:stretch>
            <a:fillRect/>
          </a:stretch>
        </p:blipFill>
        <p:spPr>
          <a:xfrm>
            <a:off x="4724400" y="456671"/>
            <a:ext cx="1751586" cy="517713"/>
          </a:xfrm>
          <a:prstGeom prst="rect">
            <a:avLst/>
          </a:prstGeom>
        </p:spPr>
      </p:pic>
      <p:sp>
        <p:nvSpPr>
          <p:cNvPr id="118" name="TextBox 117">
            <a:extLst>
              <a:ext uri="{FF2B5EF4-FFF2-40B4-BE49-F238E27FC236}">
                <a16:creationId xmlns:a16="http://schemas.microsoft.com/office/drawing/2014/main" id="{568EF417-0ECA-8BC3-0D3B-0C435D68F502}"/>
              </a:ext>
            </a:extLst>
          </p:cNvPr>
          <p:cNvSpPr txBox="1"/>
          <p:nvPr/>
        </p:nvSpPr>
        <p:spPr>
          <a:xfrm>
            <a:off x="407414" y="499907"/>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sp>
        <p:nvSpPr>
          <p:cNvPr id="4" name="object 19">
            <a:extLst>
              <a:ext uri="{FF2B5EF4-FFF2-40B4-BE49-F238E27FC236}">
                <a16:creationId xmlns:a16="http://schemas.microsoft.com/office/drawing/2014/main" id="{1748D84C-8722-08C5-6957-4E5ADCFA649D}"/>
              </a:ext>
            </a:extLst>
          </p:cNvPr>
          <p:cNvSpPr/>
          <p:nvPr/>
        </p:nvSpPr>
        <p:spPr>
          <a:xfrm>
            <a:off x="79058" y="1287752"/>
            <a:ext cx="6699884" cy="347037"/>
          </a:xfrm>
          <a:custGeom>
            <a:avLst/>
            <a:gdLst/>
            <a:ahLst/>
            <a:cxnLst/>
            <a:rect l="l" t="t" r="r" b="b"/>
            <a:pathLst>
              <a:path w="6699884" h="254000">
                <a:moveTo>
                  <a:pt x="6699633" y="0"/>
                </a:moveTo>
                <a:lnTo>
                  <a:pt x="0" y="0"/>
                </a:lnTo>
                <a:lnTo>
                  <a:pt x="0" y="253593"/>
                </a:lnTo>
                <a:lnTo>
                  <a:pt x="6699633" y="253593"/>
                </a:lnTo>
                <a:lnTo>
                  <a:pt x="6699633" y="0"/>
                </a:lnTo>
                <a:close/>
              </a:path>
            </a:pathLst>
          </a:custGeom>
          <a:solidFill>
            <a:schemeClr val="tx2">
              <a:lumMod val="25000"/>
            </a:schemeClr>
          </a:solidFill>
        </p:spPr>
        <p:txBody>
          <a:bodyPr wrap="square" lIns="0" tIns="0" rIns="0" bIns="0" rtlCol="0"/>
          <a:lstStyle/>
          <a:p>
            <a:endParaRPr/>
          </a:p>
        </p:txBody>
      </p:sp>
      <p:pic>
        <p:nvPicPr>
          <p:cNvPr id="5" name="object 21">
            <a:extLst>
              <a:ext uri="{FF2B5EF4-FFF2-40B4-BE49-F238E27FC236}">
                <a16:creationId xmlns:a16="http://schemas.microsoft.com/office/drawing/2014/main" id="{56057D95-F920-02C7-91DE-6BAA647A3627}"/>
              </a:ext>
            </a:extLst>
          </p:cNvPr>
          <p:cNvPicPr/>
          <p:nvPr/>
        </p:nvPicPr>
        <p:blipFill>
          <a:blip r:embed="rId3" cstate="print"/>
          <a:stretch>
            <a:fillRect/>
          </a:stretch>
        </p:blipFill>
        <p:spPr>
          <a:xfrm>
            <a:off x="139867" y="1322543"/>
            <a:ext cx="206739" cy="227275"/>
          </a:xfrm>
          <a:prstGeom prst="rect">
            <a:avLst/>
          </a:prstGeom>
          <a:solidFill>
            <a:schemeClr val="tx1"/>
          </a:solidFill>
        </p:spPr>
      </p:pic>
      <p:sp>
        <p:nvSpPr>
          <p:cNvPr id="7" name="object 20">
            <a:extLst>
              <a:ext uri="{FF2B5EF4-FFF2-40B4-BE49-F238E27FC236}">
                <a16:creationId xmlns:a16="http://schemas.microsoft.com/office/drawing/2014/main" id="{E3ED2B1E-B515-B305-FF2E-D08D227665D5}"/>
              </a:ext>
            </a:extLst>
          </p:cNvPr>
          <p:cNvSpPr txBox="1"/>
          <p:nvPr/>
        </p:nvSpPr>
        <p:spPr>
          <a:xfrm>
            <a:off x="407414" y="1350395"/>
            <a:ext cx="1289050" cy="178895"/>
          </a:xfrm>
          <a:prstGeom prst="rect">
            <a:avLst/>
          </a:prstGeom>
        </p:spPr>
        <p:txBody>
          <a:bodyPr vert="horz" wrap="square" lIns="0" tIns="17145" rIns="0" bIns="0" rtlCol="0">
            <a:spAutoFit/>
          </a:bodyPr>
          <a:lstStyle/>
          <a:p>
            <a:pPr marL="12700">
              <a:lnSpc>
                <a:spcPct val="100000"/>
              </a:lnSpc>
              <a:spcBef>
                <a:spcPts val="135"/>
              </a:spcBef>
            </a:pPr>
            <a:r>
              <a:rPr lang="en-US" sz="1050" b="1" dirty="0">
                <a:latin typeface="Calibri"/>
                <a:cs typeface="Calibri"/>
              </a:rPr>
              <a:t>Peer Analysis</a:t>
            </a:r>
            <a:endParaRPr sz="1050" dirty="0">
              <a:latin typeface="Calibri"/>
              <a:cs typeface="Calibri"/>
            </a:endParaRPr>
          </a:p>
        </p:txBody>
      </p:sp>
      <p:graphicFrame>
        <p:nvGraphicFramePr>
          <p:cNvPr id="3" name="Table 2">
            <a:extLst>
              <a:ext uri="{FF2B5EF4-FFF2-40B4-BE49-F238E27FC236}">
                <a16:creationId xmlns:a16="http://schemas.microsoft.com/office/drawing/2014/main" id="{1D3BCB08-511C-8D08-7E06-DF4ED3A0C583}"/>
              </a:ext>
            </a:extLst>
          </p:cNvPr>
          <p:cNvGraphicFramePr>
            <a:graphicFrameLocks noGrp="1"/>
          </p:cNvGraphicFramePr>
          <p:nvPr>
            <p:extLst>
              <p:ext uri="{D42A27DB-BD31-4B8C-83A1-F6EECF244321}">
                <p14:modId xmlns:p14="http://schemas.microsoft.com/office/powerpoint/2010/main" val="424714511"/>
              </p:ext>
            </p:extLst>
          </p:nvPr>
        </p:nvGraphicFramePr>
        <p:xfrm>
          <a:off x="17141" y="6452434"/>
          <a:ext cx="6791672" cy="1151309"/>
        </p:xfrm>
        <a:graphic>
          <a:graphicData uri="http://schemas.openxmlformats.org/drawingml/2006/table">
            <a:tbl>
              <a:tblPr firstRow="1" bandRow="1">
                <a:tableStyleId>{8EC20E35-A176-4012-BC5E-935CFFF8708E}</a:tableStyleId>
              </a:tblPr>
              <a:tblGrid>
                <a:gridCol w="2392447">
                  <a:extLst>
                    <a:ext uri="{9D8B030D-6E8A-4147-A177-3AD203B41FA5}">
                      <a16:colId xmlns:a16="http://schemas.microsoft.com/office/drawing/2014/main" val="3114984121"/>
                    </a:ext>
                  </a:extLst>
                </a:gridCol>
                <a:gridCol w="904204">
                  <a:extLst>
                    <a:ext uri="{9D8B030D-6E8A-4147-A177-3AD203B41FA5}">
                      <a16:colId xmlns:a16="http://schemas.microsoft.com/office/drawing/2014/main" val="2874968860"/>
                    </a:ext>
                  </a:extLst>
                </a:gridCol>
                <a:gridCol w="904204">
                  <a:extLst>
                    <a:ext uri="{9D8B030D-6E8A-4147-A177-3AD203B41FA5}">
                      <a16:colId xmlns:a16="http://schemas.microsoft.com/office/drawing/2014/main" val="2399198162"/>
                    </a:ext>
                  </a:extLst>
                </a:gridCol>
                <a:gridCol w="902357">
                  <a:extLst>
                    <a:ext uri="{9D8B030D-6E8A-4147-A177-3AD203B41FA5}">
                      <a16:colId xmlns:a16="http://schemas.microsoft.com/office/drawing/2014/main" val="138409484"/>
                    </a:ext>
                  </a:extLst>
                </a:gridCol>
                <a:gridCol w="902357">
                  <a:extLst>
                    <a:ext uri="{9D8B030D-6E8A-4147-A177-3AD203B41FA5}">
                      <a16:colId xmlns:a16="http://schemas.microsoft.com/office/drawing/2014/main" val="773549074"/>
                    </a:ext>
                  </a:extLst>
                </a:gridCol>
                <a:gridCol w="786103">
                  <a:extLst>
                    <a:ext uri="{9D8B030D-6E8A-4147-A177-3AD203B41FA5}">
                      <a16:colId xmlns:a16="http://schemas.microsoft.com/office/drawing/2014/main" val="2406370843"/>
                    </a:ext>
                  </a:extLst>
                </a:gridCol>
              </a:tblGrid>
              <a:tr h="243112">
                <a:tc>
                  <a:txBody>
                    <a:bodyPr/>
                    <a:lstStyle/>
                    <a:p>
                      <a:pPr algn="ctr">
                        <a:lnSpc>
                          <a:spcPct val="100000"/>
                        </a:lnSpc>
                      </a:pPr>
                      <a:r>
                        <a:rPr lang="en-US" sz="1050" dirty="0">
                          <a:latin typeface="Times New Roman"/>
                          <a:cs typeface="Times New Roman"/>
                        </a:rPr>
                        <a:t>Description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lang="en-US" sz="1000" dirty="0">
                          <a:latin typeface="Calibri"/>
                          <a:cs typeface="Calibri"/>
                        </a:rPr>
                        <a:t>FY20</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21</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3820" algn="ctr">
                        <a:lnSpc>
                          <a:spcPct val="100000"/>
                        </a:lnSpc>
                        <a:spcBef>
                          <a:spcPts val="200"/>
                        </a:spcBef>
                      </a:pPr>
                      <a:r>
                        <a:rPr sz="1000" dirty="0"/>
                        <a:t>FY</a:t>
                      </a:r>
                      <a:r>
                        <a:rPr sz="1000" spc="-35" dirty="0"/>
                        <a:t> </a:t>
                      </a:r>
                      <a:r>
                        <a:rPr sz="1000" spc="-25" dirty="0"/>
                        <a:t>22</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23</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sz="1000" dirty="0"/>
                        <a:t>FY</a:t>
                      </a:r>
                      <a:r>
                        <a:rPr sz="1000" spc="-35" dirty="0"/>
                        <a:t> </a:t>
                      </a:r>
                      <a:r>
                        <a:rPr sz="1000" spc="-25" dirty="0"/>
                        <a:t>24</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7189676"/>
                  </a:ext>
                </a:extLst>
              </a:tr>
              <a:tr h="243112">
                <a:tc>
                  <a:txBody>
                    <a:bodyPr/>
                    <a:lstStyle/>
                    <a:p>
                      <a:pPr marL="5715">
                        <a:lnSpc>
                          <a:spcPct val="100000"/>
                        </a:lnSpc>
                        <a:spcBef>
                          <a:spcPts val="200"/>
                        </a:spcBef>
                      </a:pPr>
                      <a:r>
                        <a:rPr sz="1050" b="1" spc="-10" dirty="0"/>
                        <a:t>Revenue</a:t>
                      </a:r>
                      <a:endParaRPr sz="1050" b="1"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111827"/>
                          </a:solidFill>
                          <a:effectLst/>
                          <a:latin typeface="Aptos Narrow" panose="020B0004020202020204" pitchFamily="34" charset="0"/>
                        </a:rPr>
                        <a:t>9,763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111827"/>
                          </a:solidFill>
                          <a:effectLst/>
                          <a:latin typeface="Aptos Narrow" panose="020B0004020202020204" pitchFamily="34" charset="0"/>
                        </a:rPr>
                        <a:t>16,434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111827"/>
                          </a:solidFill>
                          <a:effectLst/>
                          <a:latin typeface="Aptos Narrow" panose="020B0004020202020204" pitchFamily="34" charset="0"/>
                        </a:rPr>
                        <a:t>23,601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111827"/>
                          </a:solidFill>
                          <a:effectLst/>
                          <a:latin typeface="Aptos Narrow" panose="020B0004020202020204" pitchFamily="34" charset="0"/>
                        </a:rPr>
                        <a:t>22,680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111827"/>
                          </a:solidFill>
                          <a:effectLst/>
                          <a:latin typeface="Aptos Narrow" panose="020B0004020202020204" pitchFamily="34" charset="0"/>
                        </a:rPr>
                        <a:t>25,785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2974405"/>
                  </a:ext>
                </a:extLst>
              </a:tr>
              <a:tr h="216196">
                <a:tc>
                  <a:txBody>
                    <a:bodyPr/>
                    <a:lstStyle/>
                    <a:p>
                      <a:pPr marL="5715">
                        <a:lnSpc>
                          <a:spcPct val="100000"/>
                        </a:lnSpc>
                        <a:spcBef>
                          <a:spcPts val="45"/>
                        </a:spcBef>
                      </a:pPr>
                      <a:r>
                        <a:rPr lang="en-US" sz="1050" b="1" dirty="0"/>
                        <a:t>Cost of Revenue</a:t>
                      </a:r>
                      <a:endParaRPr sz="1050" b="1" dirty="0">
                        <a:latin typeface="Calibri"/>
                        <a:cs typeface="Calibri"/>
                      </a:endParaRPr>
                    </a:p>
                  </a:txBody>
                  <a:tcPr marL="0" marR="0" marT="57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ptos Narrow" panose="020B0004020202020204" pitchFamily="34" charset="0"/>
                        </a:rPr>
                        <a:t>5,416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ptos Narrow" panose="020B0004020202020204" pitchFamily="34" charset="0"/>
                        </a:rPr>
                        <a:t>8,505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ptos Narrow" panose="020B0004020202020204" pitchFamily="34" charset="0"/>
                        </a:rPr>
                        <a:t>11,550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ptos Narrow" panose="020B0004020202020204" pitchFamily="34" charset="0"/>
                        </a:rPr>
                        <a:t>11,278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ptos Narrow" panose="020B0004020202020204" pitchFamily="34" charset="0"/>
                        </a:rPr>
                        <a:t>12,114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5443031"/>
                  </a:ext>
                </a:extLst>
              </a:tr>
              <a:tr h="243112">
                <a:tc>
                  <a:txBody>
                    <a:bodyPr/>
                    <a:lstStyle/>
                    <a:p>
                      <a:pPr marL="5715">
                        <a:lnSpc>
                          <a:spcPct val="100000"/>
                        </a:lnSpc>
                        <a:spcBef>
                          <a:spcPts val="200"/>
                        </a:spcBef>
                      </a:pPr>
                      <a:r>
                        <a:rPr lang="en-US" sz="1050" b="1" dirty="0"/>
                        <a:t>Gross Profit</a:t>
                      </a:r>
                      <a:endParaRPr sz="1050" b="1"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ptos Narrow" panose="020B0004020202020204" pitchFamily="34" charset="0"/>
                        </a:rPr>
                        <a:t>4,347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ptos Narrow" panose="020B0004020202020204" pitchFamily="34" charset="0"/>
                        </a:rPr>
                        <a:t>7,929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ptos Narrow" panose="020B0004020202020204" pitchFamily="34" charset="0"/>
                        </a:rPr>
                        <a:t>12,051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ptos Narrow" panose="020B0004020202020204" pitchFamily="34" charset="0"/>
                        </a:rPr>
                        <a:t>11,402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ptos Narrow" panose="020B0004020202020204" pitchFamily="34" charset="0"/>
                        </a:rPr>
                        <a:t>13,671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924009"/>
                  </a:ext>
                </a:extLst>
              </a:tr>
              <a:tr h="205777">
                <a:tc>
                  <a:txBody>
                    <a:bodyPr/>
                    <a:lstStyle/>
                    <a:p>
                      <a:pPr marL="5715">
                        <a:lnSpc>
                          <a:spcPct val="100000"/>
                        </a:lnSpc>
                        <a:spcBef>
                          <a:spcPts val="105"/>
                        </a:spcBef>
                      </a:pPr>
                      <a:r>
                        <a:rPr lang="en-US" sz="1050" b="1" spc="-10" dirty="0"/>
                        <a:t>Net Income</a:t>
                      </a:r>
                      <a:endParaRPr sz="1050" b="1" dirty="0">
                        <a:latin typeface="Calibri"/>
                        <a:cs typeface="Calibri"/>
                      </a:endParaRP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ptos Narrow" panose="020B0004020202020204" pitchFamily="34" charset="0"/>
                        </a:rPr>
                        <a:t>2,490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ptos Narrow" panose="020B0004020202020204" pitchFamily="34" charset="0"/>
                        </a:rPr>
                        <a:t>3,162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ptos Narrow" panose="020B0004020202020204" pitchFamily="34" charset="0"/>
                        </a:rPr>
                        <a:t>1,320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ptos Narrow" panose="020B0004020202020204" pitchFamily="34" charset="0"/>
                        </a:rPr>
                        <a:t>854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ptos Narrow" panose="020B0004020202020204" pitchFamily="34" charset="0"/>
                        </a:rPr>
                        <a:t>1,641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3921831"/>
                  </a:ext>
                </a:extLst>
              </a:tr>
            </a:tbl>
          </a:graphicData>
        </a:graphic>
      </p:graphicFrame>
      <p:graphicFrame>
        <p:nvGraphicFramePr>
          <p:cNvPr id="6" name="Table 5">
            <a:extLst>
              <a:ext uri="{FF2B5EF4-FFF2-40B4-BE49-F238E27FC236}">
                <a16:creationId xmlns:a16="http://schemas.microsoft.com/office/drawing/2014/main" id="{77224432-E874-AEBF-5C30-94FAF2AE7A7D}"/>
              </a:ext>
            </a:extLst>
          </p:cNvPr>
          <p:cNvGraphicFramePr>
            <a:graphicFrameLocks noGrp="1"/>
          </p:cNvGraphicFramePr>
          <p:nvPr>
            <p:extLst>
              <p:ext uri="{D42A27DB-BD31-4B8C-83A1-F6EECF244321}">
                <p14:modId xmlns:p14="http://schemas.microsoft.com/office/powerpoint/2010/main" val="2165696514"/>
              </p:ext>
            </p:extLst>
          </p:nvPr>
        </p:nvGraphicFramePr>
        <p:xfrm>
          <a:off x="25503" y="8454825"/>
          <a:ext cx="6791671" cy="1151309"/>
        </p:xfrm>
        <a:graphic>
          <a:graphicData uri="http://schemas.openxmlformats.org/drawingml/2006/table">
            <a:tbl>
              <a:tblPr firstRow="1" bandRow="1">
                <a:tableStyleId>{8EC20E35-A176-4012-BC5E-935CFFF8708E}</a:tableStyleId>
              </a:tblPr>
              <a:tblGrid>
                <a:gridCol w="2392448">
                  <a:extLst>
                    <a:ext uri="{9D8B030D-6E8A-4147-A177-3AD203B41FA5}">
                      <a16:colId xmlns:a16="http://schemas.microsoft.com/office/drawing/2014/main" val="3050673674"/>
                    </a:ext>
                  </a:extLst>
                </a:gridCol>
                <a:gridCol w="904204">
                  <a:extLst>
                    <a:ext uri="{9D8B030D-6E8A-4147-A177-3AD203B41FA5}">
                      <a16:colId xmlns:a16="http://schemas.microsoft.com/office/drawing/2014/main" val="3472130699"/>
                    </a:ext>
                  </a:extLst>
                </a:gridCol>
                <a:gridCol w="904204">
                  <a:extLst>
                    <a:ext uri="{9D8B030D-6E8A-4147-A177-3AD203B41FA5}">
                      <a16:colId xmlns:a16="http://schemas.microsoft.com/office/drawing/2014/main" val="657836535"/>
                    </a:ext>
                  </a:extLst>
                </a:gridCol>
                <a:gridCol w="902356">
                  <a:extLst>
                    <a:ext uri="{9D8B030D-6E8A-4147-A177-3AD203B41FA5}">
                      <a16:colId xmlns:a16="http://schemas.microsoft.com/office/drawing/2014/main" val="3035347550"/>
                    </a:ext>
                  </a:extLst>
                </a:gridCol>
                <a:gridCol w="902356">
                  <a:extLst>
                    <a:ext uri="{9D8B030D-6E8A-4147-A177-3AD203B41FA5}">
                      <a16:colId xmlns:a16="http://schemas.microsoft.com/office/drawing/2014/main" val="1073620085"/>
                    </a:ext>
                  </a:extLst>
                </a:gridCol>
                <a:gridCol w="786103">
                  <a:extLst>
                    <a:ext uri="{9D8B030D-6E8A-4147-A177-3AD203B41FA5}">
                      <a16:colId xmlns:a16="http://schemas.microsoft.com/office/drawing/2014/main" val="3200890194"/>
                    </a:ext>
                  </a:extLst>
                </a:gridCol>
              </a:tblGrid>
              <a:tr h="243112">
                <a:tc>
                  <a:txBody>
                    <a:bodyPr/>
                    <a:lstStyle/>
                    <a:p>
                      <a:pPr algn="ctr">
                        <a:lnSpc>
                          <a:spcPct val="100000"/>
                        </a:lnSpc>
                      </a:pPr>
                      <a:r>
                        <a:rPr lang="en-US" sz="1050" dirty="0">
                          <a:latin typeface="Times New Roman"/>
                          <a:cs typeface="Times New Roman"/>
                        </a:rPr>
                        <a:t>Description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lang="en-US" sz="1100" dirty="0">
                          <a:latin typeface="Calibri"/>
                          <a:cs typeface="Calibri"/>
                        </a:rPr>
                        <a:t>FY20</a:t>
                      </a:r>
                      <a:endParaRPr sz="11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50" dirty="0"/>
                        <a:t>FY</a:t>
                      </a:r>
                      <a:r>
                        <a:rPr sz="1050" spc="-35" dirty="0"/>
                        <a:t> </a:t>
                      </a:r>
                      <a:r>
                        <a:rPr sz="1050" spc="-25" dirty="0"/>
                        <a:t>21</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3820" algn="ctr">
                        <a:lnSpc>
                          <a:spcPct val="100000"/>
                        </a:lnSpc>
                        <a:spcBef>
                          <a:spcPts val="200"/>
                        </a:spcBef>
                      </a:pPr>
                      <a:r>
                        <a:rPr sz="1050" dirty="0"/>
                        <a:t>FY</a:t>
                      </a:r>
                      <a:r>
                        <a:rPr sz="1050" spc="-35" dirty="0"/>
                        <a:t> </a:t>
                      </a:r>
                      <a:r>
                        <a:rPr sz="1050" spc="-25" dirty="0"/>
                        <a:t>22</a:t>
                      </a:r>
                      <a:endParaRPr sz="105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50" dirty="0"/>
                        <a:t>FY</a:t>
                      </a:r>
                      <a:r>
                        <a:rPr sz="1050" spc="-35" dirty="0"/>
                        <a:t> </a:t>
                      </a:r>
                      <a:r>
                        <a:rPr sz="1050" spc="-25" dirty="0"/>
                        <a:t>23</a:t>
                      </a:r>
                      <a:endParaRPr sz="105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sz="1050" dirty="0"/>
                        <a:t>FY</a:t>
                      </a:r>
                      <a:r>
                        <a:rPr sz="1050" spc="-35" dirty="0"/>
                        <a:t> </a:t>
                      </a:r>
                      <a:r>
                        <a:rPr sz="1050" spc="-25" dirty="0"/>
                        <a:t>24</a:t>
                      </a:r>
                      <a:endParaRPr sz="105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629961"/>
                  </a:ext>
                </a:extLst>
              </a:tr>
              <a:tr h="243112">
                <a:tc>
                  <a:txBody>
                    <a:bodyPr/>
                    <a:lstStyle/>
                    <a:p>
                      <a:pPr marL="5715">
                        <a:lnSpc>
                          <a:spcPct val="100000"/>
                        </a:lnSpc>
                        <a:spcBef>
                          <a:spcPts val="200"/>
                        </a:spcBef>
                      </a:pPr>
                      <a:r>
                        <a:rPr sz="1000" b="1" spc="-10" dirty="0"/>
                        <a:t>Revenue</a:t>
                      </a:r>
                      <a:endParaRPr sz="1000" b="1"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23,531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33,566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44,200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35,820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38,962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3574424"/>
                  </a:ext>
                </a:extLst>
              </a:tr>
              <a:tr h="216196">
                <a:tc>
                  <a:txBody>
                    <a:bodyPr/>
                    <a:lstStyle/>
                    <a:p>
                      <a:pPr marL="5715">
                        <a:lnSpc>
                          <a:spcPct val="100000"/>
                        </a:lnSpc>
                        <a:spcBef>
                          <a:spcPts val="45"/>
                        </a:spcBef>
                      </a:pPr>
                      <a:r>
                        <a:rPr lang="en-US" sz="1000" b="1" dirty="0"/>
                        <a:t>Cost of Revenue</a:t>
                      </a:r>
                      <a:endParaRPr sz="1000" b="1" dirty="0">
                        <a:latin typeface="Calibri"/>
                        <a:cs typeface="Calibri"/>
                      </a:endParaRPr>
                    </a:p>
                  </a:txBody>
                  <a:tcPr marL="0" marR="0" marT="57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9,255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14,262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18,635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15,869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17,060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9860602"/>
                  </a:ext>
                </a:extLst>
              </a:tr>
              <a:tr h="243112">
                <a:tc>
                  <a:txBody>
                    <a:bodyPr/>
                    <a:lstStyle/>
                    <a:p>
                      <a:pPr marL="5715">
                        <a:lnSpc>
                          <a:spcPct val="100000"/>
                        </a:lnSpc>
                        <a:spcBef>
                          <a:spcPts val="200"/>
                        </a:spcBef>
                      </a:pPr>
                      <a:r>
                        <a:rPr lang="en-US" sz="1000" b="1" dirty="0"/>
                        <a:t>Gross Profit</a:t>
                      </a:r>
                      <a:endParaRPr sz="1000" b="1"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14,276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19,304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25,565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19,951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21,902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6400071"/>
                  </a:ext>
                </a:extLst>
              </a:tr>
              <a:tr h="205777">
                <a:tc>
                  <a:txBody>
                    <a:bodyPr/>
                    <a:lstStyle/>
                    <a:p>
                      <a:pPr marL="5715">
                        <a:lnSpc>
                          <a:spcPct val="100000"/>
                        </a:lnSpc>
                        <a:spcBef>
                          <a:spcPts val="105"/>
                        </a:spcBef>
                      </a:pPr>
                      <a:r>
                        <a:rPr lang="en-US" sz="1000" b="1" spc="-10" dirty="0"/>
                        <a:t>Net Income</a:t>
                      </a:r>
                      <a:endParaRPr sz="1000" b="1" dirty="0">
                        <a:latin typeface="Calibri"/>
                        <a:cs typeface="Calibri"/>
                      </a:endParaRP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5,198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9,043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12,936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7,232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10,142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3180411"/>
                  </a:ext>
                </a:extLst>
              </a:tr>
            </a:tbl>
          </a:graphicData>
        </a:graphic>
      </p:graphicFrame>
      <p:sp>
        <p:nvSpPr>
          <p:cNvPr id="8" name="TextBox 7">
            <a:extLst>
              <a:ext uri="{FF2B5EF4-FFF2-40B4-BE49-F238E27FC236}">
                <a16:creationId xmlns:a16="http://schemas.microsoft.com/office/drawing/2014/main" id="{449638D5-9C69-DF5A-6D51-6C3BD3C7F6BA}"/>
              </a:ext>
            </a:extLst>
          </p:cNvPr>
          <p:cNvSpPr txBox="1"/>
          <p:nvPr/>
        </p:nvSpPr>
        <p:spPr>
          <a:xfrm>
            <a:off x="0" y="7957107"/>
            <a:ext cx="1159933" cy="307777"/>
          </a:xfrm>
          <a:prstGeom prst="rect">
            <a:avLst/>
          </a:prstGeom>
          <a:solidFill>
            <a:schemeClr val="tx1">
              <a:lumMod val="85000"/>
            </a:schemeClr>
          </a:solidFill>
        </p:spPr>
        <p:txBody>
          <a:bodyPr wrap="square" rtlCol="0">
            <a:spAutoFit/>
          </a:bodyPr>
          <a:lstStyle/>
          <a:p>
            <a:pPr marL="12700" marR="5080">
              <a:lnSpc>
                <a:spcPct val="100000"/>
              </a:lnSpc>
              <a:spcBef>
                <a:spcPts val="105"/>
              </a:spcBef>
            </a:pPr>
            <a:r>
              <a:rPr lang="en-US" sz="1400" dirty="0">
                <a:solidFill>
                  <a:schemeClr val="bg1"/>
                </a:solidFill>
                <a:latin typeface="Aharoni" panose="02010803020104030203" pitchFamily="2" charset="-79"/>
                <a:cs typeface="Aharoni" panose="02010803020104030203" pitchFamily="2" charset="-79"/>
              </a:rPr>
              <a:t>Qualcomm</a:t>
            </a:r>
          </a:p>
        </p:txBody>
      </p:sp>
      <p:sp>
        <p:nvSpPr>
          <p:cNvPr id="9" name="TextBox 8">
            <a:extLst>
              <a:ext uri="{FF2B5EF4-FFF2-40B4-BE49-F238E27FC236}">
                <a16:creationId xmlns:a16="http://schemas.microsoft.com/office/drawing/2014/main" id="{13B64469-881B-50D4-3234-EB3977531D74}"/>
              </a:ext>
            </a:extLst>
          </p:cNvPr>
          <p:cNvSpPr txBox="1"/>
          <p:nvPr/>
        </p:nvSpPr>
        <p:spPr>
          <a:xfrm>
            <a:off x="8467" y="3966216"/>
            <a:ext cx="796673" cy="312616"/>
          </a:xfrm>
          <a:prstGeom prst="rect">
            <a:avLst/>
          </a:prstGeom>
          <a:solidFill>
            <a:schemeClr val="tx1">
              <a:lumMod val="85000"/>
            </a:schemeClr>
          </a:solidFill>
        </p:spPr>
        <p:txBody>
          <a:bodyPr wrap="square" rtlCol="0">
            <a:spAutoFit/>
          </a:bodyPr>
          <a:lstStyle/>
          <a:p>
            <a:pPr marL="12700" marR="5080">
              <a:lnSpc>
                <a:spcPct val="100000"/>
              </a:lnSpc>
              <a:spcBef>
                <a:spcPts val="105"/>
              </a:spcBef>
            </a:pPr>
            <a:r>
              <a:rPr lang="en-US" sz="1400" dirty="0">
                <a:solidFill>
                  <a:schemeClr val="bg1"/>
                </a:solidFill>
                <a:latin typeface="Aharoni" panose="02010803020104030203" pitchFamily="2" charset="-79"/>
                <a:cs typeface="Aharoni" panose="02010803020104030203" pitchFamily="2" charset="-79"/>
              </a:rPr>
              <a:t>Intel </a:t>
            </a:r>
          </a:p>
        </p:txBody>
      </p:sp>
      <p:graphicFrame>
        <p:nvGraphicFramePr>
          <p:cNvPr id="10" name="Table 9">
            <a:extLst>
              <a:ext uri="{FF2B5EF4-FFF2-40B4-BE49-F238E27FC236}">
                <a16:creationId xmlns:a16="http://schemas.microsoft.com/office/drawing/2014/main" id="{3A5EE988-6EF8-E4C9-949B-A5E963D991CD}"/>
              </a:ext>
            </a:extLst>
          </p:cNvPr>
          <p:cNvGraphicFramePr>
            <a:graphicFrameLocks noGrp="1"/>
          </p:cNvGraphicFramePr>
          <p:nvPr>
            <p:extLst>
              <p:ext uri="{D42A27DB-BD31-4B8C-83A1-F6EECF244321}">
                <p14:modId xmlns:p14="http://schemas.microsoft.com/office/powerpoint/2010/main" val="326413109"/>
              </p:ext>
            </p:extLst>
          </p:nvPr>
        </p:nvGraphicFramePr>
        <p:xfrm>
          <a:off x="0" y="4425251"/>
          <a:ext cx="6791671" cy="1151309"/>
        </p:xfrm>
        <a:graphic>
          <a:graphicData uri="http://schemas.openxmlformats.org/drawingml/2006/table">
            <a:tbl>
              <a:tblPr firstRow="1" bandRow="1">
                <a:tableStyleId>{8EC20E35-A176-4012-BC5E-935CFFF8708E}</a:tableStyleId>
              </a:tblPr>
              <a:tblGrid>
                <a:gridCol w="2392448">
                  <a:extLst>
                    <a:ext uri="{9D8B030D-6E8A-4147-A177-3AD203B41FA5}">
                      <a16:colId xmlns:a16="http://schemas.microsoft.com/office/drawing/2014/main" val="3114984121"/>
                    </a:ext>
                  </a:extLst>
                </a:gridCol>
                <a:gridCol w="904204">
                  <a:extLst>
                    <a:ext uri="{9D8B030D-6E8A-4147-A177-3AD203B41FA5}">
                      <a16:colId xmlns:a16="http://schemas.microsoft.com/office/drawing/2014/main" val="2874968860"/>
                    </a:ext>
                  </a:extLst>
                </a:gridCol>
                <a:gridCol w="904204">
                  <a:extLst>
                    <a:ext uri="{9D8B030D-6E8A-4147-A177-3AD203B41FA5}">
                      <a16:colId xmlns:a16="http://schemas.microsoft.com/office/drawing/2014/main" val="2399198162"/>
                    </a:ext>
                  </a:extLst>
                </a:gridCol>
                <a:gridCol w="902356">
                  <a:extLst>
                    <a:ext uri="{9D8B030D-6E8A-4147-A177-3AD203B41FA5}">
                      <a16:colId xmlns:a16="http://schemas.microsoft.com/office/drawing/2014/main" val="138409484"/>
                    </a:ext>
                  </a:extLst>
                </a:gridCol>
                <a:gridCol w="902356">
                  <a:extLst>
                    <a:ext uri="{9D8B030D-6E8A-4147-A177-3AD203B41FA5}">
                      <a16:colId xmlns:a16="http://schemas.microsoft.com/office/drawing/2014/main" val="773549074"/>
                    </a:ext>
                  </a:extLst>
                </a:gridCol>
                <a:gridCol w="786103">
                  <a:extLst>
                    <a:ext uri="{9D8B030D-6E8A-4147-A177-3AD203B41FA5}">
                      <a16:colId xmlns:a16="http://schemas.microsoft.com/office/drawing/2014/main" val="2406370843"/>
                    </a:ext>
                  </a:extLst>
                </a:gridCol>
              </a:tblGrid>
              <a:tr h="243112">
                <a:tc>
                  <a:txBody>
                    <a:bodyPr/>
                    <a:lstStyle/>
                    <a:p>
                      <a:pPr algn="ctr">
                        <a:lnSpc>
                          <a:spcPct val="100000"/>
                        </a:lnSpc>
                      </a:pPr>
                      <a:r>
                        <a:rPr lang="en-US" sz="1050" dirty="0">
                          <a:latin typeface="Times New Roman"/>
                          <a:cs typeface="Times New Roman"/>
                        </a:rPr>
                        <a:t>Description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lang="en-US" sz="1000" dirty="0">
                          <a:latin typeface="Calibri"/>
                          <a:cs typeface="Calibri"/>
                        </a:rPr>
                        <a:t>FY20</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21</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3820" algn="ctr">
                        <a:lnSpc>
                          <a:spcPct val="100000"/>
                        </a:lnSpc>
                        <a:spcBef>
                          <a:spcPts val="200"/>
                        </a:spcBef>
                      </a:pPr>
                      <a:r>
                        <a:rPr sz="1000" dirty="0"/>
                        <a:t>FY</a:t>
                      </a:r>
                      <a:r>
                        <a:rPr sz="1000" spc="-35" dirty="0"/>
                        <a:t> </a:t>
                      </a:r>
                      <a:r>
                        <a:rPr sz="1000" spc="-25" dirty="0"/>
                        <a:t>22</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23</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sz="1000" dirty="0"/>
                        <a:t>FY</a:t>
                      </a:r>
                      <a:r>
                        <a:rPr sz="1000" spc="-35" dirty="0"/>
                        <a:t> </a:t>
                      </a:r>
                      <a:r>
                        <a:rPr sz="1000" spc="-25" dirty="0"/>
                        <a:t>24</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7189676"/>
                  </a:ext>
                </a:extLst>
              </a:tr>
              <a:tr h="243112">
                <a:tc>
                  <a:txBody>
                    <a:bodyPr/>
                    <a:lstStyle/>
                    <a:p>
                      <a:pPr marL="5715">
                        <a:lnSpc>
                          <a:spcPct val="100000"/>
                        </a:lnSpc>
                        <a:spcBef>
                          <a:spcPts val="200"/>
                        </a:spcBef>
                      </a:pPr>
                      <a:r>
                        <a:rPr sz="1050" b="1" spc="-10" dirty="0"/>
                        <a:t>Revenue</a:t>
                      </a:r>
                      <a:endParaRPr sz="1050" b="1"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77,867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79,024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63,054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54,228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53,101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2974405"/>
                  </a:ext>
                </a:extLst>
              </a:tr>
              <a:tr h="216196">
                <a:tc>
                  <a:txBody>
                    <a:bodyPr/>
                    <a:lstStyle/>
                    <a:p>
                      <a:pPr marL="5715">
                        <a:lnSpc>
                          <a:spcPct val="100000"/>
                        </a:lnSpc>
                        <a:spcBef>
                          <a:spcPts val="45"/>
                        </a:spcBef>
                      </a:pPr>
                      <a:r>
                        <a:rPr lang="en-US" sz="1050" b="1" dirty="0"/>
                        <a:t>Cost of Revenue</a:t>
                      </a:r>
                      <a:endParaRPr sz="1050" b="1" dirty="0">
                        <a:latin typeface="Calibri"/>
                        <a:cs typeface="Calibri"/>
                      </a:endParaRPr>
                    </a:p>
                  </a:txBody>
                  <a:tcPr marL="0" marR="0" marT="57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34,255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35,209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34,608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31,282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34,877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5443031"/>
                  </a:ext>
                </a:extLst>
              </a:tr>
              <a:tr h="243112">
                <a:tc>
                  <a:txBody>
                    <a:bodyPr/>
                    <a:lstStyle/>
                    <a:p>
                      <a:pPr marL="5715">
                        <a:lnSpc>
                          <a:spcPct val="100000"/>
                        </a:lnSpc>
                        <a:spcBef>
                          <a:spcPts val="200"/>
                        </a:spcBef>
                      </a:pPr>
                      <a:r>
                        <a:rPr lang="en-US" sz="1050" b="1" dirty="0"/>
                        <a:t>Gross Profit</a:t>
                      </a:r>
                      <a:endParaRPr sz="1050" b="1"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43,612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43,815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28,446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22,946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bg1"/>
                          </a:solidFill>
                          <a:effectLst/>
                          <a:latin typeface="Aptos Narrow" panose="020B0004020202020204" pitchFamily="34" charset="0"/>
                        </a:rPr>
                        <a:t>18,224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924009"/>
                  </a:ext>
                </a:extLst>
              </a:tr>
              <a:tr h="205777">
                <a:tc>
                  <a:txBody>
                    <a:bodyPr/>
                    <a:lstStyle/>
                    <a:p>
                      <a:pPr marL="5715">
                        <a:lnSpc>
                          <a:spcPct val="100000"/>
                        </a:lnSpc>
                        <a:spcBef>
                          <a:spcPts val="105"/>
                        </a:spcBef>
                      </a:pPr>
                      <a:r>
                        <a:rPr lang="en-US" sz="1050" b="1" spc="-10" dirty="0"/>
                        <a:t>Net Income</a:t>
                      </a:r>
                      <a:endParaRPr sz="1050" b="1" dirty="0">
                        <a:latin typeface="Calibri"/>
                        <a:cs typeface="Calibri"/>
                      </a:endParaRP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20,899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19,868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8,014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1,689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bg1"/>
                          </a:solidFill>
                          <a:effectLst/>
                          <a:latin typeface="Aptos Narrow" panose="020B0004020202020204" pitchFamily="34" charset="0"/>
                        </a:rPr>
                        <a:t>-18,756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3921831"/>
                  </a:ext>
                </a:extLst>
              </a:tr>
            </a:tbl>
          </a:graphicData>
        </a:graphic>
      </p:graphicFrame>
      <p:graphicFrame>
        <p:nvGraphicFramePr>
          <p:cNvPr id="17" name="Table 16">
            <a:extLst>
              <a:ext uri="{FF2B5EF4-FFF2-40B4-BE49-F238E27FC236}">
                <a16:creationId xmlns:a16="http://schemas.microsoft.com/office/drawing/2014/main" id="{949F8A66-93A2-6DA0-D902-CB7E401D4A78}"/>
              </a:ext>
            </a:extLst>
          </p:cNvPr>
          <p:cNvGraphicFramePr>
            <a:graphicFrameLocks noGrp="1"/>
          </p:cNvGraphicFramePr>
          <p:nvPr>
            <p:extLst>
              <p:ext uri="{D42A27DB-BD31-4B8C-83A1-F6EECF244321}">
                <p14:modId xmlns:p14="http://schemas.microsoft.com/office/powerpoint/2010/main" val="3056401105"/>
              </p:ext>
            </p:extLst>
          </p:nvPr>
        </p:nvGraphicFramePr>
        <p:xfrm>
          <a:off x="22581" y="2398068"/>
          <a:ext cx="6791671" cy="1151309"/>
        </p:xfrm>
        <a:graphic>
          <a:graphicData uri="http://schemas.openxmlformats.org/drawingml/2006/table">
            <a:tbl>
              <a:tblPr firstRow="1" bandRow="1">
                <a:tableStyleId>{8EC20E35-A176-4012-BC5E-935CFFF8708E}</a:tableStyleId>
              </a:tblPr>
              <a:tblGrid>
                <a:gridCol w="2392448">
                  <a:extLst>
                    <a:ext uri="{9D8B030D-6E8A-4147-A177-3AD203B41FA5}">
                      <a16:colId xmlns:a16="http://schemas.microsoft.com/office/drawing/2014/main" val="3114984121"/>
                    </a:ext>
                  </a:extLst>
                </a:gridCol>
                <a:gridCol w="904204">
                  <a:extLst>
                    <a:ext uri="{9D8B030D-6E8A-4147-A177-3AD203B41FA5}">
                      <a16:colId xmlns:a16="http://schemas.microsoft.com/office/drawing/2014/main" val="2874968860"/>
                    </a:ext>
                  </a:extLst>
                </a:gridCol>
                <a:gridCol w="904204">
                  <a:extLst>
                    <a:ext uri="{9D8B030D-6E8A-4147-A177-3AD203B41FA5}">
                      <a16:colId xmlns:a16="http://schemas.microsoft.com/office/drawing/2014/main" val="2399198162"/>
                    </a:ext>
                  </a:extLst>
                </a:gridCol>
                <a:gridCol w="902356">
                  <a:extLst>
                    <a:ext uri="{9D8B030D-6E8A-4147-A177-3AD203B41FA5}">
                      <a16:colId xmlns:a16="http://schemas.microsoft.com/office/drawing/2014/main" val="138409484"/>
                    </a:ext>
                  </a:extLst>
                </a:gridCol>
                <a:gridCol w="902356">
                  <a:extLst>
                    <a:ext uri="{9D8B030D-6E8A-4147-A177-3AD203B41FA5}">
                      <a16:colId xmlns:a16="http://schemas.microsoft.com/office/drawing/2014/main" val="773549074"/>
                    </a:ext>
                  </a:extLst>
                </a:gridCol>
                <a:gridCol w="786103">
                  <a:extLst>
                    <a:ext uri="{9D8B030D-6E8A-4147-A177-3AD203B41FA5}">
                      <a16:colId xmlns:a16="http://schemas.microsoft.com/office/drawing/2014/main" val="2406370843"/>
                    </a:ext>
                  </a:extLst>
                </a:gridCol>
              </a:tblGrid>
              <a:tr h="243112">
                <a:tc>
                  <a:txBody>
                    <a:bodyPr/>
                    <a:lstStyle/>
                    <a:p>
                      <a:pPr algn="ctr">
                        <a:lnSpc>
                          <a:spcPct val="100000"/>
                        </a:lnSpc>
                      </a:pPr>
                      <a:r>
                        <a:rPr lang="en-US" sz="1050" dirty="0">
                          <a:latin typeface="Times New Roman"/>
                          <a:cs typeface="Times New Roman"/>
                        </a:rPr>
                        <a:t>Description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lang="en-US" sz="1000" dirty="0">
                          <a:latin typeface="Calibri"/>
                          <a:cs typeface="Calibri"/>
                        </a:rPr>
                        <a:t>FY20</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21</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3820" algn="ctr">
                        <a:lnSpc>
                          <a:spcPct val="100000"/>
                        </a:lnSpc>
                        <a:spcBef>
                          <a:spcPts val="200"/>
                        </a:spcBef>
                      </a:pPr>
                      <a:r>
                        <a:rPr sz="1000" dirty="0"/>
                        <a:t>FY</a:t>
                      </a:r>
                      <a:r>
                        <a:rPr sz="1000" spc="-35" dirty="0"/>
                        <a:t> </a:t>
                      </a:r>
                      <a:r>
                        <a:rPr sz="1000" spc="-25" dirty="0"/>
                        <a:t>22</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23</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sz="1000" dirty="0"/>
                        <a:t>FY</a:t>
                      </a:r>
                      <a:r>
                        <a:rPr sz="1000" spc="-35" dirty="0"/>
                        <a:t> </a:t>
                      </a:r>
                      <a:r>
                        <a:rPr sz="1000" spc="-25" dirty="0"/>
                        <a:t>24</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7189676"/>
                  </a:ext>
                </a:extLst>
              </a:tr>
              <a:tr h="243112">
                <a:tc>
                  <a:txBody>
                    <a:bodyPr/>
                    <a:lstStyle/>
                    <a:p>
                      <a:pPr marL="5715">
                        <a:lnSpc>
                          <a:spcPct val="100000"/>
                        </a:lnSpc>
                        <a:spcBef>
                          <a:spcPts val="200"/>
                        </a:spcBef>
                      </a:pPr>
                      <a:r>
                        <a:rPr sz="1050" b="1" spc="-10" dirty="0"/>
                        <a:t>Revenue</a:t>
                      </a:r>
                      <a:endParaRPr sz="1050" b="1"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ptos Narrow" panose="020B0004020202020204" pitchFamily="34" charset="0"/>
                        </a:rPr>
                        <a:t>10918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ptos Narrow" panose="020B0004020202020204" pitchFamily="34" charset="0"/>
                        </a:rPr>
                        <a:t>16675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ptos Narrow" panose="020B0004020202020204" pitchFamily="34" charset="0"/>
                        </a:rPr>
                        <a:t>26,914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ptos Narrow" panose="020B0004020202020204" pitchFamily="34" charset="0"/>
                        </a:rPr>
                        <a:t>26,974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ptos Narrow" panose="020B0004020202020204" pitchFamily="34" charset="0"/>
                        </a:rPr>
                        <a:t>60,922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2974405"/>
                  </a:ext>
                </a:extLst>
              </a:tr>
              <a:tr h="216196">
                <a:tc>
                  <a:txBody>
                    <a:bodyPr/>
                    <a:lstStyle/>
                    <a:p>
                      <a:pPr marL="5715">
                        <a:lnSpc>
                          <a:spcPct val="100000"/>
                        </a:lnSpc>
                        <a:spcBef>
                          <a:spcPts val="45"/>
                        </a:spcBef>
                      </a:pPr>
                      <a:r>
                        <a:rPr lang="en-US" sz="1050" b="1" dirty="0"/>
                        <a:t>Cost of Revenue</a:t>
                      </a:r>
                      <a:endParaRPr sz="1050" b="1" dirty="0">
                        <a:latin typeface="Calibri"/>
                        <a:cs typeface="Calibri"/>
                      </a:endParaRPr>
                    </a:p>
                  </a:txBody>
                  <a:tcPr marL="0" marR="0" marT="57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ptos Narrow" panose="020B0004020202020204" pitchFamily="34" charset="0"/>
                        </a:rPr>
                        <a:t>4,150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ptos Narrow" panose="020B0004020202020204" pitchFamily="34" charset="0"/>
                        </a:rPr>
                        <a:t>6,118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ptos Narrow" panose="020B0004020202020204" pitchFamily="34" charset="0"/>
                        </a:rPr>
                        <a:t>9,439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ptos Narrow" panose="020B0004020202020204" pitchFamily="34" charset="0"/>
                        </a:rPr>
                        <a:t>11,618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ptos Narrow" panose="020B0004020202020204" pitchFamily="34" charset="0"/>
                        </a:rPr>
                        <a:t>16,621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5443031"/>
                  </a:ext>
                </a:extLst>
              </a:tr>
              <a:tr h="243112">
                <a:tc>
                  <a:txBody>
                    <a:bodyPr/>
                    <a:lstStyle/>
                    <a:p>
                      <a:pPr marL="5715">
                        <a:lnSpc>
                          <a:spcPct val="100000"/>
                        </a:lnSpc>
                        <a:spcBef>
                          <a:spcPts val="200"/>
                        </a:spcBef>
                      </a:pPr>
                      <a:r>
                        <a:rPr lang="en-US" sz="1050" b="1" dirty="0"/>
                        <a:t>Gross Profit</a:t>
                      </a:r>
                      <a:endParaRPr sz="1050" b="1"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ptos Narrow" panose="020B0004020202020204" pitchFamily="34" charset="0"/>
                        </a:rPr>
                        <a:t>6,768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ptos Narrow" panose="020B0004020202020204" pitchFamily="34" charset="0"/>
                        </a:rPr>
                        <a:t>10,557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ptos Narrow" panose="020B0004020202020204" pitchFamily="34" charset="0"/>
                        </a:rPr>
                        <a:t>17,475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ptos Narrow" panose="020B0004020202020204" pitchFamily="34" charset="0"/>
                        </a:rPr>
                        <a:t>15,356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ptos Narrow" panose="020B0004020202020204" pitchFamily="34" charset="0"/>
                        </a:rPr>
                        <a:t>44,301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924009"/>
                  </a:ext>
                </a:extLst>
              </a:tr>
              <a:tr h="205777">
                <a:tc>
                  <a:txBody>
                    <a:bodyPr/>
                    <a:lstStyle/>
                    <a:p>
                      <a:pPr marL="5715">
                        <a:lnSpc>
                          <a:spcPct val="100000"/>
                        </a:lnSpc>
                        <a:spcBef>
                          <a:spcPts val="105"/>
                        </a:spcBef>
                      </a:pPr>
                      <a:r>
                        <a:rPr lang="en-US" sz="1050" b="1" spc="-10" dirty="0"/>
                        <a:t>Net Income</a:t>
                      </a:r>
                      <a:endParaRPr sz="1050" b="1" dirty="0">
                        <a:latin typeface="Calibri"/>
                        <a:cs typeface="Calibri"/>
                      </a:endParaRP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ptos Narrow" panose="020B0004020202020204" pitchFamily="34" charset="0"/>
                        </a:rPr>
                        <a:t>2,796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ptos Narrow" panose="020B0004020202020204" pitchFamily="34" charset="0"/>
                        </a:rPr>
                        <a:t>4,332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ptos Narrow" panose="020B0004020202020204" pitchFamily="34" charset="0"/>
                        </a:rPr>
                        <a:t>9,752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ptos Narrow" panose="020B0004020202020204" pitchFamily="34" charset="0"/>
                        </a:rPr>
                        <a:t>4,368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ptos Narrow" panose="020B0004020202020204" pitchFamily="34" charset="0"/>
                        </a:rPr>
                        <a:t>29,760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3921831"/>
                  </a:ext>
                </a:extLst>
              </a:tr>
            </a:tbl>
          </a:graphicData>
        </a:graphic>
      </p:graphicFrame>
      <p:sp>
        <p:nvSpPr>
          <p:cNvPr id="25" name="TextBox 24">
            <a:extLst>
              <a:ext uri="{FF2B5EF4-FFF2-40B4-BE49-F238E27FC236}">
                <a16:creationId xmlns:a16="http://schemas.microsoft.com/office/drawing/2014/main" id="{8504421E-D28F-9D40-C12E-660AA948200F}"/>
              </a:ext>
            </a:extLst>
          </p:cNvPr>
          <p:cNvSpPr txBox="1"/>
          <p:nvPr/>
        </p:nvSpPr>
        <p:spPr>
          <a:xfrm>
            <a:off x="8467" y="1977431"/>
            <a:ext cx="796673" cy="312616"/>
          </a:xfrm>
          <a:prstGeom prst="rect">
            <a:avLst/>
          </a:prstGeom>
          <a:solidFill>
            <a:schemeClr val="tx1">
              <a:lumMod val="85000"/>
            </a:schemeClr>
          </a:solidFill>
        </p:spPr>
        <p:txBody>
          <a:bodyPr wrap="square" rtlCol="0">
            <a:spAutoFit/>
          </a:bodyPr>
          <a:lstStyle/>
          <a:p>
            <a:pPr marL="12700" marR="5080">
              <a:lnSpc>
                <a:spcPct val="100000"/>
              </a:lnSpc>
              <a:spcBef>
                <a:spcPts val="105"/>
              </a:spcBef>
            </a:pPr>
            <a:r>
              <a:rPr lang="en-US" sz="1400" dirty="0">
                <a:solidFill>
                  <a:schemeClr val="bg1"/>
                </a:solidFill>
                <a:latin typeface="Aharoni" panose="02010803020104030203" pitchFamily="2" charset="-79"/>
                <a:cs typeface="Aharoni" panose="02010803020104030203" pitchFamily="2" charset="-79"/>
              </a:rPr>
              <a:t>Nvidia</a:t>
            </a:r>
          </a:p>
        </p:txBody>
      </p:sp>
    </p:spTree>
    <p:extLst>
      <p:ext uri="{BB962C8B-B14F-4D97-AF65-F5344CB8AC3E}">
        <p14:creationId xmlns:p14="http://schemas.microsoft.com/office/powerpoint/2010/main" val="2263564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EA69A2A-16EA-1CD2-E72D-DFC7FE16E2F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7EE6CF6-03B3-9FFF-2C19-642E01878A82}"/>
              </a:ext>
            </a:extLst>
          </p:cNvPr>
          <p:cNvSpPr txBox="1"/>
          <p:nvPr/>
        </p:nvSpPr>
        <p:spPr>
          <a:xfrm>
            <a:off x="148844" y="29971"/>
            <a:ext cx="2092325" cy="164465"/>
          </a:xfrm>
          <a:prstGeom prst="rect">
            <a:avLst/>
          </a:prstGeom>
        </p:spPr>
        <p:txBody>
          <a:bodyPr vert="horz" wrap="square" lIns="0" tIns="13970" rIns="0" bIns="0" rtlCol="0">
            <a:spAutoFit/>
          </a:bodyPr>
          <a:lstStyle/>
          <a:p>
            <a:pPr marL="12700">
              <a:lnSpc>
                <a:spcPct val="100000"/>
              </a:lnSpc>
              <a:spcBef>
                <a:spcPts val="110"/>
              </a:spcBef>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75" name="object 75">
            <a:extLst>
              <a:ext uri="{FF2B5EF4-FFF2-40B4-BE49-F238E27FC236}">
                <a16:creationId xmlns:a16="http://schemas.microsoft.com/office/drawing/2014/main" id="{2ECF22E7-E5F6-B994-746C-908AE94E2A69}"/>
              </a:ext>
            </a:extLst>
          </p:cNvPr>
          <p:cNvSpPr/>
          <p:nvPr/>
        </p:nvSpPr>
        <p:spPr>
          <a:xfrm>
            <a:off x="8467" y="201944"/>
            <a:ext cx="681990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pic>
        <p:nvPicPr>
          <p:cNvPr id="117" name="object 2">
            <a:extLst>
              <a:ext uri="{FF2B5EF4-FFF2-40B4-BE49-F238E27FC236}">
                <a16:creationId xmlns:a16="http://schemas.microsoft.com/office/drawing/2014/main" id="{D22EEE74-9162-FAC0-B342-A358E4263676}"/>
              </a:ext>
            </a:extLst>
          </p:cNvPr>
          <p:cNvPicPr/>
          <p:nvPr/>
        </p:nvPicPr>
        <p:blipFill>
          <a:blip r:embed="rId2" cstate="print"/>
          <a:stretch>
            <a:fillRect/>
          </a:stretch>
        </p:blipFill>
        <p:spPr>
          <a:xfrm>
            <a:off x="4724400" y="456671"/>
            <a:ext cx="1751586" cy="517713"/>
          </a:xfrm>
          <a:prstGeom prst="rect">
            <a:avLst/>
          </a:prstGeom>
        </p:spPr>
      </p:pic>
      <p:sp>
        <p:nvSpPr>
          <p:cNvPr id="118" name="TextBox 117">
            <a:extLst>
              <a:ext uri="{FF2B5EF4-FFF2-40B4-BE49-F238E27FC236}">
                <a16:creationId xmlns:a16="http://schemas.microsoft.com/office/drawing/2014/main" id="{B5FC4ABB-7CDB-84A6-95C9-0576FA620642}"/>
              </a:ext>
            </a:extLst>
          </p:cNvPr>
          <p:cNvSpPr txBox="1"/>
          <p:nvPr/>
        </p:nvSpPr>
        <p:spPr>
          <a:xfrm>
            <a:off x="407414" y="499907"/>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sp>
        <p:nvSpPr>
          <p:cNvPr id="4" name="object 19">
            <a:extLst>
              <a:ext uri="{FF2B5EF4-FFF2-40B4-BE49-F238E27FC236}">
                <a16:creationId xmlns:a16="http://schemas.microsoft.com/office/drawing/2014/main" id="{79129E2E-FA10-CE11-1AA8-C67532AB0871}"/>
              </a:ext>
            </a:extLst>
          </p:cNvPr>
          <p:cNvSpPr/>
          <p:nvPr/>
        </p:nvSpPr>
        <p:spPr>
          <a:xfrm>
            <a:off x="79058" y="1287752"/>
            <a:ext cx="6699884" cy="347037"/>
          </a:xfrm>
          <a:custGeom>
            <a:avLst/>
            <a:gdLst/>
            <a:ahLst/>
            <a:cxnLst/>
            <a:rect l="l" t="t" r="r" b="b"/>
            <a:pathLst>
              <a:path w="6699884" h="254000">
                <a:moveTo>
                  <a:pt x="6699633" y="0"/>
                </a:moveTo>
                <a:lnTo>
                  <a:pt x="0" y="0"/>
                </a:lnTo>
                <a:lnTo>
                  <a:pt x="0" y="253593"/>
                </a:lnTo>
                <a:lnTo>
                  <a:pt x="6699633" y="253593"/>
                </a:lnTo>
                <a:lnTo>
                  <a:pt x="6699633" y="0"/>
                </a:lnTo>
                <a:close/>
              </a:path>
            </a:pathLst>
          </a:custGeom>
          <a:solidFill>
            <a:schemeClr val="tx2">
              <a:lumMod val="25000"/>
            </a:schemeClr>
          </a:solidFill>
        </p:spPr>
        <p:txBody>
          <a:bodyPr wrap="square" lIns="0" tIns="0" rIns="0" bIns="0" rtlCol="0"/>
          <a:lstStyle/>
          <a:p>
            <a:endParaRPr/>
          </a:p>
        </p:txBody>
      </p:sp>
      <p:pic>
        <p:nvPicPr>
          <p:cNvPr id="5" name="object 21">
            <a:extLst>
              <a:ext uri="{FF2B5EF4-FFF2-40B4-BE49-F238E27FC236}">
                <a16:creationId xmlns:a16="http://schemas.microsoft.com/office/drawing/2014/main" id="{61AEA3EF-DBE1-B031-B6DE-54681E6E01FA}"/>
              </a:ext>
            </a:extLst>
          </p:cNvPr>
          <p:cNvPicPr/>
          <p:nvPr/>
        </p:nvPicPr>
        <p:blipFill>
          <a:blip r:embed="rId3" cstate="print"/>
          <a:stretch>
            <a:fillRect/>
          </a:stretch>
        </p:blipFill>
        <p:spPr>
          <a:xfrm>
            <a:off x="139867" y="1322543"/>
            <a:ext cx="206739" cy="227275"/>
          </a:xfrm>
          <a:prstGeom prst="rect">
            <a:avLst/>
          </a:prstGeom>
          <a:solidFill>
            <a:schemeClr val="tx1"/>
          </a:solidFill>
        </p:spPr>
      </p:pic>
      <p:sp>
        <p:nvSpPr>
          <p:cNvPr id="26" name="object 20">
            <a:extLst>
              <a:ext uri="{FF2B5EF4-FFF2-40B4-BE49-F238E27FC236}">
                <a16:creationId xmlns:a16="http://schemas.microsoft.com/office/drawing/2014/main" id="{1D9F08CC-8504-5BEA-91B7-6F502F995FD6}"/>
              </a:ext>
            </a:extLst>
          </p:cNvPr>
          <p:cNvSpPr txBox="1"/>
          <p:nvPr/>
        </p:nvSpPr>
        <p:spPr>
          <a:xfrm>
            <a:off x="445514" y="1348442"/>
            <a:ext cx="1289050" cy="178895"/>
          </a:xfrm>
          <a:prstGeom prst="rect">
            <a:avLst/>
          </a:prstGeom>
        </p:spPr>
        <p:txBody>
          <a:bodyPr vert="horz" wrap="square" lIns="0" tIns="17145" rIns="0" bIns="0" rtlCol="0">
            <a:spAutoFit/>
          </a:bodyPr>
          <a:lstStyle/>
          <a:p>
            <a:pPr marL="12700">
              <a:lnSpc>
                <a:spcPct val="100000"/>
              </a:lnSpc>
              <a:spcBef>
                <a:spcPts val="135"/>
              </a:spcBef>
            </a:pPr>
            <a:r>
              <a:rPr lang="en-US" sz="1050" b="1" dirty="0">
                <a:latin typeface="Calibri"/>
                <a:cs typeface="Calibri"/>
              </a:rPr>
              <a:t>Peer Analysis</a:t>
            </a:r>
            <a:endParaRPr sz="1050" dirty="0">
              <a:latin typeface="Calibri"/>
              <a:cs typeface="Calibri"/>
            </a:endParaRPr>
          </a:p>
        </p:txBody>
      </p:sp>
      <p:sp>
        <p:nvSpPr>
          <p:cNvPr id="11" name="TextBox 10">
            <a:extLst>
              <a:ext uri="{FF2B5EF4-FFF2-40B4-BE49-F238E27FC236}">
                <a16:creationId xmlns:a16="http://schemas.microsoft.com/office/drawing/2014/main" id="{162F8842-2060-D3D8-2F6F-0175567425AD}"/>
              </a:ext>
            </a:extLst>
          </p:cNvPr>
          <p:cNvSpPr txBox="1"/>
          <p:nvPr/>
        </p:nvSpPr>
        <p:spPr>
          <a:xfrm>
            <a:off x="267780" y="1816838"/>
            <a:ext cx="3051556"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Return On Investment</a:t>
            </a:r>
          </a:p>
        </p:txBody>
      </p:sp>
      <p:sp>
        <p:nvSpPr>
          <p:cNvPr id="14" name="TextBox 13">
            <a:extLst>
              <a:ext uri="{FF2B5EF4-FFF2-40B4-BE49-F238E27FC236}">
                <a16:creationId xmlns:a16="http://schemas.microsoft.com/office/drawing/2014/main" id="{982083CC-3C20-7C6E-EDB6-1F4EDF9A2439}"/>
              </a:ext>
            </a:extLst>
          </p:cNvPr>
          <p:cNvSpPr txBox="1"/>
          <p:nvPr/>
        </p:nvSpPr>
        <p:spPr>
          <a:xfrm>
            <a:off x="311229" y="4314808"/>
            <a:ext cx="3051556"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Return On Asset</a:t>
            </a:r>
          </a:p>
        </p:txBody>
      </p:sp>
      <p:sp>
        <p:nvSpPr>
          <p:cNvPr id="6" name="TextBox 5">
            <a:extLst>
              <a:ext uri="{FF2B5EF4-FFF2-40B4-BE49-F238E27FC236}">
                <a16:creationId xmlns:a16="http://schemas.microsoft.com/office/drawing/2014/main" id="{1983E651-E076-F439-B906-C952B49EF51F}"/>
              </a:ext>
            </a:extLst>
          </p:cNvPr>
          <p:cNvSpPr txBox="1"/>
          <p:nvPr/>
        </p:nvSpPr>
        <p:spPr>
          <a:xfrm>
            <a:off x="181608" y="2330220"/>
            <a:ext cx="3429000" cy="1815882"/>
          </a:xfrm>
          <a:prstGeom prst="rect">
            <a:avLst/>
          </a:prstGeom>
          <a:noFill/>
        </p:spPr>
        <p:txBody>
          <a:bodyPr wrap="square" rtlCol="0">
            <a:spAutoFit/>
          </a:bodyPr>
          <a:lstStyle/>
          <a:p>
            <a:pPr marL="228600" indent="-228600">
              <a:buAutoNum type="arabicPeriod"/>
            </a:pPr>
            <a:r>
              <a:rPr lang="en-US" sz="800" dirty="0"/>
              <a:t>Intel’s ROI was relatively stable but weakened during this period. The company faced increasing competition from AMD, delays in its production technology (particularly its 7nm process), and market share losses in key segments like CPUs and data centers</a:t>
            </a:r>
          </a:p>
          <a:p>
            <a:pPr marL="228600" indent="-228600">
              <a:buAutoNum type="arabicPeriod"/>
            </a:pPr>
            <a:r>
              <a:rPr lang="en-US" sz="800" dirty="0"/>
              <a:t>Intel also had to invest heavily in R&amp;D to catch up with competition, which impacted its ROI.</a:t>
            </a:r>
          </a:p>
          <a:p>
            <a:pPr marL="228600" indent="-228600">
              <a:buAutoNum type="arabicPeriod"/>
            </a:pPr>
            <a:r>
              <a:rPr lang="en-US" sz="800" dirty="0"/>
              <a:t>ROI saw significant growth due to rising demand in AI and machine learning, strong gaming GPU sales, and data center expansion, particularly in AI workloads, solidifying its market leadership.</a:t>
            </a:r>
          </a:p>
          <a:p>
            <a:pPr marL="228600" indent="-228600">
              <a:buAutoNum type="arabicPeriod"/>
            </a:pPr>
            <a:r>
              <a:rPr lang="en-US" sz="800" dirty="0"/>
              <a:t>The common businesses of AMD and Nvidia are GPU, CPU, Graphic Cards, Data center and AI and Machine learning. </a:t>
            </a:r>
          </a:p>
          <a:p>
            <a:pPr marL="228600" indent="-228600">
              <a:buAutoNum type="arabicPeriod"/>
            </a:pPr>
            <a:endParaRPr lang="en-US" sz="800" dirty="0"/>
          </a:p>
        </p:txBody>
      </p:sp>
      <p:sp>
        <p:nvSpPr>
          <p:cNvPr id="8" name="TextBox 7">
            <a:extLst>
              <a:ext uri="{FF2B5EF4-FFF2-40B4-BE49-F238E27FC236}">
                <a16:creationId xmlns:a16="http://schemas.microsoft.com/office/drawing/2014/main" id="{DF5FFCF8-6314-5F8E-F1D0-734ADCC786DD}"/>
              </a:ext>
            </a:extLst>
          </p:cNvPr>
          <p:cNvSpPr txBox="1"/>
          <p:nvPr/>
        </p:nvSpPr>
        <p:spPr>
          <a:xfrm>
            <a:off x="153255" y="4825843"/>
            <a:ext cx="3358983" cy="2062103"/>
          </a:xfrm>
          <a:prstGeom prst="rect">
            <a:avLst/>
          </a:prstGeom>
          <a:noFill/>
        </p:spPr>
        <p:txBody>
          <a:bodyPr wrap="square" rtlCol="0">
            <a:spAutoFit/>
          </a:bodyPr>
          <a:lstStyle/>
          <a:p>
            <a:pPr marL="228600" indent="-228600">
              <a:buFont typeface="+mj-lt"/>
              <a:buAutoNum type="arabicPeriod"/>
            </a:pPr>
            <a:r>
              <a:rPr lang="en-US" sz="800" dirty="0"/>
              <a:t>In year 2020 the ROA of Nvidia has been around </a:t>
            </a:r>
            <a:r>
              <a:rPr lang="en-US" sz="800" b="0" i="0" dirty="0">
                <a:effectLst/>
                <a:latin typeface="ui-sans-serif"/>
              </a:rPr>
              <a:t>16.15% </a:t>
            </a:r>
            <a:endParaRPr lang="en-US" sz="800" dirty="0"/>
          </a:p>
          <a:p>
            <a:pPr marL="228600" indent="-228600">
              <a:buFont typeface="+mj-lt"/>
              <a:buAutoNum type="arabicPeriod"/>
            </a:pPr>
            <a:r>
              <a:rPr lang="en-US" sz="800" dirty="0"/>
              <a:t>The ROA of Nvidia increased by 327% from year 2023 to year 2024 because of higher revenue signifying the low cost and higher return.</a:t>
            </a:r>
          </a:p>
          <a:p>
            <a:pPr marL="228600" indent="-228600">
              <a:buFont typeface="+mj-lt"/>
              <a:buAutoNum type="arabicPeriod"/>
            </a:pPr>
            <a:r>
              <a:rPr lang="en-US" sz="800" dirty="0"/>
              <a:t>Intel has shown significant decrease in the value of return provided for the cost of assets involved, the ROA of intel in year 2020 was around </a:t>
            </a:r>
            <a:r>
              <a:rPr lang="en-US" sz="800" b="0" i="0" u="none" strike="noStrike" dirty="0">
                <a:effectLst/>
                <a:latin typeface="+mj-lt"/>
              </a:rPr>
              <a:t>13.65% and </a:t>
            </a:r>
            <a:r>
              <a:rPr lang="en-US" sz="800" dirty="0"/>
              <a:t>in 2024 it has been reduced to -9.78%.</a:t>
            </a:r>
          </a:p>
          <a:p>
            <a:pPr marL="228600" indent="-228600">
              <a:buFont typeface="+mj-lt"/>
              <a:buAutoNum type="arabicPeriod"/>
            </a:pPr>
            <a:r>
              <a:rPr lang="en-US" sz="800" dirty="0"/>
              <a:t>Qualcomm in the year 2022 had the highest ROA showing the ability to move with the latest technology however in 2023 the decrease in the ROA to </a:t>
            </a:r>
            <a:r>
              <a:rPr lang="en-US" sz="800" b="0" i="0" u="none" strike="noStrike" dirty="0">
                <a:effectLst/>
                <a:latin typeface="+mj-lt"/>
              </a:rPr>
              <a:t>14.38% is because of the economic crises and the reduction in the buying of new smart phones</a:t>
            </a:r>
            <a:r>
              <a:rPr lang="en-US" sz="800" b="0" i="0" u="none" strike="noStrike" dirty="0">
                <a:effectLst/>
                <a:latin typeface="Aptos Narrow" panose="020B0004020202020204" pitchFamily="34" charset="0"/>
              </a:rPr>
              <a:t>.</a:t>
            </a:r>
            <a:endParaRPr lang="en-US" sz="800" dirty="0"/>
          </a:p>
          <a:p>
            <a:pPr marL="228600" indent="-228600">
              <a:buFont typeface="+mj-lt"/>
              <a:buAutoNum type="arabicPeriod"/>
            </a:pPr>
            <a:r>
              <a:rPr lang="en-US" sz="800" dirty="0"/>
              <a:t>One of the reasons for decrease in the trend for all the 4 organizations is due to global economic crisis in 2023.</a:t>
            </a:r>
          </a:p>
          <a:p>
            <a:pPr marL="228600" indent="-228600">
              <a:buFont typeface="+mj-lt"/>
              <a:buAutoNum type="arabicPeriod"/>
            </a:pPr>
            <a:endParaRPr lang="en-US" sz="800" dirty="0"/>
          </a:p>
        </p:txBody>
      </p:sp>
      <p:sp>
        <p:nvSpPr>
          <p:cNvPr id="23" name="TextBox 22">
            <a:extLst>
              <a:ext uri="{FF2B5EF4-FFF2-40B4-BE49-F238E27FC236}">
                <a16:creationId xmlns:a16="http://schemas.microsoft.com/office/drawing/2014/main" id="{AFEDF341-D5C5-583D-A1D0-F615AE9F9349}"/>
              </a:ext>
            </a:extLst>
          </p:cNvPr>
          <p:cNvSpPr txBox="1"/>
          <p:nvPr/>
        </p:nvSpPr>
        <p:spPr>
          <a:xfrm>
            <a:off x="267780" y="7403396"/>
            <a:ext cx="3358983" cy="2308324"/>
          </a:xfrm>
          <a:prstGeom prst="rect">
            <a:avLst/>
          </a:prstGeom>
          <a:noFill/>
        </p:spPr>
        <p:txBody>
          <a:bodyPr wrap="square" rtlCol="0">
            <a:spAutoFit/>
          </a:bodyPr>
          <a:lstStyle/>
          <a:p>
            <a:pPr marL="228600" indent="-228600">
              <a:buFont typeface="+mj-lt"/>
              <a:buAutoNum type="arabicPeriod"/>
            </a:pPr>
            <a:r>
              <a:rPr lang="en-US" sz="800" dirty="0"/>
              <a:t>NVIDIA Demonstrated a robust upward trend in ROE, reflecting strong profitability and efficient equity utilization.</a:t>
            </a:r>
          </a:p>
          <a:p>
            <a:pPr marL="228600" indent="-228600">
              <a:buFont typeface="+mj-lt"/>
              <a:buAutoNum type="arabicPeriod"/>
            </a:pPr>
            <a:r>
              <a:rPr lang="en-US" sz="800" dirty="0"/>
              <a:t>AMD</a:t>
            </a:r>
            <a:r>
              <a:rPr lang="en-US" sz="800" b="1" dirty="0"/>
              <a:t> </a:t>
            </a:r>
            <a:r>
              <a:rPr lang="en-US" sz="800" dirty="0"/>
              <a:t>Faced a significant decline in ROE, dropping to 2.85% as of FY24, a sharp contrast to its 5-year average of 15.92%.</a:t>
            </a:r>
          </a:p>
          <a:p>
            <a:pPr marL="228600" indent="-228600">
              <a:buFont typeface="+mj-lt"/>
              <a:buAutoNum type="arabicPeriod"/>
            </a:pPr>
            <a:r>
              <a:rPr lang="en-US" sz="800" dirty="0"/>
              <a:t>ROE of Nvidia for Nvidia had grow from 18% in 2023 to 91% in 2024.</a:t>
            </a:r>
          </a:p>
          <a:p>
            <a:pPr marL="228600" indent="-228600">
              <a:buFont typeface="+mj-lt"/>
              <a:buAutoNum type="arabicPeriod"/>
            </a:pPr>
            <a:r>
              <a:rPr lang="en-US" sz="800" dirty="0"/>
              <a:t>The decrease in the ROE of intel is because of the decrease in the net profit leading it be negative in 2024.</a:t>
            </a:r>
          </a:p>
          <a:p>
            <a:pPr marL="228600" indent="-228600">
              <a:buFont typeface="+mj-lt"/>
              <a:buAutoNum type="arabicPeriod"/>
            </a:pPr>
            <a:r>
              <a:rPr lang="en-US" sz="800" dirty="0"/>
              <a:t>Qualcomm has shown the growth in the ROE from 2020 to 2021 however the decrease in the year 2023 is due to effective diversification. </a:t>
            </a:r>
          </a:p>
          <a:p>
            <a:pPr marL="228600" indent="-228600">
              <a:buFont typeface="+mj-lt"/>
              <a:buAutoNum type="arabicPeriod"/>
            </a:pPr>
            <a:r>
              <a:rPr lang="en-US" sz="800" dirty="0"/>
              <a:t>The decrease in the trend for all the 4 organizations in 2023 have one of the common reason being global economic crises due to the war.</a:t>
            </a:r>
          </a:p>
          <a:p>
            <a:pPr marL="228600" indent="-228600">
              <a:buFont typeface="+mj-lt"/>
              <a:buAutoNum type="arabicPeriod"/>
            </a:pPr>
            <a:r>
              <a:rPr lang="en-US" sz="800" dirty="0"/>
              <a:t>Nvidia’s Net Income Surge: Driven by explosive growth in AI and machine learning demand.</a:t>
            </a:r>
          </a:p>
          <a:p>
            <a:pPr marL="228600" indent="-228600">
              <a:buFont typeface="+mj-lt"/>
              <a:buAutoNum type="arabicPeriod"/>
            </a:pPr>
            <a:r>
              <a:rPr lang="en-US" sz="800" dirty="0"/>
              <a:t>Data Center Demand: Major investments from Google, Amazon, and Microsoft boosted Nvidia’s GPU sales.</a:t>
            </a:r>
          </a:p>
        </p:txBody>
      </p:sp>
      <p:sp>
        <p:nvSpPr>
          <p:cNvPr id="24" name="TextBox 23">
            <a:extLst>
              <a:ext uri="{FF2B5EF4-FFF2-40B4-BE49-F238E27FC236}">
                <a16:creationId xmlns:a16="http://schemas.microsoft.com/office/drawing/2014/main" id="{ABE21A1D-5B49-316C-0624-9874BA4B268C}"/>
              </a:ext>
            </a:extLst>
          </p:cNvPr>
          <p:cNvSpPr txBox="1"/>
          <p:nvPr/>
        </p:nvSpPr>
        <p:spPr>
          <a:xfrm>
            <a:off x="413129" y="6972299"/>
            <a:ext cx="3051556"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Return On Equity</a:t>
            </a:r>
          </a:p>
        </p:txBody>
      </p:sp>
      <p:pic>
        <p:nvPicPr>
          <p:cNvPr id="10" name="Picture 9">
            <a:extLst>
              <a:ext uri="{FF2B5EF4-FFF2-40B4-BE49-F238E27FC236}">
                <a16:creationId xmlns:a16="http://schemas.microsoft.com/office/drawing/2014/main" id="{9F7FD5F5-1182-7EEE-0C04-F20FB4EF84D9}"/>
              </a:ext>
            </a:extLst>
          </p:cNvPr>
          <p:cNvPicPr>
            <a:picLocks noChangeAspect="1"/>
          </p:cNvPicPr>
          <p:nvPr/>
        </p:nvPicPr>
        <p:blipFill>
          <a:blip r:embed="rId4"/>
          <a:stretch>
            <a:fillRect/>
          </a:stretch>
        </p:blipFill>
        <p:spPr>
          <a:xfrm>
            <a:off x="3962400" y="4530988"/>
            <a:ext cx="2713992" cy="2231418"/>
          </a:xfrm>
          <a:prstGeom prst="rect">
            <a:avLst/>
          </a:prstGeom>
          <a:ln>
            <a:solidFill>
              <a:schemeClr val="tx1"/>
            </a:solidFill>
          </a:ln>
        </p:spPr>
      </p:pic>
      <p:pic>
        <p:nvPicPr>
          <p:cNvPr id="17" name="Picture 16">
            <a:extLst>
              <a:ext uri="{FF2B5EF4-FFF2-40B4-BE49-F238E27FC236}">
                <a16:creationId xmlns:a16="http://schemas.microsoft.com/office/drawing/2014/main" id="{94AC9BC6-F62C-CF8A-E02A-2F2F8B5BB399}"/>
              </a:ext>
            </a:extLst>
          </p:cNvPr>
          <p:cNvPicPr>
            <a:picLocks noChangeAspect="1"/>
          </p:cNvPicPr>
          <p:nvPr/>
        </p:nvPicPr>
        <p:blipFill>
          <a:blip r:embed="rId5"/>
          <a:stretch>
            <a:fillRect/>
          </a:stretch>
        </p:blipFill>
        <p:spPr>
          <a:xfrm>
            <a:off x="3962400" y="7162800"/>
            <a:ext cx="2717536" cy="2286530"/>
          </a:xfrm>
          <a:prstGeom prst="rect">
            <a:avLst/>
          </a:prstGeom>
          <a:ln>
            <a:solidFill>
              <a:schemeClr val="tx1"/>
            </a:solidFill>
          </a:ln>
        </p:spPr>
      </p:pic>
      <p:pic>
        <p:nvPicPr>
          <p:cNvPr id="19" name="Picture 18">
            <a:extLst>
              <a:ext uri="{FF2B5EF4-FFF2-40B4-BE49-F238E27FC236}">
                <a16:creationId xmlns:a16="http://schemas.microsoft.com/office/drawing/2014/main" id="{B60A72A5-B437-CC7F-FC28-8F6820A2BBFF}"/>
              </a:ext>
            </a:extLst>
          </p:cNvPr>
          <p:cNvPicPr>
            <a:picLocks noChangeAspect="1"/>
          </p:cNvPicPr>
          <p:nvPr/>
        </p:nvPicPr>
        <p:blipFill>
          <a:blip r:embed="rId6"/>
          <a:stretch>
            <a:fillRect/>
          </a:stretch>
        </p:blipFill>
        <p:spPr>
          <a:xfrm>
            <a:off x="3962400" y="1905000"/>
            <a:ext cx="2713992" cy="2288374"/>
          </a:xfrm>
          <a:prstGeom prst="rect">
            <a:avLst/>
          </a:prstGeom>
          <a:ln>
            <a:solidFill>
              <a:schemeClr val="tx1"/>
            </a:solidFill>
          </a:ln>
        </p:spPr>
      </p:pic>
    </p:spTree>
    <p:extLst>
      <p:ext uri="{BB962C8B-B14F-4D97-AF65-F5344CB8AC3E}">
        <p14:creationId xmlns:p14="http://schemas.microsoft.com/office/powerpoint/2010/main" val="331124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720039" y="187199"/>
            <a:ext cx="1773555" cy="1670446"/>
          </a:xfrm>
          <a:prstGeom prst="rect">
            <a:avLst/>
          </a:prstGeom>
        </p:spPr>
      </p:pic>
      <p:sp>
        <p:nvSpPr>
          <p:cNvPr id="3" name="object 3"/>
          <p:cNvSpPr/>
          <p:nvPr/>
        </p:nvSpPr>
        <p:spPr>
          <a:xfrm>
            <a:off x="4260899" y="2021775"/>
            <a:ext cx="2476500" cy="6929755"/>
          </a:xfrm>
          <a:custGeom>
            <a:avLst/>
            <a:gdLst/>
            <a:ahLst/>
            <a:cxnLst/>
            <a:rect l="l" t="t" r="r" b="b"/>
            <a:pathLst>
              <a:path w="2476500" h="6929755">
                <a:moveTo>
                  <a:pt x="2476373" y="0"/>
                </a:moveTo>
                <a:lnTo>
                  <a:pt x="0" y="0"/>
                </a:lnTo>
                <a:lnTo>
                  <a:pt x="0" y="6929755"/>
                </a:lnTo>
                <a:lnTo>
                  <a:pt x="2476373" y="6929755"/>
                </a:lnTo>
                <a:lnTo>
                  <a:pt x="2476373" y="0"/>
                </a:lnTo>
                <a:close/>
              </a:path>
            </a:pathLst>
          </a:custGeom>
          <a:solidFill>
            <a:schemeClr val="tx1">
              <a:lumMod val="95000"/>
            </a:schemeClr>
          </a:solidFill>
        </p:spPr>
        <p:txBody>
          <a:bodyPr wrap="square" lIns="0" tIns="0" rIns="0" bIns="0" rtlCol="0"/>
          <a:lstStyle/>
          <a:p>
            <a:endParaRPr/>
          </a:p>
        </p:txBody>
      </p:sp>
      <p:sp>
        <p:nvSpPr>
          <p:cNvPr id="4" name="object 4"/>
          <p:cNvSpPr txBox="1"/>
          <p:nvPr/>
        </p:nvSpPr>
        <p:spPr>
          <a:xfrm>
            <a:off x="4982845" y="5469890"/>
            <a:ext cx="349885" cy="134620"/>
          </a:xfrm>
          <a:prstGeom prst="rect">
            <a:avLst/>
          </a:prstGeom>
        </p:spPr>
        <p:txBody>
          <a:bodyPr vert="horz" wrap="square" lIns="0" tIns="0" rIns="0" bIns="0" rtlCol="0">
            <a:spAutoFit/>
          </a:bodyPr>
          <a:lstStyle/>
          <a:p>
            <a:pPr>
              <a:lnSpc>
                <a:spcPts val="1000"/>
              </a:lnSpc>
            </a:pPr>
            <a:r>
              <a:rPr sz="1050" b="1" spc="-20" dirty="0">
                <a:latin typeface="Calibri"/>
                <a:cs typeface="Calibri"/>
              </a:rPr>
              <a:t>Nvidia</a:t>
            </a:r>
            <a:endParaRPr sz="1050">
              <a:latin typeface="Calibri"/>
              <a:cs typeface="Calibri"/>
            </a:endParaRPr>
          </a:p>
        </p:txBody>
      </p:sp>
      <p:sp>
        <p:nvSpPr>
          <p:cNvPr id="5" name="object 5"/>
          <p:cNvSpPr txBox="1"/>
          <p:nvPr/>
        </p:nvSpPr>
        <p:spPr>
          <a:xfrm>
            <a:off x="4406137" y="9223809"/>
            <a:ext cx="213487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Calibri"/>
                <a:cs typeface="Calibri"/>
              </a:rPr>
              <a:t>Prepared</a:t>
            </a:r>
            <a:r>
              <a:rPr sz="1000" spc="-40" dirty="0">
                <a:latin typeface="Calibri"/>
                <a:cs typeface="Calibri"/>
              </a:rPr>
              <a:t> </a:t>
            </a:r>
            <a:r>
              <a:rPr sz="1000" dirty="0">
                <a:latin typeface="Calibri"/>
                <a:cs typeface="Calibri"/>
              </a:rPr>
              <a:t>by:</a:t>
            </a:r>
            <a:r>
              <a:rPr sz="1000" spc="-50" dirty="0">
                <a:latin typeface="Calibri"/>
                <a:cs typeface="Calibri"/>
              </a:rPr>
              <a:t> </a:t>
            </a:r>
            <a:r>
              <a:rPr sz="1000" dirty="0">
                <a:latin typeface="Calibri"/>
                <a:cs typeface="Calibri"/>
              </a:rPr>
              <a:t>Jaivardhan,</a:t>
            </a:r>
            <a:r>
              <a:rPr sz="1000" spc="-10" dirty="0">
                <a:latin typeface="Calibri"/>
                <a:cs typeface="Calibri"/>
              </a:rPr>
              <a:t> </a:t>
            </a:r>
            <a:r>
              <a:rPr sz="1000" dirty="0">
                <a:latin typeface="Calibri"/>
                <a:cs typeface="Calibri"/>
              </a:rPr>
              <a:t>Kaviyaa,</a:t>
            </a:r>
            <a:r>
              <a:rPr sz="1000" spc="-35" dirty="0">
                <a:latin typeface="Calibri"/>
                <a:cs typeface="Calibri"/>
              </a:rPr>
              <a:t> </a:t>
            </a:r>
            <a:r>
              <a:rPr sz="1000" spc="-10" dirty="0">
                <a:latin typeface="Calibri"/>
                <a:cs typeface="Calibri"/>
              </a:rPr>
              <a:t>Varsha</a:t>
            </a:r>
            <a:endParaRPr sz="1000" dirty="0">
              <a:latin typeface="Calibri"/>
              <a:cs typeface="Calibri"/>
            </a:endParaRPr>
          </a:p>
        </p:txBody>
      </p:sp>
      <p:sp>
        <p:nvSpPr>
          <p:cNvPr id="6" name="object 6"/>
          <p:cNvSpPr/>
          <p:nvPr/>
        </p:nvSpPr>
        <p:spPr>
          <a:xfrm>
            <a:off x="4326127" y="4523812"/>
            <a:ext cx="2294890" cy="165735"/>
          </a:xfrm>
          <a:custGeom>
            <a:avLst/>
            <a:gdLst/>
            <a:ahLst/>
            <a:cxnLst/>
            <a:rect l="l" t="t" r="r" b="b"/>
            <a:pathLst>
              <a:path w="2294890" h="165735">
                <a:moveTo>
                  <a:pt x="0" y="165481"/>
                </a:moveTo>
                <a:lnTo>
                  <a:pt x="2294762" y="165481"/>
                </a:lnTo>
                <a:lnTo>
                  <a:pt x="2294762" y="0"/>
                </a:lnTo>
                <a:lnTo>
                  <a:pt x="0" y="0"/>
                </a:lnTo>
                <a:lnTo>
                  <a:pt x="0" y="165481"/>
                </a:lnTo>
                <a:close/>
              </a:path>
            </a:pathLst>
          </a:custGeom>
          <a:solidFill>
            <a:srgbClr val="BDBDBD"/>
          </a:solidFill>
        </p:spPr>
        <p:txBody>
          <a:bodyPr wrap="square" lIns="0" tIns="0" rIns="0" bIns="0" rtlCol="0"/>
          <a:lstStyle/>
          <a:p>
            <a:endParaRPr/>
          </a:p>
        </p:txBody>
      </p:sp>
      <p:sp>
        <p:nvSpPr>
          <p:cNvPr id="7" name="object 7"/>
          <p:cNvSpPr txBox="1"/>
          <p:nvPr/>
        </p:nvSpPr>
        <p:spPr>
          <a:xfrm>
            <a:off x="4741594" y="2899714"/>
            <a:ext cx="1515110" cy="134620"/>
          </a:xfrm>
          <a:prstGeom prst="rect">
            <a:avLst/>
          </a:prstGeom>
        </p:spPr>
        <p:txBody>
          <a:bodyPr vert="horz" wrap="square" lIns="0" tIns="0" rIns="0" bIns="0" rtlCol="0">
            <a:spAutoFit/>
          </a:bodyPr>
          <a:lstStyle/>
          <a:p>
            <a:pPr>
              <a:lnSpc>
                <a:spcPts val="1000"/>
              </a:lnSpc>
            </a:pPr>
            <a:r>
              <a:rPr sz="1050" b="1" spc="-10" dirty="0">
                <a:solidFill>
                  <a:schemeClr val="bg1"/>
                </a:solidFill>
                <a:latin typeface="Calibri"/>
                <a:cs typeface="Calibri"/>
              </a:rPr>
              <a:t>Relative</a:t>
            </a:r>
            <a:r>
              <a:rPr sz="1050" b="1" spc="-40" dirty="0">
                <a:solidFill>
                  <a:schemeClr val="bg1"/>
                </a:solidFill>
                <a:latin typeface="Calibri"/>
                <a:cs typeface="Calibri"/>
              </a:rPr>
              <a:t> </a:t>
            </a:r>
            <a:r>
              <a:rPr sz="1050" b="1" dirty="0">
                <a:solidFill>
                  <a:schemeClr val="bg1"/>
                </a:solidFill>
                <a:latin typeface="Calibri"/>
                <a:cs typeface="Calibri"/>
              </a:rPr>
              <a:t>Stock</a:t>
            </a:r>
            <a:r>
              <a:rPr sz="1050" b="1" spc="-10" dirty="0">
                <a:solidFill>
                  <a:schemeClr val="bg1"/>
                </a:solidFill>
                <a:latin typeface="Calibri"/>
                <a:cs typeface="Calibri"/>
              </a:rPr>
              <a:t> Performance</a:t>
            </a:r>
            <a:endParaRPr sz="1050" dirty="0">
              <a:solidFill>
                <a:schemeClr val="bg1"/>
              </a:solidFill>
              <a:latin typeface="Calibri"/>
              <a:cs typeface="Calibri"/>
            </a:endParaRPr>
          </a:p>
        </p:txBody>
      </p:sp>
      <p:graphicFrame>
        <p:nvGraphicFramePr>
          <p:cNvPr id="8" name="object 8"/>
          <p:cNvGraphicFramePr>
            <a:graphicFrameLocks noGrp="1"/>
          </p:cNvGraphicFramePr>
          <p:nvPr>
            <p:extLst>
              <p:ext uri="{D42A27DB-BD31-4B8C-83A1-F6EECF244321}">
                <p14:modId xmlns:p14="http://schemas.microsoft.com/office/powerpoint/2010/main" val="3327845569"/>
              </p:ext>
            </p:extLst>
          </p:nvPr>
        </p:nvGraphicFramePr>
        <p:xfrm>
          <a:off x="4544462" y="2260681"/>
          <a:ext cx="1866264" cy="504825"/>
        </p:xfrm>
        <a:graphic>
          <a:graphicData uri="http://schemas.openxmlformats.org/drawingml/2006/table">
            <a:tbl>
              <a:tblPr firstRow="1" bandRow="1">
                <a:tableStyleId>{2D5ABB26-0587-4C30-8999-92F81FD0307C}</a:tableStyleId>
              </a:tblPr>
              <a:tblGrid>
                <a:gridCol w="1099820">
                  <a:extLst>
                    <a:ext uri="{9D8B030D-6E8A-4147-A177-3AD203B41FA5}">
                      <a16:colId xmlns:a16="http://schemas.microsoft.com/office/drawing/2014/main" val="20000"/>
                    </a:ext>
                  </a:extLst>
                </a:gridCol>
                <a:gridCol w="766444">
                  <a:extLst>
                    <a:ext uri="{9D8B030D-6E8A-4147-A177-3AD203B41FA5}">
                      <a16:colId xmlns:a16="http://schemas.microsoft.com/office/drawing/2014/main" val="20001"/>
                    </a:ext>
                  </a:extLst>
                </a:gridCol>
              </a:tblGrid>
              <a:tr h="170180">
                <a:tc>
                  <a:txBody>
                    <a:bodyPr/>
                    <a:lstStyle/>
                    <a:p>
                      <a:pPr marL="29845">
                        <a:lnSpc>
                          <a:spcPts val="1130"/>
                        </a:lnSpc>
                      </a:pPr>
                      <a:r>
                        <a:rPr sz="1100" b="1" spc="-10" dirty="0">
                          <a:solidFill>
                            <a:schemeClr val="bg1"/>
                          </a:solidFill>
                          <a:latin typeface="Calibri"/>
                          <a:cs typeface="Calibri"/>
                        </a:rPr>
                        <a:t>Recommendation</a:t>
                      </a:r>
                      <a:endParaRPr sz="1100" dirty="0">
                        <a:solidFill>
                          <a:schemeClr val="bg1"/>
                        </a:solidFill>
                        <a:latin typeface="Calibri"/>
                        <a:cs typeface="Calibri"/>
                      </a:endParaRPr>
                    </a:p>
                  </a:txBody>
                  <a:tcPr marL="0" marR="0" marT="0" marB="0">
                    <a:solidFill>
                      <a:srgbClr val="C5DFB4"/>
                    </a:solidFill>
                  </a:tcPr>
                </a:tc>
                <a:tc>
                  <a:txBody>
                    <a:bodyPr/>
                    <a:lstStyle/>
                    <a:p>
                      <a:pPr marL="52705">
                        <a:lnSpc>
                          <a:spcPts val="1130"/>
                        </a:lnSpc>
                      </a:pPr>
                      <a:r>
                        <a:rPr sz="1100" b="1" dirty="0">
                          <a:solidFill>
                            <a:schemeClr val="bg1"/>
                          </a:solidFill>
                          <a:latin typeface="Calibri"/>
                          <a:cs typeface="Calibri"/>
                        </a:rPr>
                        <a:t>:</a:t>
                      </a:r>
                      <a:r>
                        <a:rPr sz="1100" b="1" spc="-5" dirty="0">
                          <a:solidFill>
                            <a:schemeClr val="bg1"/>
                          </a:solidFill>
                          <a:latin typeface="Calibri"/>
                          <a:cs typeface="Calibri"/>
                        </a:rPr>
                        <a:t> </a:t>
                      </a:r>
                      <a:r>
                        <a:rPr sz="1100" b="1" spc="-25" dirty="0">
                          <a:solidFill>
                            <a:schemeClr val="bg1"/>
                          </a:solidFill>
                          <a:latin typeface="Calibri"/>
                          <a:cs typeface="Calibri"/>
                        </a:rPr>
                        <a:t>XXX</a:t>
                      </a:r>
                      <a:endParaRPr sz="1100">
                        <a:solidFill>
                          <a:schemeClr val="bg1"/>
                        </a:solidFill>
                        <a:latin typeface="Calibri"/>
                        <a:cs typeface="Calibri"/>
                      </a:endParaRPr>
                    </a:p>
                  </a:txBody>
                  <a:tcPr marL="0" marR="0" marT="0" marB="0">
                    <a:solidFill>
                      <a:srgbClr val="C5DFB4"/>
                    </a:solidFill>
                  </a:tcPr>
                </a:tc>
                <a:extLst>
                  <a:ext uri="{0D108BD9-81ED-4DB2-BD59-A6C34878D82A}">
                    <a16:rowId xmlns:a16="http://schemas.microsoft.com/office/drawing/2014/main" val="10000"/>
                  </a:ext>
                </a:extLst>
              </a:tr>
              <a:tr h="173355">
                <a:tc>
                  <a:txBody>
                    <a:bodyPr/>
                    <a:lstStyle/>
                    <a:p>
                      <a:pPr marL="29845">
                        <a:lnSpc>
                          <a:spcPts val="1205"/>
                        </a:lnSpc>
                      </a:pPr>
                      <a:r>
                        <a:rPr sz="1100" b="1" spc="-25" dirty="0">
                          <a:solidFill>
                            <a:schemeClr val="bg1"/>
                          </a:solidFill>
                          <a:latin typeface="Calibri"/>
                          <a:cs typeface="Calibri"/>
                        </a:rPr>
                        <a:t>CMP</a:t>
                      </a:r>
                      <a:endParaRPr sz="1100">
                        <a:solidFill>
                          <a:schemeClr val="bg1"/>
                        </a:solidFill>
                        <a:latin typeface="Calibri"/>
                        <a:cs typeface="Calibri"/>
                      </a:endParaRPr>
                    </a:p>
                  </a:txBody>
                  <a:tcPr marL="0" marR="0" marT="0" marB="0">
                    <a:solidFill>
                      <a:srgbClr val="C5DFB4"/>
                    </a:solidFill>
                  </a:tcPr>
                </a:tc>
                <a:tc>
                  <a:txBody>
                    <a:bodyPr/>
                    <a:lstStyle/>
                    <a:p>
                      <a:pPr marL="52705">
                        <a:lnSpc>
                          <a:spcPts val="1205"/>
                        </a:lnSpc>
                      </a:pPr>
                      <a:r>
                        <a:rPr sz="1100" b="1" dirty="0">
                          <a:solidFill>
                            <a:schemeClr val="bg1"/>
                          </a:solidFill>
                          <a:latin typeface="Calibri"/>
                          <a:cs typeface="Calibri"/>
                        </a:rPr>
                        <a:t>:</a:t>
                      </a:r>
                      <a:r>
                        <a:rPr sz="1100" b="1" spc="-10" dirty="0">
                          <a:solidFill>
                            <a:schemeClr val="bg1"/>
                          </a:solidFill>
                          <a:latin typeface="Calibri"/>
                          <a:cs typeface="Calibri"/>
                        </a:rPr>
                        <a:t> </a:t>
                      </a:r>
                      <a:r>
                        <a:rPr sz="1100" b="1" dirty="0">
                          <a:solidFill>
                            <a:schemeClr val="bg1"/>
                          </a:solidFill>
                          <a:latin typeface="Calibri"/>
                          <a:cs typeface="Calibri"/>
                        </a:rPr>
                        <a:t>$</a:t>
                      </a:r>
                      <a:r>
                        <a:rPr sz="1100" b="1" spc="-20" dirty="0">
                          <a:solidFill>
                            <a:schemeClr val="bg1"/>
                          </a:solidFill>
                          <a:latin typeface="Calibri"/>
                          <a:cs typeface="Calibri"/>
                        </a:rPr>
                        <a:t> </a:t>
                      </a:r>
                      <a:r>
                        <a:rPr sz="1100" b="1" spc="-10" dirty="0">
                          <a:solidFill>
                            <a:schemeClr val="bg1"/>
                          </a:solidFill>
                          <a:latin typeface="Calibri"/>
                          <a:cs typeface="Calibri"/>
                        </a:rPr>
                        <a:t>1</a:t>
                      </a:r>
                      <a:r>
                        <a:rPr lang="en-US" sz="1100" b="1" spc="-10" dirty="0">
                          <a:solidFill>
                            <a:schemeClr val="bg1"/>
                          </a:solidFill>
                          <a:latin typeface="Calibri"/>
                          <a:cs typeface="Calibri"/>
                        </a:rPr>
                        <a:t>34</a:t>
                      </a:r>
                      <a:r>
                        <a:rPr sz="1100" b="1" spc="-10" dirty="0">
                          <a:solidFill>
                            <a:schemeClr val="bg1"/>
                          </a:solidFill>
                          <a:latin typeface="Calibri"/>
                          <a:cs typeface="Calibri"/>
                        </a:rPr>
                        <a:t>.</a:t>
                      </a:r>
                      <a:r>
                        <a:rPr lang="en-US" sz="1100" b="1" spc="-10" dirty="0">
                          <a:solidFill>
                            <a:schemeClr val="bg1"/>
                          </a:solidFill>
                          <a:latin typeface="Calibri"/>
                          <a:cs typeface="Calibri"/>
                        </a:rPr>
                        <a:t>40</a:t>
                      </a:r>
                      <a:endParaRPr sz="1100" dirty="0">
                        <a:solidFill>
                          <a:schemeClr val="bg1"/>
                        </a:solidFill>
                        <a:latin typeface="Calibri"/>
                        <a:cs typeface="Calibri"/>
                      </a:endParaRPr>
                    </a:p>
                  </a:txBody>
                  <a:tcPr marL="0" marR="0" marT="0" marB="0">
                    <a:solidFill>
                      <a:srgbClr val="C5DFB4"/>
                    </a:solidFill>
                  </a:tcPr>
                </a:tc>
                <a:extLst>
                  <a:ext uri="{0D108BD9-81ED-4DB2-BD59-A6C34878D82A}">
                    <a16:rowId xmlns:a16="http://schemas.microsoft.com/office/drawing/2014/main" val="10001"/>
                  </a:ext>
                </a:extLst>
              </a:tr>
              <a:tr h="161290">
                <a:tc>
                  <a:txBody>
                    <a:bodyPr/>
                    <a:lstStyle/>
                    <a:p>
                      <a:pPr marL="29845">
                        <a:lnSpc>
                          <a:spcPts val="1155"/>
                        </a:lnSpc>
                      </a:pPr>
                      <a:r>
                        <a:rPr sz="1100" b="1" dirty="0">
                          <a:solidFill>
                            <a:schemeClr val="bg1"/>
                          </a:solidFill>
                          <a:latin typeface="Calibri"/>
                          <a:cs typeface="Calibri"/>
                        </a:rPr>
                        <a:t>Target</a:t>
                      </a:r>
                      <a:r>
                        <a:rPr sz="1100" b="1" spc="-45" dirty="0">
                          <a:solidFill>
                            <a:schemeClr val="bg1"/>
                          </a:solidFill>
                          <a:latin typeface="Calibri"/>
                          <a:cs typeface="Calibri"/>
                        </a:rPr>
                        <a:t> </a:t>
                      </a:r>
                      <a:r>
                        <a:rPr sz="1100" b="1" spc="-10" dirty="0">
                          <a:solidFill>
                            <a:schemeClr val="bg1"/>
                          </a:solidFill>
                          <a:latin typeface="Calibri"/>
                          <a:cs typeface="Calibri"/>
                        </a:rPr>
                        <a:t>Price</a:t>
                      </a:r>
                      <a:endParaRPr sz="1100">
                        <a:solidFill>
                          <a:schemeClr val="bg1"/>
                        </a:solidFill>
                        <a:latin typeface="Calibri"/>
                        <a:cs typeface="Calibri"/>
                      </a:endParaRPr>
                    </a:p>
                  </a:txBody>
                  <a:tcPr marL="0" marR="0" marT="0" marB="0">
                    <a:solidFill>
                      <a:srgbClr val="C5DFB4"/>
                    </a:solidFill>
                  </a:tcPr>
                </a:tc>
                <a:tc>
                  <a:txBody>
                    <a:bodyPr/>
                    <a:lstStyle/>
                    <a:p>
                      <a:pPr marL="52705">
                        <a:lnSpc>
                          <a:spcPts val="1155"/>
                        </a:lnSpc>
                      </a:pPr>
                      <a:r>
                        <a:rPr sz="1100" b="1" dirty="0">
                          <a:solidFill>
                            <a:schemeClr val="bg1"/>
                          </a:solidFill>
                          <a:latin typeface="Calibri"/>
                          <a:cs typeface="Calibri"/>
                        </a:rPr>
                        <a:t>:</a:t>
                      </a:r>
                      <a:r>
                        <a:rPr sz="1100" b="1" spc="-5" dirty="0">
                          <a:solidFill>
                            <a:schemeClr val="bg1"/>
                          </a:solidFill>
                          <a:latin typeface="Calibri"/>
                          <a:cs typeface="Calibri"/>
                        </a:rPr>
                        <a:t> </a:t>
                      </a:r>
                      <a:r>
                        <a:rPr sz="1100" b="1" spc="-25" dirty="0">
                          <a:solidFill>
                            <a:schemeClr val="bg1"/>
                          </a:solidFill>
                          <a:latin typeface="Calibri"/>
                          <a:cs typeface="Calibri"/>
                        </a:rPr>
                        <a:t>XXX</a:t>
                      </a:r>
                      <a:endParaRPr sz="1100" dirty="0">
                        <a:solidFill>
                          <a:schemeClr val="bg1"/>
                        </a:solidFill>
                        <a:latin typeface="Calibri"/>
                        <a:cs typeface="Calibri"/>
                      </a:endParaRPr>
                    </a:p>
                  </a:txBody>
                  <a:tcPr marL="0" marR="0" marT="0" marB="0">
                    <a:solidFill>
                      <a:srgbClr val="C5DFB4"/>
                    </a:solidFill>
                  </a:tcPr>
                </a:tc>
                <a:extLst>
                  <a:ext uri="{0D108BD9-81ED-4DB2-BD59-A6C34878D82A}">
                    <a16:rowId xmlns:a16="http://schemas.microsoft.com/office/drawing/2014/main" val="10002"/>
                  </a:ext>
                </a:extLst>
              </a:tr>
            </a:tbl>
          </a:graphicData>
        </a:graphic>
      </p:graphicFrame>
      <p:sp>
        <p:nvSpPr>
          <p:cNvPr id="9" name="object 9"/>
          <p:cNvSpPr/>
          <p:nvPr/>
        </p:nvSpPr>
        <p:spPr>
          <a:xfrm>
            <a:off x="119378" y="1142238"/>
            <a:ext cx="4094479" cy="4494530"/>
          </a:xfrm>
          <a:custGeom>
            <a:avLst/>
            <a:gdLst/>
            <a:ahLst/>
            <a:cxnLst/>
            <a:rect l="l" t="t" r="r" b="b"/>
            <a:pathLst>
              <a:path w="4094479" h="4494530">
                <a:moveTo>
                  <a:pt x="0" y="4494529"/>
                </a:moveTo>
                <a:lnTo>
                  <a:pt x="4094479" y="4494529"/>
                </a:lnTo>
                <a:lnTo>
                  <a:pt x="4094479" y="0"/>
                </a:lnTo>
                <a:lnTo>
                  <a:pt x="0" y="0"/>
                </a:lnTo>
                <a:lnTo>
                  <a:pt x="0" y="4494529"/>
                </a:lnTo>
                <a:close/>
              </a:path>
            </a:pathLst>
          </a:custGeom>
          <a:ln w="6350">
            <a:solidFill>
              <a:srgbClr val="000000"/>
            </a:solidFill>
          </a:ln>
        </p:spPr>
        <p:txBody>
          <a:bodyPr wrap="square" lIns="0" tIns="0" rIns="0" bIns="0" rtlCol="0"/>
          <a:lstStyle/>
          <a:p>
            <a:endParaRPr/>
          </a:p>
        </p:txBody>
      </p:sp>
      <p:grpSp>
        <p:nvGrpSpPr>
          <p:cNvPr id="11" name="object 11"/>
          <p:cNvGrpSpPr/>
          <p:nvPr/>
        </p:nvGrpSpPr>
        <p:grpSpPr>
          <a:xfrm>
            <a:off x="4335332" y="3112378"/>
            <a:ext cx="2315210" cy="1319530"/>
            <a:chOff x="4338954" y="3822572"/>
            <a:chExt cx="2315210" cy="1319530"/>
          </a:xfrm>
        </p:grpSpPr>
        <p:sp>
          <p:nvSpPr>
            <p:cNvPr id="12" name="object 12"/>
            <p:cNvSpPr/>
            <p:nvPr/>
          </p:nvSpPr>
          <p:spPr>
            <a:xfrm>
              <a:off x="4342129" y="3825747"/>
              <a:ext cx="2308860" cy="1313180"/>
            </a:xfrm>
            <a:custGeom>
              <a:avLst/>
              <a:gdLst/>
              <a:ahLst/>
              <a:cxnLst/>
              <a:rect l="l" t="t" r="r" b="b"/>
              <a:pathLst>
                <a:path w="2308859" h="1313179">
                  <a:moveTo>
                    <a:pt x="2308860" y="0"/>
                  </a:moveTo>
                  <a:lnTo>
                    <a:pt x="0" y="0"/>
                  </a:lnTo>
                  <a:lnTo>
                    <a:pt x="0" y="1313179"/>
                  </a:lnTo>
                  <a:lnTo>
                    <a:pt x="2308860" y="1313179"/>
                  </a:lnTo>
                  <a:lnTo>
                    <a:pt x="2308860" y="0"/>
                  </a:lnTo>
                  <a:close/>
                </a:path>
              </a:pathLst>
            </a:custGeom>
            <a:solidFill>
              <a:srgbClr val="FFFFFF"/>
            </a:solidFill>
          </p:spPr>
          <p:txBody>
            <a:bodyPr wrap="square" lIns="0" tIns="0" rIns="0" bIns="0" rtlCol="0"/>
            <a:lstStyle/>
            <a:p>
              <a:endParaRPr/>
            </a:p>
          </p:txBody>
        </p:sp>
        <p:sp>
          <p:nvSpPr>
            <p:cNvPr id="13" name="object 13"/>
            <p:cNvSpPr/>
            <p:nvPr/>
          </p:nvSpPr>
          <p:spPr>
            <a:xfrm>
              <a:off x="4342129" y="3825747"/>
              <a:ext cx="2308860" cy="1313180"/>
            </a:xfrm>
            <a:custGeom>
              <a:avLst/>
              <a:gdLst/>
              <a:ahLst/>
              <a:cxnLst/>
              <a:rect l="l" t="t" r="r" b="b"/>
              <a:pathLst>
                <a:path w="2308859" h="1313179">
                  <a:moveTo>
                    <a:pt x="0" y="1313179"/>
                  </a:moveTo>
                  <a:lnTo>
                    <a:pt x="2308860" y="1313179"/>
                  </a:lnTo>
                  <a:lnTo>
                    <a:pt x="2308860" y="0"/>
                  </a:lnTo>
                  <a:lnTo>
                    <a:pt x="0" y="0"/>
                  </a:lnTo>
                  <a:lnTo>
                    <a:pt x="0" y="1313179"/>
                  </a:lnTo>
                  <a:close/>
                </a:path>
              </a:pathLst>
            </a:custGeom>
            <a:ln w="6350">
              <a:solidFill>
                <a:srgbClr val="000000"/>
              </a:solidFill>
            </a:ln>
          </p:spPr>
          <p:txBody>
            <a:bodyPr wrap="square" lIns="0" tIns="0" rIns="0" bIns="0" rtlCol="0"/>
            <a:lstStyle/>
            <a:p>
              <a:endParaRPr/>
            </a:p>
          </p:txBody>
        </p:sp>
        <p:pic>
          <p:nvPicPr>
            <p:cNvPr id="14" name="object 14"/>
            <p:cNvPicPr/>
            <p:nvPr/>
          </p:nvPicPr>
          <p:blipFill>
            <a:blip r:embed="rId3" cstate="print"/>
            <a:stretch>
              <a:fillRect/>
            </a:stretch>
          </p:blipFill>
          <p:spPr>
            <a:xfrm>
              <a:off x="4437887" y="3874769"/>
              <a:ext cx="2118360" cy="1215389"/>
            </a:xfrm>
            <a:prstGeom prst="rect">
              <a:avLst/>
            </a:prstGeom>
          </p:spPr>
        </p:pic>
      </p:grpSp>
      <p:sp>
        <p:nvSpPr>
          <p:cNvPr id="18" name="object 18"/>
          <p:cNvSpPr txBox="1"/>
          <p:nvPr/>
        </p:nvSpPr>
        <p:spPr>
          <a:xfrm>
            <a:off x="173912" y="187199"/>
            <a:ext cx="3992245" cy="7295971"/>
          </a:xfrm>
          <a:prstGeom prst="rect">
            <a:avLst/>
          </a:prstGeom>
        </p:spPr>
        <p:txBody>
          <a:bodyPr vert="horz" wrap="square" lIns="0" tIns="29209" rIns="0" bIns="0" rtlCol="0">
            <a:spAutoFit/>
          </a:bodyPr>
          <a:lstStyle/>
          <a:p>
            <a:pPr marL="12700">
              <a:lnSpc>
                <a:spcPct val="100000"/>
              </a:lnSpc>
              <a:spcBef>
                <a:spcPts val="229"/>
              </a:spcBef>
            </a:pPr>
            <a:r>
              <a:rPr lang="en-US" b="1" spc="-20" dirty="0">
                <a:solidFill>
                  <a:schemeClr val="accent4">
                    <a:lumMod val="75000"/>
                  </a:schemeClr>
                </a:solidFill>
                <a:latin typeface="Calibri"/>
                <a:cs typeface="Calibri"/>
              </a:rPr>
              <a:t>Equity x Financial Report </a:t>
            </a:r>
          </a:p>
          <a:p>
            <a:pPr marL="12700">
              <a:lnSpc>
                <a:spcPct val="100000"/>
              </a:lnSpc>
              <a:spcBef>
                <a:spcPts val="229"/>
              </a:spcBef>
            </a:pPr>
            <a:endParaRPr lang="en-US" sz="1400" dirty="0">
              <a:latin typeface="Aharoni" panose="02010803020104030203" pitchFamily="2" charset="-79"/>
              <a:cs typeface="Aharoni" panose="02010803020104030203" pitchFamily="2" charset="-79"/>
            </a:endParaRPr>
          </a:p>
          <a:p>
            <a:pPr marL="12700">
              <a:lnSpc>
                <a:spcPct val="100000"/>
              </a:lnSpc>
              <a:spcBef>
                <a:spcPts val="229"/>
              </a:spcBef>
            </a:pPr>
            <a:r>
              <a:rPr lang="en-US" sz="2400" dirty="0">
                <a:latin typeface="Aharoni" panose="02010803020104030203" pitchFamily="2" charset="-79"/>
                <a:cs typeface="Aharoni" panose="02010803020104030203" pitchFamily="2" charset="-79"/>
              </a:rPr>
              <a:t>NVIDIA</a:t>
            </a:r>
            <a:endParaRPr sz="2400" dirty="0">
              <a:latin typeface="Calibri"/>
              <a:cs typeface="Calibri"/>
            </a:endParaRPr>
          </a:p>
          <a:p>
            <a:pPr marL="12700">
              <a:lnSpc>
                <a:spcPct val="100000"/>
              </a:lnSpc>
              <a:spcBef>
                <a:spcPts val="195"/>
              </a:spcBef>
            </a:pPr>
            <a:r>
              <a:rPr sz="2000" b="1" spc="-10" dirty="0">
                <a:solidFill>
                  <a:srgbClr val="0D0D0D"/>
                </a:solidFill>
                <a:latin typeface="Arial"/>
                <a:cs typeface="Arial"/>
              </a:rPr>
              <a:t>Nvidia</a:t>
            </a:r>
            <a:endParaRPr sz="2000" dirty="0">
              <a:latin typeface="Arial"/>
              <a:cs typeface="Arial"/>
            </a:endParaRPr>
          </a:p>
          <a:p>
            <a:pPr marL="12700">
              <a:lnSpc>
                <a:spcPct val="100000"/>
              </a:lnSpc>
              <a:spcBef>
                <a:spcPts val="235"/>
              </a:spcBef>
            </a:pPr>
            <a:r>
              <a:rPr sz="900" b="1" spc="-10" dirty="0">
                <a:solidFill>
                  <a:srgbClr val="92D050"/>
                </a:solidFill>
                <a:latin typeface="Arial"/>
                <a:cs typeface="Arial"/>
              </a:rPr>
              <a:t>Powered</a:t>
            </a:r>
            <a:r>
              <a:rPr sz="900" b="1" spc="-30" dirty="0">
                <a:solidFill>
                  <a:srgbClr val="92D050"/>
                </a:solidFill>
                <a:latin typeface="Arial"/>
                <a:cs typeface="Arial"/>
              </a:rPr>
              <a:t> </a:t>
            </a:r>
            <a:r>
              <a:rPr sz="900" b="1" dirty="0">
                <a:solidFill>
                  <a:srgbClr val="92D050"/>
                </a:solidFill>
                <a:latin typeface="Arial"/>
                <a:cs typeface="Arial"/>
              </a:rPr>
              <a:t>by</a:t>
            </a:r>
            <a:r>
              <a:rPr sz="900" b="1" spc="-60" dirty="0">
                <a:solidFill>
                  <a:srgbClr val="92D050"/>
                </a:solidFill>
                <a:latin typeface="Arial"/>
                <a:cs typeface="Arial"/>
              </a:rPr>
              <a:t> </a:t>
            </a:r>
            <a:r>
              <a:rPr sz="900" b="1" spc="-10" dirty="0">
                <a:solidFill>
                  <a:srgbClr val="92D050"/>
                </a:solidFill>
                <a:latin typeface="Arial"/>
                <a:cs typeface="Arial"/>
              </a:rPr>
              <a:t>intellect,</a:t>
            </a:r>
            <a:r>
              <a:rPr sz="900" b="1" dirty="0">
                <a:solidFill>
                  <a:srgbClr val="92D050"/>
                </a:solidFill>
                <a:latin typeface="Arial"/>
                <a:cs typeface="Arial"/>
              </a:rPr>
              <a:t> </a:t>
            </a:r>
            <a:r>
              <a:rPr sz="900" b="1" spc="-10" dirty="0">
                <a:solidFill>
                  <a:srgbClr val="92D050"/>
                </a:solidFill>
                <a:latin typeface="Arial"/>
                <a:cs typeface="Arial"/>
              </a:rPr>
              <a:t>driven</a:t>
            </a:r>
            <a:r>
              <a:rPr sz="900" b="1" spc="-25" dirty="0">
                <a:solidFill>
                  <a:srgbClr val="92D050"/>
                </a:solidFill>
                <a:latin typeface="Arial"/>
                <a:cs typeface="Arial"/>
              </a:rPr>
              <a:t> </a:t>
            </a:r>
            <a:r>
              <a:rPr sz="900" b="1" dirty="0">
                <a:solidFill>
                  <a:srgbClr val="92D050"/>
                </a:solidFill>
                <a:latin typeface="Arial"/>
                <a:cs typeface="Arial"/>
              </a:rPr>
              <a:t>by</a:t>
            </a:r>
            <a:r>
              <a:rPr sz="900" b="1" spc="-55" dirty="0">
                <a:solidFill>
                  <a:srgbClr val="92D050"/>
                </a:solidFill>
                <a:latin typeface="Arial"/>
                <a:cs typeface="Arial"/>
              </a:rPr>
              <a:t> </a:t>
            </a:r>
            <a:r>
              <a:rPr sz="900" b="1" spc="-10" dirty="0">
                <a:solidFill>
                  <a:srgbClr val="92D050"/>
                </a:solidFill>
                <a:latin typeface="Arial"/>
                <a:cs typeface="Arial"/>
              </a:rPr>
              <a:t>values.</a:t>
            </a:r>
            <a:endParaRPr sz="900" dirty="0">
              <a:latin typeface="Arial"/>
              <a:cs typeface="Arial"/>
            </a:endParaRPr>
          </a:p>
          <a:p>
            <a:pPr>
              <a:lnSpc>
                <a:spcPct val="100000"/>
              </a:lnSpc>
              <a:spcBef>
                <a:spcPts val="10"/>
              </a:spcBef>
            </a:pPr>
            <a:endParaRPr sz="900" dirty="0">
              <a:latin typeface="Arial"/>
              <a:cs typeface="Arial"/>
            </a:endParaRPr>
          </a:p>
          <a:p>
            <a:pPr marL="73660">
              <a:lnSpc>
                <a:spcPct val="100000"/>
              </a:lnSpc>
            </a:pPr>
            <a:r>
              <a:rPr sz="1100" b="1" dirty="0">
                <a:latin typeface="Calibri"/>
                <a:cs typeface="Calibri"/>
              </a:rPr>
              <a:t>About</a:t>
            </a:r>
            <a:r>
              <a:rPr sz="1100" b="1" spc="-15" dirty="0">
                <a:latin typeface="Calibri"/>
                <a:cs typeface="Calibri"/>
              </a:rPr>
              <a:t> </a:t>
            </a:r>
            <a:r>
              <a:rPr sz="1100" b="1" dirty="0">
                <a:latin typeface="Calibri"/>
                <a:cs typeface="Calibri"/>
              </a:rPr>
              <a:t>the</a:t>
            </a:r>
            <a:r>
              <a:rPr sz="1100" b="1" spc="-20" dirty="0">
                <a:latin typeface="Calibri"/>
                <a:cs typeface="Calibri"/>
              </a:rPr>
              <a:t> </a:t>
            </a:r>
            <a:r>
              <a:rPr sz="1100" b="1" spc="-10" dirty="0">
                <a:latin typeface="Calibri"/>
                <a:cs typeface="Calibri"/>
              </a:rPr>
              <a:t>Company</a:t>
            </a:r>
            <a:endParaRPr sz="1100" dirty="0">
              <a:latin typeface="Calibri"/>
              <a:cs typeface="Calibri"/>
            </a:endParaRPr>
          </a:p>
          <a:p>
            <a:pPr>
              <a:lnSpc>
                <a:spcPct val="100000"/>
              </a:lnSpc>
              <a:spcBef>
                <a:spcPts val="5"/>
              </a:spcBef>
            </a:pPr>
            <a:endParaRPr sz="1100" dirty="0">
              <a:latin typeface="Calibri"/>
              <a:cs typeface="Calibri"/>
            </a:endParaRPr>
          </a:p>
          <a:p>
            <a:pPr marL="73660" marR="236854">
              <a:lnSpc>
                <a:spcPct val="101800"/>
              </a:lnSpc>
            </a:pPr>
            <a:r>
              <a:rPr sz="1100" dirty="0">
                <a:latin typeface="Calibri"/>
                <a:cs typeface="Calibri"/>
              </a:rPr>
              <a:t>Nvidia</a:t>
            </a:r>
            <a:r>
              <a:rPr sz="1100" spc="-30" dirty="0">
                <a:latin typeface="Calibri"/>
                <a:cs typeface="Calibri"/>
              </a:rPr>
              <a:t> </a:t>
            </a:r>
            <a:r>
              <a:rPr sz="1100" dirty="0">
                <a:latin typeface="Calibri"/>
                <a:cs typeface="Calibri"/>
              </a:rPr>
              <a:t>Corporation</a:t>
            </a:r>
            <a:r>
              <a:rPr sz="1100" spc="-30" dirty="0">
                <a:latin typeface="Calibri"/>
                <a:cs typeface="Calibri"/>
              </a:rPr>
              <a:t> </a:t>
            </a:r>
            <a:r>
              <a:rPr sz="1100" dirty="0">
                <a:latin typeface="Calibri"/>
                <a:cs typeface="Calibri"/>
              </a:rPr>
              <a:t>is</a:t>
            </a:r>
            <a:r>
              <a:rPr sz="1100" spc="-25" dirty="0">
                <a:latin typeface="Calibri"/>
                <a:cs typeface="Calibri"/>
              </a:rPr>
              <a:t> </a:t>
            </a:r>
            <a:r>
              <a:rPr sz="1100" dirty="0">
                <a:latin typeface="Calibri"/>
                <a:cs typeface="Calibri"/>
              </a:rPr>
              <a:t>an</a:t>
            </a:r>
            <a:r>
              <a:rPr sz="1100" spc="-35" dirty="0">
                <a:latin typeface="Calibri"/>
                <a:cs typeface="Calibri"/>
              </a:rPr>
              <a:t> </a:t>
            </a:r>
            <a:r>
              <a:rPr sz="1100" dirty="0">
                <a:latin typeface="Calibri"/>
                <a:cs typeface="Calibri"/>
              </a:rPr>
              <a:t>American</a:t>
            </a:r>
            <a:r>
              <a:rPr sz="1100" spc="-30" dirty="0">
                <a:latin typeface="Calibri"/>
                <a:cs typeface="Calibri"/>
              </a:rPr>
              <a:t> </a:t>
            </a:r>
            <a:r>
              <a:rPr sz="1100" dirty="0">
                <a:latin typeface="Calibri"/>
                <a:cs typeface="Calibri"/>
              </a:rPr>
              <a:t>multinational</a:t>
            </a:r>
            <a:r>
              <a:rPr sz="1100" spc="-20" dirty="0">
                <a:latin typeface="Calibri"/>
                <a:cs typeface="Calibri"/>
              </a:rPr>
              <a:t> </a:t>
            </a:r>
            <a:r>
              <a:rPr sz="1100" dirty="0">
                <a:latin typeface="Calibri"/>
                <a:cs typeface="Calibri"/>
              </a:rPr>
              <a:t>corporation</a:t>
            </a:r>
            <a:r>
              <a:rPr sz="1100" spc="-30" dirty="0">
                <a:latin typeface="Calibri"/>
                <a:cs typeface="Calibri"/>
              </a:rPr>
              <a:t> </a:t>
            </a:r>
            <a:r>
              <a:rPr sz="1100" spc="-25" dirty="0">
                <a:latin typeface="Calibri"/>
                <a:cs typeface="Calibri"/>
              </a:rPr>
              <a:t>and </a:t>
            </a:r>
            <a:r>
              <a:rPr sz="1100" dirty="0">
                <a:latin typeface="Calibri"/>
                <a:cs typeface="Calibri"/>
              </a:rPr>
              <a:t>technology</a:t>
            </a:r>
            <a:r>
              <a:rPr sz="1100" spc="-10" dirty="0">
                <a:latin typeface="Calibri"/>
                <a:cs typeface="Calibri"/>
              </a:rPr>
              <a:t> </a:t>
            </a:r>
            <a:r>
              <a:rPr sz="1100" dirty="0">
                <a:latin typeface="Calibri"/>
                <a:cs typeface="Calibri"/>
              </a:rPr>
              <a:t>company</a:t>
            </a:r>
            <a:r>
              <a:rPr sz="1100" spc="10" dirty="0">
                <a:latin typeface="Calibri"/>
                <a:cs typeface="Calibri"/>
              </a:rPr>
              <a:t> </a:t>
            </a:r>
            <a:r>
              <a:rPr sz="1100" spc="-10" dirty="0">
                <a:latin typeface="Calibri"/>
                <a:cs typeface="Calibri"/>
              </a:rPr>
              <a:t>headquartered</a:t>
            </a:r>
            <a:r>
              <a:rPr sz="1100" spc="-5" dirty="0">
                <a:latin typeface="Calibri"/>
                <a:cs typeface="Calibri"/>
              </a:rPr>
              <a:t> </a:t>
            </a:r>
            <a:r>
              <a:rPr sz="1100" dirty="0">
                <a:latin typeface="Calibri"/>
                <a:cs typeface="Calibri"/>
              </a:rPr>
              <a:t>in</a:t>
            </a:r>
            <a:r>
              <a:rPr lang="en-US" sz="1100" dirty="0">
                <a:latin typeface="Calibri"/>
                <a:cs typeface="Calibri"/>
              </a:rPr>
              <a:t> Santa Carla </a:t>
            </a:r>
            <a:r>
              <a:rPr sz="1100" dirty="0">
                <a:uFill>
                  <a:solidFill>
                    <a:srgbClr val="000000"/>
                  </a:solidFill>
                </a:uFill>
                <a:latin typeface="Calibri"/>
                <a:cs typeface="Calibri"/>
                <a:hlinkClick r:id="rId4">
                  <a:extLst>
                    <a:ext uri="{A12FA001-AC4F-418D-AE19-62706E023703}">
                      <ahyp:hlinkClr xmlns:ahyp="http://schemas.microsoft.com/office/drawing/2018/hyperlinkcolor" val="tx"/>
                    </a:ext>
                  </a:extLst>
                </a:hlinkClick>
              </a:rPr>
              <a:t>,</a:t>
            </a:r>
            <a:r>
              <a:rPr lang="en-US" sz="1100" dirty="0">
                <a:uFill>
                  <a:solidFill>
                    <a:srgbClr val="000000"/>
                  </a:solidFill>
                </a:uFill>
                <a:latin typeface="Calibri"/>
                <a:cs typeface="Calibri"/>
              </a:rPr>
              <a:t> California</a:t>
            </a:r>
            <a:r>
              <a:rPr sz="1100" spc="-10" dirty="0">
                <a:latin typeface="Calibri"/>
                <a:cs typeface="Calibri"/>
              </a:rPr>
              <a:t>, </a:t>
            </a:r>
            <a:r>
              <a:rPr sz="1100" dirty="0">
                <a:latin typeface="Calibri"/>
                <a:cs typeface="Calibri"/>
              </a:rPr>
              <a:t>and</a:t>
            </a:r>
            <a:r>
              <a:rPr sz="1100" spc="-20" dirty="0">
                <a:latin typeface="Calibri"/>
                <a:cs typeface="Calibri"/>
              </a:rPr>
              <a:t> </a:t>
            </a:r>
            <a:r>
              <a:rPr lang="en-US" sz="1100" spc="-20" dirty="0">
                <a:latin typeface="Calibri"/>
                <a:cs typeface="Calibri"/>
              </a:rPr>
              <a:t>incorporated in Delaware.</a:t>
            </a:r>
            <a:r>
              <a:rPr sz="1100" dirty="0">
                <a:latin typeface="Calibri"/>
                <a:cs typeface="Calibri"/>
              </a:rPr>
              <a:t> Founded</a:t>
            </a:r>
            <a:r>
              <a:rPr sz="1100" spc="-10" dirty="0">
                <a:latin typeface="Calibri"/>
                <a:cs typeface="Calibri"/>
              </a:rPr>
              <a:t> </a:t>
            </a:r>
            <a:r>
              <a:rPr sz="1100" dirty="0">
                <a:latin typeface="Calibri"/>
                <a:cs typeface="Calibri"/>
              </a:rPr>
              <a:t>in</a:t>
            </a:r>
            <a:r>
              <a:rPr sz="1100" spc="-15" dirty="0">
                <a:latin typeface="Calibri"/>
                <a:cs typeface="Calibri"/>
              </a:rPr>
              <a:t> </a:t>
            </a:r>
            <a:r>
              <a:rPr sz="1100" dirty="0">
                <a:latin typeface="Calibri"/>
                <a:cs typeface="Calibri"/>
              </a:rPr>
              <a:t>1993</a:t>
            </a:r>
            <a:r>
              <a:rPr sz="1100" spc="-15" dirty="0">
                <a:latin typeface="Calibri"/>
                <a:cs typeface="Calibri"/>
              </a:rPr>
              <a:t> </a:t>
            </a:r>
            <a:r>
              <a:rPr sz="1100" dirty="0">
                <a:latin typeface="Calibri"/>
                <a:cs typeface="Calibri"/>
              </a:rPr>
              <a:t>by</a:t>
            </a:r>
            <a:r>
              <a:rPr sz="1100" spc="5" dirty="0">
                <a:latin typeface="Calibri"/>
                <a:cs typeface="Calibri"/>
              </a:rPr>
              <a:t> </a:t>
            </a:r>
            <a:r>
              <a:rPr lang="en-US" sz="1100" spc="5" dirty="0">
                <a:latin typeface="Calibri"/>
                <a:cs typeface="Calibri"/>
              </a:rPr>
              <a:t>Jensen Huang </a:t>
            </a:r>
            <a:r>
              <a:rPr sz="1100" dirty="0">
                <a:latin typeface="Calibri"/>
                <a:cs typeface="Calibri"/>
              </a:rPr>
              <a:t>(president</a:t>
            </a:r>
            <a:r>
              <a:rPr sz="1100" spc="-35" dirty="0">
                <a:latin typeface="Calibri"/>
                <a:cs typeface="Calibri"/>
              </a:rPr>
              <a:t> </a:t>
            </a:r>
            <a:r>
              <a:rPr sz="1100" dirty="0">
                <a:latin typeface="Calibri"/>
                <a:cs typeface="Calibri"/>
              </a:rPr>
              <a:t>and</a:t>
            </a:r>
            <a:r>
              <a:rPr sz="1100" spc="-20" dirty="0">
                <a:latin typeface="Calibri"/>
                <a:cs typeface="Calibri"/>
              </a:rPr>
              <a:t> </a:t>
            </a:r>
            <a:r>
              <a:rPr sz="1100" dirty="0">
                <a:latin typeface="Calibri"/>
                <a:cs typeface="Calibri"/>
              </a:rPr>
              <a:t>CEO),</a:t>
            </a:r>
            <a:r>
              <a:rPr lang="en-US" sz="1100" dirty="0">
                <a:latin typeface="Calibri"/>
                <a:cs typeface="Calibri"/>
              </a:rPr>
              <a:t> Chris Malachowsky,</a:t>
            </a:r>
            <a:r>
              <a:rPr sz="1100" spc="-30" dirty="0">
                <a:latin typeface="Calibri"/>
                <a:cs typeface="Calibri"/>
              </a:rPr>
              <a:t> </a:t>
            </a:r>
            <a:r>
              <a:rPr sz="1100" dirty="0">
                <a:latin typeface="Calibri"/>
                <a:cs typeface="Calibri"/>
              </a:rPr>
              <a:t>and</a:t>
            </a:r>
            <a:r>
              <a:rPr lang="en-US" sz="1100" dirty="0">
                <a:latin typeface="Calibri"/>
                <a:cs typeface="Calibri"/>
              </a:rPr>
              <a:t> Curtis Priem</a:t>
            </a:r>
            <a:r>
              <a:rPr sz="1100" dirty="0">
                <a:latin typeface="Calibri"/>
                <a:cs typeface="Calibri"/>
              </a:rPr>
              <a:t>,</a:t>
            </a:r>
            <a:r>
              <a:rPr sz="1100" spc="-35" dirty="0">
                <a:latin typeface="Calibri"/>
                <a:cs typeface="Calibri"/>
              </a:rPr>
              <a:t> </a:t>
            </a:r>
            <a:r>
              <a:rPr sz="1100" spc="-25" dirty="0">
                <a:latin typeface="Calibri"/>
                <a:cs typeface="Calibri"/>
              </a:rPr>
              <a:t>it</a:t>
            </a:r>
            <a:r>
              <a:rPr lang="en-US" sz="1100" spc="500" dirty="0">
                <a:latin typeface="Calibri"/>
                <a:cs typeface="Calibri"/>
              </a:rPr>
              <a:t> </a:t>
            </a:r>
            <a:r>
              <a:rPr sz="1100" dirty="0">
                <a:latin typeface="Calibri"/>
                <a:cs typeface="Calibri"/>
              </a:rPr>
              <a:t>is</a:t>
            </a:r>
            <a:r>
              <a:rPr sz="1100" spc="-20" dirty="0">
                <a:latin typeface="Calibri"/>
                <a:cs typeface="Calibri"/>
              </a:rPr>
              <a:t> </a:t>
            </a:r>
            <a:r>
              <a:rPr sz="1100" dirty="0">
                <a:latin typeface="Calibri"/>
                <a:cs typeface="Calibri"/>
              </a:rPr>
              <a:t>a</a:t>
            </a:r>
            <a:r>
              <a:rPr sz="1100" spc="-15" dirty="0">
                <a:latin typeface="Calibri"/>
                <a:cs typeface="Calibri"/>
              </a:rPr>
              <a:t> </a:t>
            </a:r>
            <a:r>
              <a:rPr sz="1100" dirty="0">
                <a:latin typeface="Calibri"/>
                <a:cs typeface="Calibri"/>
              </a:rPr>
              <a:t>software</a:t>
            </a:r>
            <a:r>
              <a:rPr sz="1100" spc="-15" dirty="0">
                <a:latin typeface="Calibri"/>
                <a:cs typeface="Calibri"/>
              </a:rPr>
              <a:t> </a:t>
            </a:r>
            <a:r>
              <a:rPr sz="1100" dirty="0">
                <a:latin typeface="Calibri"/>
                <a:cs typeface="Calibri"/>
              </a:rPr>
              <a:t>company</a:t>
            </a:r>
            <a:r>
              <a:rPr sz="1100" spc="-20" dirty="0">
                <a:latin typeface="Calibri"/>
                <a:cs typeface="Calibri"/>
              </a:rPr>
              <a:t> </a:t>
            </a:r>
            <a:r>
              <a:rPr sz="1100" dirty="0">
                <a:latin typeface="Calibri"/>
                <a:cs typeface="Calibri"/>
              </a:rPr>
              <a:t>which</a:t>
            </a:r>
            <a:r>
              <a:rPr sz="1100" spc="-20" dirty="0">
                <a:latin typeface="Calibri"/>
                <a:cs typeface="Calibri"/>
              </a:rPr>
              <a:t> </a:t>
            </a:r>
            <a:r>
              <a:rPr sz="1100" dirty="0">
                <a:latin typeface="Calibri"/>
                <a:cs typeface="Calibri"/>
              </a:rPr>
              <a:t>designs</a:t>
            </a:r>
            <a:r>
              <a:rPr sz="1100" spc="-15" dirty="0">
                <a:latin typeface="Calibri"/>
                <a:cs typeface="Calibri"/>
              </a:rPr>
              <a:t> </a:t>
            </a:r>
            <a:r>
              <a:rPr sz="1100" dirty="0">
                <a:latin typeface="Calibri"/>
                <a:cs typeface="Calibri"/>
              </a:rPr>
              <a:t>and</a:t>
            </a:r>
            <a:r>
              <a:rPr sz="1100" spc="-25" dirty="0">
                <a:latin typeface="Calibri"/>
                <a:cs typeface="Calibri"/>
              </a:rPr>
              <a:t> </a:t>
            </a:r>
            <a:r>
              <a:rPr sz="1100" dirty="0">
                <a:latin typeface="Calibri"/>
                <a:cs typeface="Calibri"/>
              </a:rPr>
              <a:t>supplies</a:t>
            </a:r>
            <a:r>
              <a:rPr sz="1100" spc="5" dirty="0">
                <a:latin typeface="Calibri"/>
                <a:cs typeface="Calibri"/>
              </a:rPr>
              <a:t> </a:t>
            </a:r>
            <a:r>
              <a:rPr lang="en-US" sz="1100" spc="5" dirty="0">
                <a:latin typeface="Calibri"/>
                <a:cs typeface="Calibri"/>
              </a:rPr>
              <a:t>graphics processing units </a:t>
            </a:r>
            <a:r>
              <a:rPr sz="1100" dirty="0">
                <a:latin typeface="Calibri"/>
                <a:cs typeface="Calibri"/>
              </a:rPr>
              <a:t>(GPUs),</a:t>
            </a:r>
            <a:r>
              <a:rPr sz="1100" spc="-30" dirty="0">
                <a:latin typeface="Calibri"/>
                <a:cs typeface="Calibri"/>
              </a:rPr>
              <a:t> </a:t>
            </a:r>
            <a:r>
              <a:rPr lang="en-US" sz="1100" spc="-30" dirty="0">
                <a:latin typeface="Calibri"/>
                <a:cs typeface="Calibri"/>
              </a:rPr>
              <a:t>application programming interfaces </a:t>
            </a:r>
            <a:r>
              <a:rPr sz="1100" spc="-10" dirty="0">
                <a:latin typeface="Calibri"/>
                <a:cs typeface="Calibri"/>
              </a:rPr>
              <a:t>(APIs) </a:t>
            </a:r>
            <a:r>
              <a:rPr sz="1100" dirty="0">
                <a:latin typeface="Calibri"/>
                <a:cs typeface="Calibri"/>
              </a:rPr>
              <a:t>for</a:t>
            </a:r>
            <a:r>
              <a:rPr sz="1100" spc="-10" dirty="0">
                <a:latin typeface="Calibri"/>
                <a:cs typeface="Calibri"/>
              </a:rPr>
              <a:t> </a:t>
            </a:r>
            <a:r>
              <a:rPr sz="1100" dirty="0">
                <a:latin typeface="Calibri"/>
                <a:cs typeface="Calibri"/>
              </a:rPr>
              <a:t>data</a:t>
            </a:r>
            <a:r>
              <a:rPr sz="1100" spc="-10" dirty="0">
                <a:latin typeface="Calibri"/>
                <a:cs typeface="Calibri"/>
              </a:rPr>
              <a:t> </a:t>
            </a:r>
            <a:r>
              <a:rPr sz="1100" dirty="0">
                <a:latin typeface="Calibri"/>
                <a:cs typeface="Calibri"/>
              </a:rPr>
              <a:t>science</a:t>
            </a:r>
            <a:r>
              <a:rPr sz="1100" spc="-10" dirty="0">
                <a:latin typeface="Calibri"/>
                <a:cs typeface="Calibri"/>
              </a:rPr>
              <a:t> </a:t>
            </a:r>
            <a:r>
              <a:rPr sz="1100" dirty="0">
                <a:latin typeface="Calibri"/>
                <a:cs typeface="Calibri"/>
              </a:rPr>
              <a:t>and </a:t>
            </a:r>
            <a:r>
              <a:rPr lang="en-US" sz="1100" dirty="0">
                <a:latin typeface="Calibri"/>
                <a:cs typeface="Calibri"/>
              </a:rPr>
              <a:t>high-performance computing</a:t>
            </a:r>
            <a:r>
              <a:rPr sz="1100" dirty="0">
                <a:latin typeface="Calibri"/>
                <a:cs typeface="Calibri"/>
                <a:hlinkClick r:id="rId5">
                  <a:extLst>
                    <a:ext uri="{A12FA001-AC4F-418D-AE19-62706E023703}">
                      <ahyp:hlinkClr xmlns:ahyp="http://schemas.microsoft.com/office/drawing/2018/hyperlinkcolor" val="tx"/>
                    </a:ext>
                  </a:extLst>
                </a:hlinkClick>
              </a:rPr>
              <a:t>,</a:t>
            </a:r>
            <a:r>
              <a:rPr sz="1100" spc="-25" dirty="0">
                <a:latin typeface="Calibri"/>
                <a:cs typeface="Calibri"/>
              </a:rPr>
              <a:t> </a:t>
            </a:r>
            <a:r>
              <a:rPr sz="1100" dirty="0">
                <a:latin typeface="Calibri"/>
                <a:cs typeface="Calibri"/>
              </a:rPr>
              <a:t>and</a:t>
            </a:r>
            <a:r>
              <a:rPr sz="1100" spc="-15" dirty="0">
                <a:latin typeface="Calibri"/>
                <a:cs typeface="Calibri"/>
              </a:rPr>
              <a:t> </a:t>
            </a:r>
            <a:r>
              <a:rPr lang="en-US" sz="1100" spc="-15" dirty="0">
                <a:latin typeface="Calibri"/>
                <a:cs typeface="Calibri"/>
              </a:rPr>
              <a:t>system on a chip </a:t>
            </a:r>
            <a:r>
              <a:rPr sz="1100" dirty="0">
                <a:latin typeface="Calibri"/>
                <a:cs typeface="Calibri"/>
              </a:rPr>
              <a:t>units</a:t>
            </a:r>
            <a:r>
              <a:rPr sz="1100" spc="-20" dirty="0">
                <a:latin typeface="Calibri"/>
                <a:cs typeface="Calibri"/>
              </a:rPr>
              <a:t> </a:t>
            </a:r>
            <a:r>
              <a:rPr sz="1100" dirty="0">
                <a:latin typeface="Calibri"/>
                <a:cs typeface="Calibri"/>
              </a:rPr>
              <a:t>(SoCs)</a:t>
            </a:r>
            <a:r>
              <a:rPr sz="1100" spc="-25" dirty="0">
                <a:latin typeface="Calibri"/>
                <a:cs typeface="Calibri"/>
              </a:rPr>
              <a:t> </a:t>
            </a:r>
            <a:r>
              <a:rPr sz="1100" dirty="0">
                <a:latin typeface="Calibri"/>
                <a:cs typeface="Calibri"/>
              </a:rPr>
              <a:t>for</a:t>
            </a:r>
            <a:r>
              <a:rPr sz="1100" spc="-15" dirty="0">
                <a:latin typeface="Calibri"/>
                <a:cs typeface="Calibri"/>
              </a:rPr>
              <a:t> </a:t>
            </a:r>
            <a:r>
              <a:rPr lang="en-US" sz="1100" spc="-15" dirty="0">
                <a:latin typeface="Calibri"/>
                <a:cs typeface="Calibri"/>
              </a:rPr>
              <a:t>mobile computing </a:t>
            </a:r>
            <a:r>
              <a:rPr sz="1100" dirty="0">
                <a:latin typeface="Calibri"/>
                <a:cs typeface="Calibri"/>
              </a:rPr>
              <a:t>and</a:t>
            </a:r>
            <a:r>
              <a:rPr sz="1100" spc="-25" dirty="0">
                <a:latin typeface="Calibri"/>
                <a:cs typeface="Calibri"/>
              </a:rPr>
              <a:t> </a:t>
            </a:r>
            <a:r>
              <a:rPr sz="1100" dirty="0">
                <a:latin typeface="Calibri"/>
                <a:cs typeface="Calibri"/>
              </a:rPr>
              <a:t>the</a:t>
            </a:r>
            <a:r>
              <a:rPr sz="1100" spc="-20" dirty="0">
                <a:latin typeface="Calibri"/>
                <a:cs typeface="Calibri"/>
              </a:rPr>
              <a:t> </a:t>
            </a:r>
            <a:r>
              <a:rPr sz="1100" dirty="0">
                <a:latin typeface="Calibri"/>
                <a:cs typeface="Calibri"/>
              </a:rPr>
              <a:t>automotive</a:t>
            </a:r>
            <a:r>
              <a:rPr sz="1100" spc="-25" dirty="0">
                <a:latin typeface="Calibri"/>
                <a:cs typeface="Calibri"/>
              </a:rPr>
              <a:t> </a:t>
            </a:r>
            <a:r>
              <a:rPr sz="1100" spc="-10" dirty="0">
                <a:latin typeface="Calibri"/>
                <a:cs typeface="Calibri"/>
              </a:rPr>
              <a:t>market. </a:t>
            </a:r>
            <a:r>
              <a:rPr sz="1100" dirty="0">
                <a:latin typeface="Calibri"/>
                <a:cs typeface="Calibri"/>
              </a:rPr>
              <a:t>Nvidia</a:t>
            </a:r>
            <a:r>
              <a:rPr sz="1100" spc="-20" dirty="0">
                <a:latin typeface="Calibri"/>
                <a:cs typeface="Calibri"/>
              </a:rPr>
              <a:t> </a:t>
            </a:r>
            <a:r>
              <a:rPr sz="1100" dirty="0">
                <a:latin typeface="Calibri"/>
                <a:cs typeface="Calibri"/>
              </a:rPr>
              <a:t>is</a:t>
            </a:r>
            <a:r>
              <a:rPr sz="1100" spc="-15" dirty="0">
                <a:latin typeface="Calibri"/>
                <a:cs typeface="Calibri"/>
              </a:rPr>
              <a:t> </a:t>
            </a:r>
            <a:r>
              <a:rPr sz="1100" dirty="0">
                <a:latin typeface="Calibri"/>
                <a:cs typeface="Calibri"/>
              </a:rPr>
              <a:t>also</a:t>
            </a:r>
            <a:r>
              <a:rPr sz="1100" spc="-25" dirty="0">
                <a:latin typeface="Calibri"/>
                <a:cs typeface="Calibri"/>
              </a:rPr>
              <a:t> </a:t>
            </a:r>
            <a:r>
              <a:rPr sz="1100" dirty="0">
                <a:latin typeface="Calibri"/>
                <a:cs typeface="Calibri"/>
              </a:rPr>
              <a:t>a</a:t>
            </a:r>
            <a:r>
              <a:rPr sz="1100" spc="-15" dirty="0">
                <a:latin typeface="Calibri"/>
                <a:cs typeface="Calibri"/>
              </a:rPr>
              <a:t> </a:t>
            </a:r>
            <a:r>
              <a:rPr sz="1100" dirty="0">
                <a:latin typeface="Calibri"/>
                <a:cs typeface="Calibri"/>
              </a:rPr>
              <a:t>leading</a:t>
            </a:r>
            <a:r>
              <a:rPr sz="1100" spc="-15" dirty="0">
                <a:latin typeface="Calibri"/>
                <a:cs typeface="Calibri"/>
              </a:rPr>
              <a:t> </a:t>
            </a:r>
            <a:r>
              <a:rPr sz="1100" dirty="0">
                <a:latin typeface="Calibri"/>
                <a:cs typeface="Calibri"/>
              </a:rPr>
              <a:t>supplier</a:t>
            </a:r>
            <a:r>
              <a:rPr sz="1100" spc="-15" dirty="0">
                <a:latin typeface="Calibri"/>
                <a:cs typeface="Calibri"/>
              </a:rPr>
              <a:t> </a:t>
            </a:r>
            <a:r>
              <a:rPr sz="1100" dirty="0">
                <a:latin typeface="Calibri"/>
                <a:cs typeface="Calibri"/>
              </a:rPr>
              <a:t>of</a:t>
            </a:r>
            <a:r>
              <a:rPr sz="1100" spc="-5" dirty="0">
                <a:latin typeface="Calibri"/>
                <a:cs typeface="Calibri"/>
              </a:rPr>
              <a:t> </a:t>
            </a:r>
            <a:r>
              <a:rPr lang="en-US" sz="1100" spc="-5" dirty="0">
                <a:latin typeface="Calibri"/>
                <a:cs typeface="Calibri"/>
              </a:rPr>
              <a:t>artificial intelligence </a:t>
            </a:r>
            <a:r>
              <a:rPr sz="1100" dirty="0">
                <a:latin typeface="Calibri"/>
                <a:cs typeface="Calibri"/>
              </a:rPr>
              <a:t>(AI)</a:t>
            </a:r>
            <a:r>
              <a:rPr sz="1100" spc="-20" dirty="0">
                <a:latin typeface="Calibri"/>
                <a:cs typeface="Calibri"/>
              </a:rPr>
              <a:t> </a:t>
            </a:r>
            <a:r>
              <a:rPr sz="1100" spc="-10" dirty="0">
                <a:latin typeface="Calibri"/>
                <a:cs typeface="Calibri"/>
              </a:rPr>
              <a:t>hardware </a:t>
            </a:r>
            <a:r>
              <a:rPr sz="1100" dirty="0">
                <a:latin typeface="Calibri"/>
                <a:cs typeface="Calibri"/>
              </a:rPr>
              <a:t>and</a:t>
            </a:r>
            <a:r>
              <a:rPr sz="1100" spc="-35" dirty="0">
                <a:latin typeface="Calibri"/>
                <a:cs typeface="Calibri"/>
              </a:rPr>
              <a:t> </a:t>
            </a:r>
            <a:r>
              <a:rPr sz="1100" spc="-10" dirty="0">
                <a:latin typeface="Calibri"/>
                <a:cs typeface="Calibri"/>
              </a:rPr>
              <a:t>software.</a:t>
            </a:r>
            <a:endParaRPr sz="1100" dirty="0">
              <a:latin typeface="Calibri"/>
              <a:cs typeface="Calibri"/>
            </a:endParaRPr>
          </a:p>
          <a:p>
            <a:pPr>
              <a:lnSpc>
                <a:spcPct val="100000"/>
              </a:lnSpc>
              <a:spcBef>
                <a:spcPts val="5"/>
              </a:spcBef>
            </a:pPr>
            <a:endParaRPr sz="1100" dirty="0">
              <a:latin typeface="Calibri"/>
              <a:cs typeface="Calibri"/>
            </a:endParaRPr>
          </a:p>
          <a:p>
            <a:pPr marL="73660" marR="224790">
              <a:lnSpc>
                <a:spcPct val="101800"/>
              </a:lnSpc>
            </a:pPr>
            <a:r>
              <a:rPr sz="1100" dirty="0">
                <a:latin typeface="Calibri"/>
                <a:cs typeface="Calibri"/>
              </a:rPr>
              <a:t>For</a:t>
            </a:r>
            <a:r>
              <a:rPr sz="1100" spc="-25" dirty="0">
                <a:latin typeface="Calibri"/>
                <a:cs typeface="Calibri"/>
              </a:rPr>
              <a:t> </a:t>
            </a:r>
            <a:r>
              <a:rPr sz="1100" dirty="0">
                <a:latin typeface="Calibri"/>
                <a:cs typeface="Calibri"/>
              </a:rPr>
              <a:t>the</a:t>
            </a:r>
            <a:r>
              <a:rPr sz="1100" spc="-20" dirty="0">
                <a:latin typeface="Calibri"/>
                <a:cs typeface="Calibri"/>
              </a:rPr>
              <a:t> </a:t>
            </a:r>
            <a:r>
              <a:rPr sz="1100" dirty="0">
                <a:latin typeface="Calibri"/>
                <a:cs typeface="Calibri"/>
              </a:rPr>
              <a:t>fiscal</a:t>
            </a:r>
            <a:r>
              <a:rPr sz="1100" spc="-20" dirty="0">
                <a:latin typeface="Calibri"/>
                <a:cs typeface="Calibri"/>
              </a:rPr>
              <a:t> </a:t>
            </a:r>
            <a:r>
              <a:rPr sz="1100" dirty="0">
                <a:latin typeface="Calibri"/>
                <a:cs typeface="Calibri"/>
              </a:rPr>
              <a:t>year</a:t>
            </a:r>
            <a:r>
              <a:rPr sz="1100" spc="-20" dirty="0">
                <a:latin typeface="Calibri"/>
                <a:cs typeface="Calibri"/>
              </a:rPr>
              <a:t> </a:t>
            </a:r>
            <a:r>
              <a:rPr sz="1100" dirty="0">
                <a:latin typeface="Calibri"/>
                <a:cs typeface="Calibri"/>
              </a:rPr>
              <a:t>2020,</a:t>
            </a:r>
            <a:r>
              <a:rPr sz="1100" spc="-40" dirty="0">
                <a:latin typeface="Calibri"/>
                <a:cs typeface="Calibri"/>
              </a:rPr>
              <a:t> </a:t>
            </a:r>
            <a:r>
              <a:rPr sz="1100" dirty="0">
                <a:latin typeface="Calibri"/>
                <a:cs typeface="Calibri"/>
              </a:rPr>
              <a:t>Nvidia</a:t>
            </a:r>
            <a:r>
              <a:rPr sz="1100" spc="-20" dirty="0">
                <a:latin typeface="Calibri"/>
                <a:cs typeface="Calibri"/>
              </a:rPr>
              <a:t> </a:t>
            </a:r>
            <a:r>
              <a:rPr sz="1100" dirty="0">
                <a:latin typeface="Calibri"/>
                <a:cs typeface="Calibri"/>
              </a:rPr>
              <a:t>reported</a:t>
            </a:r>
            <a:r>
              <a:rPr sz="1100" spc="-30" dirty="0">
                <a:latin typeface="Calibri"/>
                <a:cs typeface="Calibri"/>
              </a:rPr>
              <a:t> </a:t>
            </a:r>
            <a:r>
              <a:rPr sz="1100" dirty="0">
                <a:latin typeface="Calibri"/>
                <a:cs typeface="Calibri"/>
              </a:rPr>
              <a:t>earnings</a:t>
            </a:r>
            <a:r>
              <a:rPr sz="1100" spc="-20" dirty="0">
                <a:latin typeface="Calibri"/>
                <a:cs typeface="Calibri"/>
              </a:rPr>
              <a:t> </a:t>
            </a:r>
            <a:r>
              <a:rPr sz="1100" dirty="0">
                <a:latin typeface="Calibri"/>
                <a:cs typeface="Calibri"/>
              </a:rPr>
              <a:t>of</a:t>
            </a:r>
            <a:r>
              <a:rPr sz="1100" spc="-25" dirty="0">
                <a:latin typeface="Calibri"/>
                <a:cs typeface="Calibri"/>
              </a:rPr>
              <a:t> </a:t>
            </a:r>
            <a:r>
              <a:rPr sz="1100" spc="-10" dirty="0">
                <a:latin typeface="Calibri"/>
                <a:cs typeface="Calibri"/>
              </a:rPr>
              <a:t>US$2.796 </a:t>
            </a:r>
            <a:r>
              <a:rPr sz="1100" dirty="0">
                <a:latin typeface="Calibri"/>
                <a:cs typeface="Calibri"/>
              </a:rPr>
              <a:t>billion,</a:t>
            </a:r>
            <a:r>
              <a:rPr sz="1100" spc="-40" dirty="0">
                <a:latin typeface="Calibri"/>
                <a:cs typeface="Calibri"/>
              </a:rPr>
              <a:t> </a:t>
            </a:r>
            <a:r>
              <a:rPr sz="1100" dirty="0">
                <a:latin typeface="Calibri"/>
                <a:cs typeface="Calibri"/>
              </a:rPr>
              <a:t>with</a:t>
            </a:r>
            <a:r>
              <a:rPr sz="1100" spc="-25" dirty="0">
                <a:latin typeface="Calibri"/>
                <a:cs typeface="Calibri"/>
              </a:rPr>
              <a:t> </a:t>
            </a:r>
            <a:r>
              <a:rPr sz="1100" dirty="0">
                <a:latin typeface="Calibri"/>
                <a:cs typeface="Calibri"/>
              </a:rPr>
              <a:t>an</a:t>
            </a:r>
            <a:r>
              <a:rPr sz="1100" spc="-25" dirty="0">
                <a:latin typeface="Calibri"/>
                <a:cs typeface="Calibri"/>
              </a:rPr>
              <a:t> </a:t>
            </a:r>
            <a:r>
              <a:rPr sz="1100" dirty="0">
                <a:latin typeface="Calibri"/>
                <a:cs typeface="Calibri"/>
              </a:rPr>
              <a:t>annual</a:t>
            </a:r>
            <a:r>
              <a:rPr sz="1100" spc="-20" dirty="0">
                <a:latin typeface="Calibri"/>
                <a:cs typeface="Calibri"/>
              </a:rPr>
              <a:t> </a:t>
            </a:r>
            <a:r>
              <a:rPr sz="1100" dirty="0">
                <a:latin typeface="Calibri"/>
                <a:cs typeface="Calibri"/>
              </a:rPr>
              <a:t>revenue</a:t>
            </a:r>
            <a:r>
              <a:rPr sz="1100" spc="-20" dirty="0">
                <a:latin typeface="Calibri"/>
                <a:cs typeface="Calibri"/>
              </a:rPr>
              <a:t> </a:t>
            </a:r>
            <a:r>
              <a:rPr sz="1100" dirty="0">
                <a:latin typeface="Calibri"/>
                <a:cs typeface="Calibri"/>
              </a:rPr>
              <a:t>of</a:t>
            </a:r>
            <a:r>
              <a:rPr sz="1100" spc="-25" dirty="0">
                <a:latin typeface="Calibri"/>
                <a:cs typeface="Calibri"/>
              </a:rPr>
              <a:t> </a:t>
            </a:r>
            <a:r>
              <a:rPr sz="1100" dirty="0">
                <a:latin typeface="Calibri"/>
                <a:cs typeface="Calibri"/>
              </a:rPr>
              <a:t>US$10.918</a:t>
            </a:r>
            <a:r>
              <a:rPr sz="1100" spc="-5" dirty="0">
                <a:latin typeface="Calibri"/>
                <a:cs typeface="Calibri"/>
              </a:rPr>
              <a:t> </a:t>
            </a:r>
            <a:r>
              <a:rPr sz="1100" dirty="0">
                <a:latin typeface="Calibri"/>
                <a:cs typeface="Calibri"/>
              </a:rPr>
              <a:t>billion,</a:t>
            </a:r>
            <a:r>
              <a:rPr sz="1100" spc="-35" dirty="0">
                <a:latin typeface="Calibri"/>
                <a:cs typeface="Calibri"/>
              </a:rPr>
              <a:t> </a:t>
            </a:r>
            <a:r>
              <a:rPr sz="1100" dirty="0">
                <a:latin typeface="Calibri"/>
                <a:cs typeface="Calibri"/>
              </a:rPr>
              <a:t>a</a:t>
            </a:r>
            <a:r>
              <a:rPr sz="1100" spc="-25" dirty="0">
                <a:latin typeface="Calibri"/>
                <a:cs typeface="Calibri"/>
              </a:rPr>
              <a:t> </a:t>
            </a:r>
            <a:r>
              <a:rPr sz="1100" dirty="0">
                <a:latin typeface="Calibri"/>
                <a:cs typeface="Calibri"/>
              </a:rPr>
              <a:t>decline</a:t>
            </a:r>
            <a:r>
              <a:rPr sz="1100" spc="-20" dirty="0">
                <a:latin typeface="Calibri"/>
                <a:cs typeface="Calibri"/>
              </a:rPr>
              <a:t> </a:t>
            </a:r>
            <a:r>
              <a:rPr sz="1100" spc="-25" dirty="0">
                <a:latin typeface="Calibri"/>
                <a:cs typeface="Calibri"/>
              </a:rPr>
              <a:t>of </a:t>
            </a:r>
            <a:r>
              <a:rPr sz="1100" dirty="0">
                <a:latin typeface="Calibri"/>
                <a:cs typeface="Calibri"/>
              </a:rPr>
              <a:t>6.8%</a:t>
            </a:r>
            <a:r>
              <a:rPr sz="1100" spc="-25" dirty="0">
                <a:latin typeface="Calibri"/>
                <a:cs typeface="Calibri"/>
              </a:rPr>
              <a:t> </a:t>
            </a:r>
            <a:r>
              <a:rPr sz="1100" dirty="0">
                <a:latin typeface="Calibri"/>
                <a:cs typeface="Calibri"/>
              </a:rPr>
              <a:t>over</a:t>
            </a:r>
            <a:r>
              <a:rPr sz="1100" spc="-25" dirty="0">
                <a:latin typeface="Calibri"/>
                <a:cs typeface="Calibri"/>
              </a:rPr>
              <a:t> </a:t>
            </a:r>
            <a:r>
              <a:rPr sz="1100" dirty="0">
                <a:latin typeface="Calibri"/>
                <a:cs typeface="Calibri"/>
              </a:rPr>
              <a:t>the</a:t>
            </a:r>
            <a:r>
              <a:rPr sz="1100" spc="-20" dirty="0">
                <a:latin typeface="Calibri"/>
                <a:cs typeface="Calibri"/>
              </a:rPr>
              <a:t> </a:t>
            </a:r>
            <a:r>
              <a:rPr sz="1100" dirty="0">
                <a:latin typeface="Calibri"/>
                <a:cs typeface="Calibri"/>
              </a:rPr>
              <a:t>previous</a:t>
            </a:r>
            <a:r>
              <a:rPr sz="1100" spc="-25" dirty="0">
                <a:latin typeface="Calibri"/>
                <a:cs typeface="Calibri"/>
              </a:rPr>
              <a:t> </a:t>
            </a:r>
            <a:r>
              <a:rPr sz="1100" dirty="0">
                <a:latin typeface="Calibri"/>
                <a:cs typeface="Calibri"/>
              </a:rPr>
              <a:t>fiscal</a:t>
            </a:r>
            <a:r>
              <a:rPr sz="1100" spc="-15" dirty="0">
                <a:latin typeface="Calibri"/>
                <a:cs typeface="Calibri"/>
              </a:rPr>
              <a:t> </a:t>
            </a:r>
            <a:r>
              <a:rPr sz="1100" dirty="0">
                <a:latin typeface="Calibri"/>
                <a:cs typeface="Calibri"/>
              </a:rPr>
              <a:t>cycle.</a:t>
            </a:r>
            <a:r>
              <a:rPr sz="1100" spc="-15" dirty="0">
                <a:latin typeface="Calibri"/>
                <a:cs typeface="Calibri"/>
              </a:rPr>
              <a:t> </a:t>
            </a:r>
            <a:r>
              <a:rPr sz="1100" dirty="0">
                <a:latin typeface="Calibri"/>
                <a:cs typeface="Calibri"/>
              </a:rPr>
              <a:t>Nvidia's</a:t>
            </a:r>
            <a:r>
              <a:rPr sz="1100" spc="-25" dirty="0">
                <a:latin typeface="Calibri"/>
                <a:cs typeface="Calibri"/>
              </a:rPr>
              <a:t> </a:t>
            </a:r>
            <a:r>
              <a:rPr sz="1100" dirty="0">
                <a:latin typeface="Calibri"/>
                <a:cs typeface="Calibri"/>
              </a:rPr>
              <a:t>shares</a:t>
            </a:r>
            <a:r>
              <a:rPr sz="1100" spc="-20" dirty="0">
                <a:latin typeface="Calibri"/>
                <a:cs typeface="Calibri"/>
              </a:rPr>
              <a:t> </a:t>
            </a:r>
            <a:r>
              <a:rPr sz="1100" dirty="0">
                <a:latin typeface="Calibri"/>
                <a:cs typeface="Calibri"/>
              </a:rPr>
              <a:t>traded</a:t>
            </a:r>
            <a:r>
              <a:rPr sz="1100" spc="-30" dirty="0">
                <a:latin typeface="Calibri"/>
                <a:cs typeface="Calibri"/>
              </a:rPr>
              <a:t> </a:t>
            </a:r>
            <a:r>
              <a:rPr sz="1100" dirty="0">
                <a:latin typeface="Calibri"/>
                <a:cs typeface="Calibri"/>
              </a:rPr>
              <a:t>at</a:t>
            </a:r>
            <a:r>
              <a:rPr sz="1100" spc="-35" dirty="0">
                <a:latin typeface="Calibri"/>
                <a:cs typeface="Calibri"/>
              </a:rPr>
              <a:t> </a:t>
            </a:r>
            <a:r>
              <a:rPr sz="1100" spc="-20" dirty="0">
                <a:latin typeface="Calibri"/>
                <a:cs typeface="Calibri"/>
              </a:rPr>
              <a:t>over</a:t>
            </a:r>
            <a:endParaRPr sz="1100" dirty="0">
              <a:latin typeface="Calibri"/>
              <a:cs typeface="Calibri"/>
            </a:endParaRPr>
          </a:p>
          <a:p>
            <a:pPr marL="73660" marR="10160">
              <a:lnSpc>
                <a:spcPct val="101800"/>
              </a:lnSpc>
            </a:pPr>
            <a:r>
              <a:rPr sz="1100" spc="-10" dirty="0">
                <a:latin typeface="Calibri"/>
                <a:cs typeface="Calibri"/>
              </a:rPr>
              <a:t>$531</a:t>
            </a:r>
            <a:r>
              <a:rPr sz="1100" spc="-30" dirty="0">
                <a:latin typeface="Calibri"/>
                <a:cs typeface="Calibri"/>
              </a:rPr>
              <a:t> </a:t>
            </a:r>
            <a:r>
              <a:rPr sz="1100" dirty="0">
                <a:latin typeface="Calibri"/>
                <a:cs typeface="Calibri"/>
              </a:rPr>
              <a:t>per</a:t>
            </a:r>
            <a:r>
              <a:rPr sz="1100" spc="-15" dirty="0">
                <a:latin typeface="Calibri"/>
                <a:cs typeface="Calibri"/>
              </a:rPr>
              <a:t> </a:t>
            </a:r>
            <a:r>
              <a:rPr sz="1100" dirty="0">
                <a:latin typeface="Calibri"/>
                <a:cs typeface="Calibri"/>
              </a:rPr>
              <a:t>share,</a:t>
            </a:r>
            <a:r>
              <a:rPr sz="1100" spc="-30" dirty="0">
                <a:latin typeface="Calibri"/>
                <a:cs typeface="Calibri"/>
              </a:rPr>
              <a:t> </a:t>
            </a:r>
            <a:r>
              <a:rPr sz="1100" dirty="0">
                <a:latin typeface="Calibri"/>
                <a:cs typeface="Calibri"/>
              </a:rPr>
              <a:t>and</a:t>
            </a:r>
            <a:r>
              <a:rPr sz="1100" spc="-20" dirty="0">
                <a:latin typeface="Calibri"/>
                <a:cs typeface="Calibri"/>
              </a:rPr>
              <a:t> </a:t>
            </a:r>
            <a:r>
              <a:rPr sz="1100" dirty="0">
                <a:latin typeface="Calibri"/>
                <a:cs typeface="Calibri"/>
              </a:rPr>
              <a:t>its market</a:t>
            </a:r>
            <a:r>
              <a:rPr sz="1100" spc="-10" dirty="0">
                <a:latin typeface="Calibri"/>
                <a:cs typeface="Calibri"/>
              </a:rPr>
              <a:t> </a:t>
            </a:r>
            <a:r>
              <a:rPr sz="1100" dirty="0">
                <a:latin typeface="Calibri"/>
                <a:cs typeface="Calibri"/>
              </a:rPr>
              <a:t>capitalization</a:t>
            </a:r>
            <a:r>
              <a:rPr sz="1100" spc="-20" dirty="0">
                <a:latin typeface="Calibri"/>
                <a:cs typeface="Calibri"/>
              </a:rPr>
              <a:t> </a:t>
            </a:r>
            <a:r>
              <a:rPr sz="1100" dirty="0">
                <a:latin typeface="Calibri"/>
                <a:cs typeface="Calibri"/>
              </a:rPr>
              <a:t>was</a:t>
            </a:r>
            <a:r>
              <a:rPr sz="1100" spc="-20" dirty="0">
                <a:latin typeface="Calibri"/>
                <a:cs typeface="Calibri"/>
              </a:rPr>
              <a:t> </a:t>
            </a:r>
            <a:r>
              <a:rPr sz="1100" dirty="0">
                <a:latin typeface="Calibri"/>
                <a:cs typeface="Calibri"/>
              </a:rPr>
              <a:t>valued</a:t>
            </a:r>
            <a:r>
              <a:rPr sz="1100" spc="-20" dirty="0">
                <a:latin typeface="Calibri"/>
                <a:cs typeface="Calibri"/>
              </a:rPr>
              <a:t> </a:t>
            </a:r>
            <a:r>
              <a:rPr sz="1100" dirty="0">
                <a:latin typeface="Calibri"/>
                <a:cs typeface="Calibri"/>
              </a:rPr>
              <a:t>at</a:t>
            </a:r>
            <a:r>
              <a:rPr sz="1100" spc="-30" dirty="0">
                <a:latin typeface="Calibri"/>
                <a:cs typeface="Calibri"/>
              </a:rPr>
              <a:t> </a:t>
            </a:r>
            <a:r>
              <a:rPr sz="1100" spc="-20" dirty="0">
                <a:latin typeface="Calibri"/>
                <a:cs typeface="Calibri"/>
              </a:rPr>
              <a:t>over </a:t>
            </a:r>
            <a:r>
              <a:rPr sz="1100" dirty="0">
                <a:latin typeface="Calibri"/>
                <a:cs typeface="Calibri"/>
              </a:rPr>
              <a:t>US$328.7</a:t>
            </a:r>
            <a:r>
              <a:rPr sz="1100" spc="-25" dirty="0">
                <a:latin typeface="Calibri"/>
                <a:cs typeface="Calibri"/>
              </a:rPr>
              <a:t> </a:t>
            </a:r>
            <a:r>
              <a:rPr sz="1100" dirty="0">
                <a:latin typeface="Calibri"/>
                <a:cs typeface="Calibri"/>
              </a:rPr>
              <a:t>billion</a:t>
            </a:r>
            <a:r>
              <a:rPr sz="1100" spc="-15" dirty="0">
                <a:latin typeface="Calibri"/>
                <a:cs typeface="Calibri"/>
              </a:rPr>
              <a:t> </a:t>
            </a:r>
            <a:r>
              <a:rPr sz="1100" dirty="0">
                <a:latin typeface="Calibri"/>
                <a:cs typeface="Calibri"/>
              </a:rPr>
              <a:t>in</a:t>
            </a:r>
            <a:r>
              <a:rPr sz="1100" spc="-20" dirty="0">
                <a:latin typeface="Calibri"/>
                <a:cs typeface="Calibri"/>
              </a:rPr>
              <a:t> </a:t>
            </a:r>
            <a:r>
              <a:rPr sz="1100" dirty="0">
                <a:latin typeface="Calibri"/>
                <a:cs typeface="Calibri"/>
              </a:rPr>
              <a:t>January</a:t>
            </a:r>
            <a:r>
              <a:rPr sz="1100" spc="-10" dirty="0">
                <a:latin typeface="Calibri"/>
                <a:cs typeface="Calibri"/>
              </a:rPr>
              <a:t> 2021. </a:t>
            </a:r>
            <a:r>
              <a:rPr sz="1100" dirty="0">
                <a:latin typeface="Calibri"/>
                <a:cs typeface="Calibri"/>
              </a:rPr>
              <a:t>As</a:t>
            </a:r>
            <a:r>
              <a:rPr sz="1100" spc="-10" dirty="0">
                <a:latin typeface="Calibri"/>
                <a:cs typeface="Calibri"/>
              </a:rPr>
              <a:t> </a:t>
            </a:r>
            <a:r>
              <a:rPr sz="1100" dirty="0">
                <a:latin typeface="Calibri"/>
                <a:cs typeface="Calibri"/>
              </a:rPr>
              <a:t>of</a:t>
            </a:r>
            <a:r>
              <a:rPr sz="1100" spc="-15" dirty="0">
                <a:latin typeface="Calibri"/>
                <a:cs typeface="Calibri"/>
              </a:rPr>
              <a:t> </a:t>
            </a:r>
            <a:r>
              <a:rPr sz="1100" dirty="0">
                <a:latin typeface="Calibri"/>
                <a:cs typeface="Calibri"/>
              </a:rPr>
              <a:t>late</a:t>
            </a:r>
            <a:r>
              <a:rPr sz="1100" spc="-15" dirty="0">
                <a:latin typeface="Calibri"/>
                <a:cs typeface="Calibri"/>
              </a:rPr>
              <a:t> </a:t>
            </a:r>
            <a:r>
              <a:rPr sz="1100" dirty="0">
                <a:latin typeface="Calibri"/>
                <a:cs typeface="Calibri"/>
              </a:rPr>
              <a:t>Q3</a:t>
            </a:r>
            <a:r>
              <a:rPr sz="1100" spc="-20" dirty="0">
                <a:latin typeface="Calibri"/>
                <a:cs typeface="Calibri"/>
              </a:rPr>
              <a:t> </a:t>
            </a:r>
            <a:r>
              <a:rPr sz="1100" dirty="0">
                <a:latin typeface="Calibri"/>
                <a:cs typeface="Calibri"/>
              </a:rPr>
              <a:t>2024,</a:t>
            </a:r>
            <a:r>
              <a:rPr sz="1100" spc="-25" dirty="0">
                <a:latin typeface="Calibri"/>
                <a:cs typeface="Calibri"/>
              </a:rPr>
              <a:t> </a:t>
            </a:r>
            <a:r>
              <a:rPr sz="1100" dirty="0">
                <a:latin typeface="Calibri"/>
                <a:cs typeface="Calibri"/>
              </a:rPr>
              <a:t>Nvidia's</a:t>
            </a:r>
            <a:r>
              <a:rPr sz="1100" spc="-15" dirty="0">
                <a:latin typeface="Calibri"/>
                <a:cs typeface="Calibri"/>
              </a:rPr>
              <a:t> </a:t>
            </a:r>
            <a:r>
              <a:rPr sz="1100" spc="-10" dirty="0">
                <a:latin typeface="Calibri"/>
                <a:cs typeface="Calibri"/>
              </a:rPr>
              <a:t>market </a:t>
            </a:r>
            <a:r>
              <a:rPr sz="1100" dirty="0">
                <a:latin typeface="Calibri"/>
                <a:cs typeface="Calibri"/>
              </a:rPr>
              <a:t>cap</a:t>
            </a:r>
            <a:r>
              <a:rPr sz="1100" spc="-25" dirty="0">
                <a:latin typeface="Calibri"/>
                <a:cs typeface="Calibri"/>
              </a:rPr>
              <a:t> </a:t>
            </a:r>
            <a:r>
              <a:rPr sz="1100" dirty="0">
                <a:latin typeface="Calibri"/>
                <a:cs typeface="Calibri"/>
              </a:rPr>
              <a:t>is</a:t>
            </a:r>
            <a:r>
              <a:rPr sz="1100" spc="-15" dirty="0">
                <a:latin typeface="Calibri"/>
                <a:cs typeface="Calibri"/>
              </a:rPr>
              <a:t> </a:t>
            </a:r>
            <a:r>
              <a:rPr sz="1100" dirty="0">
                <a:latin typeface="Calibri"/>
                <a:cs typeface="Calibri"/>
              </a:rPr>
              <a:t>around</a:t>
            </a:r>
            <a:r>
              <a:rPr sz="1100" spc="-20" dirty="0">
                <a:latin typeface="Calibri"/>
                <a:cs typeface="Calibri"/>
              </a:rPr>
              <a:t> </a:t>
            </a:r>
            <a:r>
              <a:rPr sz="1100" dirty="0">
                <a:latin typeface="Calibri"/>
                <a:cs typeface="Calibri"/>
              </a:rPr>
              <a:t>US$2.98</a:t>
            </a:r>
            <a:r>
              <a:rPr sz="1100" spc="-5" dirty="0">
                <a:latin typeface="Calibri"/>
                <a:cs typeface="Calibri"/>
              </a:rPr>
              <a:t> </a:t>
            </a:r>
            <a:r>
              <a:rPr sz="1100" dirty="0">
                <a:latin typeface="Calibri"/>
                <a:cs typeface="Calibri"/>
              </a:rPr>
              <a:t>trillion.</a:t>
            </a:r>
            <a:r>
              <a:rPr sz="1100" spc="10" dirty="0">
                <a:latin typeface="Calibri"/>
                <a:cs typeface="Calibri"/>
              </a:rPr>
              <a:t> </a:t>
            </a:r>
            <a:r>
              <a:rPr sz="1100" dirty="0">
                <a:latin typeface="Calibri"/>
                <a:cs typeface="Calibri"/>
              </a:rPr>
              <a:t>For</a:t>
            </a:r>
            <a:r>
              <a:rPr sz="1100" spc="-20" dirty="0">
                <a:latin typeface="Calibri"/>
                <a:cs typeface="Calibri"/>
              </a:rPr>
              <a:t> </a:t>
            </a:r>
            <a:r>
              <a:rPr sz="1100" dirty="0">
                <a:latin typeface="Calibri"/>
                <a:cs typeface="Calibri"/>
              </a:rPr>
              <a:t>the</a:t>
            </a:r>
            <a:r>
              <a:rPr sz="1100" spc="-15" dirty="0">
                <a:latin typeface="Calibri"/>
                <a:cs typeface="Calibri"/>
              </a:rPr>
              <a:t> </a:t>
            </a:r>
            <a:r>
              <a:rPr sz="1100" dirty="0">
                <a:latin typeface="Calibri"/>
                <a:cs typeface="Calibri"/>
              </a:rPr>
              <a:t>Q2</a:t>
            </a:r>
            <a:r>
              <a:rPr sz="1100" spc="-25" dirty="0">
                <a:latin typeface="Calibri"/>
                <a:cs typeface="Calibri"/>
              </a:rPr>
              <a:t> </a:t>
            </a:r>
            <a:r>
              <a:rPr sz="1100" dirty="0">
                <a:latin typeface="Calibri"/>
                <a:cs typeface="Calibri"/>
              </a:rPr>
              <a:t>of</a:t>
            </a:r>
            <a:r>
              <a:rPr sz="1100" spc="-20" dirty="0">
                <a:latin typeface="Calibri"/>
                <a:cs typeface="Calibri"/>
              </a:rPr>
              <a:t> </a:t>
            </a:r>
            <a:r>
              <a:rPr sz="1100" dirty="0">
                <a:latin typeface="Calibri"/>
                <a:cs typeface="Calibri"/>
              </a:rPr>
              <a:t>2020,</a:t>
            </a:r>
            <a:r>
              <a:rPr sz="1100" spc="-30" dirty="0">
                <a:latin typeface="Calibri"/>
                <a:cs typeface="Calibri"/>
              </a:rPr>
              <a:t> </a:t>
            </a:r>
            <a:r>
              <a:rPr sz="1100" dirty="0">
                <a:latin typeface="Calibri"/>
                <a:cs typeface="Calibri"/>
              </a:rPr>
              <a:t>Nvidia</a:t>
            </a:r>
            <a:r>
              <a:rPr sz="1100" spc="-15" dirty="0">
                <a:latin typeface="Calibri"/>
                <a:cs typeface="Calibri"/>
              </a:rPr>
              <a:t> </a:t>
            </a:r>
            <a:r>
              <a:rPr sz="1100" spc="-10" dirty="0">
                <a:latin typeface="Calibri"/>
                <a:cs typeface="Calibri"/>
              </a:rPr>
              <a:t>reported</a:t>
            </a:r>
            <a:endParaRPr sz="1100" dirty="0">
              <a:latin typeface="Calibri"/>
              <a:cs typeface="Calibri"/>
            </a:endParaRPr>
          </a:p>
          <a:p>
            <a:pPr marL="73660" marR="26670">
              <a:lnSpc>
                <a:spcPct val="101800"/>
              </a:lnSpc>
              <a:spcBef>
                <a:spcPts val="5"/>
              </a:spcBef>
            </a:pPr>
            <a:r>
              <a:rPr sz="1100" dirty="0">
                <a:latin typeface="Calibri"/>
                <a:cs typeface="Calibri"/>
              </a:rPr>
              <a:t>sales</a:t>
            </a:r>
            <a:r>
              <a:rPr sz="1100" spc="-15" dirty="0">
                <a:latin typeface="Calibri"/>
                <a:cs typeface="Calibri"/>
              </a:rPr>
              <a:t> </a:t>
            </a:r>
            <a:r>
              <a:rPr sz="1100" dirty="0">
                <a:latin typeface="Calibri"/>
                <a:cs typeface="Calibri"/>
              </a:rPr>
              <a:t>of</a:t>
            </a:r>
            <a:r>
              <a:rPr sz="1100" spc="-10" dirty="0">
                <a:latin typeface="Calibri"/>
                <a:cs typeface="Calibri"/>
              </a:rPr>
              <a:t> $3.87</a:t>
            </a:r>
            <a:r>
              <a:rPr sz="1100" spc="-25" dirty="0">
                <a:latin typeface="Calibri"/>
                <a:cs typeface="Calibri"/>
              </a:rPr>
              <a:t> </a:t>
            </a:r>
            <a:r>
              <a:rPr sz="1100" dirty="0">
                <a:latin typeface="Calibri"/>
                <a:cs typeface="Calibri"/>
              </a:rPr>
              <a:t>billion,</a:t>
            </a:r>
            <a:r>
              <a:rPr sz="1100" spc="-25" dirty="0">
                <a:latin typeface="Calibri"/>
                <a:cs typeface="Calibri"/>
              </a:rPr>
              <a:t> </a:t>
            </a:r>
            <a:r>
              <a:rPr sz="1100" dirty="0">
                <a:latin typeface="Calibri"/>
                <a:cs typeface="Calibri"/>
              </a:rPr>
              <a:t>which</a:t>
            </a:r>
            <a:r>
              <a:rPr sz="1100" spc="-20" dirty="0">
                <a:latin typeface="Calibri"/>
                <a:cs typeface="Calibri"/>
              </a:rPr>
              <a:t> </a:t>
            </a:r>
            <a:r>
              <a:rPr sz="1100" dirty="0">
                <a:latin typeface="Calibri"/>
                <a:cs typeface="Calibri"/>
              </a:rPr>
              <a:t>was</a:t>
            </a:r>
            <a:r>
              <a:rPr sz="1100" spc="-10" dirty="0">
                <a:latin typeface="Calibri"/>
                <a:cs typeface="Calibri"/>
              </a:rPr>
              <a:t> </a:t>
            </a:r>
            <a:r>
              <a:rPr sz="1100" dirty="0">
                <a:latin typeface="Calibri"/>
                <a:cs typeface="Calibri"/>
              </a:rPr>
              <a:t>a</a:t>
            </a:r>
            <a:r>
              <a:rPr sz="1100" spc="-15" dirty="0">
                <a:latin typeface="Calibri"/>
                <a:cs typeface="Calibri"/>
              </a:rPr>
              <a:t> </a:t>
            </a:r>
            <a:r>
              <a:rPr sz="1100" dirty="0">
                <a:latin typeface="Calibri"/>
                <a:cs typeface="Calibri"/>
              </a:rPr>
              <a:t>50%</a:t>
            </a:r>
            <a:r>
              <a:rPr sz="1100" spc="-10" dirty="0">
                <a:latin typeface="Calibri"/>
                <a:cs typeface="Calibri"/>
              </a:rPr>
              <a:t> </a:t>
            </a:r>
            <a:r>
              <a:rPr sz="1100" dirty="0">
                <a:latin typeface="Calibri"/>
                <a:cs typeface="Calibri"/>
              </a:rPr>
              <a:t>rise</a:t>
            </a:r>
            <a:r>
              <a:rPr sz="1100" spc="-15" dirty="0">
                <a:latin typeface="Calibri"/>
                <a:cs typeface="Calibri"/>
              </a:rPr>
              <a:t> </a:t>
            </a:r>
            <a:r>
              <a:rPr sz="1100" dirty="0">
                <a:latin typeface="Calibri"/>
                <a:cs typeface="Calibri"/>
              </a:rPr>
              <a:t>from</a:t>
            </a:r>
            <a:r>
              <a:rPr sz="1100" spc="-5" dirty="0">
                <a:latin typeface="Calibri"/>
                <a:cs typeface="Calibri"/>
              </a:rPr>
              <a:t> </a:t>
            </a:r>
            <a:r>
              <a:rPr sz="1100" dirty="0">
                <a:latin typeface="Calibri"/>
                <a:cs typeface="Calibri"/>
              </a:rPr>
              <a:t>the</a:t>
            </a:r>
            <a:r>
              <a:rPr sz="1100" spc="-10" dirty="0">
                <a:latin typeface="Calibri"/>
                <a:cs typeface="Calibri"/>
              </a:rPr>
              <a:t> </a:t>
            </a:r>
            <a:r>
              <a:rPr sz="1100" dirty="0">
                <a:latin typeface="Calibri"/>
                <a:cs typeface="Calibri"/>
              </a:rPr>
              <a:t>same</a:t>
            </a:r>
            <a:r>
              <a:rPr sz="1100" spc="-15" dirty="0">
                <a:latin typeface="Calibri"/>
                <a:cs typeface="Calibri"/>
              </a:rPr>
              <a:t> </a:t>
            </a:r>
            <a:r>
              <a:rPr sz="1100" dirty="0">
                <a:latin typeface="Calibri"/>
                <a:cs typeface="Calibri"/>
              </a:rPr>
              <a:t>period</a:t>
            </a:r>
            <a:r>
              <a:rPr sz="1100" spc="-15" dirty="0">
                <a:latin typeface="Calibri"/>
                <a:cs typeface="Calibri"/>
              </a:rPr>
              <a:t> </a:t>
            </a:r>
            <a:r>
              <a:rPr sz="1100" spc="-25" dirty="0">
                <a:latin typeface="Calibri"/>
                <a:cs typeface="Calibri"/>
              </a:rPr>
              <a:t>in </a:t>
            </a:r>
            <a:r>
              <a:rPr sz="1100" spc="-10" dirty="0">
                <a:latin typeface="Calibri"/>
                <a:cs typeface="Calibri"/>
              </a:rPr>
              <a:t>2019.</a:t>
            </a:r>
            <a:r>
              <a:rPr sz="1100" spc="-15" dirty="0">
                <a:latin typeface="Calibri"/>
                <a:cs typeface="Calibri"/>
              </a:rPr>
              <a:t> </a:t>
            </a:r>
            <a:r>
              <a:rPr sz="1100" dirty="0">
                <a:latin typeface="Calibri"/>
                <a:cs typeface="Calibri"/>
              </a:rPr>
              <a:t>The</a:t>
            </a:r>
            <a:r>
              <a:rPr sz="1100" spc="-15" dirty="0">
                <a:latin typeface="Calibri"/>
                <a:cs typeface="Calibri"/>
              </a:rPr>
              <a:t> </a:t>
            </a:r>
            <a:r>
              <a:rPr sz="1100" dirty="0">
                <a:latin typeface="Calibri"/>
                <a:cs typeface="Calibri"/>
              </a:rPr>
              <a:t>surge</a:t>
            </a:r>
            <a:r>
              <a:rPr sz="1100" spc="-10" dirty="0">
                <a:latin typeface="Calibri"/>
                <a:cs typeface="Calibri"/>
              </a:rPr>
              <a:t> </a:t>
            </a:r>
            <a:r>
              <a:rPr sz="1100" dirty="0">
                <a:latin typeface="Calibri"/>
                <a:cs typeface="Calibri"/>
              </a:rPr>
              <a:t>in</a:t>
            </a:r>
            <a:r>
              <a:rPr sz="1100" spc="-20" dirty="0">
                <a:latin typeface="Calibri"/>
                <a:cs typeface="Calibri"/>
              </a:rPr>
              <a:t> </a:t>
            </a:r>
            <a:r>
              <a:rPr sz="1100" dirty="0">
                <a:latin typeface="Calibri"/>
                <a:cs typeface="Calibri"/>
              </a:rPr>
              <a:t>sales</a:t>
            </a:r>
            <a:r>
              <a:rPr sz="1100" spc="-15" dirty="0">
                <a:latin typeface="Calibri"/>
                <a:cs typeface="Calibri"/>
              </a:rPr>
              <a:t> </a:t>
            </a:r>
            <a:r>
              <a:rPr sz="1100" dirty="0">
                <a:latin typeface="Calibri"/>
                <a:cs typeface="Calibri"/>
              </a:rPr>
              <a:t>and</a:t>
            </a:r>
            <a:r>
              <a:rPr sz="1100" spc="-25" dirty="0">
                <a:latin typeface="Calibri"/>
                <a:cs typeface="Calibri"/>
              </a:rPr>
              <a:t> </a:t>
            </a:r>
            <a:r>
              <a:rPr sz="1100" dirty="0">
                <a:latin typeface="Calibri"/>
                <a:cs typeface="Calibri"/>
              </a:rPr>
              <a:t>people's</a:t>
            </a:r>
            <a:r>
              <a:rPr sz="1100" spc="-20" dirty="0">
                <a:latin typeface="Calibri"/>
                <a:cs typeface="Calibri"/>
              </a:rPr>
              <a:t> </a:t>
            </a:r>
            <a:r>
              <a:rPr sz="1100" dirty="0">
                <a:latin typeface="Calibri"/>
                <a:cs typeface="Calibri"/>
              </a:rPr>
              <a:t>higher</a:t>
            </a:r>
            <a:r>
              <a:rPr sz="1100" spc="-15" dirty="0">
                <a:latin typeface="Calibri"/>
                <a:cs typeface="Calibri"/>
              </a:rPr>
              <a:t> </a:t>
            </a:r>
            <a:r>
              <a:rPr sz="1100" dirty="0">
                <a:latin typeface="Calibri"/>
                <a:cs typeface="Calibri"/>
              </a:rPr>
              <a:t>demand</a:t>
            </a:r>
            <a:r>
              <a:rPr sz="1100" spc="-25" dirty="0">
                <a:latin typeface="Calibri"/>
                <a:cs typeface="Calibri"/>
              </a:rPr>
              <a:t> </a:t>
            </a:r>
            <a:r>
              <a:rPr sz="1100" dirty="0">
                <a:latin typeface="Calibri"/>
                <a:cs typeface="Calibri"/>
              </a:rPr>
              <a:t>for</a:t>
            </a:r>
            <a:r>
              <a:rPr sz="1100" spc="-15" dirty="0">
                <a:latin typeface="Calibri"/>
                <a:cs typeface="Calibri"/>
              </a:rPr>
              <a:t> </a:t>
            </a:r>
            <a:r>
              <a:rPr sz="1100" spc="-10" dirty="0">
                <a:latin typeface="Calibri"/>
                <a:cs typeface="Calibri"/>
              </a:rPr>
              <a:t>computer </a:t>
            </a:r>
            <a:r>
              <a:rPr sz="1100" dirty="0">
                <a:latin typeface="Calibri"/>
                <a:cs typeface="Calibri"/>
              </a:rPr>
              <a:t>technology.</a:t>
            </a:r>
            <a:r>
              <a:rPr sz="1100" spc="-25" dirty="0">
                <a:latin typeface="Calibri"/>
                <a:cs typeface="Calibri"/>
              </a:rPr>
              <a:t> </a:t>
            </a:r>
            <a:r>
              <a:rPr sz="1100" dirty="0">
                <a:latin typeface="Calibri"/>
                <a:cs typeface="Calibri"/>
              </a:rPr>
              <a:t>According</a:t>
            </a:r>
            <a:r>
              <a:rPr sz="1100" spc="-20" dirty="0">
                <a:latin typeface="Calibri"/>
                <a:cs typeface="Calibri"/>
              </a:rPr>
              <a:t> </a:t>
            </a:r>
            <a:r>
              <a:rPr sz="1100" dirty="0">
                <a:latin typeface="Calibri"/>
                <a:cs typeface="Calibri"/>
              </a:rPr>
              <a:t>to</a:t>
            </a:r>
            <a:r>
              <a:rPr sz="1100" spc="-30" dirty="0">
                <a:latin typeface="Calibri"/>
                <a:cs typeface="Calibri"/>
              </a:rPr>
              <a:t> </a:t>
            </a:r>
            <a:r>
              <a:rPr sz="1100" dirty="0">
                <a:latin typeface="Calibri"/>
                <a:cs typeface="Calibri"/>
              </a:rPr>
              <a:t>the</a:t>
            </a:r>
            <a:r>
              <a:rPr sz="1100" spc="-25" dirty="0">
                <a:latin typeface="Calibri"/>
                <a:cs typeface="Calibri"/>
              </a:rPr>
              <a:t> </a:t>
            </a:r>
            <a:r>
              <a:rPr sz="1100" dirty="0">
                <a:latin typeface="Calibri"/>
                <a:cs typeface="Calibri"/>
              </a:rPr>
              <a:t>financial</a:t>
            </a:r>
            <a:r>
              <a:rPr sz="1100" spc="-20" dirty="0">
                <a:latin typeface="Calibri"/>
                <a:cs typeface="Calibri"/>
              </a:rPr>
              <a:t> </a:t>
            </a:r>
            <a:r>
              <a:rPr sz="1100" dirty="0">
                <a:latin typeface="Calibri"/>
                <a:cs typeface="Calibri"/>
              </a:rPr>
              <a:t>chief</a:t>
            </a:r>
            <a:r>
              <a:rPr sz="1100" spc="-25" dirty="0">
                <a:latin typeface="Calibri"/>
                <a:cs typeface="Calibri"/>
              </a:rPr>
              <a:t> </a:t>
            </a:r>
            <a:r>
              <a:rPr sz="1100" dirty="0">
                <a:latin typeface="Calibri"/>
                <a:cs typeface="Calibri"/>
              </a:rPr>
              <a:t>of</a:t>
            </a:r>
            <a:r>
              <a:rPr sz="1100" spc="-5" dirty="0">
                <a:latin typeface="Calibri"/>
                <a:cs typeface="Calibri"/>
              </a:rPr>
              <a:t> </a:t>
            </a:r>
            <a:r>
              <a:rPr sz="1100" dirty="0">
                <a:latin typeface="Calibri"/>
                <a:cs typeface="Calibri"/>
              </a:rPr>
              <a:t>the</a:t>
            </a:r>
            <a:r>
              <a:rPr sz="1100" spc="-25" dirty="0">
                <a:latin typeface="Calibri"/>
                <a:cs typeface="Calibri"/>
              </a:rPr>
              <a:t> </a:t>
            </a:r>
            <a:r>
              <a:rPr sz="1100" dirty="0">
                <a:latin typeface="Calibri"/>
                <a:cs typeface="Calibri"/>
              </a:rPr>
              <a:t>company,</a:t>
            </a:r>
            <a:r>
              <a:rPr sz="1100" spc="-40" dirty="0">
                <a:latin typeface="Calibri"/>
                <a:cs typeface="Calibri"/>
              </a:rPr>
              <a:t> </a:t>
            </a:r>
            <a:r>
              <a:rPr sz="1100" spc="-10" dirty="0">
                <a:latin typeface="Calibri"/>
                <a:cs typeface="Calibri"/>
              </a:rPr>
              <a:t>Colette </a:t>
            </a:r>
            <a:r>
              <a:rPr sz="1100" dirty="0">
                <a:latin typeface="Calibri"/>
                <a:cs typeface="Calibri"/>
              </a:rPr>
              <a:t>Kress,</a:t>
            </a:r>
            <a:r>
              <a:rPr sz="1100" spc="-35" dirty="0">
                <a:latin typeface="Calibri"/>
                <a:cs typeface="Calibri"/>
              </a:rPr>
              <a:t> </a:t>
            </a:r>
            <a:r>
              <a:rPr sz="1100" dirty="0">
                <a:latin typeface="Calibri"/>
                <a:cs typeface="Calibri"/>
              </a:rPr>
              <a:t>the</a:t>
            </a:r>
            <a:r>
              <a:rPr sz="1100" spc="-20" dirty="0">
                <a:latin typeface="Calibri"/>
                <a:cs typeface="Calibri"/>
              </a:rPr>
              <a:t> </a:t>
            </a:r>
            <a:r>
              <a:rPr sz="1100" dirty="0">
                <a:latin typeface="Calibri"/>
                <a:cs typeface="Calibri"/>
              </a:rPr>
              <a:t>effects of</a:t>
            </a:r>
            <a:r>
              <a:rPr sz="1100" spc="-20" dirty="0">
                <a:latin typeface="Calibri"/>
                <a:cs typeface="Calibri"/>
              </a:rPr>
              <a:t> </a:t>
            </a:r>
            <a:r>
              <a:rPr sz="1100" dirty="0">
                <a:latin typeface="Calibri"/>
                <a:cs typeface="Calibri"/>
              </a:rPr>
              <a:t>the</a:t>
            </a:r>
            <a:r>
              <a:rPr sz="1100" spc="5" dirty="0">
                <a:latin typeface="Calibri"/>
                <a:cs typeface="Calibri"/>
              </a:rPr>
              <a:t> </a:t>
            </a:r>
            <a:r>
              <a:rPr sz="1100" dirty="0">
                <a:latin typeface="Calibri"/>
                <a:cs typeface="Calibri"/>
              </a:rPr>
              <a:t>pandemic</a:t>
            </a:r>
            <a:r>
              <a:rPr sz="1100" spc="-25" dirty="0">
                <a:latin typeface="Calibri"/>
                <a:cs typeface="Calibri"/>
              </a:rPr>
              <a:t> </a:t>
            </a:r>
            <a:r>
              <a:rPr sz="1100" dirty="0">
                <a:latin typeface="Calibri"/>
                <a:cs typeface="Calibri"/>
              </a:rPr>
              <a:t>will</a:t>
            </a:r>
            <a:r>
              <a:rPr sz="1100" spc="-10" dirty="0">
                <a:latin typeface="Calibri"/>
                <a:cs typeface="Calibri"/>
              </a:rPr>
              <a:t> </a:t>
            </a:r>
            <a:r>
              <a:rPr sz="1100" dirty="0">
                <a:latin typeface="Calibri"/>
                <a:cs typeface="Calibri"/>
              </a:rPr>
              <a:t>"likely</a:t>
            </a:r>
            <a:r>
              <a:rPr sz="1100" spc="-20" dirty="0">
                <a:latin typeface="Calibri"/>
                <a:cs typeface="Calibri"/>
              </a:rPr>
              <a:t> </a:t>
            </a:r>
            <a:r>
              <a:rPr sz="1100" dirty="0">
                <a:latin typeface="Calibri"/>
                <a:cs typeface="Calibri"/>
              </a:rPr>
              <a:t>reflect</a:t>
            </a:r>
            <a:r>
              <a:rPr sz="1100" spc="-30" dirty="0">
                <a:latin typeface="Calibri"/>
                <a:cs typeface="Calibri"/>
              </a:rPr>
              <a:t> </a:t>
            </a:r>
            <a:r>
              <a:rPr sz="1100" dirty="0">
                <a:latin typeface="Calibri"/>
                <a:cs typeface="Calibri"/>
              </a:rPr>
              <a:t>this</a:t>
            </a:r>
            <a:r>
              <a:rPr sz="1100" spc="-20" dirty="0">
                <a:latin typeface="Calibri"/>
                <a:cs typeface="Calibri"/>
              </a:rPr>
              <a:t> </a:t>
            </a:r>
            <a:r>
              <a:rPr sz="1100" dirty="0">
                <a:latin typeface="Calibri"/>
                <a:cs typeface="Calibri"/>
              </a:rPr>
              <a:t>evolution</a:t>
            </a:r>
            <a:r>
              <a:rPr sz="1100" spc="-20" dirty="0">
                <a:latin typeface="Calibri"/>
                <a:cs typeface="Calibri"/>
              </a:rPr>
              <a:t> </a:t>
            </a:r>
            <a:r>
              <a:rPr sz="1100" spc="-25" dirty="0">
                <a:latin typeface="Calibri"/>
                <a:cs typeface="Calibri"/>
              </a:rPr>
              <a:t>in </a:t>
            </a:r>
            <a:r>
              <a:rPr sz="1100" dirty="0">
                <a:latin typeface="Calibri"/>
                <a:cs typeface="Calibri"/>
              </a:rPr>
              <a:t>enterprise</a:t>
            </a:r>
            <a:r>
              <a:rPr sz="1100" spc="-30" dirty="0">
                <a:latin typeface="Calibri"/>
                <a:cs typeface="Calibri"/>
              </a:rPr>
              <a:t> </a:t>
            </a:r>
            <a:r>
              <a:rPr sz="1100" dirty="0">
                <a:latin typeface="Calibri"/>
                <a:cs typeface="Calibri"/>
              </a:rPr>
              <a:t>workforce</a:t>
            </a:r>
            <a:r>
              <a:rPr sz="1100" spc="-25" dirty="0">
                <a:latin typeface="Calibri"/>
                <a:cs typeface="Calibri"/>
              </a:rPr>
              <a:t> </a:t>
            </a:r>
            <a:r>
              <a:rPr sz="1100" dirty="0">
                <a:latin typeface="Calibri"/>
                <a:cs typeface="Calibri"/>
              </a:rPr>
              <a:t>trends</a:t>
            </a:r>
            <a:r>
              <a:rPr sz="1100" spc="-25" dirty="0">
                <a:latin typeface="Calibri"/>
                <a:cs typeface="Calibri"/>
              </a:rPr>
              <a:t> </a:t>
            </a:r>
            <a:r>
              <a:rPr sz="1100" dirty="0">
                <a:latin typeface="Calibri"/>
                <a:cs typeface="Calibri"/>
              </a:rPr>
              <a:t>with</a:t>
            </a:r>
            <a:r>
              <a:rPr sz="1100" spc="-30" dirty="0">
                <a:latin typeface="Calibri"/>
                <a:cs typeface="Calibri"/>
              </a:rPr>
              <a:t> </a:t>
            </a:r>
            <a:r>
              <a:rPr sz="1100" dirty="0">
                <a:latin typeface="Calibri"/>
                <a:cs typeface="Calibri"/>
              </a:rPr>
              <a:t>a</a:t>
            </a:r>
            <a:r>
              <a:rPr sz="1100" spc="-30" dirty="0">
                <a:latin typeface="Calibri"/>
                <a:cs typeface="Calibri"/>
              </a:rPr>
              <a:t> </a:t>
            </a:r>
            <a:r>
              <a:rPr sz="1100" dirty="0">
                <a:latin typeface="Calibri"/>
                <a:cs typeface="Calibri"/>
              </a:rPr>
              <a:t>greater</a:t>
            </a:r>
            <a:r>
              <a:rPr sz="1100" spc="-25" dirty="0">
                <a:latin typeface="Calibri"/>
                <a:cs typeface="Calibri"/>
              </a:rPr>
              <a:t> </a:t>
            </a:r>
            <a:r>
              <a:rPr sz="1100" dirty="0">
                <a:latin typeface="Calibri"/>
                <a:cs typeface="Calibri"/>
              </a:rPr>
              <a:t>focus</a:t>
            </a:r>
            <a:r>
              <a:rPr sz="1100" spc="-5" dirty="0">
                <a:latin typeface="Calibri"/>
                <a:cs typeface="Calibri"/>
              </a:rPr>
              <a:t> </a:t>
            </a:r>
            <a:r>
              <a:rPr sz="1100" dirty="0">
                <a:latin typeface="Calibri"/>
                <a:cs typeface="Calibri"/>
              </a:rPr>
              <a:t>on</a:t>
            </a:r>
            <a:r>
              <a:rPr sz="1100" spc="-10" dirty="0">
                <a:latin typeface="Calibri"/>
                <a:cs typeface="Calibri"/>
              </a:rPr>
              <a:t> technologies, </a:t>
            </a:r>
            <a:r>
              <a:rPr sz="1100" dirty="0">
                <a:latin typeface="Calibri"/>
                <a:cs typeface="Calibri"/>
              </a:rPr>
              <a:t>such</a:t>
            </a:r>
            <a:r>
              <a:rPr sz="1100" spc="-20" dirty="0">
                <a:latin typeface="Calibri"/>
                <a:cs typeface="Calibri"/>
              </a:rPr>
              <a:t> </a:t>
            </a:r>
            <a:r>
              <a:rPr sz="1100" dirty="0">
                <a:latin typeface="Calibri"/>
                <a:cs typeface="Calibri"/>
              </a:rPr>
              <a:t>as</a:t>
            </a:r>
            <a:r>
              <a:rPr sz="1100" spc="-10" dirty="0">
                <a:latin typeface="Calibri"/>
                <a:cs typeface="Calibri"/>
              </a:rPr>
              <a:t> </a:t>
            </a:r>
            <a:r>
              <a:rPr sz="1100" dirty="0">
                <a:latin typeface="Calibri"/>
                <a:cs typeface="Calibri"/>
              </a:rPr>
              <a:t>Nvidia</a:t>
            </a:r>
            <a:r>
              <a:rPr sz="1100" spc="-10" dirty="0">
                <a:latin typeface="Calibri"/>
                <a:cs typeface="Calibri"/>
              </a:rPr>
              <a:t> </a:t>
            </a:r>
            <a:r>
              <a:rPr sz="1100" dirty="0">
                <a:latin typeface="Calibri"/>
                <a:cs typeface="Calibri"/>
              </a:rPr>
              <a:t>laptops</a:t>
            </a:r>
            <a:r>
              <a:rPr sz="1100" spc="-10" dirty="0">
                <a:latin typeface="Calibri"/>
                <a:cs typeface="Calibri"/>
              </a:rPr>
              <a:t> </a:t>
            </a:r>
            <a:r>
              <a:rPr sz="1100" dirty="0">
                <a:latin typeface="Calibri"/>
                <a:cs typeface="Calibri"/>
              </a:rPr>
              <a:t>and</a:t>
            </a:r>
            <a:r>
              <a:rPr sz="1100" spc="-15" dirty="0">
                <a:latin typeface="Calibri"/>
                <a:cs typeface="Calibri"/>
              </a:rPr>
              <a:t> </a:t>
            </a:r>
            <a:r>
              <a:rPr sz="1100" dirty="0">
                <a:latin typeface="Calibri"/>
                <a:cs typeface="Calibri"/>
              </a:rPr>
              <a:t>virtual</a:t>
            </a:r>
            <a:r>
              <a:rPr sz="1100" spc="-5" dirty="0">
                <a:latin typeface="Calibri"/>
                <a:cs typeface="Calibri"/>
              </a:rPr>
              <a:t> </a:t>
            </a:r>
            <a:r>
              <a:rPr sz="1100" dirty="0">
                <a:latin typeface="Calibri"/>
                <a:cs typeface="Calibri"/>
              </a:rPr>
              <a:t>workstations,</a:t>
            </a:r>
            <a:r>
              <a:rPr sz="1100" spc="-25" dirty="0">
                <a:latin typeface="Calibri"/>
                <a:cs typeface="Calibri"/>
              </a:rPr>
              <a:t> </a:t>
            </a:r>
            <a:r>
              <a:rPr sz="1100" dirty="0">
                <a:latin typeface="Calibri"/>
                <a:cs typeface="Calibri"/>
              </a:rPr>
              <a:t>that</a:t>
            </a:r>
            <a:r>
              <a:rPr sz="1100" spc="-20" dirty="0">
                <a:latin typeface="Calibri"/>
                <a:cs typeface="Calibri"/>
              </a:rPr>
              <a:t> </a:t>
            </a:r>
            <a:r>
              <a:rPr sz="1100" dirty="0">
                <a:latin typeface="Calibri"/>
                <a:cs typeface="Calibri"/>
              </a:rPr>
              <a:t>enable</a:t>
            </a:r>
            <a:r>
              <a:rPr sz="1100" spc="-10" dirty="0">
                <a:latin typeface="Calibri"/>
                <a:cs typeface="Calibri"/>
              </a:rPr>
              <a:t> remote</a:t>
            </a:r>
            <a:endParaRPr sz="1100" dirty="0">
              <a:latin typeface="Calibri"/>
              <a:cs typeface="Calibri"/>
            </a:endParaRPr>
          </a:p>
          <a:p>
            <a:pPr marL="323850">
              <a:lnSpc>
                <a:spcPct val="100000"/>
              </a:lnSpc>
              <a:spcBef>
                <a:spcPts val="725"/>
              </a:spcBef>
              <a:tabLst>
                <a:tab pos="551815" algn="l"/>
              </a:tabLst>
            </a:pPr>
            <a:endParaRPr lang="en-US" sz="1000" dirty="0">
              <a:latin typeface="Calibri"/>
              <a:cs typeface="Calibri"/>
            </a:endParaRPr>
          </a:p>
          <a:p>
            <a:pPr marL="551815" indent="-227965">
              <a:lnSpc>
                <a:spcPct val="100000"/>
              </a:lnSpc>
              <a:spcBef>
                <a:spcPts val="725"/>
              </a:spcBef>
              <a:buAutoNum type="arabicPeriod"/>
              <a:tabLst>
                <a:tab pos="551815" algn="l"/>
              </a:tabLst>
            </a:pPr>
            <a:r>
              <a:rPr sz="1000" dirty="0">
                <a:latin typeface="Calibri"/>
                <a:cs typeface="Calibri"/>
              </a:rPr>
              <a:t>Sales</a:t>
            </a:r>
            <a:r>
              <a:rPr sz="1000" spc="-5" dirty="0">
                <a:latin typeface="Calibri"/>
                <a:cs typeface="Calibri"/>
              </a:rPr>
              <a:t> </a:t>
            </a:r>
            <a:r>
              <a:rPr sz="1000" dirty="0">
                <a:latin typeface="Calibri"/>
                <a:cs typeface="Calibri"/>
              </a:rPr>
              <a:t>Revenue</a:t>
            </a:r>
            <a:r>
              <a:rPr sz="1000" spc="10" dirty="0">
                <a:latin typeface="Calibri"/>
                <a:cs typeface="Calibri"/>
              </a:rPr>
              <a:t> </a:t>
            </a:r>
            <a:r>
              <a:rPr sz="1000" dirty="0">
                <a:latin typeface="Calibri"/>
                <a:cs typeface="Calibri"/>
              </a:rPr>
              <a:t>growth</a:t>
            </a:r>
            <a:r>
              <a:rPr sz="1000" spc="-20" dirty="0">
                <a:latin typeface="Calibri"/>
                <a:cs typeface="Calibri"/>
              </a:rPr>
              <a:t> </a:t>
            </a:r>
            <a:r>
              <a:rPr sz="1000" dirty="0">
                <a:latin typeface="Calibri"/>
                <a:cs typeface="Calibri"/>
              </a:rPr>
              <a:t>of</a:t>
            </a:r>
            <a:r>
              <a:rPr sz="1000" spc="-15" dirty="0">
                <a:latin typeface="Calibri"/>
                <a:cs typeface="Calibri"/>
              </a:rPr>
              <a:t> </a:t>
            </a:r>
            <a:r>
              <a:rPr lang="en-US" sz="1000" spc="-15" dirty="0">
                <a:latin typeface="Calibri"/>
                <a:cs typeface="Calibri"/>
              </a:rPr>
              <a:t>94% </a:t>
            </a:r>
            <a:r>
              <a:rPr sz="1000" dirty="0">
                <a:latin typeface="Calibri"/>
                <a:cs typeface="Calibri"/>
              </a:rPr>
              <a:t>on</a:t>
            </a:r>
            <a:r>
              <a:rPr sz="1000" spc="-20" dirty="0">
                <a:latin typeface="Calibri"/>
                <a:cs typeface="Calibri"/>
              </a:rPr>
              <a:t> </a:t>
            </a:r>
            <a:r>
              <a:rPr sz="1000" dirty="0">
                <a:latin typeface="Calibri"/>
                <a:cs typeface="Calibri"/>
              </a:rPr>
              <a:t>YoY</a:t>
            </a:r>
            <a:r>
              <a:rPr sz="1000" spc="-5" dirty="0">
                <a:latin typeface="Calibri"/>
                <a:cs typeface="Calibri"/>
              </a:rPr>
              <a:t> </a:t>
            </a:r>
            <a:r>
              <a:rPr sz="1000" dirty="0">
                <a:latin typeface="Calibri"/>
                <a:cs typeface="Calibri"/>
              </a:rPr>
              <a:t>basis was</a:t>
            </a:r>
            <a:r>
              <a:rPr sz="1000" spc="-10" dirty="0">
                <a:latin typeface="Calibri"/>
                <a:cs typeface="Calibri"/>
              </a:rPr>
              <a:t> achieved</a:t>
            </a:r>
            <a:r>
              <a:rPr sz="1000" spc="-15" dirty="0">
                <a:latin typeface="Calibri"/>
                <a:cs typeface="Calibri"/>
              </a:rPr>
              <a:t> </a:t>
            </a:r>
            <a:r>
              <a:rPr sz="1000" dirty="0">
                <a:latin typeface="Calibri"/>
                <a:cs typeface="Calibri"/>
              </a:rPr>
              <a:t>in</a:t>
            </a:r>
            <a:r>
              <a:rPr sz="1000" spc="5" dirty="0">
                <a:latin typeface="Calibri"/>
                <a:cs typeface="Calibri"/>
              </a:rPr>
              <a:t> </a:t>
            </a:r>
            <a:r>
              <a:rPr sz="1000" spc="-20" dirty="0">
                <a:latin typeface="Calibri"/>
                <a:cs typeface="Calibri"/>
              </a:rPr>
              <a:t>FY2</a:t>
            </a:r>
            <a:r>
              <a:rPr lang="en-US" sz="1000" spc="-20" dirty="0">
                <a:latin typeface="Calibri"/>
                <a:cs typeface="Calibri"/>
              </a:rPr>
              <a:t>5</a:t>
            </a:r>
            <a:r>
              <a:rPr sz="1000" spc="-20" dirty="0">
                <a:latin typeface="Calibri"/>
                <a:cs typeface="Calibri"/>
              </a:rPr>
              <a:t>.</a:t>
            </a:r>
            <a:endParaRPr sz="1000" dirty="0">
              <a:latin typeface="Calibri"/>
              <a:cs typeface="Calibri"/>
            </a:endParaRPr>
          </a:p>
          <a:p>
            <a:pPr marL="551815" indent="-227965">
              <a:lnSpc>
                <a:spcPct val="100000"/>
              </a:lnSpc>
              <a:buAutoNum type="arabicPeriod"/>
              <a:tabLst>
                <a:tab pos="551815" algn="l"/>
              </a:tabLst>
            </a:pPr>
            <a:r>
              <a:rPr sz="1000" dirty="0">
                <a:latin typeface="Calibri"/>
                <a:cs typeface="Calibri"/>
              </a:rPr>
              <a:t>Profit</a:t>
            </a:r>
            <a:r>
              <a:rPr sz="1000" spc="-20" dirty="0">
                <a:latin typeface="Calibri"/>
                <a:cs typeface="Calibri"/>
              </a:rPr>
              <a:t> </a:t>
            </a:r>
            <a:r>
              <a:rPr sz="1000" dirty="0">
                <a:latin typeface="Calibri"/>
                <a:cs typeface="Calibri"/>
              </a:rPr>
              <a:t>growth</a:t>
            </a:r>
            <a:r>
              <a:rPr sz="1000" spc="5" dirty="0">
                <a:latin typeface="Calibri"/>
                <a:cs typeface="Calibri"/>
              </a:rPr>
              <a:t> </a:t>
            </a:r>
            <a:r>
              <a:rPr sz="1000" dirty="0">
                <a:latin typeface="Calibri"/>
                <a:cs typeface="Calibri"/>
              </a:rPr>
              <a:t>of</a:t>
            </a:r>
            <a:r>
              <a:rPr lang="en-US" sz="1000" dirty="0">
                <a:latin typeface="Calibri"/>
                <a:cs typeface="Calibri"/>
              </a:rPr>
              <a:t> 109% </a:t>
            </a:r>
            <a:r>
              <a:rPr sz="1000" dirty="0">
                <a:latin typeface="Calibri"/>
                <a:cs typeface="Calibri"/>
              </a:rPr>
              <a:t>on</a:t>
            </a:r>
            <a:r>
              <a:rPr sz="1000" spc="-20" dirty="0">
                <a:latin typeface="Calibri"/>
                <a:cs typeface="Calibri"/>
              </a:rPr>
              <a:t> </a:t>
            </a:r>
            <a:r>
              <a:rPr sz="1000" dirty="0">
                <a:latin typeface="Calibri"/>
                <a:cs typeface="Calibri"/>
              </a:rPr>
              <a:t>YoY basis</a:t>
            </a:r>
            <a:r>
              <a:rPr sz="1000" spc="-30" dirty="0">
                <a:latin typeface="Calibri"/>
                <a:cs typeface="Calibri"/>
              </a:rPr>
              <a:t> </a:t>
            </a:r>
            <a:r>
              <a:rPr sz="1000" dirty="0">
                <a:latin typeface="Calibri"/>
                <a:cs typeface="Calibri"/>
              </a:rPr>
              <a:t>was</a:t>
            </a:r>
            <a:r>
              <a:rPr sz="1000" spc="-5" dirty="0">
                <a:latin typeface="Calibri"/>
                <a:cs typeface="Calibri"/>
              </a:rPr>
              <a:t> </a:t>
            </a:r>
            <a:r>
              <a:rPr sz="1000" dirty="0">
                <a:latin typeface="Calibri"/>
                <a:cs typeface="Calibri"/>
              </a:rPr>
              <a:t>achieved</a:t>
            </a:r>
            <a:r>
              <a:rPr sz="1000" spc="-15" dirty="0">
                <a:latin typeface="Calibri"/>
                <a:cs typeface="Calibri"/>
              </a:rPr>
              <a:t> </a:t>
            </a:r>
            <a:r>
              <a:rPr sz="1000" dirty="0">
                <a:latin typeface="Calibri"/>
                <a:cs typeface="Calibri"/>
              </a:rPr>
              <a:t>for</a:t>
            </a:r>
            <a:r>
              <a:rPr sz="1000" spc="-10" dirty="0">
                <a:latin typeface="Calibri"/>
                <a:cs typeface="Calibri"/>
              </a:rPr>
              <a:t> </a:t>
            </a:r>
            <a:r>
              <a:rPr sz="1000" spc="-20" dirty="0">
                <a:latin typeface="Calibri"/>
                <a:cs typeface="Calibri"/>
              </a:rPr>
              <a:t>FY2</a:t>
            </a:r>
            <a:r>
              <a:rPr lang="en-US" sz="1000" spc="-20" dirty="0">
                <a:latin typeface="Calibri"/>
                <a:cs typeface="Calibri"/>
              </a:rPr>
              <a:t>5</a:t>
            </a:r>
            <a:endParaRPr sz="1000" dirty="0">
              <a:latin typeface="Calibri"/>
              <a:cs typeface="Calibri"/>
            </a:endParaRPr>
          </a:p>
          <a:p>
            <a:pPr marL="551815" indent="-227965">
              <a:lnSpc>
                <a:spcPct val="100000"/>
              </a:lnSpc>
              <a:spcBef>
                <a:spcPts val="25"/>
              </a:spcBef>
              <a:buAutoNum type="arabicPeriod"/>
              <a:tabLst>
                <a:tab pos="551815" algn="l"/>
              </a:tabLst>
            </a:pPr>
            <a:r>
              <a:rPr lang="en-US" sz="1000" dirty="0">
                <a:latin typeface="Calibri"/>
                <a:cs typeface="Calibri"/>
              </a:rPr>
              <a:t>Increase in </a:t>
            </a:r>
            <a:r>
              <a:rPr sz="1000" dirty="0">
                <a:latin typeface="Calibri"/>
                <a:cs typeface="Calibri"/>
              </a:rPr>
              <a:t>The</a:t>
            </a:r>
            <a:r>
              <a:rPr sz="1000" spc="5" dirty="0">
                <a:latin typeface="Calibri"/>
                <a:cs typeface="Calibri"/>
              </a:rPr>
              <a:t> </a:t>
            </a:r>
            <a:r>
              <a:rPr sz="1000" spc="-10" dirty="0">
                <a:latin typeface="Calibri"/>
                <a:cs typeface="Calibri"/>
              </a:rPr>
              <a:t>operating</a:t>
            </a:r>
            <a:r>
              <a:rPr sz="1000" spc="-15" dirty="0">
                <a:latin typeface="Calibri"/>
                <a:cs typeface="Calibri"/>
              </a:rPr>
              <a:t> </a:t>
            </a:r>
            <a:r>
              <a:rPr lang="en-US" sz="1000" dirty="0">
                <a:latin typeface="Calibri"/>
                <a:cs typeface="Calibri"/>
              </a:rPr>
              <a:t>Income</a:t>
            </a:r>
            <a:r>
              <a:rPr sz="1000" spc="-20" dirty="0">
                <a:latin typeface="Calibri"/>
                <a:cs typeface="Calibri"/>
              </a:rPr>
              <a:t> </a:t>
            </a:r>
            <a:r>
              <a:rPr sz="1000" dirty="0">
                <a:latin typeface="Calibri"/>
                <a:cs typeface="Calibri"/>
              </a:rPr>
              <a:t>of</a:t>
            </a:r>
            <a:r>
              <a:rPr sz="1000" spc="-10" dirty="0">
                <a:latin typeface="Calibri"/>
                <a:cs typeface="Calibri"/>
              </a:rPr>
              <a:t> </a:t>
            </a:r>
            <a:r>
              <a:rPr lang="en-US" sz="1000" dirty="0"/>
              <a:t>110% </a:t>
            </a:r>
            <a:r>
              <a:rPr sz="1000" dirty="0">
                <a:latin typeface="Calibri"/>
                <a:cs typeface="Calibri"/>
              </a:rPr>
              <a:t>on</a:t>
            </a:r>
            <a:r>
              <a:rPr sz="1000" spc="-20" dirty="0">
                <a:latin typeface="Calibri"/>
                <a:cs typeface="Calibri"/>
              </a:rPr>
              <a:t> </a:t>
            </a:r>
            <a:r>
              <a:rPr sz="1000" dirty="0">
                <a:latin typeface="Calibri"/>
                <a:cs typeface="Calibri"/>
              </a:rPr>
              <a:t>YoY</a:t>
            </a:r>
            <a:r>
              <a:rPr sz="1000" spc="-5" dirty="0">
                <a:latin typeface="Calibri"/>
                <a:cs typeface="Calibri"/>
              </a:rPr>
              <a:t> </a:t>
            </a:r>
            <a:r>
              <a:rPr sz="1000" dirty="0">
                <a:latin typeface="Calibri"/>
                <a:cs typeface="Calibri"/>
              </a:rPr>
              <a:t>basis</a:t>
            </a:r>
            <a:r>
              <a:rPr sz="1000" spc="-25" dirty="0">
                <a:latin typeface="Calibri"/>
                <a:cs typeface="Calibri"/>
              </a:rPr>
              <a:t> </a:t>
            </a:r>
            <a:r>
              <a:rPr lang="en-US" sz="1000" dirty="0">
                <a:latin typeface="Calibri"/>
                <a:cs typeface="Calibri"/>
              </a:rPr>
              <a:t>in FY25</a:t>
            </a:r>
            <a:r>
              <a:rPr sz="1000" spc="-10" dirty="0">
                <a:latin typeface="Calibri"/>
                <a:cs typeface="Calibri"/>
              </a:rPr>
              <a:t>.</a:t>
            </a:r>
            <a:endParaRPr sz="1000" dirty="0">
              <a:latin typeface="Calibri"/>
              <a:cs typeface="Calibri"/>
            </a:endParaRPr>
          </a:p>
          <a:p>
            <a:pPr marL="551815" indent="-227965">
              <a:lnSpc>
                <a:spcPct val="100000"/>
              </a:lnSpc>
              <a:spcBef>
                <a:spcPts val="25"/>
              </a:spcBef>
              <a:buAutoNum type="arabicPeriod" startAt="4"/>
              <a:tabLst>
                <a:tab pos="551815" algn="l"/>
              </a:tabLst>
            </a:pPr>
            <a:r>
              <a:rPr sz="1000" dirty="0">
                <a:latin typeface="Calibri"/>
                <a:cs typeface="Calibri"/>
              </a:rPr>
              <a:t>EBITDA</a:t>
            </a:r>
            <a:r>
              <a:rPr sz="1000" spc="-25" dirty="0">
                <a:latin typeface="Calibri"/>
                <a:cs typeface="Calibri"/>
              </a:rPr>
              <a:t> </a:t>
            </a:r>
            <a:r>
              <a:rPr sz="1000" dirty="0">
                <a:latin typeface="Calibri"/>
                <a:cs typeface="Calibri"/>
              </a:rPr>
              <a:t>margin</a:t>
            </a:r>
            <a:r>
              <a:rPr sz="1000" spc="-15" dirty="0">
                <a:latin typeface="Calibri"/>
                <a:cs typeface="Calibri"/>
              </a:rPr>
              <a:t> </a:t>
            </a:r>
            <a:r>
              <a:rPr sz="1000" dirty="0">
                <a:latin typeface="Calibri"/>
                <a:cs typeface="Calibri"/>
              </a:rPr>
              <a:t>was</a:t>
            </a:r>
            <a:r>
              <a:rPr sz="1000" spc="-5" dirty="0">
                <a:latin typeface="Calibri"/>
                <a:cs typeface="Calibri"/>
              </a:rPr>
              <a:t> </a:t>
            </a:r>
            <a:r>
              <a:rPr sz="1000" dirty="0">
                <a:latin typeface="Calibri"/>
                <a:cs typeface="Calibri"/>
              </a:rPr>
              <a:t>dropped</a:t>
            </a:r>
            <a:r>
              <a:rPr sz="1000" spc="10" dirty="0">
                <a:latin typeface="Calibri"/>
                <a:cs typeface="Calibri"/>
              </a:rPr>
              <a:t> </a:t>
            </a:r>
            <a:r>
              <a:rPr sz="1000" dirty="0">
                <a:latin typeface="Calibri"/>
                <a:cs typeface="Calibri"/>
              </a:rPr>
              <a:t>by</a:t>
            </a:r>
            <a:r>
              <a:rPr lang="en-US" sz="1000" dirty="0">
                <a:latin typeface="Calibri"/>
                <a:cs typeface="Calibri"/>
              </a:rPr>
              <a:t> </a:t>
            </a:r>
            <a:r>
              <a:rPr sz="1000" dirty="0">
                <a:latin typeface="Calibri"/>
                <a:cs typeface="Calibri"/>
              </a:rPr>
              <a:t>basis</a:t>
            </a:r>
            <a:r>
              <a:rPr sz="1000" spc="-20" dirty="0">
                <a:latin typeface="Calibri"/>
                <a:cs typeface="Calibri"/>
              </a:rPr>
              <a:t> </a:t>
            </a:r>
            <a:r>
              <a:rPr sz="1000" dirty="0">
                <a:latin typeface="Calibri"/>
                <a:cs typeface="Calibri"/>
              </a:rPr>
              <a:t>points</a:t>
            </a:r>
            <a:r>
              <a:rPr sz="1000" spc="-30" dirty="0">
                <a:latin typeface="Calibri"/>
                <a:cs typeface="Calibri"/>
              </a:rPr>
              <a:t> </a:t>
            </a:r>
            <a:r>
              <a:rPr sz="1000" dirty="0">
                <a:latin typeface="Calibri"/>
                <a:cs typeface="Calibri"/>
              </a:rPr>
              <a:t>to</a:t>
            </a:r>
            <a:r>
              <a:rPr sz="1000" spc="-20" dirty="0">
                <a:latin typeface="Calibri"/>
                <a:cs typeface="Calibri"/>
              </a:rPr>
              <a:t> </a:t>
            </a:r>
            <a:r>
              <a:rPr sz="1000" dirty="0">
                <a:latin typeface="Calibri"/>
                <a:cs typeface="Calibri"/>
              </a:rPr>
              <a:t>for</a:t>
            </a:r>
            <a:r>
              <a:rPr sz="1000" spc="-5" dirty="0">
                <a:latin typeface="Calibri"/>
                <a:cs typeface="Calibri"/>
              </a:rPr>
              <a:t> </a:t>
            </a:r>
            <a:r>
              <a:rPr sz="1000" spc="-20" dirty="0">
                <a:latin typeface="Calibri"/>
                <a:cs typeface="Calibri"/>
              </a:rPr>
              <a:t>FY24.</a:t>
            </a:r>
            <a:endParaRPr sz="1000" dirty="0">
              <a:latin typeface="Calibri"/>
              <a:cs typeface="Calibri"/>
            </a:endParaRPr>
          </a:p>
          <a:p>
            <a:pPr marL="551815" indent="-227965">
              <a:lnSpc>
                <a:spcPct val="100000"/>
              </a:lnSpc>
              <a:spcBef>
                <a:spcPts val="25"/>
              </a:spcBef>
              <a:buAutoNum type="arabicPeriod" startAt="4"/>
              <a:tabLst>
                <a:tab pos="551815" algn="l"/>
              </a:tabLst>
            </a:pPr>
            <a:r>
              <a:rPr sz="1000" dirty="0">
                <a:latin typeface="Calibri"/>
                <a:cs typeface="Calibri"/>
              </a:rPr>
              <a:t>The company</a:t>
            </a:r>
            <a:r>
              <a:rPr sz="1000" spc="-20" dirty="0">
                <a:latin typeface="Calibri"/>
                <a:cs typeface="Calibri"/>
              </a:rPr>
              <a:t> </a:t>
            </a:r>
            <a:r>
              <a:rPr sz="1000" dirty="0">
                <a:latin typeface="Calibri"/>
                <a:cs typeface="Calibri"/>
              </a:rPr>
              <a:t>has</a:t>
            </a:r>
            <a:r>
              <a:rPr sz="1000" spc="-5" dirty="0">
                <a:latin typeface="Calibri"/>
                <a:cs typeface="Calibri"/>
              </a:rPr>
              <a:t> </a:t>
            </a:r>
            <a:r>
              <a:rPr sz="1000" dirty="0">
                <a:latin typeface="Calibri"/>
                <a:cs typeface="Calibri"/>
              </a:rPr>
              <a:t>healthy</a:t>
            </a:r>
            <a:r>
              <a:rPr sz="1000" spc="-20" dirty="0">
                <a:latin typeface="Calibri"/>
                <a:cs typeface="Calibri"/>
              </a:rPr>
              <a:t> </a:t>
            </a:r>
            <a:r>
              <a:rPr sz="1000" dirty="0">
                <a:latin typeface="Calibri"/>
                <a:cs typeface="Calibri"/>
              </a:rPr>
              <a:t>divided</a:t>
            </a:r>
            <a:r>
              <a:rPr sz="1000" spc="5" dirty="0">
                <a:latin typeface="Calibri"/>
                <a:cs typeface="Calibri"/>
              </a:rPr>
              <a:t> </a:t>
            </a:r>
            <a:r>
              <a:rPr sz="1000" dirty="0">
                <a:latin typeface="Calibri"/>
                <a:cs typeface="Calibri"/>
              </a:rPr>
              <a:t>payout</a:t>
            </a:r>
            <a:r>
              <a:rPr sz="1000" spc="-20" dirty="0">
                <a:latin typeface="Calibri"/>
                <a:cs typeface="Calibri"/>
              </a:rPr>
              <a:t> </a:t>
            </a:r>
            <a:r>
              <a:rPr sz="1000" dirty="0">
                <a:latin typeface="Calibri"/>
                <a:cs typeface="Calibri"/>
              </a:rPr>
              <a:t>ratio</a:t>
            </a:r>
            <a:r>
              <a:rPr sz="1000" spc="-20" dirty="0">
                <a:latin typeface="Calibri"/>
                <a:cs typeface="Calibri"/>
              </a:rPr>
              <a:t> </a:t>
            </a:r>
            <a:r>
              <a:rPr sz="1000" dirty="0">
                <a:latin typeface="Calibri"/>
                <a:cs typeface="Calibri"/>
              </a:rPr>
              <a:t>of</a:t>
            </a:r>
            <a:r>
              <a:rPr sz="1000" spc="-15" dirty="0">
                <a:latin typeface="Calibri"/>
                <a:cs typeface="Calibri"/>
              </a:rPr>
              <a:t> </a:t>
            </a:r>
            <a:r>
              <a:rPr sz="1000" dirty="0">
                <a:latin typeface="Calibri"/>
                <a:cs typeface="Calibri"/>
              </a:rPr>
              <a:t>for</a:t>
            </a:r>
            <a:r>
              <a:rPr sz="1000" spc="15" dirty="0">
                <a:latin typeface="Calibri"/>
                <a:cs typeface="Calibri"/>
              </a:rPr>
              <a:t> </a:t>
            </a:r>
            <a:r>
              <a:rPr sz="1000" spc="-20" dirty="0">
                <a:latin typeface="Calibri"/>
                <a:cs typeface="Calibri"/>
              </a:rPr>
              <a:t>FY24.</a:t>
            </a:r>
            <a:endParaRPr sz="1000" dirty="0">
              <a:latin typeface="Calibri"/>
              <a:cs typeface="Calibri"/>
            </a:endParaRPr>
          </a:p>
          <a:p>
            <a:pPr marL="551815" indent="-227965">
              <a:lnSpc>
                <a:spcPct val="100000"/>
              </a:lnSpc>
              <a:spcBef>
                <a:spcPts val="25"/>
              </a:spcBef>
              <a:buAutoNum type="arabicPeriod" startAt="4"/>
              <a:tabLst>
                <a:tab pos="551815" algn="l"/>
              </a:tabLst>
            </a:pPr>
            <a:r>
              <a:rPr sz="1000" dirty="0">
                <a:latin typeface="Calibri"/>
                <a:cs typeface="Calibri"/>
              </a:rPr>
              <a:t>The</a:t>
            </a:r>
            <a:r>
              <a:rPr sz="1000" spc="10" dirty="0">
                <a:latin typeface="Calibri"/>
                <a:cs typeface="Calibri"/>
              </a:rPr>
              <a:t> </a:t>
            </a:r>
            <a:r>
              <a:rPr sz="1000" spc="-10" dirty="0">
                <a:latin typeface="Calibri"/>
                <a:cs typeface="Calibri"/>
              </a:rPr>
              <a:t>current</a:t>
            </a:r>
            <a:r>
              <a:rPr sz="1000" spc="-20" dirty="0">
                <a:latin typeface="Calibri"/>
                <a:cs typeface="Calibri"/>
              </a:rPr>
              <a:t> </a:t>
            </a:r>
            <a:r>
              <a:rPr sz="1000" dirty="0">
                <a:latin typeface="Calibri"/>
                <a:cs typeface="Calibri"/>
              </a:rPr>
              <a:t>Ratio</a:t>
            </a:r>
            <a:r>
              <a:rPr sz="1000" spc="-15" dirty="0">
                <a:latin typeface="Calibri"/>
                <a:cs typeface="Calibri"/>
              </a:rPr>
              <a:t> </a:t>
            </a:r>
            <a:r>
              <a:rPr sz="1000" dirty="0">
                <a:latin typeface="Calibri"/>
                <a:cs typeface="Calibri"/>
              </a:rPr>
              <a:t>during</a:t>
            </a:r>
            <a:r>
              <a:rPr sz="1000" spc="-15" dirty="0">
                <a:latin typeface="Calibri"/>
                <a:cs typeface="Calibri"/>
              </a:rPr>
              <a:t> </a:t>
            </a:r>
            <a:r>
              <a:rPr sz="1000" dirty="0">
                <a:latin typeface="Calibri"/>
                <a:cs typeface="Calibri"/>
              </a:rPr>
              <a:t>the</a:t>
            </a:r>
            <a:r>
              <a:rPr sz="1000" spc="-15" dirty="0">
                <a:latin typeface="Calibri"/>
                <a:cs typeface="Calibri"/>
              </a:rPr>
              <a:t> </a:t>
            </a:r>
            <a:r>
              <a:rPr sz="1000" dirty="0">
                <a:latin typeface="Calibri"/>
                <a:cs typeface="Calibri"/>
              </a:rPr>
              <a:t>second</a:t>
            </a:r>
            <a:r>
              <a:rPr sz="1000" spc="-20" dirty="0">
                <a:latin typeface="Calibri"/>
                <a:cs typeface="Calibri"/>
              </a:rPr>
              <a:t> </a:t>
            </a:r>
            <a:r>
              <a:rPr sz="1000" dirty="0">
                <a:latin typeface="Calibri"/>
                <a:cs typeface="Calibri"/>
              </a:rPr>
              <a:t>quarter</a:t>
            </a:r>
            <a:r>
              <a:rPr sz="1000" spc="-5" dirty="0">
                <a:latin typeface="Calibri"/>
                <a:cs typeface="Calibri"/>
              </a:rPr>
              <a:t> </a:t>
            </a:r>
            <a:r>
              <a:rPr sz="1000" dirty="0">
                <a:latin typeface="Calibri"/>
                <a:cs typeface="Calibri"/>
              </a:rPr>
              <a:t>is</a:t>
            </a:r>
            <a:r>
              <a:rPr sz="1000" spc="-5" dirty="0">
                <a:latin typeface="Calibri"/>
                <a:cs typeface="Calibri"/>
              </a:rPr>
              <a:t> </a:t>
            </a:r>
            <a:r>
              <a:rPr sz="1000" spc="-20" dirty="0">
                <a:latin typeface="Calibri"/>
                <a:cs typeface="Calibri"/>
              </a:rPr>
              <a:t>2.19.</a:t>
            </a:r>
            <a:endParaRPr sz="1000" dirty="0">
              <a:latin typeface="Calibri"/>
              <a:cs typeface="Calibri"/>
            </a:endParaRPr>
          </a:p>
          <a:p>
            <a:pPr marL="551815" indent="-227965">
              <a:lnSpc>
                <a:spcPct val="100000"/>
              </a:lnSpc>
              <a:spcBef>
                <a:spcPts val="25"/>
              </a:spcBef>
              <a:buAutoNum type="arabicPeriod" startAt="4"/>
              <a:tabLst>
                <a:tab pos="551815" algn="l"/>
              </a:tabLst>
            </a:pPr>
            <a:r>
              <a:rPr sz="1000" dirty="0">
                <a:latin typeface="Calibri"/>
                <a:cs typeface="Calibri"/>
              </a:rPr>
              <a:t>The</a:t>
            </a:r>
            <a:r>
              <a:rPr sz="1000" spc="-5" dirty="0">
                <a:latin typeface="Calibri"/>
                <a:cs typeface="Calibri"/>
              </a:rPr>
              <a:t> </a:t>
            </a:r>
            <a:r>
              <a:rPr sz="1000" dirty="0">
                <a:latin typeface="Calibri"/>
                <a:cs typeface="Calibri"/>
              </a:rPr>
              <a:t>earning</a:t>
            </a:r>
            <a:r>
              <a:rPr sz="1000" spc="5" dirty="0">
                <a:latin typeface="Calibri"/>
                <a:cs typeface="Calibri"/>
              </a:rPr>
              <a:t> </a:t>
            </a:r>
            <a:r>
              <a:rPr sz="1000" dirty="0">
                <a:latin typeface="Calibri"/>
                <a:cs typeface="Calibri"/>
              </a:rPr>
              <a:t>per</a:t>
            </a:r>
            <a:r>
              <a:rPr sz="1000" spc="-10" dirty="0">
                <a:latin typeface="Calibri"/>
                <a:cs typeface="Calibri"/>
              </a:rPr>
              <a:t> </a:t>
            </a:r>
            <a:r>
              <a:rPr sz="1000" dirty="0">
                <a:latin typeface="Calibri"/>
                <a:cs typeface="Calibri"/>
              </a:rPr>
              <a:t>share</a:t>
            </a:r>
            <a:r>
              <a:rPr sz="1000" spc="-20" dirty="0">
                <a:latin typeface="Calibri"/>
                <a:cs typeface="Calibri"/>
              </a:rPr>
              <a:t> </a:t>
            </a:r>
            <a:r>
              <a:rPr sz="1000" dirty="0">
                <a:latin typeface="Calibri"/>
                <a:cs typeface="Calibri"/>
              </a:rPr>
              <a:t>(EPS)</a:t>
            </a:r>
            <a:r>
              <a:rPr sz="1000" spc="-15" dirty="0">
                <a:latin typeface="Calibri"/>
                <a:cs typeface="Calibri"/>
              </a:rPr>
              <a:t> </a:t>
            </a:r>
            <a:r>
              <a:rPr sz="1000" dirty="0">
                <a:latin typeface="Calibri"/>
                <a:cs typeface="Calibri"/>
              </a:rPr>
              <a:t>of</a:t>
            </a:r>
            <a:r>
              <a:rPr sz="1000" spc="-20" dirty="0">
                <a:latin typeface="Calibri"/>
                <a:cs typeface="Calibri"/>
              </a:rPr>
              <a:t> </a:t>
            </a:r>
            <a:r>
              <a:rPr sz="1000" dirty="0">
                <a:latin typeface="Calibri"/>
                <a:cs typeface="Calibri"/>
              </a:rPr>
              <a:t>the</a:t>
            </a:r>
            <a:r>
              <a:rPr sz="1000" spc="-25" dirty="0">
                <a:latin typeface="Calibri"/>
                <a:cs typeface="Calibri"/>
              </a:rPr>
              <a:t> </a:t>
            </a:r>
            <a:r>
              <a:rPr sz="1000" dirty="0">
                <a:latin typeface="Calibri"/>
                <a:cs typeface="Calibri"/>
              </a:rPr>
              <a:t>second quarter</a:t>
            </a:r>
            <a:r>
              <a:rPr sz="1000" spc="-15" dirty="0">
                <a:latin typeface="Calibri"/>
                <a:cs typeface="Calibri"/>
              </a:rPr>
              <a:t> </a:t>
            </a:r>
            <a:r>
              <a:rPr sz="1000" dirty="0">
                <a:latin typeface="Calibri"/>
                <a:cs typeface="Calibri"/>
              </a:rPr>
              <a:t>is</a:t>
            </a:r>
            <a:r>
              <a:rPr lang="en-US" sz="1000" spc="-10" dirty="0">
                <a:latin typeface="Calibri"/>
                <a:cs typeface="Calibri"/>
              </a:rPr>
              <a:t>.</a:t>
            </a:r>
            <a:endParaRPr sz="1000" dirty="0">
              <a:latin typeface="Calibri"/>
              <a:cs typeface="Calibri"/>
            </a:endParaRPr>
          </a:p>
        </p:txBody>
      </p:sp>
      <p:sp>
        <p:nvSpPr>
          <p:cNvPr id="26" name="object 26"/>
          <p:cNvSpPr txBox="1"/>
          <p:nvPr/>
        </p:nvSpPr>
        <p:spPr>
          <a:xfrm>
            <a:off x="221745" y="7522837"/>
            <a:ext cx="3774749" cy="2333075"/>
          </a:xfrm>
          <a:prstGeom prst="rect">
            <a:avLst/>
          </a:prstGeom>
        </p:spPr>
        <p:txBody>
          <a:bodyPr vert="horz" wrap="square" lIns="0" tIns="11430" rIns="0" bIns="0" rtlCol="0">
            <a:spAutoFit/>
          </a:bodyPr>
          <a:lstStyle/>
          <a:p>
            <a:pPr marL="12700">
              <a:lnSpc>
                <a:spcPct val="100000"/>
              </a:lnSpc>
              <a:spcBef>
                <a:spcPts val="90"/>
              </a:spcBef>
            </a:pPr>
            <a:r>
              <a:rPr sz="900" b="1" spc="-10" dirty="0">
                <a:latin typeface="Calibri"/>
                <a:cs typeface="Calibri"/>
              </a:rPr>
              <a:t>Brief</a:t>
            </a:r>
            <a:r>
              <a:rPr sz="900" b="1" spc="-35" dirty="0">
                <a:latin typeface="Calibri"/>
                <a:cs typeface="Calibri"/>
              </a:rPr>
              <a:t> </a:t>
            </a:r>
            <a:r>
              <a:rPr sz="900" b="1" spc="-10" dirty="0">
                <a:latin typeface="Calibri"/>
                <a:cs typeface="Calibri"/>
              </a:rPr>
              <a:t>Overview</a:t>
            </a:r>
            <a:endParaRPr sz="900" dirty="0">
              <a:latin typeface="Calibri"/>
              <a:cs typeface="Calibri"/>
            </a:endParaRPr>
          </a:p>
          <a:p>
            <a:pPr>
              <a:lnSpc>
                <a:spcPct val="100000"/>
              </a:lnSpc>
              <a:spcBef>
                <a:spcPts val="509"/>
              </a:spcBef>
            </a:pPr>
            <a:endParaRPr sz="900" dirty="0">
              <a:latin typeface="Calibri"/>
              <a:cs typeface="Calibri"/>
            </a:endParaRPr>
          </a:p>
          <a:p>
            <a:pPr marL="182245" indent="-169545">
              <a:lnSpc>
                <a:spcPct val="100000"/>
              </a:lnSpc>
              <a:buSzPct val="131250"/>
              <a:buFont typeface="Wingdings"/>
              <a:buChar char=""/>
              <a:tabLst>
                <a:tab pos="182245" algn="l"/>
              </a:tabLst>
            </a:pPr>
            <a:r>
              <a:rPr sz="900" dirty="0">
                <a:latin typeface="Calibri"/>
                <a:cs typeface="Calibri"/>
              </a:rPr>
              <a:t>The</a:t>
            </a:r>
            <a:r>
              <a:rPr sz="900" spc="-10" dirty="0">
                <a:latin typeface="Calibri"/>
                <a:cs typeface="Calibri"/>
              </a:rPr>
              <a:t> expected</a:t>
            </a:r>
            <a:r>
              <a:rPr sz="900" spc="-25" dirty="0">
                <a:latin typeface="Calibri"/>
                <a:cs typeface="Calibri"/>
              </a:rPr>
              <a:t> </a:t>
            </a:r>
            <a:r>
              <a:rPr sz="900" spc="-10" dirty="0">
                <a:latin typeface="Calibri"/>
                <a:cs typeface="Calibri"/>
              </a:rPr>
              <a:t>revenue</a:t>
            </a:r>
            <a:r>
              <a:rPr sz="900" spc="-45" dirty="0">
                <a:latin typeface="Calibri"/>
                <a:cs typeface="Calibri"/>
              </a:rPr>
              <a:t> </a:t>
            </a:r>
            <a:r>
              <a:rPr sz="900" dirty="0">
                <a:latin typeface="Calibri"/>
                <a:cs typeface="Calibri"/>
              </a:rPr>
              <a:t>growth</a:t>
            </a:r>
            <a:r>
              <a:rPr sz="900" spc="-25" dirty="0">
                <a:latin typeface="Calibri"/>
                <a:cs typeface="Calibri"/>
              </a:rPr>
              <a:t> </a:t>
            </a:r>
            <a:r>
              <a:rPr sz="900" dirty="0">
                <a:latin typeface="Calibri"/>
                <a:cs typeface="Calibri"/>
              </a:rPr>
              <a:t>to</a:t>
            </a:r>
            <a:r>
              <a:rPr sz="900" spc="-25" dirty="0">
                <a:latin typeface="Calibri"/>
                <a:cs typeface="Calibri"/>
              </a:rPr>
              <a:t> </a:t>
            </a:r>
            <a:r>
              <a:rPr sz="900" dirty="0">
                <a:latin typeface="Calibri"/>
                <a:cs typeface="Calibri"/>
              </a:rPr>
              <a:t>be</a:t>
            </a:r>
            <a:r>
              <a:rPr sz="900" spc="-5" dirty="0">
                <a:latin typeface="Calibri"/>
                <a:cs typeface="Calibri"/>
              </a:rPr>
              <a:t> </a:t>
            </a:r>
            <a:r>
              <a:rPr sz="900" dirty="0">
                <a:latin typeface="Calibri"/>
                <a:cs typeface="Calibri"/>
              </a:rPr>
              <a:t>near</a:t>
            </a:r>
            <a:r>
              <a:rPr lang="en-US" sz="900" dirty="0">
                <a:latin typeface="Calibri"/>
                <a:cs typeface="Calibri"/>
              </a:rPr>
              <a:t> 116</a:t>
            </a:r>
            <a:r>
              <a:rPr sz="900" dirty="0">
                <a:latin typeface="Calibri"/>
                <a:cs typeface="Calibri"/>
              </a:rPr>
              <a:t>%</a:t>
            </a:r>
            <a:r>
              <a:rPr sz="900" spc="-5" dirty="0">
                <a:latin typeface="Calibri"/>
                <a:cs typeface="Calibri"/>
              </a:rPr>
              <a:t> </a:t>
            </a:r>
            <a:r>
              <a:rPr sz="900" dirty="0">
                <a:latin typeface="Calibri"/>
                <a:cs typeface="Calibri"/>
              </a:rPr>
              <a:t>YoY</a:t>
            </a:r>
            <a:r>
              <a:rPr sz="900" spc="-20" dirty="0">
                <a:latin typeface="Calibri"/>
                <a:cs typeface="Calibri"/>
              </a:rPr>
              <a:t> </a:t>
            </a:r>
            <a:r>
              <a:rPr sz="900" dirty="0">
                <a:latin typeface="Calibri"/>
                <a:cs typeface="Calibri"/>
              </a:rPr>
              <a:t>for</a:t>
            </a:r>
            <a:r>
              <a:rPr sz="900" spc="-25" dirty="0">
                <a:latin typeface="Calibri"/>
                <a:cs typeface="Calibri"/>
              </a:rPr>
              <a:t> </a:t>
            </a:r>
            <a:r>
              <a:rPr sz="900" dirty="0">
                <a:latin typeface="Calibri"/>
                <a:cs typeface="Calibri"/>
              </a:rPr>
              <a:t>the</a:t>
            </a:r>
            <a:r>
              <a:rPr sz="900" spc="-30" dirty="0">
                <a:latin typeface="Calibri"/>
                <a:cs typeface="Calibri"/>
              </a:rPr>
              <a:t> </a:t>
            </a:r>
            <a:r>
              <a:rPr sz="900" spc="-20" dirty="0">
                <a:latin typeface="Calibri"/>
                <a:cs typeface="Calibri"/>
              </a:rPr>
              <a:t>FY25.</a:t>
            </a:r>
            <a:endParaRPr sz="900" dirty="0">
              <a:latin typeface="Calibri"/>
              <a:cs typeface="Calibri"/>
            </a:endParaRPr>
          </a:p>
          <a:p>
            <a:pPr>
              <a:lnSpc>
                <a:spcPct val="100000"/>
              </a:lnSpc>
              <a:spcBef>
                <a:spcPts val="515"/>
              </a:spcBef>
              <a:buClr>
                <a:srgbClr val="242424"/>
              </a:buClr>
              <a:buFont typeface="Wingdings"/>
              <a:buChar char=""/>
            </a:pPr>
            <a:endParaRPr sz="900" dirty="0">
              <a:latin typeface="Calibri"/>
              <a:cs typeface="Calibri"/>
            </a:endParaRPr>
          </a:p>
          <a:p>
            <a:pPr marL="181610" marR="294005" indent="-169545">
              <a:lnSpc>
                <a:spcPts val="940"/>
              </a:lnSpc>
              <a:buSzPct val="131250"/>
              <a:buFont typeface="Wingdings"/>
              <a:buChar char=""/>
              <a:tabLst>
                <a:tab pos="186055" algn="l"/>
              </a:tabLst>
            </a:pPr>
            <a:r>
              <a:rPr lang="en-US" sz="900" spc="-20" dirty="0">
                <a:latin typeface="Calibri"/>
                <a:cs typeface="Calibri"/>
              </a:rPr>
              <a:t>The company had been having high margins due to Increase in the demand of its products and services, Leading to an overall revenue growth in 5 years to be 1099%</a:t>
            </a:r>
            <a:endParaRPr sz="900" dirty="0">
              <a:latin typeface="Calibri"/>
              <a:cs typeface="Calibri"/>
            </a:endParaRPr>
          </a:p>
          <a:p>
            <a:pPr>
              <a:lnSpc>
                <a:spcPct val="100000"/>
              </a:lnSpc>
              <a:spcBef>
                <a:spcPts val="405"/>
              </a:spcBef>
              <a:buClr>
                <a:srgbClr val="242424"/>
              </a:buClr>
              <a:buFont typeface="Wingdings"/>
              <a:buChar char=""/>
            </a:pPr>
            <a:endParaRPr sz="900" dirty="0">
              <a:latin typeface="Calibri"/>
              <a:cs typeface="Calibri"/>
            </a:endParaRPr>
          </a:p>
          <a:p>
            <a:pPr marL="181610" marR="5080" indent="-169545">
              <a:lnSpc>
                <a:spcPct val="102499"/>
              </a:lnSpc>
              <a:spcBef>
                <a:spcPts val="5"/>
              </a:spcBef>
              <a:buSzPct val="131250"/>
              <a:buFont typeface="Wingdings"/>
              <a:buChar char=""/>
              <a:tabLst>
                <a:tab pos="186055" algn="l"/>
              </a:tabLst>
            </a:pPr>
            <a:r>
              <a:rPr sz="900" spc="-20" dirty="0">
                <a:latin typeface="Calibri"/>
                <a:cs typeface="Calibri"/>
              </a:rPr>
              <a:t>The</a:t>
            </a:r>
            <a:r>
              <a:rPr sz="900" spc="-25" dirty="0">
                <a:latin typeface="Calibri"/>
                <a:cs typeface="Calibri"/>
              </a:rPr>
              <a:t> </a:t>
            </a:r>
            <a:r>
              <a:rPr sz="900" spc="-10" dirty="0">
                <a:latin typeface="Calibri"/>
                <a:cs typeface="Calibri"/>
              </a:rPr>
              <a:t>company</a:t>
            </a:r>
            <a:r>
              <a:rPr sz="900" spc="15" dirty="0">
                <a:latin typeface="Calibri"/>
                <a:cs typeface="Calibri"/>
              </a:rPr>
              <a:t> </a:t>
            </a:r>
            <a:r>
              <a:rPr sz="900" spc="-20" dirty="0">
                <a:latin typeface="Calibri"/>
                <a:cs typeface="Calibri"/>
              </a:rPr>
              <a:t>had</a:t>
            </a:r>
            <a:r>
              <a:rPr sz="900" spc="-15" dirty="0">
                <a:latin typeface="Calibri"/>
                <a:cs typeface="Calibri"/>
              </a:rPr>
              <a:t> </a:t>
            </a:r>
            <a:r>
              <a:rPr sz="900" dirty="0">
                <a:latin typeface="Calibri"/>
                <a:cs typeface="Calibri"/>
              </a:rPr>
              <a:t>good</a:t>
            </a:r>
            <a:r>
              <a:rPr sz="900" spc="-20" dirty="0">
                <a:latin typeface="Calibri"/>
                <a:cs typeface="Calibri"/>
              </a:rPr>
              <a:t> </a:t>
            </a:r>
            <a:r>
              <a:rPr sz="900" dirty="0">
                <a:latin typeface="Calibri"/>
                <a:cs typeface="Calibri"/>
              </a:rPr>
              <a:t>growth</a:t>
            </a:r>
            <a:r>
              <a:rPr sz="900" spc="-20" dirty="0">
                <a:latin typeface="Calibri"/>
                <a:cs typeface="Calibri"/>
              </a:rPr>
              <a:t> </a:t>
            </a:r>
            <a:r>
              <a:rPr sz="900" dirty="0">
                <a:latin typeface="Calibri"/>
                <a:cs typeface="Calibri"/>
              </a:rPr>
              <a:t>in</a:t>
            </a:r>
            <a:r>
              <a:rPr sz="900" spc="-20" dirty="0">
                <a:latin typeface="Calibri"/>
                <a:cs typeface="Calibri"/>
              </a:rPr>
              <a:t> </a:t>
            </a:r>
            <a:r>
              <a:rPr lang="en-US" sz="900" spc="-10" dirty="0">
                <a:latin typeface="Calibri"/>
                <a:cs typeface="Calibri"/>
              </a:rPr>
              <a:t>United states followed by Singapore and China </a:t>
            </a:r>
            <a:r>
              <a:rPr sz="900" spc="-10" dirty="0">
                <a:latin typeface="Calibri"/>
                <a:cs typeface="Calibri"/>
              </a:rPr>
              <a:t>during</a:t>
            </a:r>
            <a:r>
              <a:rPr sz="900" spc="-25" dirty="0">
                <a:latin typeface="Calibri"/>
                <a:cs typeface="Calibri"/>
              </a:rPr>
              <a:t> </a:t>
            </a:r>
            <a:r>
              <a:rPr sz="900" dirty="0">
                <a:latin typeface="Calibri"/>
                <a:cs typeface="Calibri"/>
              </a:rPr>
              <a:t>last</a:t>
            </a:r>
            <a:r>
              <a:rPr sz="900" spc="-10" dirty="0">
                <a:latin typeface="Calibri"/>
                <a:cs typeface="Calibri"/>
              </a:rPr>
              <a:t> year</a:t>
            </a:r>
            <a:r>
              <a:rPr sz="900" spc="-25" dirty="0">
                <a:latin typeface="Calibri"/>
                <a:cs typeface="Calibri"/>
              </a:rPr>
              <a:t> </a:t>
            </a:r>
            <a:r>
              <a:rPr lang="en-US" sz="900" dirty="0">
                <a:latin typeface="Calibri"/>
                <a:cs typeface="Calibri"/>
              </a:rPr>
              <a:t>3 years</a:t>
            </a:r>
            <a:r>
              <a:rPr sz="900" spc="-10" dirty="0">
                <a:latin typeface="Calibri"/>
                <a:cs typeface="Calibri"/>
              </a:rPr>
              <a:t>.</a:t>
            </a:r>
            <a:endParaRPr sz="900" dirty="0">
              <a:latin typeface="Calibri"/>
              <a:cs typeface="Calibri"/>
            </a:endParaRPr>
          </a:p>
          <a:p>
            <a:pPr>
              <a:lnSpc>
                <a:spcPct val="100000"/>
              </a:lnSpc>
              <a:spcBef>
                <a:spcPts val="465"/>
              </a:spcBef>
              <a:buClr>
                <a:srgbClr val="242424"/>
              </a:buClr>
              <a:buFont typeface="Wingdings"/>
              <a:buChar char=""/>
            </a:pPr>
            <a:endParaRPr sz="900" dirty="0">
              <a:latin typeface="Calibri"/>
              <a:cs typeface="Calibri"/>
            </a:endParaRPr>
          </a:p>
          <a:p>
            <a:pPr marL="182245" indent="-169545">
              <a:lnSpc>
                <a:spcPct val="100000"/>
              </a:lnSpc>
              <a:buSzPct val="131250"/>
              <a:buFont typeface="Wingdings"/>
              <a:buChar char=""/>
              <a:tabLst>
                <a:tab pos="182245" algn="l"/>
              </a:tabLst>
            </a:pPr>
            <a:r>
              <a:rPr sz="900" spc="-20" dirty="0">
                <a:latin typeface="Calibri"/>
                <a:cs typeface="Calibri"/>
              </a:rPr>
              <a:t>The</a:t>
            </a:r>
            <a:r>
              <a:rPr sz="900" spc="-10" dirty="0">
                <a:latin typeface="Calibri"/>
                <a:cs typeface="Calibri"/>
              </a:rPr>
              <a:t> </a:t>
            </a:r>
            <a:r>
              <a:rPr sz="900" spc="-20" dirty="0">
                <a:latin typeface="Calibri"/>
                <a:cs typeface="Calibri"/>
              </a:rPr>
              <a:t>company </a:t>
            </a:r>
            <a:r>
              <a:rPr sz="900" spc="-10" dirty="0">
                <a:latin typeface="Calibri"/>
                <a:cs typeface="Calibri"/>
              </a:rPr>
              <a:t>recorded</a:t>
            </a:r>
            <a:r>
              <a:rPr sz="900" spc="-30" dirty="0">
                <a:latin typeface="Calibri"/>
                <a:cs typeface="Calibri"/>
              </a:rPr>
              <a:t> </a:t>
            </a:r>
            <a:r>
              <a:rPr sz="900" dirty="0">
                <a:latin typeface="Calibri"/>
                <a:cs typeface="Calibri"/>
              </a:rPr>
              <a:t>the</a:t>
            </a:r>
            <a:r>
              <a:rPr sz="900" spc="-5" dirty="0">
                <a:latin typeface="Calibri"/>
                <a:cs typeface="Calibri"/>
              </a:rPr>
              <a:t> </a:t>
            </a:r>
            <a:r>
              <a:rPr sz="900" spc="-10" dirty="0">
                <a:latin typeface="Calibri"/>
                <a:cs typeface="Calibri"/>
              </a:rPr>
              <a:t>highest</a:t>
            </a:r>
            <a:r>
              <a:rPr sz="900" spc="5" dirty="0">
                <a:latin typeface="Calibri"/>
                <a:cs typeface="Calibri"/>
              </a:rPr>
              <a:t> </a:t>
            </a:r>
            <a:r>
              <a:rPr sz="900" spc="-10" dirty="0">
                <a:latin typeface="Calibri"/>
                <a:cs typeface="Calibri"/>
              </a:rPr>
              <a:t>ever </a:t>
            </a:r>
            <a:r>
              <a:rPr lang="en-US" sz="900" spc="-10" dirty="0">
                <a:latin typeface="Calibri"/>
                <a:cs typeface="Calibri"/>
              </a:rPr>
              <a:t>Free </a:t>
            </a:r>
            <a:r>
              <a:rPr sz="900" dirty="0">
                <a:latin typeface="Calibri"/>
                <a:cs typeface="Calibri"/>
              </a:rPr>
              <a:t>cash </a:t>
            </a:r>
            <a:r>
              <a:rPr sz="900" spc="-10" dirty="0">
                <a:latin typeface="Calibri"/>
                <a:cs typeface="Calibri"/>
              </a:rPr>
              <a:t>flow</a:t>
            </a:r>
            <a:r>
              <a:rPr sz="900" spc="15" dirty="0">
                <a:latin typeface="Calibri"/>
                <a:cs typeface="Calibri"/>
              </a:rPr>
              <a:t> </a:t>
            </a:r>
            <a:r>
              <a:rPr sz="900" dirty="0">
                <a:latin typeface="Calibri"/>
                <a:cs typeface="Calibri"/>
              </a:rPr>
              <a:t>in</a:t>
            </a:r>
            <a:r>
              <a:rPr sz="900" spc="-10" dirty="0">
                <a:latin typeface="Calibri"/>
                <a:cs typeface="Calibri"/>
              </a:rPr>
              <a:t> </a:t>
            </a:r>
            <a:r>
              <a:rPr sz="900" spc="-20" dirty="0">
                <a:latin typeface="Calibri"/>
                <a:cs typeface="Calibri"/>
              </a:rPr>
              <a:t>FY2</a:t>
            </a:r>
            <a:r>
              <a:rPr lang="en-US" sz="900" spc="-20" dirty="0">
                <a:latin typeface="Calibri"/>
                <a:cs typeface="Calibri"/>
              </a:rPr>
              <a:t>4 recorded</a:t>
            </a:r>
            <a:r>
              <a:rPr sz="900" spc="-20" dirty="0">
                <a:latin typeface="Calibri"/>
                <a:cs typeface="Calibri"/>
              </a:rPr>
              <a:t>.</a:t>
            </a:r>
            <a:endParaRPr sz="900" dirty="0">
              <a:latin typeface="Calibri"/>
              <a:cs typeface="Calibri"/>
            </a:endParaRPr>
          </a:p>
          <a:p>
            <a:pPr>
              <a:lnSpc>
                <a:spcPct val="100000"/>
              </a:lnSpc>
              <a:spcBef>
                <a:spcPts val="459"/>
              </a:spcBef>
              <a:buClr>
                <a:srgbClr val="242424"/>
              </a:buClr>
              <a:buFont typeface="Wingdings"/>
              <a:buChar char=""/>
            </a:pPr>
            <a:endParaRPr sz="900" dirty="0">
              <a:latin typeface="Calibri"/>
              <a:cs typeface="Calibri"/>
            </a:endParaRPr>
          </a:p>
          <a:p>
            <a:pPr marL="182245" indent="-169545">
              <a:lnSpc>
                <a:spcPct val="100000"/>
              </a:lnSpc>
              <a:buSzPct val="131250"/>
              <a:buFont typeface="Wingdings"/>
              <a:buChar char=""/>
              <a:tabLst>
                <a:tab pos="182245" algn="l"/>
                <a:tab pos="1847214" algn="l"/>
              </a:tabLst>
            </a:pPr>
            <a:r>
              <a:rPr sz="900" spc="-20" dirty="0">
                <a:latin typeface="Calibri"/>
                <a:cs typeface="Calibri"/>
              </a:rPr>
              <a:t>The</a:t>
            </a:r>
            <a:r>
              <a:rPr sz="900" spc="-25" dirty="0">
                <a:latin typeface="Calibri"/>
                <a:cs typeface="Calibri"/>
              </a:rPr>
              <a:t> </a:t>
            </a:r>
            <a:r>
              <a:rPr sz="900" spc="-10" dirty="0">
                <a:latin typeface="Calibri"/>
                <a:cs typeface="Calibri"/>
              </a:rPr>
              <a:t>company</a:t>
            </a:r>
            <a:r>
              <a:rPr sz="900" spc="-15" dirty="0">
                <a:latin typeface="Calibri"/>
                <a:cs typeface="Calibri"/>
              </a:rPr>
              <a:t> </a:t>
            </a:r>
            <a:r>
              <a:rPr lang="en-US" sz="900" dirty="0">
                <a:latin typeface="Calibri"/>
                <a:cs typeface="Calibri"/>
              </a:rPr>
              <a:t>had recorded highest Net Profits and Revenue in the segment in FY24</a:t>
            </a:r>
            <a:r>
              <a:rPr sz="900" spc="-20" dirty="0">
                <a:latin typeface="Calibri"/>
                <a:cs typeface="Calibri"/>
              </a:rPr>
              <a:t>.</a:t>
            </a:r>
            <a:endParaRPr sz="900" dirty="0">
              <a:latin typeface="Calibri"/>
              <a:cs typeface="Calibri"/>
            </a:endParaRPr>
          </a:p>
        </p:txBody>
      </p:sp>
      <p:graphicFrame>
        <p:nvGraphicFramePr>
          <p:cNvPr id="27" name="object 27"/>
          <p:cNvGraphicFramePr>
            <a:graphicFrameLocks noGrp="1"/>
          </p:cNvGraphicFramePr>
          <p:nvPr>
            <p:extLst>
              <p:ext uri="{D42A27DB-BD31-4B8C-83A1-F6EECF244321}">
                <p14:modId xmlns:p14="http://schemas.microsoft.com/office/powerpoint/2010/main" val="3686364438"/>
              </p:ext>
            </p:extLst>
          </p:nvPr>
        </p:nvGraphicFramePr>
        <p:xfrm>
          <a:off x="4342811" y="4978433"/>
          <a:ext cx="2348864" cy="1116329"/>
        </p:xfrm>
        <a:graphic>
          <a:graphicData uri="http://schemas.openxmlformats.org/drawingml/2006/table">
            <a:tbl>
              <a:tblPr firstRow="1" bandRow="1">
                <a:tableStyleId>{2D5ABB26-0587-4C30-8999-92F81FD0307C}</a:tableStyleId>
              </a:tblPr>
              <a:tblGrid>
                <a:gridCol w="988694">
                  <a:extLst>
                    <a:ext uri="{9D8B030D-6E8A-4147-A177-3AD203B41FA5}">
                      <a16:colId xmlns:a16="http://schemas.microsoft.com/office/drawing/2014/main" val="20000"/>
                    </a:ext>
                  </a:extLst>
                </a:gridCol>
                <a:gridCol w="1360170">
                  <a:extLst>
                    <a:ext uri="{9D8B030D-6E8A-4147-A177-3AD203B41FA5}">
                      <a16:colId xmlns:a16="http://schemas.microsoft.com/office/drawing/2014/main" val="20001"/>
                    </a:ext>
                  </a:extLst>
                </a:gridCol>
              </a:tblGrid>
              <a:tr h="340995">
                <a:tc gridSpan="2">
                  <a:txBody>
                    <a:bodyPr/>
                    <a:lstStyle/>
                    <a:p>
                      <a:pPr marL="106045" algn="ctr">
                        <a:lnSpc>
                          <a:spcPct val="100000"/>
                        </a:lnSpc>
                        <a:spcBef>
                          <a:spcPts val="895"/>
                        </a:spcBef>
                      </a:pPr>
                      <a:r>
                        <a:rPr sz="1050" b="1" spc="-10" dirty="0">
                          <a:solidFill>
                            <a:schemeClr val="bg1"/>
                          </a:solidFill>
                          <a:latin typeface="Calibri"/>
                          <a:cs typeface="Calibri"/>
                        </a:rPr>
                        <a:t>Absolute</a:t>
                      </a:r>
                      <a:r>
                        <a:rPr sz="1050" b="1" spc="5" dirty="0">
                          <a:solidFill>
                            <a:schemeClr val="bg1"/>
                          </a:solidFill>
                          <a:latin typeface="Calibri"/>
                          <a:cs typeface="Calibri"/>
                        </a:rPr>
                        <a:t> </a:t>
                      </a:r>
                      <a:r>
                        <a:rPr sz="1050" b="1" spc="-10" dirty="0">
                          <a:solidFill>
                            <a:schemeClr val="bg1"/>
                          </a:solidFill>
                          <a:latin typeface="Calibri"/>
                          <a:cs typeface="Calibri"/>
                        </a:rPr>
                        <a:t>Returns</a:t>
                      </a:r>
                      <a:endParaRPr sz="1050" b="1" dirty="0">
                        <a:solidFill>
                          <a:schemeClr val="bg1"/>
                        </a:solidFill>
                        <a:latin typeface="Calibri"/>
                        <a:cs typeface="Calibri"/>
                      </a:endParaRPr>
                    </a:p>
                  </a:txBody>
                  <a:tcPr marL="0" marR="0" marT="113665" marB="0">
                    <a:lnL w="6350">
                      <a:solidFill>
                        <a:srgbClr val="000000"/>
                      </a:solidFill>
                      <a:prstDash val="solid"/>
                    </a:lnL>
                    <a:lnR w="6350">
                      <a:solidFill>
                        <a:srgbClr val="000000"/>
                      </a:solidFill>
                      <a:prstDash val="solid"/>
                    </a:lnR>
                    <a:lnT w="6350">
                      <a:solidFill>
                        <a:srgbClr val="000000"/>
                      </a:solidFill>
                      <a:prstDash val="solid"/>
                    </a:lnT>
                    <a:lnB w="12700" cap="flat" cmpd="sng" algn="ctr">
                      <a:solidFill>
                        <a:schemeClr val="tx1"/>
                      </a:solidFill>
                      <a:prstDash val="solid"/>
                      <a:round/>
                      <a:headEnd type="none" w="med" len="med"/>
                      <a:tailEnd type="none" w="med" len="med"/>
                    </a:lnB>
                    <a:solidFill>
                      <a:srgbClr val="EDEBE0"/>
                    </a:solidFill>
                  </a:tcPr>
                </a:tc>
                <a:tc hMerge="1">
                  <a:txBody>
                    <a:bodyPr/>
                    <a:lstStyle/>
                    <a:p>
                      <a:endParaRPr/>
                    </a:p>
                  </a:txBody>
                  <a:tcPr marL="0" marR="0" marT="0" marB="0"/>
                </a:tc>
                <a:extLst>
                  <a:ext uri="{0D108BD9-81ED-4DB2-BD59-A6C34878D82A}">
                    <a16:rowId xmlns:a16="http://schemas.microsoft.com/office/drawing/2014/main" val="10000"/>
                  </a:ext>
                </a:extLst>
              </a:tr>
              <a:tr h="257175">
                <a:tc>
                  <a:txBody>
                    <a:bodyPr/>
                    <a:lstStyle/>
                    <a:p>
                      <a:pPr marL="106045" algn="ctr">
                        <a:lnSpc>
                          <a:spcPct val="100000"/>
                        </a:lnSpc>
                        <a:spcBef>
                          <a:spcPts val="220"/>
                        </a:spcBef>
                      </a:pPr>
                      <a:r>
                        <a:rPr sz="1050" b="1" dirty="0">
                          <a:solidFill>
                            <a:schemeClr val="bg1"/>
                          </a:solidFill>
                          <a:latin typeface="Calibri"/>
                          <a:cs typeface="Calibri"/>
                        </a:rPr>
                        <a:t>1</a:t>
                      </a:r>
                      <a:r>
                        <a:rPr sz="1050" b="1" spc="-15" dirty="0">
                          <a:solidFill>
                            <a:schemeClr val="bg1"/>
                          </a:solidFill>
                          <a:latin typeface="Calibri"/>
                          <a:cs typeface="Calibri"/>
                        </a:rPr>
                        <a:t> </a:t>
                      </a:r>
                      <a:r>
                        <a:rPr sz="1050" b="1" spc="-20" dirty="0">
                          <a:solidFill>
                            <a:schemeClr val="bg1"/>
                          </a:solidFill>
                          <a:latin typeface="Calibri"/>
                          <a:cs typeface="Calibri"/>
                        </a:rPr>
                        <a:t>Year</a:t>
                      </a:r>
                      <a:endParaRPr sz="1050" dirty="0">
                        <a:solidFill>
                          <a:schemeClr val="bg1"/>
                        </a:solidFill>
                        <a:latin typeface="Calibri"/>
                        <a:cs typeface="Calibri"/>
                      </a:endParaRPr>
                    </a:p>
                  </a:txBody>
                  <a:tcPr marL="0" marR="0" marT="27940" marB="0">
                    <a:lnL w="6350">
                      <a:solidFill>
                        <a:srgbClr val="000000"/>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BE0"/>
                    </a:solidFill>
                  </a:tcPr>
                </a:tc>
                <a:tc>
                  <a:txBody>
                    <a:bodyPr/>
                    <a:lstStyle/>
                    <a:p>
                      <a:pPr marR="429259" algn="ctr">
                        <a:lnSpc>
                          <a:spcPct val="100000"/>
                        </a:lnSpc>
                        <a:spcBef>
                          <a:spcPts val="220"/>
                        </a:spcBef>
                      </a:pPr>
                      <a:r>
                        <a:rPr sz="1050" b="1" dirty="0">
                          <a:solidFill>
                            <a:schemeClr val="bg1"/>
                          </a:solidFill>
                          <a:latin typeface="Calibri"/>
                          <a:cs typeface="Calibri"/>
                        </a:rPr>
                        <a:t>:</a:t>
                      </a:r>
                      <a:r>
                        <a:rPr lang="en-US" sz="1050" b="1" dirty="0">
                          <a:solidFill>
                            <a:schemeClr val="bg1"/>
                          </a:solidFill>
                          <a:latin typeface="Calibri"/>
                          <a:cs typeface="Calibri"/>
                        </a:rPr>
                        <a:t>            </a:t>
                      </a:r>
                      <a:r>
                        <a:rPr lang="en-US" sz="1050" b="1" spc="-20" dirty="0">
                          <a:solidFill>
                            <a:schemeClr val="bg1"/>
                          </a:solidFill>
                          <a:latin typeface="Calibri"/>
                          <a:cs typeface="Calibri"/>
                        </a:rPr>
                        <a:t>99.30%</a:t>
                      </a:r>
                      <a:endParaRPr sz="1050" dirty="0">
                        <a:solidFill>
                          <a:schemeClr val="bg1"/>
                        </a:solidFill>
                        <a:latin typeface="Calibri"/>
                        <a:cs typeface="Calibri"/>
                      </a:endParaRPr>
                    </a:p>
                  </a:txBody>
                  <a:tcPr marL="0" marR="0" marT="27940" marB="0">
                    <a:lnL w="12700" cap="flat" cmpd="sng" algn="ctr">
                      <a:solidFill>
                        <a:schemeClr val="tx1"/>
                      </a:solidFill>
                      <a:prstDash val="solid"/>
                      <a:round/>
                      <a:headEnd type="none" w="med" len="med"/>
                      <a:tailEnd type="none" w="med" len="med"/>
                    </a:lnL>
                    <a:lnR w="6350">
                      <a:solidFill>
                        <a:srgbClr val="000000"/>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BE0"/>
                    </a:solidFill>
                  </a:tcPr>
                </a:tc>
                <a:extLst>
                  <a:ext uri="{0D108BD9-81ED-4DB2-BD59-A6C34878D82A}">
                    <a16:rowId xmlns:a16="http://schemas.microsoft.com/office/drawing/2014/main" val="10001"/>
                  </a:ext>
                </a:extLst>
              </a:tr>
              <a:tr h="252729">
                <a:tc>
                  <a:txBody>
                    <a:bodyPr/>
                    <a:lstStyle/>
                    <a:p>
                      <a:pPr marL="97155" algn="ctr">
                        <a:lnSpc>
                          <a:spcPct val="100000"/>
                        </a:lnSpc>
                        <a:spcBef>
                          <a:spcPts val="234"/>
                        </a:spcBef>
                      </a:pPr>
                      <a:r>
                        <a:rPr sz="1050" b="1" dirty="0">
                          <a:solidFill>
                            <a:schemeClr val="bg1"/>
                          </a:solidFill>
                          <a:latin typeface="Calibri"/>
                          <a:cs typeface="Calibri"/>
                        </a:rPr>
                        <a:t>3</a:t>
                      </a:r>
                      <a:r>
                        <a:rPr sz="1050" b="1" spc="-15" dirty="0">
                          <a:solidFill>
                            <a:schemeClr val="bg1"/>
                          </a:solidFill>
                          <a:latin typeface="Calibri"/>
                          <a:cs typeface="Calibri"/>
                        </a:rPr>
                        <a:t> </a:t>
                      </a:r>
                      <a:r>
                        <a:rPr sz="1050" b="1" spc="-20" dirty="0">
                          <a:solidFill>
                            <a:schemeClr val="bg1"/>
                          </a:solidFill>
                          <a:latin typeface="Calibri"/>
                          <a:cs typeface="Calibri"/>
                        </a:rPr>
                        <a:t>Year</a:t>
                      </a:r>
                      <a:endParaRPr sz="1050">
                        <a:solidFill>
                          <a:schemeClr val="bg1"/>
                        </a:solidFill>
                        <a:latin typeface="Calibri"/>
                        <a:cs typeface="Calibri"/>
                      </a:endParaRPr>
                    </a:p>
                  </a:txBody>
                  <a:tcPr marL="0" marR="0" marT="29844" marB="0">
                    <a:lnL w="6350">
                      <a:solidFill>
                        <a:srgbClr val="000000"/>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BE0"/>
                    </a:solidFill>
                  </a:tcPr>
                </a:tc>
                <a:tc>
                  <a:txBody>
                    <a:bodyPr/>
                    <a:lstStyle/>
                    <a:p>
                      <a:pPr marR="438784" algn="ctr">
                        <a:lnSpc>
                          <a:spcPct val="100000"/>
                        </a:lnSpc>
                        <a:spcBef>
                          <a:spcPts val="234"/>
                        </a:spcBef>
                      </a:pPr>
                      <a:r>
                        <a:rPr sz="1050" b="1" dirty="0">
                          <a:solidFill>
                            <a:schemeClr val="bg1"/>
                          </a:solidFill>
                          <a:latin typeface="Calibri"/>
                          <a:cs typeface="Calibri"/>
                        </a:rPr>
                        <a:t>:</a:t>
                      </a:r>
                      <a:r>
                        <a:rPr lang="en-US" sz="1050" b="1" dirty="0">
                          <a:solidFill>
                            <a:schemeClr val="bg1"/>
                          </a:solidFill>
                          <a:latin typeface="Calibri"/>
                          <a:cs typeface="Calibri"/>
                        </a:rPr>
                        <a:t>          </a:t>
                      </a:r>
                      <a:r>
                        <a:rPr lang="en-US" sz="1050" b="1" spc="-20" dirty="0">
                          <a:solidFill>
                            <a:schemeClr val="bg1"/>
                          </a:solidFill>
                          <a:latin typeface="Calibri"/>
                          <a:cs typeface="Calibri"/>
                        </a:rPr>
                        <a:t>475.69</a:t>
                      </a:r>
                      <a:r>
                        <a:rPr sz="1050" b="1" spc="-20" dirty="0">
                          <a:solidFill>
                            <a:schemeClr val="bg1"/>
                          </a:solidFill>
                          <a:latin typeface="Calibri"/>
                          <a:cs typeface="Calibri"/>
                        </a:rPr>
                        <a:t>%</a:t>
                      </a:r>
                      <a:endParaRPr sz="1050" dirty="0">
                        <a:solidFill>
                          <a:schemeClr val="bg1"/>
                        </a:solidFill>
                        <a:latin typeface="Calibri"/>
                        <a:cs typeface="Calibri"/>
                      </a:endParaRPr>
                    </a:p>
                  </a:txBody>
                  <a:tcPr marL="0" marR="0" marT="29844" marB="0">
                    <a:lnL w="12700" cap="flat" cmpd="sng" algn="ctr">
                      <a:solidFill>
                        <a:schemeClr val="tx1"/>
                      </a:solidFill>
                      <a:prstDash val="solid"/>
                      <a:round/>
                      <a:headEnd type="none" w="med" len="med"/>
                      <a:tailEnd type="none" w="med" len="med"/>
                    </a:lnL>
                    <a:lnR w="6350">
                      <a:solidFill>
                        <a:srgbClr val="000000"/>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BE0"/>
                    </a:solidFill>
                  </a:tcPr>
                </a:tc>
                <a:extLst>
                  <a:ext uri="{0D108BD9-81ED-4DB2-BD59-A6C34878D82A}">
                    <a16:rowId xmlns:a16="http://schemas.microsoft.com/office/drawing/2014/main" val="10002"/>
                  </a:ext>
                </a:extLst>
              </a:tr>
              <a:tr h="265430">
                <a:tc>
                  <a:txBody>
                    <a:bodyPr/>
                    <a:lstStyle/>
                    <a:p>
                      <a:pPr marL="97155" algn="ctr">
                        <a:lnSpc>
                          <a:spcPct val="100000"/>
                        </a:lnSpc>
                        <a:spcBef>
                          <a:spcPts val="185"/>
                        </a:spcBef>
                      </a:pPr>
                      <a:r>
                        <a:rPr sz="1050" b="1" dirty="0">
                          <a:solidFill>
                            <a:schemeClr val="bg1"/>
                          </a:solidFill>
                          <a:latin typeface="Calibri"/>
                          <a:cs typeface="Calibri"/>
                        </a:rPr>
                        <a:t>5</a:t>
                      </a:r>
                      <a:r>
                        <a:rPr sz="1050" b="1" spc="-15" dirty="0">
                          <a:solidFill>
                            <a:schemeClr val="bg1"/>
                          </a:solidFill>
                          <a:latin typeface="Calibri"/>
                          <a:cs typeface="Calibri"/>
                        </a:rPr>
                        <a:t> </a:t>
                      </a:r>
                      <a:r>
                        <a:rPr sz="1050" b="1" spc="-20" dirty="0">
                          <a:solidFill>
                            <a:schemeClr val="bg1"/>
                          </a:solidFill>
                          <a:latin typeface="Calibri"/>
                          <a:cs typeface="Calibri"/>
                        </a:rPr>
                        <a:t>Year</a:t>
                      </a:r>
                      <a:endParaRPr sz="1050">
                        <a:solidFill>
                          <a:schemeClr val="bg1"/>
                        </a:solidFill>
                        <a:latin typeface="Calibri"/>
                        <a:cs typeface="Calibri"/>
                      </a:endParaRPr>
                    </a:p>
                  </a:txBody>
                  <a:tcPr marL="0" marR="0" marT="23495" marB="0">
                    <a:lnL w="6350">
                      <a:solidFill>
                        <a:srgbClr val="000000"/>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a:solidFill>
                        <a:srgbClr val="000000"/>
                      </a:solidFill>
                      <a:prstDash val="solid"/>
                    </a:lnB>
                    <a:solidFill>
                      <a:srgbClr val="EDEBE0"/>
                    </a:solidFill>
                  </a:tcPr>
                </a:tc>
                <a:tc>
                  <a:txBody>
                    <a:bodyPr/>
                    <a:lstStyle/>
                    <a:p>
                      <a:pPr marR="429259" algn="ctr">
                        <a:lnSpc>
                          <a:spcPct val="100000"/>
                        </a:lnSpc>
                        <a:spcBef>
                          <a:spcPts val="185"/>
                        </a:spcBef>
                      </a:pPr>
                      <a:r>
                        <a:rPr sz="1050" b="1" dirty="0">
                          <a:solidFill>
                            <a:schemeClr val="bg1"/>
                          </a:solidFill>
                          <a:latin typeface="Calibri"/>
                          <a:cs typeface="Calibri"/>
                        </a:rPr>
                        <a:t>:</a:t>
                      </a:r>
                      <a:r>
                        <a:rPr lang="en-US" sz="1050" b="1" dirty="0">
                          <a:solidFill>
                            <a:schemeClr val="bg1"/>
                          </a:solidFill>
                          <a:latin typeface="Calibri"/>
                          <a:cs typeface="Calibri"/>
                        </a:rPr>
                        <a:t>        </a:t>
                      </a:r>
                      <a:r>
                        <a:rPr lang="en-US" sz="1050" b="1" spc="-5" dirty="0">
                          <a:solidFill>
                            <a:schemeClr val="bg1"/>
                          </a:solidFill>
                          <a:latin typeface="Calibri"/>
                          <a:cs typeface="Calibri"/>
                        </a:rPr>
                        <a:t>1736.73</a:t>
                      </a:r>
                      <a:r>
                        <a:rPr sz="1050" b="1" spc="-20" dirty="0">
                          <a:solidFill>
                            <a:schemeClr val="bg1"/>
                          </a:solidFill>
                          <a:latin typeface="Calibri"/>
                          <a:cs typeface="Calibri"/>
                        </a:rPr>
                        <a:t>%</a:t>
                      </a:r>
                      <a:endParaRPr sz="1050" dirty="0">
                        <a:solidFill>
                          <a:schemeClr val="bg1"/>
                        </a:solidFill>
                        <a:latin typeface="Calibri"/>
                        <a:cs typeface="Calibri"/>
                      </a:endParaRPr>
                    </a:p>
                  </a:txBody>
                  <a:tcPr marL="0" marR="0" marT="23495" marB="0">
                    <a:lnL w="12700" cap="flat" cmpd="sng" algn="ctr">
                      <a:solidFill>
                        <a:schemeClr val="tx1"/>
                      </a:solidFill>
                      <a:prstDash val="solid"/>
                      <a:round/>
                      <a:headEnd type="none" w="med" len="med"/>
                      <a:tailEnd type="none" w="med" len="med"/>
                    </a:lnL>
                    <a:lnR w="6350">
                      <a:solidFill>
                        <a:srgbClr val="000000"/>
                      </a:solidFill>
                      <a:prstDash val="solid"/>
                    </a:lnR>
                    <a:lnT w="12700" cap="flat" cmpd="sng" algn="ctr">
                      <a:solidFill>
                        <a:schemeClr val="tx1"/>
                      </a:solidFill>
                      <a:prstDash val="solid"/>
                      <a:round/>
                      <a:headEnd type="none" w="med" len="med"/>
                      <a:tailEnd type="none" w="med" len="med"/>
                    </a:lnT>
                    <a:lnB w="6350">
                      <a:solidFill>
                        <a:srgbClr val="000000"/>
                      </a:solidFill>
                      <a:prstDash val="solid"/>
                    </a:lnB>
                    <a:solidFill>
                      <a:srgbClr val="EDEBE0"/>
                    </a:solidFill>
                  </a:tcPr>
                </a:tc>
                <a:extLst>
                  <a:ext uri="{0D108BD9-81ED-4DB2-BD59-A6C34878D82A}">
                    <a16:rowId xmlns:a16="http://schemas.microsoft.com/office/drawing/2014/main" val="10003"/>
                  </a:ext>
                </a:extLst>
              </a:tr>
            </a:tbl>
          </a:graphicData>
        </a:graphic>
      </p:graphicFrame>
      <p:grpSp>
        <p:nvGrpSpPr>
          <p:cNvPr id="28" name="object 28"/>
          <p:cNvGrpSpPr/>
          <p:nvPr/>
        </p:nvGrpSpPr>
        <p:grpSpPr>
          <a:xfrm>
            <a:off x="4349620" y="6258892"/>
            <a:ext cx="2286635" cy="2360295"/>
            <a:chOff x="4367529" y="6676466"/>
            <a:chExt cx="2286635" cy="2360295"/>
          </a:xfrm>
        </p:grpSpPr>
        <p:sp>
          <p:nvSpPr>
            <p:cNvPr id="29" name="object 29"/>
            <p:cNvSpPr/>
            <p:nvPr/>
          </p:nvSpPr>
          <p:spPr>
            <a:xfrm>
              <a:off x="4367529" y="6676466"/>
              <a:ext cx="2286635" cy="2360295"/>
            </a:xfrm>
            <a:custGeom>
              <a:avLst/>
              <a:gdLst/>
              <a:ahLst/>
              <a:cxnLst/>
              <a:rect l="l" t="t" r="r" b="b"/>
              <a:pathLst>
                <a:path w="2286634" h="2360295">
                  <a:moveTo>
                    <a:pt x="2286635" y="0"/>
                  </a:moveTo>
                  <a:lnTo>
                    <a:pt x="0" y="0"/>
                  </a:lnTo>
                  <a:lnTo>
                    <a:pt x="0" y="2360294"/>
                  </a:lnTo>
                  <a:lnTo>
                    <a:pt x="2286635" y="2360294"/>
                  </a:lnTo>
                  <a:lnTo>
                    <a:pt x="2286635" y="0"/>
                  </a:lnTo>
                  <a:close/>
                </a:path>
              </a:pathLst>
            </a:custGeom>
            <a:solidFill>
              <a:srgbClr val="FFFFFF"/>
            </a:solidFill>
          </p:spPr>
          <p:txBody>
            <a:bodyPr wrap="square" lIns="0" tIns="0" rIns="0" bIns="0" rtlCol="0"/>
            <a:lstStyle/>
            <a:p>
              <a:endParaRPr/>
            </a:p>
          </p:txBody>
        </p:sp>
        <p:sp>
          <p:nvSpPr>
            <p:cNvPr id="30" name="object 30"/>
            <p:cNvSpPr/>
            <p:nvPr/>
          </p:nvSpPr>
          <p:spPr>
            <a:xfrm>
              <a:off x="4447856" y="6754510"/>
              <a:ext cx="2125980" cy="2265680"/>
            </a:xfrm>
            <a:custGeom>
              <a:avLst/>
              <a:gdLst/>
              <a:ahLst/>
              <a:cxnLst/>
              <a:rect l="l" t="t" r="r" b="b"/>
              <a:pathLst>
                <a:path w="2125979" h="2265679">
                  <a:moveTo>
                    <a:pt x="1265478" y="1783359"/>
                  </a:moveTo>
                  <a:lnTo>
                    <a:pt x="823264" y="1783359"/>
                  </a:lnTo>
                  <a:lnTo>
                    <a:pt x="0" y="1783359"/>
                  </a:lnTo>
                  <a:lnTo>
                    <a:pt x="0" y="1954352"/>
                  </a:lnTo>
                  <a:lnTo>
                    <a:pt x="0" y="2121992"/>
                  </a:lnTo>
                  <a:lnTo>
                    <a:pt x="0" y="2265248"/>
                  </a:lnTo>
                  <a:lnTo>
                    <a:pt x="823214" y="2265248"/>
                  </a:lnTo>
                  <a:lnTo>
                    <a:pt x="1265478" y="2265248"/>
                  </a:lnTo>
                  <a:lnTo>
                    <a:pt x="1265478" y="2121992"/>
                  </a:lnTo>
                  <a:lnTo>
                    <a:pt x="1265478" y="1954352"/>
                  </a:lnTo>
                  <a:lnTo>
                    <a:pt x="1265478" y="1783359"/>
                  </a:lnTo>
                  <a:close/>
                </a:path>
                <a:path w="2125979" h="2265679">
                  <a:moveTo>
                    <a:pt x="1265478" y="1286522"/>
                  </a:moveTo>
                  <a:lnTo>
                    <a:pt x="823264" y="1286522"/>
                  </a:lnTo>
                  <a:lnTo>
                    <a:pt x="0" y="1286522"/>
                  </a:lnTo>
                  <a:lnTo>
                    <a:pt x="0" y="1454150"/>
                  </a:lnTo>
                  <a:lnTo>
                    <a:pt x="0" y="1621790"/>
                  </a:lnTo>
                  <a:lnTo>
                    <a:pt x="0" y="1783334"/>
                  </a:lnTo>
                  <a:lnTo>
                    <a:pt x="823214" y="1783334"/>
                  </a:lnTo>
                  <a:lnTo>
                    <a:pt x="1265478" y="1783334"/>
                  </a:lnTo>
                  <a:lnTo>
                    <a:pt x="1265478" y="1621790"/>
                  </a:lnTo>
                  <a:lnTo>
                    <a:pt x="1265478" y="1454150"/>
                  </a:lnTo>
                  <a:lnTo>
                    <a:pt x="1265478" y="1286522"/>
                  </a:lnTo>
                  <a:close/>
                </a:path>
                <a:path w="2125979" h="2265679">
                  <a:moveTo>
                    <a:pt x="1265478" y="951242"/>
                  </a:moveTo>
                  <a:lnTo>
                    <a:pt x="823264" y="951242"/>
                  </a:lnTo>
                  <a:lnTo>
                    <a:pt x="0" y="951242"/>
                  </a:lnTo>
                  <a:lnTo>
                    <a:pt x="0" y="1118870"/>
                  </a:lnTo>
                  <a:lnTo>
                    <a:pt x="0" y="1286510"/>
                  </a:lnTo>
                  <a:lnTo>
                    <a:pt x="823214" y="1286510"/>
                  </a:lnTo>
                  <a:lnTo>
                    <a:pt x="1265478" y="1286510"/>
                  </a:lnTo>
                  <a:lnTo>
                    <a:pt x="1265478" y="1118870"/>
                  </a:lnTo>
                  <a:lnTo>
                    <a:pt x="1265478" y="951242"/>
                  </a:lnTo>
                  <a:close/>
                </a:path>
                <a:path w="2125979" h="2265679">
                  <a:moveTo>
                    <a:pt x="1265478" y="515124"/>
                  </a:moveTo>
                  <a:lnTo>
                    <a:pt x="823264" y="515124"/>
                  </a:lnTo>
                  <a:lnTo>
                    <a:pt x="0" y="515124"/>
                  </a:lnTo>
                  <a:lnTo>
                    <a:pt x="0" y="682701"/>
                  </a:lnTo>
                  <a:lnTo>
                    <a:pt x="0" y="951230"/>
                  </a:lnTo>
                  <a:lnTo>
                    <a:pt x="823214" y="951230"/>
                  </a:lnTo>
                  <a:lnTo>
                    <a:pt x="1265478" y="951230"/>
                  </a:lnTo>
                  <a:lnTo>
                    <a:pt x="1265478" y="682752"/>
                  </a:lnTo>
                  <a:lnTo>
                    <a:pt x="1265478" y="515124"/>
                  </a:lnTo>
                  <a:close/>
                </a:path>
                <a:path w="2125979" h="2265679">
                  <a:moveTo>
                    <a:pt x="1265478" y="0"/>
                  </a:moveTo>
                  <a:lnTo>
                    <a:pt x="823264" y="0"/>
                  </a:lnTo>
                  <a:lnTo>
                    <a:pt x="0" y="0"/>
                  </a:lnTo>
                  <a:lnTo>
                    <a:pt x="0" y="179832"/>
                  </a:lnTo>
                  <a:lnTo>
                    <a:pt x="0" y="347472"/>
                  </a:lnTo>
                  <a:lnTo>
                    <a:pt x="0" y="515112"/>
                  </a:lnTo>
                  <a:lnTo>
                    <a:pt x="823214" y="515112"/>
                  </a:lnTo>
                  <a:lnTo>
                    <a:pt x="1265478" y="515112"/>
                  </a:lnTo>
                  <a:lnTo>
                    <a:pt x="1265478" y="347472"/>
                  </a:lnTo>
                  <a:lnTo>
                    <a:pt x="1265478" y="179832"/>
                  </a:lnTo>
                  <a:lnTo>
                    <a:pt x="1265478" y="0"/>
                  </a:lnTo>
                  <a:close/>
                </a:path>
                <a:path w="2125979" h="2265679">
                  <a:moveTo>
                    <a:pt x="2125395" y="1783359"/>
                  </a:moveTo>
                  <a:lnTo>
                    <a:pt x="1664843" y="1783359"/>
                  </a:lnTo>
                  <a:lnTo>
                    <a:pt x="1265555" y="1783359"/>
                  </a:lnTo>
                  <a:lnTo>
                    <a:pt x="1265555" y="1954352"/>
                  </a:lnTo>
                  <a:lnTo>
                    <a:pt x="1265555" y="2121992"/>
                  </a:lnTo>
                  <a:lnTo>
                    <a:pt x="1265555" y="2265248"/>
                  </a:lnTo>
                  <a:lnTo>
                    <a:pt x="1664843" y="2265248"/>
                  </a:lnTo>
                  <a:lnTo>
                    <a:pt x="2125395" y="2265248"/>
                  </a:lnTo>
                  <a:lnTo>
                    <a:pt x="2125395" y="2121992"/>
                  </a:lnTo>
                  <a:lnTo>
                    <a:pt x="2125395" y="1954352"/>
                  </a:lnTo>
                  <a:lnTo>
                    <a:pt x="2125395" y="1783359"/>
                  </a:lnTo>
                  <a:close/>
                </a:path>
                <a:path w="2125979" h="2265679">
                  <a:moveTo>
                    <a:pt x="2125395" y="1286522"/>
                  </a:moveTo>
                  <a:lnTo>
                    <a:pt x="1664843" y="1286522"/>
                  </a:lnTo>
                  <a:lnTo>
                    <a:pt x="1265555" y="1286522"/>
                  </a:lnTo>
                  <a:lnTo>
                    <a:pt x="1265555" y="1454150"/>
                  </a:lnTo>
                  <a:lnTo>
                    <a:pt x="1265555" y="1621790"/>
                  </a:lnTo>
                  <a:lnTo>
                    <a:pt x="1265555" y="1783334"/>
                  </a:lnTo>
                  <a:lnTo>
                    <a:pt x="1664843" y="1783334"/>
                  </a:lnTo>
                  <a:lnTo>
                    <a:pt x="2125395" y="1783334"/>
                  </a:lnTo>
                  <a:lnTo>
                    <a:pt x="2125395" y="1621790"/>
                  </a:lnTo>
                  <a:lnTo>
                    <a:pt x="2125395" y="1454150"/>
                  </a:lnTo>
                  <a:lnTo>
                    <a:pt x="2125395" y="1286522"/>
                  </a:lnTo>
                  <a:close/>
                </a:path>
                <a:path w="2125979" h="2265679">
                  <a:moveTo>
                    <a:pt x="2125395" y="951242"/>
                  </a:moveTo>
                  <a:lnTo>
                    <a:pt x="1664843" y="951242"/>
                  </a:lnTo>
                  <a:lnTo>
                    <a:pt x="1265555" y="951242"/>
                  </a:lnTo>
                  <a:lnTo>
                    <a:pt x="1265555" y="1118870"/>
                  </a:lnTo>
                  <a:lnTo>
                    <a:pt x="1265555" y="1286510"/>
                  </a:lnTo>
                  <a:lnTo>
                    <a:pt x="1664843" y="1286510"/>
                  </a:lnTo>
                  <a:lnTo>
                    <a:pt x="2125395" y="1286510"/>
                  </a:lnTo>
                  <a:lnTo>
                    <a:pt x="2125395" y="1118870"/>
                  </a:lnTo>
                  <a:lnTo>
                    <a:pt x="2125395" y="951242"/>
                  </a:lnTo>
                  <a:close/>
                </a:path>
                <a:path w="2125979" h="2265679">
                  <a:moveTo>
                    <a:pt x="2125395" y="515124"/>
                  </a:moveTo>
                  <a:lnTo>
                    <a:pt x="1664843" y="515124"/>
                  </a:lnTo>
                  <a:lnTo>
                    <a:pt x="1265555" y="515124"/>
                  </a:lnTo>
                  <a:lnTo>
                    <a:pt x="1265555" y="682701"/>
                  </a:lnTo>
                  <a:lnTo>
                    <a:pt x="1265555" y="951230"/>
                  </a:lnTo>
                  <a:lnTo>
                    <a:pt x="1664843" y="951230"/>
                  </a:lnTo>
                  <a:lnTo>
                    <a:pt x="2125395" y="951230"/>
                  </a:lnTo>
                  <a:lnTo>
                    <a:pt x="2125395" y="682752"/>
                  </a:lnTo>
                  <a:lnTo>
                    <a:pt x="2125395" y="515124"/>
                  </a:lnTo>
                  <a:close/>
                </a:path>
                <a:path w="2125979" h="2265679">
                  <a:moveTo>
                    <a:pt x="2125395" y="0"/>
                  </a:moveTo>
                  <a:lnTo>
                    <a:pt x="1664843" y="0"/>
                  </a:lnTo>
                  <a:lnTo>
                    <a:pt x="1265555" y="0"/>
                  </a:lnTo>
                  <a:lnTo>
                    <a:pt x="1265555" y="179832"/>
                  </a:lnTo>
                  <a:lnTo>
                    <a:pt x="1265555" y="347472"/>
                  </a:lnTo>
                  <a:lnTo>
                    <a:pt x="1265555" y="515112"/>
                  </a:lnTo>
                  <a:lnTo>
                    <a:pt x="1664843" y="515112"/>
                  </a:lnTo>
                  <a:lnTo>
                    <a:pt x="2125395" y="515112"/>
                  </a:lnTo>
                  <a:lnTo>
                    <a:pt x="2125395" y="347472"/>
                  </a:lnTo>
                  <a:lnTo>
                    <a:pt x="2125395" y="179832"/>
                  </a:lnTo>
                  <a:lnTo>
                    <a:pt x="2125395" y="0"/>
                  </a:lnTo>
                  <a:close/>
                </a:path>
              </a:pathLst>
            </a:custGeom>
            <a:solidFill>
              <a:srgbClr val="C5DFB4"/>
            </a:solidFill>
          </p:spPr>
          <p:txBody>
            <a:bodyPr wrap="square" lIns="0" tIns="0" rIns="0" bIns="0" rtlCol="0"/>
            <a:lstStyle/>
            <a:p>
              <a:endParaRPr/>
            </a:p>
          </p:txBody>
        </p:sp>
      </p:grpSp>
      <p:graphicFrame>
        <p:nvGraphicFramePr>
          <p:cNvPr id="31" name="object 31"/>
          <p:cNvGraphicFramePr>
            <a:graphicFrameLocks noGrp="1"/>
          </p:cNvGraphicFramePr>
          <p:nvPr>
            <p:extLst>
              <p:ext uri="{D42A27DB-BD31-4B8C-83A1-F6EECF244321}">
                <p14:modId xmlns:p14="http://schemas.microsoft.com/office/powerpoint/2010/main" val="880385377"/>
              </p:ext>
            </p:extLst>
          </p:nvPr>
        </p:nvGraphicFramePr>
        <p:xfrm>
          <a:off x="4414604" y="6338790"/>
          <a:ext cx="2125980" cy="2263825"/>
        </p:xfrm>
        <a:graphic>
          <a:graphicData uri="http://schemas.openxmlformats.org/drawingml/2006/table">
            <a:tbl>
              <a:tblPr firstRow="1" bandRow="1">
                <a:tableStyleId>{2D5ABB26-0587-4C30-8999-92F81FD0307C}</a:tableStyleId>
              </a:tblPr>
              <a:tblGrid>
                <a:gridCol w="843196">
                  <a:extLst>
                    <a:ext uri="{9D8B030D-6E8A-4147-A177-3AD203B41FA5}">
                      <a16:colId xmlns:a16="http://schemas.microsoft.com/office/drawing/2014/main" val="20000"/>
                    </a:ext>
                  </a:extLst>
                </a:gridCol>
                <a:gridCol w="420230">
                  <a:extLst>
                    <a:ext uri="{9D8B030D-6E8A-4147-A177-3AD203B41FA5}">
                      <a16:colId xmlns:a16="http://schemas.microsoft.com/office/drawing/2014/main" val="20001"/>
                    </a:ext>
                  </a:extLst>
                </a:gridCol>
                <a:gridCol w="376666">
                  <a:extLst>
                    <a:ext uri="{9D8B030D-6E8A-4147-A177-3AD203B41FA5}">
                      <a16:colId xmlns:a16="http://schemas.microsoft.com/office/drawing/2014/main" val="20002"/>
                    </a:ext>
                  </a:extLst>
                </a:gridCol>
                <a:gridCol w="485888">
                  <a:extLst>
                    <a:ext uri="{9D8B030D-6E8A-4147-A177-3AD203B41FA5}">
                      <a16:colId xmlns:a16="http://schemas.microsoft.com/office/drawing/2014/main" val="20003"/>
                    </a:ext>
                  </a:extLst>
                </a:gridCol>
              </a:tblGrid>
              <a:tr h="283653">
                <a:tc>
                  <a:txBody>
                    <a:bodyPr/>
                    <a:lstStyle/>
                    <a:p>
                      <a:pPr marL="175895" algn="l">
                        <a:lnSpc>
                          <a:spcPct val="100000"/>
                        </a:lnSpc>
                        <a:spcBef>
                          <a:spcPts val="450"/>
                        </a:spcBef>
                      </a:pPr>
                      <a:r>
                        <a:rPr sz="800" b="1" dirty="0">
                          <a:solidFill>
                            <a:schemeClr val="bg1"/>
                          </a:solidFill>
                          <a:latin typeface="Calibri"/>
                          <a:cs typeface="Calibri"/>
                        </a:rPr>
                        <a:t>In </a:t>
                      </a:r>
                      <a:r>
                        <a:rPr lang="en-US" sz="800" b="1" dirty="0">
                          <a:solidFill>
                            <a:schemeClr val="bg1"/>
                          </a:solidFill>
                          <a:latin typeface="Calibri"/>
                          <a:cs typeface="Calibri"/>
                        </a:rPr>
                        <a:t>USD</a:t>
                      </a:r>
                      <a:endParaRPr sz="800" dirty="0">
                        <a:solidFill>
                          <a:schemeClr val="bg1"/>
                        </a:solidFill>
                        <a:latin typeface="Calibri"/>
                        <a:cs typeface="Calibri"/>
                      </a:endParaRPr>
                    </a:p>
                  </a:txBody>
                  <a:tcPr marL="0" marR="0" marT="57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53975" algn="ctr">
                        <a:lnSpc>
                          <a:spcPct val="100000"/>
                        </a:lnSpc>
                        <a:spcBef>
                          <a:spcPts val="450"/>
                        </a:spcBef>
                      </a:pPr>
                      <a:r>
                        <a:rPr lang="en-US" sz="850" b="1" spc="-10" dirty="0">
                          <a:solidFill>
                            <a:schemeClr val="bg1"/>
                          </a:solidFill>
                          <a:latin typeface="Calibri"/>
                          <a:cs typeface="Calibri"/>
                        </a:rPr>
                        <a:t>FY24A</a:t>
                      </a:r>
                      <a:endParaRPr sz="850" dirty="0">
                        <a:solidFill>
                          <a:schemeClr val="bg1"/>
                        </a:solidFill>
                        <a:latin typeface="Calibri"/>
                        <a:cs typeface="Calibri"/>
                      </a:endParaRPr>
                    </a:p>
                  </a:txBody>
                  <a:tcPr marL="0" marR="0" marT="57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24765" algn="ctr">
                        <a:lnSpc>
                          <a:spcPct val="100000"/>
                        </a:lnSpc>
                        <a:spcBef>
                          <a:spcPts val="450"/>
                        </a:spcBef>
                      </a:pPr>
                      <a:r>
                        <a:rPr sz="850" b="1" spc="-10" dirty="0">
                          <a:solidFill>
                            <a:schemeClr val="bg1"/>
                          </a:solidFill>
                          <a:latin typeface="Calibri"/>
                          <a:cs typeface="Calibri"/>
                        </a:rPr>
                        <a:t>FY2</a:t>
                      </a:r>
                      <a:r>
                        <a:rPr lang="en-US" sz="850" b="1" spc="-10" dirty="0">
                          <a:solidFill>
                            <a:schemeClr val="bg1"/>
                          </a:solidFill>
                          <a:latin typeface="Calibri"/>
                          <a:cs typeface="Calibri"/>
                        </a:rPr>
                        <a:t>3A</a:t>
                      </a:r>
                      <a:endParaRPr sz="850" dirty="0">
                        <a:solidFill>
                          <a:schemeClr val="bg1"/>
                        </a:solidFill>
                        <a:latin typeface="Calibri"/>
                        <a:cs typeface="Calibri"/>
                      </a:endParaRPr>
                    </a:p>
                  </a:txBody>
                  <a:tcPr marL="0" marR="0" marT="57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19050" algn="ctr">
                        <a:lnSpc>
                          <a:spcPct val="100000"/>
                        </a:lnSpc>
                        <a:spcBef>
                          <a:spcPts val="450"/>
                        </a:spcBef>
                      </a:pPr>
                      <a:r>
                        <a:rPr sz="850" b="1" spc="-10" dirty="0">
                          <a:solidFill>
                            <a:schemeClr val="bg1"/>
                          </a:solidFill>
                          <a:latin typeface="Calibri"/>
                          <a:cs typeface="Calibri"/>
                        </a:rPr>
                        <a:t>FY2</a:t>
                      </a:r>
                      <a:r>
                        <a:rPr lang="en-US" sz="850" b="1" spc="-10" dirty="0">
                          <a:solidFill>
                            <a:schemeClr val="bg1"/>
                          </a:solidFill>
                          <a:latin typeface="Calibri"/>
                          <a:cs typeface="Calibri"/>
                        </a:rPr>
                        <a:t>2A</a:t>
                      </a:r>
                      <a:endParaRPr sz="850" dirty="0">
                        <a:solidFill>
                          <a:schemeClr val="bg1"/>
                        </a:solidFill>
                        <a:latin typeface="Calibri"/>
                        <a:cs typeface="Calibri"/>
                      </a:endParaRPr>
                    </a:p>
                  </a:txBody>
                  <a:tcPr marL="0" marR="0" marT="57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000"/>
                  </a:ext>
                </a:extLst>
              </a:tr>
              <a:tr h="214351">
                <a:tc>
                  <a:txBody>
                    <a:bodyPr/>
                    <a:lstStyle/>
                    <a:p>
                      <a:pPr marL="175895" algn="l">
                        <a:lnSpc>
                          <a:spcPct val="100000"/>
                        </a:lnSpc>
                        <a:spcBef>
                          <a:spcPts val="30"/>
                        </a:spcBef>
                      </a:pPr>
                      <a:r>
                        <a:rPr sz="800" b="1" dirty="0">
                          <a:solidFill>
                            <a:schemeClr val="bg1"/>
                          </a:solidFill>
                          <a:latin typeface="Calibri"/>
                          <a:cs typeface="Calibri"/>
                        </a:rPr>
                        <a:t>Net</a:t>
                      </a:r>
                      <a:r>
                        <a:rPr sz="800" b="1" spc="-10" dirty="0">
                          <a:solidFill>
                            <a:schemeClr val="bg1"/>
                          </a:solidFill>
                          <a:latin typeface="Calibri"/>
                          <a:cs typeface="Calibri"/>
                        </a:rPr>
                        <a:t> Revenue</a:t>
                      </a:r>
                      <a:endParaRPr sz="800" dirty="0">
                        <a:solidFill>
                          <a:schemeClr val="bg1"/>
                        </a:solidFill>
                        <a:latin typeface="Calibri"/>
                        <a:cs typeface="Calibri"/>
                      </a:endParaRPr>
                    </a:p>
                  </a:txBody>
                  <a:tcPr marL="0" marR="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30"/>
                        </a:spcBef>
                      </a:pPr>
                      <a:r>
                        <a:rPr lang="en-US" sz="600" dirty="0">
                          <a:solidFill>
                            <a:schemeClr val="bg1"/>
                          </a:solidFill>
                          <a:latin typeface="Calibri"/>
                          <a:cs typeface="Calibri"/>
                        </a:rPr>
                        <a:t> </a:t>
                      </a:r>
                      <a:r>
                        <a:rPr lang="en-US" sz="600" b="1" i="0" kern="1200" dirty="0">
                          <a:solidFill>
                            <a:schemeClr val="bg1"/>
                          </a:solidFill>
                          <a:effectLst/>
                          <a:latin typeface="+mn-lt"/>
                          <a:ea typeface="+mn-ea"/>
                          <a:cs typeface="+mn-cs"/>
                        </a:rPr>
                        <a:t>60,922</a:t>
                      </a:r>
                      <a:endParaRPr sz="600" dirty="0">
                        <a:solidFill>
                          <a:schemeClr val="bg1"/>
                        </a:solidFill>
                        <a:latin typeface="Calibri"/>
                        <a:cs typeface="Calibri"/>
                      </a:endParaRPr>
                    </a:p>
                  </a:txBody>
                  <a:tcPr marL="0" marR="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tc>
                  <a:txBody>
                    <a:bodyPr/>
                    <a:lstStyle/>
                    <a:p>
                      <a:pPr marL="3810" algn="ctr">
                        <a:lnSpc>
                          <a:spcPct val="100000"/>
                        </a:lnSpc>
                        <a:spcBef>
                          <a:spcPts val="30"/>
                        </a:spcBef>
                      </a:pPr>
                      <a:r>
                        <a:rPr lang="en-US" sz="600" b="1" i="0" kern="1200" dirty="0">
                          <a:solidFill>
                            <a:schemeClr val="bg1"/>
                          </a:solidFill>
                          <a:effectLst/>
                          <a:latin typeface="+mn-lt"/>
                          <a:ea typeface="+mn-ea"/>
                          <a:cs typeface="+mn-cs"/>
                        </a:rPr>
                        <a:t>26,974</a:t>
                      </a:r>
                      <a:endParaRPr sz="600" dirty="0">
                        <a:solidFill>
                          <a:schemeClr val="bg1"/>
                        </a:solidFill>
                        <a:latin typeface="Calibri"/>
                        <a:cs typeface="Calibri"/>
                      </a:endParaRPr>
                    </a:p>
                  </a:txBody>
                  <a:tcPr marL="0" marR="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tc>
                  <a:txBody>
                    <a:bodyPr/>
                    <a:lstStyle/>
                    <a:p>
                      <a:pPr marL="31115" algn="ctr">
                        <a:lnSpc>
                          <a:spcPct val="100000"/>
                        </a:lnSpc>
                        <a:spcBef>
                          <a:spcPts val="30"/>
                        </a:spcBef>
                      </a:pPr>
                      <a:r>
                        <a:rPr lang="en-US" sz="600" b="1" i="0" kern="1200" dirty="0">
                          <a:solidFill>
                            <a:schemeClr val="bg1"/>
                          </a:solidFill>
                          <a:effectLst/>
                          <a:latin typeface="+mn-lt"/>
                          <a:ea typeface="+mn-ea"/>
                          <a:cs typeface="+mn-cs"/>
                        </a:rPr>
                        <a:t>26,914</a:t>
                      </a:r>
                      <a:endParaRPr sz="600" dirty="0">
                        <a:solidFill>
                          <a:schemeClr val="bg1"/>
                        </a:solidFill>
                        <a:latin typeface="Calibri"/>
                        <a:cs typeface="Calibri"/>
                      </a:endParaRPr>
                    </a:p>
                  </a:txBody>
                  <a:tcPr marL="0" marR="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extLst>
                  <a:ext uri="{0D108BD9-81ED-4DB2-BD59-A6C34878D82A}">
                    <a16:rowId xmlns:a16="http://schemas.microsoft.com/office/drawing/2014/main" val="10001"/>
                  </a:ext>
                </a:extLst>
              </a:tr>
              <a:tr h="241381">
                <a:tc>
                  <a:txBody>
                    <a:bodyPr/>
                    <a:lstStyle/>
                    <a:p>
                      <a:pPr marL="175895" algn="l">
                        <a:lnSpc>
                          <a:spcPct val="100000"/>
                        </a:lnSpc>
                        <a:spcBef>
                          <a:spcPts val="20"/>
                        </a:spcBef>
                      </a:pPr>
                      <a:r>
                        <a:rPr sz="800" b="1" i="1" dirty="0">
                          <a:solidFill>
                            <a:schemeClr val="bg1"/>
                          </a:solidFill>
                          <a:latin typeface="Calibri"/>
                          <a:cs typeface="Calibri"/>
                        </a:rPr>
                        <a:t>YOY</a:t>
                      </a:r>
                      <a:r>
                        <a:rPr sz="800" b="1" i="1" spc="5" dirty="0">
                          <a:solidFill>
                            <a:schemeClr val="bg1"/>
                          </a:solidFill>
                          <a:latin typeface="Calibri"/>
                          <a:cs typeface="Calibri"/>
                        </a:rPr>
                        <a:t> </a:t>
                      </a:r>
                      <a:r>
                        <a:rPr sz="800" b="1" i="1" dirty="0">
                          <a:solidFill>
                            <a:schemeClr val="bg1"/>
                          </a:solidFill>
                          <a:latin typeface="Calibri"/>
                          <a:cs typeface="Calibri"/>
                        </a:rPr>
                        <a:t>Growth</a:t>
                      </a:r>
                      <a:r>
                        <a:rPr sz="800" b="1" i="1" spc="-10" dirty="0">
                          <a:solidFill>
                            <a:schemeClr val="bg1"/>
                          </a:solidFill>
                          <a:latin typeface="Calibri"/>
                          <a:cs typeface="Calibri"/>
                        </a:rPr>
                        <a:t> </a:t>
                      </a:r>
                      <a:r>
                        <a:rPr sz="800" b="1" i="1" spc="-50" dirty="0">
                          <a:solidFill>
                            <a:schemeClr val="bg1"/>
                          </a:solidFill>
                          <a:latin typeface="Calibri"/>
                          <a:cs typeface="Calibri"/>
                        </a:rPr>
                        <a:t>%</a:t>
                      </a:r>
                      <a:endParaRPr sz="800"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29845" algn="ctr">
                        <a:lnSpc>
                          <a:spcPct val="100000"/>
                        </a:lnSpc>
                        <a:spcBef>
                          <a:spcPts val="20"/>
                        </a:spcBef>
                      </a:pPr>
                      <a:r>
                        <a:rPr lang="en-US" sz="600" b="0" i="0" kern="1200" dirty="0">
                          <a:solidFill>
                            <a:schemeClr val="bg1"/>
                          </a:solidFill>
                          <a:effectLst/>
                          <a:latin typeface="+mn-lt"/>
                          <a:ea typeface="+mn-ea"/>
                          <a:cs typeface="+mn-cs"/>
                        </a:rPr>
                        <a:t>125.85%</a:t>
                      </a:r>
                      <a:endParaRPr sz="600"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tc>
                  <a:txBody>
                    <a:bodyPr/>
                    <a:lstStyle/>
                    <a:p>
                      <a:pPr marR="32384" algn="ctr">
                        <a:lnSpc>
                          <a:spcPct val="100000"/>
                        </a:lnSpc>
                        <a:spcBef>
                          <a:spcPts val="20"/>
                        </a:spcBef>
                      </a:pPr>
                      <a:r>
                        <a:rPr lang="en-US" sz="600" b="0" i="0" kern="1200" dirty="0">
                          <a:solidFill>
                            <a:schemeClr val="bg1"/>
                          </a:solidFill>
                          <a:effectLst/>
                          <a:latin typeface="+mn-lt"/>
                          <a:ea typeface="+mn-ea"/>
                          <a:cs typeface="+mn-cs"/>
                        </a:rPr>
                        <a:t>0.22%</a:t>
                      </a:r>
                      <a:endParaRPr sz="600"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tc>
                  <a:txBody>
                    <a:bodyPr/>
                    <a:lstStyle/>
                    <a:p>
                      <a:pPr algn="ctr"/>
                      <a:r>
                        <a:rPr lang="en-US" sz="600" dirty="0">
                          <a:solidFill>
                            <a:schemeClr val="bg1"/>
                          </a:solidFill>
                          <a:effectLst/>
                        </a:rPr>
                        <a:t>61.40%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extLst>
                  <a:ext uri="{0D108BD9-81ED-4DB2-BD59-A6C34878D82A}">
                    <a16:rowId xmlns:a16="http://schemas.microsoft.com/office/drawing/2014/main" val="10002"/>
                  </a:ext>
                </a:extLst>
              </a:tr>
              <a:tr h="241381">
                <a:tc>
                  <a:txBody>
                    <a:bodyPr/>
                    <a:lstStyle/>
                    <a:p>
                      <a:pPr marL="175895" algn="l">
                        <a:lnSpc>
                          <a:spcPct val="100000"/>
                        </a:lnSpc>
                        <a:spcBef>
                          <a:spcPts val="20"/>
                        </a:spcBef>
                      </a:pPr>
                      <a:r>
                        <a:rPr sz="800" b="1" spc="-10" dirty="0">
                          <a:solidFill>
                            <a:schemeClr val="bg1"/>
                          </a:solidFill>
                          <a:latin typeface="Calibri"/>
                          <a:cs typeface="Calibri"/>
                        </a:rPr>
                        <a:t>EBITDA</a:t>
                      </a:r>
                      <a:endParaRPr sz="800"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10795" algn="ctr">
                        <a:lnSpc>
                          <a:spcPct val="100000"/>
                        </a:lnSpc>
                        <a:spcBef>
                          <a:spcPts val="20"/>
                        </a:spcBef>
                      </a:pPr>
                      <a:r>
                        <a:rPr lang="en-US" sz="600" b="1" i="0" kern="1200" dirty="0">
                          <a:solidFill>
                            <a:schemeClr val="bg1"/>
                          </a:solidFill>
                          <a:effectLst/>
                          <a:latin typeface="+mn-lt"/>
                          <a:ea typeface="+mn-ea"/>
                          <a:cs typeface="+mn-cs"/>
                        </a:rPr>
                        <a:t>34,480</a:t>
                      </a:r>
                      <a:endParaRPr sz="600"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tc>
                  <a:txBody>
                    <a:bodyPr/>
                    <a:lstStyle/>
                    <a:p>
                      <a:pPr marR="16510" algn="ctr">
                        <a:lnSpc>
                          <a:spcPct val="100000"/>
                        </a:lnSpc>
                        <a:spcBef>
                          <a:spcPts val="20"/>
                        </a:spcBef>
                      </a:pPr>
                      <a:r>
                        <a:rPr lang="en-US" sz="600" b="1" i="0" kern="1200" dirty="0">
                          <a:solidFill>
                            <a:schemeClr val="bg1"/>
                          </a:solidFill>
                          <a:effectLst/>
                          <a:latin typeface="+mn-lt"/>
                          <a:ea typeface="+mn-ea"/>
                          <a:cs typeface="+mn-cs"/>
                        </a:rPr>
                        <a:t>5,768</a:t>
                      </a:r>
                      <a:endParaRPr sz="600"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tc>
                  <a:txBody>
                    <a:bodyPr/>
                    <a:lstStyle/>
                    <a:p>
                      <a:pPr algn="ctr"/>
                      <a:r>
                        <a:rPr lang="en-US" sz="600" b="1" dirty="0">
                          <a:solidFill>
                            <a:schemeClr val="bg1"/>
                          </a:solidFill>
                          <a:effectLst/>
                        </a:rPr>
                        <a:t>11,215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extLst>
                  <a:ext uri="{0D108BD9-81ED-4DB2-BD59-A6C34878D82A}">
                    <a16:rowId xmlns:a16="http://schemas.microsoft.com/office/drawing/2014/main" val="10003"/>
                  </a:ext>
                </a:extLst>
              </a:tr>
              <a:tr h="357789">
                <a:tc>
                  <a:txBody>
                    <a:bodyPr/>
                    <a:lstStyle/>
                    <a:p>
                      <a:pPr marL="175895" algn="l">
                        <a:lnSpc>
                          <a:spcPct val="100000"/>
                        </a:lnSpc>
                        <a:spcBef>
                          <a:spcPts val="20"/>
                        </a:spcBef>
                      </a:pPr>
                      <a:r>
                        <a:rPr sz="800" b="1" i="1" spc="-10" dirty="0">
                          <a:solidFill>
                            <a:schemeClr val="bg1"/>
                          </a:solidFill>
                          <a:latin typeface="Calibri"/>
                          <a:cs typeface="Calibri"/>
                        </a:rPr>
                        <a:t>EBITDA</a:t>
                      </a:r>
                      <a:endParaRPr sz="800" dirty="0">
                        <a:solidFill>
                          <a:schemeClr val="bg1"/>
                        </a:solidFill>
                        <a:latin typeface="Calibri"/>
                        <a:cs typeface="Calibri"/>
                      </a:endParaRPr>
                    </a:p>
                    <a:p>
                      <a:pPr marL="175895" algn="l">
                        <a:lnSpc>
                          <a:spcPct val="100000"/>
                        </a:lnSpc>
                        <a:spcBef>
                          <a:spcPts val="15"/>
                        </a:spcBef>
                      </a:pPr>
                      <a:r>
                        <a:rPr sz="800" b="1" i="1" spc="-10" dirty="0">
                          <a:solidFill>
                            <a:schemeClr val="bg1"/>
                          </a:solidFill>
                          <a:latin typeface="Calibri"/>
                          <a:cs typeface="Calibri"/>
                        </a:rPr>
                        <a:t>Margin(%)</a:t>
                      </a:r>
                      <a:endParaRPr sz="800"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26670" algn="ctr">
                        <a:lnSpc>
                          <a:spcPct val="100000"/>
                        </a:lnSpc>
                        <a:spcBef>
                          <a:spcPts val="20"/>
                        </a:spcBef>
                      </a:pPr>
                      <a:r>
                        <a:rPr lang="en-US" sz="600" b="0" i="0" kern="1200" dirty="0">
                          <a:solidFill>
                            <a:schemeClr val="bg1"/>
                          </a:solidFill>
                          <a:effectLst/>
                          <a:latin typeface="+mn-lt"/>
                          <a:ea typeface="+mn-ea"/>
                          <a:cs typeface="+mn-cs"/>
                        </a:rPr>
                        <a:t>57%</a:t>
                      </a:r>
                      <a:endParaRPr sz="600"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tc>
                  <a:txBody>
                    <a:bodyPr/>
                    <a:lstStyle/>
                    <a:p>
                      <a:pPr marR="29209" algn="ctr">
                        <a:lnSpc>
                          <a:spcPct val="100000"/>
                        </a:lnSpc>
                        <a:spcBef>
                          <a:spcPts val="20"/>
                        </a:spcBef>
                      </a:pPr>
                      <a:r>
                        <a:rPr lang="en-US" sz="600" b="0" i="0" kern="1200" dirty="0">
                          <a:solidFill>
                            <a:schemeClr val="bg1"/>
                          </a:solidFill>
                          <a:effectLst/>
                          <a:latin typeface="+mn-lt"/>
                          <a:ea typeface="+mn-ea"/>
                          <a:cs typeface="+mn-cs"/>
                        </a:rPr>
                        <a:t>21%</a:t>
                      </a:r>
                      <a:endParaRPr sz="600"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tc>
                  <a:txBody>
                    <a:bodyPr/>
                    <a:lstStyle/>
                    <a:p>
                      <a:pPr marR="161925" algn="r">
                        <a:lnSpc>
                          <a:spcPct val="100000"/>
                        </a:lnSpc>
                        <a:spcBef>
                          <a:spcPts val="20"/>
                        </a:spcBef>
                      </a:pPr>
                      <a:r>
                        <a:rPr lang="en-US" sz="600" b="0" i="0" kern="1200" dirty="0">
                          <a:solidFill>
                            <a:schemeClr val="bg1"/>
                          </a:solidFill>
                          <a:effectLst/>
                          <a:latin typeface="+mn-lt"/>
                          <a:ea typeface="+mn-ea"/>
                          <a:cs typeface="+mn-cs"/>
                        </a:rPr>
                        <a:t>42%</a:t>
                      </a:r>
                      <a:endParaRPr sz="600"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extLst>
                  <a:ext uri="{0D108BD9-81ED-4DB2-BD59-A6C34878D82A}">
                    <a16:rowId xmlns:a16="http://schemas.microsoft.com/office/drawing/2014/main" val="10004"/>
                  </a:ext>
                </a:extLst>
              </a:tr>
              <a:tr h="190982">
                <a:tc>
                  <a:txBody>
                    <a:bodyPr/>
                    <a:lstStyle/>
                    <a:p>
                      <a:pPr marL="175895" algn="l">
                        <a:lnSpc>
                          <a:spcPts val="910"/>
                        </a:lnSpc>
                      </a:pPr>
                      <a:r>
                        <a:rPr lang="en-US" sz="800" b="1" spc="-25" dirty="0">
                          <a:solidFill>
                            <a:schemeClr val="bg1"/>
                          </a:solidFill>
                          <a:latin typeface="Calibri"/>
                          <a:cs typeface="Calibri"/>
                        </a:rPr>
                        <a:t>Net Income</a:t>
                      </a:r>
                      <a:endParaRPr sz="800" dirty="0">
                        <a:solidFill>
                          <a:schemeClr val="bg1"/>
                        </a:solidFill>
                        <a:latin typeface="Calibri"/>
                        <a:cs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10795" algn="ctr">
                        <a:lnSpc>
                          <a:spcPts val="910"/>
                        </a:lnSpc>
                      </a:pPr>
                      <a:r>
                        <a:rPr lang="en-US" sz="600" b="1" i="0" kern="1200" dirty="0">
                          <a:solidFill>
                            <a:schemeClr val="bg1"/>
                          </a:solidFill>
                          <a:effectLst/>
                          <a:latin typeface="+mn-lt"/>
                          <a:ea typeface="+mn-ea"/>
                          <a:cs typeface="+mn-cs"/>
                        </a:rPr>
                        <a:t>29760</a:t>
                      </a:r>
                      <a:endParaRPr sz="600" dirty="0">
                        <a:solidFill>
                          <a:schemeClr val="bg1"/>
                        </a:solidFill>
                        <a:latin typeface="Calibri"/>
                        <a:cs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tc>
                  <a:txBody>
                    <a:bodyPr/>
                    <a:lstStyle/>
                    <a:p>
                      <a:pPr marR="16510" algn="ctr">
                        <a:lnSpc>
                          <a:spcPts val="910"/>
                        </a:lnSpc>
                      </a:pPr>
                      <a:r>
                        <a:rPr lang="en-US" sz="600" b="1" i="0" kern="1200" dirty="0">
                          <a:solidFill>
                            <a:schemeClr val="bg1"/>
                          </a:solidFill>
                          <a:effectLst/>
                          <a:latin typeface="+mn-lt"/>
                          <a:ea typeface="+mn-ea"/>
                          <a:cs typeface="+mn-cs"/>
                        </a:rPr>
                        <a:t>4,368</a:t>
                      </a:r>
                      <a:endParaRPr sz="600" dirty="0">
                        <a:solidFill>
                          <a:schemeClr val="bg1"/>
                        </a:solidFill>
                        <a:latin typeface="Calibri"/>
                        <a:cs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tc>
                  <a:txBody>
                    <a:bodyPr/>
                    <a:lstStyle/>
                    <a:p>
                      <a:pPr marR="149225" algn="r">
                        <a:lnSpc>
                          <a:spcPts val="910"/>
                        </a:lnSpc>
                      </a:pPr>
                      <a:r>
                        <a:rPr lang="en-US" sz="600" b="1" i="0" kern="1200" dirty="0">
                          <a:solidFill>
                            <a:schemeClr val="bg1"/>
                          </a:solidFill>
                          <a:effectLst/>
                          <a:latin typeface="+mn-lt"/>
                          <a:ea typeface="+mn-ea"/>
                          <a:cs typeface="+mn-cs"/>
                        </a:rPr>
                        <a:t>9,752</a:t>
                      </a:r>
                      <a:endParaRPr sz="600" dirty="0">
                        <a:solidFill>
                          <a:schemeClr val="bg1"/>
                        </a:solidFill>
                        <a:latin typeface="Calibri"/>
                        <a:cs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extLst>
                  <a:ext uri="{0D108BD9-81ED-4DB2-BD59-A6C34878D82A}">
                    <a16:rowId xmlns:a16="http://schemas.microsoft.com/office/drawing/2014/main" val="10005"/>
                  </a:ext>
                </a:extLst>
              </a:tr>
              <a:tr h="309615">
                <a:tc>
                  <a:txBody>
                    <a:bodyPr/>
                    <a:lstStyle/>
                    <a:p>
                      <a:pPr marL="175895" algn="l">
                        <a:lnSpc>
                          <a:spcPct val="100000"/>
                        </a:lnSpc>
                        <a:spcBef>
                          <a:spcPts val="20"/>
                        </a:spcBef>
                      </a:pPr>
                      <a:r>
                        <a:rPr lang="en-US" sz="800" b="1" i="1" spc="-10" dirty="0">
                          <a:solidFill>
                            <a:schemeClr val="bg1"/>
                          </a:solidFill>
                          <a:latin typeface="Calibri"/>
                          <a:cs typeface="Calibri"/>
                        </a:rPr>
                        <a:t>Net Income Margin</a:t>
                      </a:r>
                      <a:r>
                        <a:rPr sz="800" b="1" i="1" spc="-10" dirty="0">
                          <a:solidFill>
                            <a:schemeClr val="bg1"/>
                          </a:solidFill>
                          <a:latin typeface="Calibri"/>
                          <a:cs typeface="Calibri"/>
                        </a:rPr>
                        <a:t> </a:t>
                      </a:r>
                      <a:r>
                        <a:rPr sz="800" b="1" i="1" spc="-50" dirty="0">
                          <a:solidFill>
                            <a:schemeClr val="bg1"/>
                          </a:solidFill>
                          <a:latin typeface="Calibri"/>
                          <a:cs typeface="Calibri"/>
                        </a:rPr>
                        <a:t>%</a:t>
                      </a:r>
                      <a:endParaRPr sz="800"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600" dirty="0">
                          <a:solidFill>
                            <a:schemeClr val="bg1"/>
                          </a:solidFill>
                          <a:effectLst/>
                        </a:rPr>
                        <a:t> 49 %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tc>
                  <a:txBody>
                    <a:bodyPr/>
                    <a:lstStyle/>
                    <a:p>
                      <a:pPr algn="ctr"/>
                      <a:r>
                        <a:rPr lang="en-US" sz="600" b="0" i="0" kern="1200" dirty="0">
                          <a:solidFill>
                            <a:schemeClr val="bg1"/>
                          </a:solidFill>
                          <a:effectLst/>
                          <a:latin typeface="+mn-lt"/>
                          <a:ea typeface="+mn-ea"/>
                          <a:cs typeface="+mn-cs"/>
                        </a:rPr>
                        <a:t>16 %</a:t>
                      </a:r>
                      <a:endParaRPr lang="en-US" sz="600" dirty="0">
                        <a:solidFill>
                          <a:schemeClr val="bg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tc>
                  <a:txBody>
                    <a:bodyPr/>
                    <a:lstStyle/>
                    <a:p>
                      <a:pPr marR="161925" algn="r">
                        <a:lnSpc>
                          <a:spcPct val="100000"/>
                        </a:lnSpc>
                        <a:spcBef>
                          <a:spcPts val="20"/>
                        </a:spcBef>
                      </a:pPr>
                      <a:r>
                        <a:rPr lang="en-US" sz="600" dirty="0">
                          <a:solidFill>
                            <a:schemeClr val="bg1"/>
                          </a:solidFill>
                          <a:latin typeface="Calibri"/>
                          <a:cs typeface="Calibri"/>
                        </a:rPr>
                        <a:t>36%</a:t>
                      </a:r>
                      <a:endParaRPr sz="600"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extLst>
                  <a:ext uri="{0D108BD9-81ED-4DB2-BD59-A6C34878D82A}">
                    <a16:rowId xmlns:a16="http://schemas.microsoft.com/office/drawing/2014/main" val="10006"/>
                  </a:ext>
                </a:extLst>
              </a:tr>
              <a:tr h="211934">
                <a:tc>
                  <a:txBody>
                    <a:bodyPr/>
                    <a:lstStyle/>
                    <a:p>
                      <a:pPr marL="175895" algn="l">
                        <a:lnSpc>
                          <a:spcPct val="100000"/>
                        </a:lnSpc>
                        <a:spcBef>
                          <a:spcPts val="20"/>
                        </a:spcBef>
                      </a:pPr>
                      <a:r>
                        <a:rPr sz="800" b="1" spc="-25" dirty="0">
                          <a:solidFill>
                            <a:schemeClr val="bg1"/>
                          </a:solidFill>
                          <a:latin typeface="Calibri"/>
                          <a:cs typeface="Calibri"/>
                        </a:rPr>
                        <a:t>ROE</a:t>
                      </a:r>
                      <a:endParaRPr sz="800"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5715" algn="ctr">
                        <a:lnSpc>
                          <a:spcPct val="100000"/>
                        </a:lnSpc>
                        <a:spcBef>
                          <a:spcPts val="20"/>
                        </a:spcBef>
                      </a:pPr>
                      <a:r>
                        <a:rPr lang="en-US" sz="600" b="1" i="0" kern="1200" dirty="0">
                          <a:solidFill>
                            <a:schemeClr val="bg1"/>
                          </a:solidFill>
                          <a:effectLst/>
                          <a:latin typeface="+mn-lt"/>
                          <a:ea typeface="+mn-ea"/>
                          <a:cs typeface="+mn-cs"/>
                        </a:rPr>
                        <a:t>69.24%</a:t>
                      </a:r>
                      <a:endParaRPr sz="600" b="1"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tc>
                  <a:txBody>
                    <a:bodyPr/>
                    <a:lstStyle/>
                    <a:p>
                      <a:pPr marR="11430" algn="ctr">
                        <a:lnSpc>
                          <a:spcPct val="100000"/>
                        </a:lnSpc>
                        <a:spcBef>
                          <a:spcPts val="20"/>
                        </a:spcBef>
                      </a:pPr>
                      <a:r>
                        <a:rPr lang="en-US" sz="600" b="1" i="0" kern="1200" dirty="0">
                          <a:solidFill>
                            <a:schemeClr val="bg1"/>
                          </a:solidFill>
                          <a:effectLst/>
                          <a:latin typeface="+mn-lt"/>
                          <a:ea typeface="+mn-ea"/>
                          <a:cs typeface="+mn-cs"/>
                        </a:rPr>
                        <a:t>19.76%</a:t>
                      </a:r>
                      <a:endParaRPr sz="600" b="1"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tc>
                  <a:txBody>
                    <a:bodyPr/>
                    <a:lstStyle/>
                    <a:p>
                      <a:pPr marR="143510" algn="r">
                        <a:lnSpc>
                          <a:spcPct val="100000"/>
                        </a:lnSpc>
                        <a:spcBef>
                          <a:spcPts val="20"/>
                        </a:spcBef>
                      </a:pPr>
                      <a:r>
                        <a:rPr lang="en-US" sz="600" b="1" i="0" kern="1200" dirty="0">
                          <a:solidFill>
                            <a:schemeClr val="bg1"/>
                          </a:solidFill>
                          <a:effectLst/>
                          <a:latin typeface="+mn-lt"/>
                          <a:ea typeface="+mn-ea"/>
                          <a:cs typeface="+mn-cs"/>
                        </a:rPr>
                        <a:t>36.65%</a:t>
                      </a:r>
                      <a:endParaRPr sz="600" b="1"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extLst>
                  <a:ext uri="{0D108BD9-81ED-4DB2-BD59-A6C34878D82A}">
                    <a16:rowId xmlns:a16="http://schemas.microsoft.com/office/drawing/2014/main" val="10007"/>
                  </a:ext>
                </a:extLst>
              </a:tr>
              <a:tr h="212739">
                <a:tc>
                  <a:txBody>
                    <a:bodyPr/>
                    <a:lstStyle/>
                    <a:p>
                      <a:pPr marL="175895" algn="l">
                        <a:lnSpc>
                          <a:spcPct val="100000"/>
                        </a:lnSpc>
                        <a:spcBef>
                          <a:spcPts val="20"/>
                        </a:spcBef>
                      </a:pPr>
                      <a:r>
                        <a:rPr sz="800" b="1" dirty="0">
                          <a:solidFill>
                            <a:schemeClr val="bg1"/>
                          </a:solidFill>
                          <a:latin typeface="Calibri"/>
                          <a:cs typeface="Calibri"/>
                        </a:rPr>
                        <a:t>EPS (in </a:t>
                      </a:r>
                      <a:r>
                        <a:rPr lang="en-US" sz="800" b="1" spc="-20" dirty="0">
                          <a:solidFill>
                            <a:schemeClr val="bg1"/>
                          </a:solidFill>
                          <a:latin typeface="Calibri"/>
                          <a:cs typeface="Calibri"/>
                        </a:rPr>
                        <a:t>USD</a:t>
                      </a:r>
                      <a:r>
                        <a:rPr sz="800" b="1" spc="-20" dirty="0">
                          <a:solidFill>
                            <a:schemeClr val="bg1"/>
                          </a:solidFill>
                          <a:latin typeface="Calibri"/>
                          <a:cs typeface="Calibri"/>
                        </a:rPr>
                        <a:t>)</a:t>
                      </a:r>
                      <a:endParaRPr sz="800"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13970" algn="ctr">
                        <a:lnSpc>
                          <a:spcPct val="100000"/>
                        </a:lnSpc>
                        <a:spcBef>
                          <a:spcPts val="20"/>
                        </a:spcBef>
                      </a:pPr>
                      <a:r>
                        <a:rPr lang="en-US" sz="600" b="0" i="0" kern="1200" dirty="0">
                          <a:solidFill>
                            <a:schemeClr val="bg1"/>
                          </a:solidFill>
                          <a:effectLst/>
                          <a:latin typeface="+mn-lt"/>
                          <a:ea typeface="+mn-ea"/>
                          <a:cs typeface="+mn-cs"/>
                        </a:rPr>
                        <a:t>1.19</a:t>
                      </a:r>
                      <a:endParaRPr sz="600" b="0"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tc>
                  <a:txBody>
                    <a:bodyPr/>
                    <a:lstStyle/>
                    <a:p>
                      <a:pPr marR="19050" algn="ctr">
                        <a:lnSpc>
                          <a:spcPct val="100000"/>
                        </a:lnSpc>
                        <a:spcBef>
                          <a:spcPts val="20"/>
                        </a:spcBef>
                      </a:pPr>
                      <a:r>
                        <a:rPr lang="en-US" sz="600" b="0" i="0" kern="1200" dirty="0">
                          <a:solidFill>
                            <a:schemeClr val="bg1"/>
                          </a:solidFill>
                          <a:effectLst/>
                          <a:latin typeface="+mn-lt"/>
                          <a:ea typeface="+mn-ea"/>
                          <a:cs typeface="+mn-cs"/>
                        </a:rPr>
                        <a:t>0.17</a:t>
                      </a:r>
                      <a:endParaRPr sz="600" b="0"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tc>
                  <a:txBody>
                    <a:bodyPr/>
                    <a:lstStyle/>
                    <a:p>
                      <a:pPr marR="151765" algn="r">
                        <a:lnSpc>
                          <a:spcPct val="100000"/>
                        </a:lnSpc>
                        <a:spcBef>
                          <a:spcPts val="20"/>
                        </a:spcBef>
                      </a:pPr>
                      <a:r>
                        <a:rPr lang="en-US" sz="600" b="0" i="0" kern="1200" dirty="0">
                          <a:solidFill>
                            <a:schemeClr val="bg1"/>
                          </a:solidFill>
                          <a:effectLst/>
                          <a:latin typeface="+mn-lt"/>
                          <a:ea typeface="+mn-ea"/>
                          <a:cs typeface="+mn-cs"/>
                        </a:rPr>
                        <a:t>0.39</a:t>
                      </a:r>
                      <a:endParaRPr sz="600" b="0" dirty="0">
                        <a:solidFill>
                          <a:schemeClr val="bg1"/>
                        </a:solidFill>
                        <a:latin typeface="Calibri"/>
                        <a:cs typeface="Calibri"/>
                      </a:endParaRPr>
                    </a:p>
                  </a:txBody>
                  <a:tcPr marL="0" marR="0" marT="2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FB4"/>
                    </a:solidFill>
                  </a:tcPr>
                </a:tc>
                <a:extLst>
                  <a:ext uri="{0D108BD9-81ED-4DB2-BD59-A6C34878D82A}">
                    <a16:rowId xmlns:a16="http://schemas.microsoft.com/office/drawing/2014/main" val="10008"/>
                  </a:ext>
                </a:extLst>
              </a:tr>
            </a:tbl>
          </a:graphicData>
        </a:graphic>
      </p:graphicFrame>
      <p:pic>
        <p:nvPicPr>
          <p:cNvPr id="16" name="Picture 15">
            <a:extLst>
              <a:ext uri="{FF2B5EF4-FFF2-40B4-BE49-F238E27FC236}">
                <a16:creationId xmlns:a16="http://schemas.microsoft.com/office/drawing/2014/main" id="{9B3C0C20-D7C4-1F05-6C51-F2E91E857C67}"/>
              </a:ext>
            </a:extLst>
          </p:cNvPr>
          <p:cNvPicPr>
            <a:picLocks noChangeAspect="1"/>
          </p:cNvPicPr>
          <p:nvPr/>
        </p:nvPicPr>
        <p:blipFill>
          <a:blip r:embed="rId6"/>
          <a:stretch>
            <a:fillRect/>
          </a:stretch>
        </p:blipFill>
        <p:spPr>
          <a:xfrm>
            <a:off x="4441744" y="3195870"/>
            <a:ext cx="2114183" cy="995130"/>
          </a:xfrm>
          <a:prstGeom prst="rect">
            <a:avLst/>
          </a:prstGeom>
        </p:spPr>
      </p:pic>
      <p:sp>
        <p:nvSpPr>
          <p:cNvPr id="17" name="Rectangle 16">
            <a:extLst>
              <a:ext uri="{FF2B5EF4-FFF2-40B4-BE49-F238E27FC236}">
                <a16:creationId xmlns:a16="http://schemas.microsoft.com/office/drawing/2014/main" id="{1A52F8B2-CF36-55BD-3F2B-986DF1FB3606}"/>
              </a:ext>
            </a:extLst>
          </p:cNvPr>
          <p:cNvSpPr/>
          <p:nvPr/>
        </p:nvSpPr>
        <p:spPr>
          <a:xfrm>
            <a:off x="4441744" y="4209483"/>
            <a:ext cx="1882856" cy="15019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6116156-E379-5C54-BD41-C9C2265B8DB3}"/>
              </a:ext>
            </a:extLst>
          </p:cNvPr>
          <p:cNvSpPr txBox="1"/>
          <p:nvPr/>
        </p:nvSpPr>
        <p:spPr>
          <a:xfrm>
            <a:off x="4677709" y="4197459"/>
            <a:ext cx="1760904" cy="200055"/>
          </a:xfrm>
          <a:prstGeom prst="rect">
            <a:avLst/>
          </a:prstGeom>
          <a:noFill/>
        </p:spPr>
        <p:txBody>
          <a:bodyPr wrap="square" rtlCol="0">
            <a:spAutoFit/>
          </a:bodyPr>
          <a:lstStyle/>
          <a:p>
            <a:r>
              <a:rPr lang="en-US" sz="700" b="1" dirty="0">
                <a:solidFill>
                  <a:schemeClr val="bg1"/>
                </a:solidFill>
              </a:rPr>
              <a:t>Nvidia stock price 2021 - 2025</a:t>
            </a:r>
          </a:p>
        </p:txBody>
      </p:sp>
      <p:sp>
        <p:nvSpPr>
          <p:cNvPr id="20" name="object 2">
            <a:extLst>
              <a:ext uri="{FF2B5EF4-FFF2-40B4-BE49-F238E27FC236}">
                <a16:creationId xmlns:a16="http://schemas.microsoft.com/office/drawing/2014/main" id="{15484D33-02BC-A881-591D-2D52610A4CAC}"/>
              </a:ext>
            </a:extLst>
          </p:cNvPr>
          <p:cNvSpPr txBox="1"/>
          <p:nvPr/>
        </p:nvSpPr>
        <p:spPr>
          <a:xfrm>
            <a:off x="186372" y="0"/>
            <a:ext cx="2092325" cy="164465"/>
          </a:xfrm>
          <a:prstGeom prst="rect">
            <a:avLst/>
          </a:prstGeom>
        </p:spPr>
        <p:txBody>
          <a:bodyPr vert="horz" wrap="square" lIns="0" tIns="13970" rIns="0" bIns="0" rtlCol="0">
            <a:spAutoFit/>
          </a:bodyPr>
          <a:lstStyle/>
          <a:p>
            <a:pPr marL="12700">
              <a:lnSpc>
                <a:spcPct val="100000"/>
              </a:lnSpc>
              <a:spcBef>
                <a:spcPts val="110"/>
              </a:spcBef>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A1769D4-5E70-9FDE-992D-E1EBFDBF059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C3A45CD-63A6-FAB7-1E22-8B0CDD7896FB}"/>
              </a:ext>
            </a:extLst>
          </p:cNvPr>
          <p:cNvSpPr txBox="1"/>
          <p:nvPr/>
        </p:nvSpPr>
        <p:spPr>
          <a:xfrm>
            <a:off x="148844" y="29971"/>
            <a:ext cx="2092325" cy="164465"/>
          </a:xfrm>
          <a:prstGeom prst="rect">
            <a:avLst/>
          </a:prstGeom>
        </p:spPr>
        <p:txBody>
          <a:bodyPr vert="horz" wrap="square" lIns="0" tIns="13970" rIns="0" bIns="0" rtlCol="0">
            <a:spAutoFit/>
          </a:bodyPr>
          <a:lstStyle/>
          <a:p>
            <a:pPr marL="12700">
              <a:lnSpc>
                <a:spcPct val="100000"/>
              </a:lnSpc>
              <a:spcBef>
                <a:spcPts val="110"/>
              </a:spcBef>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75" name="object 75">
            <a:extLst>
              <a:ext uri="{FF2B5EF4-FFF2-40B4-BE49-F238E27FC236}">
                <a16:creationId xmlns:a16="http://schemas.microsoft.com/office/drawing/2014/main" id="{98B8CD3B-26B0-ECCD-75E4-A426925D7F70}"/>
              </a:ext>
            </a:extLst>
          </p:cNvPr>
          <p:cNvSpPr/>
          <p:nvPr/>
        </p:nvSpPr>
        <p:spPr>
          <a:xfrm>
            <a:off x="8467" y="201944"/>
            <a:ext cx="681990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sp>
        <p:nvSpPr>
          <p:cNvPr id="115" name="TextBox 114">
            <a:extLst>
              <a:ext uri="{FF2B5EF4-FFF2-40B4-BE49-F238E27FC236}">
                <a16:creationId xmlns:a16="http://schemas.microsoft.com/office/drawing/2014/main" id="{CD93E564-F9E1-D183-3D09-2B64E04A58C5}"/>
              </a:ext>
            </a:extLst>
          </p:cNvPr>
          <p:cNvSpPr txBox="1"/>
          <p:nvPr/>
        </p:nvSpPr>
        <p:spPr>
          <a:xfrm>
            <a:off x="26413" y="5779354"/>
            <a:ext cx="762001" cy="307777"/>
          </a:xfrm>
          <a:prstGeom prst="rect">
            <a:avLst/>
          </a:prstGeom>
          <a:solidFill>
            <a:schemeClr val="tx1">
              <a:lumMod val="85000"/>
            </a:schemeClr>
          </a:solidFill>
        </p:spPr>
        <p:txBody>
          <a:bodyPr wrap="square" rtlCol="0">
            <a:spAutoFit/>
          </a:bodyPr>
          <a:lstStyle/>
          <a:p>
            <a:pPr marL="12700" marR="5080">
              <a:lnSpc>
                <a:spcPct val="100000"/>
              </a:lnSpc>
              <a:spcBef>
                <a:spcPts val="105"/>
              </a:spcBef>
            </a:pPr>
            <a:r>
              <a:rPr lang="en-US" sz="1400" dirty="0">
                <a:solidFill>
                  <a:schemeClr val="bg1"/>
                </a:solidFill>
                <a:latin typeface="Aharoni" panose="02010803020104030203" pitchFamily="2" charset="-79"/>
                <a:cs typeface="Aharoni" panose="02010803020104030203" pitchFamily="2" charset="-79"/>
              </a:rPr>
              <a:t>AMD</a:t>
            </a:r>
          </a:p>
        </p:txBody>
      </p:sp>
      <p:pic>
        <p:nvPicPr>
          <p:cNvPr id="117" name="object 2">
            <a:extLst>
              <a:ext uri="{FF2B5EF4-FFF2-40B4-BE49-F238E27FC236}">
                <a16:creationId xmlns:a16="http://schemas.microsoft.com/office/drawing/2014/main" id="{BFEFBDCD-A892-94A6-9803-0504CFE126E0}"/>
              </a:ext>
            </a:extLst>
          </p:cNvPr>
          <p:cNvPicPr/>
          <p:nvPr/>
        </p:nvPicPr>
        <p:blipFill>
          <a:blip r:embed="rId2" cstate="print"/>
          <a:stretch>
            <a:fillRect/>
          </a:stretch>
        </p:blipFill>
        <p:spPr>
          <a:xfrm>
            <a:off x="4724400" y="456671"/>
            <a:ext cx="1751586" cy="517713"/>
          </a:xfrm>
          <a:prstGeom prst="rect">
            <a:avLst/>
          </a:prstGeom>
        </p:spPr>
      </p:pic>
      <p:sp>
        <p:nvSpPr>
          <p:cNvPr id="118" name="TextBox 117">
            <a:extLst>
              <a:ext uri="{FF2B5EF4-FFF2-40B4-BE49-F238E27FC236}">
                <a16:creationId xmlns:a16="http://schemas.microsoft.com/office/drawing/2014/main" id="{71371255-AEC6-3D71-78A6-19D5D953E46E}"/>
              </a:ext>
            </a:extLst>
          </p:cNvPr>
          <p:cNvSpPr txBox="1"/>
          <p:nvPr/>
        </p:nvSpPr>
        <p:spPr>
          <a:xfrm>
            <a:off x="407414" y="499907"/>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sp>
        <p:nvSpPr>
          <p:cNvPr id="4" name="object 19">
            <a:extLst>
              <a:ext uri="{FF2B5EF4-FFF2-40B4-BE49-F238E27FC236}">
                <a16:creationId xmlns:a16="http://schemas.microsoft.com/office/drawing/2014/main" id="{C2EEE9D6-1663-B151-DB12-F800E1D47F26}"/>
              </a:ext>
            </a:extLst>
          </p:cNvPr>
          <p:cNvSpPr/>
          <p:nvPr/>
        </p:nvSpPr>
        <p:spPr>
          <a:xfrm>
            <a:off x="79058" y="1287752"/>
            <a:ext cx="6699884" cy="347037"/>
          </a:xfrm>
          <a:custGeom>
            <a:avLst/>
            <a:gdLst/>
            <a:ahLst/>
            <a:cxnLst/>
            <a:rect l="l" t="t" r="r" b="b"/>
            <a:pathLst>
              <a:path w="6699884" h="254000">
                <a:moveTo>
                  <a:pt x="6699633" y="0"/>
                </a:moveTo>
                <a:lnTo>
                  <a:pt x="0" y="0"/>
                </a:lnTo>
                <a:lnTo>
                  <a:pt x="0" y="253593"/>
                </a:lnTo>
                <a:lnTo>
                  <a:pt x="6699633" y="253593"/>
                </a:lnTo>
                <a:lnTo>
                  <a:pt x="6699633" y="0"/>
                </a:lnTo>
                <a:close/>
              </a:path>
            </a:pathLst>
          </a:custGeom>
          <a:solidFill>
            <a:schemeClr val="tx2">
              <a:lumMod val="25000"/>
            </a:schemeClr>
          </a:solidFill>
        </p:spPr>
        <p:txBody>
          <a:bodyPr wrap="square" lIns="0" tIns="0" rIns="0" bIns="0" rtlCol="0"/>
          <a:lstStyle/>
          <a:p>
            <a:endParaRPr/>
          </a:p>
        </p:txBody>
      </p:sp>
      <p:pic>
        <p:nvPicPr>
          <p:cNvPr id="5" name="object 21">
            <a:extLst>
              <a:ext uri="{FF2B5EF4-FFF2-40B4-BE49-F238E27FC236}">
                <a16:creationId xmlns:a16="http://schemas.microsoft.com/office/drawing/2014/main" id="{94FAD0F2-BEF1-D6A8-6966-2E1A75B8DA44}"/>
              </a:ext>
            </a:extLst>
          </p:cNvPr>
          <p:cNvPicPr/>
          <p:nvPr/>
        </p:nvPicPr>
        <p:blipFill>
          <a:blip r:embed="rId3" cstate="print"/>
          <a:stretch>
            <a:fillRect/>
          </a:stretch>
        </p:blipFill>
        <p:spPr>
          <a:xfrm>
            <a:off x="139867" y="1322543"/>
            <a:ext cx="206739" cy="227275"/>
          </a:xfrm>
          <a:prstGeom prst="rect">
            <a:avLst/>
          </a:prstGeom>
          <a:solidFill>
            <a:schemeClr val="tx1"/>
          </a:solidFill>
        </p:spPr>
      </p:pic>
      <p:sp>
        <p:nvSpPr>
          <p:cNvPr id="7" name="object 20">
            <a:extLst>
              <a:ext uri="{FF2B5EF4-FFF2-40B4-BE49-F238E27FC236}">
                <a16:creationId xmlns:a16="http://schemas.microsoft.com/office/drawing/2014/main" id="{0E5B72CF-026D-158D-5559-197E278AF77B}"/>
              </a:ext>
            </a:extLst>
          </p:cNvPr>
          <p:cNvSpPr txBox="1"/>
          <p:nvPr/>
        </p:nvSpPr>
        <p:spPr>
          <a:xfrm>
            <a:off x="407414" y="1350395"/>
            <a:ext cx="1289050" cy="178895"/>
          </a:xfrm>
          <a:prstGeom prst="rect">
            <a:avLst/>
          </a:prstGeom>
        </p:spPr>
        <p:txBody>
          <a:bodyPr vert="horz" wrap="square" lIns="0" tIns="17145" rIns="0" bIns="0" rtlCol="0">
            <a:spAutoFit/>
          </a:bodyPr>
          <a:lstStyle/>
          <a:p>
            <a:pPr marL="12700">
              <a:lnSpc>
                <a:spcPct val="100000"/>
              </a:lnSpc>
              <a:spcBef>
                <a:spcPts val="135"/>
              </a:spcBef>
            </a:pPr>
            <a:r>
              <a:rPr lang="en-US" sz="1050" b="1" dirty="0">
                <a:latin typeface="Calibri"/>
                <a:cs typeface="Calibri"/>
              </a:rPr>
              <a:t>Peer Analysis</a:t>
            </a:r>
            <a:endParaRPr sz="1050" dirty="0">
              <a:latin typeface="Calibri"/>
              <a:cs typeface="Calibri"/>
            </a:endParaRPr>
          </a:p>
        </p:txBody>
      </p:sp>
      <p:graphicFrame>
        <p:nvGraphicFramePr>
          <p:cNvPr id="3" name="Table 2">
            <a:extLst>
              <a:ext uri="{FF2B5EF4-FFF2-40B4-BE49-F238E27FC236}">
                <a16:creationId xmlns:a16="http://schemas.microsoft.com/office/drawing/2014/main" id="{73CEB07A-A47D-C586-D0EE-B06014C98C0F}"/>
              </a:ext>
            </a:extLst>
          </p:cNvPr>
          <p:cNvGraphicFramePr>
            <a:graphicFrameLocks noGrp="1"/>
          </p:cNvGraphicFramePr>
          <p:nvPr>
            <p:extLst>
              <p:ext uri="{D42A27DB-BD31-4B8C-83A1-F6EECF244321}">
                <p14:modId xmlns:p14="http://schemas.microsoft.com/office/powerpoint/2010/main" val="2558310149"/>
              </p:ext>
            </p:extLst>
          </p:nvPr>
        </p:nvGraphicFramePr>
        <p:xfrm>
          <a:off x="30944" y="6358126"/>
          <a:ext cx="6774945" cy="897778"/>
        </p:xfrm>
        <a:graphic>
          <a:graphicData uri="http://schemas.openxmlformats.org/drawingml/2006/table">
            <a:tbl>
              <a:tblPr firstRow="1" bandRow="1">
                <a:tableStyleId>{8EC20E35-A176-4012-BC5E-935CFFF8708E}</a:tableStyleId>
              </a:tblPr>
              <a:tblGrid>
                <a:gridCol w="2386556">
                  <a:extLst>
                    <a:ext uri="{9D8B030D-6E8A-4147-A177-3AD203B41FA5}">
                      <a16:colId xmlns:a16="http://schemas.microsoft.com/office/drawing/2014/main" val="3114984121"/>
                    </a:ext>
                  </a:extLst>
                </a:gridCol>
                <a:gridCol w="901977">
                  <a:extLst>
                    <a:ext uri="{9D8B030D-6E8A-4147-A177-3AD203B41FA5}">
                      <a16:colId xmlns:a16="http://schemas.microsoft.com/office/drawing/2014/main" val="2874968860"/>
                    </a:ext>
                  </a:extLst>
                </a:gridCol>
                <a:gridCol w="901977">
                  <a:extLst>
                    <a:ext uri="{9D8B030D-6E8A-4147-A177-3AD203B41FA5}">
                      <a16:colId xmlns:a16="http://schemas.microsoft.com/office/drawing/2014/main" val="2399198162"/>
                    </a:ext>
                  </a:extLst>
                </a:gridCol>
                <a:gridCol w="900134">
                  <a:extLst>
                    <a:ext uri="{9D8B030D-6E8A-4147-A177-3AD203B41FA5}">
                      <a16:colId xmlns:a16="http://schemas.microsoft.com/office/drawing/2014/main" val="138409484"/>
                    </a:ext>
                  </a:extLst>
                </a:gridCol>
                <a:gridCol w="900134">
                  <a:extLst>
                    <a:ext uri="{9D8B030D-6E8A-4147-A177-3AD203B41FA5}">
                      <a16:colId xmlns:a16="http://schemas.microsoft.com/office/drawing/2014/main" val="773549074"/>
                    </a:ext>
                  </a:extLst>
                </a:gridCol>
                <a:gridCol w="784167">
                  <a:extLst>
                    <a:ext uri="{9D8B030D-6E8A-4147-A177-3AD203B41FA5}">
                      <a16:colId xmlns:a16="http://schemas.microsoft.com/office/drawing/2014/main" val="2406370843"/>
                    </a:ext>
                  </a:extLst>
                </a:gridCol>
              </a:tblGrid>
              <a:tr h="243112">
                <a:tc>
                  <a:txBody>
                    <a:bodyPr/>
                    <a:lstStyle/>
                    <a:p>
                      <a:pPr algn="ctr">
                        <a:lnSpc>
                          <a:spcPct val="100000"/>
                        </a:lnSpc>
                      </a:pPr>
                      <a:r>
                        <a:rPr lang="en-US" sz="1100" dirty="0">
                          <a:latin typeface="Times New Roman"/>
                          <a:cs typeface="Times New Roman"/>
                        </a:rPr>
                        <a:t>Description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lang="en-US" sz="1000" dirty="0">
                          <a:latin typeface="Calibri"/>
                          <a:cs typeface="Calibri"/>
                        </a:rPr>
                        <a:t>FY20</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21</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3820" algn="ctr">
                        <a:lnSpc>
                          <a:spcPct val="100000"/>
                        </a:lnSpc>
                        <a:spcBef>
                          <a:spcPts val="200"/>
                        </a:spcBef>
                      </a:pPr>
                      <a:r>
                        <a:rPr sz="1000" dirty="0"/>
                        <a:t>FY</a:t>
                      </a:r>
                      <a:r>
                        <a:rPr sz="1000" spc="-35" dirty="0"/>
                        <a:t> </a:t>
                      </a:r>
                      <a:r>
                        <a:rPr sz="1000" spc="-25" dirty="0"/>
                        <a:t>22</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23</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sz="1000" dirty="0"/>
                        <a:t>FY</a:t>
                      </a:r>
                      <a:r>
                        <a:rPr sz="1000" spc="-35" dirty="0"/>
                        <a:t> </a:t>
                      </a:r>
                      <a:r>
                        <a:rPr sz="1000" spc="-25" dirty="0"/>
                        <a:t>24</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7189676"/>
                  </a:ext>
                </a:extLst>
              </a:tr>
              <a:tr h="243112">
                <a:tc>
                  <a:txBody>
                    <a:bodyPr/>
                    <a:lstStyle/>
                    <a:p>
                      <a:pPr marL="5715">
                        <a:lnSpc>
                          <a:spcPct val="100000"/>
                        </a:lnSpc>
                        <a:spcBef>
                          <a:spcPts val="200"/>
                        </a:spcBef>
                      </a:pPr>
                      <a:r>
                        <a:rPr lang="en-US" sz="1100" b="1" spc="-25" dirty="0"/>
                        <a:t>ROE (Return on Equity)</a:t>
                      </a:r>
                      <a:endParaRPr sz="1100" b="1"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42.66%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42.18%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2.41%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1.53%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2.85%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5817962"/>
                  </a:ext>
                </a:extLst>
              </a:tr>
              <a:tr h="205777">
                <a:tc>
                  <a:txBody>
                    <a:bodyPr/>
                    <a:lstStyle/>
                    <a:p>
                      <a:pPr marL="5715">
                        <a:lnSpc>
                          <a:spcPct val="100000"/>
                        </a:lnSpc>
                        <a:spcBef>
                          <a:spcPts val="105"/>
                        </a:spcBef>
                      </a:pPr>
                      <a:r>
                        <a:rPr lang="en-US" sz="1100" b="1" dirty="0"/>
                        <a:t>ROA (Return on Assets)</a:t>
                      </a:r>
                      <a:endParaRPr lang="en-US" sz="1100" b="1" dirty="0">
                        <a:latin typeface="Calibri"/>
                        <a:cs typeface="Calibri"/>
                      </a:endParaRP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27.78%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25.46%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1.95%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1.26%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2.37%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990872"/>
                  </a:ext>
                </a:extLst>
              </a:tr>
              <a:tr h="205777">
                <a:tc>
                  <a:txBody>
                    <a:bodyPr/>
                    <a:lstStyle/>
                    <a:p>
                      <a:pPr marL="5715">
                        <a:lnSpc>
                          <a:spcPct val="100000"/>
                        </a:lnSpc>
                        <a:spcBef>
                          <a:spcPts val="105"/>
                        </a:spcBef>
                      </a:pPr>
                      <a:r>
                        <a:rPr lang="en-US" sz="1100" b="1" dirty="0">
                          <a:latin typeface="+mj-lt"/>
                          <a:cs typeface="Calibri"/>
                        </a:rPr>
                        <a:t>Return on Investment (ROI)</a:t>
                      </a: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40.38%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42.17%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2.31%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1.48%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ptos Narrow" panose="020B0004020202020204" pitchFamily="34" charset="0"/>
                        </a:rPr>
                        <a:t>2.77%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8653131"/>
                  </a:ext>
                </a:extLst>
              </a:tr>
            </a:tbl>
          </a:graphicData>
        </a:graphic>
      </p:graphicFrame>
      <p:graphicFrame>
        <p:nvGraphicFramePr>
          <p:cNvPr id="6" name="Table 5">
            <a:extLst>
              <a:ext uri="{FF2B5EF4-FFF2-40B4-BE49-F238E27FC236}">
                <a16:creationId xmlns:a16="http://schemas.microsoft.com/office/drawing/2014/main" id="{020F27F8-FFB4-39AF-948E-3F3F2D689DFD}"/>
              </a:ext>
            </a:extLst>
          </p:cNvPr>
          <p:cNvGraphicFramePr>
            <a:graphicFrameLocks noGrp="1"/>
          </p:cNvGraphicFramePr>
          <p:nvPr>
            <p:extLst>
              <p:ext uri="{D42A27DB-BD31-4B8C-83A1-F6EECF244321}">
                <p14:modId xmlns:p14="http://schemas.microsoft.com/office/powerpoint/2010/main" val="1981269971"/>
              </p:ext>
            </p:extLst>
          </p:nvPr>
        </p:nvGraphicFramePr>
        <p:xfrm>
          <a:off x="43852" y="8425081"/>
          <a:ext cx="6774945" cy="897778"/>
        </p:xfrm>
        <a:graphic>
          <a:graphicData uri="http://schemas.openxmlformats.org/drawingml/2006/table">
            <a:tbl>
              <a:tblPr firstRow="1" bandRow="1">
                <a:tableStyleId>{8EC20E35-A176-4012-BC5E-935CFFF8708E}</a:tableStyleId>
              </a:tblPr>
              <a:tblGrid>
                <a:gridCol w="2386556">
                  <a:extLst>
                    <a:ext uri="{9D8B030D-6E8A-4147-A177-3AD203B41FA5}">
                      <a16:colId xmlns:a16="http://schemas.microsoft.com/office/drawing/2014/main" val="3050673674"/>
                    </a:ext>
                  </a:extLst>
                </a:gridCol>
                <a:gridCol w="901977">
                  <a:extLst>
                    <a:ext uri="{9D8B030D-6E8A-4147-A177-3AD203B41FA5}">
                      <a16:colId xmlns:a16="http://schemas.microsoft.com/office/drawing/2014/main" val="3472130699"/>
                    </a:ext>
                  </a:extLst>
                </a:gridCol>
                <a:gridCol w="901977">
                  <a:extLst>
                    <a:ext uri="{9D8B030D-6E8A-4147-A177-3AD203B41FA5}">
                      <a16:colId xmlns:a16="http://schemas.microsoft.com/office/drawing/2014/main" val="657836535"/>
                    </a:ext>
                  </a:extLst>
                </a:gridCol>
                <a:gridCol w="900134">
                  <a:extLst>
                    <a:ext uri="{9D8B030D-6E8A-4147-A177-3AD203B41FA5}">
                      <a16:colId xmlns:a16="http://schemas.microsoft.com/office/drawing/2014/main" val="3035347550"/>
                    </a:ext>
                  </a:extLst>
                </a:gridCol>
                <a:gridCol w="900134">
                  <a:extLst>
                    <a:ext uri="{9D8B030D-6E8A-4147-A177-3AD203B41FA5}">
                      <a16:colId xmlns:a16="http://schemas.microsoft.com/office/drawing/2014/main" val="1073620085"/>
                    </a:ext>
                  </a:extLst>
                </a:gridCol>
                <a:gridCol w="784167">
                  <a:extLst>
                    <a:ext uri="{9D8B030D-6E8A-4147-A177-3AD203B41FA5}">
                      <a16:colId xmlns:a16="http://schemas.microsoft.com/office/drawing/2014/main" val="3200890194"/>
                    </a:ext>
                  </a:extLst>
                </a:gridCol>
              </a:tblGrid>
              <a:tr h="243112">
                <a:tc>
                  <a:txBody>
                    <a:bodyPr/>
                    <a:lstStyle/>
                    <a:p>
                      <a:pPr algn="ctr">
                        <a:lnSpc>
                          <a:spcPct val="100000"/>
                        </a:lnSpc>
                      </a:pPr>
                      <a:r>
                        <a:rPr lang="en-US" sz="1050" dirty="0">
                          <a:latin typeface="Times New Roman"/>
                          <a:cs typeface="Times New Roman"/>
                        </a:rPr>
                        <a:t>Description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lang="en-US" sz="1100" dirty="0">
                          <a:latin typeface="Calibri"/>
                          <a:cs typeface="Calibri"/>
                        </a:rPr>
                        <a:t>FY20</a:t>
                      </a:r>
                      <a:endParaRPr sz="11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50" dirty="0"/>
                        <a:t>FY</a:t>
                      </a:r>
                      <a:r>
                        <a:rPr sz="1050" spc="-35" dirty="0"/>
                        <a:t> </a:t>
                      </a:r>
                      <a:r>
                        <a:rPr sz="1050" spc="-25" dirty="0"/>
                        <a:t>21</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3820" algn="ctr">
                        <a:lnSpc>
                          <a:spcPct val="100000"/>
                        </a:lnSpc>
                        <a:spcBef>
                          <a:spcPts val="200"/>
                        </a:spcBef>
                      </a:pPr>
                      <a:r>
                        <a:rPr sz="1050" dirty="0"/>
                        <a:t>FY</a:t>
                      </a:r>
                      <a:r>
                        <a:rPr sz="1050" spc="-35" dirty="0"/>
                        <a:t> </a:t>
                      </a:r>
                      <a:r>
                        <a:rPr sz="1050" spc="-25" dirty="0"/>
                        <a:t>22</a:t>
                      </a:r>
                      <a:endParaRPr sz="105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50" dirty="0"/>
                        <a:t>FY</a:t>
                      </a:r>
                      <a:r>
                        <a:rPr sz="1050" spc="-35" dirty="0"/>
                        <a:t> </a:t>
                      </a:r>
                      <a:r>
                        <a:rPr sz="1050" spc="-25" dirty="0"/>
                        <a:t>23</a:t>
                      </a:r>
                      <a:endParaRPr sz="105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sz="1050" dirty="0"/>
                        <a:t>FY</a:t>
                      </a:r>
                      <a:r>
                        <a:rPr sz="1050" spc="-35" dirty="0"/>
                        <a:t> </a:t>
                      </a:r>
                      <a:r>
                        <a:rPr sz="1050" spc="-25" dirty="0"/>
                        <a:t>24</a:t>
                      </a:r>
                      <a:endParaRPr sz="105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629961"/>
                  </a:ext>
                </a:extLst>
              </a:tr>
              <a:tr h="243112">
                <a:tc>
                  <a:txBody>
                    <a:bodyPr/>
                    <a:lstStyle/>
                    <a:p>
                      <a:pPr marL="5715">
                        <a:lnSpc>
                          <a:spcPct val="100000"/>
                        </a:lnSpc>
                        <a:spcBef>
                          <a:spcPts val="200"/>
                        </a:spcBef>
                      </a:pPr>
                      <a:r>
                        <a:rPr lang="en-US" sz="1050" b="1" spc="-25" dirty="0"/>
                        <a:t>ROE (Return on Equity)</a:t>
                      </a:r>
                      <a:endParaRPr sz="1050" b="1"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85.54%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90.88%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72.09%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34.01%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38.48%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821567"/>
                  </a:ext>
                </a:extLst>
              </a:tr>
              <a:tr h="205777">
                <a:tc>
                  <a:txBody>
                    <a:bodyPr/>
                    <a:lstStyle/>
                    <a:p>
                      <a:pPr marL="5715">
                        <a:lnSpc>
                          <a:spcPct val="100000"/>
                        </a:lnSpc>
                        <a:spcBef>
                          <a:spcPts val="105"/>
                        </a:spcBef>
                      </a:pPr>
                      <a:r>
                        <a:rPr lang="en-US" sz="1000" b="1" dirty="0"/>
                        <a:t>ROA (Return on Assets)</a:t>
                      </a:r>
                      <a:endParaRPr lang="en-US" sz="1000" b="1" dirty="0">
                        <a:latin typeface="Calibri"/>
                        <a:cs typeface="Calibri"/>
                      </a:endParaRP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14.60%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21.93%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26.49%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14.38%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18.33%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7844273"/>
                  </a:ext>
                </a:extLst>
              </a:tr>
              <a:tr h="205777">
                <a:tc>
                  <a:txBody>
                    <a:bodyPr/>
                    <a:lstStyle/>
                    <a:p>
                      <a:pPr marL="5715">
                        <a:lnSpc>
                          <a:spcPct val="100000"/>
                        </a:lnSpc>
                        <a:spcBef>
                          <a:spcPts val="105"/>
                        </a:spcBef>
                      </a:pPr>
                      <a:r>
                        <a:rPr lang="en-US" sz="1000" b="1" dirty="0">
                          <a:latin typeface="+mj-lt"/>
                          <a:cs typeface="Calibri"/>
                        </a:rPr>
                        <a:t>Return on Investment (ROI)</a:t>
                      </a: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24.40%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38.24%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41.16%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20.35%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ptos Narrow" panose="020B0004020202020204" pitchFamily="34" charset="0"/>
                        </a:rPr>
                        <a:t>25.57%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6352403"/>
                  </a:ext>
                </a:extLst>
              </a:tr>
            </a:tbl>
          </a:graphicData>
        </a:graphic>
      </p:graphicFrame>
      <p:sp>
        <p:nvSpPr>
          <p:cNvPr id="8" name="TextBox 7">
            <a:extLst>
              <a:ext uri="{FF2B5EF4-FFF2-40B4-BE49-F238E27FC236}">
                <a16:creationId xmlns:a16="http://schemas.microsoft.com/office/drawing/2014/main" id="{F9713878-F720-1367-7A43-7FF4F2892C73}"/>
              </a:ext>
            </a:extLst>
          </p:cNvPr>
          <p:cNvSpPr txBox="1"/>
          <p:nvPr/>
        </p:nvSpPr>
        <p:spPr>
          <a:xfrm>
            <a:off x="-8054" y="7763222"/>
            <a:ext cx="1159933" cy="307777"/>
          </a:xfrm>
          <a:prstGeom prst="rect">
            <a:avLst/>
          </a:prstGeom>
          <a:solidFill>
            <a:schemeClr val="tx1">
              <a:lumMod val="85000"/>
            </a:schemeClr>
          </a:solidFill>
        </p:spPr>
        <p:txBody>
          <a:bodyPr wrap="square" rtlCol="0">
            <a:spAutoFit/>
          </a:bodyPr>
          <a:lstStyle/>
          <a:p>
            <a:pPr marL="12700" marR="5080">
              <a:lnSpc>
                <a:spcPct val="100000"/>
              </a:lnSpc>
              <a:spcBef>
                <a:spcPts val="105"/>
              </a:spcBef>
            </a:pPr>
            <a:r>
              <a:rPr lang="en-US" sz="1400" dirty="0">
                <a:solidFill>
                  <a:schemeClr val="bg1"/>
                </a:solidFill>
                <a:latin typeface="Aharoni" panose="02010803020104030203" pitchFamily="2" charset="-79"/>
                <a:cs typeface="Aharoni" panose="02010803020104030203" pitchFamily="2" charset="-79"/>
              </a:rPr>
              <a:t>Qualcomm</a:t>
            </a:r>
          </a:p>
        </p:txBody>
      </p:sp>
      <p:sp>
        <p:nvSpPr>
          <p:cNvPr id="9" name="TextBox 8">
            <a:extLst>
              <a:ext uri="{FF2B5EF4-FFF2-40B4-BE49-F238E27FC236}">
                <a16:creationId xmlns:a16="http://schemas.microsoft.com/office/drawing/2014/main" id="{2A514442-7672-A6C8-23A7-D118B8D29EB1}"/>
              </a:ext>
            </a:extLst>
          </p:cNvPr>
          <p:cNvSpPr txBox="1"/>
          <p:nvPr/>
        </p:nvSpPr>
        <p:spPr>
          <a:xfrm>
            <a:off x="-8054" y="3790647"/>
            <a:ext cx="796673" cy="312616"/>
          </a:xfrm>
          <a:prstGeom prst="rect">
            <a:avLst/>
          </a:prstGeom>
          <a:solidFill>
            <a:schemeClr val="tx1">
              <a:lumMod val="85000"/>
            </a:schemeClr>
          </a:solidFill>
        </p:spPr>
        <p:txBody>
          <a:bodyPr wrap="square" rtlCol="0">
            <a:spAutoFit/>
          </a:bodyPr>
          <a:lstStyle/>
          <a:p>
            <a:pPr marL="12700" marR="5080">
              <a:lnSpc>
                <a:spcPct val="100000"/>
              </a:lnSpc>
              <a:spcBef>
                <a:spcPts val="105"/>
              </a:spcBef>
            </a:pPr>
            <a:r>
              <a:rPr lang="en-US" sz="1400" dirty="0">
                <a:solidFill>
                  <a:schemeClr val="bg1"/>
                </a:solidFill>
                <a:latin typeface="Aharoni" panose="02010803020104030203" pitchFamily="2" charset="-79"/>
                <a:cs typeface="Aharoni" panose="02010803020104030203" pitchFamily="2" charset="-79"/>
              </a:rPr>
              <a:t>Intel </a:t>
            </a:r>
          </a:p>
        </p:txBody>
      </p:sp>
      <p:graphicFrame>
        <p:nvGraphicFramePr>
          <p:cNvPr id="10" name="Table 9">
            <a:extLst>
              <a:ext uri="{FF2B5EF4-FFF2-40B4-BE49-F238E27FC236}">
                <a16:creationId xmlns:a16="http://schemas.microsoft.com/office/drawing/2014/main" id="{66774E91-EF01-969A-AF0B-6C0C157AE7F8}"/>
              </a:ext>
            </a:extLst>
          </p:cNvPr>
          <p:cNvGraphicFramePr>
            <a:graphicFrameLocks noGrp="1"/>
          </p:cNvGraphicFramePr>
          <p:nvPr>
            <p:extLst>
              <p:ext uri="{D42A27DB-BD31-4B8C-83A1-F6EECF244321}">
                <p14:modId xmlns:p14="http://schemas.microsoft.com/office/powerpoint/2010/main" val="3876408881"/>
              </p:ext>
            </p:extLst>
          </p:nvPr>
        </p:nvGraphicFramePr>
        <p:xfrm>
          <a:off x="36997" y="4376222"/>
          <a:ext cx="6791671" cy="897778"/>
        </p:xfrm>
        <a:graphic>
          <a:graphicData uri="http://schemas.openxmlformats.org/drawingml/2006/table">
            <a:tbl>
              <a:tblPr firstRow="1" bandRow="1">
                <a:tableStyleId>{8EC20E35-A176-4012-BC5E-935CFFF8708E}</a:tableStyleId>
              </a:tblPr>
              <a:tblGrid>
                <a:gridCol w="2392448">
                  <a:extLst>
                    <a:ext uri="{9D8B030D-6E8A-4147-A177-3AD203B41FA5}">
                      <a16:colId xmlns:a16="http://schemas.microsoft.com/office/drawing/2014/main" val="3114984121"/>
                    </a:ext>
                  </a:extLst>
                </a:gridCol>
                <a:gridCol w="904204">
                  <a:extLst>
                    <a:ext uri="{9D8B030D-6E8A-4147-A177-3AD203B41FA5}">
                      <a16:colId xmlns:a16="http://schemas.microsoft.com/office/drawing/2014/main" val="2874968860"/>
                    </a:ext>
                  </a:extLst>
                </a:gridCol>
                <a:gridCol w="904204">
                  <a:extLst>
                    <a:ext uri="{9D8B030D-6E8A-4147-A177-3AD203B41FA5}">
                      <a16:colId xmlns:a16="http://schemas.microsoft.com/office/drawing/2014/main" val="2399198162"/>
                    </a:ext>
                  </a:extLst>
                </a:gridCol>
                <a:gridCol w="902356">
                  <a:extLst>
                    <a:ext uri="{9D8B030D-6E8A-4147-A177-3AD203B41FA5}">
                      <a16:colId xmlns:a16="http://schemas.microsoft.com/office/drawing/2014/main" val="138409484"/>
                    </a:ext>
                  </a:extLst>
                </a:gridCol>
                <a:gridCol w="902356">
                  <a:extLst>
                    <a:ext uri="{9D8B030D-6E8A-4147-A177-3AD203B41FA5}">
                      <a16:colId xmlns:a16="http://schemas.microsoft.com/office/drawing/2014/main" val="773549074"/>
                    </a:ext>
                  </a:extLst>
                </a:gridCol>
                <a:gridCol w="786103">
                  <a:extLst>
                    <a:ext uri="{9D8B030D-6E8A-4147-A177-3AD203B41FA5}">
                      <a16:colId xmlns:a16="http://schemas.microsoft.com/office/drawing/2014/main" val="2406370843"/>
                    </a:ext>
                  </a:extLst>
                </a:gridCol>
              </a:tblGrid>
              <a:tr h="243112">
                <a:tc>
                  <a:txBody>
                    <a:bodyPr/>
                    <a:lstStyle/>
                    <a:p>
                      <a:pPr algn="ctr">
                        <a:lnSpc>
                          <a:spcPct val="100000"/>
                        </a:lnSpc>
                      </a:pPr>
                      <a:r>
                        <a:rPr lang="en-US" sz="1050" dirty="0">
                          <a:latin typeface="Times New Roman"/>
                          <a:cs typeface="Times New Roman"/>
                        </a:rPr>
                        <a:t>Description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lang="en-US" sz="1000" dirty="0">
                          <a:latin typeface="Calibri"/>
                          <a:cs typeface="Calibri"/>
                        </a:rPr>
                        <a:t>FY20</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21</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3820" algn="ctr">
                        <a:lnSpc>
                          <a:spcPct val="100000"/>
                        </a:lnSpc>
                        <a:spcBef>
                          <a:spcPts val="200"/>
                        </a:spcBef>
                      </a:pPr>
                      <a:r>
                        <a:rPr sz="1000" dirty="0"/>
                        <a:t>FY</a:t>
                      </a:r>
                      <a:r>
                        <a:rPr sz="1000" spc="-35" dirty="0"/>
                        <a:t> </a:t>
                      </a:r>
                      <a:r>
                        <a:rPr sz="1000" spc="-25" dirty="0"/>
                        <a:t>22</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23</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sz="1000" dirty="0"/>
                        <a:t>FY</a:t>
                      </a:r>
                      <a:r>
                        <a:rPr sz="1000" spc="-35" dirty="0"/>
                        <a:t> </a:t>
                      </a:r>
                      <a:r>
                        <a:rPr sz="1000" spc="-25" dirty="0"/>
                        <a:t>24</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7189676"/>
                  </a:ext>
                </a:extLst>
              </a:tr>
              <a:tr h="243112">
                <a:tc>
                  <a:txBody>
                    <a:bodyPr/>
                    <a:lstStyle/>
                    <a:p>
                      <a:pPr marL="5715">
                        <a:lnSpc>
                          <a:spcPct val="100000"/>
                        </a:lnSpc>
                        <a:spcBef>
                          <a:spcPts val="200"/>
                        </a:spcBef>
                      </a:pPr>
                      <a:r>
                        <a:rPr lang="en-US" sz="1050" b="1" spc="-25" dirty="0"/>
                        <a:t>ROE (Return on Equity)</a:t>
                      </a:r>
                      <a:endParaRPr sz="1050" b="1"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ptos Narrow" panose="020B0004020202020204" pitchFamily="34" charset="0"/>
                        </a:rPr>
                        <a:t>25.79%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ptos Narrow" panose="020B0004020202020204" pitchFamily="34" charset="0"/>
                        </a:rPr>
                        <a:t>20.83%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ptos Narrow" panose="020B0004020202020204" pitchFamily="34" charset="0"/>
                        </a:rPr>
                        <a:t>7.76%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ptos Narrow" panose="020B0004020202020204" pitchFamily="34" charset="0"/>
                        </a:rPr>
                        <a:t>1.52%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ptos Narrow" panose="020B0004020202020204" pitchFamily="34" charset="0"/>
                        </a:rPr>
                        <a:t>-18.31%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5817962"/>
                  </a:ext>
                </a:extLst>
              </a:tr>
              <a:tr h="205777">
                <a:tc>
                  <a:txBody>
                    <a:bodyPr/>
                    <a:lstStyle/>
                    <a:p>
                      <a:pPr marL="5715">
                        <a:lnSpc>
                          <a:spcPct val="100000"/>
                        </a:lnSpc>
                        <a:spcBef>
                          <a:spcPts val="105"/>
                        </a:spcBef>
                      </a:pPr>
                      <a:r>
                        <a:rPr lang="en-US" sz="1050" b="1" dirty="0"/>
                        <a:t>ROA (Return on Assets)</a:t>
                      </a:r>
                      <a:endParaRPr lang="en-US" sz="1050" b="1" dirty="0">
                        <a:latin typeface="Calibri"/>
                        <a:cs typeface="Calibri"/>
                      </a:endParaRP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ptos Narrow" panose="020B0004020202020204" pitchFamily="34" charset="0"/>
                        </a:rPr>
                        <a:t>13.65%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ptos Narrow" panose="020B0004020202020204" pitchFamily="34" charset="0"/>
                        </a:rPr>
                        <a:t>11.80%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ptos Narrow" panose="020B0004020202020204" pitchFamily="34" charset="0"/>
                        </a:rPr>
                        <a:t>4.40%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ptos Narrow" panose="020B0004020202020204" pitchFamily="34" charset="0"/>
                        </a:rPr>
                        <a:t>0.87%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ptos Narrow" panose="020B0004020202020204" pitchFamily="34" charset="0"/>
                        </a:rPr>
                        <a:t>-9.78%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990872"/>
                  </a:ext>
                </a:extLst>
              </a:tr>
              <a:tr h="205777">
                <a:tc>
                  <a:txBody>
                    <a:bodyPr/>
                    <a:lstStyle/>
                    <a:p>
                      <a:pPr marL="5715">
                        <a:lnSpc>
                          <a:spcPct val="100000"/>
                        </a:lnSpc>
                        <a:spcBef>
                          <a:spcPts val="105"/>
                        </a:spcBef>
                      </a:pPr>
                      <a:r>
                        <a:rPr lang="en-US" sz="1050" b="1" dirty="0">
                          <a:latin typeface="+mj-lt"/>
                          <a:cs typeface="Calibri"/>
                        </a:rPr>
                        <a:t>Return on Investment (ROI)</a:t>
                      </a: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ptos Narrow" panose="020B0004020202020204" pitchFamily="34" charset="0"/>
                        </a:rPr>
                        <a:t>18.18%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ptos Narrow" panose="020B0004020202020204" pitchFamily="34" charset="0"/>
                        </a:rPr>
                        <a:t>15.43%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ptos Narrow" panose="020B0004020202020204" pitchFamily="34" charset="0"/>
                        </a:rPr>
                        <a:t>5.69%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ptos Narrow" panose="020B0004020202020204" pitchFamily="34" charset="0"/>
                        </a:rPr>
                        <a:t>1.07%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ptos Narrow" panose="020B0004020202020204" pitchFamily="34" charset="0"/>
                        </a:rPr>
                        <a:t>-12.71%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8653131"/>
                  </a:ext>
                </a:extLst>
              </a:tr>
            </a:tbl>
          </a:graphicData>
        </a:graphic>
      </p:graphicFrame>
      <p:graphicFrame>
        <p:nvGraphicFramePr>
          <p:cNvPr id="11" name="Table 10">
            <a:extLst>
              <a:ext uri="{FF2B5EF4-FFF2-40B4-BE49-F238E27FC236}">
                <a16:creationId xmlns:a16="http://schemas.microsoft.com/office/drawing/2014/main" id="{C228E8C4-C4FF-46F7-B3EF-C0D0D56B4997}"/>
              </a:ext>
            </a:extLst>
          </p:cNvPr>
          <p:cNvGraphicFramePr>
            <a:graphicFrameLocks noGrp="1"/>
          </p:cNvGraphicFramePr>
          <p:nvPr>
            <p:extLst>
              <p:ext uri="{D42A27DB-BD31-4B8C-83A1-F6EECF244321}">
                <p14:modId xmlns:p14="http://schemas.microsoft.com/office/powerpoint/2010/main" val="853506543"/>
              </p:ext>
            </p:extLst>
          </p:nvPr>
        </p:nvGraphicFramePr>
        <p:xfrm>
          <a:off x="36696" y="2419718"/>
          <a:ext cx="6791671" cy="897778"/>
        </p:xfrm>
        <a:graphic>
          <a:graphicData uri="http://schemas.openxmlformats.org/drawingml/2006/table">
            <a:tbl>
              <a:tblPr firstRow="1" bandRow="1">
                <a:tableStyleId>{8EC20E35-A176-4012-BC5E-935CFFF8708E}</a:tableStyleId>
              </a:tblPr>
              <a:tblGrid>
                <a:gridCol w="2392448">
                  <a:extLst>
                    <a:ext uri="{9D8B030D-6E8A-4147-A177-3AD203B41FA5}">
                      <a16:colId xmlns:a16="http://schemas.microsoft.com/office/drawing/2014/main" val="3114984121"/>
                    </a:ext>
                  </a:extLst>
                </a:gridCol>
                <a:gridCol w="904204">
                  <a:extLst>
                    <a:ext uri="{9D8B030D-6E8A-4147-A177-3AD203B41FA5}">
                      <a16:colId xmlns:a16="http://schemas.microsoft.com/office/drawing/2014/main" val="2874968860"/>
                    </a:ext>
                  </a:extLst>
                </a:gridCol>
                <a:gridCol w="904204">
                  <a:extLst>
                    <a:ext uri="{9D8B030D-6E8A-4147-A177-3AD203B41FA5}">
                      <a16:colId xmlns:a16="http://schemas.microsoft.com/office/drawing/2014/main" val="2399198162"/>
                    </a:ext>
                  </a:extLst>
                </a:gridCol>
                <a:gridCol w="902356">
                  <a:extLst>
                    <a:ext uri="{9D8B030D-6E8A-4147-A177-3AD203B41FA5}">
                      <a16:colId xmlns:a16="http://schemas.microsoft.com/office/drawing/2014/main" val="138409484"/>
                    </a:ext>
                  </a:extLst>
                </a:gridCol>
                <a:gridCol w="902356">
                  <a:extLst>
                    <a:ext uri="{9D8B030D-6E8A-4147-A177-3AD203B41FA5}">
                      <a16:colId xmlns:a16="http://schemas.microsoft.com/office/drawing/2014/main" val="773549074"/>
                    </a:ext>
                  </a:extLst>
                </a:gridCol>
                <a:gridCol w="786103">
                  <a:extLst>
                    <a:ext uri="{9D8B030D-6E8A-4147-A177-3AD203B41FA5}">
                      <a16:colId xmlns:a16="http://schemas.microsoft.com/office/drawing/2014/main" val="2406370843"/>
                    </a:ext>
                  </a:extLst>
                </a:gridCol>
              </a:tblGrid>
              <a:tr h="243112">
                <a:tc>
                  <a:txBody>
                    <a:bodyPr/>
                    <a:lstStyle/>
                    <a:p>
                      <a:pPr algn="ctr">
                        <a:lnSpc>
                          <a:spcPct val="100000"/>
                        </a:lnSpc>
                      </a:pPr>
                      <a:r>
                        <a:rPr lang="en-US" sz="1050" dirty="0">
                          <a:latin typeface="Times New Roman"/>
                          <a:cs typeface="Times New Roman"/>
                        </a:rPr>
                        <a:t>Description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lang="en-US" sz="1000" dirty="0">
                          <a:latin typeface="Calibri"/>
                          <a:cs typeface="Calibri"/>
                        </a:rPr>
                        <a:t>FY20</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21</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3820" algn="ctr">
                        <a:lnSpc>
                          <a:spcPct val="100000"/>
                        </a:lnSpc>
                        <a:spcBef>
                          <a:spcPts val="200"/>
                        </a:spcBef>
                      </a:pPr>
                      <a:r>
                        <a:rPr sz="1000" dirty="0"/>
                        <a:t>FY</a:t>
                      </a:r>
                      <a:r>
                        <a:rPr sz="1000" spc="-35" dirty="0"/>
                        <a:t> </a:t>
                      </a:r>
                      <a:r>
                        <a:rPr sz="1000" spc="-25" dirty="0"/>
                        <a:t>22</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23</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sz="1000" dirty="0"/>
                        <a:t>FY</a:t>
                      </a:r>
                      <a:r>
                        <a:rPr sz="1000" spc="-35" dirty="0"/>
                        <a:t> </a:t>
                      </a:r>
                      <a:r>
                        <a:rPr sz="1000" spc="-25" dirty="0"/>
                        <a:t>24</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7189676"/>
                  </a:ext>
                </a:extLst>
              </a:tr>
              <a:tr h="243112">
                <a:tc>
                  <a:txBody>
                    <a:bodyPr/>
                    <a:lstStyle/>
                    <a:p>
                      <a:pPr marL="5715">
                        <a:lnSpc>
                          <a:spcPct val="100000"/>
                        </a:lnSpc>
                        <a:spcBef>
                          <a:spcPts val="200"/>
                        </a:spcBef>
                      </a:pPr>
                      <a:r>
                        <a:rPr lang="en-US" sz="1050" b="1" spc="-25" dirty="0"/>
                        <a:t>ROE (Return on Equity)</a:t>
                      </a:r>
                      <a:endParaRPr sz="1050" b="1"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22.91%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25.64%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36.65%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19.76%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69.24%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5817962"/>
                  </a:ext>
                </a:extLst>
              </a:tr>
              <a:tr h="205777">
                <a:tc>
                  <a:txBody>
                    <a:bodyPr/>
                    <a:lstStyle/>
                    <a:p>
                      <a:pPr marL="5715">
                        <a:lnSpc>
                          <a:spcPct val="100000"/>
                        </a:lnSpc>
                        <a:spcBef>
                          <a:spcPts val="105"/>
                        </a:spcBef>
                      </a:pPr>
                      <a:r>
                        <a:rPr lang="en-US" sz="1050" b="1" dirty="0"/>
                        <a:t>ROA (Return on Assets)</a:t>
                      </a:r>
                      <a:endParaRPr lang="en-US" sz="1050" b="1" dirty="0">
                        <a:latin typeface="Calibri"/>
                        <a:cs typeface="Calibri"/>
                      </a:endParaRP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16.15%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15.05%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22.07%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10.61%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45.28%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990872"/>
                  </a:ext>
                </a:extLst>
              </a:tr>
              <a:tr h="205777">
                <a:tc>
                  <a:txBody>
                    <a:bodyPr/>
                    <a:lstStyle/>
                    <a:p>
                      <a:pPr marL="5715">
                        <a:lnSpc>
                          <a:spcPct val="100000"/>
                        </a:lnSpc>
                        <a:spcBef>
                          <a:spcPts val="105"/>
                        </a:spcBef>
                      </a:pPr>
                      <a:r>
                        <a:rPr lang="en-US" sz="1050" b="1" dirty="0">
                          <a:latin typeface="+mj-lt"/>
                          <a:cs typeface="Calibri"/>
                        </a:rPr>
                        <a:t>Return on Investment (ROI)</a:t>
                      </a: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19.70%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18.95%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25.97%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ptos Narrow" panose="020B0004020202020204" pitchFamily="34" charset="0"/>
                        </a:rPr>
                        <a:t>13.73%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ptos Narrow" panose="020B0004020202020204" pitchFamily="34" charset="0"/>
                        </a:rPr>
                        <a:t>57.86%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8653131"/>
                  </a:ext>
                </a:extLst>
              </a:tr>
            </a:tbl>
          </a:graphicData>
        </a:graphic>
      </p:graphicFrame>
      <p:sp>
        <p:nvSpPr>
          <p:cNvPr id="12" name="TextBox 11">
            <a:extLst>
              <a:ext uri="{FF2B5EF4-FFF2-40B4-BE49-F238E27FC236}">
                <a16:creationId xmlns:a16="http://schemas.microsoft.com/office/drawing/2014/main" id="{E9F2F92D-DD1E-FE38-2BD6-0C9C0B561818}"/>
              </a:ext>
            </a:extLst>
          </p:cNvPr>
          <p:cNvSpPr txBox="1"/>
          <p:nvPr/>
        </p:nvSpPr>
        <p:spPr>
          <a:xfrm>
            <a:off x="-8053" y="1897838"/>
            <a:ext cx="796673" cy="312616"/>
          </a:xfrm>
          <a:prstGeom prst="rect">
            <a:avLst/>
          </a:prstGeom>
          <a:solidFill>
            <a:schemeClr val="tx1">
              <a:lumMod val="85000"/>
            </a:schemeClr>
          </a:solidFill>
        </p:spPr>
        <p:txBody>
          <a:bodyPr wrap="square" rtlCol="0">
            <a:spAutoFit/>
          </a:bodyPr>
          <a:lstStyle/>
          <a:p>
            <a:pPr marL="12700" marR="5080">
              <a:lnSpc>
                <a:spcPct val="100000"/>
              </a:lnSpc>
              <a:spcBef>
                <a:spcPts val="105"/>
              </a:spcBef>
            </a:pPr>
            <a:r>
              <a:rPr lang="en-US" sz="1400" dirty="0">
                <a:solidFill>
                  <a:schemeClr val="bg1"/>
                </a:solidFill>
                <a:latin typeface="Aharoni" panose="02010803020104030203" pitchFamily="2" charset="-79"/>
                <a:cs typeface="Aharoni" panose="02010803020104030203" pitchFamily="2" charset="-79"/>
              </a:rPr>
              <a:t>Nvidia</a:t>
            </a:r>
          </a:p>
        </p:txBody>
      </p:sp>
    </p:spTree>
    <p:extLst>
      <p:ext uri="{BB962C8B-B14F-4D97-AF65-F5344CB8AC3E}">
        <p14:creationId xmlns:p14="http://schemas.microsoft.com/office/powerpoint/2010/main" val="1811717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1544" y="71627"/>
            <a:ext cx="2066925" cy="116205"/>
          </a:xfrm>
          <a:prstGeom prst="rect">
            <a:avLst/>
          </a:prstGeom>
        </p:spPr>
        <p:txBody>
          <a:bodyPr vert="horz" wrap="square" lIns="0" tIns="0" rIns="0" bIns="0" rtlCol="0">
            <a:spAutoFit/>
          </a:bodyPr>
          <a:lstStyle/>
          <a:p>
            <a:pPr>
              <a:lnSpc>
                <a:spcPts val="865"/>
              </a:lnSpc>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4" name="object 4"/>
          <p:cNvSpPr/>
          <p:nvPr/>
        </p:nvSpPr>
        <p:spPr>
          <a:xfrm>
            <a:off x="2239645" y="1932935"/>
            <a:ext cx="243840" cy="0"/>
          </a:xfrm>
          <a:custGeom>
            <a:avLst/>
            <a:gdLst/>
            <a:ahLst/>
            <a:cxnLst/>
            <a:rect l="l" t="t" r="r" b="b"/>
            <a:pathLst>
              <a:path w="243839">
                <a:moveTo>
                  <a:pt x="0" y="0"/>
                </a:moveTo>
                <a:lnTo>
                  <a:pt x="243839" y="0"/>
                </a:lnTo>
              </a:path>
            </a:pathLst>
          </a:custGeom>
          <a:ln w="25400">
            <a:solidFill>
              <a:srgbClr val="00AE50"/>
            </a:solidFill>
          </a:ln>
        </p:spPr>
        <p:txBody>
          <a:bodyPr wrap="square" lIns="0" tIns="0" rIns="0" bIns="0" rtlCol="0"/>
          <a:lstStyle/>
          <a:p>
            <a:endParaRPr/>
          </a:p>
        </p:txBody>
      </p:sp>
      <p:sp>
        <p:nvSpPr>
          <p:cNvPr id="6" name="object 6"/>
          <p:cNvSpPr/>
          <p:nvPr/>
        </p:nvSpPr>
        <p:spPr>
          <a:xfrm>
            <a:off x="2890075" y="1932935"/>
            <a:ext cx="243840" cy="0"/>
          </a:xfrm>
          <a:custGeom>
            <a:avLst/>
            <a:gdLst/>
            <a:ahLst/>
            <a:cxnLst/>
            <a:rect l="l" t="t" r="r" b="b"/>
            <a:pathLst>
              <a:path w="243839">
                <a:moveTo>
                  <a:pt x="0" y="0"/>
                </a:moveTo>
                <a:lnTo>
                  <a:pt x="243840" y="0"/>
                </a:lnTo>
              </a:path>
            </a:pathLst>
          </a:custGeom>
          <a:ln w="25400">
            <a:solidFill>
              <a:srgbClr val="6E2E9F"/>
            </a:solidFill>
          </a:ln>
        </p:spPr>
        <p:txBody>
          <a:bodyPr wrap="square" lIns="0" tIns="0" rIns="0" bIns="0" rtlCol="0"/>
          <a:lstStyle/>
          <a:p>
            <a:endParaRPr/>
          </a:p>
        </p:txBody>
      </p:sp>
      <p:sp>
        <p:nvSpPr>
          <p:cNvPr id="7" name="object 7"/>
          <p:cNvSpPr/>
          <p:nvPr/>
        </p:nvSpPr>
        <p:spPr>
          <a:xfrm>
            <a:off x="3815080" y="1932935"/>
            <a:ext cx="243840" cy="0"/>
          </a:xfrm>
          <a:custGeom>
            <a:avLst/>
            <a:gdLst/>
            <a:ahLst/>
            <a:cxnLst/>
            <a:rect l="l" t="t" r="r" b="b"/>
            <a:pathLst>
              <a:path w="243839">
                <a:moveTo>
                  <a:pt x="0" y="0"/>
                </a:moveTo>
                <a:lnTo>
                  <a:pt x="243839" y="0"/>
                </a:lnTo>
              </a:path>
            </a:pathLst>
          </a:custGeom>
          <a:ln w="25400">
            <a:solidFill>
              <a:srgbClr val="EB7B2F"/>
            </a:solidFill>
          </a:ln>
        </p:spPr>
        <p:txBody>
          <a:bodyPr wrap="square" lIns="0" tIns="0" rIns="0" bIns="0" rtlCol="0"/>
          <a:lstStyle/>
          <a:p>
            <a:endParaRPr/>
          </a:p>
        </p:txBody>
      </p:sp>
      <p:sp>
        <p:nvSpPr>
          <p:cNvPr id="8" name="object 8"/>
          <p:cNvSpPr txBox="1"/>
          <p:nvPr/>
        </p:nvSpPr>
        <p:spPr>
          <a:xfrm>
            <a:off x="1847277" y="1853310"/>
            <a:ext cx="308610"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AMD</a:t>
            </a:r>
            <a:endParaRPr sz="800" dirty="0">
              <a:latin typeface="Calibri"/>
              <a:cs typeface="Calibri"/>
            </a:endParaRPr>
          </a:p>
        </p:txBody>
      </p:sp>
      <p:sp>
        <p:nvSpPr>
          <p:cNvPr id="9" name="object 9"/>
          <p:cNvSpPr txBox="1"/>
          <p:nvPr/>
        </p:nvSpPr>
        <p:spPr>
          <a:xfrm>
            <a:off x="2518410" y="1853310"/>
            <a:ext cx="243840" cy="134652"/>
          </a:xfrm>
          <a:prstGeom prst="rect">
            <a:avLst/>
          </a:prstGeom>
        </p:spPr>
        <p:txBody>
          <a:bodyPr vert="horz" wrap="square" lIns="0" tIns="11430" rIns="0" bIns="0" rtlCol="0">
            <a:spAutoFit/>
          </a:bodyPr>
          <a:lstStyle/>
          <a:p>
            <a:pPr marL="12700">
              <a:lnSpc>
                <a:spcPct val="100000"/>
              </a:lnSpc>
              <a:spcBef>
                <a:spcPts val="90"/>
              </a:spcBef>
            </a:pPr>
            <a:r>
              <a:rPr lang="en-US" sz="800" dirty="0">
                <a:latin typeface="Calibri"/>
                <a:cs typeface="Calibri"/>
              </a:rPr>
              <a:t>INTC</a:t>
            </a:r>
            <a:endParaRPr sz="800" dirty="0">
              <a:latin typeface="Calibri"/>
              <a:cs typeface="Calibri"/>
            </a:endParaRPr>
          </a:p>
        </p:txBody>
      </p:sp>
      <p:sp>
        <p:nvSpPr>
          <p:cNvPr id="11" name="object 11"/>
          <p:cNvSpPr txBox="1"/>
          <p:nvPr/>
        </p:nvSpPr>
        <p:spPr>
          <a:xfrm>
            <a:off x="3171823" y="1842243"/>
            <a:ext cx="552451" cy="134652"/>
          </a:xfrm>
          <a:prstGeom prst="rect">
            <a:avLst/>
          </a:prstGeom>
        </p:spPr>
        <p:txBody>
          <a:bodyPr vert="horz" wrap="square" lIns="0" tIns="11430" rIns="0" bIns="0" rtlCol="0">
            <a:spAutoFit/>
          </a:bodyPr>
          <a:lstStyle/>
          <a:p>
            <a:pPr marL="12700">
              <a:lnSpc>
                <a:spcPct val="100000"/>
              </a:lnSpc>
              <a:spcBef>
                <a:spcPts val="90"/>
              </a:spcBef>
            </a:pPr>
            <a:r>
              <a:rPr lang="en-US" sz="800" dirty="0">
                <a:latin typeface="Calibri"/>
                <a:cs typeface="Calibri"/>
              </a:rPr>
              <a:t>Qualcomm</a:t>
            </a:r>
            <a:endParaRPr sz="800" dirty="0">
              <a:latin typeface="Calibri"/>
              <a:cs typeface="Calibri"/>
            </a:endParaRPr>
          </a:p>
        </p:txBody>
      </p:sp>
      <p:sp>
        <p:nvSpPr>
          <p:cNvPr id="12" name="object 12"/>
          <p:cNvSpPr txBox="1"/>
          <p:nvPr/>
        </p:nvSpPr>
        <p:spPr>
          <a:xfrm>
            <a:off x="4125848" y="1864028"/>
            <a:ext cx="544830" cy="134652"/>
          </a:xfrm>
          <a:prstGeom prst="rect">
            <a:avLst/>
          </a:prstGeom>
        </p:spPr>
        <p:txBody>
          <a:bodyPr vert="horz" wrap="square" lIns="0" tIns="11430" rIns="0" bIns="0" rtlCol="0">
            <a:spAutoFit/>
          </a:bodyPr>
          <a:lstStyle/>
          <a:p>
            <a:pPr marL="12700">
              <a:lnSpc>
                <a:spcPct val="100000"/>
              </a:lnSpc>
              <a:spcBef>
                <a:spcPts val="90"/>
              </a:spcBef>
            </a:pPr>
            <a:r>
              <a:rPr lang="en-US" sz="800" dirty="0">
                <a:latin typeface="Calibri"/>
                <a:cs typeface="Calibri"/>
              </a:rPr>
              <a:t>Nvidia</a:t>
            </a:r>
            <a:endParaRPr sz="800" dirty="0">
              <a:latin typeface="Calibri"/>
              <a:cs typeface="Calibri"/>
            </a:endParaRPr>
          </a:p>
        </p:txBody>
      </p:sp>
      <p:sp>
        <p:nvSpPr>
          <p:cNvPr id="14" name="object 14"/>
          <p:cNvSpPr txBox="1"/>
          <p:nvPr/>
        </p:nvSpPr>
        <p:spPr>
          <a:xfrm>
            <a:off x="179323" y="5515102"/>
            <a:ext cx="1736725" cy="167354"/>
          </a:xfrm>
          <a:prstGeom prst="rect">
            <a:avLst/>
          </a:prstGeom>
        </p:spPr>
        <p:txBody>
          <a:bodyPr vert="horz" wrap="square" lIns="0" tIns="13335" rIns="0" bIns="0" rtlCol="0">
            <a:spAutoFit/>
          </a:bodyPr>
          <a:lstStyle/>
          <a:p>
            <a:pPr marL="12700">
              <a:lnSpc>
                <a:spcPct val="100000"/>
              </a:lnSpc>
              <a:spcBef>
                <a:spcPts val="105"/>
              </a:spcBef>
            </a:pPr>
            <a:r>
              <a:rPr lang="en-US" sz="1000" b="1" dirty="0">
                <a:latin typeface="Calibri"/>
                <a:cs typeface="Calibri"/>
              </a:rPr>
              <a:t>Daily </a:t>
            </a:r>
            <a:r>
              <a:rPr sz="1000" b="1" spc="-25" dirty="0">
                <a:latin typeface="Calibri"/>
                <a:cs typeface="Calibri"/>
              </a:rPr>
              <a:t> </a:t>
            </a:r>
            <a:r>
              <a:rPr sz="1000" b="1" dirty="0">
                <a:latin typeface="Calibri"/>
                <a:cs typeface="Calibri"/>
              </a:rPr>
              <a:t>Time</a:t>
            </a:r>
            <a:r>
              <a:rPr sz="1000" b="1" spc="-25" dirty="0">
                <a:latin typeface="Calibri"/>
                <a:cs typeface="Calibri"/>
              </a:rPr>
              <a:t> </a:t>
            </a:r>
            <a:r>
              <a:rPr sz="1000" b="1" dirty="0">
                <a:latin typeface="Calibri"/>
                <a:cs typeface="Calibri"/>
              </a:rPr>
              <a:t>Frame</a:t>
            </a:r>
            <a:r>
              <a:rPr sz="1000" b="1" spc="-60" dirty="0">
                <a:latin typeface="Calibri"/>
                <a:cs typeface="Calibri"/>
              </a:rPr>
              <a:t> </a:t>
            </a:r>
            <a:r>
              <a:rPr sz="1000" b="1" dirty="0">
                <a:latin typeface="Calibri"/>
                <a:cs typeface="Calibri"/>
              </a:rPr>
              <a:t>(Last</a:t>
            </a:r>
            <a:r>
              <a:rPr sz="1000" b="1" spc="-30" dirty="0">
                <a:latin typeface="Calibri"/>
                <a:cs typeface="Calibri"/>
              </a:rPr>
              <a:t> </a:t>
            </a:r>
            <a:r>
              <a:rPr lang="en-US" sz="1000" b="1" spc="-30" dirty="0">
                <a:latin typeface="Calibri"/>
                <a:cs typeface="Calibri"/>
              </a:rPr>
              <a:t>4</a:t>
            </a:r>
            <a:r>
              <a:rPr sz="1000" b="1" spc="-50" dirty="0">
                <a:latin typeface="Calibri"/>
                <a:cs typeface="Calibri"/>
              </a:rPr>
              <a:t> </a:t>
            </a:r>
            <a:r>
              <a:rPr sz="1000" b="1" spc="-20" dirty="0">
                <a:latin typeface="Calibri"/>
                <a:cs typeface="Calibri"/>
              </a:rPr>
              <a:t>Year)</a:t>
            </a:r>
            <a:endParaRPr sz="1000" dirty="0">
              <a:latin typeface="Calibri"/>
              <a:cs typeface="Calibri"/>
            </a:endParaRPr>
          </a:p>
        </p:txBody>
      </p:sp>
      <p:sp>
        <p:nvSpPr>
          <p:cNvPr id="20" name="object 20"/>
          <p:cNvSpPr txBox="1"/>
          <p:nvPr/>
        </p:nvSpPr>
        <p:spPr>
          <a:xfrm>
            <a:off x="179323" y="1255773"/>
            <a:ext cx="2501265" cy="539750"/>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Peer</a:t>
            </a:r>
            <a:r>
              <a:rPr sz="1200" b="1" spc="-50" dirty="0">
                <a:latin typeface="Calibri"/>
                <a:cs typeface="Calibri"/>
              </a:rPr>
              <a:t> </a:t>
            </a:r>
            <a:r>
              <a:rPr sz="1200" b="1" dirty="0">
                <a:latin typeface="Calibri"/>
                <a:cs typeface="Calibri"/>
              </a:rPr>
              <a:t>Comparison</a:t>
            </a:r>
            <a:r>
              <a:rPr sz="1200" b="1" spc="-25" dirty="0">
                <a:latin typeface="Calibri"/>
                <a:cs typeface="Calibri"/>
              </a:rPr>
              <a:t> </a:t>
            </a:r>
            <a:r>
              <a:rPr sz="1200" b="1" dirty="0">
                <a:latin typeface="Calibri"/>
                <a:cs typeface="Calibri"/>
              </a:rPr>
              <a:t>of</a:t>
            </a:r>
            <a:r>
              <a:rPr sz="1200" b="1" spc="-30" dirty="0">
                <a:latin typeface="Calibri"/>
                <a:cs typeface="Calibri"/>
              </a:rPr>
              <a:t> </a:t>
            </a:r>
            <a:r>
              <a:rPr sz="1200" b="1" dirty="0">
                <a:latin typeface="Calibri"/>
                <a:cs typeface="Calibri"/>
              </a:rPr>
              <a:t>Share</a:t>
            </a:r>
            <a:r>
              <a:rPr sz="1200" b="1" spc="-55" dirty="0">
                <a:latin typeface="Calibri"/>
                <a:cs typeface="Calibri"/>
              </a:rPr>
              <a:t> </a:t>
            </a:r>
            <a:r>
              <a:rPr sz="1200" b="1" spc="-10" dirty="0">
                <a:latin typeface="Calibri"/>
                <a:cs typeface="Calibri"/>
              </a:rPr>
              <a:t>Performance</a:t>
            </a:r>
            <a:endParaRPr sz="1200" dirty="0">
              <a:latin typeface="Calibri"/>
              <a:cs typeface="Calibri"/>
            </a:endParaRPr>
          </a:p>
          <a:p>
            <a:pPr marL="12700">
              <a:lnSpc>
                <a:spcPct val="100000"/>
              </a:lnSpc>
              <a:spcBef>
                <a:spcPts val="1405"/>
              </a:spcBef>
            </a:pPr>
            <a:r>
              <a:rPr sz="1000" b="1" dirty="0">
                <a:latin typeface="Calibri"/>
                <a:cs typeface="Calibri"/>
              </a:rPr>
              <a:t>Daily</a:t>
            </a:r>
            <a:r>
              <a:rPr sz="1000" b="1" spc="-20" dirty="0">
                <a:latin typeface="Calibri"/>
                <a:cs typeface="Calibri"/>
              </a:rPr>
              <a:t> </a:t>
            </a:r>
            <a:r>
              <a:rPr sz="1000" b="1" dirty="0">
                <a:latin typeface="Calibri"/>
                <a:cs typeface="Calibri"/>
              </a:rPr>
              <a:t>Time</a:t>
            </a:r>
            <a:r>
              <a:rPr sz="1000" b="1" spc="-30" dirty="0">
                <a:latin typeface="Calibri"/>
                <a:cs typeface="Calibri"/>
              </a:rPr>
              <a:t> </a:t>
            </a:r>
            <a:r>
              <a:rPr sz="1000" b="1" dirty="0">
                <a:latin typeface="Calibri"/>
                <a:cs typeface="Calibri"/>
              </a:rPr>
              <a:t>Frame</a:t>
            </a:r>
            <a:r>
              <a:rPr sz="1000" b="1" spc="-45" dirty="0">
                <a:latin typeface="Calibri"/>
                <a:cs typeface="Calibri"/>
              </a:rPr>
              <a:t> </a:t>
            </a:r>
            <a:r>
              <a:rPr sz="1000" b="1" dirty="0">
                <a:latin typeface="Calibri"/>
                <a:cs typeface="Calibri"/>
              </a:rPr>
              <a:t>(Last</a:t>
            </a:r>
            <a:r>
              <a:rPr sz="1000" b="1" spc="-40" dirty="0">
                <a:latin typeface="Calibri"/>
                <a:cs typeface="Calibri"/>
              </a:rPr>
              <a:t> </a:t>
            </a:r>
            <a:r>
              <a:rPr sz="1000" b="1" dirty="0">
                <a:latin typeface="Calibri"/>
                <a:cs typeface="Calibri"/>
              </a:rPr>
              <a:t>1</a:t>
            </a:r>
            <a:r>
              <a:rPr sz="1000" b="1" spc="-30" dirty="0">
                <a:latin typeface="Calibri"/>
                <a:cs typeface="Calibri"/>
              </a:rPr>
              <a:t> </a:t>
            </a:r>
            <a:r>
              <a:rPr sz="1000" b="1" spc="-20" dirty="0">
                <a:latin typeface="Calibri"/>
                <a:cs typeface="Calibri"/>
              </a:rPr>
              <a:t>Year)</a:t>
            </a:r>
            <a:endParaRPr sz="1000" dirty="0">
              <a:latin typeface="Calibri"/>
              <a:cs typeface="Calibri"/>
            </a:endParaRPr>
          </a:p>
        </p:txBody>
      </p:sp>
      <p:sp>
        <p:nvSpPr>
          <p:cNvPr id="21" name="object 21"/>
          <p:cNvSpPr/>
          <p:nvPr/>
        </p:nvSpPr>
        <p:spPr>
          <a:xfrm>
            <a:off x="1585467" y="1932935"/>
            <a:ext cx="243840" cy="0"/>
          </a:xfrm>
          <a:custGeom>
            <a:avLst/>
            <a:gdLst/>
            <a:ahLst/>
            <a:cxnLst/>
            <a:rect l="l" t="t" r="r" b="b"/>
            <a:pathLst>
              <a:path w="243839">
                <a:moveTo>
                  <a:pt x="0" y="0"/>
                </a:moveTo>
                <a:lnTo>
                  <a:pt x="243839" y="0"/>
                </a:lnTo>
              </a:path>
            </a:pathLst>
          </a:custGeom>
          <a:ln w="31750">
            <a:solidFill>
              <a:srgbClr val="2394BC"/>
            </a:solidFill>
          </a:ln>
        </p:spPr>
        <p:txBody>
          <a:bodyPr wrap="square" lIns="0" tIns="0" rIns="0" bIns="0" rtlCol="0"/>
          <a:lstStyle/>
          <a:p>
            <a:endParaRPr/>
          </a:p>
        </p:txBody>
      </p:sp>
      <p:sp>
        <p:nvSpPr>
          <p:cNvPr id="23" name="object 23"/>
          <p:cNvSpPr/>
          <p:nvPr/>
        </p:nvSpPr>
        <p:spPr>
          <a:xfrm>
            <a:off x="400620" y="4708216"/>
            <a:ext cx="6165215" cy="36195"/>
          </a:xfrm>
          <a:custGeom>
            <a:avLst/>
            <a:gdLst/>
            <a:ahLst/>
            <a:cxnLst/>
            <a:rect l="l" t="t" r="r" b="b"/>
            <a:pathLst>
              <a:path w="6165215" h="36195">
                <a:moveTo>
                  <a:pt x="0" y="0"/>
                </a:moveTo>
                <a:lnTo>
                  <a:pt x="6164834" y="0"/>
                </a:lnTo>
              </a:path>
              <a:path w="6165215" h="36195">
                <a:moveTo>
                  <a:pt x="0" y="0"/>
                </a:moveTo>
                <a:lnTo>
                  <a:pt x="0" y="36195"/>
                </a:lnTo>
              </a:path>
              <a:path w="6165215" h="36195">
                <a:moveTo>
                  <a:pt x="525716" y="0"/>
                </a:moveTo>
                <a:lnTo>
                  <a:pt x="525716" y="36195"/>
                </a:lnTo>
              </a:path>
              <a:path w="6165215" h="36195">
                <a:moveTo>
                  <a:pt x="1049909" y="0"/>
                </a:moveTo>
                <a:lnTo>
                  <a:pt x="1049909" y="36195"/>
                </a:lnTo>
              </a:path>
              <a:path w="6165215" h="36195">
                <a:moveTo>
                  <a:pt x="1540636" y="0"/>
                </a:moveTo>
                <a:lnTo>
                  <a:pt x="1540636" y="36195"/>
                </a:lnTo>
              </a:path>
              <a:path w="6165215" h="36195">
                <a:moveTo>
                  <a:pt x="2066416" y="0"/>
                </a:moveTo>
                <a:lnTo>
                  <a:pt x="2066416" y="36195"/>
                </a:lnTo>
              </a:path>
              <a:path w="6165215" h="36195">
                <a:moveTo>
                  <a:pt x="2573909" y="0"/>
                </a:moveTo>
                <a:lnTo>
                  <a:pt x="2573909" y="36195"/>
                </a:lnTo>
              </a:path>
              <a:path w="6165215" h="36195">
                <a:moveTo>
                  <a:pt x="3099689" y="0"/>
                </a:moveTo>
                <a:lnTo>
                  <a:pt x="3099689" y="36195"/>
                </a:lnTo>
              </a:path>
              <a:path w="6165215" h="36195">
                <a:moveTo>
                  <a:pt x="3607181" y="0"/>
                </a:moveTo>
                <a:lnTo>
                  <a:pt x="3607181" y="36195"/>
                </a:lnTo>
              </a:path>
              <a:path w="6165215" h="36195">
                <a:moveTo>
                  <a:pt x="4132961" y="0"/>
                </a:moveTo>
                <a:lnTo>
                  <a:pt x="4132961" y="36195"/>
                </a:lnTo>
              </a:path>
              <a:path w="6165215" h="36195">
                <a:moveTo>
                  <a:pt x="4657217" y="0"/>
                </a:moveTo>
                <a:lnTo>
                  <a:pt x="4657217" y="36195"/>
                </a:lnTo>
              </a:path>
              <a:path w="6165215" h="36195">
                <a:moveTo>
                  <a:pt x="5166233" y="0"/>
                </a:moveTo>
                <a:lnTo>
                  <a:pt x="5166233" y="36195"/>
                </a:lnTo>
              </a:path>
              <a:path w="6165215" h="36195">
                <a:moveTo>
                  <a:pt x="5690616" y="0"/>
                </a:moveTo>
                <a:lnTo>
                  <a:pt x="5690616" y="36195"/>
                </a:lnTo>
              </a:path>
            </a:pathLst>
          </a:custGeom>
          <a:ln w="9525">
            <a:solidFill>
              <a:srgbClr val="D9D9D9"/>
            </a:solidFill>
          </a:ln>
        </p:spPr>
        <p:txBody>
          <a:bodyPr wrap="square" lIns="0" tIns="0" rIns="0" bIns="0" rtlCol="0"/>
          <a:lstStyle/>
          <a:p>
            <a:endParaRPr/>
          </a:p>
        </p:txBody>
      </p:sp>
      <p:sp>
        <p:nvSpPr>
          <p:cNvPr id="47" name="object 47"/>
          <p:cNvSpPr txBox="1"/>
          <p:nvPr/>
        </p:nvSpPr>
        <p:spPr>
          <a:xfrm>
            <a:off x="1842918" y="5776239"/>
            <a:ext cx="345440" cy="152606"/>
          </a:xfrm>
          <a:prstGeom prst="rect">
            <a:avLst/>
          </a:prstGeom>
        </p:spPr>
        <p:txBody>
          <a:bodyPr vert="horz" wrap="square" lIns="0" tIns="13970" rIns="0" bIns="0" rtlCol="0">
            <a:spAutoFit/>
          </a:bodyPr>
          <a:lstStyle/>
          <a:p>
            <a:pPr marL="12700">
              <a:lnSpc>
                <a:spcPct val="100000"/>
              </a:lnSpc>
              <a:spcBef>
                <a:spcPts val="110"/>
              </a:spcBef>
            </a:pPr>
            <a:r>
              <a:rPr lang="en-US" sz="900" dirty="0">
                <a:latin typeface="Calibri"/>
                <a:cs typeface="Calibri"/>
              </a:rPr>
              <a:t>AMD</a:t>
            </a:r>
            <a:endParaRPr sz="900" dirty="0">
              <a:latin typeface="Calibri"/>
              <a:cs typeface="Calibri"/>
            </a:endParaRPr>
          </a:p>
        </p:txBody>
      </p:sp>
      <p:sp>
        <p:nvSpPr>
          <p:cNvPr id="48" name="object 48"/>
          <p:cNvSpPr txBox="1"/>
          <p:nvPr/>
        </p:nvSpPr>
        <p:spPr>
          <a:xfrm>
            <a:off x="2691243" y="5776239"/>
            <a:ext cx="238499" cy="152606"/>
          </a:xfrm>
          <a:prstGeom prst="rect">
            <a:avLst/>
          </a:prstGeom>
        </p:spPr>
        <p:txBody>
          <a:bodyPr vert="horz" wrap="square" lIns="0" tIns="13970" rIns="0" bIns="0" rtlCol="0">
            <a:spAutoFit/>
          </a:bodyPr>
          <a:lstStyle/>
          <a:p>
            <a:pPr marL="12700">
              <a:lnSpc>
                <a:spcPct val="100000"/>
              </a:lnSpc>
              <a:spcBef>
                <a:spcPts val="110"/>
              </a:spcBef>
            </a:pPr>
            <a:r>
              <a:rPr lang="en-US" sz="900" dirty="0">
                <a:latin typeface="Calibri"/>
                <a:cs typeface="Calibri"/>
              </a:rPr>
              <a:t>INTC</a:t>
            </a:r>
            <a:endParaRPr sz="900" dirty="0">
              <a:latin typeface="Calibri"/>
              <a:cs typeface="Calibri"/>
            </a:endParaRPr>
          </a:p>
        </p:txBody>
      </p:sp>
      <p:sp>
        <p:nvSpPr>
          <p:cNvPr id="50" name="object 50"/>
          <p:cNvSpPr txBox="1"/>
          <p:nvPr/>
        </p:nvSpPr>
        <p:spPr>
          <a:xfrm>
            <a:off x="3447204" y="5791256"/>
            <a:ext cx="624967" cy="152606"/>
          </a:xfrm>
          <a:prstGeom prst="rect">
            <a:avLst/>
          </a:prstGeom>
        </p:spPr>
        <p:txBody>
          <a:bodyPr vert="horz" wrap="square" lIns="0" tIns="13970" rIns="0" bIns="0" rtlCol="0">
            <a:spAutoFit/>
          </a:bodyPr>
          <a:lstStyle/>
          <a:p>
            <a:pPr marL="12700">
              <a:lnSpc>
                <a:spcPct val="100000"/>
              </a:lnSpc>
              <a:spcBef>
                <a:spcPts val="110"/>
              </a:spcBef>
            </a:pPr>
            <a:r>
              <a:rPr lang="en-US" sz="900" dirty="0">
                <a:latin typeface="Calibri"/>
                <a:cs typeface="Calibri"/>
              </a:rPr>
              <a:t>Qualcomm</a:t>
            </a:r>
            <a:endParaRPr sz="900" dirty="0">
              <a:latin typeface="Calibri"/>
              <a:cs typeface="Calibri"/>
            </a:endParaRPr>
          </a:p>
        </p:txBody>
      </p:sp>
      <p:sp>
        <p:nvSpPr>
          <p:cNvPr id="51" name="object 51"/>
          <p:cNvSpPr txBox="1"/>
          <p:nvPr/>
        </p:nvSpPr>
        <p:spPr>
          <a:xfrm>
            <a:off x="4636361" y="5801405"/>
            <a:ext cx="610870" cy="152606"/>
          </a:xfrm>
          <a:prstGeom prst="rect">
            <a:avLst/>
          </a:prstGeom>
        </p:spPr>
        <p:txBody>
          <a:bodyPr vert="horz" wrap="square" lIns="0" tIns="13970" rIns="0" bIns="0" rtlCol="0">
            <a:spAutoFit/>
          </a:bodyPr>
          <a:lstStyle/>
          <a:p>
            <a:pPr marL="12700">
              <a:lnSpc>
                <a:spcPct val="100000"/>
              </a:lnSpc>
              <a:spcBef>
                <a:spcPts val="110"/>
              </a:spcBef>
            </a:pPr>
            <a:r>
              <a:rPr lang="en-US" sz="900" dirty="0">
                <a:latin typeface="Calibri"/>
                <a:cs typeface="Calibri"/>
              </a:rPr>
              <a:t>Nvidia</a:t>
            </a:r>
            <a:endParaRPr sz="900" dirty="0">
              <a:latin typeface="Calibri"/>
              <a:cs typeface="Calibri"/>
            </a:endParaRPr>
          </a:p>
        </p:txBody>
      </p:sp>
      <p:sp>
        <p:nvSpPr>
          <p:cNvPr id="52" name="object 52"/>
          <p:cNvSpPr/>
          <p:nvPr/>
        </p:nvSpPr>
        <p:spPr>
          <a:xfrm>
            <a:off x="416559" y="8825674"/>
            <a:ext cx="6156960" cy="36830"/>
          </a:xfrm>
          <a:custGeom>
            <a:avLst/>
            <a:gdLst/>
            <a:ahLst/>
            <a:cxnLst/>
            <a:rect l="l" t="t" r="r" b="b"/>
            <a:pathLst>
              <a:path w="6156959" h="36829">
                <a:moveTo>
                  <a:pt x="0" y="0"/>
                </a:moveTo>
                <a:lnTo>
                  <a:pt x="6156579" y="0"/>
                </a:lnTo>
              </a:path>
              <a:path w="6156959" h="36829">
                <a:moveTo>
                  <a:pt x="0" y="0"/>
                </a:moveTo>
                <a:lnTo>
                  <a:pt x="0" y="36271"/>
                </a:lnTo>
              </a:path>
              <a:path w="6156959" h="36829">
                <a:moveTo>
                  <a:pt x="349402" y="0"/>
                </a:moveTo>
                <a:lnTo>
                  <a:pt x="349402" y="36271"/>
                </a:lnTo>
              </a:path>
              <a:path w="6156959" h="36829">
                <a:moveTo>
                  <a:pt x="681634" y="0"/>
                </a:moveTo>
                <a:lnTo>
                  <a:pt x="681634" y="36271"/>
                </a:lnTo>
              </a:path>
              <a:path w="6156959" h="36829">
                <a:moveTo>
                  <a:pt x="1024509" y="0"/>
                </a:moveTo>
                <a:lnTo>
                  <a:pt x="1024509" y="36271"/>
                </a:lnTo>
              </a:path>
              <a:path w="6156959" h="36829">
                <a:moveTo>
                  <a:pt x="1368933" y="0"/>
                </a:moveTo>
                <a:lnTo>
                  <a:pt x="1368933" y="36271"/>
                </a:lnTo>
              </a:path>
              <a:path w="6156959" h="36829">
                <a:moveTo>
                  <a:pt x="1711833" y="0"/>
                </a:moveTo>
                <a:lnTo>
                  <a:pt x="1711833" y="36271"/>
                </a:lnTo>
              </a:path>
              <a:path w="6156959" h="36829">
                <a:moveTo>
                  <a:pt x="2056257" y="0"/>
                </a:moveTo>
                <a:lnTo>
                  <a:pt x="2056257" y="36271"/>
                </a:lnTo>
              </a:path>
              <a:path w="6156959" h="36829">
                <a:moveTo>
                  <a:pt x="2405253" y="0"/>
                </a:moveTo>
                <a:lnTo>
                  <a:pt x="2405253" y="36271"/>
                </a:lnTo>
              </a:path>
              <a:path w="6156959" h="36829">
                <a:moveTo>
                  <a:pt x="2737485" y="0"/>
                </a:moveTo>
                <a:lnTo>
                  <a:pt x="2737485" y="36271"/>
                </a:lnTo>
              </a:path>
              <a:path w="6156959" h="36829">
                <a:moveTo>
                  <a:pt x="3080385" y="0"/>
                </a:moveTo>
                <a:lnTo>
                  <a:pt x="3080385" y="36271"/>
                </a:lnTo>
              </a:path>
              <a:path w="6156959" h="36829">
                <a:moveTo>
                  <a:pt x="3424809" y="0"/>
                </a:moveTo>
                <a:lnTo>
                  <a:pt x="3424809" y="36271"/>
                </a:lnTo>
              </a:path>
              <a:path w="6156959" h="36829">
                <a:moveTo>
                  <a:pt x="3767709" y="0"/>
                </a:moveTo>
                <a:lnTo>
                  <a:pt x="3767709" y="36271"/>
                </a:lnTo>
              </a:path>
              <a:path w="6156959" h="36829">
                <a:moveTo>
                  <a:pt x="4112132" y="0"/>
                </a:moveTo>
                <a:lnTo>
                  <a:pt x="4112132" y="36271"/>
                </a:lnTo>
              </a:path>
              <a:path w="6156959" h="36829">
                <a:moveTo>
                  <a:pt x="4461129" y="0"/>
                </a:moveTo>
                <a:lnTo>
                  <a:pt x="4461129" y="36271"/>
                </a:lnTo>
              </a:path>
              <a:path w="6156959" h="36829">
                <a:moveTo>
                  <a:pt x="4799457" y="0"/>
                </a:moveTo>
                <a:lnTo>
                  <a:pt x="4799457" y="36271"/>
                </a:lnTo>
              </a:path>
              <a:path w="6156959" h="36829">
                <a:moveTo>
                  <a:pt x="5142357" y="0"/>
                </a:moveTo>
                <a:lnTo>
                  <a:pt x="5142357" y="36271"/>
                </a:lnTo>
              </a:path>
              <a:path w="6156959" h="36829">
                <a:moveTo>
                  <a:pt x="5486781" y="0"/>
                </a:moveTo>
                <a:lnTo>
                  <a:pt x="5486781" y="36271"/>
                </a:lnTo>
              </a:path>
              <a:path w="6156959" h="36829">
                <a:moveTo>
                  <a:pt x="5829935" y="0"/>
                </a:moveTo>
                <a:lnTo>
                  <a:pt x="5829935" y="36271"/>
                </a:lnTo>
              </a:path>
            </a:pathLst>
          </a:custGeom>
          <a:ln w="9525">
            <a:solidFill>
              <a:srgbClr val="D9D9D9"/>
            </a:solidFill>
          </a:ln>
        </p:spPr>
        <p:txBody>
          <a:bodyPr wrap="square" lIns="0" tIns="0" rIns="0" bIns="0" rtlCol="0"/>
          <a:lstStyle/>
          <a:p>
            <a:endParaRPr/>
          </a:p>
        </p:txBody>
      </p:sp>
      <p:pic>
        <p:nvPicPr>
          <p:cNvPr id="18" name="Picture 17">
            <a:extLst>
              <a:ext uri="{FF2B5EF4-FFF2-40B4-BE49-F238E27FC236}">
                <a16:creationId xmlns:a16="http://schemas.microsoft.com/office/drawing/2014/main" id="{263D1748-FE1B-6DF5-7B48-D6F998D31A8B}"/>
              </a:ext>
            </a:extLst>
          </p:cNvPr>
          <p:cNvPicPr>
            <a:picLocks noChangeAspect="1"/>
          </p:cNvPicPr>
          <p:nvPr/>
        </p:nvPicPr>
        <p:blipFill>
          <a:blip r:embed="rId2"/>
          <a:stretch>
            <a:fillRect/>
          </a:stretch>
        </p:blipFill>
        <p:spPr>
          <a:xfrm>
            <a:off x="384301" y="2053673"/>
            <a:ext cx="6238240" cy="2553575"/>
          </a:xfrm>
          <a:prstGeom prst="rect">
            <a:avLst/>
          </a:prstGeom>
        </p:spPr>
      </p:pic>
      <p:sp>
        <p:nvSpPr>
          <p:cNvPr id="72" name="object 8">
            <a:extLst>
              <a:ext uri="{FF2B5EF4-FFF2-40B4-BE49-F238E27FC236}">
                <a16:creationId xmlns:a16="http://schemas.microsoft.com/office/drawing/2014/main" id="{744EC88E-C16D-7F0B-B875-484428341F06}"/>
              </a:ext>
            </a:extLst>
          </p:cNvPr>
          <p:cNvSpPr txBox="1"/>
          <p:nvPr/>
        </p:nvSpPr>
        <p:spPr>
          <a:xfrm rot="20364211">
            <a:off x="222544" y="4796262"/>
            <a:ext cx="629330"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Mar 2024</a:t>
            </a:r>
            <a:endParaRPr sz="800" dirty="0">
              <a:latin typeface="Calibri"/>
              <a:cs typeface="Calibri"/>
            </a:endParaRPr>
          </a:p>
        </p:txBody>
      </p:sp>
      <p:sp>
        <p:nvSpPr>
          <p:cNvPr id="73" name="object 8">
            <a:extLst>
              <a:ext uri="{FF2B5EF4-FFF2-40B4-BE49-F238E27FC236}">
                <a16:creationId xmlns:a16="http://schemas.microsoft.com/office/drawing/2014/main" id="{C6EF4F7C-CAC5-3B4D-5E84-125AF42CB754}"/>
              </a:ext>
            </a:extLst>
          </p:cNvPr>
          <p:cNvSpPr txBox="1"/>
          <p:nvPr/>
        </p:nvSpPr>
        <p:spPr>
          <a:xfrm rot="20104300">
            <a:off x="745612" y="4792092"/>
            <a:ext cx="461297"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Apr 2024</a:t>
            </a:r>
            <a:endParaRPr sz="800" dirty="0">
              <a:latin typeface="Calibri"/>
              <a:cs typeface="Calibri"/>
            </a:endParaRPr>
          </a:p>
        </p:txBody>
      </p:sp>
      <p:sp>
        <p:nvSpPr>
          <p:cNvPr id="74" name="object 8">
            <a:extLst>
              <a:ext uri="{FF2B5EF4-FFF2-40B4-BE49-F238E27FC236}">
                <a16:creationId xmlns:a16="http://schemas.microsoft.com/office/drawing/2014/main" id="{6BE10FC7-9BB2-BCD0-CA18-CBE003F991F2}"/>
              </a:ext>
            </a:extLst>
          </p:cNvPr>
          <p:cNvSpPr txBox="1"/>
          <p:nvPr/>
        </p:nvSpPr>
        <p:spPr>
          <a:xfrm rot="20409345">
            <a:off x="1272433" y="4820458"/>
            <a:ext cx="418252"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May 2024</a:t>
            </a:r>
            <a:endParaRPr sz="800" dirty="0">
              <a:latin typeface="Calibri"/>
              <a:cs typeface="Calibri"/>
            </a:endParaRPr>
          </a:p>
        </p:txBody>
      </p:sp>
      <p:sp>
        <p:nvSpPr>
          <p:cNvPr id="75" name="object 8">
            <a:extLst>
              <a:ext uri="{FF2B5EF4-FFF2-40B4-BE49-F238E27FC236}">
                <a16:creationId xmlns:a16="http://schemas.microsoft.com/office/drawing/2014/main" id="{9805D447-5C0A-A4B2-818B-E4228A6E2C38}"/>
              </a:ext>
            </a:extLst>
          </p:cNvPr>
          <p:cNvSpPr txBox="1"/>
          <p:nvPr/>
        </p:nvSpPr>
        <p:spPr>
          <a:xfrm rot="20174984">
            <a:off x="1784990" y="4772348"/>
            <a:ext cx="461297"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Jun 2024</a:t>
            </a:r>
            <a:endParaRPr sz="800" dirty="0">
              <a:latin typeface="Calibri"/>
              <a:cs typeface="Calibri"/>
            </a:endParaRPr>
          </a:p>
        </p:txBody>
      </p:sp>
      <p:sp>
        <p:nvSpPr>
          <p:cNvPr id="76" name="object 8">
            <a:extLst>
              <a:ext uri="{FF2B5EF4-FFF2-40B4-BE49-F238E27FC236}">
                <a16:creationId xmlns:a16="http://schemas.microsoft.com/office/drawing/2014/main" id="{E278E25D-497A-C630-BB7B-5D120F57AA81}"/>
              </a:ext>
            </a:extLst>
          </p:cNvPr>
          <p:cNvSpPr txBox="1"/>
          <p:nvPr/>
        </p:nvSpPr>
        <p:spPr>
          <a:xfrm rot="20205419">
            <a:off x="2259408" y="4769753"/>
            <a:ext cx="518245"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July 2024</a:t>
            </a:r>
            <a:endParaRPr sz="800" dirty="0">
              <a:latin typeface="Calibri"/>
              <a:cs typeface="Calibri"/>
            </a:endParaRPr>
          </a:p>
        </p:txBody>
      </p:sp>
      <p:sp>
        <p:nvSpPr>
          <p:cNvPr id="77" name="object 8">
            <a:extLst>
              <a:ext uri="{FF2B5EF4-FFF2-40B4-BE49-F238E27FC236}">
                <a16:creationId xmlns:a16="http://schemas.microsoft.com/office/drawing/2014/main" id="{CA6ECEE9-F47A-9876-5AD5-614CC755DDA7}"/>
              </a:ext>
            </a:extLst>
          </p:cNvPr>
          <p:cNvSpPr txBox="1"/>
          <p:nvPr/>
        </p:nvSpPr>
        <p:spPr>
          <a:xfrm rot="20141372">
            <a:off x="2775453" y="4787412"/>
            <a:ext cx="457432"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Aug 2024</a:t>
            </a:r>
            <a:endParaRPr sz="800" dirty="0">
              <a:latin typeface="Calibri"/>
              <a:cs typeface="Calibri"/>
            </a:endParaRPr>
          </a:p>
        </p:txBody>
      </p:sp>
      <p:sp>
        <p:nvSpPr>
          <p:cNvPr id="78" name="object 8">
            <a:extLst>
              <a:ext uri="{FF2B5EF4-FFF2-40B4-BE49-F238E27FC236}">
                <a16:creationId xmlns:a16="http://schemas.microsoft.com/office/drawing/2014/main" id="{1012110D-E50A-C42C-AC7F-253BB85793F6}"/>
              </a:ext>
            </a:extLst>
          </p:cNvPr>
          <p:cNvSpPr txBox="1"/>
          <p:nvPr/>
        </p:nvSpPr>
        <p:spPr>
          <a:xfrm rot="20080465">
            <a:off x="3304145" y="4769753"/>
            <a:ext cx="552609" cy="134652"/>
          </a:xfrm>
          <a:prstGeom prst="rect">
            <a:avLst/>
          </a:prstGeom>
        </p:spPr>
        <p:txBody>
          <a:bodyPr vert="horz" wrap="square" lIns="0" tIns="11430" rIns="0" bIns="0" rtlCol="0">
            <a:spAutoFit/>
          </a:bodyPr>
          <a:lstStyle/>
          <a:p>
            <a:pPr marL="12700">
              <a:lnSpc>
                <a:spcPct val="100000"/>
              </a:lnSpc>
              <a:spcBef>
                <a:spcPts val="90"/>
              </a:spcBef>
            </a:pPr>
            <a:r>
              <a:rPr lang="en-US" sz="800" dirty="0">
                <a:latin typeface="Calibri"/>
                <a:cs typeface="Calibri"/>
              </a:rPr>
              <a:t>Sep 2024</a:t>
            </a:r>
            <a:endParaRPr sz="800" dirty="0">
              <a:latin typeface="Calibri"/>
              <a:cs typeface="Calibri"/>
            </a:endParaRPr>
          </a:p>
        </p:txBody>
      </p:sp>
      <p:sp>
        <p:nvSpPr>
          <p:cNvPr id="79" name="object 8">
            <a:extLst>
              <a:ext uri="{FF2B5EF4-FFF2-40B4-BE49-F238E27FC236}">
                <a16:creationId xmlns:a16="http://schemas.microsoft.com/office/drawing/2014/main" id="{36C8DB78-7DEC-73C2-CF3C-3427F279C763}"/>
              </a:ext>
            </a:extLst>
          </p:cNvPr>
          <p:cNvSpPr txBox="1"/>
          <p:nvPr/>
        </p:nvSpPr>
        <p:spPr>
          <a:xfrm rot="20258659">
            <a:off x="3823497" y="4783430"/>
            <a:ext cx="457432" cy="134652"/>
          </a:xfrm>
          <a:prstGeom prst="rect">
            <a:avLst/>
          </a:prstGeom>
        </p:spPr>
        <p:txBody>
          <a:bodyPr vert="horz" wrap="square" lIns="0" tIns="11430" rIns="0" bIns="0" rtlCol="0">
            <a:spAutoFit/>
          </a:bodyPr>
          <a:lstStyle/>
          <a:p>
            <a:pPr marL="12700">
              <a:lnSpc>
                <a:spcPct val="100000"/>
              </a:lnSpc>
              <a:spcBef>
                <a:spcPts val="90"/>
              </a:spcBef>
            </a:pPr>
            <a:r>
              <a:rPr lang="en-US" sz="800" dirty="0">
                <a:latin typeface="Calibri"/>
                <a:cs typeface="Calibri"/>
              </a:rPr>
              <a:t>Oct 2024</a:t>
            </a:r>
            <a:endParaRPr sz="800" dirty="0">
              <a:latin typeface="Calibri"/>
              <a:cs typeface="Calibri"/>
            </a:endParaRPr>
          </a:p>
        </p:txBody>
      </p:sp>
      <p:sp>
        <p:nvSpPr>
          <p:cNvPr id="80" name="object 8">
            <a:extLst>
              <a:ext uri="{FF2B5EF4-FFF2-40B4-BE49-F238E27FC236}">
                <a16:creationId xmlns:a16="http://schemas.microsoft.com/office/drawing/2014/main" id="{C57694DC-3736-3BD1-D6B6-8DE9BC065EB9}"/>
              </a:ext>
            </a:extLst>
          </p:cNvPr>
          <p:cNvSpPr txBox="1"/>
          <p:nvPr/>
        </p:nvSpPr>
        <p:spPr>
          <a:xfrm rot="20245220">
            <a:off x="4353583" y="4782985"/>
            <a:ext cx="504508" cy="134652"/>
          </a:xfrm>
          <a:prstGeom prst="rect">
            <a:avLst/>
          </a:prstGeom>
        </p:spPr>
        <p:txBody>
          <a:bodyPr vert="horz" wrap="square" lIns="0" tIns="11430" rIns="0" bIns="0" rtlCol="0">
            <a:spAutoFit/>
          </a:bodyPr>
          <a:lstStyle/>
          <a:p>
            <a:pPr marL="12700">
              <a:lnSpc>
                <a:spcPct val="100000"/>
              </a:lnSpc>
              <a:spcBef>
                <a:spcPts val="90"/>
              </a:spcBef>
            </a:pPr>
            <a:r>
              <a:rPr lang="en-US" sz="800" dirty="0">
                <a:latin typeface="Calibri"/>
                <a:cs typeface="Calibri"/>
              </a:rPr>
              <a:t>Nov 2024</a:t>
            </a:r>
            <a:endParaRPr sz="800" dirty="0">
              <a:latin typeface="Calibri"/>
              <a:cs typeface="Calibri"/>
            </a:endParaRPr>
          </a:p>
        </p:txBody>
      </p:sp>
      <p:sp>
        <p:nvSpPr>
          <p:cNvPr id="81" name="object 8">
            <a:extLst>
              <a:ext uri="{FF2B5EF4-FFF2-40B4-BE49-F238E27FC236}">
                <a16:creationId xmlns:a16="http://schemas.microsoft.com/office/drawing/2014/main" id="{7724BA35-9278-FB9E-6F97-0806876EB5C4}"/>
              </a:ext>
            </a:extLst>
          </p:cNvPr>
          <p:cNvSpPr txBox="1"/>
          <p:nvPr/>
        </p:nvSpPr>
        <p:spPr>
          <a:xfrm rot="20266991">
            <a:off x="4928546" y="4765681"/>
            <a:ext cx="518245" cy="134652"/>
          </a:xfrm>
          <a:prstGeom prst="rect">
            <a:avLst/>
          </a:prstGeom>
        </p:spPr>
        <p:txBody>
          <a:bodyPr vert="horz" wrap="square" lIns="0" tIns="11430" rIns="0" bIns="0" rtlCol="0">
            <a:spAutoFit/>
          </a:bodyPr>
          <a:lstStyle/>
          <a:p>
            <a:pPr marL="12700">
              <a:lnSpc>
                <a:spcPct val="100000"/>
              </a:lnSpc>
              <a:spcBef>
                <a:spcPts val="90"/>
              </a:spcBef>
            </a:pPr>
            <a:r>
              <a:rPr lang="en-US" sz="800" dirty="0">
                <a:latin typeface="Calibri"/>
                <a:cs typeface="Calibri"/>
              </a:rPr>
              <a:t>Dec 2024</a:t>
            </a:r>
            <a:endParaRPr sz="800" dirty="0">
              <a:latin typeface="Calibri"/>
              <a:cs typeface="Calibri"/>
            </a:endParaRPr>
          </a:p>
        </p:txBody>
      </p:sp>
      <p:sp>
        <p:nvSpPr>
          <p:cNvPr id="82" name="object 8">
            <a:extLst>
              <a:ext uri="{FF2B5EF4-FFF2-40B4-BE49-F238E27FC236}">
                <a16:creationId xmlns:a16="http://schemas.microsoft.com/office/drawing/2014/main" id="{6B63ED35-7CBF-D413-229A-5C01593F8280}"/>
              </a:ext>
            </a:extLst>
          </p:cNvPr>
          <p:cNvSpPr txBox="1"/>
          <p:nvPr/>
        </p:nvSpPr>
        <p:spPr>
          <a:xfrm rot="20318024">
            <a:off x="5431000" y="4795241"/>
            <a:ext cx="370841"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Jan 2024</a:t>
            </a:r>
            <a:endParaRPr sz="800" dirty="0">
              <a:latin typeface="Calibri"/>
              <a:cs typeface="Calibri"/>
            </a:endParaRPr>
          </a:p>
        </p:txBody>
      </p:sp>
      <p:sp>
        <p:nvSpPr>
          <p:cNvPr id="83" name="object 8">
            <a:extLst>
              <a:ext uri="{FF2B5EF4-FFF2-40B4-BE49-F238E27FC236}">
                <a16:creationId xmlns:a16="http://schemas.microsoft.com/office/drawing/2014/main" id="{7EBF3AF0-3A10-9566-B0AB-FF661A315C00}"/>
              </a:ext>
            </a:extLst>
          </p:cNvPr>
          <p:cNvSpPr txBox="1"/>
          <p:nvPr/>
        </p:nvSpPr>
        <p:spPr>
          <a:xfrm rot="20256053">
            <a:off x="5887154" y="4779002"/>
            <a:ext cx="464246" cy="134652"/>
          </a:xfrm>
          <a:prstGeom prst="rect">
            <a:avLst/>
          </a:prstGeom>
        </p:spPr>
        <p:txBody>
          <a:bodyPr vert="horz" wrap="square" lIns="0" tIns="11430" rIns="0" bIns="0" rtlCol="0">
            <a:spAutoFit/>
          </a:bodyPr>
          <a:lstStyle/>
          <a:p>
            <a:pPr marL="12700">
              <a:lnSpc>
                <a:spcPct val="100000"/>
              </a:lnSpc>
              <a:spcBef>
                <a:spcPts val="90"/>
              </a:spcBef>
            </a:pPr>
            <a:r>
              <a:rPr lang="en-US" sz="800" dirty="0">
                <a:latin typeface="Calibri"/>
                <a:cs typeface="Calibri"/>
              </a:rPr>
              <a:t>Feb 2024</a:t>
            </a:r>
            <a:endParaRPr sz="800" dirty="0">
              <a:latin typeface="Calibri"/>
              <a:cs typeface="Calibri"/>
            </a:endParaRPr>
          </a:p>
        </p:txBody>
      </p:sp>
      <p:sp>
        <p:nvSpPr>
          <p:cNvPr id="95" name="object 42"/>
          <p:cNvSpPr/>
          <p:nvPr/>
        </p:nvSpPr>
        <p:spPr>
          <a:xfrm>
            <a:off x="1526454" y="5852542"/>
            <a:ext cx="243840" cy="0"/>
          </a:xfrm>
          <a:custGeom>
            <a:avLst/>
            <a:gdLst/>
            <a:ahLst/>
            <a:cxnLst/>
            <a:rect l="l" t="t" r="r" b="b"/>
            <a:pathLst>
              <a:path w="243839">
                <a:moveTo>
                  <a:pt x="0" y="0"/>
                </a:moveTo>
                <a:lnTo>
                  <a:pt x="243840" y="0"/>
                </a:lnTo>
              </a:path>
            </a:pathLst>
          </a:custGeom>
          <a:ln w="31750">
            <a:solidFill>
              <a:srgbClr val="2394BC"/>
            </a:solidFill>
          </a:ln>
        </p:spPr>
        <p:txBody>
          <a:bodyPr wrap="square" lIns="0" tIns="0" rIns="0" bIns="0" rtlCol="0"/>
          <a:lstStyle/>
          <a:p>
            <a:endParaRPr/>
          </a:p>
        </p:txBody>
      </p:sp>
      <p:sp>
        <p:nvSpPr>
          <p:cNvPr id="96" name="object 43"/>
          <p:cNvSpPr/>
          <p:nvPr/>
        </p:nvSpPr>
        <p:spPr>
          <a:xfrm>
            <a:off x="2361565" y="5862307"/>
            <a:ext cx="243840" cy="0"/>
          </a:xfrm>
          <a:custGeom>
            <a:avLst/>
            <a:gdLst/>
            <a:ahLst/>
            <a:cxnLst/>
            <a:rect l="l" t="t" r="r" b="b"/>
            <a:pathLst>
              <a:path w="243839">
                <a:moveTo>
                  <a:pt x="0" y="0"/>
                </a:moveTo>
                <a:lnTo>
                  <a:pt x="243840" y="0"/>
                </a:lnTo>
              </a:path>
            </a:pathLst>
          </a:custGeom>
          <a:ln w="25400">
            <a:solidFill>
              <a:srgbClr val="00AE50"/>
            </a:solidFill>
          </a:ln>
        </p:spPr>
        <p:txBody>
          <a:bodyPr wrap="square" lIns="0" tIns="0" rIns="0" bIns="0" rtlCol="0"/>
          <a:lstStyle/>
          <a:p>
            <a:endParaRPr/>
          </a:p>
        </p:txBody>
      </p:sp>
      <p:sp>
        <p:nvSpPr>
          <p:cNvPr id="98" name="object 45"/>
          <p:cNvSpPr/>
          <p:nvPr/>
        </p:nvSpPr>
        <p:spPr>
          <a:xfrm>
            <a:off x="3133915" y="5867559"/>
            <a:ext cx="243840" cy="0"/>
          </a:xfrm>
          <a:custGeom>
            <a:avLst/>
            <a:gdLst/>
            <a:ahLst/>
            <a:cxnLst/>
            <a:rect l="l" t="t" r="r" b="b"/>
            <a:pathLst>
              <a:path w="243839">
                <a:moveTo>
                  <a:pt x="0" y="0"/>
                </a:moveTo>
                <a:lnTo>
                  <a:pt x="243839" y="0"/>
                </a:lnTo>
              </a:path>
            </a:pathLst>
          </a:custGeom>
          <a:ln w="25400">
            <a:solidFill>
              <a:srgbClr val="6E2E9F"/>
            </a:solidFill>
          </a:ln>
        </p:spPr>
        <p:txBody>
          <a:bodyPr wrap="square" lIns="0" tIns="0" rIns="0" bIns="0" rtlCol="0"/>
          <a:lstStyle/>
          <a:p>
            <a:endParaRPr/>
          </a:p>
        </p:txBody>
      </p:sp>
      <p:sp>
        <p:nvSpPr>
          <p:cNvPr id="99" name="object 46"/>
          <p:cNvSpPr/>
          <p:nvPr/>
        </p:nvSpPr>
        <p:spPr>
          <a:xfrm>
            <a:off x="4276343" y="5884013"/>
            <a:ext cx="243840" cy="0"/>
          </a:xfrm>
          <a:custGeom>
            <a:avLst/>
            <a:gdLst/>
            <a:ahLst/>
            <a:cxnLst/>
            <a:rect l="l" t="t" r="r" b="b"/>
            <a:pathLst>
              <a:path w="243839">
                <a:moveTo>
                  <a:pt x="0" y="0"/>
                </a:moveTo>
                <a:lnTo>
                  <a:pt x="243839" y="0"/>
                </a:lnTo>
              </a:path>
            </a:pathLst>
          </a:custGeom>
          <a:ln w="25400">
            <a:solidFill>
              <a:srgbClr val="EB7B2F"/>
            </a:solidFill>
          </a:ln>
        </p:spPr>
        <p:txBody>
          <a:bodyPr wrap="square" lIns="0" tIns="0" rIns="0" bIns="0" rtlCol="0"/>
          <a:lstStyle/>
          <a:p>
            <a:endParaRPr/>
          </a:p>
        </p:txBody>
      </p:sp>
      <p:pic>
        <p:nvPicPr>
          <p:cNvPr id="101" name="Picture 100">
            <a:extLst>
              <a:ext uri="{FF2B5EF4-FFF2-40B4-BE49-F238E27FC236}">
                <a16:creationId xmlns:a16="http://schemas.microsoft.com/office/drawing/2014/main" id="{64351FF0-8223-7DC0-478C-40515326A31A}"/>
              </a:ext>
            </a:extLst>
          </p:cNvPr>
          <p:cNvPicPr>
            <a:picLocks noChangeAspect="1"/>
          </p:cNvPicPr>
          <p:nvPr/>
        </p:nvPicPr>
        <p:blipFill>
          <a:blip r:embed="rId3"/>
          <a:stretch>
            <a:fillRect/>
          </a:stretch>
        </p:blipFill>
        <p:spPr>
          <a:xfrm>
            <a:off x="362520" y="6148606"/>
            <a:ext cx="6392990" cy="2500635"/>
          </a:xfrm>
          <a:prstGeom prst="rect">
            <a:avLst/>
          </a:prstGeom>
        </p:spPr>
      </p:pic>
      <p:sp>
        <p:nvSpPr>
          <p:cNvPr id="102" name="object 8">
            <a:extLst>
              <a:ext uri="{FF2B5EF4-FFF2-40B4-BE49-F238E27FC236}">
                <a16:creationId xmlns:a16="http://schemas.microsoft.com/office/drawing/2014/main" id="{36AD9C06-A98A-14A4-3C0A-6898B7ECBE33}"/>
              </a:ext>
            </a:extLst>
          </p:cNvPr>
          <p:cNvSpPr txBox="1"/>
          <p:nvPr/>
        </p:nvSpPr>
        <p:spPr>
          <a:xfrm rot="20364211">
            <a:off x="582893" y="8862632"/>
            <a:ext cx="629330"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Jul 2020</a:t>
            </a:r>
            <a:endParaRPr sz="800" dirty="0">
              <a:latin typeface="Calibri"/>
              <a:cs typeface="Calibri"/>
            </a:endParaRPr>
          </a:p>
        </p:txBody>
      </p:sp>
      <p:sp>
        <p:nvSpPr>
          <p:cNvPr id="112" name="object 8">
            <a:extLst>
              <a:ext uri="{FF2B5EF4-FFF2-40B4-BE49-F238E27FC236}">
                <a16:creationId xmlns:a16="http://schemas.microsoft.com/office/drawing/2014/main" id="{F86627C5-C4E5-0863-9681-110D735F2948}"/>
              </a:ext>
            </a:extLst>
          </p:cNvPr>
          <p:cNvSpPr txBox="1"/>
          <p:nvPr/>
        </p:nvSpPr>
        <p:spPr>
          <a:xfrm rot="20364211">
            <a:off x="1219366" y="8862633"/>
            <a:ext cx="629330"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Jan 2021</a:t>
            </a:r>
            <a:endParaRPr sz="800" dirty="0">
              <a:latin typeface="Calibri"/>
              <a:cs typeface="Calibri"/>
            </a:endParaRPr>
          </a:p>
        </p:txBody>
      </p:sp>
      <p:sp>
        <p:nvSpPr>
          <p:cNvPr id="113" name="object 8">
            <a:extLst>
              <a:ext uri="{FF2B5EF4-FFF2-40B4-BE49-F238E27FC236}">
                <a16:creationId xmlns:a16="http://schemas.microsoft.com/office/drawing/2014/main" id="{4BF11DCF-7081-2A1C-AA9B-50AF0F9762A5}"/>
              </a:ext>
            </a:extLst>
          </p:cNvPr>
          <p:cNvSpPr txBox="1"/>
          <p:nvPr/>
        </p:nvSpPr>
        <p:spPr>
          <a:xfrm rot="20364211">
            <a:off x="1916524" y="8875488"/>
            <a:ext cx="629330"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July 2021</a:t>
            </a:r>
            <a:endParaRPr sz="800" dirty="0">
              <a:latin typeface="Calibri"/>
              <a:cs typeface="Calibri"/>
            </a:endParaRPr>
          </a:p>
        </p:txBody>
      </p:sp>
      <p:sp>
        <p:nvSpPr>
          <p:cNvPr id="114" name="object 8">
            <a:extLst>
              <a:ext uri="{FF2B5EF4-FFF2-40B4-BE49-F238E27FC236}">
                <a16:creationId xmlns:a16="http://schemas.microsoft.com/office/drawing/2014/main" id="{C3DA6BA5-277B-8424-70F5-C85F3629290E}"/>
              </a:ext>
            </a:extLst>
          </p:cNvPr>
          <p:cNvSpPr txBox="1"/>
          <p:nvPr/>
        </p:nvSpPr>
        <p:spPr>
          <a:xfrm rot="20364211">
            <a:off x="3284369" y="8873937"/>
            <a:ext cx="639678"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July 2022</a:t>
            </a:r>
            <a:endParaRPr sz="800" dirty="0">
              <a:latin typeface="Calibri"/>
              <a:cs typeface="Calibri"/>
            </a:endParaRPr>
          </a:p>
        </p:txBody>
      </p:sp>
      <p:sp>
        <p:nvSpPr>
          <p:cNvPr id="115" name="object 8">
            <a:extLst>
              <a:ext uri="{FF2B5EF4-FFF2-40B4-BE49-F238E27FC236}">
                <a16:creationId xmlns:a16="http://schemas.microsoft.com/office/drawing/2014/main" id="{3B4A0DDE-674D-1220-8674-A8E84FEA0CB3}"/>
              </a:ext>
            </a:extLst>
          </p:cNvPr>
          <p:cNvSpPr txBox="1"/>
          <p:nvPr/>
        </p:nvSpPr>
        <p:spPr>
          <a:xfrm rot="20364211">
            <a:off x="4670172" y="8872116"/>
            <a:ext cx="629330"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July 2023</a:t>
            </a:r>
            <a:endParaRPr sz="800" dirty="0">
              <a:latin typeface="Calibri"/>
              <a:cs typeface="Calibri"/>
            </a:endParaRPr>
          </a:p>
        </p:txBody>
      </p:sp>
      <p:sp>
        <p:nvSpPr>
          <p:cNvPr id="116" name="object 8">
            <a:extLst>
              <a:ext uri="{FF2B5EF4-FFF2-40B4-BE49-F238E27FC236}">
                <a16:creationId xmlns:a16="http://schemas.microsoft.com/office/drawing/2014/main" id="{A9338A9A-F4A3-B562-ED9B-50B384218F93}"/>
              </a:ext>
            </a:extLst>
          </p:cNvPr>
          <p:cNvSpPr txBox="1"/>
          <p:nvPr/>
        </p:nvSpPr>
        <p:spPr>
          <a:xfrm rot="20364211">
            <a:off x="2581426" y="8875487"/>
            <a:ext cx="629330"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Jan 2022</a:t>
            </a:r>
            <a:endParaRPr lang="en-US" sz="800" dirty="0">
              <a:latin typeface="Calibri"/>
              <a:cs typeface="Calibri"/>
            </a:endParaRPr>
          </a:p>
        </p:txBody>
      </p:sp>
      <p:sp>
        <p:nvSpPr>
          <p:cNvPr id="117" name="object 8">
            <a:extLst>
              <a:ext uri="{FF2B5EF4-FFF2-40B4-BE49-F238E27FC236}">
                <a16:creationId xmlns:a16="http://schemas.microsoft.com/office/drawing/2014/main" id="{3B18E5C4-9EF3-BC76-3A94-D72D1BBFE2A1}"/>
              </a:ext>
            </a:extLst>
          </p:cNvPr>
          <p:cNvSpPr txBox="1"/>
          <p:nvPr/>
        </p:nvSpPr>
        <p:spPr>
          <a:xfrm rot="20364211">
            <a:off x="3997109" y="8868337"/>
            <a:ext cx="629330"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Jan 2023</a:t>
            </a:r>
            <a:endParaRPr lang="en-US" sz="800" dirty="0">
              <a:latin typeface="Calibri"/>
              <a:cs typeface="Calibri"/>
            </a:endParaRPr>
          </a:p>
        </p:txBody>
      </p:sp>
      <p:sp>
        <p:nvSpPr>
          <p:cNvPr id="118" name="object 8">
            <a:extLst>
              <a:ext uri="{FF2B5EF4-FFF2-40B4-BE49-F238E27FC236}">
                <a16:creationId xmlns:a16="http://schemas.microsoft.com/office/drawing/2014/main" id="{31631371-1B85-5551-2FCE-B4374F9CE15B}"/>
              </a:ext>
            </a:extLst>
          </p:cNvPr>
          <p:cNvSpPr txBox="1"/>
          <p:nvPr/>
        </p:nvSpPr>
        <p:spPr>
          <a:xfrm rot="20364211">
            <a:off x="6045957" y="8856318"/>
            <a:ext cx="629330"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July 2024</a:t>
            </a:r>
            <a:endParaRPr sz="800" dirty="0">
              <a:latin typeface="Calibri"/>
              <a:cs typeface="Calibri"/>
            </a:endParaRPr>
          </a:p>
        </p:txBody>
      </p:sp>
      <p:sp>
        <p:nvSpPr>
          <p:cNvPr id="119" name="object 8">
            <a:extLst>
              <a:ext uri="{FF2B5EF4-FFF2-40B4-BE49-F238E27FC236}">
                <a16:creationId xmlns:a16="http://schemas.microsoft.com/office/drawing/2014/main" id="{5E5E6D00-974B-A6BB-4C88-338251AA88A1}"/>
              </a:ext>
            </a:extLst>
          </p:cNvPr>
          <p:cNvSpPr txBox="1"/>
          <p:nvPr/>
        </p:nvSpPr>
        <p:spPr>
          <a:xfrm rot="20364211">
            <a:off x="5372894" y="8851697"/>
            <a:ext cx="629330" cy="134652"/>
          </a:xfrm>
          <a:prstGeom prst="rect">
            <a:avLst/>
          </a:prstGeom>
        </p:spPr>
        <p:txBody>
          <a:bodyPr vert="horz" wrap="square" lIns="0" tIns="11430" rIns="0" bIns="0" rtlCol="0">
            <a:spAutoFit/>
          </a:bodyPr>
          <a:lstStyle/>
          <a:p>
            <a:pPr marL="12700">
              <a:lnSpc>
                <a:spcPct val="100000"/>
              </a:lnSpc>
              <a:spcBef>
                <a:spcPts val="90"/>
              </a:spcBef>
            </a:pPr>
            <a:r>
              <a:rPr lang="en-US" sz="800" spc="-10" dirty="0">
                <a:latin typeface="Calibri"/>
                <a:cs typeface="Calibri"/>
              </a:rPr>
              <a:t>Jan 2024</a:t>
            </a:r>
            <a:endParaRPr lang="en-US" sz="800" dirty="0">
              <a:latin typeface="Calibri"/>
              <a:cs typeface="Calibri"/>
            </a:endParaRPr>
          </a:p>
        </p:txBody>
      </p:sp>
      <p:sp>
        <p:nvSpPr>
          <p:cNvPr id="120" name="object 75">
            <a:extLst>
              <a:ext uri="{FF2B5EF4-FFF2-40B4-BE49-F238E27FC236}">
                <a16:creationId xmlns:a16="http://schemas.microsoft.com/office/drawing/2014/main" id="{DADFF4C1-D80F-18E1-62E1-CE463DEF8A19}"/>
              </a:ext>
            </a:extLst>
          </p:cNvPr>
          <p:cNvSpPr/>
          <p:nvPr/>
        </p:nvSpPr>
        <p:spPr>
          <a:xfrm>
            <a:off x="0" y="194436"/>
            <a:ext cx="683895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sp>
        <p:nvSpPr>
          <p:cNvPr id="121" name="TextBox 120">
            <a:extLst>
              <a:ext uri="{FF2B5EF4-FFF2-40B4-BE49-F238E27FC236}">
                <a16:creationId xmlns:a16="http://schemas.microsoft.com/office/drawing/2014/main" id="{6744DE51-AE7A-4297-4A05-A36D85507D9F}"/>
              </a:ext>
            </a:extLst>
          </p:cNvPr>
          <p:cNvSpPr txBox="1"/>
          <p:nvPr/>
        </p:nvSpPr>
        <p:spPr>
          <a:xfrm>
            <a:off x="382014" y="450452"/>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pic>
        <p:nvPicPr>
          <p:cNvPr id="122" name="object 2">
            <a:extLst>
              <a:ext uri="{FF2B5EF4-FFF2-40B4-BE49-F238E27FC236}">
                <a16:creationId xmlns:a16="http://schemas.microsoft.com/office/drawing/2014/main" id="{BCD1FB64-3D7A-FE4E-CE06-0837C7693E36}"/>
              </a:ext>
            </a:extLst>
          </p:cNvPr>
          <p:cNvPicPr/>
          <p:nvPr/>
        </p:nvPicPr>
        <p:blipFill>
          <a:blip r:embed="rId4" cstate="print"/>
          <a:stretch>
            <a:fillRect/>
          </a:stretch>
        </p:blipFill>
        <p:spPr>
          <a:xfrm>
            <a:off x="4724400" y="457200"/>
            <a:ext cx="1751586" cy="51771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7802289-4A01-6D2D-3C90-5F6F90EDD49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673D620-C457-22CD-FD80-37018F992A7A}"/>
              </a:ext>
            </a:extLst>
          </p:cNvPr>
          <p:cNvSpPr txBox="1"/>
          <p:nvPr/>
        </p:nvSpPr>
        <p:spPr>
          <a:xfrm>
            <a:off x="148844" y="29971"/>
            <a:ext cx="2092325" cy="164465"/>
          </a:xfrm>
          <a:prstGeom prst="rect">
            <a:avLst/>
          </a:prstGeom>
        </p:spPr>
        <p:txBody>
          <a:bodyPr vert="horz" wrap="square" lIns="0" tIns="13970" rIns="0" bIns="0" rtlCol="0">
            <a:spAutoFit/>
          </a:bodyPr>
          <a:lstStyle/>
          <a:p>
            <a:pPr marL="12700">
              <a:lnSpc>
                <a:spcPct val="100000"/>
              </a:lnSpc>
              <a:spcBef>
                <a:spcPts val="110"/>
              </a:spcBef>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15" name="object 75">
            <a:extLst>
              <a:ext uri="{FF2B5EF4-FFF2-40B4-BE49-F238E27FC236}">
                <a16:creationId xmlns:a16="http://schemas.microsoft.com/office/drawing/2014/main" id="{63C25EC2-5A0B-FE6A-BF9B-5370AC6877C8}"/>
              </a:ext>
            </a:extLst>
          </p:cNvPr>
          <p:cNvSpPr/>
          <p:nvPr/>
        </p:nvSpPr>
        <p:spPr>
          <a:xfrm>
            <a:off x="8467" y="201944"/>
            <a:ext cx="681990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pic>
        <p:nvPicPr>
          <p:cNvPr id="16" name="object 2">
            <a:extLst>
              <a:ext uri="{FF2B5EF4-FFF2-40B4-BE49-F238E27FC236}">
                <a16:creationId xmlns:a16="http://schemas.microsoft.com/office/drawing/2014/main" id="{AF9CEE31-00CA-A7CB-616A-723079729C4F}"/>
              </a:ext>
            </a:extLst>
          </p:cNvPr>
          <p:cNvPicPr/>
          <p:nvPr/>
        </p:nvPicPr>
        <p:blipFill>
          <a:blip r:embed="rId2" cstate="print"/>
          <a:stretch>
            <a:fillRect/>
          </a:stretch>
        </p:blipFill>
        <p:spPr>
          <a:xfrm>
            <a:off x="4724400" y="450452"/>
            <a:ext cx="1751586" cy="517713"/>
          </a:xfrm>
          <a:prstGeom prst="rect">
            <a:avLst/>
          </a:prstGeom>
        </p:spPr>
      </p:pic>
      <p:sp>
        <p:nvSpPr>
          <p:cNvPr id="17" name="TextBox 16">
            <a:extLst>
              <a:ext uri="{FF2B5EF4-FFF2-40B4-BE49-F238E27FC236}">
                <a16:creationId xmlns:a16="http://schemas.microsoft.com/office/drawing/2014/main" id="{0D6F7F17-303E-AE88-4763-01DF469A5EB9}"/>
              </a:ext>
            </a:extLst>
          </p:cNvPr>
          <p:cNvSpPr txBox="1"/>
          <p:nvPr/>
        </p:nvSpPr>
        <p:spPr>
          <a:xfrm>
            <a:off x="382014" y="450452"/>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sp>
        <p:nvSpPr>
          <p:cNvPr id="5" name="object 19">
            <a:extLst>
              <a:ext uri="{FF2B5EF4-FFF2-40B4-BE49-F238E27FC236}">
                <a16:creationId xmlns:a16="http://schemas.microsoft.com/office/drawing/2014/main" id="{88E02659-8254-6057-3DF7-4F3C67C001D1}"/>
              </a:ext>
            </a:extLst>
          </p:cNvPr>
          <p:cNvSpPr/>
          <p:nvPr/>
        </p:nvSpPr>
        <p:spPr>
          <a:xfrm>
            <a:off x="79058" y="1371600"/>
            <a:ext cx="6699884" cy="347037"/>
          </a:xfrm>
          <a:custGeom>
            <a:avLst/>
            <a:gdLst/>
            <a:ahLst/>
            <a:cxnLst/>
            <a:rect l="l" t="t" r="r" b="b"/>
            <a:pathLst>
              <a:path w="6699884" h="254000">
                <a:moveTo>
                  <a:pt x="6699633" y="0"/>
                </a:moveTo>
                <a:lnTo>
                  <a:pt x="0" y="0"/>
                </a:lnTo>
                <a:lnTo>
                  <a:pt x="0" y="253593"/>
                </a:lnTo>
                <a:lnTo>
                  <a:pt x="6699633" y="253593"/>
                </a:lnTo>
                <a:lnTo>
                  <a:pt x="6699633" y="0"/>
                </a:lnTo>
                <a:close/>
              </a:path>
            </a:pathLst>
          </a:custGeom>
          <a:solidFill>
            <a:schemeClr val="tx2">
              <a:lumMod val="25000"/>
            </a:schemeClr>
          </a:solidFill>
        </p:spPr>
        <p:txBody>
          <a:bodyPr wrap="square" lIns="0" tIns="0" rIns="0" bIns="0" rtlCol="0"/>
          <a:lstStyle/>
          <a:p>
            <a:endParaRPr/>
          </a:p>
        </p:txBody>
      </p:sp>
      <p:sp>
        <p:nvSpPr>
          <p:cNvPr id="7" name="object 28">
            <a:extLst>
              <a:ext uri="{FF2B5EF4-FFF2-40B4-BE49-F238E27FC236}">
                <a16:creationId xmlns:a16="http://schemas.microsoft.com/office/drawing/2014/main" id="{E2B6E380-66FA-835F-4F73-629DC1639CD0}"/>
              </a:ext>
            </a:extLst>
          </p:cNvPr>
          <p:cNvSpPr txBox="1"/>
          <p:nvPr/>
        </p:nvSpPr>
        <p:spPr>
          <a:xfrm>
            <a:off x="2691246" y="1430984"/>
            <a:ext cx="1454341" cy="228268"/>
          </a:xfrm>
          <a:prstGeom prst="rect">
            <a:avLst/>
          </a:prstGeom>
        </p:spPr>
        <p:txBody>
          <a:bodyPr vert="horz" wrap="square" lIns="0" tIns="12700" rIns="0" bIns="0" rtlCol="0">
            <a:spAutoFit/>
          </a:bodyPr>
          <a:lstStyle/>
          <a:p>
            <a:pPr marL="12700" algn="ctr">
              <a:lnSpc>
                <a:spcPct val="100000"/>
              </a:lnSpc>
              <a:spcBef>
                <a:spcPts val="100"/>
              </a:spcBef>
            </a:pPr>
            <a:r>
              <a:rPr sz="1400" b="1" dirty="0">
                <a:latin typeface="Calibri"/>
                <a:cs typeface="Calibri"/>
              </a:rPr>
              <a:t>SWOT</a:t>
            </a:r>
            <a:r>
              <a:rPr sz="1400" b="1" spc="-40" dirty="0">
                <a:latin typeface="Calibri"/>
                <a:cs typeface="Calibri"/>
              </a:rPr>
              <a:t> </a:t>
            </a:r>
            <a:r>
              <a:rPr sz="1400" b="1" spc="-10" dirty="0">
                <a:latin typeface="Calibri"/>
                <a:cs typeface="Calibri"/>
              </a:rPr>
              <a:t>Analysis</a:t>
            </a:r>
            <a:endParaRPr sz="1400" dirty="0">
              <a:latin typeface="Calibri"/>
              <a:cs typeface="Calibri"/>
            </a:endParaRPr>
          </a:p>
        </p:txBody>
      </p:sp>
      <p:sp>
        <p:nvSpPr>
          <p:cNvPr id="8" name="object 3">
            <a:extLst>
              <a:ext uri="{FF2B5EF4-FFF2-40B4-BE49-F238E27FC236}">
                <a16:creationId xmlns:a16="http://schemas.microsoft.com/office/drawing/2014/main" id="{69D18485-088B-E66A-E777-5BF9F58C761E}"/>
              </a:ext>
            </a:extLst>
          </p:cNvPr>
          <p:cNvSpPr/>
          <p:nvPr/>
        </p:nvSpPr>
        <p:spPr>
          <a:xfrm>
            <a:off x="82980" y="1852820"/>
            <a:ext cx="3185162" cy="3751708"/>
          </a:xfrm>
          <a:custGeom>
            <a:avLst/>
            <a:gdLst/>
            <a:ahLst/>
            <a:cxnLst/>
            <a:rect l="l" t="t" r="r" b="b"/>
            <a:pathLst>
              <a:path w="3261360" h="3940810">
                <a:moveTo>
                  <a:pt x="3260979" y="0"/>
                </a:moveTo>
                <a:lnTo>
                  <a:pt x="0" y="0"/>
                </a:lnTo>
                <a:lnTo>
                  <a:pt x="0" y="3940429"/>
                </a:lnTo>
                <a:lnTo>
                  <a:pt x="3260979" y="3940429"/>
                </a:lnTo>
                <a:lnTo>
                  <a:pt x="3260979" y="0"/>
                </a:lnTo>
                <a:close/>
              </a:path>
            </a:pathLst>
          </a:custGeom>
          <a:solidFill>
            <a:srgbClr val="F4AF83"/>
          </a:solidFill>
        </p:spPr>
        <p:txBody>
          <a:bodyPr wrap="square" lIns="0" tIns="0" rIns="0" bIns="0" rtlCol="0"/>
          <a:lstStyle/>
          <a:p>
            <a:endParaRPr/>
          </a:p>
        </p:txBody>
      </p:sp>
      <p:sp>
        <p:nvSpPr>
          <p:cNvPr id="9" name="object 4">
            <a:extLst>
              <a:ext uri="{FF2B5EF4-FFF2-40B4-BE49-F238E27FC236}">
                <a16:creationId xmlns:a16="http://schemas.microsoft.com/office/drawing/2014/main" id="{4AF87D3B-88DF-2A38-2C77-E8512F7073D8}"/>
              </a:ext>
            </a:extLst>
          </p:cNvPr>
          <p:cNvSpPr/>
          <p:nvPr/>
        </p:nvSpPr>
        <p:spPr>
          <a:xfrm>
            <a:off x="3517582" y="1857420"/>
            <a:ext cx="3261360" cy="3751708"/>
          </a:xfrm>
          <a:custGeom>
            <a:avLst/>
            <a:gdLst/>
            <a:ahLst/>
            <a:cxnLst/>
            <a:rect l="l" t="t" r="r" b="b"/>
            <a:pathLst>
              <a:path w="3261359" h="3940810">
                <a:moveTo>
                  <a:pt x="3260979" y="0"/>
                </a:moveTo>
                <a:lnTo>
                  <a:pt x="0" y="0"/>
                </a:lnTo>
                <a:lnTo>
                  <a:pt x="0" y="3940429"/>
                </a:lnTo>
                <a:lnTo>
                  <a:pt x="3260979" y="3940429"/>
                </a:lnTo>
                <a:lnTo>
                  <a:pt x="3260979" y="0"/>
                </a:lnTo>
                <a:close/>
              </a:path>
            </a:pathLst>
          </a:custGeom>
          <a:solidFill>
            <a:srgbClr val="8FAADC"/>
          </a:solidFill>
        </p:spPr>
        <p:txBody>
          <a:bodyPr wrap="square" lIns="0" tIns="0" rIns="0" bIns="0" rtlCol="0"/>
          <a:lstStyle/>
          <a:p>
            <a:endParaRPr lang="en-US" sz="1300" dirty="0">
              <a:solidFill>
                <a:srgbClr val="434343"/>
              </a:solidFill>
              <a:latin typeface="__Inter_d65c78"/>
            </a:endParaRPr>
          </a:p>
        </p:txBody>
      </p:sp>
      <p:sp>
        <p:nvSpPr>
          <p:cNvPr id="10" name="object 5">
            <a:extLst>
              <a:ext uri="{FF2B5EF4-FFF2-40B4-BE49-F238E27FC236}">
                <a16:creationId xmlns:a16="http://schemas.microsoft.com/office/drawing/2014/main" id="{CAB03519-8801-C7F1-1FD0-238503978A8B}"/>
              </a:ext>
            </a:extLst>
          </p:cNvPr>
          <p:cNvSpPr/>
          <p:nvPr/>
        </p:nvSpPr>
        <p:spPr>
          <a:xfrm>
            <a:off x="79058" y="5756656"/>
            <a:ext cx="3185162" cy="3940810"/>
          </a:xfrm>
          <a:custGeom>
            <a:avLst/>
            <a:gdLst/>
            <a:ahLst/>
            <a:cxnLst/>
            <a:rect l="l" t="t" r="r" b="b"/>
            <a:pathLst>
              <a:path w="3261360" h="3940809">
                <a:moveTo>
                  <a:pt x="3260979" y="0"/>
                </a:moveTo>
                <a:lnTo>
                  <a:pt x="0" y="0"/>
                </a:lnTo>
                <a:lnTo>
                  <a:pt x="0" y="3940429"/>
                </a:lnTo>
                <a:lnTo>
                  <a:pt x="3260979" y="3940429"/>
                </a:lnTo>
                <a:lnTo>
                  <a:pt x="3260979" y="0"/>
                </a:lnTo>
                <a:close/>
              </a:path>
            </a:pathLst>
          </a:custGeom>
          <a:solidFill>
            <a:srgbClr val="D9D9D9"/>
          </a:solidFill>
        </p:spPr>
        <p:txBody>
          <a:bodyPr wrap="square" lIns="0" tIns="0" rIns="0" bIns="0" rtlCol="0"/>
          <a:lstStyle/>
          <a:p>
            <a:endParaRPr/>
          </a:p>
        </p:txBody>
      </p:sp>
      <p:sp>
        <p:nvSpPr>
          <p:cNvPr id="13" name="object 6">
            <a:extLst>
              <a:ext uri="{FF2B5EF4-FFF2-40B4-BE49-F238E27FC236}">
                <a16:creationId xmlns:a16="http://schemas.microsoft.com/office/drawing/2014/main" id="{E30A4570-F84F-2B7B-7E0A-6155F4EF3A8A}"/>
              </a:ext>
            </a:extLst>
          </p:cNvPr>
          <p:cNvSpPr/>
          <p:nvPr/>
        </p:nvSpPr>
        <p:spPr>
          <a:xfrm>
            <a:off x="3517582" y="5756656"/>
            <a:ext cx="3261360" cy="3940810"/>
          </a:xfrm>
          <a:custGeom>
            <a:avLst/>
            <a:gdLst/>
            <a:ahLst/>
            <a:cxnLst/>
            <a:rect l="l" t="t" r="r" b="b"/>
            <a:pathLst>
              <a:path w="3261359" h="3940809">
                <a:moveTo>
                  <a:pt x="3260979" y="0"/>
                </a:moveTo>
                <a:lnTo>
                  <a:pt x="0" y="0"/>
                </a:lnTo>
                <a:lnTo>
                  <a:pt x="0" y="3940429"/>
                </a:lnTo>
                <a:lnTo>
                  <a:pt x="3260979" y="3940429"/>
                </a:lnTo>
                <a:lnTo>
                  <a:pt x="3260979" y="0"/>
                </a:lnTo>
                <a:close/>
              </a:path>
            </a:pathLst>
          </a:custGeom>
          <a:solidFill>
            <a:srgbClr val="FFD966"/>
          </a:solidFill>
        </p:spPr>
        <p:txBody>
          <a:bodyPr wrap="square" lIns="0" tIns="0" rIns="0" bIns="0" rtlCol="0"/>
          <a:lstStyle/>
          <a:p>
            <a:endParaRPr lang="en-US" dirty="0"/>
          </a:p>
        </p:txBody>
      </p:sp>
      <p:grpSp>
        <p:nvGrpSpPr>
          <p:cNvPr id="14" name="object 7">
            <a:extLst>
              <a:ext uri="{FF2B5EF4-FFF2-40B4-BE49-F238E27FC236}">
                <a16:creationId xmlns:a16="http://schemas.microsoft.com/office/drawing/2014/main" id="{E224C53F-11B5-E356-AF5A-08B1ED63FEC0}"/>
              </a:ext>
            </a:extLst>
          </p:cNvPr>
          <p:cNvGrpSpPr/>
          <p:nvPr/>
        </p:nvGrpSpPr>
        <p:grpSpPr>
          <a:xfrm>
            <a:off x="2553598" y="4860327"/>
            <a:ext cx="1670685" cy="1670050"/>
            <a:chOff x="2586354" y="4659884"/>
            <a:chExt cx="1670685" cy="1670050"/>
          </a:xfrm>
        </p:grpSpPr>
        <p:sp>
          <p:nvSpPr>
            <p:cNvPr id="18" name="object 8">
              <a:extLst>
                <a:ext uri="{FF2B5EF4-FFF2-40B4-BE49-F238E27FC236}">
                  <a16:creationId xmlns:a16="http://schemas.microsoft.com/office/drawing/2014/main" id="{D2138460-8A2F-830C-978C-E28306F49DB4}"/>
                </a:ext>
              </a:extLst>
            </p:cNvPr>
            <p:cNvSpPr/>
            <p:nvPr/>
          </p:nvSpPr>
          <p:spPr>
            <a:xfrm>
              <a:off x="3421379" y="4669409"/>
              <a:ext cx="826135" cy="825500"/>
            </a:xfrm>
            <a:custGeom>
              <a:avLst/>
              <a:gdLst/>
              <a:ahLst/>
              <a:cxnLst/>
              <a:rect l="l" t="t" r="r" b="b"/>
              <a:pathLst>
                <a:path w="826135" h="825500">
                  <a:moveTo>
                    <a:pt x="0" y="0"/>
                  </a:moveTo>
                  <a:lnTo>
                    <a:pt x="0" y="495300"/>
                  </a:lnTo>
                  <a:lnTo>
                    <a:pt x="48895" y="498855"/>
                  </a:lnTo>
                  <a:lnTo>
                    <a:pt x="95377" y="509269"/>
                  </a:lnTo>
                  <a:lnTo>
                    <a:pt x="139192" y="525906"/>
                  </a:lnTo>
                  <a:lnTo>
                    <a:pt x="179832" y="548386"/>
                  </a:lnTo>
                  <a:lnTo>
                    <a:pt x="216662" y="576199"/>
                  </a:lnTo>
                  <a:lnTo>
                    <a:pt x="249300" y="608838"/>
                  </a:lnTo>
                  <a:lnTo>
                    <a:pt x="276987" y="645667"/>
                  </a:lnTo>
                  <a:lnTo>
                    <a:pt x="299593" y="686180"/>
                  </a:lnTo>
                  <a:lnTo>
                    <a:pt x="316230" y="730123"/>
                  </a:lnTo>
                  <a:lnTo>
                    <a:pt x="326644" y="776604"/>
                  </a:lnTo>
                  <a:lnTo>
                    <a:pt x="330200" y="825373"/>
                  </a:lnTo>
                  <a:lnTo>
                    <a:pt x="825627" y="825373"/>
                  </a:lnTo>
                  <a:lnTo>
                    <a:pt x="824230" y="776986"/>
                  </a:lnTo>
                  <a:lnTo>
                    <a:pt x="820039" y="729106"/>
                  </a:lnTo>
                  <a:lnTo>
                    <a:pt x="813181" y="682243"/>
                  </a:lnTo>
                  <a:lnTo>
                    <a:pt x="803783" y="636142"/>
                  </a:lnTo>
                  <a:lnTo>
                    <a:pt x="791845" y="591057"/>
                  </a:lnTo>
                  <a:lnTo>
                    <a:pt x="777494" y="546988"/>
                  </a:lnTo>
                  <a:lnTo>
                    <a:pt x="760730" y="504189"/>
                  </a:lnTo>
                  <a:lnTo>
                    <a:pt x="741680" y="462406"/>
                  </a:lnTo>
                  <a:lnTo>
                    <a:pt x="720471" y="422020"/>
                  </a:lnTo>
                  <a:lnTo>
                    <a:pt x="697103" y="382904"/>
                  </a:lnTo>
                  <a:lnTo>
                    <a:pt x="671576" y="345313"/>
                  </a:lnTo>
                  <a:lnTo>
                    <a:pt x="644271" y="309117"/>
                  </a:lnTo>
                  <a:lnTo>
                    <a:pt x="614934" y="274574"/>
                  </a:lnTo>
                  <a:lnTo>
                    <a:pt x="583819" y="241807"/>
                  </a:lnTo>
                  <a:lnTo>
                    <a:pt x="550926" y="210692"/>
                  </a:lnTo>
                  <a:lnTo>
                    <a:pt x="516382" y="181355"/>
                  </a:lnTo>
                  <a:lnTo>
                    <a:pt x="480187" y="153924"/>
                  </a:lnTo>
                  <a:lnTo>
                    <a:pt x="442595" y="128524"/>
                  </a:lnTo>
                  <a:lnTo>
                    <a:pt x="403479" y="105155"/>
                  </a:lnTo>
                  <a:lnTo>
                    <a:pt x="363093" y="83946"/>
                  </a:lnTo>
                  <a:lnTo>
                    <a:pt x="321437" y="64896"/>
                  </a:lnTo>
                  <a:lnTo>
                    <a:pt x="278511" y="48132"/>
                  </a:lnTo>
                  <a:lnTo>
                    <a:pt x="234442" y="33781"/>
                  </a:lnTo>
                  <a:lnTo>
                    <a:pt x="189357" y="21843"/>
                  </a:lnTo>
                  <a:lnTo>
                    <a:pt x="143256" y="12318"/>
                  </a:lnTo>
                  <a:lnTo>
                    <a:pt x="96266" y="5587"/>
                  </a:lnTo>
                  <a:lnTo>
                    <a:pt x="48514" y="1396"/>
                  </a:lnTo>
                  <a:lnTo>
                    <a:pt x="0" y="0"/>
                  </a:lnTo>
                  <a:close/>
                </a:path>
              </a:pathLst>
            </a:custGeom>
            <a:solidFill>
              <a:srgbClr val="8FAADC"/>
            </a:solidFill>
          </p:spPr>
          <p:txBody>
            <a:bodyPr wrap="square" lIns="0" tIns="0" rIns="0" bIns="0" rtlCol="0"/>
            <a:lstStyle/>
            <a:p>
              <a:endParaRPr dirty="0"/>
            </a:p>
          </p:txBody>
        </p:sp>
        <p:sp>
          <p:nvSpPr>
            <p:cNvPr id="19" name="object 9">
              <a:extLst>
                <a:ext uri="{FF2B5EF4-FFF2-40B4-BE49-F238E27FC236}">
                  <a16:creationId xmlns:a16="http://schemas.microsoft.com/office/drawing/2014/main" id="{2C5BCCCB-4906-E141-DD55-DDCC6FC69AF9}"/>
                </a:ext>
              </a:extLst>
            </p:cNvPr>
            <p:cNvSpPr/>
            <p:nvPr/>
          </p:nvSpPr>
          <p:spPr>
            <a:xfrm>
              <a:off x="3421379" y="4669409"/>
              <a:ext cx="826135" cy="825500"/>
            </a:xfrm>
            <a:custGeom>
              <a:avLst/>
              <a:gdLst/>
              <a:ahLst/>
              <a:cxnLst/>
              <a:rect l="l" t="t" r="r" b="b"/>
              <a:pathLst>
                <a:path w="826135" h="825500">
                  <a:moveTo>
                    <a:pt x="0" y="0"/>
                  </a:moveTo>
                  <a:lnTo>
                    <a:pt x="48514" y="1396"/>
                  </a:lnTo>
                  <a:lnTo>
                    <a:pt x="96266" y="5587"/>
                  </a:lnTo>
                  <a:lnTo>
                    <a:pt x="143256" y="12318"/>
                  </a:lnTo>
                  <a:lnTo>
                    <a:pt x="189357" y="21843"/>
                  </a:lnTo>
                  <a:lnTo>
                    <a:pt x="234442" y="33781"/>
                  </a:lnTo>
                  <a:lnTo>
                    <a:pt x="278511" y="48132"/>
                  </a:lnTo>
                  <a:lnTo>
                    <a:pt x="321437" y="64896"/>
                  </a:lnTo>
                  <a:lnTo>
                    <a:pt x="363093" y="83946"/>
                  </a:lnTo>
                  <a:lnTo>
                    <a:pt x="403479" y="105155"/>
                  </a:lnTo>
                  <a:lnTo>
                    <a:pt x="442595" y="128524"/>
                  </a:lnTo>
                  <a:lnTo>
                    <a:pt x="480187" y="153924"/>
                  </a:lnTo>
                  <a:lnTo>
                    <a:pt x="516382" y="181355"/>
                  </a:lnTo>
                  <a:lnTo>
                    <a:pt x="550926" y="210692"/>
                  </a:lnTo>
                  <a:lnTo>
                    <a:pt x="583819" y="241807"/>
                  </a:lnTo>
                  <a:lnTo>
                    <a:pt x="614934" y="274574"/>
                  </a:lnTo>
                  <a:lnTo>
                    <a:pt x="644271" y="309117"/>
                  </a:lnTo>
                  <a:lnTo>
                    <a:pt x="671576" y="345313"/>
                  </a:lnTo>
                  <a:lnTo>
                    <a:pt x="697103" y="382904"/>
                  </a:lnTo>
                  <a:lnTo>
                    <a:pt x="720471" y="422020"/>
                  </a:lnTo>
                  <a:lnTo>
                    <a:pt x="741680" y="462406"/>
                  </a:lnTo>
                  <a:lnTo>
                    <a:pt x="760730" y="504189"/>
                  </a:lnTo>
                  <a:lnTo>
                    <a:pt x="777494" y="546988"/>
                  </a:lnTo>
                  <a:lnTo>
                    <a:pt x="791845" y="591057"/>
                  </a:lnTo>
                  <a:lnTo>
                    <a:pt x="803783" y="636142"/>
                  </a:lnTo>
                  <a:lnTo>
                    <a:pt x="813181" y="682243"/>
                  </a:lnTo>
                  <a:lnTo>
                    <a:pt x="820039" y="729106"/>
                  </a:lnTo>
                  <a:lnTo>
                    <a:pt x="824230" y="776986"/>
                  </a:lnTo>
                  <a:lnTo>
                    <a:pt x="825627" y="825373"/>
                  </a:lnTo>
                  <a:lnTo>
                    <a:pt x="330200" y="825373"/>
                  </a:lnTo>
                  <a:lnTo>
                    <a:pt x="326644" y="776604"/>
                  </a:lnTo>
                  <a:lnTo>
                    <a:pt x="316230" y="730123"/>
                  </a:lnTo>
                  <a:lnTo>
                    <a:pt x="299593" y="686180"/>
                  </a:lnTo>
                  <a:lnTo>
                    <a:pt x="276987" y="645667"/>
                  </a:lnTo>
                  <a:lnTo>
                    <a:pt x="249300" y="608838"/>
                  </a:lnTo>
                  <a:lnTo>
                    <a:pt x="216662" y="576199"/>
                  </a:lnTo>
                  <a:lnTo>
                    <a:pt x="179832" y="548386"/>
                  </a:lnTo>
                  <a:lnTo>
                    <a:pt x="139192" y="525906"/>
                  </a:lnTo>
                  <a:lnTo>
                    <a:pt x="95377" y="509269"/>
                  </a:lnTo>
                  <a:lnTo>
                    <a:pt x="48895" y="498855"/>
                  </a:lnTo>
                  <a:lnTo>
                    <a:pt x="0" y="495300"/>
                  </a:lnTo>
                  <a:lnTo>
                    <a:pt x="0" y="0"/>
                  </a:lnTo>
                  <a:close/>
                </a:path>
              </a:pathLst>
            </a:custGeom>
            <a:ln w="19050">
              <a:solidFill>
                <a:srgbClr val="1F4E79"/>
              </a:solidFill>
            </a:ln>
          </p:spPr>
          <p:txBody>
            <a:bodyPr wrap="square" lIns="0" tIns="0" rIns="0" bIns="0" rtlCol="0"/>
            <a:lstStyle/>
            <a:p>
              <a:endParaRPr/>
            </a:p>
          </p:txBody>
        </p:sp>
        <p:sp>
          <p:nvSpPr>
            <p:cNvPr id="20" name="object 10">
              <a:extLst>
                <a:ext uri="{FF2B5EF4-FFF2-40B4-BE49-F238E27FC236}">
                  <a16:creationId xmlns:a16="http://schemas.microsoft.com/office/drawing/2014/main" id="{4F6725E5-7FCC-4BB1-E1A3-D85499280DCC}"/>
                </a:ext>
              </a:extLst>
            </p:cNvPr>
            <p:cNvSpPr/>
            <p:nvPr/>
          </p:nvSpPr>
          <p:spPr>
            <a:xfrm>
              <a:off x="3421379" y="5494782"/>
              <a:ext cx="826135" cy="826135"/>
            </a:xfrm>
            <a:custGeom>
              <a:avLst/>
              <a:gdLst/>
              <a:ahLst/>
              <a:cxnLst/>
              <a:rect l="l" t="t" r="r" b="b"/>
              <a:pathLst>
                <a:path w="826135" h="826135">
                  <a:moveTo>
                    <a:pt x="825627" y="0"/>
                  </a:moveTo>
                  <a:lnTo>
                    <a:pt x="330200" y="0"/>
                  </a:lnTo>
                  <a:lnTo>
                    <a:pt x="326644" y="48894"/>
                  </a:lnTo>
                  <a:lnTo>
                    <a:pt x="316230" y="95376"/>
                  </a:lnTo>
                  <a:lnTo>
                    <a:pt x="299593" y="139318"/>
                  </a:lnTo>
                  <a:lnTo>
                    <a:pt x="276987" y="179831"/>
                  </a:lnTo>
                  <a:lnTo>
                    <a:pt x="249300" y="216662"/>
                  </a:lnTo>
                  <a:lnTo>
                    <a:pt x="216662" y="249300"/>
                  </a:lnTo>
                  <a:lnTo>
                    <a:pt x="179832" y="276987"/>
                  </a:lnTo>
                  <a:lnTo>
                    <a:pt x="139192" y="299592"/>
                  </a:lnTo>
                  <a:lnTo>
                    <a:pt x="95377" y="316229"/>
                  </a:lnTo>
                  <a:lnTo>
                    <a:pt x="48895" y="326643"/>
                  </a:lnTo>
                  <a:lnTo>
                    <a:pt x="0" y="330200"/>
                  </a:lnTo>
                  <a:lnTo>
                    <a:pt x="0" y="825626"/>
                  </a:lnTo>
                  <a:lnTo>
                    <a:pt x="48514" y="824229"/>
                  </a:lnTo>
                  <a:lnTo>
                    <a:pt x="96266" y="820038"/>
                  </a:lnTo>
                  <a:lnTo>
                    <a:pt x="143256" y="813180"/>
                  </a:lnTo>
                  <a:lnTo>
                    <a:pt x="189357" y="803782"/>
                  </a:lnTo>
                  <a:lnTo>
                    <a:pt x="234442" y="791844"/>
                  </a:lnTo>
                  <a:lnTo>
                    <a:pt x="278511" y="777493"/>
                  </a:lnTo>
                  <a:lnTo>
                    <a:pt x="321437" y="760729"/>
                  </a:lnTo>
                  <a:lnTo>
                    <a:pt x="363093" y="741679"/>
                  </a:lnTo>
                  <a:lnTo>
                    <a:pt x="403479" y="720470"/>
                  </a:lnTo>
                  <a:lnTo>
                    <a:pt x="442595" y="697102"/>
                  </a:lnTo>
                  <a:lnTo>
                    <a:pt x="480187" y="671702"/>
                  </a:lnTo>
                  <a:lnTo>
                    <a:pt x="516382" y="644270"/>
                  </a:lnTo>
                  <a:lnTo>
                    <a:pt x="550926" y="614933"/>
                  </a:lnTo>
                  <a:lnTo>
                    <a:pt x="583819" y="583818"/>
                  </a:lnTo>
                  <a:lnTo>
                    <a:pt x="614934" y="550926"/>
                  </a:lnTo>
                  <a:lnTo>
                    <a:pt x="644271" y="516381"/>
                  </a:lnTo>
                  <a:lnTo>
                    <a:pt x="671576" y="480313"/>
                  </a:lnTo>
                  <a:lnTo>
                    <a:pt x="697103" y="442594"/>
                  </a:lnTo>
                  <a:lnTo>
                    <a:pt x="720471" y="403478"/>
                  </a:lnTo>
                  <a:lnTo>
                    <a:pt x="741680" y="363092"/>
                  </a:lnTo>
                  <a:lnTo>
                    <a:pt x="760730" y="321437"/>
                  </a:lnTo>
                  <a:lnTo>
                    <a:pt x="777494" y="278510"/>
                  </a:lnTo>
                  <a:lnTo>
                    <a:pt x="791845" y="234441"/>
                  </a:lnTo>
                  <a:lnTo>
                    <a:pt x="803783" y="189356"/>
                  </a:lnTo>
                  <a:lnTo>
                    <a:pt x="813181" y="143255"/>
                  </a:lnTo>
                  <a:lnTo>
                    <a:pt x="820039" y="96265"/>
                  </a:lnTo>
                  <a:lnTo>
                    <a:pt x="824230" y="48513"/>
                  </a:lnTo>
                  <a:lnTo>
                    <a:pt x="825627" y="0"/>
                  </a:lnTo>
                  <a:close/>
                </a:path>
              </a:pathLst>
            </a:custGeom>
            <a:solidFill>
              <a:srgbClr val="FFD966"/>
            </a:solidFill>
          </p:spPr>
          <p:txBody>
            <a:bodyPr wrap="square" lIns="0" tIns="0" rIns="0" bIns="0" rtlCol="0"/>
            <a:lstStyle/>
            <a:p>
              <a:endParaRPr/>
            </a:p>
          </p:txBody>
        </p:sp>
        <p:sp>
          <p:nvSpPr>
            <p:cNvPr id="21" name="object 11">
              <a:extLst>
                <a:ext uri="{FF2B5EF4-FFF2-40B4-BE49-F238E27FC236}">
                  <a16:creationId xmlns:a16="http://schemas.microsoft.com/office/drawing/2014/main" id="{FCC9C9F3-FB16-663A-47F8-C9C5A7B6A915}"/>
                </a:ext>
              </a:extLst>
            </p:cNvPr>
            <p:cNvSpPr/>
            <p:nvPr/>
          </p:nvSpPr>
          <p:spPr>
            <a:xfrm>
              <a:off x="3421379" y="5494782"/>
              <a:ext cx="826135" cy="826135"/>
            </a:xfrm>
            <a:custGeom>
              <a:avLst/>
              <a:gdLst/>
              <a:ahLst/>
              <a:cxnLst/>
              <a:rect l="l" t="t" r="r" b="b"/>
              <a:pathLst>
                <a:path w="826135" h="826135">
                  <a:moveTo>
                    <a:pt x="825627" y="0"/>
                  </a:moveTo>
                  <a:lnTo>
                    <a:pt x="824230" y="48513"/>
                  </a:lnTo>
                  <a:lnTo>
                    <a:pt x="820039" y="96265"/>
                  </a:lnTo>
                  <a:lnTo>
                    <a:pt x="813181" y="143255"/>
                  </a:lnTo>
                  <a:lnTo>
                    <a:pt x="803783" y="189356"/>
                  </a:lnTo>
                  <a:lnTo>
                    <a:pt x="791845" y="234441"/>
                  </a:lnTo>
                  <a:lnTo>
                    <a:pt x="777494" y="278510"/>
                  </a:lnTo>
                  <a:lnTo>
                    <a:pt x="760730" y="321437"/>
                  </a:lnTo>
                  <a:lnTo>
                    <a:pt x="741680" y="363092"/>
                  </a:lnTo>
                  <a:lnTo>
                    <a:pt x="720471" y="403478"/>
                  </a:lnTo>
                  <a:lnTo>
                    <a:pt x="697103" y="442594"/>
                  </a:lnTo>
                  <a:lnTo>
                    <a:pt x="671576" y="480313"/>
                  </a:lnTo>
                  <a:lnTo>
                    <a:pt x="644271" y="516381"/>
                  </a:lnTo>
                  <a:lnTo>
                    <a:pt x="614934" y="550926"/>
                  </a:lnTo>
                  <a:lnTo>
                    <a:pt x="583819" y="583818"/>
                  </a:lnTo>
                  <a:lnTo>
                    <a:pt x="550926" y="614933"/>
                  </a:lnTo>
                  <a:lnTo>
                    <a:pt x="516382" y="644270"/>
                  </a:lnTo>
                  <a:lnTo>
                    <a:pt x="480187" y="671702"/>
                  </a:lnTo>
                  <a:lnTo>
                    <a:pt x="442595" y="697102"/>
                  </a:lnTo>
                  <a:lnTo>
                    <a:pt x="403479" y="720470"/>
                  </a:lnTo>
                  <a:lnTo>
                    <a:pt x="363093" y="741679"/>
                  </a:lnTo>
                  <a:lnTo>
                    <a:pt x="321437" y="760729"/>
                  </a:lnTo>
                  <a:lnTo>
                    <a:pt x="278511" y="777493"/>
                  </a:lnTo>
                  <a:lnTo>
                    <a:pt x="234442" y="791844"/>
                  </a:lnTo>
                  <a:lnTo>
                    <a:pt x="189357" y="803782"/>
                  </a:lnTo>
                  <a:lnTo>
                    <a:pt x="143256" y="813180"/>
                  </a:lnTo>
                  <a:lnTo>
                    <a:pt x="96266" y="820038"/>
                  </a:lnTo>
                  <a:lnTo>
                    <a:pt x="48514" y="824229"/>
                  </a:lnTo>
                  <a:lnTo>
                    <a:pt x="0" y="825626"/>
                  </a:lnTo>
                  <a:lnTo>
                    <a:pt x="0" y="330200"/>
                  </a:lnTo>
                  <a:lnTo>
                    <a:pt x="48895" y="326643"/>
                  </a:lnTo>
                  <a:lnTo>
                    <a:pt x="95377" y="316229"/>
                  </a:lnTo>
                  <a:lnTo>
                    <a:pt x="139192" y="299592"/>
                  </a:lnTo>
                  <a:lnTo>
                    <a:pt x="179832" y="276987"/>
                  </a:lnTo>
                  <a:lnTo>
                    <a:pt x="216662" y="249300"/>
                  </a:lnTo>
                  <a:lnTo>
                    <a:pt x="249300" y="216662"/>
                  </a:lnTo>
                  <a:lnTo>
                    <a:pt x="276987" y="179831"/>
                  </a:lnTo>
                  <a:lnTo>
                    <a:pt x="299593" y="139318"/>
                  </a:lnTo>
                  <a:lnTo>
                    <a:pt x="316230" y="95376"/>
                  </a:lnTo>
                  <a:lnTo>
                    <a:pt x="326644" y="48894"/>
                  </a:lnTo>
                  <a:lnTo>
                    <a:pt x="330200" y="0"/>
                  </a:lnTo>
                  <a:lnTo>
                    <a:pt x="825627" y="0"/>
                  </a:lnTo>
                  <a:close/>
                </a:path>
              </a:pathLst>
            </a:custGeom>
            <a:ln w="19050">
              <a:solidFill>
                <a:srgbClr val="BD9000"/>
              </a:solidFill>
            </a:ln>
          </p:spPr>
          <p:txBody>
            <a:bodyPr wrap="square" lIns="0" tIns="0" rIns="0" bIns="0" rtlCol="0"/>
            <a:lstStyle/>
            <a:p>
              <a:endParaRPr/>
            </a:p>
          </p:txBody>
        </p:sp>
        <p:sp>
          <p:nvSpPr>
            <p:cNvPr id="22" name="object 12">
              <a:extLst>
                <a:ext uri="{FF2B5EF4-FFF2-40B4-BE49-F238E27FC236}">
                  <a16:creationId xmlns:a16="http://schemas.microsoft.com/office/drawing/2014/main" id="{46802D5B-97E1-1539-F2BD-47F2F8F53D66}"/>
                </a:ext>
              </a:extLst>
            </p:cNvPr>
            <p:cNvSpPr/>
            <p:nvPr/>
          </p:nvSpPr>
          <p:spPr>
            <a:xfrm>
              <a:off x="2595879" y="5494782"/>
              <a:ext cx="825500" cy="826135"/>
            </a:xfrm>
            <a:custGeom>
              <a:avLst/>
              <a:gdLst/>
              <a:ahLst/>
              <a:cxnLst/>
              <a:rect l="l" t="t" r="r" b="b"/>
              <a:pathLst>
                <a:path w="825500" h="826135">
                  <a:moveTo>
                    <a:pt x="495426" y="0"/>
                  </a:moveTo>
                  <a:lnTo>
                    <a:pt x="0" y="0"/>
                  </a:lnTo>
                  <a:lnTo>
                    <a:pt x="1396" y="48513"/>
                  </a:lnTo>
                  <a:lnTo>
                    <a:pt x="5587" y="96265"/>
                  </a:lnTo>
                  <a:lnTo>
                    <a:pt x="12445" y="143255"/>
                  </a:lnTo>
                  <a:lnTo>
                    <a:pt x="21843" y="189356"/>
                  </a:lnTo>
                  <a:lnTo>
                    <a:pt x="33781" y="234441"/>
                  </a:lnTo>
                  <a:lnTo>
                    <a:pt x="48132" y="278510"/>
                  </a:lnTo>
                  <a:lnTo>
                    <a:pt x="64896" y="321437"/>
                  </a:lnTo>
                  <a:lnTo>
                    <a:pt x="83946" y="363092"/>
                  </a:lnTo>
                  <a:lnTo>
                    <a:pt x="105156" y="403478"/>
                  </a:lnTo>
                  <a:lnTo>
                    <a:pt x="128524" y="442594"/>
                  </a:lnTo>
                  <a:lnTo>
                    <a:pt x="153924" y="480313"/>
                  </a:lnTo>
                  <a:lnTo>
                    <a:pt x="181356" y="516381"/>
                  </a:lnTo>
                  <a:lnTo>
                    <a:pt x="210693" y="550926"/>
                  </a:lnTo>
                  <a:lnTo>
                    <a:pt x="241807" y="583818"/>
                  </a:lnTo>
                  <a:lnTo>
                    <a:pt x="274700" y="614933"/>
                  </a:lnTo>
                  <a:lnTo>
                    <a:pt x="309244" y="644270"/>
                  </a:lnTo>
                  <a:lnTo>
                    <a:pt x="345313" y="671702"/>
                  </a:lnTo>
                  <a:lnTo>
                    <a:pt x="383031" y="697102"/>
                  </a:lnTo>
                  <a:lnTo>
                    <a:pt x="422147" y="720470"/>
                  </a:lnTo>
                  <a:lnTo>
                    <a:pt x="462533" y="741679"/>
                  </a:lnTo>
                  <a:lnTo>
                    <a:pt x="504189" y="760729"/>
                  </a:lnTo>
                  <a:lnTo>
                    <a:pt x="547115" y="777493"/>
                  </a:lnTo>
                  <a:lnTo>
                    <a:pt x="591184" y="791844"/>
                  </a:lnTo>
                  <a:lnTo>
                    <a:pt x="636269" y="803782"/>
                  </a:lnTo>
                  <a:lnTo>
                    <a:pt x="682370" y="813180"/>
                  </a:lnTo>
                  <a:lnTo>
                    <a:pt x="729233" y="820038"/>
                  </a:lnTo>
                  <a:lnTo>
                    <a:pt x="777112" y="824229"/>
                  </a:lnTo>
                  <a:lnTo>
                    <a:pt x="825499" y="825626"/>
                  </a:lnTo>
                  <a:lnTo>
                    <a:pt x="825499" y="330200"/>
                  </a:lnTo>
                  <a:lnTo>
                    <a:pt x="776732" y="326643"/>
                  </a:lnTo>
                  <a:lnTo>
                    <a:pt x="730249" y="316229"/>
                  </a:lnTo>
                  <a:lnTo>
                    <a:pt x="686307" y="299592"/>
                  </a:lnTo>
                  <a:lnTo>
                    <a:pt x="645794" y="276987"/>
                  </a:lnTo>
                  <a:lnTo>
                    <a:pt x="608964" y="249300"/>
                  </a:lnTo>
                  <a:lnTo>
                    <a:pt x="576326" y="216662"/>
                  </a:lnTo>
                  <a:lnTo>
                    <a:pt x="548639" y="179831"/>
                  </a:lnTo>
                  <a:lnTo>
                    <a:pt x="526033" y="139318"/>
                  </a:lnTo>
                  <a:lnTo>
                    <a:pt x="509396" y="95376"/>
                  </a:lnTo>
                  <a:lnTo>
                    <a:pt x="498982" y="48894"/>
                  </a:lnTo>
                  <a:lnTo>
                    <a:pt x="495426" y="0"/>
                  </a:lnTo>
                  <a:close/>
                </a:path>
              </a:pathLst>
            </a:custGeom>
            <a:solidFill>
              <a:srgbClr val="C7C7C7"/>
            </a:solidFill>
          </p:spPr>
          <p:txBody>
            <a:bodyPr wrap="square" lIns="0" tIns="0" rIns="0" bIns="0" rtlCol="0"/>
            <a:lstStyle/>
            <a:p>
              <a:endParaRPr/>
            </a:p>
          </p:txBody>
        </p:sp>
        <p:sp>
          <p:nvSpPr>
            <p:cNvPr id="23" name="object 13">
              <a:extLst>
                <a:ext uri="{FF2B5EF4-FFF2-40B4-BE49-F238E27FC236}">
                  <a16:creationId xmlns:a16="http://schemas.microsoft.com/office/drawing/2014/main" id="{40AEBBCB-87AC-068A-BAC0-421CACD0EA9A}"/>
                </a:ext>
              </a:extLst>
            </p:cNvPr>
            <p:cNvSpPr/>
            <p:nvPr/>
          </p:nvSpPr>
          <p:spPr>
            <a:xfrm>
              <a:off x="2595879" y="5494782"/>
              <a:ext cx="825500" cy="826135"/>
            </a:xfrm>
            <a:custGeom>
              <a:avLst/>
              <a:gdLst/>
              <a:ahLst/>
              <a:cxnLst/>
              <a:rect l="l" t="t" r="r" b="b"/>
              <a:pathLst>
                <a:path w="825500" h="826135">
                  <a:moveTo>
                    <a:pt x="825499" y="825626"/>
                  </a:moveTo>
                  <a:lnTo>
                    <a:pt x="777112" y="824229"/>
                  </a:lnTo>
                  <a:lnTo>
                    <a:pt x="729233" y="820038"/>
                  </a:lnTo>
                  <a:lnTo>
                    <a:pt x="682370" y="813180"/>
                  </a:lnTo>
                  <a:lnTo>
                    <a:pt x="636269" y="803782"/>
                  </a:lnTo>
                  <a:lnTo>
                    <a:pt x="591184" y="791844"/>
                  </a:lnTo>
                  <a:lnTo>
                    <a:pt x="547115" y="777493"/>
                  </a:lnTo>
                  <a:lnTo>
                    <a:pt x="504189" y="760729"/>
                  </a:lnTo>
                  <a:lnTo>
                    <a:pt x="462533" y="741679"/>
                  </a:lnTo>
                  <a:lnTo>
                    <a:pt x="422147" y="720470"/>
                  </a:lnTo>
                  <a:lnTo>
                    <a:pt x="383031" y="697102"/>
                  </a:lnTo>
                  <a:lnTo>
                    <a:pt x="345313" y="671702"/>
                  </a:lnTo>
                  <a:lnTo>
                    <a:pt x="309244" y="644270"/>
                  </a:lnTo>
                  <a:lnTo>
                    <a:pt x="274700" y="614933"/>
                  </a:lnTo>
                  <a:lnTo>
                    <a:pt x="241807" y="583818"/>
                  </a:lnTo>
                  <a:lnTo>
                    <a:pt x="210693" y="550926"/>
                  </a:lnTo>
                  <a:lnTo>
                    <a:pt x="181356" y="516381"/>
                  </a:lnTo>
                  <a:lnTo>
                    <a:pt x="153924" y="480313"/>
                  </a:lnTo>
                  <a:lnTo>
                    <a:pt x="128524" y="442594"/>
                  </a:lnTo>
                  <a:lnTo>
                    <a:pt x="105156" y="403478"/>
                  </a:lnTo>
                  <a:lnTo>
                    <a:pt x="83946" y="363092"/>
                  </a:lnTo>
                  <a:lnTo>
                    <a:pt x="64896" y="321437"/>
                  </a:lnTo>
                  <a:lnTo>
                    <a:pt x="48132" y="278510"/>
                  </a:lnTo>
                  <a:lnTo>
                    <a:pt x="33781" y="234441"/>
                  </a:lnTo>
                  <a:lnTo>
                    <a:pt x="21843" y="189356"/>
                  </a:lnTo>
                  <a:lnTo>
                    <a:pt x="12445" y="143255"/>
                  </a:lnTo>
                  <a:lnTo>
                    <a:pt x="5587" y="96265"/>
                  </a:lnTo>
                  <a:lnTo>
                    <a:pt x="1396" y="48513"/>
                  </a:lnTo>
                  <a:lnTo>
                    <a:pt x="0" y="0"/>
                  </a:lnTo>
                  <a:lnTo>
                    <a:pt x="495426" y="0"/>
                  </a:lnTo>
                  <a:lnTo>
                    <a:pt x="498982" y="48894"/>
                  </a:lnTo>
                  <a:lnTo>
                    <a:pt x="509396" y="95376"/>
                  </a:lnTo>
                  <a:lnTo>
                    <a:pt x="526033" y="139318"/>
                  </a:lnTo>
                  <a:lnTo>
                    <a:pt x="548639" y="179831"/>
                  </a:lnTo>
                  <a:lnTo>
                    <a:pt x="576326" y="216662"/>
                  </a:lnTo>
                  <a:lnTo>
                    <a:pt x="608964" y="249300"/>
                  </a:lnTo>
                  <a:lnTo>
                    <a:pt x="645794" y="276987"/>
                  </a:lnTo>
                  <a:lnTo>
                    <a:pt x="686307" y="299592"/>
                  </a:lnTo>
                  <a:lnTo>
                    <a:pt x="730249" y="316229"/>
                  </a:lnTo>
                  <a:lnTo>
                    <a:pt x="776732" y="326643"/>
                  </a:lnTo>
                  <a:lnTo>
                    <a:pt x="825499" y="330200"/>
                  </a:lnTo>
                  <a:lnTo>
                    <a:pt x="825499" y="825626"/>
                  </a:lnTo>
                  <a:close/>
                </a:path>
              </a:pathLst>
            </a:custGeom>
            <a:ln w="19050">
              <a:solidFill>
                <a:srgbClr val="7A7A7A"/>
              </a:solidFill>
            </a:ln>
          </p:spPr>
          <p:txBody>
            <a:bodyPr wrap="square" lIns="0" tIns="0" rIns="0" bIns="0" rtlCol="0"/>
            <a:lstStyle/>
            <a:p>
              <a:endParaRPr/>
            </a:p>
          </p:txBody>
        </p:sp>
        <p:sp>
          <p:nvSpPr>
            <p:cNvPr id="24" name="object 14">
              <a:extLst>
                <a:ext uri="{FF2B5EF4-FFF2-40B4-BE49-F238E27FC236}">
                  <a16:creationId xmlns:a16="http://schemas.microsoft.com/office/drawing/2014/main" id="{075B7829-92C7-5B95-CA0C-61E3DAA169B2}"/>
                </a:ext>
              </a:extLst>
            </p:cNvPr>
            <p:cNvSpPr/>
            <p:nvPr/>
          </p:nvSpPr>
          <p:spPr>
            <a:xfrm>
              <a:off x="2595879" y="4669409"/>
              <a:ext cx="825500" cy="825500"/>
            </a:xfrm>
            <a:custGeom>
              <a:avLst/>
              <a:gdLst/>
              <a:ahLst/>
              <a:cxnLst/>
              <a:rect l="l" t="t" r="r" b="b"/>
              <a:pathLst>
                <a:path w="825500" h="825500">
                  <a:moveTo>
                    <a:pt x="825499" y="0"/>
                  </a:moveTo>
                  <a:lnTo>
                    <a:pt x="777112" y="1396"/>
                  </a:lnTo>
                  <a:lnTo>
                    <a:pt x="729233" y="5587"/>
                  </a:lnTo>
                  <a:lnTo>
                    <a:pt x="682370" y="12318"/>
                  </a:lnTo>
                  <a:lnTo>
                    <a:pt x="636269" y="21843"/>
                  </a:lnTo>
                  <a:lnTo>
                    <a:pt x="591184" y="33781"/>
                  </a:lnTo>
                  <a:lnTo>
                    <a:pt x="547115" y="48132"/>
                  </a:lnTo>
                  <a:lnTo>
                    <a:pt x="504189" y="64896"/>
                  </a:lnTo>
                  <a:lnTo>
                    <a:pt x="462533" y="83946"/>
                  </a:lnTo>
                  <a:lnTo>
                    <a:pt x="422147" y="105155"/>
                  </a:lnTo>
                  <a:lnTo>
                    <a:pt x="383031" y="128524"/>
                  </a:lnTo>
                  <a:lnTo>
                    <a:pt x="345313" y="153924"/>
                  </a:lnTo>
                  <a:lnTo>
                    <a:pt x="309244" y="181355"/>
                  </a:lnTo>
                  <a:lnTo>
                    <a:pt x="274700" y="210692"/>
                  </a:lnTo>
                  <a:lnTo>
                    <a:pt x="241807" y="241807"/>
                  </a:lnTo>
                  <a:lnTo>
                    <a:pt x="210693" y="274574"/>
                  </a:lnTo>
                  <a:lnTo>
                    <a:pt x="181356" y="309117"/>
                  </a:lnTo>
                  <a:lnTo>
                    <a:pt x="153924" y="345313"/>
                  </a:lnTo>
                  <a:lnTo>
                    <a:pt x="128524" y="382904"/>
                  </a:lnTo>
                  <a:lnTo>
                    <a:pt x="105156" y="422020"/>
                  </a:lnTo>
                  <a:lnTo>
                    <a:pt x="83946" y="462406"/>
                  </a:lnTo>
                  <a:lnTo>
                    <a:pt x="64896" y="504189"/>
                  </a:lnTo>
                  <a:lnTo>
                    <a:pt x="48132" y="546988"/>
                  </a:lnTo>
                  <a:lnTo>
                    <a:pt x="33781" y="591057"/>
                  </a:lnTo>
                  <a:lnTo>
                    <a:pt x="21843" y="636142"/>
                  </a:lnTo>
                  <a:lnTo>
                    <a:pt x="12445" y="682243"/>
                  </a:lnTo>
                  <a:lnTo>
                    <a:pt x="5587" y="729106"/>
                  </a:lnTo>
                  <a:lnTo>
                    <a:pt x="1396" y="776986"/>
                  </a:lnTo>
                  <a:lnTo>
                    <a:pt x="0" y="825373"/>
                  </a:lnTo>
                  <a:lnTo>
                    <a:pt x="495426" y="825373"/>
                  </a:lnTo>
                  <a:lnTo>
                    <a:pt x="498982" y="776604"/>
                  </a:lnTo>
                  <a:lnTo>
                    <a:pt x="509396" y="730123"/>
                  </a:lnTo>
                  <a:lnTo>
                    <a:pt x="526033" y="686180"/>
                  </a:lnTo>
                  <a:lnTo>
                    <a:pt x="548639" y="645667"/>
                  </a:lnTo>
                  <a:lnTo>
                    <a:pt x="576326" y="608838"/>
                  </a:lnTo>
                  <a:lnTo>
                    <a:pt x="608964" y="576199"/>
                  </a:lnTo>
                  <a:lnTo>
                    <a:pt x="645794" y="548386"/>
                  </a:lnTo>
                  <a:lnTo>
                    <a:pt x="686307" y="525906"/>
                  </a:lnTo>
                  <a:lnTo>
                    <a:pt x="730249" y="509269"/>
                  </a:lnTo>
                  <a:lnTo>
                    <a:pt x="776732" y="498855"/>
                  </a:lnTo>
                  <a:lnTo>
                    <a:pt x="825499" y="495300"/>
                  </a:lnTo>
                  <a:lnTo>
                    <a:pt x="825499" y="0"/>
                  </a:lnTo>
                  <a:close/>
                </a:path>
              </a:pathLst>
            </a:custGeom>
            <a:solidFill>
              <a:srgbClr val="F4AF83"/>
            </a:solidFill>
          </p:spPr>
          <p:txBody>
            <a:bodyPr wrap="square" lIns="0" tIns="0" rIns="0" bIns="0" rtlCol="0"/>
            <a:lstStyle/>
            <a:p>
              <a:endParaRPr/>
            </a:p>
          </p:txBody>
        </p:sp>
        <p:sp>
          <p:nvSpPr>
            <p:cNvPr id="25" name="object 15">
              <a:extLst>
                <a:ext uri="{FF2B5EF4-FFF2-40B4-BE49-F238E27FC236}">
                  <a16:creationId xmlns:a16="http://schemas.microsoft.com/office/drawing/2014/main" id="{E38F9007-6506-01AF-2AA5-C628C72C02DB}"/>
                </a:ext>
              </a:extLst>
            </p:cNvPr>
            <p:cNvSpPr/>
            <p:nvPr/>
          </p:nvSpPr>
          <p:spPr>
            <a:xfrm>
              <a:off x="2595879" y="4669409"/>
              <a:ext cx="825500" cy="825500"/>
            </a:xfrm>
            <a:custGeom>
              <a:avLst/>
              <a:gdLst/>
              <a:ahLst/>
              <a:cxnLst/>
              <a:rect l="l" t="t" r="r" b="b"/>
              <a:pathLst>
                <a:path w="825500" h="825500">
                  <a:moveTo>
                    <a:pt x="0" y="825373"/>
                  </a:moveTo>
                  <a:lnTo>
                    <a:pt x="1396" y="776986"/>
                  </a:lnTo>
                  <a:lnTo>
                    <a:pt x="5587" y="729106"/>
                  </a:lnTo>
                  <a:lnTo>
                    <a:pt x="12445" y="682243"/>
                  </a:lnTo>
                  <a:lnTo>
                    <a:pt x="21843" y="636142"/>
                  </a:lnTo>
                  <a:lnTo>
                    <a:pt x="33781" y="591057"/>
                  </a:lnTo>
                  <a:lnTo>
                    <a:pt x="48132" y="546988"/>
                  </a:lnTo>
                  <a:lnTo>
                    <a:pt x="64896" y="504189"/>
                  </a:lnTo>
                  <a:lnTo>
                    <a:pt x="83946" y="462406"/>
                  </a:lnTo>
                  <a:lnTo>
                    <a:pt x="105156" y="422020"/>
                  </a:lnTo>
                  <a:lnTo>
                    <a:pt x="128524" y="382904"/>
                  </a:lnTo>
                  <a:lnTo>
                    <a:pt x="153924" y="345313"/>
                  </a:lnTo>
                  <a:lnTo>
                    <a:pt x="181356" y="309117"/>
                  </a:lnTo>
                  <a:lnTo>
                    <a:pt x="210693" y="274574"/>
                  </a:lnTo>
                  <a:lnTo>
                    <a:pt x="241807" y="241807"/>
                  </a:lnTo>
                  <a:lnTo>
                    <a:pt x="274700" y="210692"/>
                  </a:lnTo>
                  <a:lnTo>
                    <a:pt x="309244" y="181355"/>
                  </a:lnTo>
                  <a:lnTo>
                    <a:pt x="345313" y="153924"/>
                  </a:lnTo>
                  <a:lnTo>
                    <a:pt x="383031" y="128524"/>
                  </a:lnTo>
                  <a:lnTo>
                    <a:pt x="422147" y="105155"/>
                  </a:lnTo>
                  <a:lnTo>
                    <a:pt x="462533" y="83946"/>
                  </a:lnTo>
                  <a:lnTo>
                    <a:pt x="504189" y="64896"/>
                  </a:lnTo>
                  <a:lnTo>
                    <a:pt x="547115" y="48132"/>
                  </a:lnTo>
                  <a:lnTo>
                    <a:pt x="591184" y="33781"/>
                  </a:lnTo>
                  <a:lnTo>
                    <a:pt x="636269" y="21843"/>
                  </a:lnTo>
                  <a:lnTo>
                    <a:pt x="682370" y="12318"/>
                  </a:lnTo>
                  <a:lnTo>
                    <a:pt x="729233" y="5587"/>
                  </a:lnTo>
                  <a:lnTo>
                    <a:pt x="777112" y="1396"/>
                  </a:lnTo>
                  <a:lnTo>
                    <a:pt x="825499" y="0"/>
                  </a:lnTo>
                  <a:lnTo>
                    <a:pt x="825499" y="495300"/>
                  </a:lnTo>
                  <a:lnTo>
                    <a:pt x="776732" y="498855"/>
                  </a:lnTo>
                  <a:lnTo>
                    <a:pt x="730249" y="509269"/>
                  </a:lnTo>
                  <a:lnTo>
                    <a:pt x="686307" y="525906"/>
                  </a:lnTo>
                  <a:lnTo>
                    <a:pt x="645794" y="548386"/>
                  </a:lnTo>
                  <a:lnTo>
                    <a:pt x="608964" y="576199"/>
                  </a:lnTo>
                  <a:lnTo>
                    <a:pt x="576326" y="608838"/>
                  </a:lnTo>
                  <a:lnTo>
                    <a:pt x="548639" y="645667"/>
                  </a:lnTo>
                  <a:lnTo>
                    <a:pt x="526033" y="686180"/>
                  </a:lnTo>
                  <a:lnTo>
                    <a:pt x="509396" y="730123"/>
                  </a:lnTo>
                  <a:lnTo>
                    <a:pt x="498982" y="776604"/>
                  </a:lnTo>
                  <a:lnTo>
                    <a:pt x="495426" y="825373"/>
                  </a:lnTo>
                  <a:lnTo>
                    <a:pt x="0" y="825373"/>
                  </a:lnTo>
                  <a:close/>
                </a:path>
              </a:pathLst>
            </a:custGeom>
            <a:ln w="19049">
              <a:solidFill>
                <a:srgbClr val="C55A11"/>
              </a:solidFill>
            </a:ln>
          </p:spPr>
          <p:txBody>
            <a:bodyPr wrap="square" lIns="0" tIns="0" rIns="0" bIns="0" rtlCol="0"/>
            <a:lstStyle/>
            <a:p>
              <a:endParaRPr/>
            </a:p>
          </p:txBody>
        </p:sp>
      </p:grpSp>
      <p:sp>
        <p:nvSpPr>
          <p:cNvPr id="26" name="object 17">
            <a:extLst>
              <a:ext uri="{FF2B5EF4-FFF2-40B4-BE49-F238E27FC236}">
                <a16:creationId xmlns:a16="http://schemas.microsoft.com/office/drawing/2014/main" id="{0FB3CF25-B1C5-1B06-BC2D-BF6D2CDB556E}"/>
              </a:ext>
            </a:extLst>
          </p:cNvPr>
          <p:cNvSpPr txBox="1"/>
          <p:nvPr/>
        </p:nvSpPr>
        <p:spPr>
          <a:xfrm rot="21432389">
            <a:off x="2779383" y="5094193"/>
            <a:ext cx="267970" cy="1140633"/>
          </a:xfrm>
          <a:prstGeom prst="rect">
            <a:avLst/>
          </a:prstGeom>
        </p:spPr>
        <p:txBody>
          <a:bodyPr vert="horz" wrap="square" lIns="0" tIns="12700" rIns="0" bIns="0" rtlCol="0">
            <a:spAutoFit/>
          </a:bodyPr>
          <a:lstStyle/>
          <a:p>
            <a:pPr marL="12700" marR="5080" indent="73025">
              <a:lnSpc>
                <a:spcPct val="137100"/>
              </a:lnSpc>
              <a:spcBef>
                <a:spcPts val="100"/>
              </a:spcBef>
            </a:pPr>
            <a:r>
              <a:rPr sz="2800" b="1" spc="-50" dirty="0">
                <a:solidFill>
                  <a:schemeClr val="bg1"/>
                </a:solidFill>
                <a:latin typeface="Calibri"/>
                <a:cs typeface="Calibri"/>
              </a:rPr>
              <a:t>S O</a:t>
            </a:r>
            <a:endParaRPr sz="2800" dirty="0">
              <a:solidFill>
                <a:schemeClr val="bg1"/>
              </a:solidFill>
              <a:latin typeface="Calibri"/>
              <a:cs typeface="Calibri"/>
            </a:endParaRPr>
          </a:p>
        </p:txBody>
      </p:sp>
      <p:sp>
        <p:nvSpPr>
          <p:cNvPr id="27" name="object 19">
            <a:extLst>
              <a:ext uri="{FF2B5EF4-FFF2-40B4-BE49-F238E27FC236}">
                <a16:creationId xmlns:a16="http://schemas.microsoft.com/office/drawing/2014/main" id="{FA8BB103-70AC-EF7A-6DAC-CAFD117DB687}"/>
              </a:ext>
            </a:extLst>
          </p:cNvPr>
          <p:cNvSpPr txBox="1"/>
          <p:nvPr/>
        </p:nvSpPr>
        <p:spPr>
          <a:xfrm>
            <a:off x="3681599" y="5107842"/>
            <a:ext cx="348615" cy="1117422"/>
          </a:xfrm>
          <a:prstGeom prst="rect">
            <a:avLst/>
          </a:prstGeom>
        </p:spPr>
        <p:txBody>
          <a:bodyPr vert="horz" wrap="square" lIns="0" tIns="12065" rIns="0" bIns="0" rtlCol="0">
            <a:spAutoFit/>
          </a:bodyPr>
          <a:lstStyle/>
          <a:p>
            <a:pPr marL="137160" marR="5080" indent="-125095">
              <a:lnSpc>
                <a:spcPct val="134300"/>
              </a:lnSpc>
              <a:spcBef>
                <a:spcPts val="95"/>
              </a:spcBef>
            </a:pPr>
            <a:r>
              <a:rPr sz="2800" b="1" spc="-50" dirty="0">
                <a:solidFill>
                  <a:schemeClr val="bg1"/>
                </a:solidFill>
                <a:latin typeface="Calibri"/>
                <a:cs typeface="Calibri"/>
              </a:rPr>
              <a:t>W T</a:t>
            </a:r>
            <a:endParaRPr sz="2800" dirty="0">
              <a:solidFill>
                <a:schemeClr val="bg1"/>
              </a:solidFill>
              <a:latin typeface="Calibri"/>
              <a:cs typeface="Calibri"/>
            </a:endParaRPr>
          </a:p>
        </p:txBody>
      </p:sp>
      <p:sp>
        <p:nvSpPr>
          <p:cNvPr id="28" name="TextBox 27">
            <a:extLst>
              <a:ext uri="{FF2B5EF4-FFF2-40B4-BE49-F238E27FC236}">
                <a16:creationId xmlns:a16="http://schemas.microsoft.com/office/drawing/2014/main" id="{0C0E60F8-1DB9-1A55-8162-8B6C690DD3F6}"/>
              </a:ext>
            </a:extLst>
          </p:cNvPr>
          <p:cNvSpPr txBox="1"/>
          <p:nvPr/>
        </p:nvSpPr>
        <p:spPr>
          <a:xfrm>
            <a:off x="161238" y="1951022"/>
            <a:ext cx="2971800" cy="3046988"/>
          </a:xfrm>
          <a:prstGeom prst="rect">
            <a:avLst/>
          </a:prstGeom>
          <a:noFill/>
        </p:spPr>
        <p:txBody>
          <a:bodyPr wrap="square">
            <a:spAutoFit/>
          </a:bodyPr>
          <a:lstStyle/>
          <a:p>
            <a:r>
              <a:rPr lang="en-US" sz="1200" b="1" dirty="0">
                <a:solidFill>
                  <a:schemeClr val="bg1"/>
                </a:solidFill>
                <a:latin typeface="__Inter_d65c78"/>
              </a:rPr>
              <a:t>Strengths:</a:t>
            </a:r>
          </a:p>
          <a:p>
            <a:pPr>
              <a:buFont typeface="+mj-lt"/>
              <a:buAutoNum type="arabicPeriod"/>
            </a:pPr>
            <a:r>
              <a:rPr lang="en-US" sz="1200" dirty="0">
                <a:solidFill>
                  <a:schemeClr val="bg1"/>
                </a:solidFill>
                <a:latin typeface="__Inter_d65c78"/>
              </a:rPr>
              <a:t>Market Leadership in GPUs – NVIDIA dominates the GPU market, particularly in gaming, AI, and data centers.</a:t>
            </a:r>
          </a:p>
          <a:p>
            <a:pPr>
              <a:buFont typeface="+mj-lt"/>
              <a:buAutoNum type="arabicPeriod"/>
            </a:pPr>
            <a:r>
              <a:rPr lang="en-US" sz="1200" dirty="0">
                <a:solidFill>
                  <a:schemeClr val="bg1"/>
                </a:solidFill>
                <a:latin typeface="__Inter_d65c78"/>
              </a:rPr>
              <a:t>Strong Brand and Innovation – Known for high-performance GPUs and innovations in AI, deep learning, and autonomous vehicles.</a:t>
            </a:r>
          </a:p>
          <a:p>
            <a:pPr>
              <a:buFont typeface="+mj-lt"/>
              <a:buAutoNum type="arabicPeriod"/>
            </a:pPr>
            <a:r>
              <a:rPr lang="en-US" sz="1200" dirty="0">
                <a:solidFill>
                  <a:schemeClr val="bg1"/>
                </a:solidFill>
                <a:latin typeface="__Inter_d65c78"/>
              </a:rPr>
              <a:t>AI &amp; Data Center Growth – Leading the AI revolution with powerful hardware for machine learning and cloud computing.</a:t>
            </a:r>
          </a:p>
          <a:p>
            <a:pPr>
              <a:buFont typeface="+mj-lt"/>
              <a:buAutoNum type="arabicPeriod"/>
            </a:pPr>
            <a:r>
              <a:rPr lang="en-US" sz="1200" dirty="0">
                <a:solidFill>
                  <a:schemeClr val="bg1"/>
                </a:solidFill>
                <a:latin typeface="__Inter_d65c78"/>
              </a:rPr>
              <a:t>Strategic Partnerships – Collaborations with major tech firms (Microsoft, Google, Tesla) for AI and cloud solutions.</a:t>
            </a:r>
          </a:p>
          <a:p>
            <a:pPr>
              <a:buFont typeface="+mj-lt"/>
              <a:buAutoNum type="arabicPeriod"/>
            </a:pPr>
            <a:r>
              <a:rPr lang="en-US" sz="1200" dirty="0">
                <a:solidFill>
                  <a:schemeClr val="bg1"/>
                </a:solidFill>
                <a:latin typeface="__Inter_d65c78"/>
              </a:rPr>
              <a:t>Diversification – Expanding beyond gaming into automotive, healthcare, and enterprise AI applications.</a:t>
            </a:r>
          </a:p>
        </p:txBody>
      </p:sp>
      <p:sp>
        <p:nvSpPr>
          <p:cNvPr id="29" name="TextBox 28">
            <a:extLst>
              <a:ext uri="{FF2B5EF4-FFF2-40B4-BE49-F238E27FC236}">
                <a16:creationId xmlns:a16="http://schemas.microsoft.com/office/drawing/2014/main" id="{1F760A5A-1579-C752-3AC9-4F00DF4D4A31}"/>
              </a:ext>
            </a:extLst>
          </p:cNvPr>
          <p:cNvSpPr txBox="1"/>
          <p:nvPr/>
        </p:nvSpPr>
        <p:spPr>
          <a:xfrm>
            <a:off x="3638063" y="1926958"/>
            <a:ext cx="3139815" cy="3046988"/>
          </a:xfrm>
          <a:prstGeom prst="rect">
            <a:avLst/>
          </a:prstGeom>
          <a:noFill/>
        </p:spPr>
        <p:txBody>
          <a:bodyPr wrap="square">
            <a:spAutoFit/>
          </a:bodyPr>
          <a:lstStyle/>
          <a:p>
            <a:pPr algn="l"/>
            <a:r>
              <a:rPr lang="en-US" sz="1200" b="1" dirty="0">
                <a:solidFill>
                  <a:schemeClr val="bg1"/>
                </a:solidFill>
                <a:latin typeface="__Inter_d65c78"/>
              </a:rPr>
              <a:t>Weakness:</a:t>
            </a:r>
          </a:p>
          <a:p>
            <a:pPr algn="l"/>
            <a:r>
              <a:rPr lang="en-US" sz="1200" dirty="0">
                <a:solidFill>
                  <a:schemeClr val="bg1"/>
                </a:solidFill>
                <a:latin typeface="__Inter_d65c78"/>
              </a:rPr>
              <a:t>1. Heavy Dependence on Third-Party Manufacturers - </a:t>
            </a:r>
            <a:r>
              <a:rPr lang="en-US" sz="1200" dirty="0">
                <a:solidFill>
                  <a:schemeClr val="bg1"/>
                </a:solidFill>
              </a:rPr>
              <a:t> </a:t>
            </a:r>
            <a:r>
              <a:rPr lang="en-US" sz="1200" dirty="0">
                <a:solidFill>
                  <a:schemeClr val="bg1"/>
                </a:solidFill>
                <a:latin typeface="__Inter_d65c78"/>
              </a:rPr>
              <a:t>reliance on contract manufacturers such as TSMC and Samsung for chip production makes it vulnerable to supply chain disruptions. </a:t>
            </a:r>
          </a:p>
          <a:p>
            <a:r>
              <a:rPr lang="en-US" sz="1200" dirty="0">
                <a:solidFill>
                  <a:schemeClr val="bg1"/>
                </a:solidFill>
                <a:latin typeface="__Inter_d65c78"/>
              </a:rPr>
              <a:t>2. Premium Pricing and Limited Market Reach - NVIDIA’s products are priced at a premium, which limits their accessibility in certain markets, especially in developing economies or for budget-conscious consumers</a:t>
            </a:r>
            <a:r>
              <a:rPr lang="en-US" sz="1200" dirty="0">
                <a:solidFill>
                  <a:schemeClr val="bg1"/>
                </a:solidFill>
              </a:rPr>
              <a:t>.</a:t>
            </a:r>
          </a:p>
          <a:p>
            <a:r>
              <a:rPr lang="en-US" sz="1200" dirty="0">
                <a:solidFill>
                  <a:schemeClr val="bg1"/>
                </a:solidFill>
                <a:latin typeface="__Inter_d65c78"/>
              </a:rPr>
              <a:t>3. Competitive Pressures- It faces intense competition from several key players.</a:t>
            </a:r>
          </a:p>
          <a:p>
            <a:r>
              <a:rPr lang="en-US" sz="1200" dirty="0">
                <a:solidFill>
                  <a:schemeClr val="bg1"/>
                </a:solidFill>
                <a:latin typeface="__Inter_d65c78"/>
              </a:rPr>
              <a:t>4. Regulatory and Legal Risks: NVIDIA has faced increased regulatory scrutiny, particularly surrounding its potential acquisition.</a:t>
            </a:r>
          </a:p>
        </p:txBody>
      </p:sp>
      <p:sp>
        <p:nvSpPr>
          <p:cNvPr id="30" name="TextBox 29">
            <a:extLst>
              <a:ext uri="{FF2B5EF4-FFF2-40B4-BE49-F238E27FC236}">
                <a16:creationId xmlns:a16="http://schemas.microsoft.com/office/drawing/2014/main" id="{37673BF3-3C23-F103-01A8-6E92BF04AFD7}"/>
              </a:ext>
            </a:extLst>
          </p:cNvPr>
          <p:cNvSpPr txBox="1"/>
          <p:nvPr/>
        </p:nvSpPr>
        <p:spPr>
          <a:xfrm>
            <a:off x="161238" y="6421339"/>
            <a:ext cx="2971800" cy="2862322"/>
          </a:xfrm>
          <a:prstGeom prst="rect">
            <a:avLst/>
          </a:prstGeom>
          <a:noFill/>
        </p:spPr>
        <p:txBody>
          <a:bodyPr wrap="square">
            <a:spAutoFit/>
          </a:bodyPr>
          <a:lstStyle/>
          <a:p>
            <a:r>
              <a:rPr lang="en-US" sz="1200" b="1" dirty="0">
                <a:solidFill>
                  <a:schemeClr val="bg1"/>
                </a:solidFill>
                <a:latin typeface="__Inter_d65c78"/>
              </a:rPr>
              <a:t>Opportunities:</a:t>
            </a:r>
          </a:p>
          <a:p>
            <a:pPr>
              <a:buFont typeface="+mj-lt"/>
              <a:buAutoNum type="arabicPeriod"/>
            </a:pPr>
            <a:r>
              <a:rPr lang="en-US" sz="1200" dirty="0">
                <a:solidFill>
                  <a:schemeClr val="bg1"/>
                </a:solidFill>
                <a:latin typeface="__Inter_d65c78"/>
              </a:rPr>
              <a:t>Growing Demand for AI and Machine Learning Solutions</a:t>
            </a:r>
          </a:p>
          <a:p>
            <a:r>
              <a:rPr lang="en-US" sz="1200" dirty="0">
                <a:solidFill>
                  <a:schemeClr val="bg1"/>
                </a:solidFill>
                <a:latin typeface="__Inter_d65c78"/>
              </a:rPr>
              <a:t>2.Expansion of Cloud Computing and Data Centers– Cloud service providers rely on high-performance GPUs for AI and machine learning workloads, and NVIDIA’s GPUs are key enablers of cloud infrastructure.</a:t>
            </a:r>
          </a:p>
          <a:p>
            <a:r>
              <a:rPr lang="en-US" sz="1200" dirty="0">
                <a:solidFill>
                  <a:schemeClr val="bg1"/>
                </a:solidFill>
                <a:latin typeface="__Inter_d65c78"/>
              </a:rPr>
              <a:t>3.Autonomous Vehicles and the Automotive Market-  The trend towards smart, connected, and electric vehicles (EVs) increases the demand for advanced computing solutions.</a:t>
            </a:r>
          </a:p>
          <a:p>
            <a:r>
              <a:rPr lang="en-US" sz="1200" dirty="0">
                <a:solidFill>
                  <a:schemeClr val="bg1"/>
                </a:solidFill>
                <a:latin typeface="__Inter_d65c78"/>
              </a:rPr>
              <a:t>4.Expanding into Custom AI Chips and ARM-based CPUs.</a:t>
            </a:r>
          </a:p>
        </p:txBody>
      </p:sp>
      <p:sp>
        <p:nvSpPr>
          <p:cNvPr id="31" name="TextBox 30">
            <a:extLst>
              <a:ext uri="{FF2B5EF4-FFF2-40B4-BE49-F238E27FC236}">
                <a16:creationId xmlns:a16="http://schemas.microsoft.com/office/drawing/2014/main" id="{CDD08BE1-559E-7E95-FC44-6141D7B23717}"/>
              </a:ext>
            </a:extLst>
          </p:cNvPr>
          <p:cNvSpPr txBox="1"/>
          <p:nvPr/>
        </p:nvSpPr>
        <p:spPr>
          <a:xfrm>
            <a:off x="3706178" y="6397402"/>
            <a:ext cx="2971800" cy="3231654"/>
          </a:xfrm>
          <a:prstGeom prst="rect">
            <a:avLst/>
          </a:prstGeom>
          <a:noFill/>
        </p:spPr>
        <p:txBody>
          <a:bodyPr wrap="square">
            <a:spAutoFit/>
          </a:bodyPr>
          <a:lstStyle/>
          <a:p>
            <a:r>
              <a:rPr lang="en-US" sz="1200" b="1" dirty="0">
                <a:solidFill>
                  <a:schemeClr val="bg1"/>
                </a:solidFill>
                <a:latin typeface="__Inter_d65c78"/>
              </a:rPr>
              <a:t>Threats:</a:t>
            </a:r>
          </a:p>
          <a:p>
            <a:pPr>
              <a:buFont typeface="+mj-lt"/>
              <a:buAutoNum type="arabicPeriod"/>
            </a:pPr>
            <a:r>
              <a:rPr lang="en-US" sz="1200" dirty="0">
                <a:solidFill>
                  <a:schemeClr val="bg1"/>
                </a:solidFill>
                <a:latin typeface="__Inter_d65c78"/>
              </a:rPr>
              <a:t>Intense Competition from AMD, Intel, and New Entrants</a:t>
            </a:r>
          </a:p>
          <a:p>
            <a:pPr>
              <a:buFont typeface="+mj-lt"/>
              <a:buAutoNum type="arabicPeriod"/>
            </a:pPr>
            <a:r>
              <a:rPr lang="en-US" sz="1200" dirty="0">
                <a:solidFill>
                  <a:schemeClr val="bg1"/>
                </a:solidFill>
                <a:latin typeface="__Inter_d65c78"/>
              </a:rPr>
              <a:t>Geopolitical and Regulatory Risks</a:t>
            </a:r>
            <a:br>
              <a:rPr lang="en-US" sz="1200" dirty="0">
                <a:solidFill>
                  <a:schemeClr val="bg1"/>
                </a:solidFill>
                <a:latin typeface="__Inter_d65c78"/>
              </a:rPr>
            </a:br>
            <a:r>
              <a:rPr lang="en-US" sz="1200" dirty="0">
                <a:solidFill>
                  <a:schemeClr val="bg1"/>
                </a:solidFill>
                <a:latin typeface="__Inter_d65c78"/>
              </a:rPr>
              <a:t>Geopolitical tensions, particularly between the United States and China, pose a significant threat to NVIDIA</a:t>
            </a:r>
            <a:r>
              <a:rPr lang="en-US" sz="1200" dirty="0">
                <a:solidFill>
                  <a:schemeClr val="bg1"/>
                </a:solidFill>
              </a:rPr>
              <a:t>.</a:t>
            </a:r>
          </a:p>
          <a:p>
            <a:pPr>
              <a:buFont typeface="+mj-lt"/>
              <a:buAutoNum type="arabicPeriod"/>
            </a:pPr>
            <a:r>
              <a:rPr lang="en-US" sz="1200" dirty="0">
                <a:solidFill>
                  <a:schemeClr val="bg1"/>
                </a:solidFill>
                <a:latin typeface="__Inter_d65c78"/>
              </a:rPr>
              <a:t>Supply Chain Disruptions</a:t>
            </a:r>
            <a:br>
              <a:rPr lang="en-US" sz="1200" dirty="0">
                <a:solidFill>
                  <a:schemeClr val="bg1"/>
                </a:solidFill>
                <a:latin typeface="__Inter_d65c78"/>
              </a:rPr>
            </a:br>
            <a:r>
              <a:rPr lang="en-US" sz="1200" dirty="0">
                <a:solidFill>
                  <a:schemeClr val="bg1"/>
                </a:solidFill>
                <a:latin typeface="__Inter_d65c78"/>
              </a:rPr>
              <a:t>The global semiconductor shortage, exacerbated by the COVID-19 pandemic, has shown just how vulnerable tech companies like NVIDIA are to supply chain disruptions.</a:t>
            </a:r>
          </a:p>
          <a:p>
            <a:r>
              <a:rPr lang="en-US" sz="1200" dirty="0">
                <a:solidFill>
                  <a:schemeClr val="bg1"/>
                </a:solidFill>
                <a:latin typeface="__Inter_d65c78"/>
              </a:rPr>
              <a:t>4. Cybersecurity and Data Privacy Concerns: As an increasing number of businesses and consumers rely on cloud computing and AI-driven solutions, concerns about data privacy are growing.</a:t>
            </a:r>
          </a:p>
        </p:txBody>
      </p:sp>
    </p:spTree>
    <p:extLst>
      <p:ext uri="{BB962C8B-B14F-4D97-AF65-F5344CB8AC3E}">
        <p14:creationId xmlns:p14="http://schemas.microsoft.com/office/powerpoint/2010/main" val="3761932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93FB246-33A0-9FB6-49EA-7E9722D4B7D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CF41EA9-CF4E-E5BF-5DA6-8E385DEA63EF}"/>
              </a:ext>
            </a:extLst>
          </p:cNvPr>
          <p:cNvSpPr txBox="1"/>
          <p:nvPr/>
        </p:nvSpPr>
        <p:spPr>
          <a:xfrm>
            <a:off x="148844" y="29971"/>
            <a:ext cx="2092325" cy="164465"/>
          </a:xfrm>
          <a:prstGeom prst="rect">
            <a:avLst/>
          </a:prstGeom>
        </p:spPr>
        <p:txBody>
          <a:bodyPr vert="horz" wrap="square" lIns="0" tIns="13970" rIns="0" bIns="0" rtlCol="0">
            <a:spAutoFit/>
          </a:bodyPr>
          <a:lstStyle/>
          <a:p>
            <a:pPr marL="12700">
              <a:lnSpc>
                <a:spcPct val="100000"/>
              </a:lnSpc>
              <a:spcBef>
                <a:spcPts val="110"/>
              </a:spcBef>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75" name="object 75">
            <a:extLst>
              <a:ext uri="{FF2B5EF4-FFF2-40B4-BE49-F238E27FC236}">
                <a16:creationId xmlns:a16="http://schemas.microsoft.com/office/drawing/2014/main" id="{E93D6C29-5519-52D5-73DE-0BB903808A47}"/>
              </a:ext>
            </a:extLst>
          </p:cNvPr>
          <p:cNvSpPr/>
          <p:nvPr/>
        </p:nvSpPr>
        <p:spPr>
          <a:xfrm>
            <a:off x="8467" y="201944"/>
            <a:ext cx="681990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sp>
        <p:nvSpPr>
          <p:cNvPr id="115" name="TextBox 114">
            <a:extLst>
              <a:ext uri="{FF2B5EF4-FFF2-40B4-BE49-F238E27FC236}">
                <a16:creationId xmlns:a16="http://schemas.microsoft.com/office/drawing/2014/main" id="{5E52BC62-7949-5354-EC61-68E288626735}"/>
              </a:ext>
            </a:extLst>
          </p:cNvPr>
          <p:cNvSpPr txBox="1"/>
          <p:nvPr/>
        </p:nvSpPr>
        <p:spPr>
          <a:xfrm>
            <a:off x="2249636" y="5944797"/>
            <a:ext cx="2474764" cy="474489"/>
          </a:xfrm>
          <a:prstGeom prst="rect">
            <a:avLst/>
          </a:prstGeom>
          <a:solidFill>
            <a:schemeClr val="tx1">
              <a:lumMod val="85000"/>
            </a:schemeClr>
          </a:solidFill>
        </p:spPr>
        <p:txBody>
          <a:bodyPr wrap="square" rtlCol="0">
            <a:spAutoFit/>
          </a:bodyPr>
          <a:lstStyle/>
          <a:p>
            <a:pPr marL="12700" marR="5080" algn="ctr">
              <a:spcBef>
                <a:spcPts val="105"/>
              </a:spcBef>
            </a:pPr>
            <a:r>
              <a:rPr lang="en-US" sz="1200" b="1" dirty="0">
                <a:solidFill>
                  <a:schemeClr val="bg1"/>
                </a:solidFill>
                <a:latin typeface="Aharoni" panose="02010803020104030203" pitchFamily="2" charset="-79"/>
                <a:cs typeface="Aharoni" panose="02010803020104030203" pitchFamily="2" charset="-79"/>
              </a:rPr>
              <a:t>RETURN</a:t>
            </a:r>
            <a:r>
              <a:rPr lang="en-US" sz="1200" b="1" spc="-15" dirty="0">
                <a:solidFill>
                  <a:schemeClr val="bg1"/>
                </a:solidFill>
                <a:latin typeface="Aharoni" panose="02010803020104030203" pitchFamily="2" charset="-79"/>
                <a:cs typeface="Aharoni" panose="02010803020104030203" pitchFamily="2" charset="-79"/>
              </a:rPr>
              <a:t> </a:t>
            </a:r>
            <a:r>
              <a:rPr lang="en-US" sz="1200" b="1" dirty="0">
                <a:solidFill>
                  <a:schemeClr val="bg1"/>
                </a:solidFill>
                <a:latin typeface="Aharoni" panose="02010803020104030203" pitchFamily="2" charset="-79"/>
                <a:cs typeface="Aharoni" panose="02010803020104030203" pitchFamily="2" charset="-79"/>
              </a:rPr>
              <a:t>ON</a:t>
            </a:r>
            <a:r>
              <a:rPr lang="en-US" sz="1200" b="1" spc="-10" dirty="0">
                <a:solidFill>
                  <a:schemeClr val="bg1"/>
                </a:solidFill>
                <a:latin typeface="Aharoni" panose="02010803020104030203" pitchFamily="2" charset="-79"/>
                <a:cs typeface="Aharoni" panose="02010803020104030203" pitchFamily="2" charset="-79"/>
              </a:rPr>
              <a:t> EQUITY</a:t>
            </a:r>
            <a:endParaRPr lang="en-US" sz="1200" dirty="0">
              <a:solidFill>
                <a:schemeClr val="bg1"/>
              </a:solidFill>
              <a:latin typeface="Aharoni" panose="02010803020104030203" pitchFamily="2" charset="-79"/>
              <a:cs typeface="Aharoni" panose="02010803020104030203" pitchFamily="2" charset="-79"/>
            </a:endParaRPr>
          </a:p>
          <a:p>
            <a:pPr marL="12700" marR="5080">
              <a:lnSpc>
                <a:spcPct val="100000"/>
              </a:lnSpc>
              <a:spcBef>
                <a:spcPts val="105"/>
              </a:spcBef>
            </a:pPr>
            <a:endParaRPr lang="en-US" sz="1200" dirty="0">
              <a:solidFill>
                <a:schemeClr val="bg1"/>
              </a:solidFill>
              <a:latin typeface="Aharoni" panose="02010803020104030203" pitchFamily="2" charset="-79"/>
              <a:cs typeface="Aharoni" panose="02010803020104030203" pitchFamily="2" charset="-79"/>
            </a:endParaRPr>
          </a:p>
        </p:txBody>
      </p:sp>
      <p:pic>
        <p:nvPicPr>
          <p:cNvPr id="117" name="object 2">
            <a:extLst>
              <a:ext uri="{FF2B5EF4-FFF2-40B4-BE49-F238E27FC236}">
                <a16:creationId xmlns:a16="http://schemas.microsoft.com/office/drawing/2014/main" id="{BDDEB692-9BF1-4146-BAF2-6D74992F8155}"/>
              </a:ext>
            </a:extLst>
          </p:cNvPr>
          <p:cNvPicPr/>
          <p:nvPr/>
        </p:nvPicPr>
        <p:blipFill>
          <a:blip r:embed="rId2" cstate="print"/>
          <a:stretch>
            <a:fillRect/>
          </a:stretch>
        </p:blipFill>
        <p:spPr>
          <a:xfrm>
            <a:off x="4724400" y="456671"/>
            <a:ext cx="1751586" cy="517713"/>
          </a:xfrm>
          <a:prstGeom prst="rect">
            <a:avLst/>
          </a:prstGeom>
        </p:spPr>
      </p:pic>
      <p:sp>
        <p:nvSpPr>
          <p:cNvPr id="118" name="TextBox 117">
            <a:extLst>
              <a:ext uri="{FF2B5EF4-FFF2-40B4-BE49-F238E27FC236}">
                <a16:creationId xmlns:a16="http://schemas.microsoft.com/office/drawing/2014/main" id="{F26B2B13-4FF6-0773-3D1E-1FFF7C07D527}"/>
              </a:ext>
            </a:extLst>
          </p:cNvPr>
          <p:cNvSpPr txBox="1"/>
          <p:nvPr/>
        </p:nvSpPr>
        <p:spPr>
          <a:xfrm>
            <a:off x="407414" y="499907"/>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sp>
        <p:nvSpPr>
          <p:cNvPr id="4" name="object 19">
            <a:extLst>
              <a:ext uri="{FF2B5EF4-FFF2-40B4-BE49-F238E27FC236}">
                <a16:creationId xmlns:a16="http://schemas.microsoft.com/office/drawing/2014/main" id="{000EC8F0-81ED-0085-DAE1-B307F513BF32}"/>
              </a:ext>
            </a:extLst>
          </p:cNvPr>
          <p:cNvSpPr/>
          <p:nvPr/>
        </p:nvSpPr>
        <p:spPr>
          <a:xfrm>
            <a:off x="79058" y="1287752"/>
            <a:ext cx="6699884" cy="347037"/>
          </a:xfrm>
          <a:custGeom>
            <a:avLst/>
            <a:gdLst/>
            <a:ahLst/>
            <a:cxnLst/>
            <a:rect l="l" t="t" r="r" b="b"/>
            <a:pathLst>
              <a:path w="6699884" h="254000">
                <a:moveTo>
                  <a:pt x="6699633" y="0"/>
                </a:moveTo>
                <a:lnTo>
                  <a:pt x="0" y="0"/>
                </a:lnTo>
                <a:lnTo>
                  <a:pt x="0" y="253593"/>
                </a:lnTo>
                <a:lnTo>
                  <a:pt x="6699633" y="253593"/>
                </a:lnTo>
                <a:lnTo>
                  <a:pt x="6699633" y="0"/>
                </a:lnTo>
                <a:close/>
              </a:path>
            </a:pathLst>
          </a:custGeom>
          <a:solidFill>
            <a:schemeClr val="tx2">
              <a:lumMod val="25000"/>
            </a:schemeClr>
          </a:solidFill>
        </p:spPr>
        <p:txBody>
          <a:bodyPr wrap="square" lIns="0" tIns="0" rIns="0" bIns="0" rtlCol="0"/>
          <a:lstStyle/>
          <a:p>
            <a:endParaRPr/>
          </a:p>
        </p:txBody>
      </p:sp>
      <p:pic>
        <p:nvPicPr>
          <p:cNvPr id="5" name="object 21">
            <a:extLst>
              <a:ext uri="{FF2B5EF4-FFF2-40B4-BE49-F238E27FC236}">
                <a16:creationId xmlns:a16="http://schemas.microsoft.com/office/drawing/2014/main" id="{E124367B-D49E-E817-555A-1618B2696537}"/>
              </a:ext>
            </a:extLst>
          </p:cNvPr>
          <p:cNvPicPr/>
          <p:nvPr/>
        </p:nvPicPr>
        <p:blipFill>
          <a:blip r:embed="rId3" cstate="print"/>
          <a:stretch>
            <a:fillRect/>
          </a:stretch>
        </p:blipFill>
        <p:spPr>
          <a:xfrm>
            <a:off x="139867" y="1322543"/>
            <a:ext cx="206739" cy="227275"/>
          </a:xfrm>
          <a:prstGeom prst="rect">
            <a:avLst/>
          </a:prstGeom>
          <a:solidFill>
            <a:schemeClr val="tx1"/>
          </a:solidFill>
        </p:spPr>
      </p:pic>
      <p:sp>
        <p:nvSpPr>
          <p:cNvPr id="7" name="object 20">
            <a:extLst>
              <a:ext uri="{FF2B5EF4-FFF2-40B4-BE49-F238E27FC236}">
                <a16:creationId xmlns:a16="http://schemas.microsoft.com/office/drawing/2014/main" id="{BD52AC1F-4CE6-1C9C-B993-58681E37364C}"/>
              </a:ext>
            </a:extLst>
          </p:cNvPr>
          <p:cNvSpPr txBox="1"/>
          <p:nvPr/>
        </p:nvSpPr>
        <p:spPr>
          <a:xfrm>
            <a:off x="407414" y="1350395"/>
            <a:ext cx="1289050" cy="178895"/>
          </a:xfrm>
          <a:prstGeom prst="rect">
            <a:avLst/>
          </a:prstGeom>
        </p:spPr>
        <p:txBody>
          <a:bodyPr vert="horz" wrap="square" lIns="0" tIns="17145" rIns="0" bIns="0" rtlCol="0">
            <a:spAutoFit/>
          </a:bodyPr>
          <a:lstStyle/>
          <a:p>
            <a:pPr marL="12700">
              <a:lnSpc>
                <a:spcPct val="100000"/>
              </a:lnSpc>
              <a:spcBef>
                <a:spcPts val="100"/>
              </a:spcBef>
            </a:pPr>
            <a:r>
              <a:rPr lang="en-US" sz="1050" b="1" dirty="0">
                <a:latin typeface="Calibri"/>
                <a:cs typeface="Calibri"/>
              </a:rPr>
              <a:t>Dupont </a:t>
            </a:r>
            <a:r>
              <a:rPr lang="en-US" sz="1050" b="1" spc="-10" dirty="0">
                <a:latin typeface="Calibri"/>
                <a:cs typeface="Calibri"/>
              </a:rPr>
              <a:t>Analysis</a:t>
            </a:r>
            <a:endParaRPr lang="en-US" sz="1050" dirty="0">
              <a:latin typeface="Calibri"/>
              <a:cs typeface="Calibri"/>
            </a:endParaRPr>
          </a:p>
        </p:txBody>
      </p:sp>
      <p:graphicFrame>
        <p:nvGraphicFramePr>
          <p:cNvPr id="3" name="Table 2">
            <a:extLst>
              <a:ext uri="{FF2B5EF4-FFF2-40B4-BE49-F238E27FC236}">
                <a16:creationId xmlns:a16="http://schemas.microsoft.com/office/drawing/2014/main" id="{89A08DB5-A9DF-2E86-FC67-DEACDD0B4A0A}"/>
              </a:ext>
            </a:extLst>
          </p:cNvPr>
          <p:cNvGraphicFramePr>
            <a:graphicFrameLocks noGrp="1"/>
          </p:cNvGraphicFramePr>
          <p:nvPr>
            <p:extLst>
              <p:ext uri="{D42A27DB-BD31-4B8C-83A1-F6EECF244321}">
                <p14:modId xmlns:p14="http://schemas.microsoft.com/office/powerpoint/2010/main" val="3032517864"/>
              </p:ext>
            </p:extLst>
          </p:nvPr>
        </p:nvGraphicFramePr>
        <p:xfrm>
          <a:off x="79058" y="6203552"/>
          <a:ext cx="6699885" cy="918616"/>
        </p:xfrm>
        <a:graphic>
          <a:graphicData uri="http://schemas.openxmlformats.org/drawingml/2006/table">
            <a:tbl>
              <a:tblPr firstRow="1" bandRow="1">
                <a:tableStyleId>{8EC20E35-A176-4012-BC5E-935CFFF8708E}</a:tableStyleId>
              </a:tblPr>
              <a:tblGrid>
                <a:gridCol w="2722583">
                  <a:extLst>
                    <a:ext uri="{9D8B030D-6E8A-4147-A177-3AD203B41FA5}">
                      <a16:colId xmlns:a16="http://schemas.microsoft.com/office/drawing/2014/main" val="3114984121"/>
                    </a:ext>
                  </a:extLst>
                </a:gridCol>
                <a:gridCol w="1028976">
                  <a:extLst>
                    <a:ext uri="{9D8B030D-6E8A-4147-A177-3AD203B41FA5}">
                      <a16:colId xmlns:a16="http://schemas.microsoft.com/office/drawing/2014/main" val="2399198162"/>
                    </a:ext>
                  </a:extLst>
                </a:gridCol>
                <a:gridCol w="1026874">
                  <a:extLst>
                    <a:ext uri="{9D8B030D-6E8A-4147-A177-3AD203B41FA5}">
                      <a16:colId xmlns:a16="http://schemas.microsoft.com/office/drawing/2014/main" val="138409484"/>
                    </a:ext>
                  </a:extLst>
                </a:gridCol>
                <a:gridCol w="1026874">
                  <a:extLst>
                    <a:ext uri="{9D8B030D-6E8A-4147-A177-3AD203B41FA5}">
                      <a16:colId xmlns:a16="http://schemas.microsoft.com/office/drawing/2014/main" val="773549074"/>
                    </a:ext>
                  </a:extLst>
                </a:gridCol>
                <a:gridCol w="894578">
                  <a:extLst>
                    <a:ext uri="{9D8B030D-6E8A-4147-A177-3AD203B41FA5}">
                      <a16:colId xmlns:a16="http://schemas.microsoft.com/office/drawing/2014/main" val="2406370843"/>
                    </a:ext>
                  </a:extLst>
                </a:gridCol>
              </a:tblGrid>
              <a:tr h="243112">
                <a:tc>
                  <a:txBody>
                    <a:bodyPr/>
                    <a:lstStyle/>
                    <a:p>
                      <a:pPr algn="ctr">
                        <a:lnSpc>
                          <a:spcPct val="100000"/>
                        </a:lnSpc>
                      </a:pPr>
                      <a:r>
                        <a:rPr lang="en-US" sz="1050" dirty="0">
                          <a:latin typeface="Times New Roman"/>
                          <a:cs typeface="Times New Roman"/>
                        </a:rPr>
                        <a:t>Description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21</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3820" algn="ctr">
                        <a:lnSpc>
                          <a:spcPct val="100000"/>
                        </a:lnSpc>
                        <a:spcBef>
                          <a:spcPts val="200"/>
                        </a:spcBef>
                      </a:pPr>
                      <a:r>
                        <a:rPr sz="1000" dirty="0"/>
                        <a:t>FY</a:t>
                      </a:r>
                      <a:r>
                        <a:rPr sz="1000" spc="-35" dirty="0"/>
                        <a:t> </a:t>
                      </a:r>
                      <a:r>
                        <a:rPr sz="1000" spc="-25" dirty="0"/>
                        <a:t>22</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23</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sz="1000" dirty="0"/>
                        <a:t>FY</a:t>
                      </a:r>
                      <a:r>
                        <a:rPr sz="1000" spc="-35" dirty="0"/>
                        <a:t> </a:t>
                      </a:r>
                      <a:r>
                        <a:rPr sz="1000" spc="-25" dirty="0"/>
                        <a:t>24</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7189676"/>
                  </a:ext>
                </a:extLst>
              </a:tr>
              <a:tr h="243112">
                <a:tc>
                  <a:txBody>
                    <a:bodyPr/>
                    <a:lstStyle/>
                    <a:p>
                      <a:pPr marL="5715" algn="ctr">
                        <a:lnSpc>
                          <a:spcPct val="100000"/>
                        </a:lnSpc>
                        <a:spcBef>
                          <a:spcPts val="200"/>
                        </a:spcBef>
                      </a:pPr>
                      <a:r>
                        <a:rPr lang="en-US" sz="1200" b="1" dirty="0">
                          <a:latin typeface="Calibri"/>
                          <a:cs typeface="Calibri"/>
                        </a:rPr>
                        <a:t>NET</a:t>
                      </a:r>
                      <a:r>
                        <a:rPr lang="en-US" sz="1200" b="1" spc="-50" dirty="0">
                          <a:latin typeface="Calibri"/>
                          <a:cs typeface="Calibri"/>
                        </a:rPr>
                        <a:t> </a:t>
                      </a:r>
                      <a:r>
                        <a:rPr lang="en-US" sz="1200" b="1" spc="-10" dirty="0">
                          <a:latin typeface="Calibri"/>
                          <a:cs typeface="Calibri"/>
                        </a:rPr>
                        <a:t>PROFIT</a:t>
                      </a:r>
                      <a:endParaRPr sz="1200" b="1"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spc="-10" dirty="0">
                          <a:latin typeface="Calibri"/>
                          <a:cs typeface="Calibri"/>
                        </a:rPr>
                        <a:t>4,332</a:t>
                      </a:r>
                      <a:endParaRPr lang="en-US" sz="1200" b="0" i="0" u="none" strike="noStrike" dirty="0">
                        <a:solidFill>
                          <a:srgbClr val="111827"/>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spc="-10" dirty="0">
                          <a:latin typeface="Calibri"/>
                          <a:cs typeface="Calibri"/>
                        </a:rPr>
                        <a:t>9,752</a:t>
                      </a:r>
                      <a:endParaRPr lang="en-US" sz="1200" b="0" i="0" u="none" strike="noStrike" dirty="0">
                        <a:solidFill>
                          <a:srgbClr val="111827"/>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spc="-10" dirty="0">
                          <a:latin typeface="Calibri"/>
                          <a:cs typeface="Calibri"/>
                        </a:rPr>
                        <a:t>4,368</a:t>
                      </a:r>
                      <a:endParaRPr lang="en-US" sz="1200" b="0" i="0" u="none" strike="noStrike" dirty="0">
                        <a:solidFill>
                          <a:srgbClr val="111827"/>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dirty="0">
                          <a:latin typeface="Calibri"/>
                          <a:cs typeface="Calibri"/>
                        </a:rPr>
                        <a:t>29,760</a:t>
                      </a:r>
                      <a:endParaRPr lang="en-US" sz="1200" b="0" i="0" u="none" strike="noStrike" dirty="0">
                        <a:solidFill>
                          <a:srgbClr val="111827"/>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2974405"/>
                  </a:ext>
                </a:extLst>
              </a:tr>
              <a:tr h="216196">
                <a:tc>
                  <a:txBody>
                    <a:bodyPr/>
                    <a:lstStyle/>
                    <a:p>
                      <a:pPr marL="5715" algn="ctr">
                        <a:lnSpc>
                          <a:spcPct val="100000"/>
                        </a:lnSpc>
                        <a:spcBef>
                          <a:spcPts val="45"/>
                        </a:spcBef>
                      </a:pPr>
                      <a:r>
                        <a:rPr lang="en-US" sz="1200" b="1" dirty="0">
                          <a:latin typeface="Calibri"/>
                          <a:cs typeface="Calibri"/>
                        </a:rPr>
                        <a:t>AVERAGE</a:t>
                      </a:r>
                      <a:r>
                        <a:rPr lang="en-US" sz="1200" b="1" spc="-15" dirty="0">
                          <a:latin typeface="Calibri"/>
                          <a:cs typeface="Calibri"/>
                        </a:rPr>
                        <a:t> </a:t>
                      </a:r>
                      <a:r>
                        <a:rPr lang="en-US" sz="1200" b="1" spc="-10" dirty="0">
                          <a:latin typeface="Calibri"/>
                          <a:cs typeface="Calibri"/>
                        </a:rPr>
                        <a:t>SHAREHOLDERS</a:t>
                      </a:r>
                      <a:r>
                        <a:rPr lang="en-US" sz="1200" b="1" spc="-30" dirty="0">
                          <a:latin typeface="Calibri"/>
                          <a:cs typeface="Calibri"/>
                        </a:rPr>
                        <a:t> </a:t>
                      </a:r>
                      <a:r>
                        <a:rPr lang="en-US" sz="1200" b="1" spc="-10" dirty="0">
                          <a:latin typeface="Calibri"/>
                          <a:cs typeface="Calibri"/>
                        </a:rPr>
                        <a:t>EQUITY</a:t>
                      </a:r>
                      <a:endParaRPr sz="1200" b="1" dirty="0">
                        <a:latin typeface="Calibri"/>
                        <a:cs typeface="Calibri"/>
                      </a:endParaRPr>
                    </a:p>
                  </a:txBody>
                  <a:tcPr marL="0" marR="0" marT="57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16,893</a:t>
                      </a:r>
                      <a:endParaRPr lang="en-US" sz="12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26,612</a:t>
                      </a:r>
                      <a:endParaRPr lang="en-US" sz="12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22,101</a:t>
                      </a:r>
                      <a:endParaRPr lang="en-US" sz="12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42,978</a:t>
                      </a:r>
                      <a:endParaRPr lang="en-US" sz="12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5443031"/>
                  </a:ext>
                </a:extLst>
              </a:tr>
              <a:tr h="216196">
                <a:tc>
                  <a:txBody>
                    <a:bodyPr/>
                    <a:lstStyle/>
                    <a:p>
                      <a:pPr marL="5715" algn="ctr">
                        <a:lnSpc>
                          <a:spcPct val="100000"/>
                        </a:lnSpc>
                        <a:spcBef>
                          <a:spcPts val="45"/>
                        </a:spcBef>
                      </a:pPr>
                      <a:r>
                        <a:rPr lang="en-US" sz="1200" b="1" dirty="0">
                          <a:latin typeface="Calibri"/>
                          <a:cs typeface="Calibri"/>
                        </a:rPr>
                        <a:t>Return On Equity</a:t>
                      </a:r>
                      <a:endParaRPr sz="1200" b="1" dirty="0">
                        <a:latin typeface="Calibri"/>
                        <a:cs typeface="Calibri"/>
                      </a:endParaRPr>
                    </a:p>
                  </a:txBody>
                  <a:tcPr marL="0" marR="0" marT="57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050" b="1" spc="-10" dirty="0">
                          <a:latin typeface="+mj-lt"/>
                          <a:cs typeface="Calibri"/>
                        </a:rPr>
                        <a:t>25.64%</a:t>
                      </a:r>
                      <a:endParaRPr lang="en-US" sz="1050" dirty="0">
                        <a:latin typeface="+mj-lt"/>
                        <a:cs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050" b="1" spc="-10" dirty="0">
                          <a:latin typeface="+mj-lt"/>
                          <a:cs typeface="Calibri"/>
                        </a:rPr>
                        <a:t>36.65%</a:t>
                      </a:r>
                      <a:endParaRPr lang="en-US" sz="1050" dirty="0">
                        <a:latin typeface="+mj-lt"/>
                        <a:cs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050" b="1" spc="-10" dirty="0">
                          <a:latin typeface="+mj-lt"/>
                          <a:cs typeface="Calibri"/>
                        </a:rPr>
                        <a:t>19.76%</a:t>
                      </a:r>
                      <a:endParaRPr lang="en-US" sz="1050" dirty="0">
                        <a:latin typeface="+mj-lt"/>
                        <a:cs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050" b="1" spc="-10" dirty="0">
                          <a:latin typeface="+mj-lt"/>
                          <a:cs typeface="Calibri"/>
                        </a:rPr>
                        <a:t>69.24%</a:t>
                      </a:r>
                      <a:endParaRPr lang="en-US" sz="1050" dirty="0">
                        <a:latin typeface="+mj-lt"/>
                        <a:cs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460794076"/>
                  </a:ext>
                </a:extLst>
              </a:tr>
            </a:tbl>
          </a:graphicData>
        </a:graphic>
      </p:graphicFrame>
      <p:graphicFrame>
        <p:nvGraphicFramePr>
          <p:cNvPr id="6" name="Table 5">
            <a:extLst>
              <a:ext uri="{FF2B5EF4-FFF2-40B4-BE49-F238E27FC236}">
                <a16:creationId xmlns:a16="http://schemas.microsoft.com/office/drawing/2014/main" id="{2BB87A21-5023-B09E-5F99-F4769867A525}"/>
              </a:ext>
            </a:extLst>
          </p:cNvPr>
          <p:cNvGraphicFramePr>
            <a:graphicFrameLocks noGrp="1"/>
          </p:cNvGraphicFramePr>
          <p:nvPr>
            <p:extLst>
              <p:ext uri="{D42A27DB-BD31-4B8C-83A1-F6EECF244321}">
                <p14:modId xmlns:p14="http://schemas.microsoft.com/office/powerpoint/2010/main" val="1214208015"/>
              </p:ext>
            </p:extLst>
          </p:nvPr>
        </p:nvGraphicFramePr>
        <p:xfrm>
          <a:off x="76200" y="7772400"/>
          <a:ext cx="6699884" cy="1663590"/>
        </p:xfrm>
        <a:graphic>
          <a:graphicData uri="http://schemas.openxmlformats.org/drawingml/2006/table">
            <a:tbl>
              <a:tblPr firstRow="1" bandRow="1">
                <a:tableStyleId>{8EC20E35-A176-4012-BC5E-935CFFF8708E}</a:tableStyleId>
              </a:tblPr>
              <a:tblGrid>
                <a:gridCol w="2722584">
                  <a:extLst>
                    <a:ext uri="{9D8B030D-6E8A-4147-A177-3AD203B41FA5}">
                      <a16:colId xmlns:a16="http://schemas.microsoft.com/office/drawing/2014/main" val="3050673674"/>
                    </a:ext>
                  </a:extLst>
                </a:gridCol>
                <a:gridCol w="1028976">
                  <a:extLst>
                    <a:ext uri="{9D8B030D-6E8A-4147-A177-3AD203B41FA5}">
                      <a16:colId xmlns:a16="http://schemas.microsoft.com/office/drawing/2014/main" val="657836535"/>
                    </a:ext>
                  </a:extLst>
                </a:gridCol>
                <a:gridCol w="1026873">
                  <a:extLst>
                    <a:ext uri="{9D8B030D-6E8A-4147-A177-3AD203B41FA5}">
                      <a16:colId xmlns:a16="http://schemas.microsoft.com/office/drawing/2014/main" val="3035347550"/>
                    </a:ext>
                  </a:extLst>
                </a:gridCol>
                <a:gridCol w="1026873">
                  <a:extLst>
                    <a:ext uri="{9D8B030D-6E8A-4147-A177-3AD203B41FA5}">
                      <a16:colId xmlns:a16="http://schemas.microsoft.com/office/drawing/2014/main" val="1073620085"/>
                    </a:ext>
                  </a:extLst>
                </a:gridCol>
                <a:gridCol w="894578">
                  <a:extLst>
                    <a:ext uri="{9D8B030D-6E8A-4147-A177-3AD203B41FA5}">
                      <a16:colId xmlns:a16="http://schemas.microsoft.com/office/drawing/2014/main" val="3200890194"/>
                    </a:ext>
                  </a:extLst>
                </a:gridCol>
              </a:tblGrid>
              <a:tr h="243112">
                <a:tc>
                  <a:txBody>
                    <a:bodyPr/>
                    <a:lstStyle/>
                    <a:p>
                      <a:pPr algn="ctr">
                        <a:lnSpc>
                          <a:spcPct val="100000"/>
                        </a:lnSpc>
                      </a:pPr>
                      <a:r>
                        <a:rPr lang="en-US" sz="1100" dirty="0">
                          <a:latin typeface="Times New Roman"/>
                          <a:cs typeface="Times New Roman"/>
                        </a:rPr>
                        <a:t>Description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100" dirty="0"/>
                        <a:t>FY</a:t>
                      </a:r>
                      <a:r>
                        <a:rPr sz="1100" spc="-35" dirty="0"/>
                        <a:t> </a:t>
                      </a:r>
                      <a:r>
                        <a:rPr sz="1100" spc="-25" dirty="0"/>
                        <a:t>21</a:t>
                      </a:r>
                      <a:endParaRPr sz="11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3820" algn="ctr">
                        <a:lnSpc>
                          <a:spcPct val="100000"/>
                        </a:lnSpc>
                        <a:spcBef>
                          <a:spcPts val="200"/>
                        </a:spcBef>
                      </a:pPr>
                      <a:r>
                        <a:rPr sz="1100" dirty="0"/>
                        <a:t>FY</a:t>
                      </a:r>
                      <a:r>
                        <a:rPr sz="1100" spc="-35" dirty="0"/>
                        <a:t> </a:t>
                      </a:r>
                      <a:r>
                        <a:rPr sz="1100" spc="-25" dirty="0"/>
                        <a:t>22</a:t>
                      </a:r>
                      <a:endParaRPr sz="11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100" dirty="0"/>
                        <a:t>FY</a:t>
                      </a:r>
                      <a:r>
                        <a:rPr sz="1100" spc="-35" dirty="0"/>
                        <a:t> </a:t>
                      </a:r>
                      <a:r>
                        <a:rPr sz="1100" spc="-25" dirty="0"/>
                        <a:t>23</a:t>
                      </a:r>
                      <a:endParaRPr sz="11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sz="1100" dirty="0"/>
                        <a:t>FY</a:t>
                      </a:r>
                      <a:r>
                        <a:rPr sz="1100" spc="-35" dirty="0"/>
                        <a:t> </a:t>
                      </a:r>
                      <a:r>
                        <a:rPr sz="1100" spc="-25" dirty="0"/>
                        <a:t>24</a:t>
                      </a:r>
                      <a:endParaRPr sz="11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629961"/>
                  </a:ext>
                </a:extLst>
              </a:tr>
              <a:tr h="137888">
                <a:tc>
                  <a:txBody>
                    <a:bodyPr/>
                    <a:lstStyle/>
                    <a:p>
                      <a:pPr marL="5715" marR="0" lvl="0" indent="0" algn="ctr" defTabSz="685800" rtl="0" eaLnBrk="1" fontAlgn="auto" latinLnBrk="0" hangingPunct="1">
                        <a:lnSpc>
                          <a:spcPct val="100000"/>
                        </a:lnSpc>
                        <a:spcBef>
                          <a:spcPts val="200"/>
                        </a:spcBef>
                        <a:spcAft>
                          <a:spcPts val="0"/>
                        </a:spcAft>
                        <a:buClrTx/>
                        <a:buSzTx/>
                        <a:buFontTx/>
                        <a:buNone/>
                        <a:tabLst/>
                        <a:defRPr/>
                      </a:pPr>
                      <a:r>
                        <a:rPr lang="en-US" sz="1100" b="1" dirty="0">
                          <a:latin typeface="Calibri"/>
                          <a:cs typeface="Calibri"/>
                        </a:rPr>
                        <a:t>Net Profit</a:t>
                      </a: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spc="-10" dirty="0">
                          <a:latin typeface="Calibri"/>
                          <a:cs typeface="Calibri"/>
                        </a:rPr>
                        <a:t>4,332</a:t>
                      </a:r>
                      <a:endParaRPr lang="en-US" sz="11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spc="-10" dirty="0">
                          <a:latin typeface="Calibri"/>
                          <a:cs typeface="Calibri"/>
                        </a:rPr>
                        <a:t>9,752</a:t>
                      </a:r>
                      <a:endParaRPr lang="en-US" sz="11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spc="-10" dirty="0">
                          <a:latin typeface="Calibri"/>
                          <a:cs typeface="Calibri"/>
                        </a:rPr>
                        <a:t>4,368</a:t>
                      </a:r>
                      <a:endParaRPr lang="en-US" sz="11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dirty="0">
                          <a:latin typeface="Calibri"/>
                          <a:cs typeface="Calibri"/>
                        </a:rPr>
                        <a:t>29,760</a:t>
                      </a:r>
                      <a:endParaRPr lang="en-US" sz="11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3574424"/>
                  </a:ext>
                </a:extLst>
              </a:tr>
              <a:tr h="177258">
                <a:tc>
                  <a:txBody>
                    <a:bodyPr/>
                    <a:lstStyle/>
                    <a:p>
                      <a:pPr marL="5715" algn="ctr">
                        <a:lnSpc>
                          <a:spcPct val="100000"/>
                        </a:lnSpc>
                        <a:spcBef>
                          <a:spcPts val="45"/>
                        </a:spcBef>
                      </a:pPr>
                      <a:r>
                        <a:rPr lang="en-US" sz="1100" b="1" dirty="0">
                          <a:latin typeface="Calibri"/>
                          <a:cs typeface="Calibri"/>
                        </a:rPr>
                        <a:t>Revenue</a:t>
                      </a:r>
                      <a:endParaRPr sz="1100" b="1" dirty="0">
                        <a:latin typeface="Calibri"/>
                        <a:cs typeface="Calibri"/>
                      </a:endParaRPr>
                    </a:p>
                  </a:txBody>
                  <a:tcPr marL="0" marR="0" marT="57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kern="1200" spc="-10" dirty="0">
                          <a:solidFill>
                            <a:schemeClr val="bg1"/>
                          </a:solidFill>
                          <a:latin typeface="Calibri"/>
                          <a:ea typeface="+mn-ea"/>
                          <a:cs typeface="Calibri"/>
                        </a:rPr>
                        <a:t>16,675</a:t>
                      </a:r>
                      <a:endParaRPr lang="en-US" sz="1100" b="0" i="0" u="none" strike="noStrike" dirty="0">
                        <a:solidFill>
                          <a:schemeClr val="bg1"/>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kern="1200" spc="-10" dirty="0">
                          <a:solidFill>
                            <a:schemeClr val="bg1"/>
                          </a:solidFill>
                          <a:latin typeface="Calibri"/>
                          <a:ea typeface="+mn-ea"/>
                          <a:cs typeface="Calibri"/>
                        </a:rPr>
                        <a:t>26,914</a:t>
                      </a:r>
                      <a:endParaRPr lang="en-US" sz="1100" b="0" i="0" u="none" strike="noStrike" dirty="0">
                        <a:solidFill>
                          <a:schemeClr val="bg1"/>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kern="1200" spc="-10" dirty="0">
                          <a:solidFill>
                            <a:schemeClr val="bg1"/>
                          </a:solidFill>
                          <a:latin typeface="Calibri"/>
                          <a:ea typeface="+mn-ea"/>
                          <a:cs typeface="Calibri"/>
                        </a:rPr>
                        <a:t>26,974</a:t>
                      </a:r>
                      <a:endParaRPr lang="en-US" sz="1100" b="0" i="0" u="none" strike="noStrike" dirty="0">
                        <a:solidFill>
                          <a:schemeClr val="bg1"/>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spc="-10" dirty="0">
                          <a:latin typeface="Calibri"/>
                          <a:cs typeface="Calibri"/>
                        </a:rPr>
                        <a:t>60,922</a:t>
                      </a:r>
                      <a:endParaRPr lang="en-US" sz="1100" b="0" i="0" u="none" strike="noStrike" dirty="0">
                        <a:solidFill>
                          <a:schemeClr val="bg1"/>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9860602"/>
                  </a:ext>
                </a:extLst>
              </a:tr>
              <a:tr h="243112">
                <a:tc>
                  <a:txBody>
                    <a:bodyPr/>
                    <a:lstStyle/>
                    <a:p>
                      <a:pPr marL="5715" algn="ctr">
                        <a:lnSpc>
                          <a:spcPct val="100000"/>
                        </a:lnSpc>
                        <a:spcBef>
                          <a:spcPts val="200"/>
                        </a:spcBef>
                      </a:pPr>
                      <a:r>
                        <a:rPr lang="en-US" sz="1100" b="1" dirty="0">
                          <a:latin typeface="Calibri"/>
                          <a:cs typeface="Calibri"/>
                        </a:rPr>
                        <a:t>Net Profit Margin (A)</a:t>
                      </a:r>
                      <a:endParaRPr sz="1100" b="1"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100" b="1" spc="-10" dirty="0">
                          <a:latin typeface="Calibri"/>
                          <a:cs typeface="Calibri"/>
                        </a:rPr>
                        <a:t>25.98%</a:t>
                      </a:r>
                      <a:endParaRPr lang="en-US" sz="1100" b="1" dirty="0">
                        <a:latin typeface="Calibri"/>
                        <a:cs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100" b="1" spc="-10" dirty="0">
                          <a:latin typeface="Calibri"/>
                          <a:cs typeface="Calibri"/>
                        </a:rPr>
                        <a:t>36.23%</a:t>
                      </a:r>
                      <a:endParaRPr lang="en-US" sz="1100" b="1" dirty="0">
                        <a:latin typeface="Calibri"/>
                        <a:cs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100" b="1" spc="-10" dirty="0">
                          <a:latin typeface="Calibri"/>
                          <a:cs typeface="Calibri"/>
                        </a:rPr>
                        <a:t>16.19%</a:t>
                      </a:r>
                      <a:endParaRPr lang="en-US" sz="1100" b="1" dirty="0">
                        <a:latin typeface="Calibri"/>
                        <a:cs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100" b="1" spc="-10" dirty="0">
                          <a:latin typeface="Calibri"/>
                          <a:cs typeface="Calibri"/>
                        </a:rPr>
                        <a:t>48.85%</a:t>
                      </a:r>
                      <a:endParaRPr lang="en-US" sz="1100" b="1" dirty="0">
                        <a:latin typeface="Calibri"/>
                        <a:cs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6400071"/>
                  </a:ext>
                </a:extLst>
              </a:tr>
              <a:tr h="205777">
                <a:tc>
                  <a:txBody>
                    <a:bodyPr/>
                    <a:lstStyle/>
                    <a:p>
                      <a:pPr marL="5715" algn="ctr">
                        <a:lnSpc>
                          <a:spcPct val="100000"/>
                        </a:lnSpc>
                        <a:spcBef>
                          <a:spcPts val="105"/>
                        </a:spcBef>
                      </a:pPr>
                      <a:r>
                        <a:rPr lang="en-US" sz="1100" b="1" dirty="0">
                          <a:latin typeface="Calibri"/>
                          <a:cs typeface="Calibri"/>
                        </a:rPr>
                        <a:t>Asset Turnover Ratio (B)</a:t>
                      </a:r>
                      <a:endParaRPr sz="1100" b="1" dirty="0">
                        <a:latin typeface="Calibri"/>
                        <a:cs typeface="Calibri"/>
                      </a:endParaRP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spc="-10" dirty="0">
                          <a:solidFill>
                            <a:srgbClr val="000000"/>
                          </a:solidFill>
                          <a:effectLst/>
                          <a:latin typeface="Calibri"/>
                          <a:cs typeface="Calibri"/>
                        </a:rPr>
                        <a:t>0.58x</a:t>
                      </a:r>
                      <a:endParaRPr lang="en-US" sz="1100" b="1"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spc="-10" dirty="0">
                          <a:solidFill>
                            <a:srgbClr val="000000"/>
                          </a:solidFill>
                          <a:effectLst/>
                          <a:latin typeface="Calibri"/>
                          <a:cs typeface="Calibri"/>
                        </a:rPr>
                        <a:t>0.61x</a:t>
                      </a:r>
                      <a:endParaRPr lang="en-US" sz="1100" b="1"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spc="-10" dirty="0">
                          <a:solidFill>
                            <a:srgbClr val="000000"/>
                          </a:solidFill>
                          <a:effectLst/>
                          <a:latin typeface="Calibri"/>
                          <a:cs typeface="Calibri"/>
                        </a:rPr>
                        <a:t>0.65x</a:t>
                      </a:r>
                      <a:endParaRPr lang="en-US" sz="1100" b="1"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spc="-10" dirty="0">
                          <a:solidFill>
                            <a:srgbClr val="000000"/>
                          </a:solidFill>
                          <a:effectLst/>
                          <a:latin typeface="Calibri"/>
                          <a:cs typeface="Calibri"/>
                        </a:rPr>
                        <a:t>0.93x</a:t>
                      </a:r>
                      <a:endParaRPr lang="en-US" sz="1100" b="1"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3180411"/>
                  </a:ext>
                </a:extLst>
              </a:tr>
              <a:tr h="205777">
                <a:tc>
                  <a:txBody>
                    <a:bodyPr/>
                    <a:lstStyle/>
                    <a:p>
                      <a:pPr marL="5715" algn="ctr">
                        <a:lnSpc>
                          <a:spcPct val="100000"/>
                        </a:lnSpc>
                        <a:spcBef>
                          <a:spcPts val="105"/>
                        </a:spcBef>
                      </a:pPr>
                      <a:r>
                        <a:rPr lang="en-US" sz="1100" b="1" dirty="0">
                          <a:latin typeface="Calibri"/>
                          <a:cs typeface="Calibri"/>
                        </a:rPr>
                        <a:t>Average Shareholders Equity</a:t>
                      </a:r>
                      <a:r>
                        <a:rPr lang="en-US" sz="1100" b="1" baseline="0" dirty="0">
                          <a:latin typeface="Calibri"/>
                          <a:cs typeface="Calibri"/>
                        </a:rPr>
                        <a:t> </a:t>
                      </a:r>
                      <a:endParaRPr sz="1100" b="1" dirty="0">
                        <a:latin typeface="Calibri"/>
                        <a:cs typeface="Calibri"/>
                      </a:endParaRP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spc="-10" dirty="0">
                          <a:latin typeface="Calibri"/>
                          <a:cs typeface="Calibri"/>
                        </a:rPr>
                        <a:t>16,893</a:t>
                      </a:r>
                      <a:endParaRPr lang="en-US" sz="11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spc="-10" dirty="0">
                          <a:latin typeface="Calibri"/>
                          <a:cs typeface="Calibri"/>
                        </a:rPr>
                        <a:t>26,612</a:t>
                      </a:r>
                      <a:endParaRPr lang="en-US" sz="11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spc="-10" dirty="0">
                          <a:latin typeface="Calibri"/>
                          <a:cs typeface="Calibri"/>
                        </a:rPr>
                        <a:t>22,101</a:t>
                      </a:r>
                      <a:endParaRPr lang="en-US" sz="11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spc="-10" dirty="0">
                          <a:latin typeface="Calibri"/>
                          <a:cs typeface="Calibri"/>
                        </a:rPr>
                        <a:t>42,978</a:t>
                      </a:r>
                      <a:endParaRPr lang="en-US" sz="11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505595"/>
                  </a:ext>
                </a:extLst>
              </a:tr>
              <a:tr h="205777">
                <a:tc>
                  <a:txBody>
                    <a:bodyPr/>
                    <a:lstStyle/>
                    <a:p>
                      <a:pPr marL="5715" algn="ctr">
                        <a:lnSpc>
                          <a:spcPct val="100000"/>
                        </a:lnSpc>
                        <a:spcBef>
                          <a:spcPts val="105"/>
                        </a:spcBef>
                      </a:pPr>
                      <a:r>
                        <a:rPr lang="en-US" sz="1100" b="1" dirty="0">
                          <a:latin typeface="Calibri"/>
                          <a:cs typeface="Calibri"/>
                        </a:rPr>
                        <a:t>Equity</a:t>
                      </a:r>
                      <a:r>
                        <a:rPr lang="en-US" sz="1100" b="1" baseline="0" dirty="0">
                          <a:latin typeface="Calibri"/>
                          <a:cs typeface="Calibri"/>
                        </a:rPr>
                        <a:t> Multiplier (C)</a:t>
                      </a:r>
                      <a:endParaRPr sz="1100" b="1" dirty="0">
                        <a:latin typeface="Calibri"/>
                        <a:cs typeface="Calibri"/>
                      </a:endParaRP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100" b="1" spc="-20" dirty="0">
                          <a:latin typeface="Calibri"/>
                          <a:cs typeface="Calibri"/>
                        </a:rPr>
                        <a:t>1.70</a:t>
                      </a:r>
                      <a:endParaRPr lang="en-US" sz="1100" b="1" dirty="0">
                        <a:latin typeface="Calibri"/>
                        <a:cs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100" b="1" spc="-20" dirty="0">
                          <a:latin typeface="Calibri"/>
                          <a:cs typeface="Calibri"/>
                        </a:rPr>
                        <a:t>1.66</a:t>
                      </a:r>
                      <a:endParaRPr lang="en-US" sz="1100" b="1"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100" b="1" spc="-20" dirty="0">
                          <a:latin typeface="Calibri"/>
                          <a:cs typeface="Calibri"/>
                        </a:rPr>
                        <a:t>1.86</a:t>
                      </a:r>
                      <a:endParaRPr lang="en-US" sz="1100" b="1"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100" b="1" spc="-20" dirty="0">
                          <a:latin typeface="Calibri"/>
                          <a:cs typeface="Calibri"/>
                        </a:rPr>
                        <a:t>1.53</a:t>
                      </a:r>
                      <a:endParaRPr lang="en-US" sz="1100" b="1"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827272800"/>
                  </a:ext>
                </a:extLst>
              </a:tr>
              <a:tr h="189737">
                <a:tc>
                  <a:txBody>
                    <a:bodyPr/>
                    <a:lstStyle/>
                    <a:p>
                      <a:pPr marL="5715" algn="ctr">
                        <a:lnSpc>
                          <a:spcPct val="100000"/>
                        </a:lnSpc>
                        <a:spcBef>
                          <a:spcPts val="105"/>
                        </a:spcBef>
                      </a:pPr>
                      <a:r>
                        <a:rPr lang="en-US" sz="1100" b="1" dirty="0">
                          <a:latin typeface="Calibri"/>
                          <a:cs typeface="Calibri"/>
                        </a:rPr>
                        <a:t>Return</a:t>
                      </a:r>
                      <a:r>
                        <a:rPr lang="en-US" sz="1100" b="1" baseline="0" dirty="0">
                          <a:latin typeface="Calibri"/>
                          <a:cs typeface="Calibri"/>
                        </a:rPr>
                        <a:t> On Equity (A*B*C)</a:t>
                      </a:r>
                      <a:endParaRPr sz="1100" b="1" dirty="0">
                        <a:latin typeface="Calibri"/>
                        <a:cs typeface="Calibri"/>
                      </a:endParaRPr>
                    </a:p>
                  </a:txBody>
                  <a:tcPr marL="0" marR="0" marT="1333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100" b="1" spc="-10" dirty="0">
                          <a:latin typeface="Calibri"/>
                          <a:cs typeface="Calibri"/>
                        </a:rPr>
                        <a:t>25.64%</a:t>
                      </a:r>
                      <a:endParaRPr lang="en-US" sz="1100" dirty="0">
                        <a:latin typeface="Calibri"/>
                        <a:cs typeface="Calibri"/>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100" b="1" spc="-10" dirty="0">
                          <a:latin typeface="Calibri"/>
                          <a:cs typeface="Calibri"/>
                        </a:rPr>
                        <a:t>36.65%</a:t>
                      </a:r>
                      <a:endParaRPr lang="en-US" sz="1100" dirty="0">
                        <a:latin typeface="Calibri"/>
                        <a:cs typeface="Calibri"/>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100" b="1" spc="-10" dirty="0">
                          <a:latin typeface="Calibri"/>
                          <a:cs typeface="Calibri"/>
                        </a:rPr>
                        <a:t>19.76%</a:t>
                      </a:r>
                      <a:endParaRPr lang="en-US" sz="1100" dirty="0">
                        <a:latin typeface="Calibri"/>
                        <a:cs typeface="Calibri"/>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100" b="1" spc="-10" dirty="0">
                          <a:latin typeface="Calibri"/>
                          <a:cs typeface="Calibri"/>
                        </a:rPr>
                        <a:t>69.24%</a:t>
                      </a:r>
                      <a:endParaRPr lang="en-US" sz="1100" dirty="0">
                        <a:latin typeface="Calibri"/>
                        <a:cs typeface="Calibri"/>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4179032907"/>
                  </a:ext>
                </a:extLst>
              </a:tr>
            </a:tbl>
          </a:graphicData>
        </a:graphic>
      </p:graphicFrame>
      <p:sp>
        <p:nvSpPr>
          <p:cNvPr id="11" name="object 11">
            <a:extLst>
              <a:ext uri="{FF2B5EF4-FFF2-40B4-BE49-F238E27FC236}">
                <a16:creationId xmlns:a16="http://schemas.microsoft.com/office/drawing/2014/main" id="{1A86646A-5217-8B29-D032-F8FED2FEFAE6}"/>
              </a:ext>
            </a:extLst>
          </p:cNvPr>
          <p:cNvSpPr txBox="1"/>
          <p:nvPr/>
        </p:nvSpPr>
        <p:spPr>
          <a:xfrm>
            <a:off x="344074" y="1832197"/>
            <a:ext cx="1748789" cy="167354"/>
          </a:xfrm>
          <a:prstGeom prst="rect">
            <a:avLst/>
          </a:prstGeom>
        </p:spPr>
        <p:txBody>
          <a:bodyPr vert="horz" wrap="square" lIns="0" tIns="13335" rIns="0" bIns="0" rtlCol="0">
            <a:spAutoFit/>
          </a:bodyPr>
          <a:lstStyle/>
          <a:p>
            <a:pPr marL="12700" algn="ctr">
              <a:lnSpc>
                <a:spcPct val="100000"/>
              </a:lnSpc>
              <a:spcBef>
                <a:spcPts val="105"/>
              </a:spcBef>
            </a:pPr>
            <a:r>
              <a:rPr lang="en-US" sz="1000" b="1" dirty="0">
                <a:latin typeface="Calibri"/>
                <a:cs typeface="Calibri"/>
              </a:rPr>
              <a:t>Revenue</a:t>
            </a:r>
            <a:r>
              <a:rPr lang="en-US" sz="1000" b="1" spc="-55" dirty="0">
                <a:latin typeface="Calibri"/>
                <a:cs typeface="Calibri"/>
              </a:rPr>
              <a:t> </a:t>
            </a:r>
            <a:r>
              <a:rPr lang="en-US" sz="1000" b="1" dirty="0">
                <a:latin typeface="Calibri"/>
                <a:cs typeface="Calibri"/>
              </a:rPr>
              <a:t>from</a:t>
            </a:r>
            <a:r>
              <a:rPr lang="en-US" sz="1000" b="1" spc="-15" dirty="0">
                <a:latin typeface="Calibri"/>
                <a:cs typeface="Calibri"/>
              </a:rPr>
              <a:t> </a:t>
            </a:r>
            <a:r>
              <a:rPr lang="en-US" sz="1000" b="1" spc="-10" dirty="0">
                <a:latin typeface="Calibri"/>
                <a:cs typeface="Calibri"/>
              </a:rPr>
              <a:t>Operations</a:t>
            </a:r>
            <a:r>
              <a:rPr lang="en-US" sz="1000" b="1" spc="-30" dirty="0">
                <a:latin typeface="Calibri"/>
                <a:cs typeface="Calibri"/>
              </a:rPr>
              <a:t> </a:t>
            </a:r>
            <a:endParaRPr sz="1000" dirty="0">
              <a:latin typeface="Calibri"/>
              <a:cs typeface="Calibri"/>
            </a:endParaRPr>
          </a:p>
        </p:txBody>
      </p:sp>
      <p:pic>
        <p:nvPicPr>
          <p:cNvPr id="12" name="Picture 11">
            <a:extLst>
              <a:ext uri="{FF2B5EF4-FFF2-40B4-BE49-F238E27FC236}">
                <a16:creationId xmlns:a16="http://schemas.microsoft.com/office/drawing/2014/main" id="{FC197FE1-A119-3949-A038-2F30FAD9F79E}"/>
              </a:ext>
            </a:extLst>
          </p:cNvPr>
          <p:cNvPicPr>
            <a:picLocks noChangeAspect="1"/>
          </p:cNvPicPr>
          <p:nvPr/>
        </p:nvPicPr>
        <p:blipFill>
          <a:blip r:embed="rId4"/>
          <a:stretch>
            <a:fillRect/>
          </a:stretch>
        </p:blipFill>
        <p:spPr>
          <a:xfrm>
            <a:off x="172306" y="2049760"/>
            <a:ext cx="2045400" cy="1558818"/>
          </a:xfrm>
          <a:prstGeom prst="rect">
            <a:avLst/>
          </a:prstGeom>
          <a:ln>
            <a:solidFill>
              <a:schemeClr val="tx1"/>
            </a:solidFill>
          </a:ln>
        </p:spPr>
      </p:pic>
      <p:pic>
        <p:nvPicPr>
          <p:cNvPr id="13" name="Picture 12">
            <a:extLst>
              <a:ext uri="{FF2B5EF4-FFF2-40B4-BE49-F238E27FC236}">
                <a16:creationId xmlns:a16="http://schemas.microsoft.com/office/drawing/2014/main" id="{5F8FE0EA-5A3E-7E86-A016-FE0560547F1F}"/>
              </a:ext>
            </a:extLst>
          </p:cNvPr>
          <p:cNvPicPr>
            <a:picLocks noChangeAspect="1"/>
          </p:cNvPicPr>
          <p:nvPr/>
        </p:nvPicPr>
        <p:blipFill>
          <a:blip r:embed="rId5"/>
          <a:stretch>
            <a:fillRect/>
          </a:stretch>
        </p:blipFill>
        <p:spPr>
          <a:xfrm>
            <a:off x="2388167" y="2059562"/>
            <a:ext cx="2124369" cy="1575051"/>
          </a:xfrm>
          <a:prstGeom prst="rect">
            <a:avLst/>
          </a:prstGeom>
          <a:ln>
            <a:solidFill>
              <a:schemeClr val="tx1"/>
            </a:solidFill>
          </a:ln>
        </p:spPr>
      </p:pic>
      <p:sp>
        <p:nvSpPr>
          <p:cNvPr id="14" name="object 12">
            <a:extLst>
              <a:ext uri="{FF2B5EF4-FFF2-40B4-BE49-F238E27FC236}">
                <a16:creationId xmlns:a16="http://schemas.microsoft.com/office/drawing/2014/main" id="{C7CCDF19-2A95-D5F0-A654-FF0B4326D7B8}"/>
              </a:ext>
            </a:extLst>
          </p:cNvPr>
          <p:cNvSpPr txBox="1"/>
          <p:nvPr/>
        </p:nvSpPr>
        <p:spPr>
          <a:xfrm>
            <a:off x="2963672" y="1804542"/>
            <a:ext cx="1137603" cy="167354"/>
          </a:xfrm>
          <a:prstGeom prst="rect">
            <a:avLst/>
          </a:prstGeom>
        </p:spPr>
        <p:txBody>
          <a:bodyPr vert="horz" wrap="square" lIns="0" tIns="13335" rIns="0" bIns="0" rtlCol="0">
            <a:spAutoFit/>
          </a:bodyPr>
          <a:lstStyle/>
          <a:p>
            <a:pPr marL="12700">
              <a:lnSpc>
                <a:spcPct val="100000"/>
              </a:lnSpc>
              <a:spcBef>
                <a:spcPts val="105"/>
              </a:spcBef>
            </a:pPr>
            <a:r>
              <a:rPr lang="en-US" sz="1000" b="1" dirty="0">
                <a:latin typeface="Calibri"/>
                <a:cs typeface="Calibri"/>
              </a:rPr>
              <a:t>Net</a:t>
            </a:r>
            <a:r>
              <a:rPr lang="en-US" sz="1000" b="1" spc="-50" dirty="0">
                <a:latin typeface="Calibri"/>
                <a:cs typeface="Calibri"/>
              </a:rPr>
              <a:t> </a:t>
            </a:r>
            <a:r>
              <a:rPr lang="en-US" sz="1000" b="1" dirty="0">
                <a:latin typeface="Calibri"/>
                <a:cs typeface="Calibri"/>
              </a:rPr>
              <a:t>Profit</a:t>
            </a:r>
            <a:r>
              <a:rPr lang="en-US" sz="1000" b="1" spc="-10" dirty="0">
                <a:latin typeface="Calibri"/>
                <a:cs typeface="Calibri"/>
              </a:rPr>
              <a:t> Margin</a:t>
            </a:r>
            <a:endParaRPr sz="1000" dirty="0">
              <a:latin typeface="Calibri"/>
              <a:cs typeface="Calibri"/>
            </a:endParaRPr>
          </a:p>
        </p:txBody>
      </p:sp>
      <p:pic>
        <p:nvPicPr>
          <p:cNvPr id="15" name="Picture 14">
            <a:extLst>
              <a:ext uri="{FF2B5EF4-FFF2-40B4-BE49-F238E27FC236}">
                <a16:creationId xmlns:a16="http://schemas.microsoft.com/office/drawing/2014/main" id="{077A7F3E-A393-1FE2-0125-7F65A39F7EDA}"/>
              </a:ext>
            </a:extLst>
          </p:cNvPr>
          <p:cNvPicPr>
            <a:picLocks noChangeAspect="1"/>
          </p:cNvPicPr>
          <p:nvPr/>
        </p:nvPicPr>
        <p:blipFill>
          <a:blip r:embed="rId6"/>
          <a:stretch>
            <a:fillRect/>
          </a:stretch>
        </p:blipFill>
        <p:spPr>
          <a:xfrm>
            <a:off x="4726825" y="2049760"/>
            <a:ext cx="1925002" cy="1581147"/>
          </a:xfrm>
          <a:prstGeom prst="rect">
            <a:avLst/>
          </a:prstGeom>
          <a:ln>
            <a:solidFill>
              <a:schemeClr val="tx1"/>
            </a:solidFill>
          </a:ln>
        </p:spPr>
      </p:pic>
      <p:sp>
        <p:nvSpPr>
          <p:cNvPr id="16" name="object 13">
            <a:extLst>
              <a:ext uri="{FF2B5EF4-FFF2-40B4-BE49-F238E27FC236}">
                <a16:creationId xmlns:a16="http://schemas.microsoft.com/office/drawing/2014/main" id="{F11E8CEB-0FF2-2064-E30B-F6316CA38449}"/>
              </a:ext>
            </a:extLst>
          </p:cNvPr>
          <p:cNvSpPr txBox="1"/>
          <p:nvPr/>
        </p:nvSpPr>
        <p:spPr>
          <a:xfrm>
            <a:off x="4997811" y="1804542"/>
            <a:ext cx="1383030" cy="167354"/>
          </a:xfrm>
          <a:prstGeom prst="rect">
            <a:avLst/>
          </a:prstGeom>
        </p:spPr>
        <p:txBody>
          <a:bodyPr vert="horz" wrap="square" lIns="0" tIns="13335" rIns="0" bIns="0" rtlCol="0">
            <a:spAutoFit/>
          </a:bodyPr>
          <a:lstStyle/>
          <a:p>
            <a:pPr marL="12700" algn="ctr">
              <a:lnSpc>
                <a:spcPct val="100000"/>
              </a:lnSpc>
              <a:spcBef>
                <a:spcPts val="105"/>
              </a:spcBef>
            </a:pPr>
            <a:r>
              <a:rPr sz="1000" b="1" dirty="0">
                <a:latin typeface="Calibri"/>
                <a:cs typeface="Calibri"/>
              </a:rPr>
              <a:t>E</a:t>
            </a:r>
            <a:r>
              <a:rPr lang="en-US" sz="1000" b="1" dirty="0">
                <a:latin typeface="Calibri"/>
                <a:cs typeface="Calibri"/>
              </a:rPr>
              <a:t>quity Multiplier</a:t>
            </a:r>
            <a:endParaRPr sz="1000" dirty="0">
              <a:latin typeface="Calibri"/>
              <a:cs typeface="Calibri"/>
            </a:endParaRPr>
          </a:p>
        </p:txBody>
      </p:sp>
      <p:pic>
        <p:nvPicPr>
          <p:cNvPr id="18" name="Picture 17">
            <a:extLst>
              <a:ext uri="{FF2B5EF4-FFF2-40B4-BE49-F238E27FC236}">
                <a16:creationId xmlns:a16="http://schemas.microsoft.com/office/drawing/2014/main" id="{D5A99D55-C942-A939-FDD4-1D8307B750A0}"/>
              </a:ext>
            </a:extLst>
          </p:cNvPr>
          <p:cNvPicPr>
            <a:picLocks noChangeAspect="1"/>
          </p:cNvPicPr>
          <p:nvPr/>
        </p:nvPicPr>
        <p:blipFill>
          <a:blip r:embed="rId7"/>
          <a:stretch>
            <a:fillRect/>
          </a:stretch>
        </p:blipFill>
        <p:spPr>
          <a:xfrm>
            <a:off x="139867" y="4183608"/>
            <a:ext cx="2077839" cy="1558818"/>
          </a:xfrm>
          <a:prstGeom prst="rect">
            <a:avLst/>
          </a:prstGeom>
          <a:ln>
            <a:solidFill>
              <a:schemeClr val="tx1"/>
            </a:solidFill>
          </a:ln>
        </p:spPr>
      </p:pic>
      <p:sp>
        <p:nvSpPr>
          <p:cNvPr id="19" name="object 23">
            <a:extLst>
              <a:ext uri="{FF2B5EF4-FFF2-40B4-BE49-F238E27FC236}">
                <a16:creationId xmlns:a16="http://schemas.microsoft.com/office/drawing/2014/main" id="{AD74F877-16E3-1B6C-AC09-64F5A5D608B8}"/>
              </a:ext>
            </a:extLst>
          </p:cNvPr>
          <p:cNvSpPr txBox="1"/>
          <p:nvPr/>
        </p:nvSpPr>
        <p:spPr>
          <a:xfrm>
            <a:off x="579966" y="3830387"/>
            <a:ext cx="1112520" cy="179070"/>
          </a:xfrm>
          <a:prstGeom prst="rect">
            <a:avLst/>
          </a:prstGeom>
        </p:spPr>
        <p:txBody>
          <a:bodyPr vert="horz" wrap="square" lIns="0" tIns="13335" rIns="0" bIns="0" rtlCol="0">
            <a:spAutoFit/>
          </a:bodyPr>
          <a:lstStyle/>
          <a:p>
            <a:pPr marL="12700">
              <a:lnSpc>
                <a:spcPct val="100000"/>
              </a:lnSpc>
              <a:spcBef>
                <a:spcPts val="105"/>
              </a:spcBef>
            </a:pPr>
            <a:r>
              <a:rPr sz="1000" b="1" dirty="0">
                <a:latin typeface="Calibri"/>
                <a:cs typeface="Calibri"/>
              </a:rPr>
              <a:t>Asset</a:t>
            </a:r>
            <a:r>
              <a:rPr sz="1000" b="1" spc="-5" dirty="0">
                <a:latin typeface="Calibri"/>
                <a:cs typeface="Calibri"/>
              </a:rPr>
              <a:t> </a:t>
            </a:r>
            <a:r>
              <a:rPr sz="1000" b="1" spc="-10" dirty="0">
                <a:latin typeface="Calibri"/>
                <a:cs typeface="Calibri"/>
              </a:rPr>
              <a:t>Turnover </a:t>
            </a:r>
            <a:r>
              <a:rPr sz="1000" b="1" spc="-20" dirty="0">
                <a:latin typeface="Calibri"/>
                <a:cs typeface="Calibri"/>
              </a:rPr>
              <a:t>Ratio</a:t>
            </a:r>
            <a:endParaRPr sz="1000" dirty="0">
              <a:latin typeface="Calibri"/>
              <a:cs typeface="Calibri"/>
            </a:endParaRPr>
          </a:p>
        </p:txBody>
      </p:sp>
      <p:pic>
        <p:nvPicPr>
          <p:cNvPr id="20" name="Picture 19">
            <a:extLst>
              <a:ext uri="{FF2B5EF4-FFF2-40B4-BE49-F238E27FC236}">
                <a16:creationId xmlns:a16="http://schemas.microsoft.com/office/drawing/2014/main" id="{0F28CF57-53CC-64D1-7563-83B8733F0FC9}"/>
              </a:ext>
            </a:extLst>
          </p:cNvPr>
          <p:cNvPicPr>
            <a:picLocks noChangeAspect="1"/>
          </p:cNvPicPr>
          <p:nvPr/>
        </p:nvPicPr>
        <p:blipFill>
          <a:blip r:embed="rId8"/>
          <a:stretch>
            <a:fillRect/>
          </a:stretch>
        </p:blipFill>
        <p:spPr>
          <a:xfrm>
            <a:off x="2374188" y="4183608"/>
            <a:ext cx="2138347" cy="1575051"/>
          </a:xfrm>
          <a:prstGeom prst="rect">
            <a:avLst/>
          </a:prstGeom>
          <a:ln>
            <a:solidFill>
              <a:schemeClr val="tx1"/>
            </a:solidFill>
          </a:ln>
        </p:spPr>
      </p:pic>
      <p:sp>
        <p:nvSpPr>
          <p:cNvPr id="21" name="object 24">
            <a:extLst>
              <a:ext uri="{FF2B5EF4-FFF2-40B4-BE49-F238E27FC236}">
                <a16:creationId xmlns:a16="http://schemas.microsoft.com/office/drawing/2014/main" id="{41637DCE-CB14-7189-3695-82C36A87107C}"/>
              </a:ext>
            </a:extLst>
          </p:cNvPr>
          <p:cNvSpPr txBox="1"/>
          <p:nvPr/>
        </p:nvSpPr>
        <p:spPr>
          <a:xfrm>
            <a:off x="2800837" y="3819575"/>
            <a:ext cx="1224280" cy="179070"/>
          </a:xfrm>
          <a:prstGeom prst="rect">
            <a:avLst/>
          </a:prstGeom>
        </p:spPr>
        <p:txBody>
          <a:bodyPr vert="horz" wrap="square" lIns="0" tIns="13335" rIns="0" bIns="0" rtlCol="0">
            <a:spAutoFit/>
          </a:bodyPr>
          <a:lstStyle/>
          <a:p>
            <a:pPr marL="12700">
              <a:lnSpc>
                <a:spcPct val="100000"/>
              </a:lnSpc>
              <a:spcBef>
                <a:spcPts val="105"/>
              </a:spcBef>
            </a:pPr>
            <a:r>
              <a:rPr sz="1000" b="1" spc="-10" dirty="0">
                <a:latin typeface="Calibri"/>
                <a:cs typeface="Calibri"/>
              </a:rPr>
              <a:t>Return</a:t>
            </a:r>
            <a:r>
              <a:rPr sz="1000" b="1" spc="-20" dirty="0">
                <a:latin typeface="Calibri"/>
                <a:cs typeface="Calibri"/>
              </a:rPr>
              <a:t> </a:t>
            </a:r>
            <a:r>
              <a:rPr sz="1000" b="1" dirty="0">
                <a:latin typeface="Calibri"/>
                <a:cs typeface="Calibri"/>
              </a:rPr>
              <a:t>on </a:t>
            </a:r>
            <a:r>
              <a:rPr sz="1000" b="1" spc="-10" dirty="0">
                <a:latin typeface="Calibri"/>
                <a:cs typeface="Calibri"/>
              </a:rPr>
              <a:t>Equity</a:t>
            </a:r>
            <a:r>
              <a:rPr sz="1000" b="1" spc="-30" dirty="0">
                <a:latin typeface="Calibri"/>
                <a:cs typeface="Calibri"/>
              </a:rPr>
              <a:t> </a:t>
            </a:r>
            <a:r>
              <a:rPr sz="1000" b="1" spc="-20" dirty="0">
                <a:latin typeface="Calibri"/>
                <a:cs typeface="Calibri"/>
              </a:rPr>
              <a:t>(ROE)</a:t>
            </a:r>
            <a:endParaRPr sz="1000" dirty="0">
              <a:latin typeface="Calibri"/>
              <a:cs typeface="Calibri"/>
            </a:endParaRPr>
          </a:p>
        </p:txBody>
      </p:sp>
      <p:sp>
        <p:nvSpPr>
          <p:cNvPr id="23" name="object 25">
            <a:extLst>
              <a:ext uri="{FF2B5EF4-FFF2-40B4-BE49-F238E27FC236}">
                <a16:creationId xmlns:a16="http://schemas.microsoft.com/office/drawing/2014/main" id="{E48ACB9E-DA72-4B79-A01A-7ABACE773BE2}"/>
              </a:ext>
            </a:extLst>
          </p:cNvPr>
          <p:cNvSpPr txBox="1"/>
          <p:nvPr/>
        </p:nvSpPr>
        <p:spPr>
          <a:xfrm>
            <a:off x="4793298" y="3817722"/>
            <a:ext cx="1873885" cy="179070"/>
          </a:xfrm>
          <a:prstGeom prst="rect">
            <a:avLst/>
          </a:prstGeom>
        </p:spPr>
        <p:txBody>
          <a:bodyPr vert="horz" wrap="square" lIns="0" tIns="13335" rIns="0" bIns="0" rtlCol="0">
            <a:spAutoFit/>
          </a:bodyPr>
          <a:lstStyle/>
          <a:p>
            <a:pPr marL="12700">
              <a:lnSpc>
                <a:spcPct val="100000"/>
              </a:lnSpc>
              <a:spcBef>
                <a:spcPts val="105"/>
              </a:spcBef>
            </a:pPr>
            <a:r>
              <a:rPr sz="1000" b="1" spc="-10" dirty="0">
                <a:latin typeface="Calibri"/>
                <a:cs typeface="Calibri"/>
              </a:rPr>
              <a:t>Return</a:t>
            </a:r>
            <a:r>
              <a:rPr sz="1000" b="1" spc="-15" dirty="0">
                <a:latin typeface="Calibri"/>
                <a:cs typeface="Calibri"/>
              </a:rPr>
              <a:t> </a:t>
            </a:r>
            <a:r>
              <a:rPr sz="1000" b="1" dirty="0">
                <a:latin typeface="Calibri"/>
                <a:cs typeface="Calibri"/>
              </a:rPr>
              <a:t>on</a:t>
            </a:r>
            <a:r>
              <a:rPr sz="1000" b="1" spc="10" dirty="0">
                <a:latin typeface="Calibri"/>
                <a:cs typeface="Calibri"/>
              </a:rPr>
              <a:t> </a:t>
            </a:r>
            <a:r>
              <a:rPr sz="1000" b="1" spc="-10" dirty="0">
                <a:latin typeface="Calibri"/>
                <a:cs typeface="Calibri"/>
              </a:rPr>
              <a:t>Capital</a:t>
            </a:r>
            <a:r>
              <a:rPr sz="1000" b="1" spc="-5" dirty="0">
                <a:latin typeface="Calibri"/>
                <a:cs typeface="Calibri"/>
              </a:rPr>
              <a:t> </a:t>
            </a:r>
            <a:r>
              <a:rPr sz="1000" b="1" spc="-10" dirty="0">
                <a:latin typeface="Calibri"/>
                <a:cs typeface="Calibri"/>
              </a:rPr>
              <a:t>Employed</a:t>
            </a:r>
            <a:r>
              <a:rPr sz="1000" b="1" spc="-20" dirty="0">
                <a:latin typeface="Calibri"/>
                <a:cs typeface="Calibri"/>
              </a:rPr>
              <a:t> </a:t>
            </a:r>
            <a:r>
              <a:rPr sz="1000" b="1" spc="-10" dirty="0">
                <a:latin typeface="Calibri"/>
                <a:cs typeface="Calibri"/>
              </a:rPr>
              <a:t>(ROCE)</a:t>
            </a:r>
            <a:endParaRPr sz="1000" dirty="0">
              <a:latin typeface="Calibri"/>
              <a:cs typeface="Calibri"/>
            </a:endParaRPr>
          </a:p>
        </p:txBody>
      </p:sp>
      <p:sp>
        <p:nvSpPr>
          <p:cNvPr id="24" name="TextBox 23">
            <a:extLst>
              <a:ext uri="{FF2B5EF4-FFF2-40B4-BE49-F238E27FC236}">
                <a16:creationId xmlns:a16="http://schemas.microsoft.com/office/drawing/2014/main" id="{9A5AE694-8998-139B-A9BA-4A181524C3FB}"/>
              </a:ext>
            </a:extLst>
          </p:cNvPr>
          <p:cNvSpPr txBox="1"/>
          <p:nvPr/>
        </p:nvSpPr>
        <p:spPr>
          <a:xfrm>
            <a:off x="2234819" y="7495401"/>
            <a:ext cx="2474764" cy="276999"/>
          </a:xfrm>
          <a:prstGeom prst="rect">
            <a:avLst/>
          </a:prstGeom>
          <a:solidFill>
            <a:schemeClr val="tx1">
              <a:lumMod val="85000"/>
            </a:schemeClr>
          </a:solidFill>
        </p:spPr>
        <p:txBody>
          <a:bodyPr wrap="square" rtlCol="0">
            <a:spAutoFit/>
          </a:bodyPr>
          <a:lstStyle/>
          <a:p>
            <a:pPr marL="12700" marR="5080" algn="ctr">
              <a:spcBef>
                <a:spcPts val="105"/>
              </a:spcBef>
            </a:pPr>
            <a:r>
              <a:rPr lang="en-US" sz="1200" b="1" dirty="0">
                <a:solidFill>
                  <a:schemeClr val="bg1"/>
                </a:solidFill>
                <a:latin typeface="Aharoni" panose="02010803020104030203" pitchFamily="2" charset="-79"/>
                <a:cs typeface="Aharoni" panose="02010803020104030203" pitchFamily="2" charset="-79"/>
              </a:rPr>
              <a:t>RETURN</a:t>
            </a:r>
            <a:r>
              <a:rPr lang="en-US" sz="1200" b="1" spc="-15" dirty="0">
                <a:solidFill>
                  <a:schemeClr val="bg1"/>
                </a:solidFill>
                <a:latin typeface="Aharoni" panose="02010803020104030203" pitchFamily="2" charset="-79"/>
                <a:cs typeface="Aharoni" panose="02010803020104030203" pitchFamily="2" charset="-79"/>
              </a:rPr>
              <a:t> </a:t>
            </a:r>
            <a:r>
              <a:rPr lang="en-US" sz="1200" b="1" dirty="0">
                <a:solidFill>
                  <a:schemeClr val="bg1"/>
                </a:solidFill>
                <a:latin typeface="Aharoni" panose="02010803020104030203" pitchFamily="2" charset="-79"/>
                <a:cs typeface="Aharoni" panose="02010803020104030203" pitchFamily="2" charset="-79"/>
              </a:rPr>
              <a:t>ON</a:t>
            </a:r>
            <a:r>
              <a:rPr lang="en-US" sz="1200" b="1" spc="-10" dirty="0">
                <a:solidFill>
                  <a:schemeClr val="bg1"/>
                </a:solidFill>
                <a:latin typeface="Aharoni" panose="02010803020104030203" pitchFamily="2" charset="-79"/>
                <a:cs typeface="Aharoni" panose="02010803020104030203" pitchFamily="2" charset="-79"/>
              </a:rPr>
              <a:t> EQUITY</a:t>
            </a:r>
            <a:endParaRPr lang="en-US" sz="1200" dirty="0">
              <a:solidFill>
                <a:schemeClr val="bg1"/>
              </a:solidFill>
              <a:latin typeface="Aharoni" panose="02010803020104030203" pitchFamily="2" charset="-79"/>
              <a:cs typeface="Aharoni" panose="02010803020104030203" pitchFamily="2" charset="-79"/>
            </a:endParaRPr>
          </a:p>
        </p:txBody>
      </p:sp>
      <p:pic>
        <p:nvPicPr>
          <p:cNvPr id="25" name="Picture 24">
            <a:extLst>
              <a:ext uri="{FF2B5EF4-FFF2-40B4-BE49-F238E27FC236}">
                <a16:creationId xmlns:a16="http://schemas.microsoft.com/office/drawing/2014/main" id="{6CBDCF17-F5E3-D901-EE5A-C6D13055EEF2}"/>
              </a:ext>
            </a:extLst>
          </p:cNvPr>
          <p:cNvPicPr>
            <a:picLocks noChangeAspect="1"/>
          </p:cNvPicPr>
          <p:nvPr/>
        </p:nvPicPr>
        <p:blipFill>
          <a:blip r:embed="rId9"/>
          <a:stretch>
            <a:fillRect/>
          </a:stretch>
        </p:blipFill>
        <p:spPr>
          <a:xfrm>
            <a:off x="4724399" y="4178657"/>
            <a:ext cx="1925002" cy="1563770"/>
          </a:xfrm>
          <a:prstGeom prst="rect">
            <a:avLst/>
          </a:prstGeom>
          <a:ln>
            <a:solidFill>
              <a:schemeClr val="tx1"/>
            </a:solidFill>
          </a:ln>
        </p:spPr>
      </p:pic>
    </p:spTree>
    <p:extLst>
      <p:ext uri="{BB962C8B-B14F-4D97-AF65-F5344CB8AC3E}">
        <p14:creationId xmlns:p14="http://schemas.microsoft.com/office/powerpoint/2010/main" val="2810692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83B84CE-2B5D-3D5F-835D-2556ECF9C86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47DDCC0-1482-BEED-F8E8-D1113641CDE4}"/>
              </a:ext>
            </a:extLst>
          </p:cNvPr>
          <p:cNvSpPr txBox="1"/>
          <p:nvPr/>
        </p:nvSpPr>
        <p:spPr>
          <a:xfrm>
            <a:off x="148844" y="29971"/>
            <a:ext cx="2092325" cy="164465"/>
          </a:xfrm>
          <a:prstGeom prst="rect">
            <a:avLst/>
          </a:prstGeom>
        </p:spPr>
        <p:txBody>
          <a:bodyPr vert="horz" wrap="square" lIns="0" tIns="13970" rIns="0" bIns="0" rtlCol="0">
            <a:spAutoFit/>
          </a:bodyPr>
          <a:lstStyle/>
          <a:p>
            <a:pPr marL="12700">
              <a:lnSpc>
                <a:spcPct val="100000"/>
              </a:lnSpc>
              <a:spcBef>
                <a:spcPts val="110"/>
              </a:spcBef>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75" name="object 75">
            <a:extLst>
              <a:ext uri="{FF2B5EF4-FFF2-40B4-BE49-F238E27FC236}">
                <a16:creationId xmlns:a16="http://schemas.microsoft.com/office/drawing/2014/main" id="{0E851758-2F29-49C5-9B8B-8105F9A4F28F}"/>
              </a:ext>
            </a:extLst>
          </p:cNvPr>
          <p:cNvSpPr/>
          <p:nvPr/>
        </p:nvSpPr>
        <p:spPr>
          <a:xfrm>
            <a:off x="8467" y="201944"/>
            <a:ext cx="681990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pic>
        <p:nvPicPr>
          <p:cNvPr id="117" name="object 2">
            <a:extLst>
              <a:ext uri="{FF2B5EF4-FFF2-40B4-BE49-F238E27FC236}">
                <a16:creationId xmlns:a16="http://schemas.microsoft.com/office/drawing/2014/main" id="{1A4E40E8-4BF6-2F5B-544A-BC28283D3C3F}"/>
              </a:ext>
            </a:extLst>
          </p:cNvPr>
          <p:cNvPicPr/>
          <p:nvPr/>
        </p:nvPicPr>
        <p:blipFill>
          <a:blip r:embed="rId2" cstate="print"/>
          <a:stretch>
            <a:fillRect/>
          </a:stretch>
        </p:blipFill>
        <p:spPr>
          <a:xfrm>
            <a:off x="4724400" y="456671"/>
            <a:ext cx="1751586" cy="517713"/>
          </a:xfrm>
          <a:prstGeom prst="rect">
            <a:avLst/>
          </a:prstGeom>
        </p:spPr>
      </p:pic>
      <p:sp>
        <p:nvSpPr>
          <p:cNvPr id="118" name="TextBox 117">
            <a:extLst>
              <a:ext uri="{FF2B5EF4-FFF2-40B4-BE49-F238E27FC236}">
                <a16:creationId xmlns:a16="http://schemas.microsoft.com/office/drawing/2014/main" id="{B352FDB4-98DE-DD0D-0108-F06BBA65CE57}"/>
              </a:ext>
            </a:extLst>
          </p:cNvPr>
          <p:cNvSpPr txBox="1"/>
          <p:nvPr/>
        </p:nvSpPr>
        <p:spPr>
          <a:xfrm>
            <a:off x="407414" y="499907"/>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sp>
        <p:nvSpPr>
          <p:cNvPr id="4" name="object 19">
            <a:extLst>
              <a:ext uri="{FF2B5EF4-FFF2-40B4-BE49-F238E27FC236}">
                <a16:creationId xmlns:a16="http://schemas.microsoft.com/office/drawing/2014/main" id="{4E43BE22-5024-5D45-8E41-E6AA3791AE08}"/>
              </a:ext>
            </a:extLst>
          </p:cNvPr>
          <p:cNvSpPr/>
          <p:nvPr/>
        </p:nvSpPr>
        <p:spPr>
          <a:xfrm>
            <a:off x="79058" y="1287752"/>
            <a:ext cx="6699884" cy="347037"/>
          </a:xfrm>
          <a:custGeom>
            <a:avLst/>
            <a:gdLst/>
            <a:ahLst/>
            <a:cxnLst/>
            <a:rect l="l" t="t" r="r" b="b"/>
            <a:pathLst>
              <a:path w="6699884" h="254000">
                <a:moveTo>
                  <a:pt x="6699633" y="0"/>
                </a:moveTo>
                <a:lnTo>
                  <a:pt x="0" y="0"/>
                </a:lnTo>
                <a:lnTo>
                  <a:pt x="0" y="253593"/>
                </a:lnTo>
                <a:lnTo>
                  <a:pt x="6699633" y="253593"/>
                </a:lnTo>
                <a:lnTo>
                  <a:pt x="6699633" y="0"/>
                </a:lnTo>
                <a:close/>
              </a:path>
            </a:pathLst>
          </a:custGeom>
          <a:solidFill>
            <a:schemeClr val="tx2">
              <a:lumMod val="25000"/>
            </a:schemeClr>
          </a:solidFill>
        </p:spPr>
        <p:txBody>
          <a:bodyPr wrap="square" lIns="0" tIns="0" rIns="0" bIns="0" rtlCol="0"/>
          <a:lstStyle/>
          <a:p>
            <a:endParaRPr/>
          </a:p>
        </p:txBody>
      </p:sp>
      <p:pic>
        <p:nvPicPr>
          <p:cNvPr id="5" name="object 21">
            <a:extLst>
              <a:ext uri="{FF2B5EF4-FFF2-40B4-BE49-F238E27FC236}">
                <a16:creationId xmlns:a16="http://schemas.microsoft.com/office/drawing/2014/main" id="{FB8042DF-C64D-DBF7-C08B-EF5D0B5F12D4}"/>
              </a:ext>
            </a:extLst>
          </p:cNvPr>
          <p:cNvPicPr/>
          <p:nvPr/>
        </p:nvPicPr>
        <p:blipFill>
          <a:blip r:embed="rId3" cstate="print"/>
          <a:stretch>
            <a:fillRect/>
          </a:stretch>
        </p:blipFill>
        <p:spPr>
          <a:xfrm>
            <a:off x="139867" y="1322543"/>
            <a:ext cx="206739" cy="227275"/>
          </a:xfrm>
          <a:prstGeom prst="rect">
            <a:avLst/>
          </a:prstGeom>
          <a:solidFill>
            <a:schemeClr val="tx1"/>
          </a:solidFill>
        </p:spPr>
      </p:pic>
      <p:sp>
        <p:nvSpPr>
          <p:cNvPr id="7" name="object 20">
            <a:extLst>
              <a:ext uri="{FF2B5EF4-FFF2-40B4-BE49-F238E27FC236}">
                <a16:creationId xmlns:a16="http://schemas.microsoft.com/office/drawing/2014/main" id="{5DB3CC23-8556-0D57-A767-F015A36121F5}"/>
              </a:ext>
            </a:extLst>
          </p:cNvPr>
          <p:cNvSpPr txBox="1"/>
          <p:nvPr/>
        </p:nvSpPr>
        <p:spPr>
          <a:xfrm>
            <a:off x="407414" y="1350395"/>
            <a:ext cx="1289050" cy="178895"/>
          </a:xfrm>
          <a:prstGeom prst="rect">
            <a:avLst/>
          </a:prstGeom>
        </p:spPr>
        <p:txBody>
          <a:bodyPr vert="horz" wrap="square" lIns="0" tIns="17145" rIns="0" bIns="0" rtlCol="0">
            <a:spAutoFit/>
          </a:bodyPr>
          <a:lstStyle/>
          <a:p>
            <a:pPr marL="12700">
              <a:lnSpc>
                <a:spcPct val="100000"/>
              </a:lnSpc>
              <a:spcBef>
                <a:spcPts val="135"/>
              </a:spcBef>
            </a:pPr>
            <a:r>
              <a:rPr lang="en-US" sz="1050" b="1" dirty="0">
                <a:latin typeface="Calibri"/>
                <a:cs typeface="Calibri"/>
              </a:rPr>
              <a:t>Dupont Analysis</a:t>
            </a:r>
            <a:endParaRPr sz="1050" b="1" dirty="0">
              <a:latin typeface="Calibri"/>
              <a:cs typeface="Calibri"/>
            </a:endParaRPr>
          </a:p>
        </p:txBody>
      </p:sp>
      <p:graphicFrame>
        <p:nvGraphicFramePr>
          <p:cNvPr id="3" name="Table 2">
            <a:extLst>
              <a:ext uri="{FF2B5EF4-FFF2-40B4-BE49-F238E27FC236}">
                <a16:creationId xmlns:a16="http://schemas.microsoft.com/office/drawing/2014/main" id="{FE160347-BE43-AA52-1E0D-BA45FF499364}"/>
              </a:ext>
            </a:extLst>
          </p:cNvPr>
          <p:cNvGraphicFramePr>
            <a:graphicFrameLocks noGrp="1"/>
          </p:cNvGraphicFramePr>
          <p:nvPr>
            <p:extLst>
              <p:ext uri="{D42A27DB-BD31-4B8C-83A1-F6EECF244321}">
                <p14:modId xmlns:p14="http://schemas.microsoft.com/office/powerpoint/2010/main" val="1672888392"/>
              </p:ext>
            </p:extLst>
          </p:nvPr>
        </p:nvGraphicFramePr>
        <p:xfrm>
          <a:off x="36696" y="4555533"/>
          <a:ext cx="6742246" cy="897778"/>
        </p:xfrm>
        <a:graphic>
          <a:graphicData uri="http://schemas.openxmlformats.org/drawingml/2006/table">
            <a:tbl>
              <a:tblPr firstRow="1" bandRow="1">
                <a:tableStyleId>{8EC20E35-A176-4012-BC5E-935CFFF8708E}</a:tableStyleId>
              </a:tblPr>
              <a:tblGrid>
                <a:gridCol w="2739798">
                  <a:extLst>
                    <a:ext uri="{9D8B030D-6E8A-4147-A177-3AD203B41FA5}">
                      <a16:colId xmlns:a16="http://schemas.microsoft.com/office/drawing/2014/main" val="3114984121"/>
                    </a:ext>
                  </a:extLst>
                </a:gridCol>
                <a:gridCol w="1035482">
                  <a:extLst>
                    <a:ext uri="{9D8B030D-6E8A-4147-A177-3AD203B41FA5}">
                      <a16:colId xmlns:a16="http://schemas.microsoft.com/office/drawing/2014/main" val="2399198162"/>
                    </a:ext>
                  </a:extLst>
                </a:gridCol>
                <a:gridCol w="1033366">
                  <a:extLst>
                    <a:ext uri="{9D8B030D-6E8A-4147-A177-3AD203B41FA5}">
                      <a16:colId xmlns:a16="http://schemas.microsoft.com/office/drawing/2014/main" val="138409484"/>
                    </a:ext>
                  </a:extLst>
                </a:gridCol>
                <a:gridCol w="1033366">
                  <a:extLst>
                    <a:ext uri="{9D8B030D-6E8A-4147-A177-3AD203B41FA5}">
                      <a16:colId xmlns:a16="http://schemas.microsoft.com/office/drawing/2014/main" val="773549074"/>
                    </a:ext>
                  </a:extLst>
                </a:gridCol>
                <a:gridCol w="900234">
                  <a:extLst>
                    <a:ext uri="{9D8B030D-6E8A-4147-A177-3AD203B41FA5}">
                      <a16:colId xmlns:a16="http://schemas.microsoft.com/office/drawing/2014/main" val="2406370843"/>
                    </a:ext>
                  </a:extLst>
                </a:gridCol>
              </a:tblGrid>
              <a:tr h="243112">
                <a:tc>
                  <a:txBody>
                    <a:bodyPr/>
                    <a:lstStyle/>
                    <a:p>
                      <a:pPr algn="ctr">
                        <a:lnSpc>
                          <a:spcPct val="100000"/>
                        </a:lnSpc>
                      </a:pPr>
                      <a:r>
                        <a:rPr lang="en-US" sz="1100" dirty="0">
                          <a:latin typeface="Times New Roman"/>
                          <a:cs typeface="Times New Roman"/>
                        </a:rPr>
                        <a:t>Description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21</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3820" algn="ctr">
                        <a:lnSpc>
                          <a:spcPct val="100000"/>
                        </a:lnSpc>
                        <a:spcBef>
                          <a:spcPts val="200"/>
                        </a:spcBef>
                      </a:pPr>
                      <a:r>
                        <a:rPr sz="1000" dirty="0"/>
                        <a:t>FY</a:t>
                      </a:r>
                      <a:r>
                        <a:rPr sz="1000" spc="-35" dirty="0"/>
                        <a:t> </a:t>
                      </a:r>
                      <a:r>
                        <a:rPr sz="1000" spc="-25" dirty="0"/>
                        <a:t>22</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23</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sz="1000" dirty="0"/>
                        <a:t>FY</a:t>
                      </a:r>
                      <a:r>
                        <a:rPr sz="1000" spc="-35" dirty="0"/>
                        <a:t> </a:t>
                      </a:r>
                      <a:r>
                        <a:rPr sz="1000" spc="-25" dirty="0"/>
                        <a:t>24</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7189676"/>
                  </a:ext>
                </a:extLst>
              </a:tr>
              <a:tr h="243112">
                <a:tc>
                  <a:txBody>
                    <a:bodyPr/>
                    <a:lstStyle/>
                    <a:p>
                      <a:pPr marL="5715" algn="ctr">
                        <a:lnSpc>
                          <a:spcPct val="100000"/>
                        </a:lnSpc>
                        <a:spcBef>
                          <a:spcPts val="200"/>
                        </a:spcBef>
                      </a:pPr>
                      <a:r>
                        <a:rPr lang="en-US" sz="1100" b="1" spc="-25" dirty="0"/>
                        <a:t>Revenue</a:t>
                      </a:r>
                      <a:endParaRPr sz="1100" b="1"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kern="1200" spc="-10" dirty="0">
                          <a:solidFill>
                            <a:schemeClr val="bg1"/>
                          </a:solidFill>
                          <a:latin typeface="Calibri"/>
                          <a:ea typeface="+mn-ea"/>
                          <a:cs typeface="Calibri"/>
                        </a:rPr>
                        <a:t>16,675</a:t>
                      </a:r>
                      <a:endParaRPr lang="en-US" sz="1200" b="0" i="0" u="none" strike="noStrike" dirty="0">
                        <a:solidFill>
                          <a:schemeClr val="bg1"/>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kern="1200" spc="-10" dirty="0">
                          <a:solidFill>
                            <a:schemeClr val="bg1"/>
                          </a:solidFill>
                          <a:latin typeface="Calibri"/>
                          <a:ea typeface="+mn-ea"/>
                          <a:cs typeface="Calibri"/>
                        </a:rPr>
                        <a:t>26,914</a:t>
                      </a:r>
                      <a:endParaRPr lang="en-US" sz="1200" b="0" i="0" u="none" strike="noStrike" dirty="0">
                        <a:solidFill>
                          <a:schemeClr val="bg1"/>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kern="1200" spc="-10" dirty="0">
                          <a:solidFill>
                            <a:schemeClr val="bg1"/>
                          </a:solidFill>
                          <a:latin typeface="Calibri"/>
                          <a:ea typeface="+mn-ea"/>
                          <a:cs typeface="Calibri"/>
                        </a:rPr>
                        <a:t>26,974</a:t>
                      </a:r>
                      <a:endParaRPr lang="en-US" sz="1200" b="0" i="0" u="none" strike="noStrike" dirty="0">
                        <a:solidFill>
                          <a:schemeClr val="bg1"/>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60,922</a:t>
                      </a:r>
                      <a:endParaRPr lang="en-US" sz="12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5817962"/>
                  </a:ext>
                </a:extLst>
              </a:tr>
              <a:tr h="205777">
                <a:tc>
                  <a:txBody>
                    <a:bodyPr/>
                    <a:lstStyle/>
                    <a:p>
                      <a:pPr marL="5715" marR="0" lvl="0" indent="0" algn="ctr" defTabSz="685800" rtl="0" eaLnBrk="1" fontAlgn="auto" latinLnBrk="0" hangingPunct="1">
                        <a:lnSpc>
                          <a:spcPct val="100000"/>
                        </a:lnSpc>
                        <a:spcBef>
                          <a:spcPts val="105"/>
                        </a:spcBef>
                        <a:spcAft>
                          <a:spcPts val="0"/>
                        </a:spcAft>
                        <a:buClrTx/>
                        <a:buSzTx/>
                        <a:buFontTx/>
                        <a:buNone/>
                        <a:tabLst/>
                        <a:defRPr/>
                      </a:pPr>
                      <a:r>
                        <a:rPr lang="en-US" sz="1050" b="1" dirty="0">
                          <a:latin typeface="+mj-lt"/>
                          <a:cs typeface="Calibri"/>
                        </a:rPr>
                        <a:t>Total Assets</a:t>
                      </a:r>
                      <a:endParaRPr lang="en-US" sz="1100" b="1" dirty="0">
                        <a:latin typeface="+mj-lt"/>
                        <a:cs typeface="Calibri"/>
                      </a:endParaRP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28,791</a:t>
                      </a:r>
                      <a:endParaRPr lang="en-US" sz="12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44,187</a:t>
                      </a:r>
                      <a:endParaRPr lang="en-US" sz="12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41,182</a:t>
                      </a:r>
                      <a:endParaRPr lang="en-US" sz="12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65,728</a:t>
                      </a:r>
                      <a:endParaRPr lang="en-US" sz="12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990872"/>
                  </a:ext>
                </a:extLst>
              </a:tr>
              <a:tr h="205777">
                <a:tc>
                  <a:txBody>
                    <a:bodyPr/>
                    <a:lstStyle/>
                    <a:p>
                      <a:pPr marL="5715" marR="0" lvl="0" indent="0" algn="ctr" defTabSz="685800" rtl="0" eaLnBrk="1" fontAlgn="auto" latinLnBrk="0" hangingPunct="1">
                        <a:lnSpc>
                          <a:spcPct val="100000"/>
                        </a:lnSpc>
                        <a:spcBef>
                          <a:spcPts val="105"/>
                        </a:spcBef>
                        <a:spcAft>
                          <a:spcPts val="0"/>
                        </a:spcAft>
                        <a:buClrTx/>
                        <a:buSzTx/>
                        <a:buFontTx/>
                        <a:buNone/>
                        <a:tabLst/>
                        <a:defRPr/>
                      </a:pPr>
                      <a:r>
                        <a:rPr lang="en-US" sz="1100" b="1" dirty="0">
                          <a:latin typeface="+mj-lt"/>
                          <a:cs typeface="Calibri"/>
                        </a:rPr>
                        <a:t>Asset Turnover Ratio (B)</a:t>
                      </a: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spc="-20" dirty="0">
                          <a:latin typeface="Calibri"/>
                          <a:cs typeface="Calibri"/>
                        </a:rPr>
                        <a:t>0.58</a:t>
                      </a:r>
                      <a:endParaRPr lang="en-US" sz="1200" dirty="0">
                        <a:latin typeface="Calibri"/>
                        <a:cs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spc="-20" dirty="0">
                          <a:latin typeface="Calibri"/>
                          <a:cs typeface="Calibri"/>
                        </a:rPr>
                        <a:t>0.61</a:t>
                      </a:r>
                      <a:endParaRPr lang="en-US" sz="1200" dirty="0">
                        <a:latin typeface="Calibri"/>
                        <a:cs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spc="-20" dirty="0">
                          <a:latin typeface="Calibri"/>
                          <a:cs typeface="Calibri"/>
                        </a:rPr>
                        <a:t>0.65</a:t>
                      </a:r>
                      <a:endParaRPr lang="en-US" sz="1200" dirty="0">
                        <a:latin typeface="Calibri"/>
                        <a:cs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spc="-20" dirty="0">
                          <a:latin typeface="Calibri"/>
                          <a:cs typeface="Calibri"/>
                        </a:rPr>
                        <a:t>0.93</a:t>
                      </a:r>
                      <a:endParaRPr lang="en-US" sz="1200" dirty="0">
                        <a:latin typeface="Calibri"/>
                        <a:cs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8653131"/>
                  </a:ext>
                </a:extLst>
              </a:tr>
            </a:tbl>
          </a:graphicData>
        </a:graphic>
      </p:graphicFrame>
      <p:graphicFrame>
        <p:nvGraphicFramePr>
          <p:cNvPr id="6" name="Table 5">
            <a:extLst>
              <a:ext uri="{FF2B5EF4-FFF2-40B4-BE49-F238E27FC236}">
                <a16:creationId xmlns:a16="http://schemas.microsoft.com/office/drawing/2014/main" id="{335EC41A-76B2-5B9F-B87B-3744A198A733}"/>
              </a:ext>
            </a:extLst>
          </p:cNvPr>
          <p:cNvGraphicFramePr>
            <a:graphicFrameLocks noGrp="1"/>
          </p:cNvGraphicFramePr>
          <p:nvPr>
            <p:extLst>
              <p:ext uri="{D42A27DB-BD31-4B8C-83A1-F6EECF244321}">
                <p14:modId xmlns:p14="http://schemas.microsoft.com/office/powerpoint/2010/main" val="2706647292"/>
              </p:ext>
            </p:extLst>
          </p:nvPr>
        </p:nvGraphicFramePr>
        <p:xfrm>
          <a:off x="47290" y="5601354"/>
          <a:ext cx="6742246" cy="205777"/>
        </p:xfrm>
        <a:graphic>
          <a:graphicData uri="http://schemas.openxmlformats.org/drawingml/2006/table">
            <a:tbl>
              <a:tblPr firstRow="1" bandRow="1">
                <a:tableStyleId>{8EC20E35-A176-4012-BC5E-935CFFF8708E}</a:tableStyleId>
              </a:tblPr>
              <a:tblGrid>
                <a:gridCol w="2739798">
                  <a:extLst>
                    <a:ext uri="{9D8B030D-6E8A-4147-A177-3AD203B41FA5}">
                      <a16:colId xmlns:a16="http://schemas.microsoft.com/office/drawing/2014/main" val="3050673674"/>
                    </a:ext>
                  </a:extLst>
                </a:gridCol>
                <a:gridCol w="1035482">
                  <a:extLst>
                    <a:ext uri="{9D8B030D-6E8A-4147-A177-3AD203B41FA5}">
                      <a16:colId xmlns:a16="http://schemas.microsoft.com/office/drawing/2014/main" val="657836535"/>
                    </a:ext>
                  </a:extLst>
                </a:gridCol>
                <a:gridCol w="1033366">
                  <a:extLst>
                    <a:ext uri="{9D8B030D-6E8A-4147-A177-3AD203B41FA5}">
                      <a16:colId xmlns:a16="http://schemas.microsoft.com/office/drawing/2014/main" val="3035347550"/>
                    </a:ext>
                  </a:extLst>
                </a:gridCol>
                <a:gridCol w="1033366">
                  <a:extLst>
                    <a:ext uri="{9D8B030D-6E8A-4147-A177-3AD203B41FA5}">
                      <a16:colId xmlns:a16="http://schemas.microsoft.com/office/drawing/2014/main" val="1073620085"/>
                    </a:ext>
                  </a:extLst>
                </a:gridCol>
                <a:gridCol w="900234">
                  <a:extLst>
                    <a:ext uri="{9D8B030D-6E8A-4147-A177-3AD203B41FA5}">
                      <a16:colId xmlns:a16="http://schemas.microsoft.com/office/drawing/2014/main" val="3200890194"/>
                    </a:ext>
                  </a:extLst>
                </a:gridCol>
              </a:tblGrid>
              <a:tr h="205777">
                <a:tc>
                  <a:txBody>
                    <a:bodyPr/>
                    <a:lstStyle/>
                    <a:p>
                      <a:pPr marL="5715" algn="ctr">
                        <a:lnSpc>
                          <a:spcPct val="100000"/>
                        </a:lnSpc>
                        <a:spcBef>
                          <a:spcPts val="105"/>
                        </a:spcBef>
                      </a:pPr>
                      <a:r>
                        <a:rPr lang="en-US" sz="1000" b="1" dirty="0">
                          <a:latin typeface="+mj-lt"/>
                          <a:cs typeface="Calibri"/>
                        </a:rPr>
                        <a:t>Return on Asset (ROA)  (A * B)</a:t>
                      </a: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1" spc="-10" dirty="0">
                          <a:latin typeface="Calibri"/>
                          <a:cs typeface="Calibri"/>
                        </a:rPr>
                        <a:t>15.05%</a:t>
                      </a:r>
                      <a:endParaRPr lang="en-US" sz="1200" dirty="0">
                        <a:latin typeface="Calibri"/>
                        <a:cs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1" spc="-10" dirty="0">
                          <a:latin typeface="Calibri"/>
                          <a:cs typeface="Calibri"/>
                        </a:rPr>
                        <a:t>22.07%</a:t>
                      </a:r>
                      <a:endParaRPr lang="en-US" sz="1200" dirty="0">
                        <a:latin typeface="Calibri"/>
                        <a:cs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1" spc="-10" dirty="0">
                          <a:latin typeface="Calibri"/>
                          <a:cs typeface="Calibri"/>
                        </a:rPr>
                        <a:t>10.61%</a:t>
                      </a:r>
                      <a:endParaRPr lang="en-US" sz="1200" dirty="0">
                        <a:latin typeface="Calibri"/>
                        <a:cs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1" spc="-10" dirty="0">
                          <a:latin typeface="Calibri"/>
                          <a:cs typeface="Calibri"/>
                        </a:rPr>
                        <a:t>45.28%</a:t>
                      </a:r>
                      <a:endParaRPr lang="en-US" sz="1200" dirty="0">
                        <a:latin typeface="Calibri"/>
                        <a:cs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6352403"/>
                  </a:ext>
                </a:extLst>
              </a:tr>
            </a:tbl>
          </a:graphicData>
        </a:graphic>
      </p:graphicFrame>
      <p:sp>
        <p:nvSpPr>
          <p:cNvPr id="9" name="TextBox 8">
            <a:extLst>
              <a:ext uri="{FF2B5EF4-FFF2-40B4-BE49-F238E27FC236}">
                <a16:creationId xmlns:a16="http://schemas.microsoft.com/office/drawing/2014/main" id="{D30BA075-174D-F27A-DE76-7759F67B6EA4}"/>
              </a:ext>
            </a:extLst>
          </p:cNvPr>
          <p:cNvSpPr txBox="1"/>
          <p:nvPr/>
        </p:nvSpPr>
        <p:spPr>
          <a:xfrm>
            <a:off x="2160448" y="3190280"/>
            <a:ext cx="2483231" cy="307777"/>
          </a:xfrm>
          <a:prstGeom prst="rect">
            <a:avLst/>
          </a:prstGeom>
          <a:solidFill>
            <a:schemeClr val="tx1">
              <a:lumMod val="85000"/>
            </a:schemeClr>
          </a:solidFill>
        </p:spPr>
        <p:txBody>
          <a:bodyPr wrap="square" rtlCol="0">
            <a:spAutoFit/>
          </a:bodyPr>
          <a:lstStyle/>
          <a:p>
            <a:pPr marL="12700" marR="5080" algn="ctr">
              <a:spcBef>
                <a:spcPts val="105"/>
              </a:spcBef>
            </a:pPr>
            <a:r>
              <a:rPr lang="en-US" sz="1400" b="1" dirty="0">
                <a:solidFill>
                  <a:schemeClr val="bg1"/>
                </a:solidFill>
                <a:latin typeface="Aharoni" panose="02010803020104030203" pitchFamily="2" charset="-79"/>
                <a:cs typeface="Aharoni" panose="02010803020104030203" pitchFamily="2" charset="-79"/>
              </a:rPr>
              <a:t>ROA</a:t>
            </a:r>
            <a:r>
              <a:rPr lang="en-US" sz="1400" b="1" spc="15" dirty="0">
                <a:solidFill>
                  <a:schemeClr val="bg1"/>
                </a:solidFill>
                <a:latin typeface="Aharoni" panose="02010803020104030203" pitchFamily="2" charset="-79"/>
                <a:cs typeface="Aharoni" panose="02010803020104030203" pitchFamily="2" charset="-79"/>
              </a:rPr>
              <a:t> </a:t>
            </a:r>
            <a:r>
              <a:rPr lang="en-US" sz="1400" b="1" dirty="0">
                <a:solidFill>
                  <a:schemeClr val="bg1"/>
                </a:solidFill>
                <a:latin typeface="Aharoni" panose="02010803020104030203" pitchFamily="2" charset="-79"/>
                <a:cs typeface="Aharoni" panose="02010803020104030203" pitchFamily="2" charset="-79"/>
              </a:rPr>
              <a:t>- </a:t>
            </a:r>
            <a:r>
              <a:rPr lang="en-US" sz="1400" b="1" spc="-10" dirty="0">
                <a:solidFill>
                  <a:schemeClr val="bg1"/>
                </a:solidFill>
                <a:latin typeface="Aharoni" panose="02010803020104030203" pitchFamily="2" charset="-79"/>
                <a:cs typeface="Aharoni" panose="02010803020104030203" pitchFamily="2" charset="-79"/>
              </a:rPr>
              <a:t>DUPONT</a:t>
            </a:r>
            <a:r>
              <a:rPr lang="en-US" sz="1400" b="1" spc="-25" dirty="0">
                <a:solidFill>
                  <a:schemeClr val="bg1"/>
                </a:solidFill>
                <a:latin typeface="Aharoni" panose="02010803020104030203" pitchFamily="2" charset="-79"/>
                <a:cs typeface="Aharoni" panose="02010803020104030203" pitchFamily="2" charset="-79"/>
              </a:rPr>
              <a:t> </a:t>
            </a:r>
            <a:r>
              <a:rPr lang="en-US" sz="1400" b="1" spc="-10" dirty="0">
                <a:solidFill>
                  <a:schemeClr val="bg1"/>
                </a:solidFill>
                <a:latin typeface="Aharoni" panose="02010803020104030203" pitchFamily="2" charset="-79"/>
                <a:cs typeface="Aharoni" panose="02010803020104030203" pitchFamily="2" charset="-79"/>
              </a:rPr>
              <a:t>EQUATION</a:t>
            </a:r>
            <a:endParaRPr lang="en-US" sz="1400" dirty="0">
              <a:solidFill>
                <a:schemeClr val="bg1"/>
              </a:solidFill>
              <a:latin typeface="Aharoni" panose="02010803020104030203" pitchFamily="2" charset="-79"/>
              <a:cs typeface="Aharoni" panose="02010803020104030203" pitchFamily="2" charset="-79"/>
            </a:endParaRPr>
          </a:p>
        </p:txBody>
      </p:sp>
      <p:graphicFrame>
        <p:nvGraphicFramePr>
          <p:cNvPr id="10" name="Table 9">
            <a:extLst>
              <a:ext uri="{FF2B5EF4-FFF2-40B4-BE49-F238E27FC236}">
                <a16:creationId xmlns:a16="http://schemas.microsoft.com/office/drawing/2014/main" id="{A2503363-2A11-18EB-C204-4D40880ED0D2}"/>
              </a:ext>
            </a:extLst>
          </p:cNvPr>
          <p:cNvGraphicFramePr>
            <a:graphicFrameLocks noGrp="1"/>
          </p:cNvGraphicFramePr>
          <p:nvPr>
            <p:extLst>
              <p:ext uri="{D42A27DB-BD31-4B8C-83A1-F6EECF244321}">
                <p14:modId xmlns:p14="http://schemas.microsoft.com/office/powerpoint/2010/main" val="1899802973"/>
              </p:ext>
            </p:extLst>
          </p:nvPr>
        </p:nvGraphicFramePr>
        <p:xfrm>
          <a:off x="50692" y="3495244"/>
          <a:ext cx="6735443" cy="897778"/>
        </p:xfrm>
        <a:graphic>
          <a:graphicData uri="http://schemas.openxmlformats.org/drawingml/2006/table">
            <a:tbl>
              <a:tblPr firstRow="1" bandRow="1">
                <a:tableStyleId>{8EC20E35-A176-4012-BC5E-935CFFF8708E}</a:tableStyleId>
              </a:tblPr>
              <a:tblGrid>
                <a:gridCol w="2737034">
                  <a:extLst>
                    <a:ext uri="{9D8B030D-6E8A-4147-A177-3AD203B41FA5}">
                      <a16:colId xmlns:a16="http://schemas.microsoft.com/office/drawing/2014/main" val="3114984121"/>
                    </a:ext>
                  </a:extLst>
                </a:gridCol>
                <a:gridCol w="1034437">
                  <a:extLst>
                    <a:ext uri="{9D8B030D-6E8A-4147-A177-3AD203B41FA5}">
                      <a16:colId xmlns:a16="http://schemas.microsoft.com/office/drawing/2014/main" val="2399198162"/>
                    </a:ext>
                  </a:extLst>
                </a:gridCol>
                <a:gridCol w="1032323">
                  <a:extLst>
                    <a:ext uri="{9D8B030D-6E8A-4147-A177-3AD203B41FA5}">
                      <a16:colId xmlns:a16="http://schemas.microsoft.com/office/drawing/2014/main" val="138409484"/>
                    </a:ext>
                  </a:extLst>
                </a:gridCol>
                <a:gridCol w="1032323">
                  <a:extLst>
                    <a:ext uri="{9D8B030D-6E8A-4147-A177-3AD203B41FA5}">
                      <a16:colId xmlns:a16="http://schemas.microsoft.com/office/drawing/2014/main" val="773549074"/>
                    </a:ext>
                  </a:extLst>
                </a:gridCol>
                <a:gridCol w="899326">
                  <a:extLst>
                    <a:ext uri="{9D8B030D-6E8A-4147-A177-3AD203B41FA5}">
                      <a16:colId xmlns:a16="http://schemas.microsoft.com/office/drawing/2014/main" val="2406370843"/>
                    </a:ext>
                  </a:extLst>
                </a:gridCol>
              </a:tblGrid>
              <a:tr h="243112">
                <a:tc>
                  <a:txBody>
                    <a:bodyPr/>
                    <a:lstStyle/>
                    <a:p>
                      <a:pPr algn="ctr">
                        <a:lnSpc>
                          <a:spcPct val="100000"/>
                        </a:lnSpc>
                      </a:pPr>
                      <a:r>
                        <a:rPr lang="en-US" sz="1050" dirty="0">
                          <a:latin typeface="Times New Roman"/>
                          <a:cs typeface="Times New Roman"/>
                        </a:rPr>
                        <a:t>Description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21</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3820" algn="ctr">
                        <a:lnSpc>
                          <a:spcPct val="100000"/>
                        </a:lnSpc>
                        <a:spcBef>
                          <a:spcPts val="200"/>
                        </a:spcBef>
                      </a:pPr>
                      <a:r>
                        <a:rPr sz="1000" dirty="0"/>
                        <a:t>FY</a:t>
                      </a:r>
                      <a:r>
                        <a:rPr sz="1000" spc="-35" dirty="0"/>
                        <a:t> </a:t>
                      </a:r>
                      <a:r>
                        <a:rPr sz="1000" spc="-25" dirty="0"/>
                        <a:t>22</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23</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sz="1000" dirty="0"/>
                        <a:t>FY</a:t>
                      </a:r>
                      <a:r>
                        <a:rPr sz="1000" spc="-35" dirty="0"/>
                        <a:t> </a:t>
                      </a:r>
                      <a:r>
                        <a:rPr sz="1000" spc="-25" dirty="0"/>
                        <a:t>24</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7189676"/>
                  </a:ext>
                </a:extLst>
              </a:tr>
              <a:tr h="243112">
                <a:tc>
                  <a:txBody>
                    <a:bodyPr/>
                    <a:lstStyle/>
                    <a:p>
                      <a:pPr marL="5715" algn="ctr">
                        <a:lnSpc>
                          <a:spcPts val="1185"/>
                        </a:lnSpc>
                      </a:pPr>
                      <a:r>
                        <a:rPr sz="1050" b="1" dirty="0">
                          <a:latin typeface="Calibri"/>
                          <a:cs typeface="Calibri"/>
                        </a:rPr>
                        <a:t>NET</a:t>
                      </a:r>
                      <a:r>
                        <a:rPr sz="1050" b="1" spc="-50" dirty="0">
                          <a:latin typeface="Calibri"/>
                          <a:cs typeface="Calibri"/>
                        </a:rPr>
                        <a:t> </a:t>
                      </a:r>
                      <a:r>
                        <a:rPr sz="1050" b="1" spc="-10" dirty="0">
                          <a:latin typeface="Calibri"/>
                          <a:cs typeface="Calibri"/>
                        </a:rPr>
                        <a:t>PROFIT</a:t>
                      </a:r>
                      <a:r>
                        <a:rPr lang="en-US" sz="1050" b="1" spc="-10" dirty="0">
                          <a:latin typeface="Calibri"/>
                          <a:cs typeface="Calibri"/>
                        </a:rPr>
                        <a:t> (NP)</a:t>
                      </a:r>
                      <a:endParaRPr sz="1050" b="1" dirty="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4,332</a:t>
                      </a:r>
                      <a:endParaRPr lang="en-US" sz="12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9,752</a:t>
                      </a:r>
                      <a:endParaRPr lang="en-US" sz="12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4,368</a:t>
                      </a:r>
                      <a:endParaRPr lang="en-US" sz="12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dirty="0">
                          <a:latin typeface="Calibri"/>
                          <a:cs typeface="Calibri"/>
                        </a:rPr>
                        <a:t>29,760</a:t>
                      </a:r>
                      <a:endParaRPr lang="en-US" sz="12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5817962"/>
                  </a:ext>
                </a:extLst>
              </a:tr>
              <a:tr h="205777">
                <a:tc>
                  <a:txBody>
                    <a:bodyPr/>
                    <a:lstStyle/>
                    <a:p>
                      <a:pPr marL="5715" algn="ctr">
                        <a:lnSpc>
                          <a:spcPts val="1185"/>
                        </a:lnSpc>
                      </a:pPr>
                      <a:r>
                        <a:rPr sz="1050" b="1" spc="-10" dirty="0">
                          <a:latin typeface="Calibri"/>
                          <a:cs typeface="Calibri"/>
                        </a:rPr>
                        <a:t>REVENUE</a:t>
                      </a:r>
                      <a:endParaRPr sz="1050" b="1" dirty="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kern="1200" spc="-10" dirty="0">
                          <a:solidFill>
                            <a:schemeClr val="bg1"/>
                          </a:solidFill>
                          <a:latin typeface="Calibri"/>
                          <a:ea typeface="+mn-ea"/>
                          <a:cs typeface="Calibri"/>
                        </a:rPr>
                        <a:t>16,675</a:t>
                      </a:r>
                      <a:endParaRPr lang="en-US" sz="1200" b="0" i="0" u="none" strike="noStrike" dirty="0">
                        <a:solidFill>
                          <a:schemeClr val="bg1"/>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kern="1200" spc="-10" dirty="0">
                          <a:solidFill>
                            <a:schemeClr val="bg1"/>
                          </a:solidFill>
                          <a:latin typeface="Calibri"/>
                          <a:ea typeface="+mn-ea"/>
                          <a:cs typeface="Calibri"/>
                        </a:rPr>
                        <a:t>26,914</a:t>
                      </a:r>
                      <a:endParaRPr lang="en-US" sz="1200" b="0" i="0" u="none" strike="noStrike" dirty="0">
                        <a:solidFill>
                          <a:schemeClr val="bg1"/>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kern="1200" spc="-10" dirty="0">
                          <a:solidFill>
                            <a:schemeClr val="bg1"/>
                          </a:solidFill>
                          <a:latin typeface="Calibri"/>
                          <a:ea typeface="+mn-ea"/>
                          <a:cs typeface="Calibri"/>
                        </a:rPr>
                        <a:t>26,974</a:t>
                      </a:r>
                      <a:endParaRPr lang="en-US" sz="1200" b="0" i="0" u="none" strike="noStrike" dirty="0">
                        <a:solidFill>
                          <a:schemeClr val="bg1"/>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60,922</a:t>
                      </a:r>
                      <a:endParaRPr lang="en-US" sz="12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990872"/>
                  </a:ext>
                </a:extLst>
              </a:tr>
              <a:tr h="205777">
                <a:tc>
                  <a:txBody>
                    <a:bodyPr/>
                    <a:lstStyle/>
                    <a:p>
                      <a:pPr marL="5715" algn="ctr">
                        <a:lnSpc>
                          <a:spcPct val="100000"/>
                        </a:lnSpc>
                        <a:spcBef>
                          <a:spcPts val="105"/>
                        </a:spcBef>
                      </a:pPr>
                      <a:r>
                        <a:rPr lang="en-US" sz="1050" b="1" dirty="0">
                          <a:latin typeface="+mj-lt"/>
                          <a:cs typeface="Calibri"/>
                        </a:rPr>
                        <a:t>Net Profit Margin (A)</a:t>
                      </a: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spc="-10" dirty="0">
                          <a:latin typeface="Calibri"/>
                          <a:cs typeface="Calibri"/>
                        </a:rPr>
                        <a:t>25.98%</a:t>
                      </a:r>
                      <a:endParaRPr lang="en-US" sz="1200" dirty="0">
                        <a:latin typeface="Calibri"/>
                        <a:cs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spc="-10" dirty="0">
                          <a:latin typeface="Calibri"/>
                          <a:cs typeface="Calibri"/>
                        </a:rPr>
                        <a:t>36.23%</a:t>
                      </a:r>
                      <a:endParaRPr lang="en-US" sz="1200" dirty="0">
                        <a:latin typeface="Calibri"/>
                        <a:cs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200" spc="-10" dirty="0">
                          <a:latin typeface="Calibri"/>
                          <a:cs typeface="Calibri"/>
                        </a:rPr>
                        <a:t>16.19%</a:t>
                      </a:r>
                      <a:endParaRPr lang="en-US" sz="12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200" spc="-10" dirty="0">
                          <a:latin typeface="Calibri"/>
                          <a:cs typeface="Calibri"/>
                        </a:rPr>
                        <a:t>48.85%</a:t>
                      </a:r>
                      <a:endParaRPr lang="en-US" sz="12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338653131"/>
                  </a:ext>
                </a:extLst>
              </a:tr>
            </a:tbl>
          </a:graphicData>
        </a:graphic>
      </p:graphicFrame>
      <p:graphicFrame>
        <p:nvGraphicFramePr>
          <p:cNvPr id="11" name="Table 10">
            <a:extLst>
              <a:ext uri="{FF2B5EF4-FFF2-40B4-BE49-F238E27FC236}">
                <a16:creationId xmlns:a16="http://schemas.microsoft.com/office/drawing/2014/main" id="{6494D405-84DA-AB26-59FD-D179386A5FE5}"/>
              </a:ext>
            </a:extLst>
          </p:cNvPr>
          <p:cNvGraphicFramePr>
            <a:graphicFrameLocks noGrp="1"/>
          </p:cNvGraphicFramePr>
          <p:nvPr>
            <p:extLst>
              <p:ext uri="{D42A27DB-BD31-4B8C-83A1-F6EECF244321}">
                <p14:modId xmlns:p14="http://schemas.microsoft.com/office/powerpoint/2010/main" val="2248066816"/>
              </p:ext>
            </p:extLst>
          </p:nvPr>
        </p:nvGraphicFramePr>
        <p:xfrm>
          <a:off x="36696" y="2107727"/>
          <a:ext cx="6742246" cy="897778"/>
        </p:xfrm>
        <a:graphic>
          <a:graphicData uri="http://schemas.openxmlformats.org/drawingml/2006/table">
            <a:tbl>
              <a:tblPr firstRow="1" bandRow="1">
                <a:tableStyleId>{8EC20E35-A176-4012-BC5E-935CFFF8708E}</a:tableStyleId>
              </a:tblPr>
              <a:tblGrid>
                <a:gridCol w="2739798">
                  <a:extLst>
                    <a:ext uri="{9D8B030D-6E8A-4147-A177-3AD203B41FA5}">
                      <a16:colId xmlns:a16="http://schemas.microsoft.com/office/drawing/2014/main" val="3114984121"/>
                    </a:ext>
                  </a:extLst>
                </a:gridCol>
                <a:gridCol w="1035482">
                  <a:extLst>
                    <a:ext uri="{9D8B030D-6E8A-4147-A177-3AD203B41FA5}">
                      <a16:colId xmlns:a16="http://schemas.microsoft.com/office/drawing/2014/main" val="2399198162"/>
                    </a:ext>
                  </a:extLst>
                </a:gridCol>
                <a:gridCol w="1033366">
                  <a:extLst>
                    <a:ext uri="{9D8B030D-6E8A-4147-A177-3AD203B41FA5}">
                      <a16:colId xmlns:a16="http://schemas.microsoft.com/office/drawing/2014/main" val="138409484"/>
                    </a:ext>
                  </a:extLst>
                </a:gridCol>
                <a:gridCol w="1033366">
                  <a:extLst>
                    <a:ext uri="{9D8B030D-6E8A-4147-A177-3AD203B41FA5}">
                      <a16:colId xmlns:a16="http://schemas.microsoft.com/office/drawing/2014/main" val="773549074"/>
                    </a:ext>
                  </a:extLst>
                </a:gridCol>
                <a:gridCol w="900234">
                  <a:extLst>
                    <a:ext uri="{9D8B030D-6E8A-4147-A177-3AD203B41FA5}">
                      <a16:colId xmlns:a16="http://schemas.microsoft.com/office/drawing/2014/main" val="2406370843"/>
                    </a:ext>
                  </a:extLst>
                </a:gridCol>
              </a:tblGrid>
              <a:tr h="243112">
                <a:tc>
                  <a:txBody>
                    <a:bodyPr/>
                    <a:lstStyle/>
                    <a:p>
                      <a:pPr algn="ctr">
                        <a:lnSpc>
                          <a:spcPct val="100000"/>
                        </a:lnSpc>
                      </a:pPr>
                      <a:r>
                        <a:rPr lang="en-US" sz="1050" dirty="0">
                          <a:latin typeface="Times New Roman"/>
                          <a:cs typeface="Times New Roman"/>
                        </a:rPr>
                        <a:t>Description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21</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3820" algn="ctr">
                        <a:lnSpc>
                          <a:spcPct val="100000"/>
                        </a:lnSpc>
                        <a:spcBef>
                          <a:spcPts val="200"/>
                        </a:spcBef>
                      </a:pPr>
                      <a:r>
                        <a:rPr sz="1000" dirty="0"/>
                        <a:t>FY</a:t>
                      </a:r>
                      <a:r>
                        <a:rPr sz="1000" spc="-35" dirty="0"/>
                        <a:t> </a:t>
                      </a:r>
                      <a:r>
                        <a:rPr sz="1000" spc="-25" dirty="0"/>
                        <a:t>22</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23</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sz="1000" dirty="0"/>
                        <a:t>FY</a:t>
                      </a:r>
                      <a:r>
                        <a:rPr sz="1000" spc="-35" dirty="0"/>
                        <a:t> </a:t>
                      </a:r>
                      <a:r>
                        <a:rPr sz="1000" spc="-25" dirty="0"/>
                        <a:t>24</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7189676"/>
                  </a:ext>
                </a:extLst>
              </a:tr>
              <a:tr h="243112">
                <a:tc>
                  <a:txBody>
                    <a:bodyPr/>
                    <a:lstStyle/>
                    <a:p>
                      <a:pPr marL="5715" algn="ctr">
                        <a:lnSpc>
                          <a:spcPct val="100000"/>
                        </a:lnSpc>
                        <a:spcBef>
                          <a:spcPts val="200"/>
                        </a:spcBef>
                      </a:pPr>
                      <a:r>
                        <a:rPr lang="en-US" sz="1050" b="1" dirty="0">
                          <a:latin typeface="Calibri"/>
                          <a:cs typeface="Calibri"/>
                        </a:rPr>
                        <a:t>NET</a:t>
                      </a:r>
                      <a:r>
                        <a:rPr lang="en-US" sz="1050" b="1" spc="-50" dirty="0">
                          <a:latin typeface="Calibri"/>
                          <a:cs typeface="Calibri"/>
                        </a:rPr>
                        <a:t> </a:t>
                      </a:r>
                      <a:r>
                        <a:rPr lang="en-US" sz="1050" b="1" spc="-10" dirty="0">
                          <a:latin typeface="Calibri"/>
                          <a:cs typeface="Calibri"/>
                        </a:rPr>
                        <a:t>PROFIT (NP)</a:t>
                      </a:r>
                      <a:endParaRPr sz="1050" b="1"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4,332</a:t>
                      </a:r>
                      <a:endParaRPr lang="en-US" sz="12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9,752</a:t>
                      </a:r>
                      <a:endParaRPr lang="en-US" sz="12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4,368</a:t>
                      </a:r>
                      <a:endParaRPr lang="en-US" sz="12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dirty="0">
                          <a:latin typeface="Calibri"/>
                          <a:cs typeface="Calibri"/>
                        </a:rPr>
                        <a:t>29,760</a:t>
                      </a:r>
                      <a:endParaRPr lang="en-US" sz="12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5817962"/>
                  </a:ext>
                </a:extLst>
              </a:tr>
              <a:tr h="205777">
                <a:tc>
                  <a:txBody>
                    <a:bodyPr/>
                    <a:lstStyle/>
                    <a:p>
                      <a:pPr marL="5715" algn="ctr">
                        <a:lnSpc>
                          <a:spcPct val="100000"/>
                        </a:lnSpc>
                        <a:spcBef>
                          <a:spcPts val="105"/>
                        </a:spcBef>
                      </a:pPr>
                      <a:r>
                        <a:rPr lang="en-US" sz="1050" b="1" spc="-50" dirty="0">
                          <a:latin typeface="Calibri"/>
                          <a:cs typeface="Calibri"/>
                        </a:rPr>
                        <a:t> </a:t>
                      </a:r>
                      <a:r>
                        <a:rPr lang="en-US" sz="1050" b="1" dirty="0">
                          <a:latin typeface="Calibri"/>
                          <a:cs typeface="Calibri"/>
                        </a:rPr>
                        <a:t>TOTAL</a:t>
                      </a:r>
                      <a:r>
                        <a:rPr lang="en-US" sz="1050" b="1" spc="-30" dirty="0">
                          <a:latin typeface="Calibri"/>
                          <a:cs typeface="Calibri"/>
                        </a:rPr>
                        <a:t> </a:t>
                      </a:r>
                      <a:r>
                        <a:rPr lang="en-US" sz="1050" b="1" spc="-10" dirty="0">
                          <a:latin typeface="Calibri"/>
                          <a:cs typeface="Calibri"/>
                        </a:rPr>
                        <a:t>ASSETS</a:t>
                      </a:r>
                      <a:endParaRPr lang="en-US" sz="1050" b="1" dirty="0">
                        <a:latin typeface="Calibri"/>
                        <a:cs typeface="Calibri"/>
                      </a:endParaRP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28,791</a:t>
                      </a:r>
                      <a:endParaRPr lang="en-US" sz="12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44,187</a:t>
                      </a:r>
                      <a:endParaRPr lang="en-US" sz="12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41,182</a:t>
                      </a:r>
                      <a:endParaRPr lang="en-US" sz="12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65,728</a:t>
                      </a:r>
                      <a:endParaRPr lang="en-US" sz="1200" b="0"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990872"/>
                  </a:ext>
                </a:extLst>
              </a:tr>
              <a:tr h="205777">
                <a:tc>
                  <a:txBody>
                    <a:bodyPr/>
                    <a:lstStyle/>
                    <a:p>
                      <a:pPr marL="5715" algn="ctr">
                        <a:lnSpc>
                          <a:spcPct val="100000"/>
                        </a:lnSpc>
                        <a:spcBef>
                          <a:spcPts val="105"/>
                        </a:spcBef>
                      </a:pPr>
                      <a:r>
                        <a:rPr lang="en-US" sz="1050" b="1" dirty="0">
                          <a:latin typeface="+mj-lt"/>
                          <a:cs typeface="Calibri"/>
                        </a:rPr>
                        <a:t>Return On Assets</a:t>
                      </a: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1" spc="-10" dirty="0">
                          <a:latin typeface="Calibri"/>
                          <a:cs typeface="Calibri"/>
                        </a:rPr>
                        <a:t>15.05%</a:t>
                      </a:r>
                      <a:endParaRPr lang="en-US" sz="1200" dirty="0">
                        <a:latin typeface="Calibri"/>
                        <a:cs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1" spc="-10" dirty="0">
                          <a:latin typeface="Calibri"/>
                          <a:cs typeface="Calibri"/>
                        </a:rPr>
                        <a:t>22.07%</a:t>
                      </a:r>
                      <a:endParaRPr lang="en-US" sz="1200" dirty="0">
                        <a:latin typeface="Calibri"/>
                        <a:cs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1" spc="-10" dirty="0">
                          <a:latin typeface="Calibri"/>
                          <a:cs typeface="Calibri"/>
                        </a:rPr>
                        <a:t>10.61%</a:t>
                      </a:r>
                      <a:endParaRPr lang="en-US" sz="1200" dirty="0">
                        <a:latin typeface="Calibri"/>
                        <a:cs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1" spc="-10" dirty="0">
                          <a:latin typeface="Calibri"/>
                          <a:cs typeface="Calibri"/>
                        </a:rPr>
                        <a:t>45.28%</a:t>
                      </a:r>
                      <a:endParaRPr lang="en-US" sz="1200" dirty="0">
                        <a:latin typeface="Calibri"/>
                        <a:cs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338653131"/>
                  </a:ext>
                </a:extLst>
              </a:tr>
            </a:tbl>
          </a:graphicData>
        </a:graphic>
      </p:graphicFrame>
      <p:sp>
        <p:nvSpPr>
          <p:cNvPr id="12" name="TextBox 11">
            <a:extLst>
              <a:ext uri="{FF2B5EF4-FFF2-40B4-BE49-F238E27FC236}">
                <a16:creationId xmlns:a16="http://schemas.microsoft.com/office/drawing/2014/main" id="{0A7F6AA2-43FB-3024-3509-071DA56C1B1C}"/>
              </a:ext>
            </a:extLst>
          </p:cNvPr>
          <p:cNvSpPr txBox="1"/>
          <p:nvPr/>
        </p:nvSpPr>
        <p:spPr>
          <a:xfrm>
            <a:off x="2252999" y="1761298"/>
            <a:ext cx="2330831" cy="338554"/>
          </a:xfrm>
          <a:prstGeom prst="rect">
            <a:avLst/>
          </a:prstGeom>
          <a:solidFill>
            <a:schemeClr val="tx1">
              <a:lumMod val="85000"/>
            </a:schemeClr>
          </a:solidFill>
        </p:spPr>
        <p:txBody>
          <a:bodyPr wrap="square" rtlCol="0">
            <a:spAutoFit/>
          </a:bodyPr>
          <a:lstStyle/>
          <a:p>
            <a:pPr marL="12700" marR="5080" algn="ctr">
              <a:lnSpc>
                <a:spcPct val="100000"/>
              </a:lnSpc>
              <a:spcBef>
                <a:spcPts val="105"/>
              </a:spcBef>
            </a:pPr>
            <a:r>
              <a:rPr lang="en-US" sz="1600" b="1" dirty="0">
                <a:solidFill>
                  <a:schemeClr val="bg1"/>
                </a:solidFill>
                <a:latin typeface="Aharoni" panose="02010803020104030203" pitchFamily="2" charset="-79"/>
                <a:cs typeface="Aharoni" panose="02010803020104030203" pitchFamily="2" charset="-79"/>
              </a:rPr>
              <a:t>Return On Asset ROA</a:t>
            </a:r>
          </a:p>
        </p:txBody>
      </p:sp>
      <p:graphicFrame>
        <p:nvGraphicFramePr>
          <p:cNvPr id="13" name="Table 12">
            <a:extLst>
              <a:ext uri="{FF2B5EF4-FFF2-40B4-BE49-F238E27FC236}">
                <a16:creationId xmlns:a16="http://schemas.microsoft.com/office/drawing/2014/main" id="{F6F34A6A-975B-EC95-D1AE-59A94A8CB9AB}"/>
              </a:ext>
            </a:extLst>
          </p:cNvPr>
          <p:cNvGraphicFramePr>
            <a:graphicFrameLocks noGrp="1"/>
          </p:cNvGraphicFramePr>
          <p:nvPr>
            <p:extLst>
              <p:ext uri="{D42A27DB-BD31-4B8C-83A1-F6EECF244321}">
                <p14:modId xmlns:p14="http://schemas.microsoft.com/office/powerpoint/2010/main" val="3269842684"/>
              </p:ext>
            </p:extLst>
          </p:nvPr>
        </p:nvGraphicFramePr>
        <p:xfrm>
          <a:off x="74954" y="6330725"/>
          <a:ext cx="6730231" cy="796869"/>
        </p:xfrm>
        <a:graphic>
          <a:graphicData uri="http://schemas.openxmlformats.org/drawingml/2006/table">
            <a:tbl>
              <a:tblPr firstRow="1" bandRow="1">
                <a:tableStyleId>{8EC20E35-A176-4012-BC5E-935CFFF8708E}</a:tableStyleId>
              </a:tblPr>
              <a:tblGrid>
                <a:gridCol w="2734916">
                  <a:extLst>
                    <a:ext uri="{9D8B030D-6E8A-4147-A177-3AD203B41FA5}">
                      <a16:colId xmlns:a16="http://schemas.microsoft.com/office/drawing/2014/main" val="3114984121"/>
                    </a:ext>
                  </a:extLst>
                </a:gridCol>
                <a:gridCol w="1033637">
                  <a:extLst>
                    <a:ext uri="{9D8B030D-6E8A-4147-A177-3AD203B41FA5}">
                      <a16:colId xmlns:a16="http://schemas.microsoft.com/office/drawing/2014/main" val="2399198162"/>
                    </a:ext>
                  </a:extLst>
                </a:gridCol>
                <a:gridCol w="1031524">
                  <a:extLst>
                    <a:ext uri="{9D8B030D-6E8A-4147-A177-3AD203B41FA5}">
                      <a16:colId xmlns:a16="http://schemas.microsoft.com/office/drawing/2014/main" val="138409484"/>
                    </a:ext>
                  </a:extLst>
                </a:gridCol>
                <a:gridCol w="1031524">
                  <a:extLst>
                    <a:ext uri="{9D8B030D-6E8A-4147-A177-3AD203B41FA5}">
                      <a16:colId xmlns:a16="http://schemas.microsoft.com/office/drawing/2014/main" val="773549074"/>
                    </a:ext>
                  </a:extLst>
                </a:gridCol>
                <a:gridCol w="898630">
                  <a:extLst>
                    <a:ext uri="{9D8B030D-6E8A-4147-A177-3AD203B41FA5}">
                      <a16:colId xmlns:a16="http://schemas.microsoft.com/office/drawing/2014/main" val="2406370843"/>
                    </a:ext>
                  </a:extLst>
                </a:gridCol>
              </a:tblGrid>
              <a:tr h="243112">
                <a:tc>
                  <a:txBody>
                    <a:bodyPr/>
                    <a:lstStyle/>
                    <a:p>
                      <a:pPr algn="ctr">
                        <a:lnSpc>
                          <a:spcPct val="100000"/>
                        </a:lnSpc>
                      </a:pPr>
                      <a:r>
                        <a:rPr lang="en-US" sz="1050" dirty="0">
                          <a:latin typeface="Times New Roman"/>
                          <a:cs typeface="Times New Roman"/>
                        </a:rPr>
                        <a:t>Description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lang="en-US" sz="1000" dirty="0"/>
                        <a:t>FY</a:t>
                      </a:r>
                      <a:r>
                        <a:rPr lang="en-US" sz="1000" spc="-35" dirty="0"/>
                        <a:t> </a:t>
                      </a:r>
                      <a:r>
                        <a:rPr lang="en-US" sz="1000" spc="-25" dirty="0"/>
                        <a:t>21</a:t>
                      </a:r>
                      <a:endParaRPr lang="en-US"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3820" algn="ctr">
                        <a:lnSpc>
                          <a:spcPct val="100000"/>
                        </a:lnSpc>
                        <a:spcBef>
                          <a:spcPts val="200"/>
                        </a:spcBef>
                      </a:pPr>
                      <a:r>
                        <a:rPr lang="en-US" sz="1000" dirty="0"/>
                        <a:t>FY</a:t>
                      </a:r>
                      <a:r>
                        <a:rPr lang="en-US" sz="1000" spc="-35" dirty="0"/>
                        <a:t> </a:t>
                      </a:r>
                      <a:r>
                        <a:rPr lang="en-US" sz="1000" spc="-25" dirty="0"/>
                        <a:t>22</a:t>
                      </a:r>
                      <a:endParaRPr lang="en-US"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lang="en-US" sz="1000"/>
                        <a:t>FY</a:t>
                      </a:r>
                      <a:r>
                        <a:rPr lang="en-US" sz="1000" spc="-35"/>
                        <a:t> </a:t>
                      </a:r>
                      <a:r>
                        <a:rPr lang="en-US" sz="1000" spc="-25"/>
                        <a:t>23</a:t>
                      </a:r>
                      <a:endParaRPr lang="en-US"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lang="en-US" sz="1000"/>
                        <a:t>FY</a:t>
                      </a:r>
                      <a:r>
                        <a:rPr lang="en-US" sz="1000" spc="-35"/>
                        <a:t> </a:t>
                      </a:r>
                      <a:r>
                        <a:rPr lang="en-US" sz="1000" spc="-25"/>
                        <a:t>24</a:t>
                      </a:r>
                      <a:endParaRPr lang="en-US"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7189676"/>
                  </a:ext>
                </a:extLst>
              </a:tr>
              <a:tr h="155156">
                <a:tc>
                  <a:txBody>
                    <a:bodyPr/>
                    <a:lstStyle/>
                    <a:p>
                      <a:pPr marL="5715" algn="ctr">
                        <a:lnSpc>
                          <a:spcPts val="1185"/>
                        </a:lnSpc>
                      </a:pPr>
                      <a:r>
                        <a:rPr lang="en-US" sz="1000" b="1" spc="-10" dirty="0">
                          <a:latin typeface="+mj-lt"/>
                          <a:cs typeface="Aharoni" panose="02010803020104030203" pitchFamily="2" charset="-79"/>
                        </a:rPr>
                        <a:t>EBIT</a:t>
                      </a:r>
                      <a:endParaRPr lang="en-US" sz="1000" b="1" dirty="0">
                        <a:latin typeface="+mj-lt"/>
                        <a:cs typeface="Aharoni" panose="02010803020104030203" pitchFamily="2" charset="-79"/>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Open Sans" panose="020B0606030504020204" pitchFamily="34" charset="0"/>
                        </a:rPr>
                        <a:t>4532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Open Sans" panose="020B0606030504020204" pitchFamily="34" charset="0"/>
                        </a:rPr>
                        <a:t>10041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Open Sans" panose="020B0606030504020204" pitchFamily="34" charset="0"/>
                        </a:rPr>
                        <a:t>4224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Open Sans" panose="020B0606030504020204" pitchFamily="34" charset="0"/>
                        </a:rPr>
                        <a:t>32972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5817962"/>
                  </a:ext>
                </a:extLst>
              </a:tr>
              <a:tr h="118326">
                <a:tc>
                  <a:txBody>
                    <a:bodyPr/>
                    <a:lstStyle/>
                    <a:p>
                      <a:pPr marL="5715" algn="ctr">
                        <a:lnSpc>
                          <a:spcPts val="1185"/>
                        </a:lnSpc>
                      </a:pPr>
                      <a:r>
                        <a:rPr lang="en-US" sz="1000" b="1" dirty="0">
                          <a:latin typeface="+mj-lt"/>
                          <a:cs typeface="Aharoni" panose="02010803020104030203" pitchFamily="2" charset="-79"/>
                        </a:rPr>
                        <a:t>AVERAGE</a:t>
                      </a:r>
                      <a:r>
                        <a:rPr lang="en-US" sz="1000" b="1" spc="-20" dirty="0">
                          <a:latin typeface="+mj-lt"/>
                          <a:cs typeface="Aharoni" panose="02010803020104030203" pitchFamily="2" charset="-79"/>
                        </a:rPr>
                        <a:t> </a:t>
                      </a:r>
                      <a:r>
                        <a:rPr lang="en-US" sz="1000" b="1" spc="-10" dirty="0">
                          <a:latin typeface="+mj-lt"/>
                          <a:cs typeface="Aharoni" panose="02010803020104030203" pitchFamily="2" charset="-79"/>
                        </a:rPr>
                        <a:t>CAPITAL</a:t>
                      </a:r>
                      <a:r>
                        <a:rPr lang="en-US" sz="1000" b="1" spc="-25" dirty="0">
                          <a:latin typeface="+mj-lt"/>
                          <a:cs typeface="Aharoni" panose="02010803020104030203" pitchFamily="2" charset="-79"/>
                        </a:rPr>
                        <a:t> </a:t>
                      </a:r>
                      <a:r>
                        <a:rPr lang="en-US" sz="1000" b="1" spc="-10" dirty="0">
                          <a:latin typeface="+mj-lt"/>
                          <a:cs typeface="Aharoni" panose="02010803020104030203" pitchFamily="2" charset="-79"/>
                        </a:rPr>
                        <a:t>EMPLOYED</a:t>
                      </a:r>
                      <a:endParaRPr lang="en-US" sz="1000" b="1" dirty="0">
                        <a:latin typeface="+mj-lt"/>
                        <a:cs typeface="Aharoni" panose="02010803020104030203" pitchFamily="2" charset="-79"/>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Open Sans" panose="020B0606030504020204" pitchFamily="34" charset="0"/>
                        </a:rPr>
                        <a:t>24866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Open Sans" panose="020B0606030504020204" pitchFamily="34" charset="0"/>
                        </a:rPr>
                        <a:t>39852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Open Sans" panose="020B0606030504020204" pitchFamily="34" charset="0"/>
                        </a:rPr>
                        <a:t>34619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Open Sans" panose="020B0606030504020204" pitchFamily="34" charset="0"/>
                        </a:rPr>
                        <a:t>55097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990872"/>
                  </a:ext>
                </a:extLst>
              </a:tr>
              <a:tr h="205777">
                <a:tc>
                  <a:txBody>
                    <a:bodyPr/>
                    <a:lstStyle/>
                    <a:p>
                      <a:pPr marL="5715" algn="ctr">
                        <a:lnSpc>
                          <a:spcPct val="100000"/>
                        </a:lnSpc>
                        <a:spcBef>
                          <a:spcPts val="105"/>
                        </a:spcBef>
                      </a:pPr>
                      <a:r>
                        <a:rPr lang="en-US" sz="1000" b="1" spc="-10" dirty="0">
                          <a:latin typeface="+mj-lt"/>
                          <a:cs typeface="Aharoni" panose="02010803020104030203" pitchFamily="2" charset="-79"/>
                        </a:rPr>
                        <a:t>RETURN</a:t>
                      </a:r>
                      <a:r>
                        <a:rPr lang="en-US" sz="1000" b="1" spc="-15" dirty="0">
                          <a:latin typeface="+mj-lt"/>
                          <a:cs typeface="Aharoni" panose="02010803020104030203" pitchFamily="2" charset="-79"/>
                        </a:rPr>
                        <a:t> </a:t>
                      </a:r>
                      <a:r>
                        <a:rPr lang="en-US" sz="1000" b="1" dirty="0">
                          <a:latin typeface="+mj-lt"/>
                          <a:cs typeface="Aharoni" panose="02010803020104030203" pitchFamily="2" charset="-79"/>
                        </a:rPr>
                        <a:t>ON</a:t>
                      </a:r>
                      <a:r>
                        <a:rPr lang="en-US" sz="1000" b="1" spc="-15" dirty="0">
                          <a:latin typeface="+mj-lt"/>
                          <a:cs typeface="Aharoni" panose="02010803020104030203" pitchFamily="2" charset="-79"/>
                        </a:rPr>
                        <a:t> </a:t>
                      </a:r>
                      <a:r>
                        <a:rPr lang="en-US" sz="1000" b="1" spc="-10" dirty="0">
                          <a:latin typeface="+mj-lt"/>
                          <a:cs typeface="Aharoni" panose="02010803020104030203" pitchFamily="2" charset="-79"/>
                        </a:rPr>
                        <a:t>CAPITAL</a:t>
                      </a:r>
                      <a:r>
                        <a:rPr lang="en-US" sz="1000" b="1" spc="-15" dirty="0">
                          <a:latin typeface="+mj-lt"/>
                          <a:cs typeface="Aharoni" panose="02010803020104030203" pitchFamily="2" charset="-79"/>
                        </a:rPr>
                        <a:t> </a:t>
                      </a:r>
                      <a:r>
                        <a:rPr lang="en-US" sz="1000" b="1" spc="-10" dirty="0">
                          <a:latin typeface="+mj-lt"/>
                          <a:cs typeface="Aharoni" panose="02010803020104030203" pitchFamily="2" charset="-79"/>
                        </a:rPr>
                        <a:t>EMPLOYED</a:t>
                      </a:r>
                      <a:endParaRPr lang="en-US" sz="1000" b="1" dirty="0">
                        <a:latin typeface="+mj-lt"/>
                        <a:cs typeface="Aharoni" panose="02010803020104030203" pitchFamily="2" charset="-79"/>
                      </a:endParaRP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100" b="1" i="0" u="none" strike="noStrike" dirty="0">
                          <a:solidFill>
                            <a:srgbClr val="000000"/>
                          </a:solidFill>
                          <a:effectLst/>
                          <a:latin typeface="Open Sans" panose="020B0606030504020204" pitchFamily="34" charset="0"/>
                        </a:rPr>
                        <a:t>18.23%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100" b="1" i="0" u="none" strike="noStrike" dirty="0">
                          <a:solidFill>
                            <a:srgbClr val="000000"/>
                          </a:solidFill>
                          <a:effectLst/>
                          <a:latin typeface="Open Sans" panose="020B0606030504020204" pitchFamily="34" charset="0"/>
                        </a:rPr>
                        <a:t>25.20%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100" b="1" i="0" u="none" strike="noStrike" dirty="0">
                          <a:solidFill>
                            <a:srgbClr val="000000"/>
                          </a:solidFill>
                          <a:effectLst/>
                          <a:latin typeface="Open Sans" panose="020B0606030504020204" pitchFamily="34" charset="0"/>
                        </a:rPr>
                        <a:t>12.20%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100" b="1" i="0" u="none" strike="noStrike" dirty="0">
                          <a:solidFill>
                            <a:srgbClr val="000000"/>
                          </a:solidFill>
                          <a:effectLst/>
                          <a:latin typeface="Open Sans" panose="020B0606030504020204" pitchFamily="34" charset="0"/>
                        </a:rPr>
                        <a:t>59.84%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338653131"/>
                  </a:ext>
                </a:extLst>
              </a:tr>
            </a:tbl>
          </a:graphicData>
        </a:graphic>
      </p:graphicFrame>
      <p:sp>
        <p:nvSpPr>
          <p:cNvPr id="14" name="TextBox 13">
            <a:extLst>
              <a:ext uri="{FF2B5EF4-FFF2-40B4-BE49-F238E27FC236}">
                <a16:creationId xmlns:a16="http://schemas.microsoft.com/office/drawing/2014/main" id="{5C915F64-5DF4-7626-8174-354EF5B23930}"/>
              </a:ext>
            </a:extLst>
          </p:cNvPr>
          <p:cNvSpPr txBox="1"/>
          <p:nvPr/>
        </p:nvSpPr>
        <p:spPr>
          <a:xfrm>
            <a:off x="1600200" y="6014189"/>
            <a:ext cx="3657600" cy="307777"/>
          </a:xfrm>
          <a:prstGeom prst="rect">
            <a:avLst/>
          </a:prstGeom>
          <a:solidFill>
            <a:schemeClr val="tx1">
              <a:lumMod val="85000"/>
            </a:schemeClr>
          </a:solidFill>
        </p:spPr>
        <p:txBody>
          <a:bodyPr wrap="square" rtlCol="0">
            <a:spAutoFit/>
          </a:bodyPr>
          <a:lstStyle/>
          <a:p>
            <a:pPr marL="8890" marR="3175" algn="ctr">
              <a:lnSpc>
                <a:spcPct val="100000"/>
              </a:lnSpc>
              <a:spcBef>
                <a:spcPts val="80"/>
              </a:spcBef>
            </a:pPr>
            <a:r>
              <a:rPr lang="en-US" sz="1400" b="1" spc="-10" dirty="0">
                <a:solidFill>
                  <a:schemeClr val="bg1"/>
                </a:solidFill>
                <a:latin typeface="Aharoni" panose="02010803020104030203" pitchFamily="2" charset="-79"/>
                <a:cs typeface="Aharoni" panose="02010803020104030203" pitchFamily="2" charset="-79"/>
              </a:rPr>
              <a:t>RETURN</a:t>
            </a:r>
            <a:r>
              <a:rPr lang="en-US" sz="1400" b="1" spc="-15" dirty="0">
                <a:solidFill>
                  <a:schemeClr val="bg1"/>
                </a:solidFill>
                <a:latin typeface="Aharoni" panose="02010803020104030203" pitchFamily="2" charset="-79"/>
                <a:cs typeface="Aharoni" panose="02010803020104030203" pitchFamily="2" charset="-79"/>
              </a:rPr>
              <a:t> </a:t>
            </a:r>
            <a:r>
              <a:rPr lang="en-US" sz="1400" b="1" dirty="0">
                <a:solidFill>
                  <a:schemeClr val="bg1"/>
                </a:solidFill>
                <a:latin typeface="Aharoni" panose="02010803020104030203" pitchFamily="2" charset="-79"/>
                <a:cs typeface="Aharoni" panose="02010803020104030203" pitchFamily="2" charset="-79"/>
              </a:rPr>
              <a:t>ON</a:t>
            </a:r>
            <a:r>
              <a:rPr lang="en-US" sz="1400" b="1" spc="10" dirty="0">
                <a:solidFill>
                  <a:schemeClr val="bg1"/>
                </a:solidFill>
                <a:latin typeface="Aharoni" panose="02010803020104030203" pitchFamily="2" charset="-79"/>
                <a:cs typeface="Aharoni" panose="02010803020104030203" pitchFamily="2" charset="-79"/>
              </a:rPr>
              <a:t> </a:t>
            </a:r>
            <a:r>
              <a:rPr lang="en-US" sz="1400" b="1" spc="-10" dirty="0">
                <a:solidFill>
                  <a:schemeClr val="bg1"/>
                </a:solidFill>
                <a:latin typeface="Aharoni" panose="02010803020104030203" pitchFamily="2" charset="-79"/>
                <a:cs typeface="Aharoni" panose="02010803020104030203" pitchFamily="2" charset="-79"/>
              </a:rPr>
              <a:t>CAPITAL</a:t>
            </a:r>
            <a:r>
              <a:rPr lang="en-US" sz="1400" b="1" spc="-20" dirty="0">
                <a:solidFill>
                  <a:schemeClr val="bg1"/>
                </a:solidFill>
                <a:latin typeface="Aharoni" panose="02010803020104030203" pitchFamily="2" charset="-79"/>
                <a:cs typeface="Aharoni" panose="02010803020104030203" pitchFamily="2" charset="-79"/>
              </a:rPr>
              <a:t> </a:t>
            </a:r>
            <a:r>
              <a:rPr lang="en-US" sz="1400" b="1" spc="-10" dirty="0">
                <a:solidFill>
                  <a:schemeClr val="bg1"/>
                </a:solidFill>
                <a:latin typeface="Aharoni" panose="02010803020104030203" pitchFamily="2" charset="-79"/>
                <a:cs typeface="Aharoni" panose="02010803020104030203" pitchFamily="2" charset="-79"/>
              </a:rPr>
              <a:t>EMPLOYED ROCE</a:t>
            </a:r>
            <a:endParaRPr lang="en-US" sz="1400" b="1" dirty="0">
              <a:solidFill>
                <a:schemeClr val="bg1"/>
              </a:solidFill>
              <a:latin typeface="Aharoni" panose="02010803020104030203" pitchFamily="2" charset="-79"/>
              <a:cs typeface="Aharoni" panose="02010803020104030203" pitchFamily="2" charset="-79"/>
            </a:endParaRPr>
          </a:p>
        </p:txBody>
      </p:sp>
      <p:graphicFrame>
        <p:nvGraphicFramePr>
          <p:cNvPr id="15" name="Table 14">
            <a:extLst>
              <a:ext uri="{FF2B5EF4-FFF2-40B4-BE49-F238E27FC236}">
                <a16:creationId xmlns:a16="http://schemas.microsoft.com/office/drawing/2014/main" id="{8F877220-B2ED-E8D6-A0A7-F08465959F8A}"/>
              </a:ext>
            </a:extLst>
          </p:cNvPr>
          <p:cNvGraphicFramePr>
            <a:graphicFrameLocks noGrp="1"/>
          </p:cNvGraphicFramePr>
          <p:nvPr>
            <p:extLst>
              <p:ext uri="{D42A27DB-BD31-4B8C-83A1-F6EECF244321}">
                <p14:modId xmlns:p14="http://schemas.microsoft.com/office/powerpoint/2010/main" val="2135839285"/>
              </p:ext>
            </p:extLst>
          </p:nvPr>
        </p:nvGraphicFramePr>
        <p:xfrm>
          <a:off x="69742" y="7632394"/>
          <a:ext cx="6735443" cy="839238"/>
        </p:xfrm>
        <a:graphic>
          <a:graphicData uri="http://schemas.openxmlformats.org/drawingml/2006/table">
            <a:tbl>
              <a:tblPr firstRow="1" bandRow="1">
                <a:tableStyleId>{8EC20E35-A176-4012-BC5E-935CFFF8708E}</a:tableStyleId>
              </a:tblPr>
              <a:tblGrid>
                <a:gridCol w="2737034">
                  <a:extLst>
                    <a:ext uri="{9D8B030D-6E8A-4147-A177-3AD203B41FA5}">
                      <a16:colId xmlns:a16="http://schemas.microsoft.com/office/drawing/2014/main" val="3114984121"/>
                    </a:ext>
                  </a:extLst>
                </a:gridCol>
                <a:gridCol w="1034437">
                  <a:extLst>
                    <a:ext uri="{9D8B030D-6E8A-4147-A177-3AD203B41FA5}">
                      <a16:colId xmlns:a16="http://schemas.microsoft.com/office/drawing/2014/main" val="2399198162"/>
                    </a:ext>
                  </a:extLst>
                </a:gridCol>
                <a:gridCol w="1032323">
                  <a:extLst>
                    <a:ext uri="{9D8B030D-6E8A-4147-A177-3AD203B41FA5}">
                      <a16:colId xmlns:a16="http://schemas.microsoft.com/office/drawing/2014/main" val="138409484"/>
                    </a:ext>
                  </a:extLst>
                </a:gridCol>
                <a:gridCol w="1032323">
                  <a:extLst>
                    <a:ext uri="{9D8B030D-6E8A-4147-A177-3AD203B41FA5}">
                      <a16:colId xmlns:a16="http://schemas.microsoft.com/office/drawing/2014/main" val="773549074"/>
                    </a:ext>
                  </a:extLst>
                </a:gridCol>
                <a:gridCol w="899326">
                  <a:extLst>
                    <a:ext uri="{9D8B030D-6E8A-4147-A177-3AD203B41FA5}">
                      <a16:colId xmlns:a16="http://schemas.microsoft.com/office/drawing/2014/main" val="2406370843"/>
                    </a:ext>
                  </a:extLst>
                </a:gridCol>
              </a:tblGrid>
              <a:tr h="243112">
                <a:tc>
                  <a:txBody>
                    <a:bodyPr/>
                    <a:lstStyle/>
                    <a:p>
                      <a:pPr algn="ctr">
                        <a:lnSpc>
                          <a:spcPct val="100000"/>
                        </a:lnSpc>
                      </a:pPr>
                      <a:r>
                        <a:rPr lang="en-US" sz="1050" dirty="0">
                          <a:latin typeface="Times New Roman"/>
                          <a:cs typeface="Times New Roman"/>
                        </a:rPr>
                        <a:t>Description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21</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3820" algn="ctr">
                        <a:lnSpc>
                          <a:spcPct val="100000"/>
                        </a:lnSpc>
                        <a:spcBef>
                          <a:spcPts val="200"/>
                        </a:spcBef>
                      </a:pPr>
                      <a:r>
                        <a:rPr sz="1000" dirty="0"/>
                        <a:t>FY</a:t>
                      </a:r>
                      <a:r>
                        <a:rPr sz="1000" spc="-35" dirty="0"/>
                        <a:t> </a:t>
                      </a:r>
                      <a:r>
                        <a:rPr sz="1000" spc="-25" dirty="0"/>
                        <a:t>22</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23</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sz="1000" dirty="0"/>
                        <a:t>FY</a:t>
                      </a:r>
                      <a:r>
                        <a:rPr sz="1000" spc="-35" dirty="0"/>
                        <a:t> </a:t>
                      </a:r>
                      <a:r>
                        <a:rPr sz="1000" spc="-25" dirty="0"/>
                        <a:t>24</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7189676"/>
                  </a:ext>
                </a:extLst>
              </a:tr>
              <a:tr h="184572">
                <a:tc>
                  <a:txBody>
                    <a:bodyPr/>
                    <a:lstStyle/>
                    <a:p>
                      <a:pPr marL="5715" algn="ctr">
                        <a:lnSpc>
                          <a:spcPts val="1185"/>
                        </a:lnSpc>
                      </a:pPr>
                      <a:r>
                        <a:rPr lang="en-US" sz="1000" b="1" spc="-10" dirty="0">
                          <a:latin typeface="+mj-lt"/>
                          <a:cs typeface="Calibri"/>
                        </a:rPr>
                        <a:t>EBIT</a:t>
                      </a:r>
                      <a:endParaRPr sz="1000" b="1" dirty="0">
                        <a:latin typeface="+mj-lt"/>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Open Sans" panose="020B0606030504020204" pitchFamily="34" charset="0"/>
                        </a:rPr>
                        <a:t>4532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Open Sans" panose="020B0606030504020204" pitchFamily="34" charset="0"/>
                        </a:rPr>
                        <a:t>10041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Open Sans" panose="020B0606030504020204" pitchFamily="34" charset="0"/>
                        </a:rPr>
                        <a:t>4224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Open Sans" panose="020B0606030504020204" pitchFamily="34" charset="0"/>
                        </a:rPr>
                        <a:t>32972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5817962"/>
                  </a:ext>
                </a:extLst>
              </a:tr>
              <a:tr h="205777">
                <a:tc>
                  <a:txBody>
                    <a:bodyPr/>
                    <a:lstStyle/>
                    <a:p>
                      <a:pPr marL="5715" algn="ctr">
                        <a:lnSpc>
                          <a:spcPts val="1185"/>
                        </a:lnSpc>
                      </a:pPr>
                      <a:r>
                        <a:rPr sz="1000" b="1" spc="-10" dirty="0">
                          <a:latin typeface="+mj-lt"/>
                          <a:cs typeface="Calibri"/>
                        </a:rPr>
                        <a:t>REVENUE</a:t>
                      </a:r>
                      <a:endParaRPr sz="1000" b="1" dirty="0">
                        <a:latin typeface="+mj-lt"/>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kern="1200" spc="-10" dirty="0">
                          <a:solidFill>
                            <a:schemeClr val="bg1"/>
                          </a:solidFill>
                          <a:latin typeface="Calibri"/>
                          <a:ea typeface="+mn-ea"/>
                          <a:cs typeface="Calibri"/>
                        </a:rPr>
                        <a:t>16,675</a:t>
                      </a:r>
                      <a:endParaRPr lang="en-US" sz="1200" b="0" i="0" u="none" strike="noStrike" dirty="0">
                        <a:solidFill>
                          <a:schemeClr val="bg1"/>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kern="1200" spc="-10" dirty="0">
                          <a:solidFill>
                            <a:schemeClr val="bg1"/>
                          </a:solidFill>
                          <a:latin typeface="Calibri"/>
                          <a:ea typeface="+mn-ea"/>
                          <a:cs typeface="Calibri"/>
                        </a:rPr>
                        <a:t>26,914</a:t>
                      </a:r>
                      <a:endParaRPr lang="en-US" sz="1200" b="0" i="0" u="none" strike="noStrike" dirty="0">
                        <a:solidFill>
                          <a:schemeClr val="bg1"/>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kern="1200" spc="-10" dirty="0">
                          <a:solidFill>
                            <a:schemeClr val="bg1"/>
                          </a:solidFill>
                          <a:latin typeface="Calibri"/>
                          <a:ea typeface="+mn-ea"/>
                          <a:cs typeface="Calibri"/>
                        </a:rPr>
                        <a:t>26,974</a:t>
                      </a:r>
                      <a:endParaRPr lang="en-US" sz="1200" b="0" i="0" u="none" strike="noStrike" dirty="0">
                        <a:solidFill>
                          <a:schemeClr val="bg1"/>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60,922</a:t>
                      </a:r>
                      <a:endParaRPr lang="en-US" sz="12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990872"/>
                  </a:ext>
                </a:extLst>
              </a:tr>
              <a:tr h="205777">
                <a:tc>
                  <a:txBody>
                    <a:bodyPr/>
                    <a:lstStyle/>
                    <a:p>
                      <a:pPr marL="5715" algn="ctr">
                        <a:lnSpc>
                          <a:spcPct val="100000"/>
                        </a:lnSpc>
                        <a:spcBef>
                          <a:spcPts val="105"/>
                        </a:spcBef>
                      </a:pPr>
                      <a:r>
                        <a:rPr lang="en-US" sz="1000" b="1" dirty="0">
                          <a:latin typeface="+mj-lt"/>
                          <a:cs typeface="Calibri"/>
                        </a:rPr>
                        <a:t>NOPAT Margin (A)</a:t>
                      </a: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100" b="1" i="0" u="none" strike="noStrike">
                          <a:solidFill>
                            <a:srgbClr val="000000"/>
                          </a:solidFill>
                          <a:effectLst/>
                          <a:latin typeface="Open Sans" panose="020B0606030504020204" pitchFamily="34" charset="0"/>
                        </a:rPr>
                        <a:t>27.18%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100" b="1" i="0" u="none" strike="noStrike">
                          <a:solidFill>
                            <a:srgbClr val="000000"/>
                          </a:solidFill>
                          <a:effectLst/>
                          <a:latin typeface="Open Sans" panose="020B0606030504020204" pitchFamily="34" charset="0"/>
                        </a:rPr>
                        <a:t>37.31%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100" b="1" i="0" u="none" strike="noStrike">
                          <a:solidFill>
                            <a:srgbClr val="000000"/>
                          </a:solidFill>
                          <a:effectLst/>
                          <a:latin typeface="Open Sans" panose="020B0606030504020204" pitchFamily="34" charset="0"/>
                        </a:rPr>
                        <a:t>15.66%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100" b="1" i="0" u="none" strike="noStrike" dirty="0">
                          <a:solidFill>
                            <a:srgbClr val="000000"/>
                          </a:solidFill>
                          <a:effectLst/>
                          <a:latin typeface="Open Sans" panose="020B0606030504020204" pitchFamily="34" charset="0"/>
                        </a:rPr>
                        <a:t>54.12%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338653131"/>
                  </a:ext>
                </a:extLst>
              </a:tr>
            </a:tbl>
          </a:graphicData>
        </a:graphic>
      </p:graphicFrame>
      <p:sp>
        <p:nvSpPr>
          <p:cNvPr id="16" name="TextBox 15">
            <a:extLst>
              <a:ext uri="{FF2B5EF4-FFF2-40B4-BE49-F238E27FC236}">
                <a16:creationId xmlns:a16="http://schemas.microsoft.com/office/drawing/2014/main" id="{145E7BDB-6C03-D9F1-1BE6-685529B9E3FF}"/>
              </a:ext>
            </a:extLst>
          </p:cNvPr>
          <p:cNvSpPr txBox="1"/>
          <p:nvPr/>
        </p:nvSpPr>
        <p:spPr>
          <a:xfrm>
            <a:off x="1600200" y="7324617"/>
            <a:ext cx="3657600" cy="307777"/>
          </a:xfrm>
          <a:prstGeom prst="rect">
            <a:avLst/>
          </a:prstGeom>
          <a:solidFill>
            <a:schemeClr val="tx1">
              <a:lumMod val="85000"/>
            </a:schemeClr>
          </a:solidFill>
        </p:spPr>
        <p:txBody>
          <a:bodyPr wrap="square" rtlCol="0">
            <a:spAutoFit/>
          </a:bodyPr>
          <a:lstStyle/>
          <a:p>
            <a:pPr marL="8890" marR="3175" algn="ctr">
              <a:lnSpc>
                <a:spcPct val="100000"/>
              </a:lnSpc>
              <a:spcBef>
                <a:spcPts val="80"/>
              </a:spcBef>
            </a:pPr>
            <a:r>
              <a:rPr lang="en-US" sz="1400" b="1" spc="-10" dirty="0">
                <a:solidFill>
                  <a:schemeClr val="bg1"/>
                </a:solidFill>
                <a:latin typeface="Aharoni" panose="02010803020104030203" pitchFamily="2" charset="-79"/>
                <a:cs typeface="Aharoni" panose="02010803020104030203" pitchFamily="2" charset="-79"/>
              </a:rPr>
              <a:t>RETURN</a:t>
            </a:r>
            <a:r>
              <a:rPr lang="en-US" sz="1400" b="1" spc="-15" dirty="0">
                <a:solidFill>
                  <a:schemeClr val="bg1"/>
                </a:solidFill>
                <a:latin typeface="Aharoni" panose="02010803020104030203" pitchFamily="2" charset="-79"/>
                <a:cs typeface="Aharoni" panose="02010803020104030203" pitchFamily="2" charset="-79"/>
              </a:rPr>
              <a:t> </a:t>
            </a:r>
            <a:r>
              <a:rPr lang="en-US" sz="1400" b="1" dirty="0">
                <a:solidFill>
                  <a:schemeClr val="bg1"/>
                </a:solidFill>
                <a:latin typeface="Aharoni" panose="02010803020104030203" pitchFamily="2" charset="-79"/>
                <a:cs typeface="Aharoni" panose="02010803020104030203" pitchFamily="2" charset="-79"/>
              </a:rPr>
              <a:t>ON</a:t>
            </a:r>
            <a:r>
              <a:rPr lang="en-US" sz="1400" b="1" spc="10" dirty="0">
                <a:solidFill>
                  <a:schemeClr val="bg1"/>
                </a:solidFill>
                <a:latin typeface="Aharoni" panose="02010803020104030203" pitchFamily="2" charset="-79"/>
                <a:cs typeface="Aharoni" panose="02010803020104030203" pitchFamily="2" charset="-79"/>
              </a:rPr>
              <a:t> </a:t>
            </a:r>
            <a:r>
              <a:rPr lang="en-US" sz="1400" b="1" spc="-10" dirty="0">
                <a:solidFill>
                  <a:schemeClr val="bg1"/>
                </a:solidFill>
                <a:latin typeface="Aharoni" panose="02010803020104030203" pitchFamily="2" charset="-79"/>
                <a:cs typeface="Aharoni" panose="02010803020104030203" pitchFamily="2" charset="-79"/>
              </a:rPr>
              <a:t>CAPITAL</a:t>
            </a:r>
            <a:r>
              <a:rPr lang="en-US" sz="1400" b="1" spc="-20" dirty="0">
                <a:solidFill>
                  <a:schemeClr val="bg1"/>
                </a:solidFill>
                <a:latin typeface="Aharoni" panose="02010803020104030203" pitchFamily="2" charset="-79"/>
                <a:cs typeface="Aharoni" panose="02010803020104030203" pitchFamily="2" charset="-79"/>
              </a:rPr>
              <a:t> </a:t>
            </a:r>
            <a:r>
              <a:rPr lang="en-US" sz="1400" b="1" spc="-10" dirty="0">
                <a:solidFill>
                  <a:schemeClr val="bg1"/>
                </a:solidFill>
                <a:latin typeface="Aharoni" panose="02010803020104030203" pitchFamily="2" charset="-79"/>
                <a:cs typeface="Aharoni" panose="02010803020104030203" pitchFamily="2" charset="-79"/>
              </a:rPr>
              <a:t>EMPLOYED ROCE</a:t>
            </a:r>
            <a:endParaRPr lang="en-US" sz="1400" b="1" dirty="0">
              <a:solidFill>
                <a:schemeClr val="bg1"/>
              </a:solidFill>
              <a:latin typeface="Aharoni" panose="02010803020104030203" pitchFamily="2" charset="-79"/>
              <a:cs typeface="Aharoni" panose="02010803020104030203" pitchFamily="2" charset="-79"/>
            </a:endParaRPr>
          </a:p>
        </p:txBody>
      </p:sp>
      <p:graphicFrame>
        <p:nvGraphicFramePr>
          <p:cNvPr id="17" name="Table 16">
            <a:extLst>
              <a:ext uri="{FF2B5EF4-FFF2-40B4-BE49-F238E27FC236}">
                <a16:creationId xmlns:a16="http://schemas.microsoft.com/office/drawing/2014/main" id="{CE668648-AFE4-5BC4-ACA9-06902555A3FD}"/>
              </a:ext>
            </a:extLst>
          </p:cNvPr>
          <p:cNvGraphicFramePr>
            <a:graphicFrameLocks noGrp="1"/>
          </p:cNvGraphicFramePr>
          <p:nvPr>
            <p:extLst>
              <p:ext uri="{D42A27DB-BD31-4B8C-83A1-F6EECF244321}">
                <p14:modId xmlns:p14="http://schemas.microsoft.com/office/powerpoint/2010/main" val="367338003"/>
              </p:ext>
            </p:extLst>
          </p:nvPr>
        </p:nvGraphicFramePr>
        <p:xfrm>
          <a:off x="61278" y="8581541"/>
          <a:ext cx="6735443" cy="843896"/>
        </p:xfrm>
        <a:graphic>
          <a:graphicData uri="http://schemas.openxmlformats.org/drawingml/2006/table">
            <a:tbl>
              <a:tblPr firstRow="1" bandRow="1">
                <a:tableStyleId>{8EC20E35-A176-4012-BC5E-935CFFF8708E}</a:tableStyleId>
              </a:tblPr>
              <a:tblGrid>
                <a:gridCol w="2737034">
                  <a:extLst>
                    <a:ext uri="{9D8B030D-6E8A-4147-A177-3AD203B41FA5}">
                      <a16:colId xmlns:a16="http://schemas.microsoft.com/office/drawing/2014/main" val="3114984121"/>
                    </a:ext>
                  </a:extLst>
                </a:gridCol>
                <a:gridCol w="1034437">
                  <a:extLst>
                    <a:ext uri="{9D8B030D-6E8A-4147-A177-3AD203B41FA5}">
                      <a16:colId xmlns:a16="http://schemas.microsoft.com/office/drawing/2014/main" val="2399198162"/>
                    </a:ext>
                  </a:extLst>
                </a:gridCol>
                <a:gridCol w="1032323">
                  <a:extLst>
                    <a:ext uri="{9D8B030D-6E8A-4147-A177-3AD203B41FA5}">
                      <a16:colId xmlns:a16="http://schemas.microsoft.com/office/drawing/2014/main" val="138409484"/>
                    </a:ext>
                  </a:extLst>
                </a:gridCol>
                <a:gridCol w="1032323">
                  <a:extLst>
                    <a:ext uri="{9D8B030D-6E8A-4147-A177-3AD203B41FA5}">
                      <a16:colId xmlns:a16="http://schemas.microsoft.com/office/drawing/2014/main" val="773549074"/>
                    </a:ext>
                  </a:extLst>
                </a:gridCol>
                <a:gridCol w="899326">
                  <a:extLst>
                    <a:ext uri="{9D8B030D-6E8A-4147-A177-3AD203B41FA5}">
                      <a16:colId xmlns:a16="http://schemas.microsoft.com/office/drawing/2014/main" val="2406370843"/>
                    </a:ext>
                  </a:extLst>
                </a:gridCol>
              </a:tblGrid>
              <a:tr h="243112">
                <a:tc>
                  <a:txBody>
                    <a:bodyPr/>
                    <a:lstStyle/>
                    <a:p>
                      <a:pPr algn="ctr">
                        <a:lnSpc>
                          <a:spcPct val="100000"/>
                        </a:lnSpc>
                      </a:pPr>
                      <a:r>
                        <a:rPr lang="en-US" sz="1050" dirty="0">
                          <a:latin typeface="Times New Roman"/>
                          <a:cs typeface="Times New Roman"/>
                        </a:rPr>
                        <a:t>Description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21</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3820" algn="ctr">
                        <a:lnSpc>
                          <a:spcPct val="100000"/>
                        </a:lnSpc>
                        <a:spcBef>
                          <a:spcPts val="200"/>
                        </a:spcBef>
                      </a:pPr>
                      <a:r>
                        <a:rPr sz="1000" dirty="0"/>
                        <a:t>FY</a:t>
                      </a:r>
                      <a:r>
                        <a:rPr sz="1000" spc="-35" dirty="0"/>
                        <a:t> </a:t>
                      </a:r>
                      <a:r>
                        <a:rPr sz="1000" spc="-25" dirty="0"/>
                        <a:t>22</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sz="1000" spc="-25" dirty="0"/>
                        <a:t>23</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sz="1000" dirty="0"/>
                        <a:t>FY</a:t>
                      </a:r>
                      <a:r>
                        <a:rPr sz="1000" spc="-35" dirty="0"/>
                        <a:t> </a:t>
                      </a:r>
                      <a:r>
                        <a:rPr sz="1000" spc="-25" dirty="0"/>
                        <a:t>24</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7189676"/>
                  </a:ext>
                </a:extLst>
              </a:tr>
              <a:tr h="184572">
                <a:tc>
                  <a:txBody>
                    <a:bodyPr/>
                    <a:lstStyle/>
                    <a:p>
                      <a:pPr marL="5715" algn="ctr">
                        <a:lnSpc>
                          <a:spcPts val="1185"/>
                        </a:lnSpc>
                      </a:pPr>
                      <a:r>
                        <a:rPr lang="en-US" sz="1000" b="1" spc="-10" dirty="0">
                          <a:latin typeface="+mj-lt"/>
                          <a:cs typeface="Calibri"/>
                        </a:rPr>
                        <a:t>REVENUE</a:t>
                      </a:r>
                      <a:endParaRPr sz="1000" b="1" dirty="0">
                        <a:latin typeface="+mj-lt"/>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kern="1200" spc="-10" dirty="0">
                          <a:solidFill>
                            <a:schemeClr val="bg1"/>
                          </a:solidFill>
                          <a:latin typeface="Calibri"/>
                          <a:ea typeface="+mn-ea"/>
                          <a:cs typeface="Calibri"/>
                        </a:rPr>
                        <a:t>16,675</a:t>
                      </a:r>
                      <a:endParaRPr lang="en-US" sz="1200" b="0" i="0" u="none" strike="noStrike" dirty="0">
                        <a:solidFill>
                          <a:schemeClr val="bg1"/>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kern="1200" spc="-10" dirty="0">
                          <a:solidFill>
                            <a:schemeClr val="bg1"/>
                          </a:solidFill>
                          <a:latin typeface="Calibri"/>
                          <a:ea typeface="+mn-ea"/>
                          <a:cs typeface="Calibri"/>
                        </a:rPr>
                        <a:t>26,914</a:t>
                      </a:r>
                      <a:endParaRPr lang="en-US" sz="1200" b="0" i="0" u="none" strike="noStrike" dirty="0">
                        <a:solidFill>
                          <a:schemeClr val="bg1"/>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kern="1200" spc="-10" dirty="0">
                          <a:solidFill>
                            <a:schemeClr val="bg1"/>
                          </a:solidFill>
                          <a:latin typeface="Calibri"/>
                          <a:ea typeface="+mn-ea"/>
                          <a:cs typeface="Calibri"/>
                        </a:rPr>
                        <a:t>26,974</a:t>
                      </a:r>
                      <a:endParaRPr lang="en-US" sz="1200" b="0" i="0" u="none" strike="noStrike" dirty="0">
                        <a:solidFill>
                          <a:schemeClr val="bg1"/>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spc="-10" dirty="0">
                          <a:latin typeface="Calibri"/>
                          <a:cs typeface="Calibri"/>
                        </a:rPr>
                        <a:t>60,922</a:t>
                      </a:r>
                      <a:endParaRPr lang="en-US" sz="12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5817962"/>
                  </a:ext>
                </a:extLst>
              </a:tr>
              <a:tr h="205777">
                <a:tc>
                  <a:txBody>
                    <a:bodyPr/>
                    <a:lstStyle/>
                    <a:p>
                      <a:pPr marL="5715" marR="0" lvl="0" indent="0" algn="ctr" defTabSz="685800" rtl="0" eaLnBrk="1" fontAlgn="auto" latinLnBrk="0" hangingPunct="1">
                        <a:lnSpc>
                          <a:spcPts val="1185"/>
                        </a:lnSpc>
                        <a:spcBef>
                          <a:spcPts val="0"/>
                        </a:spcBef>
                        <a:spcAft>
                          <a:spcPts val="0"/>
                        </a:spcAft>
                        <a:buClrTx/>
                        <a:buSzTx/>
                        <a:buFontTx/>
                        <a:buNone/>
                        <a:tabLst/>
                        <a:defRPr/>
                      </a:pPr>
                      <a:r>
                        <a:rPr lang="en-US" sz="1000" b="1" dirty="0">
                          <a:latin typeface="+mj-lt"/>
                          <a:cs typeface="Calibri"/>
                        </a:rPr>
                        <a:t>CAPITAL EMPLOYED</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Open Sans" panose="020B0606030504020204" pitchFamily="34" charset="0"/>
                        </a:rPr>
                        <a:t>24866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Open Sans" panose="020B0606030504020204" pitchFamily="34" charset="0"/>
                        </a:rPr>
                        <a:t>39852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Open Sans" panose="020B0606030504020204" pitchFamily="34" charset="0"/>
                        </a:rPr>
                        <a:t>34619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Open Sans" panose="020B0606030504020204" pitchFamily="34" charset="0"/>
                        </a:rPr>
                        <a:t>55097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990872"/>
                  </a:ext>
                </a:extLst>
              </a:tr>
              <a:tr h="205777">
                <a:tc>
                  <a:txBody>
                    <a:bodyPr/>
                    <a:lstStyle/>
                    <a:p>
                      <a:pPr marL="5715" algn="ctr">
                        <a:lnSpc>
                          <a:spcPct val="100000"/>
                        </a:lnSpc>
                        <a:spcBef>
                          <a:spcPts val="105"/>
                        </a:spcBef>
                      </a:pPr>
                      <a:r>
                        <a:rPr lang="en-US" sz="1000" b="1" dirty="0">
                          <a:latin typeface="+mj-lt"/>
                          <a:cs typeface="Calibri"/>
                        </a:rPr>
                        <a:t>CAPITAL</a:t>
                      </a:r>
                      <a:r>
                        <a:rPr lang="en-US" sz="1000" b="1" spc="-5" dirty="0">
                          <a:latin typeface="+mj-lt"/>
                          <a:cs typeface="Calibri"/>
                        </a:rPr>
                        <a:t> </a:t>
                      </a:r>
                      <a:r>
                        <a:rPr lang="en-US" sz="1000" b="1" spc="-10" dirty="0">
                          <a:latin typeface="+mj-lt"/>
                          <a:cs typeface="Calibri"/>
                        </a:rPr>
                        <a:t>TURNOVER</a:t>
                      </a:r>
                      <a:r>
                        <a:rPr lang="en-US" sz="1000" b="1" spc="-30" dirty="0">
                          <a:latin typeface="+mj-lt"/>
                          <a:cs typeface="Calibri"/>
                        </a:rPr>
                        <a:t> </a:t>
                      </a:r>
                      <a:r>
                        <a:rPr lang="en-US" sz="1000" b="1" dirty="0">
                          <a:latin typeface="+mj-lt"/>
                          <a:cs typeface="Calibri"/>
                        </a:rPr>
                        <a:t>RATIO</a:t>
                      </a:r>
                      <a:r>
                        <a:rPr lang="en-US" sz="1000" b="1" spc="-30" dirty="0">
                          <a:latin typeface="+mj-lt"/>
                          <a:cs typeface="Calibri"/>
                        </a:rPr>
                        <a:t> </a:t>
                      </a:r>
                      <a:r>
                        <a:rPr lang="en-US" sz="1000" b="1" spc="-25" dirty="0">
                          <a:latin typeface="+mj-lt"/>
                          <a:cs typeface="Calibri"/>
                        </a:rPr>
                        <a:t>(B)</a:t>
                      </a:r>
                      <a:endParaRPr lang="en-US" sz="1000" b="1" dirty="0">
                        <a:latin typeface="+mj-lt"/>
                        <a:cs typeface="Calibri"/>
                      </a:endParaRP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100" b="1" i="0" u="none" strike="noStrike" dirty="0">
                          <a:solidFill>
                            <a:srgbClr val="000000"/>
                          </a:solidFill>
                          <a:effectLst/>
                          <a:latin typeface="Open Sans" panose="020B0606030504020204" pitchFamily="34" charset="0"/>
                        </a:rPr>
                        <a:t>67.06%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100" b="1" i="0" u="none" strike="noStrike" dirty="0">
                          <a:solidFill>
                            <a:srgbClr val="000000"/>
                          </a:solidFill>
                          <a:effectLst/>
                          <a:latin typeface="Open Sans" panose="020B0606030504020204" pitchFamily="34" charset="0"/>
                        </a:rPr>
                        <a:t>67.53%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100" b="1" i="0" u="none" strike="noStrike">
                          <a:solidFill>
                            <a:srgbClr val="000000"/>
                          </a:solidFill>
                          <a:effectLst/>
                          <a:latin typeface="Open Sans" panose="020B0606030504020204" pitchFamily="34" charset="0"/>
                        </a:rPr>
                        <a:t>77.92%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100" b="1" i="0" u="none" strike="noStrike" dirty="0">
                          <a:solidFill>
                            <a:srgbClr val="000000"/>
                          </a:solidFill>
                          <a:effectLst/>
                          <a:latin typeface="Open Sans" panose="020B0606030504020204" pitchFamily="34" charset="0"/>
                        </a:rPr>
                        <a:t>110.57%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338653131"/>
                  </a:ext>
                </a:extLst>
              </a:tr>
            </a:tbl>
          </a:graphicData>
        </a:graphic>
      </p:graphicFrame>
      <p:graphicFrame>
        <p:nvGraphicFramePr>
          <p:cNvPr id="18" name="Table 17">
            <a:extLst>
              <a:ext uri="{FF2B5EF4-FFF2-40B4-BE49-F238E27FC236}">
                <a16:creationId xmlns:a16="http://schemas.microsoft.com/office/drawing/2014/main" id="{B446BB19-E893-F70A-6200-20B772A1E79A}"/>
              </a:ext>
            </a:extLst>
          </p:cNvPr>
          <p:cNvGraphicFramePr>
            <a:graphicFrameLocks noGrp="1"/>
          </p:cNvGraphicFramePr>
          <p:nvPr>
            <p:extLst>
              <p:ext uri="{D42A27DB-BD31-4B8C-83A1-F6EECF244321}">
                <p14:modId xmlns:p14="http://schemas.microsoft.com/office/powerpoint/2010/main" val="3924330709"/>
              </p:ext>
            </p:extLst>
          </p:nvPr>
        </p:nvGraphicFramePr>
        <p:xfrm>
          <a:off x="47290" y="9530688"/>
          <a:ext cx="6742246" cy="205777"/>
        </p:xfrm>
        <a:graphic>
          <a:graphicData uri="http://schemas.openxmlformats.org/drawingml/2006/table">
            <a:tbl>
              <a:tblPr firstRow="1" bandRow="1">
                <a:tableStyleId>{8EC20E35-A176-4012-BC5E-935CFFF8708E}</a:tableStyleId>
              </a:tblPr>
              <a:tblGrid>
                <a:gridCol w="2739798">
                  <a:extLst>
                    <a:ext uri="{9D8B030D-6E8A-4147-A177-3AD203B41FA5}">
                      <a16:colId xmlns:a16="http://schemas.microsoft.com/office/drawing/2014/main" val="3050673674"/>
                    </a:ext>
                  </a:extLst>
                </a:gridCol>
                <a:gridCol w="1035482">
                  <a:extLst>
                    <a:ext uri="{9D8B030D-6E8A-4147-A177-3AD203B41FA5}">
                      <a16:colId xmlns:a16="http://schemas.microsoft.com/office/drawing/2014/main" val="657836535"/>
                    </a:ext>
                  </a:extLst>
                </a:gridCol>
                <a:gridCol w="1033366">
                  <a:extLst>
                    <a:ext uri="{9D8B030D-6E8A-4147-A177-3AD203B41FA5}">
                      <a16:colId xmlns:a16="http://schemas.microsoft.com/office/drawing/2014/main" val="3035347550"/>
                    </a:ext>
                  </a:extLst>
                </a:gridCol>
                <a:gridCol w="1033366">
                  <a:extLst>
                    <a:ext uri="{9D8B030D-6E8A-4147-A177-3AD203B41FA5}">
                      <a16:colId xmlns:a16="http://schemas.microsoft.com/office/drawing/2014/main" val="1073620085"/>
                    </a:ext>
                  </a:extLst>
                </a:gridCol>
                <a:gridCol w="900234">
                  <a:extLst>
                    <a:ext uri="{9D8B030D-6E8A-4147-A177-3AD203B41FA5}">
                      <a16:colId xmlns:a16="http://schemas.microsoft.com/office/drawing/2014/main" val="3200890194"/>
                    </a:ext>
                  </a:extLst>
                </a:gridCol>
              </a:tblGrid>
              <a:tr h="205777">
                <a:tc>
                  <a:txBody>
                    <a:bodyPr/>
                    <a:lstStyle/>
                    <a:p>
                      <a:pPr marL="5715" algn="ctr">
                        <a:lnSpc>
                          <a:spcPct val="100000"/>
                        </a:lnSpc>
                        <a:spcBef>
                          <a:spcPts val="105"/>
                        </a:spcBef>
                      </a:pPr>
                      <a:r>
                        <a:rPr lang="en-US" sz="1000" b="1" dirty="0">
                          <a:latin typeface="+mj-lt"/>
                          <a:cs typeface="Calibri"/>
                        </a:rPr>
                        <a:t>Return on Capital Employed (ROCE)  (A * B)</a:t>
                      </a:r>
                    </a:p>
                  </a:txBody>
                  <a:tcPr marL="0" marR="0" marT="133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chemeClr val="tx1"/>
                          </a:solidFill>
                          <a:effectLst/>
                          <a:latin typeface="Open Sans" panose="020B0606030504020204" pitchFamily="34" charset="0"/>
                        </a:rPr>
                        <a:t>18.23%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chemeClr val="tx1"/>
                          </a:solidFill>
                          <a:effectLst/>
                          <a:latin typeface="Open Sans" panose="020B0606030504020204" pitchFamily="34" charset="0"/>
                        </a:rPr>
                        <a:t>25.20%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chemeClr val="tx1"/>
                          </a:solidFill>
                          <a:effectLst/>
                          <a:latin typeface="Open Sans" panose="020B0606030504020204" pitchFamily="34" charset="0"/>
                        </a:rPr>
                        <a:t>12.20%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chemeClr val="tx1"/>
                          </a:solidFill>
                          <a:effectLst/>
                          <a:latin typeface="Open Sans" panose="020B0606030504020204" pitchFamily="34" charset="0"/>
                        </a:rPr>
                        <a:t>59.84%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6352403"/>
                  </a:ext>
                </a:extLst>
              </a:tr>
            </a:tbl>
          </a:graphicData>
        </a:graphic>
      </p:graphicFrame>
    </p:spTree>
    <p:extLst>
      <p:ext uri="{BB962C8B-B14F-4D97-AF65-F5344CB8AC3E}">
        <p14:creationId xmlns:p14="http://schemas.microsoft.com/office/powerpoint/2010/main" val="2588002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65AF81D-CA97-EFE0-1CEF-BA0E43A9435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F195088-0C93-9383-50A4-1FE93DBC791F}"/>
              </a:ext>
            </a:extLst>
          </p:cNvPr>
          <p:cNvSpPr txBox="1"/>
          <p:nvPr/>
        </p:nvSpPr>
        <p:spPr>
          <a:xfrm>
            <a:off x="148844" y="29971"/>
            <a:ext cx="2092325" cy="164465"/>
          </a:xfrm>
          <a:prstGeom prst="rect">
            <a:avLst/>
          </a:prstGeom>
        </p:spPr>
        <p:txBody>
          <a:bodyPr vert="horz" wrap="square" lIns="0" tIns="13970" rIns="0" bIns="0" rtlCol="0">
            <a:spAutoFit/>
          </a:bodyPr>
          <a:lstStyle/>
          <a:p>
            <a:pPr marL="12700">
              <a:lnSpc>
                <a:spcPct val="100000"/>
              </a:lnSpc>
              <a:spcBef>
                <a:spcPts val="110"/>
              </a:spcBef>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75" name="object 75">
            <a:extLst>
              <a:ext uri="{FF2B5EF4-FFF2-40B4-BE49-F238E27FC236}">
                <a16:creationId xmlns:a16="http://schemas.microsoft.com/office/drawing/2014/main" id="{AC0F2CDD-9B3F-9A92-567D-284D9D22DD54}"/>
              </a:ext>
            </a:extLst>
          </p:cNvPr>
          <p:cNvSpPr/>
          <p:nvPr/>
        </p:nvSpPr>
        <p:spPr>
          <a:xfrm>
            <a:off x="8467" y="201944"/>
            <a:ext cx="681990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pic>
        <p:nvPicPr>
          <p:cNvPr id="117" name="object 2">
            <a:extLst>
              <a:ext uri="{FF2B5EF4-FFF2-40B4-BE49-F238E27FC236}">
                <a16:creationId xmlns:a16="http://schemas.microsoft.com/office/drawing/2014/main" id="{F099F463-A40F-1BCB-865E-5C38859F4EA2}"/>
              </a:ext>
            </a:extLst>
          </p:cNvPr>
          <p:cNvPicPr/>
          <p:nvPr/>
        </p:nvPicPr>
        <p:blipFill>
          <a:blip r:embed="rId2" cstate="print"/>
          <a:stretch>
            <a:fillRect/>
          </a:stretch>
        </p:blipFill>
        <p:spPr>
          <a:xfrm>
            <a:off x="4724400" y="456671"/>
            <a:ext cx="1751586" cy="517713"/>
          </a:xfrm>
          <a:prstGeom prst="rect">
            <a:avLst/>
          </a:prstGeom>
        </p:spPr>
      </p:pic>
      <p:sp>
        <p:nvSpPr>
          <p:cNvPr id="118" name="TextBox 117">
            <a:extLst>
              <a:ext uri="{FF2B5EF4-FFF2-40B4-BE49-F238E27FC236}">
                <a16:creationId xmlns:a16="http://schemas.microsoft.com/office/drawing/2014/main" id="{67E5763D-D9BB-090E-DDA9-0152F8A699D0}"/>
              </a:ext>
            </a:extLst>
          </p:cNvPr>
          <p:cNvSpPr txBox="1"/>
          <p:nvPr/>
        </p:nvSpPr>
        <p:spPr>
          <a:xfrm>
            <a:off x="407414" y="499907"/>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sp>
        <p:nvSpPr>
          <p:cNvPr id="4" name="object 19">
            <a:extLst>
              <a:ext uri="{FF2B5EF4-FFF2-40B4-BE49-F238E27FC236}">
                <a16:creationId xmlns:a16="http://schemas.microsoft.com/office/drawing/2014/main" id="{683E1CC4-4681-9205-E8DF-AE7BF809B9CC}"/>
              </a:ext>
            </a:extLst>
          </p:cNvPr>
          <p:cNvSpPr/>
          <p:nvPr/>
        </p:nvSpPr>
        <p:spPr>
          <a:xfrm>
            <a:off x="79058" y="1287752"/>
            <a:ext cx="6699884" cy="347037"/>
          </a:xfrm>
          <a:custGeom>
            <a:avLst/>
            <a:gdLst/>
            <a:ahLst/>
            <a:cxnLst/>
            <a:rect l="l" t="t" r="r" b="b"/>
            <a:pathLst>
              <a:path w="6699884" h="254000">
                <a:moveTo>
                  <a:pt x="6699633" y="0"/>
                </a:moveTo>
                <a:lnTo>
                  <a:pt x="0" y="0"/>
                </a:lnTo>
                <a:lnTo>
                  <a:pt x="0" y="253593"/>
                </a:lnTo>
                <a:lnTo>
                  <a:pt x="6699633" y="253593"/>
                </a:lnTo>
                <a:lnTo>
                  <a:pt x="6699633" y="0"/>
                </a:lnTo>
                <a:close/>
              </a:path>
            </a:pathLst>
          </a:custGeom>
          <a:solidFill>
            <a:schemeClr val="tx2">
              <a:lumMod val="25000"/>
            </a:schemeClr>
          </a:solidFill>
        </p:spPr>
        <p:txBody>
          <a:bodyPr wrap="square" lIns="0" tIns="0" rIns="0" bIns="0" rtlCol="0"/>
          <a:lstStyle/>
          <a:p>
            <a:endParaRPr/>
          </a:p>
        </p:txBody>
      </p:sp>
      <p:pic>
        <p:nvPicPr>
          <p:cNvPr id="5" name="object 21">
            <a:extLst>
              <a:ext uri="{FF2B5EF4-FFF2-40B4-BE49-F238E27FC236}">
                <a16:creationId xmlns:a16="http://schemas.microsoft.com/office/drawing/2014/main" id="{0289B560-306F-1372-84B8-3B5BEAEB3002}"/>
              </a:ext>
            </a:extLst>
          </p:cNvPr>
          <p:cNvPicPr/>
          <p:nvPr/>
        </p:nvPicPr>
        <p:blipFill>
          <a:blip r:embed="rId3" cstate="print"/>
          <a:stretch>
            <a:fillRect/>
          </a:stretch>
        </p:blipFill>
        <p:spPr>
          <a:xfrm>
            <a:off x="139867" y="1322543"/>
            <a:ext cx="206739" cy="227275"/>
          </a:xfrm>
          <a:prstGeom prst="rect">
            <a:avLst/>
          </a:prstGeom>
          <a:solidFill>
            <a:schemeClr val="tx1"/>
          </a:solidFill>
        </p:spPr>
      </p:pic>
      <p:sp>
        <p:nvSpPr>
          <p:cNvPr id="26" name="object 20">
            <a:extLst>
              <a:ext uri="{FF2B5EF4-FFF2-40B4-BE49-F238E27FC236}">
                <a16:creationId xmlns:a16="http://schemas.microsoft.com/office/drawing/2014/main" id="{C5714C32-D822-28E8-2939-54A8E29C55E7}"/>
              </a:ext>
            </a:extLst>
          </p:cNvPr>
          <p:cNvSpPr txBox="1"/>
          <p:nvPr/>
        </p:nvSpPr>
        <p:spPr>
          <a:xfrm>
            <a:off x="445514" y="1348442"/>
            <a:ext cx="1289050" cy="178895"/>
          </a:xfrm>
          <a:prstGeom prst="rect">
            <a:avLst/>
          </a:prstGeom>
        </p:spPr>
        <p:txBody>
          <a:bodyPr vert="horz" wrap="square" lIns="0" tIns="17145" rIns="0" bIns="0" rtlCol="0">
            <a:spAutoFit/>
          </a:bodyPr>
          <a:lstStyle/>
          <a:p>
            <a:pPr marL="12700">
              <a:lnSpc>
                <a:spcPct val="100000"/>
              </a:lnSpc>
              <a:spcBef>
                <a:spcPts val="135"/>
              </a:spcBef>
            </a:pPr>
            <a:r>
              <a:rPr lang="en-US" sz="1050" b="1" dirty="0">
                <a:latin typeface="Calibri"/>
                <a:cs typeface="Calibri"/>
              </a:rPr>
              <a:t>DCF MODEL </a:t>
            </a:r>
            <a:endParaRPr sz="1050" dirty="0">
              <a:latin typeface="Calibri"/>
              <a:cs typeface="Calibri"/>
            </a:endParaRPr>
          </a:p>
        </p:txBody>
      </p:sp>
      <p:sp>
        <p:nvSpPr>
          <p:cNvPr id="11" name="TextBox 10">
            <a:extLst>
              <a:ext uri="{FF2B5EF4-FFF2-40B4-BE49-F238E27FC236}">
                <a16:creationId xmlns:a16="http://schemas.microsoft.com/office/drawing/2014/main" id="{5B189A0F-8FC8-FACD-5194-56158BB9D67C}"/>
              </a:ext>
            </a:extLst>
          </p:cNvPr>
          <p:cNvSpPr txBox="1"/>
          <p:nvPr/>
        </p:nvSpPr>
        <p:spPr>
          <a:xfrm>
            <a:off x="79058" y="1909670"/>
            <a:ext cx="3051556"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Historical Cash Flow</a:t>
            </a:r>
          </a:p>
        </p:txBody>
      </p:sp>
      <p:graphicFrame>
        <p:nvGraphicFramePr>
          <p:cNvPr id="3" name="Table 2">
            <a:extLst>
              <a:ext uri="{FF2B5EF4-FFF2-40B4-BE49-F238E27FC236}">
                <a16:creationId xmlns:a16="http://schemas.microsoft.com/office/drawing/2014/main" id="{88E429D4-D17F-76EC-319B-051EC30A9BD2}"/>
              </a:ext>
            </a:extLst>
          </p:cNvPr>
          <p:cNvGraphicFramePr>
            <a:graphicFrameLocks noGrp="1"/>
          </p:cNvGraphicFramePr>
          <p:nvPr>
            <p:extLst>
              <p:ext uri="{D42A27DB-BD31-4B8C-83A1-F6EECF244321}">
                <p14:modId xmlns:p14="http://schemas.microsoft.com/office/powerpoint/2010/main" val="2148601303"/>
              </p:ext>
            </p:extLst>
          </p:nvPr>
        </p:nvGraphicFramePr>
        <p:xfrm>
          <a:off x="93561" y="2358751"/>
          <a:ext cx="6582831" cy="802604"/>
        </p:xfrm>
        <a:graphic>
          <a:graphicData uri="http://schemas.openxmlformats.org/drawingml/2006/table">
            <a:tbl>
              <a:tblPr firstRow="1" bandRow="1">
                <a:tableStyleId>{8EC20E35-A176-4012-BC5E-935CFFF8708E}</a:tableStyleId>
              </a:tblPr>
              <a:tblGrid>
                <a:gridCol w="922847">
                  <a:extLst>
                    <a:ext uri="{9D8B030D-6E8A-4147-A177-3AD203B41FA5}">
                      <a16:colId xmlns:a16="http://schemas.microsoft.com/office/drawing/2014/main" val="3114984121"/>
                    </a:ext>
                  </a:extLst>
                </a:gridCol>
                <a:gridCol w="623117">
                  <a:extLst>
                    <a:ext uri="{9D8B030D-6E8A-4147-A177-3AD203B41FA5}">
                      <a16:colId xmlns:a16="http://schemas.microsoft.com/office/drawing/2014/main" val="2399198162"/>
                    </a:ext>
                  </a:extLst>
                </a:gridCol>
                <a:gridCol w="519265">
                  <a:extLst>
                    <a:ext uri="{9D8B030D-6E8A-4147-A177-3AD203B41FA5}">
                      <a16:colId xmlns:a16="http://schemas.microsoft.com/office/drawing/2014/main" val="138409484"/>
                    </a:ext>
                  </a:extLst>
                </a:gridCol>
                <a:gridCol w="519265">
                  <a:extLst>
                    <a:ext uri="{9D8B030D-6E8A-4147-A177-3AD203B41FA5}">
                      <a16:colId xmlns:a16="http://schemas.microsoft.com/office/drawing/2014/main" val="773549074"/>
                    </a:ext>
                  </a:extLst>
                </a:gridCol>
                <a:gridCol w="571191">
                  <a:extLst>
                    <a:ext uri="{9D8B030D-6E8A-4147-A177-3AD203B41FA5}">
                      <a16:colId xmlns:a16="http://schemas.microsoft.com/office/drawing/2014/main" val="1187119213"/>
                    </a:ext>
                  </a:extLst>
                </a:gridCol>
                <a:gridCol w="571191">
                  <a:extLst>
                    <a:ext uri="{9D8B030D-6E8A-4147-A177-3AD203B41FA5}">
                      <a16:colId xmlns:a16="http://schemas.microsoft.com/office/drawing/2014/main" val="1125267129"/>
                    </a:ext>
                  </a:extLst>
                </a:gridCol>
                <a:gridCol w="571191">
                  <a:extLst>
                    <a:ext uri="{9D8B030D-6E8A-4147-A177-3AD203B41FA5}">
                      <a16:colId xmlns:a16="http://schemas.microsoft.com/office/drawing/2014/main" val="3261149977"/>
                    </a:ext>
                  </a:extLst>
                </a:gridCol>
                <a:gridCol w="571191">
                  <a:extLst>
                    <a:ext uri="{9D8B030D-6E8A-4147-A177-3AD203B41FA5}">
                      <a16:colId xmlns:a16="http://schemas.microsoft.com/office/drawing/2014/main" val="2722431454"/>
                    </a:ext>
                  </a:extLst>
                </a:gridCol>
                <a:gridCol w="571191">
                  <a:extLst>
                    <a:ext uri="{9D8B030D-6E8A-4147-A177-3AD203B41FA5}">
                      <a16:colId xmlns:a16="http://schemas.microsoft.com/office/drawing/2014/main" val="1317612545"/>
                    </a:ext>
                  </a:extLst>
                </a:gridCol>
                <a:gridCol w="571191">
                  <a:extLst>
                    <a:ext uri="{9D8B030D-6E8A-4147-A177-3AD203B41FA5}">
                      <a16:colId xmlns:a16="http://schemas.microsoft.com/office/drawing/2014/main" val="2733331892"/>
                    </a:ext>
                  </a:extLst>
                </a:gridCol>
                <a:gridCol w="571191">
                  <a:extLst>
                    <a:ext uri="{9D8B030D-6E8A-4147-A177-3AD203B41FA5}">
                      <a16:colId xmlns:a16="http://schemas.microsoft.com/office/drawing/2014/main" val="2406370843"/>
                    </a:ext>
                  </a:extLst>
                </a:gridCol>
              </a:tblGrid>
              <a:tr h="238071">
                <a:tc>
                  <a:txBody>
                    <a:bodyPr/>
                    <a:lstStyle/>
                    <a:p>
                      <a:pPr algn="ctr">
                        <a:lnSpc>
                          <a:spcPct val="100000"/>
                        </a:lnSpc>
                      </a:pPr>
                      <a:r>
                        <a:rPr lang="en-US" sz="1050" dirty="0">
                          <a:latin typeface="Times New Roman"/>
                          <a:cs typeface="Times New Roman"/>
                        </a:rPr>
                        <a:t>Year</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sz="1000" dirty="0"/>
                        <a:t>FY</a:t>
                      </a:r>
                      <a:r>
                        <a:rPr sz="1000" spc="-35" dirty="0"/>
                        <a:t> </a:t>
                      </a:r>
                      <a:r>
                        <a:rPr lang="en-US" sz="1000" spc="-25" dirty="0"/>
                        <a:t>16</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3820" algn="ctr">
                        <a:lnSpc>
                          <a:spcPct val="100000"/>
                        </a:lnSpc>
                        <a:spcBef>
                          <a:spcPts val="200"/>
                        </a:spcBef>
                      </a:pPr>
                      <a:r>
                        <a:rPr sz="1000" dirty="0"/>
                        <a:t>FY</a:t>
                      </a:r>
                      <a:r>
                        <a:rPr sz="1000" spc="-35" dirty="0"/>
                        <a:t> </a:t>
                      </a:r>
                      <a:r>
                        <a:rPr lang="en-US" sz="1000" spc="-25" dirty="0"/>
                        <a:t>17</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82550" algn="ctr">
                        <a:lnSpc>
                          <a:spcPct val="100000"/>
                        </a:lnSpc>
                        <a:spcBef>
                          <a:spcPts val="200"/>
                        </a:spcBef>
                      </a:pPr>
                      <a:r>
                        <a:rPr lang="en-US" sz="1000" dirty="0"/>
                        <a:t>FY</a:t>
                      </a:r>
                      <a:r>
                        <a:rPr lang="en-US" sz="1000" spc="-35" dirty="0"/>
                        <a:t> </a:t>
                      </a:r>
                      <a:r>
                        <a:rPr lang="en-US" sz="1000" spc="-25" dirty="0"/>
                        <a:t>18</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lang="en-US" sz="1000" dirty="0">
                          <a:latin typeface="Calibri"/>
                          <a:cs typeface="Calibri"/>
                        </a:rPr>
                        <a:t>FY 19</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lang="en-US" sz="1000" dirty="0">
                          <a:latin typeface="Calibri"/>
                          <a:cs typeface="Calibri"/>
                        </a:rPr>
                        <a:t>FY 20</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lang="en-US" sz="1000" dirty="0">
                          <a:latin typeface="Calibri"/>
                          <a:cs typeface="Calibri"/>
                        </a:rPr>
                        <a:t>FY 21</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lang="en-US" sz="1000" dirty="0">
                          <a:latin typeface="Calibri"/>
                          <a:cs typeface="Calibri"/>
                        </a:rPr>
                        <a:t>FY 22</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lang="en-US" sz="1000" dirty="0">
                          <a:latin typeface="Calibri"/>
                          <a:cs typeface="Calibri"/>
                        </a:rPr>
                        <a:t>FY 23</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lang="en-US" sz="1000" dirty="0">
                          <a:latin typeface="Calibri"/>
                          <a:cs typeface="Calibri"/>
                        </a:rPr>
                        <a:t>FY 24</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4445" algn="ctr">
                        <a:lnSpc>
                          <a:spcPct val="100000"/>
                        </a:lnSpc>
                        <a:spcBef>
                          <a:spcPts val="200"/>
                        </a:spcBef>
                      </a:pPr>
                      <a:r>
                        <a:rPr sz="1000" dirty="0"/>
                        <a:t>FY</a:t>
                      </a:r>
                      <a:r>
                        <a:rPr sz="1000" spc="-35" dirty="0"/>
                        <a:t> </a:t>
                      </a:r>
                      <a:r>
                        <a:rPr lang="en-US" sz="1000" spc="-25" dirty="0"/>
                        <a:t>25</a:t>
                      </a:r>
                      <a:endParaRPr sz="1000" dirty="0">
                        <a:latin typeface="Calibri"/>
                        <a:cs typeface="Calibri"/>
                      </a:endParaRPr>
                    </a:p>
                  </a:txBody>
                  <a:tcPr marL="0" marR="0" marT="254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7189676"/>
                  </a:ext>
                </a:extLst>
              </a:tr>
              <a:tr h="238071">
                <a:tc>
                  <a:txBody>
                    <a:bodyPr/>
                    <a:lstStyle/>
                    <a:p>
                      <a:pPr algn="ctr" fontAlgn="b"/>
                      <a:r>
                        <a:rPr lang="en-US" sz="1100" b="1" i="0" u="none" strike="noStrike" dirty="0">
                          <a:solidFill>
                            <a:srgbClr val="000000"/>
                          </a:solidFill>
                          <a:effectLst/>
                          <a:latin typeface="Aptos Narrow" panose="020B0004020202020204" pitchFamily="34" charset="0"/>
                        </a:rPr>
                        <a:t>Free cash flow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444444"/>
                          </a:solidFill>
                          <a:effectLst/>
                          <a:latin typeface="Amasis MT Pro Medium" panose="02040604050005020304" pitchFamily="18" charset="0"/>
                        </a:rPr>
                        <a:t>1,096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444444"/>
                          </a:solidFill>
                          <a:effectLst/>
                          <a:latin typeface="Amasis MT Pro Medium" panose="02040604050005020304" pitchFamily="18" charset="0"/>
                        </a:rPr>
                        <a:t>1,503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444444"/>
                          </a:solidFill>
                          <a:effectLst/>
                          <a:latin typeface="Amasis MT Pro Medium" panose="02040604050005020304" pitchFamily="18" charset="0"/>
                        </a:rPr>
                        <a:t>2,911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444444"/>
                          </a:solidFill>
                          <a:effectLst/>
                          <a:latin typeface="Amasis MT Pro Medium" panose="02040604050005020304" pitchFamily="18" charset="0"/>
                        </a:rPr>
                        <a:t>3,143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444444"/>
                          </a:solidFill>
                          <a:effectLst/>
                          <a:latin typeface="Amasis MT Pro Medium" panose="02040604050005020304" pitchFamily="18" charset="0"/>
                        </a:rPr>
                        <a:t>4,272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444444"/>
                          </a:solidFill>
                          <a:effectLst/>
                          <a:latin typeface="Amasis MT Pro Medium" panose="02040604050005020304" pitchFamily="18" charset="0"/>
                        </a:rPr>
                        <a:t>4,694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444444"/>
                          </a:solidFill>
                          <a:effectLst/>
                          <a:latin typeface="Amasis MT Pro Medium" panose="02040604050005020304" pitchFamily="18" charset="0"/>
                        </a:rPr>
                        <a:t>8,132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444444"/>
                          </a:solidFill>
                          <a:effectLst/>
                          <a:latin typeface="Amasis MT Pro Medium" panose="02040604050005020304" pitchFamily="18" charset="0"/>
                        </a:rPr>
                        <a:t>3,808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444444"/>
                          </a:solidFill>
                          <a:effectLst/>
                          <a:latin typeface="Amasis MT Pro Medium" panose="02040604050005020304" pitchFamily="18" charset="0"/>
                        </a:rPr>
                        <a:t>27,021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444444"/>
                          </a:solidFill>
                          <a:effectLst/>
                          <a:latin typeface="Amasis MT Pro Medium" panose="02040604050005020304" pitchFamily="18" charset="0"/>
                        </a:rPr>
                        <a:t>60,853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5817962"/>
                  </a:ext>
                </a:extLst>
              </a:tr>
              <a:tr h="326462">
                <a:tc>
                  <a:txBody>
                    <a:bodyPr/>
                    <a:lstStyle/>
                    <a:p>
                      <a:pPr algn="ctr" fontAlgn="b"/>
                      <a:r>
                        <a:rPr lang="en-US" sz="1100" b="1" i="0" u="none" strike="noStrike" dirty="0">
                          <a:solidFill>
                            <a:srgbClr val="000000"/>
                          </a:solidFill>
                          <a:effectLst/>
                          <a:latin typeface="Aptos Narrow" panose="020B0004020202020204" pitchFamily="34" charset="0"/>
                        </a:rPr>
                        <a:t>Growth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000" b="0" i="0" u="none" strike="noStrike">
                          <a:solidFill>
                            <a:srgbClr val="000000"/>
                          </a:solidFill>
                          <a:effectLst/>
                          <a:latin typeface="Aptos Narrow" panose="020B0004020202020204" pitchFamily="34" charset="0"/>
                        </a:rPr>
                        <a:t>42.26%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000" b="0" i="0" u="none" strike="noStrike" dirty="0">
                          <a:solidFill>
                            <a:srgbClr val="000000"/>
                          </a:solidFill>
                          <a:effectLst/>
                          <a:latin typeface="Aptos Narrow" panose="020B0004020202020204" pitchFamily="34" charset="0"/>
                        </a:rPr>
                        <a:t>37.14%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000" b="0" i="0" u="none" strike="noStrike">
                          <a:solidFill>
                            <a:srgbClr val="000000"/>
                          </a:solidFill>
                          <a:effectLst/>
                          <a:latin typeface="Aptos Narrow" panose="020B0004020202020204" pitchFamily="34" charset="0"/>
                        </a:rPr>
                        <a:t>93.68%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000" b="0" i="0" u="none" strike="noStrike" dirty="0">
                          <a:solidFill>
                            <a:srgbClr val="000000"/>
                          </a:solidFill>
                          <a:effectLst/>
                          <a:latin typeface="Aptos Narrow" panose="020B0004020202020204" pitchFamily="34" charset="0"/>
                        </a:rPr>
                        <a:t>7.97%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000" b="0" i="0" u="none" strike="noStrike" dirty="0">
                          <a:solidFill>
                            <a:srgbClr val="000000"/>
                          </a:solidFill>
                          <a:effectLst/>
                          <a:latin typeface="Aptos Narrow" panose="020B0004020202020204" pitchFamily="34" charset="0"/>
                        </a:rPr>
                        <a:t>35.92%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000" b="0" i="0" u="none" strike="noStrike" dirty="0">
                          <a:solidFill>
                            <a:srgbClr val="000000"/>
                          </a:solidFill>
                          <a:effectLst/>
                          <a:latin typeface="Aptos Narrow" panose="020B0004020202020204" pitchFamily="34" charset="0"/>
                        </a:rPr>
                        <a:t>9.88%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000" b="0" i="0" u="none" strike="noStrike" dirty="0">
                          <a:solidFill>
                            <a:srgbClr val="000000"/>
                          </a:solidFill>
                          <a:effectLst/>
                          <a:latin typeface="Aptos Narrow" panose="020B0004020202020204" pitchFamily="34" charset="0"/>
                        </a:rPr>
                        <a:t>73.24%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000" b="0" i="0" u="none" strike="noStrike" dirty="0">
                          <a:solidFill>
                            <a:srgbClr val="000000"/>
                          </a:solidFill>
                          <a:effectLst/>
                          <a:latin typeface="Aptos Narrow" panose="020B0004020202020204" pitchFamily="34" charset="0"/>
                        </a:rPr>
                        <a:t>-53.17%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000" b="0" i="0" u="none" strike="noStrike" dirty="0">
                          <a:solidFill>
                            <a:srgbClr val="000000"/>
                          </a:solidFill>
                          <a:effectLst/>
                          <a:latin typeface="Aptos Narrow" panose="020B0004020202020204" pitchFamily="34" charset="0"/>
                        </a:rPr>
                        <a:t>609.59%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000" b="0" i="0" u="none" strike="noStrike" dirty="0">
                          <a:solidFill>
                            <a:srgbClr val="000000"/>
                          </a:solidFill>
                          <a:effectLst/>
                          <a:latin typeface="Aptos Narrow" panose="020B0004020202020204" pitchFamily="34" charset="0"/>
                        </a:rPr>
                        <a:t>125.21%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338653131"/>
                  </a:ext>
                </a:extLst>
              </a:tr>
            </a:tbl>
          </a:graphicData>
        </a:graphic>
      </p:graphicFrame>
      <p:sp>
        <p:nvSpPr>
          <p:cNvPr id="7" name="TextBox 6">
            <a:extLst>
              <a:ext uri="{FF2B5EF4-FFF2-40B4-BE49-F238E27FC236}">
                <a16:creationId xmlns:a16="http://schemas.microsoft.com/office/drawing/2014/main" id="{752A35A9-E004-3685-5FA3-94D62078EEC8}"/>
              </a:ext>
            </a:extLst>
          </p:cNvPr>
          <p:cNvSpPr txBox="1"/>
          <p:nvPr/>
        </p:nvSpPr>
        <p:spPr>
          <a:xfrm>
            <a:off x="101461" y="7500416"/>
            <a:ext cx="3051556"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Future Cash Flow</a:t>
            </a:r>
          </a:p>
        </p:txBody>
      </p:sp>
      <p:graphicFrame>
        <p:nvGraphicFramePr>
          <p:cNvPr id="9" name="Table 8">
            <a:extLst>
              <a:ext uri="{FF2B5EF4-FFF2-40B4-BE49-F238E27FC236}">
                <a16:creationId xmlns:a16="http://schemas.microsoft.com/office/drawing/2014/main" id="{4950C01E-0469-F2E0-3610-DB04ABEC3929}"/>
              </a:ext>
            </a:extLst>
          </p:cNvPr>
          <p:cNvGraphicFramePr>
            <a:graphicFrameLocks noGrp="1"/>
          </p:cNvGraphicFramePr>
          <p:nvPr>
            <p:extLst>
              <p:ext uri="{D42A27DB-BD31-4B8C-83A1-F6EECF244321}">
                <p14:modId xmlns:p14="http://schemas.microsoft.com/office/powerpoint/2010/main" val="1194483546"/>
              </p:ext>
            </p:extLst>
          </p:nvPr>
        </p:nvGraphicFramePr>
        <p:xfrm>
          <a:off x="194629" y="4063224"/>
          <a:ext cx="2820414" cy="369332"/>
        </p:xfrm>
        <a:graphic>
          <a:graphicData uri="http://schemas.openxmlformats.org/drawingml/2006/table">
            <a:tbl>
              <a:tblPr>
                <a:tableStyleId>{5C22544A-7EE6-4342-B048-85BDC9FD1C3A}</a:tableStyleId>
              </a:tblPr>
              <a:tblGrid>
                <a:gridCol w="1969398">
                  <a:extLst>
                    <a:ext uri="{9D8B030D-6E8A-4147-A177-3AD203B41FA5}">
                      <a16:colId xmlns:a16="http://schemas.microsoft.com/office/drawing/2014/main" val="764986360"/>
                    </a:ext>
                  </a:extLst>
                </a:gridCol>
                <a:gridCol w="851016">
                  <a:extLst>
                    <a:ext uri="{9D8B030D-6E8A-4147-A177-3AD203B41FA5}">
                      <a16:colId xmlns:a16="http://schemas.microsoft.com/office/drawing/2014/main" val="2323368619"/>
                    </a:ext>
                  </a:extLst>
                </a:gridCol>
              </a:tblGrid>
              <a:tr h="184666">
                <a:tc>
                  <a:txBody>
                    <a:bodyPr/>
                    <a:lstStyle/>
                    <a:p>
                      <a:pPr algn="l" fontAlgn="b"/>
                      <a:r>
                        <a:rPr lang="en-US" sz="1100" b="1" u="none" strike="noStrike" dirty="0">
                          <a:solidFill>
                            <a:schemeClr val="tx1"/>
                          </a:solidFill>
                          <a:effectLst/>
                        </a:rPr>
                        <a:t>Growth Rate:</a:t>
                      </a:r>
                      <a:endParaRPr lang="en-US" sz="1100" b="1" i="0" u="none" strike="noStrike" dirty="0">
                        <a:solidFill>
                          <a:schemeClr val="tx1"/>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solidFill>
                            <a:schemeClr val="tx1"/>
                          </a:solidFill>
                          <a:effectLst/>
                        </a:rPr>
                        <a:t>30%</a:t>
                      </a:r>
                      <a:endParaRPr lang="en-US" sz="1100" b="1" i="0" u="none" strike="noStrike" dirty="0">
                        <a:solidFill>
                          <a:schemeClr val="tx1"/>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8869888"/>
                  </a:ext>
                </a:extLst>
              </a:tr>
              <a:tr h="184666">
                <a:tc>
                  <a:txBody>
                    <a:bodyPr/>
                    <a:lstStyle/>
                    <a:p>
                      <a:pPr algn="l" fontAlgn="b"/>
                      <a:r>
                        <a:rPr lang="en-US" sz="1100" b="1" u="none" strike="noStrike" dirty="0">
                          <a:solidFill>
                            <a:schemeClr val="tx1"/>
                          </a:solidFill>
                          <a:effectLst/>
                        </a:rPr>
                        <a:t>Average Growth Rate:</a:t>
                      </a:r>
                      <a:endParaRPr lang="en-US" sz="1100" b="1" i="0" u="none" strike="noStrike" dirty="0">
                        <a:solidFill>
                          <a:schemeClr val="tx1"/>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solidFill>
                            <a:schemeClr val="tx1"/>
                          </a:solidFill>
                          <a:effectLst/>
                        </a:rPr>
                        <a:t>98.17%</a:t>
                      </a:r>
                      <a:endParaRPr lang="en-US" sz="1100" b="1" i="0" u="none" strike="noStrike" dirty="0">
                        <a:solidFill>
                          <a:schemeClr val="tx1"/>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6610161"/>
                  </a:ext>
                </a:extLst>
              </a:tr>
            </a:tbl>
          </a:graphicData>
        </a:graphic>
      </p:graphicFrame>
      <p:graphicFrame>
        <p:nvGraphicFramePr>
          <p:cNvPr id="12" name="Table 11">
            <a:extLst>
              <a:ext uri="{FF2B5EF4-FFF2-40B4-BE49-F238E27FC236}">
                <a16:creationId xmlns:a16="http://schemas.microsoft.com/office/drawing/2014/main" id="{A05BF29F-7BC7-07A9-56DA-3E8700951C0F}"/>
              </a:ext>
            </a:extLst>
          </p:cNvPr>
          <p:cNvGraphicFramePr>
            <a:graphicFrameLocks noGrp="1"/>
          </p:cNvGraphicFramePr>
          <p:nvPr>
            <p:extLst>
              <p:ext uri="{D42A27DB-BD31-4B8C-83A1-F6EECF244321}">
                <p14:modId xmlns:p14="http://schemas.microsoft.com/office/powerpoint/2010/main" val="1790750687"/>
              </p:ext>
            </p:extLst>
          </p:nvPr>
        </p:nvGraphicFramePr>
        <p:xfrm>
          <a:off x="3418417" y="4063224"/>
          <a:ext cx="3142236" cy="368300"/>
        </p:xfrm>
        <a:graphic>
          <a:graphicData uri="http://schemas.openxmlformats.org/drawingml/2006/table">
            <a:tbl>
              <a:tblPr>
                <a:tableStyleId>{5C22544A-7EE6-4342-B048-85BDC9FD1C3A}</a:tableStyleId>
              </a:tblPr>
              <a:tblGrid>
                <a:gridCol w="1678729">
                  <a:extLst>
                    <a:ext uri="{9D8B030D-6E8A-4147-A177-3AD203B41FA5}">
                      <a16:colId xmlns:a16="http://schemas.microsoft.com/office/drawing/2014/main" val="4195543397"/>
                    </a:ext>
                  </a:extLst>
                </a:gridCol>
                <a:gridCol w="1463507">
                  <a:extLst>
                    <a:ext uri="{9D8B030D-6E8A-4147-A177-3AD203B41FA5}">
                      <a16:colId xmlns:a16="http://schemas.microsoft.com/office/drawing/2014/main" val="2072742889"/>
                    </a:ext>
                  </a:extLst>
                </a:gridCol>
              </a:tblGrid>
              <a:tr h="184150">
                <a:tc>
                  <a:txBody>
                    <a:bodyPr/>
                    <a:lstStyle/>
                    <a:p>
                      <a:pPr algn="l" fontAlgn="b"/>
                      <a:r>
                        <a:rPr lang="en-US" sz="1100" b="1" u="none" strike="noStrike">
                          <a:solidFill>
                            <a:schemeClr val="tx1"/>
                          </a:solidFill>
                          <a:effectLst/>
                        </a:rPr>
                        <a:t>Perpetual Growth Rate:</a:t>
                      </a:r>
                      <a:endParaRPr lang="en-US" sz="1100" b="1" i="0" u="none" strike="noStrike">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ctr" fontAlgn="b"/>
                      <a:r>
                        <a:rPr lang="en-US" sz="1100" u="none" strike="noStrike">
                          <a:solidFill>
                            <a:schemeClr val="tx1"/>
                          </a:solidFill>
                          <a:effectLst/>
                        </a:rPr>
                        <a:t>4%</a:t>
                      </a:r>
                      <a:endParaRPr lang="en-US" sz="1100" b="1" i="0" u="none" strike="noStrike">
                        <a:solidFill>
                          <a:schemeClr val="tx1"/>
                        </a:solidFill>
                        <a:effectLst/>
                        <a:latin typeface="Aptos Narrow" panose="020B0004020202020204" pitchFamily="34" charset="0"/>
                      </a:endParaRPr>
                    </a:p>
                  </a:txBody>
                  <a:tcPr marL="6350" marR="6350" marT="6350" marB="0" anchor="b">
                    <a:solidFill>
                      <a:schemeClr val="bg1"/>
                    </a:solidFill>
                  </a:tcPr>
                </a:tc>
                <a:extLst>
                  <a:ext uri="{0D108BD9-81ED-4DB2-BD59-A6C34878D82A}">
                    <a16:rowId xmlns:a16="http://schemas.microsoft.com/office/drawing/2014/main" val="2654763244"/>
                  </a:ext>
                </a:extLst>
              </a:tr>
              <a:tr h="184150">
                <a:tc>
                  <a:txBody>
                    <a:bodyPr/>
                    <a:lstStyle/>
                    <a:p>
                      <a:pPr algn="l" fontAlgn="b"/>
                      <a:r>
                        <a:rPr lang="en-US" sz="1100" b="1" u="none" strike="noStrike" dirty="0">
                          <a:solidFill>
                            <a:schemeClr val="tx1"/>
                          </a:solidFill>
                          <a:effectLst/>
                        </a:rPr>
                        <a:t>Discount Rate: </a:t>
                      </a:r>
                      <a:endParaRPr lang="en-US" sz="1100" b="1"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ctr" fontAlgn="b"/>
                      <a:r>
                        <a:rPr lang="en-US" sz="1100" u="none" strike="noStrike" dirty="0">
                          <a:solidFill>
                            <a:schemeClr val="tx1"/>
                          </a:solidFill>
                          <a:effectLst/>
                        </a:rPr>
                        <a:t>12%</a:t>
                      </a:r>
                      <a:endParaRPr lang="en-US" sz="1100" b="1"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extLst>
                  <a:ext uri="{0D108BD9-81ED-4DB2-BD59-A6C34878D82A}">
                    <a16:rowId xmlns:a16="http://schemas.microsoft.com/office/drawing/2014/main" val="2224935559"/>
                  </a:ext>
                </a:extLst>
              </a:tr>
            </a:tbl>
          </a:graphicData>
        </a:graphic>
      </p:graphicFrame>
      <p:graphicFrame>
        <p:nvGraphicFramePr>
          <p:cNvPr id="13" name="Table 12">
            <a:extLst>
              <a:ext uri="{FF2B5EF4-FFF2-40B4-BE49-F238E27FC236}">
                <a16:creationId xmlns:a16="http://schemas.microsoft.com/office/drawing/2014/main" id="{37BAC0A9-8278-30BA-F882-08E0BBFBCFA2}"/>
              </a:ext>
            </a:extLst>
          </p:cNvPr>
          <p:cNvGraphicFramePr>
            <a:graphicFrameLocks noGrp="1"/>
          </p:cNvGraphicFramePr>
          <p:nvPr>
            <p:extLst>
              <p:ext uri="{D42A27DB-BD31-4B8C-83A1-F6EECF244321}">
                <p14:modId xmlns:p14="http://schemas.microsoft.com/office/powerpoint/2010/main" val="491000783"/>
              </p:ext>
            </p:extLst>
          </p:nvPr>
        </p:nvGraphicFramePr>
        <p:xfrm>
          <a:off x="1206500" y="5054780"/>
          <a:ext cx="4254500" cy="1670961"/>
        </p:xfrm>
        <a:graphic>
          <a:graphicData uri="http://schemas.openxmlformats.org/drawingml/2006/table">
            <a:tbl>
              <a:tblPr>
                <a:tableStyleId>{5C22544A-7EE6-4342-B048-85BDC9FD1C3A}</a:tableStyleId>
              </a:tblPr>
              <a:tblGrid>
                <a:gridCol w="2445343">
                  <a:extLst>
                    <a:ext uri="{9D8B030D-6E8A-4147-A177-3AD203B41FA5}">
                      <a16:colId xmlns:a16="http://schemas.microsoft.com/office/drawing/2014/main" val="3482448276"/>
                    </a:ext>
                  </a:extLst>
                </a:gridCol>
                <a:gridCol w="1809157">
                  <a:extLst>
                    <a:ext uri="{9D8B030D-6E8A-4147-A177-3AD203B41FA5}">
                      <a16:colId xmlns:a16="http://schemas.microsoft.com/office/drawing/2014/main" val="1692549984"/>
                    </a:ext>
                  </a:extLst>
                </a:gridCol>
              </a:tblGrid>
              <a:tr h="257523">
                <a:tc>
                  <a:txBody>
                    <a:bodyPr/>
                    <a:lstStyle/>
                    <a:p>
                      <a:pPr algn="ctr" fontAlgn="b"/>
                      <a:r>
                        <a:rPr lang="en-US" sz="1100" b="1" u="none" strike="noStrike" dirty="0">
                          <a:solidFill>
                            <a:schemeClr val="tx1"/>
                          </a:solidFill>
                          <a:effectLst/>
                        </a:rPr>
                        <a:t>Sum of FCF </a:t>
                      </a:r>
                      <a:endParaRPr lang="en-US" sz="1100" b="1"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ctr" fontAlgn="b"/>
                      <a:r>
                        <a:rPr lang="en-US" sz="1100" u="none" strike="noStrike" dirty="0">
                          <a:solidFill>
                            <a:schemeClr val="tx1"/>
                          </a:solidFill>
                          <a:effectLst/>
                        </a:rPr>
                        <a:t> $ 3,770,867.28 </a:t>
                      </a:r>
                      <a:endParaRPr lang="en-US" sz="1100" b="1"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extLst>
                  <a:ext uri="{0D108BD9-81ED-4DB2-BD59-A6C34878D82A}">
                    <a16:rowId xmlns:a16="http://schemas.microsoft.com/office/drawing/2014/main" val="1600808264"/>
                  </a:ext>
                </a:extLst>
              </a:tr>
              <a:tr h="405154">
                <a:tc>
                  <a:txBody>
                    <a:bodyPr/>
                    <a:lstStyle/>
                    <a:p>
                      <a:pPr algn="ctr" fontAlgn="b"/>
                      <a:r>
                        <a:rPr lang="en-US" sz="1100" b="1" u="none" strike="noStrike" dirty="0">
                          <a:solidFill>
                            <a:schemeClr val="tx1"/>
                          </a:solidFill>
                          <a:effectLst/>
                        </a:rPr>
                        <a:t>Cash &amp; Cash Equivalents</a:t>
                      </a:r>
                      <a:endParaRPr lang="en-US" sz="1100" b="1"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ctr" fontAlgn="b"/>
                      <a:r>
                        <a:rPr lang="en-US" sz="1100" u="none" strike="noStrike" dirty="0">
                          <a:solidFill>
                            <a:schemeClr val="tx1"/>
                          </a:solidFill>
                          <a:effectLst/>
                        </a:rPr>
                        <a:t>$ 43,210.00 </a:t>
                      </a:r>
                      <a:endParaRPr lang="en-US" sz="1100" b="1"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extLst>
                  <a:ext uri="{0D108BD9-81ED-4DB2-BD59-A6C34878D82A}">
                    <a16:rowId xmlns:a16="http://schemas.microsoft.com/office/drawing/2014/main" val="2120420051"/>
                  </a:ext>
                </a:extLst>
              </a:tr>
              <a:tr h="256492">
                <a:tc>
                  <a:txBody>
                    <a:bodyPr/>
                    <a:lstStyle/>
                    <a:p>
                      <a:pPr algn="ctr" fontAlgn="b"/>
                      <a:r>
                        <a:rPr lang="en-US" sz="1100" b="1" u="none" strike="noStrike" dirty="0">
                          <a:solidFill>
                            <a:schemeClr val="tx1"/>
                          </a:solidFill>
                          <a:effectLst/>
                        </a:rPr>
                        <a:t>Total Debt </a:t>
                      </a:r>
                      <a:endParaRPr lang="en-US" sz="1100" b="1"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ctr" fontAlgn="b"/>
                      <a:r>
                        <a:rPr lang="en-US" sz="1100" u="none" strike="noStrike" dirty="0">
                          <a:solidFill>
                            <a:schemeClr val="tx1"/>
                          </a:solidFill>
                          <a:effectLst/>
                        </a:rPr>
                        <a:t> $ 10,270.00 </a:t>
                      </a:r>
                      <a:endParaRPr lang="en-US" sz="1100" b="1"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extLst>
                  <a:ext uri="{0D108BD9-81ED-4DB2-BD59-A6C34878D82A}">
                    <a16:rowId xmlns:a16="http://schemas.microsoft.com/office/drawing/2014/main" val="3828088533"/>
                  </a:ext>
                </a:extLst>
              </a:tr>
              <a:tr h="272834">
                <a:tc>
                  <a:txBody>
                    <a:bodyPr/>
                    <a:lstStyle/>
                    <a:p>
                      <a:pPr algn="ctr" fontAlgn="b"/>
                      <a:r>
                        <a:rPr lang="en-US" sz="1100" b="1" u="none" strike="noStrike" dirty="0">
                          <a:solidFill>
                            <a:schemeClr val="tx1"/>
                          </a:solidFill>
                          <a:effectLst/>
                        </a:rPr>
                        <a:t>Equity Value </a:t>
                      </a:r>
                      <a:endParaRPr lang="en-US" sz="1100" b="1"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ctr" fontAlgn="b"/>
                      <a:r>
                        <a:rPr lang="en-US" sz="1100" u="none" strike="noStrike" dirty="0">
                          <a:solidFill>
                            <a:schemeClr val="tx1"/>
                          </a:solidFill>
                          <a:effectLst/>
                        </a:rPr>
                        <a:t> $ 3,803,807.28 </a:t>
                      </a:r>
                      <a:endParaRPr lang="en-US" sz="1100" b="1"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extLst>
                  <a:ext uri="{0D108BD9-81ED-4DB2-BD59-A6C34878D82A}">
                    <a16:rowId xmlns:a16="http://schemas.microsoft.com/office/drawing/2014/main" val="1275671475"/>
                  </a:ext>
                </a:extLst>
              </a:tr>
              <a:tr h="260566">
                <a:tc>
                  <a:txBody>
                    <a:bodyPr/>
                    <a:lstStyle/>
                    <a:p>
                      <a:pPr algn="ctr" fontAlgn="b"/>
                      <a:r>
                        <a:rPr lang="en-US" sz="1100" b="1" u="none" strike="noStrike">
                          <a:solidFill>
                            <a:schemeClr val="tx1"/>
                          </a:solidFill>
                          <a:effectLst/>
                        </a:rPr>
                        <a:t>Shares Outstanding </a:t>
                      </a:r>
                      <a:endParaRPr lang="en-US" sz="1100" b="1" i="0" u="none" strike="noStrike">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ctr" fontAlgn="b"/>
                      <a:r>
                        <a:rPr lang="en-US" sz="1100" u="none" strike="noStrike" dirty="0">
                          <a:solidFill>
                            <a:schemeClr val="tx1"/>
                          </a:solidFill>
                          <a:effectLst/>
                        </a:rPr>
                        <a:t>24400</a:t>
                      </a:r>
                      <a:endParaRPr lang="en-US" sz="1100" b="1"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extLst>
                  <a:ext uri="{0D108BD9-81ED-4DB2-BD59-A6C34878D82A}">
                    <a16:rowId xmlns:a16="http://schemas.microsoft.com/office/drawing/2014/main" val="2133517969"/>
                  </a:ext>
                </a:extLst>
              </a:tr>
              <a:tr h="218392">
                <a:tc>
                  <a:txBody>
                    <a:bodyPr/>
                    <a:lstStyle/>
                    <a:p>
                      <a:pPr algn="ctr" fontAlgn="b"/>
                      <a:r>
                        <a:rPr lang="en-US" sz="1100" b="1" u="none" strike="noStrike" dirty="0">
                          <a:solidFill>
                            <a:schemeClr val="tx1"/>
                          </a:solidFill>
                          <a:effectLst/>
                        </a:rPr>
                        <a:t>DCF Price per share:</a:t>
                      </a:r>
                      <a:endParaRPr lang="en-US" sz="1100" b="1"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ctr" fontAlgn="b"/>
                      <a:r>
                        <a:rPr lang="en-US" sz="1100" u="none" strike="noStrike" dirty="0">
                          <a:solidFill>
                            <a:schemeClr val="tx1"/>
                          </a:solidFill>
                          <a:effectLst/>
                        </a:rPr>
                        <a:t>155.89</a:t>
                      </a:r>
                      <a:endParaRPr lang="en-US" sz="1100" b="1"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extLst>
                  <a:ext uri="{0D108BD9-81ED-4DB2-BD59-A6C34878D82A}">
                    <a16:rowId xmlns:a16="http://schemas.microsoft.com/office/drawing/2014/main" val="2177890878"/>
                  </a:ext>
                </a:extLst>
              </a:tr>
            </a:tbl>
          </a:graphicData>
        </a:graphic>
      </p:graphicFrame>
      <p:graphicFrame>
        <p:nvGraphicFramePr>
          <p:cNvPr id="16" name="Table 15">
            <a:extLst>
              <a:ext uri="{FF2B5EF4-FFF2-40B4-BE49-F238E27FC236}">
                <a16:creationId xmlns:a16="http://schemas.microsoft.com/office/drawing/2014/main" id="{966A6A5C-1235-26BE-C596-23C833E02607}"/>
              </a:ext>
            </a:extLst>
          </p:cNvPr>
          <p:cNvGraphicFramePr>
            <a:graphicFrameLocks noGrp="1"/>
          </p:cNvGraphicFramePr>
          <p:nvPr>
            <p:extLst>
              <p:ext uri="{D42A27DB-BD31-4B8C-83A1-F6EECF244321}">
                <p14:modId xmlns:p14="http://schemas.microsoft.com/office/powerpoint/2010/main" val="9772657"/>
              </p:ext>
            </p:extLst>
          </p:nvPr>
        </p:nvGraphicFramePr>
        <p:xfrm>
          <a:off x="68474" y="8229600"/>
          <a:ext cx="6699886" cy="918282"/>
        </p:xfrm>
        <a:graphic>
          <a:graphicData uri="http://schemas.openxmlformats.org/drawingml/2006/table">
            <a:tbl>
              <a:tblPr firstRow="1" bandRow="1">
                <a:tableStyleId>{8EC20E35-A176-4012-BC5E-935CFFF8708E}</a:tableStyleId>
              </a:tblPr>
              <a:tblGrid>
                <a:gridCol w="939257">
                  <a:extLst>
                    <a:ext uri="{9D8B030D-6E8A-4147-A177-3AD203B41FA5}">
                      <a16:colId xmlns:a16="http://schemas.microsoft.com/office/drawing/2014/main" val="1349863723"/>
                    </a:ext>
                  </a:extLst>
                </a:gridCol>
                <a:gridCol w="634197">
                  <a:extLst>
                    <a:ext uri="{9D8B030D-6E8A-4147-A177-3AD203B41FA5}">
                      <a16:colId xmlns:a16="http://schemas.microsoft.com/office/drawing/2014/main" val="3548239159"/>
                    </a:ext>
                  </a:extLst>
                </a:gridCol>
                <a:gridCol w="528498">
                  <a:extLst>
                    <a:ext uri="{9D8B030D-6E8A-4147-A177-3AD203B41FA5}">
                      <a16:colId xmlns:a16="http://schemas.microsoft.com/office/drawing/2014/main" val="97298096"/>
                    </a:ext>
                  </a:extLst>
                </a:gridCol>
                <a:gridCol w="528498">
                  <a:extLst>
                    <a:ext uri="{9D8B030D-6E8A-4147-A177-3AD203B41FA5}">
                      <a16:colId xmlns:a16="http://schemas.microsoft.com/office/drawing/2014/main" val="1868806133"/>
                    </a:ext>
                  </a:extLst>
                </a:gridCol>
                <a:gridCol w="581348">
                  <a:extLst>
                    <a:ext uri="{9D8B030D-6E8A-4147-A177-3AD203B41FA5}">
                      <a16:colId xmlns:a16="http://schemas.microsoft.com/office/drawing/2014/main" val="1141320518"/>
                    </a:ext>
                  </a:extLst>
                </a:gridCol>
                <a:gridCol w="581348">
                  <a:extLst>
                    <a:ext uri="{9D8B030D-6E8A-4147-A177-3AD203B41FA5}">
                      <a16:colId xmlns:a16="http://schemas.microsoft.com/office/drawing/2014/main" val="2049191492"/>
                    </a:ext>
                  </a:extLst>
                </a:gridCol>
                <a:gridCol w="581348">
                  <a:extLst>
                    <a:ext uri="{9D8B030D-6E8A-4147-A177-3AD203B41FA5}">
                      <a16:colId xmlns:a16="http://schemas.microsoft.com/office/drawing/2014/main" val="3328401505"/>
                    </a:ext>
                  </a:extLst>
                </a:gridCol>
                <a:gridCol w="581348">
                  <a:extLst>
                    <a:ext uri="{9D8B030D-6E8A-4147-A177-3AD203B41FA5}">
                      <a16:colId xmlns:a16="http://schemas.microsoft.com/office/drawing/2014/main" val="3029225120"/>
                    </a:ext>
                  </a:extLst>
                </a:gridCol>
                <a:gridCol w="581348">
                  <a:extLst>
                    <a:ext uri="{9D8B030D-6E8A-4147-A177-3AD203B41FA5}">
                      <a16:colId xmlns:a16="http://schemas.microsoft.com/office/drawing/2014/main" val="4145520081"/>
                    </a:ext>
                  </a:extLst>
                </a:gridCol>
                <a:gridCol w="581348">
                  <a:extLst>
                    <a:ext uri="{9D8B030D-6E8A-4147-A177-3AD203B41FA5}">
                      <a16:colId xmlns:a16="http://schemas.microsoft.com/office/drawing/2014/main" val="1011570944"/>
                    </a:ext>
                  </a:extLst>
                </a:gridCol>
                <a:gridCol w="581348">
                  <a:extLst>
                    <a:ext uri="{9D8B030D-6E8A-4147-A177-3AD203B41FA5}">
                      <a16:colId xmlns:a16="http://schemas.microsoft.com/office/drawing/2014/main" val="1621591744"/>
                    </a:ext>
                  </a:extLst>
                </a:gridCol>
              </a:tblGrid>
              <a:tr h="238071">
                <a:tc>
                  <a:txBody>
                    <a:bodyPr/>
                    <a:lstStyle/>
                    <a:p>
                      <a:pPr algn="ctr">
                        <a:lnSpc>
                          <a:spcPct val="100000"/>
                        </a:lnSpc>
                      </a:pPr>
                      <a:endParaRPr lang="en-US" sz="1050" dirty="0">
                        <a:latin typeface="Times New Roman"/>
                        <a:cs typeface="Times New Roman"/>
                      </a:endParaRPr>
                    </a:p>
                    <a:p>
                      <a:pPr algn="ctr">
                        <a:lnSpc>
                          <a:spcPct val="100000"/>
                        </a:lnSpc>
                      </a:pPr>
                      <a:r>
                        <a:rPr lang="en-US" sz="1050" dirty="0">
                          <a:latin typeface="Times New Roman"/>
                          <a:cs typeface="Times New Roman"/>
                        </a:rPr>
                        <a:t>Year</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chemeClr val="tx1"/>
                          </a:solidFill>
                          <a:effectLst/>
                          <a:latin typeface="Aptos Narrow" panose="020B0004020202020204" pitchFamily="34" charset="0"/>
                        </a:rPr>
                        <a:t>2026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chemeClr val="tx1"/>
                          </a:solidFill>
                          <a:effectLst/>
                          <a:latin typeface="Aptos Narrow" panose="020B0004020202020204" pitchFamily="34" charset="0"/>
                        </a:rPr>
                        <a:t>2027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chemeClr val="tx1"/>
                          </a:solidFill>
                          <a:effectLst/>
                          <a:latin typeface="Aptos Narrow" panose="020B0004020202020204" pitchFamily="34" charset="0"/>
                        </a:rPr>
                        <a:t>2028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chemeClr val="tx1"/>
                          </a:solidFill>
                          <a:effectLst/>
                          <a:latin typeface="Aptos Narrow" panose="020B0004020202020204" pitchFamily="34" charset="0"/>
                        </a:rPr>
                        <a:t>2029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chemeClr val="tx1"/>
                          </a:solidFill>
                          <a:effectLst/>
                          <a:latin typeface="Aptos Narrow" panose="020B0004020202020204" pitchFamily="34" charset="0"/>
                        </a:rPr>
                        <a:t>2030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chemeClr val="tx1"/>
                          </a:solidFill>
                          <a:effectLst/>
                          <a:latin typeface="Aptos Narrow" panose="020B0004020202020204" pitchFamily="34" charset="0"/>
                        </a:rPr>
                        <a:t>2031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chemeClr val="tx1"/>
                          </a:solidFill>
                          <a:effectLst/>
                          <a:latin typeface="Aptos Narrow" panose="020B0004020202020204" pitchFamily="34" charset="0"/>
                        </a:rPr>
                        <a:t>2032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chemeClr val="tx1"/>
                          </a:solidFill>
                          <a:effectLst/>
                          <a:latin typeface="Aptos Narrow" panose="020B0004020202020204" pitchFamily="34" charset="0"/>
                        </a:rPr>
                        <a:t>2033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chemeClr val="tx1"/>
                          </a:solidFill>
                          <a:effectLst/>
                          <a:latin typeface="Aptos Narrow" panose="020B0004020202020204" pitchFamily="34" charset="0"/>
                        </a:rPr>
                        <a:t>2034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chemeClr val="tx1"/>
                          </a:solidFill>
                          <a:effectLst/>
                          <a:latin typeface="Aptos Narrow" panose="020B0004020202020204" pitchFamily="34" charset="0"/>
                        </a:rPr>
                        <a:t>Terminal Value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601320"/>
                  </a:ext>
                </a:extLst>
              </a:tr>
              <a:tr h="238071">
                <a:tc>
                  <a:txBody>
                    <a:bodyPr/>
                    <a:lstStyle/>
                    <a:p>
                      <a:pPr algn="ctr" fontAlgn="b"/>
                      <a:r>
                        <a:rPr lang="en-US" sz="800" b="1" i="0" u="none" strike="noStrike" dirty="0">
                          <a:solidFill>
                            <a:srgbClr val="000000"/>
                          </a:solidFill>
                          <a:effectLst/>
                          <a:latin typeface="Aptos Narrow" panose="020B0004020202020204" pitchFamily="34" charset="0"/>
                        </a:rPr>
                        <a:t>Future Free Cash Flows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Aptos Narrow" panose="020B0004020202020204" pitchFamily="34" charset="0"/>
                      </a:endParaRPr>
                    </a:p>
                    <a:p>
                      <a:pPr algn="ctr" fontAlgn="b"/>
                      <a:r>
                        <a:rPr lang="en-US" sz="800" b="0" i="0" u="none" strike="noStrike" dirty="0">
                          <a:solidFill>
                            <a:srgbClr val="000000"/>
                          </a:solidFill>
                          <a:effectLst/>
                          <a:latin typeface="Aptos Narrow" panose="020B0004020202020204" pitchFamily="34" charset="0"/>
                        </a:rPr>
                        <a:t>79,108.90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Aptos Narrow" panose="020B0004020202020204" pitchFamily="34" charset="0"/>
                      </a:endParaRPr>
                    </a:p>
                    <a:p>
                      <a:pPr algn="ctr" fontAlgn="b"/>
                      <a:r>
                        <a:rPr lang="en-US" sz="800" b="0" i="0" u="none" strike="noStrike" dirty="0">
                          <a:solidFill>
                            <a:srgbClr val="000000"/>
                          </a:solidFill>
                          <a:effectLst/>
                          <a:latin typeface="Aptos Narrow" panose="020B0004020202020204" pitchFamily="34" charset="0"/>
                        </a:rPr>
                        <a:t>102,841.57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Aptos Narrow" panose="020B0004020202020204" pitchFamily="34" charset="0"/>
                      </a:endParaRPr>
                    </a:p>
                    <a:p>
                      <a:pPr algn="ctr" fontAlgn="b"/>
                      <a:r>
                        <a:rPr lang="en-US" sz="800" b="0" i="0" u="none" strike="noStrike" dirty="0">
                          <a:solidFill>
                            <a:srgbClr val="000000"/>
                          </a:solidFill>
                          <a:effectLst/>
                          <a:latin typeface="Aptos Narrow" panose="020B0004020202020204" pitchFamily="34" charset="0"/>
                        </a:rPr>
                        <a:t>133,694.04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Aptos Narrow" panose="020B0004020202020204" pitchFamily="34" charset="0"/>
                        </a:rPr>
                        <a:t>173,802.25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Aptos Narrow" panose="020B0004020202020204" pitchFamily="34" charset="0"/>
                        </a:rPr>
                        <a:t>225,942.93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Aptos Narrow" panose="020B0004020202020204" pitchFamily="34" charset="0"/>
                        </a:rPr>
                        <a:t>293,725.81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Aptos Narrow" panose="020B0004020202020204" pitchFamily="34" charset="0"/>
                        </a:rPr>
                        <a:t>381,843.55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Aptos Narrow" panose="020B0004020202020204" pitchFamily="34" charset="0"/>
                        </a:rPr>
                        <a:t>496,396.62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Aptos Narrow" panose="020B0004020202020204" pitchFamily="34" charset="0"/>
                        </a:rPr>
                        <a:t>645,315.60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Aptos Narrow" panose="020B0004020202020204" pitchFamily="34" charset="0"/>
                        </a:rPr>
                        <a:t>8,109,745.94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270402"/>
                  </a:ext>
                </a:extLst>
              </a:tr>
              <a:tr h="326462">
                <a:tc>
                  <a:txBody>
                    <a:bodyPr/>
                    <a:lstStyle/>
                    <a:p>
                      <a:pPr algn="ctr" fontAlgn="b"/>
                      <a:endParaRPr lang="en-US" sz="800" b="1" i="0" u="none" strike="noStrike" dirty="0">
                        <a:solidFill>
                          <a:srgbClr val="000000"/>
                        </a:solidFill>
                        <a:effectLst/>
                        <a:latin typeface="Aptos Narrow" panose="020B0004020202020204" pitchFamily="34" charset="0"/>
                      </a:endParaRPr>
                    </a:p>
                    <a:p>
                      <a:pPr algn="ctr" fontAlgn="b"/>
                      <a:r>
                        <a:rPr lang="en-US" sz="800" b="1" i="0" u="none" strike="noStrike" dirty="0">
                          <a:solidFill>
                            <a:srgbClr val="000000"/>
                          </a:solidFill>
                          <a:effectLst/>
                          <a:latin typeface="Aptos Narrow" panose="020B0004020202020204" pitchFamily="34" charset="0"/>
                        </a:rPr>
                        <a:t>PV of FFCF</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800" b="0" i="0" u="none" strike="noStrike" dirty="0">
                          <a:solidFill>
                            <a:srgbClr val="000000"/>
                          </a:solidFill>
                          <a:effectLst/>
                          <a:latin typeface="Aptos Narrow" panose="020B0004020202020204" pitchFamily="34" charset="0"/>
                        </a:rPr>
                        <a:t>70,459.58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800" b="0" i="0" u="none" strike="noStrike" dirty="0">
                          <a:solidFill>
                            <a:srgbClr val="000000"/>
                          </a:solidFill>
                          <a:effectLst/>
                          <a:latin typeface="Aptos Narrow" panose="020B0004020202020204" pitchFamily="34" charset="0"/>
                        </a:rPr>
                        <a:t>81,582.71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800" b="0" i="0" u="none" strike="noStrike" dirty="0">
                          <a:solidFill>
                            <a:srgbClr val="000000"/>
                          </a:solidFill>
                          <a:effectLst/>
                          <a:latin typeface="Aptos Narrow" panose="020B0004020202020204" pitchFamily="34" charset="0"/>
                        </a:rPr>
                        <a:t>94,461.79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800" b="0" i="0" u="none" strike="noStrike" dirty="0">
                          <a:solidFill>
                            <a:srgbClr val="000000"/>
                          </a:solidFill>
                          <a:effectLst/>
                          <a:latin typeface="Aptos Narrow" panose="020B0004020202020204" pitchFamily="34" charset="0"/>
                        </a:rPr>
                        <a:t>109,374.03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800" b="0" i="0" u="none" strike="noStrike" dirty="0">
                          <a:solidFill>
                            <a:srgbClr val="000000"/>
                          </a:solidFill>
                          <a:effectLst/>
                          <a:latin typeface="Aptos Narrow" panose="020B0004020202020204" pitchFamily="34" charset="0"/>
                        </a:rPr>
                        <a:t>126,640.40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800" b="0" i="0" u="none" strike="noStrike" dirty="0">
                          <a:solidFill>
                            <a:srgbClr val="000000"/>
                          </a:solidFill>
                          <a:effectLst/>
                          <a:latin typeface="Aptos Narrow" panose="020B0004020202020204" pitchFamily="34" charset="0"/>
                        </a:rPr>
                        <a:t>146,632.54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800" b="0" i="0" u="none" strike="noStrike" dirty="0">
                          <a:solidFill>
                            <a:srgbClr val="000000"/>
                          </a:solidFill>
                          <a:effectLst/>
                          <a:latin typeface="Aptos Narrow" panose="020B0004020202020204" pitchFamily="34" charset="0"/>
                        </a:rPr>
                        <a:t>169,780.73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800" b="0" i="0" u="none" strike="noStrike" dirty="0">
                          <a:solidFill>
                            <a:srgbClr val="000000"/>
                          </a:solidFill>
                          <a:effectLst/>
                          <a:latin typeface="Aptos Narrow" panose="020B0004020202020204" pitchFamily="34" charset="0"/>
                        </a:rPr>
                        <a:t>196,583.23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800" b="0" i="0" u="none" strike="noStrike" dirty="0">
                          <a:solidFill>
                            <a:srgbClr val="000000"/>
                          </a:solidFill>
                          <a:effectLst/>
                          <a:latin typeface="Aptos Narrow" panose="020B0004020202020204" pitchFamily="34" charset="0"/>
                        </a:rPr>
                        <a:t>227,616.91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800" b="0" i="0" u="none" strike="noStrike" dirty="0">
                          <a:solidFill>
                            <a:srgbClr val="000000"/>
                          </a:solidFill>
                          <a:effectLst/>
                          <a:latin typeface="Aptos Narrow" panose="020B0004020202020204" pitchFamily="34" charset="0"/>
                        </a:rPr>
                        <a:t>2,547,735.35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187971375"/>
                  </a:ext>
                </a:extLst>
              </a:tr>
            </a:tbl>
          </a:graphicData>
        </a:graphic>
      </p:graphicFrame>
    </p:spTree>
    <p:extLst>
      <p:ext uri="{BB962C8B-B14F-4D97-AF65-F5344CB8AC3E}">
        <p14:creationId xmlns:p14="http://schemas.microsoft.com/office/powerpoint/2010/main" val="2540618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20327CD-64F6-B0AE-2C27-F06674EEADB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CA419CA-47BA-11FB-D1F4-8581BCB86722}"/>
              </a:ext>
            </a:extLst>
          </p:cNvPr>
          <p:cNvSpPr txBox="1"/>
          <p:nvPr/>
        </p:nvSpPr>
        <p:spPr>
          <a:xfrm>
            <a:off x="148844" y="29971"/>
            <a:ext cx="2092325" cy="164465"/>
          </a:xfrm>
          <a:prstGeom prst="rect">
            <a:avLst/>
          </a:prstGeom>
        </p:spPr>
        <p:txBody>
          <a:bodyPr vert="horz" wrap="square" lIns="0" tIns="13970" rIns="0" bIns="0" rtlCol="0">
            <a:spAutoFit/>
          </a:bodyPr>
          <a:lstStyle/>
          <a:p>
            <a:pPr marL="12700">
              <a:lnSpc>
                <a:spcPct val="100000"/>
              </a:lnSpc>
              <a:spcBef>
                <a:spcPts val="110"/>
              </a:spcBef>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75" name="object 75">
            <a:extLst>
              <a:ext uri="{FF2B5EF4-FFF2-40B4-BE49-F238E27FC236}">
                <a16:creationId xmlns:a16="http://schemas.microsoft.com/office/drawing/2014/main" id="{9A95835E-9887-5AE9-B984-ED3F7F3D76E2}"/>
              </a:ext>
            </a:extLst>
          </p:cNvPr>
          <p:cNvSpPr/>
          <p:nvPr/>
        </p:nvSpPr>
        <p:spPr>
          <a:xfrm>
            <a:off x="8467" y="201944"/>
            <a:ext cx="681990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pic>
        <p:nvPicPr>
          <p:cNvPr id="117" name="object 2">
            <a:extLst>
              <a:ext uri="{FF2B5EF4-FFF2-40B4-BE49-F238E27FC236}">
                <a16:creationId xmlns:a16="http://schemas.microsoft.com/office/drawing/2014/main" id="{A50366F3-7406-6B63-EA3C-384CAF480EF7}"/>
              </a:ext>
            </a:extLst>
          </p:cNvPr>
          <p:cNvPicPr/>
          <p:nvPr/>
        </p:nvPicPr>
        <p:blipFill>
          <a:blip r:embed="rId2" cstate="print"/>
          <a:stretch>
            <a:fillRect/>
          </a:stretch>
        </p:blipFill>
        <p:spPr>
          <a:xfrm>
            <a:off x="4724400" y="456671"/>
            <a:ext cx="1751586" cy="517713"/>
          </a:xfrm>
          <a:prstGeom prst="rect">
            <a:avLst/>
          </a:prstGeom>
        </p:spPr>
      </p:pic>
      <p:sp>
        <p:nvSpPr>
          <p:cNvPr id="118" name="TextBox 117">
            <a:extLst>
              <a:ext uri="{FF2B5EF4-FFF2-40B4-BE49-F238E27FC236}">
                <a16:creationId xmlns:a16="http://schemas.microsoft.com/office/drawing/2014/main" id="{A23FE19F-073A-C25B-33B7-DFF236F6878A}"/>
              </a:ext>
            </a:extLst>
          </p:cNvPr>
          <p:cNvSpPr txBox="1"/>
          <p:nvPr/>
        </p:nvSpPr>
        <p:spPr>
          <a:xfrm>
            <a:off x="407414" y="499907"/>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sp>
        <p:nvSpPr>
          <p:cNvPr id="4" name="object 19">
            <a:extLst>
              <a:ext uri="{FF2B5EF4-FFF2-40B4-BE49-F238E27FC236}">
                <a16:creationId xmlns:a16="http://schemas.microsoft.com/office/drawing/2014/main" id="{496E2FDF-CC69-A9DF-CAFE-4AC34510AC31}"/>
              </a:ext>
            </a:extLst>
          </p:cNvPr>
          <p:cNvSpPr/>
          <p:nvPr/>
        </p:nvSpPr>
        <p:spPr>
          <a:xfrm>
            <a:off x="79058" y="1287752"/>
            <a:ext cx="6699884" cy="347037"/>
          </a:xfrm>
          <a:custGeom>
            <a:avLst/>
            <a:gdLst/>
            <a:ahLst/>
            <a:cxnLst/>
            <a:rect l="l" t="t" r="r" b="b"/>
            <a:pathLst>
              <a:path w="6699884" h="254000">
                <a:moveTo>
                  <a:pt x="6699633" y="0"/>
                </a:moveTo>
                <a:lnTo>
                  <a:pt x="0" y="0"/>
                </a:lnTo>
                <a:lnTo>
                  <a:pt x="0" y="253593"/>
                </a:lnTo>
                <a:lnTo>
                  <a:pt x="6699633" y="253593"/>
                </a:lnTo>
                <a:lnTo>
                  <a:pt x="6699633" y="0"/>
                </a:lnTo>
                <a:close/>
              </a:path>
            </a:pathLst>
          </a:custGeom>
          <a:solidFill>
            <a:schemeClr val="tx2">
              <a:lumMod val="25000"/>
            </a:schemeClr>
          </a:solidFill>
        </p:spPr>
        <p:txBody>
          <a:bodyPr wrap="square" lIns="0" tIns="0" rIns="0" bIns="0" rtlCol="0"/>
          <a:lstStyle/>
          <a:p>
            <a:endParaRPr/>
          </a:p>
        </p:txBody>
      </p:sp>
      <p:pic>
        <p:nvPicPr>
          <p:cNvPr id="5" name="object 21">
            <a:extLst>
              <a:ext uri="{FF2B5EF4-FFF2-40B4-BE49-F238E27FC236}">
                <a16:creationId xmlns:a16="http://schemas.microsoft.com/office/drawing/2014/main" id="{59972933-92B4-B277-2436-7D9064EF1511}"/>
              </a:ext>
            </a:extLst>
          </p:cNvPr>
          <p:cNvPicPr/>
          <p:nvPr/>
        </p:nvPicPr>
        <p:blipFill>
          <a:blip r:embed="rId3" cstate="print"/>
          <a:stretch>
            <a:fillRect/>
          </a:stretch>
        </p:blipFill>
        <p:spPr>
          <a:xfrm>
            <a:off x="139867" y="1322543"/>
            <a:ext cx="206739" cy="227275"/>
          </a:xfrm>
          <a:prstGeom prst="rect">
            <a:avLst/>
          </a:prstGeom>
          <a:solidFill>
            <a:schemeClr val="tx1"/>
          </a:solidFill>
        </p:spPr>
      </p:pic>
      <p:sp>
        <p:nvSpPr>
          <p:cNvPr id="26" name="object 20">
            <a:extLst>
              <a:ext uri="{FF2B5EF4-FFF2-40B4-BE49-F238E27FC236}">
                <a16:creationId xmlns:a16="http://schemas.microsoft.com/office/drawing/2014/main" id="{2C16F9B0-3E74-4A5C-0F68-05969055D865}"/>
              </a:ext>
            </a:extLst>
          </p:cNvPr>
          <p:cNvSpPr txBox="1"/>
          <p:nvPr/>
        </p:nvSpPr>
        <p:spPr>
          <a:xfrm>
            <a:off x="445514" y="1359866"/>
            <a:ext cx="1611886" cy="178895"/>
          </a:xfrm>
          <a:prstGeom prst="rect">
            <a:avLst/>
          </a:prstGeom>
        </p:spPr>
        <p:txBody>
          <a:bodyPr vert="horz" wrap="square" lIns="0" tIns="17145" rIns="0" bIns="0" rtlCol="0">
            <a:spAutoFit/>
          </a:bodyPr>
          <a:lstStyle/>
          <a:p>
            <a:pPr marL="12700">
              <a:lnSpc>
                <a:spcPct val="100000"/>
              </a:lnSpc>
              <a:spcBef>
                <a:spcPts val="135"/>
              </a:spcBef>
            </a:pPr>
            <a:r>
              <a:rPr lang="en-US" sz="1050" b="1" dirty="0">
                <a:latin typeface="Calibri"/>
                <a:cs typeface="Calibri"/>
              </a:rPr>
              <a:t>Operational  Modelling</a:t>
            </a:r>
            <a:endParaRPr sz="1050" dirty="0">
              <a:latin typeface="Calibri"/>
              <a:cs typeface="Calibri"/>
            </a:endParaRPr>
          </a:p>
        </p:txBody>
      </p:sp>
      <p:sp>
        <p:nvSpPr>
          <p:cNvPr id="11" name="TextBox 10">
            <a:extLst>
              <a:ext uri="{FF2B5EF4-FFF2-40B4-BE49-F238E27FC236}">
                <a16:creationId xmlns:a16="http://schemas.microsoft.com/office/drawing/2014/main" id="{29D2C37B-C698-D240-C3AC-4C22EFCCBA12}"/>
              </a:ext>
            </a:extLst>
          </p:cNvPr>
          <p:cNvSpPr txBox="1"/>
          <p:nvPr/>
        </p:nvSpPr>
        <p:spPr>
          <a:xfrm>
            <a:off x="79058" y="1909670"/>
            <a:ext cx="3051556"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Historical Sales</a:t>
            </a:r>
          </a:p>
        </p:txBody>
      </p:sp>
      <p:graphicFrame>
        <p:nvGraphicFramePr>
          <p:cNvPr id="3" name="Table 2">
            <a:extLst>
              <a:ext uri="{FF2B5EF4-FFF2-40B4-BE49-F238E27FC236}">
                <a16:creationId xmlns:a16="http://schemas.microsoft.com/office/drawing/2014/main" id="{565AE1B5-8D6C-3E42-D4EA-A5ED5FFDC064}"/>
              </a:ext>
            </a:extLst>
          </p:cNvPr>
          <p:cNvGraphicFramePr>
            <a:graphicFrameLocks noGrp="1"/>
          </p:cNvGraphicFramePr>
          <p:nvPr>
            <p:extLst>
              <p:ext uri="{D42A27DB-BD31-4B8C-83A1-F6EECF244321}">
                <p14:modId xmlns:p14="http://schemas.microsoft.com/office/powerpoint/2010/main" val="4206053737"/>
              </p:ext>
            </p:extLst>
          </p:nvPr>
        </p:nvGraphicFramePr>
        <p:xfrm>
          <a:off x="93561" y="2321596"/>
          <a:ext cx="6674800" cy="2346523"/>
        </p:xfrm>
        <a:graphic>
          <a:graphicData uri="http://schemas.openxmlformats.org/drawingml/2006/table">
            <a:tbl>
              <a:tblPr firstRow="1" bandRow="1">
                <a:tableStyleId>{8EC20E35-A176-4012-BC5E-935CFFF8708E}</a:tableStyleId>
              </a:tblPr>
              <a:tblGrid>
                <a:gridCol w="1354239">
                  <a:extLst>
                    <a:ext uri="{9D8B030D-6E8A-4147-A177-3AD203B41FA5}">
                      <a16:colId xmlns:a16="http://schemas.microsoft.com/office/drawing/2014/main" val="3114984121"/>
                    </a:ext>
                  </a:extLst>
                </a:gridCol>
                <a:gridCol w="1754743">
                  <a:extLst>
                    <a:ext uri="{9D8B030D-6E8A-4147-A177-3AD203B41FA5}">
                      <a16:colId xmlns:a16="http://schemas.microsoft.com/office/drawing/2014/main" val="2722431454"/>
                    </a:ext>
                  </a:extLst>
                </a:gridCol>
                <a:gridCol w="1188606">
                  <a:extLst>
                    <a:ext uri="{9D8B030D-6E8A-4147-A177-3AD203B41FA5}">
                      <a16:colId xmlns:a16="http://schemas.microsoft.com/office/drawing/2014/main" val="1317612545"/>
                    </a:ext>
                  </a:extLst>
                </a:gridCol>
                <a:gridCol w="1188606">
                  <a:extLst>
                    <a:ext uri="{9D8B030D-6E8A-4147-A177-3AD203B41FA5}">
                      <a16:colId xmlns:a16="http://schemas.microsoft.com/office/drawing/2014/main" val="2733331892"/>
                    </a:ext>
                  </a:extLst>
                </a:gridCol>
                <a:gridCol w="1188606">
                  <a:extLst>
                    <a:ext uri="{9D8B030D-6E8A-4147-A177-3AD203B41FA5}">
                      <a16:colId xmlns:a16="http://schemas.microsoft.com/office/drawing/2014/main" val="2406370843"/>
                    </a:ext>
                  </a:extLst>
                </a:gridCol>
              </a:tblGrid>
              <a:tr h="238071">
                <a:tc>
                  <a:txBody>
                    <a:bodyPr/>
                    <a:lstStyle/>
                    <a:p>
                      <a:pPr algn="ctr" fontAlgn="b"/>
                      <a:r>
                        <a:rPr lang="en-US" sz="1100" b="1" i="0" u="none" strike="noStrike" dirty="0">
                          <a:solidFill>
                            <a:schemeClr val="tx1"/>
                          </a:solidFill>
                          <a:effectLst/>
                          <a:latin typeface="Aptos Narrow" panose="020B0004020202020204" pitchFamily="34" charset="0"/>
                        </a:rPr>
                        <a:t>Year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chemeClr val="tx1"/>
                          </a:solidFill>
                          <a:effectLst/>
                          <a:latin typeface="Aptos Narrow" panose="020B0004020202020204" pitchFamily="34" charset="0"/>
                        </a:rPr>
                        <a:t>Segment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chemeClr val="tx1"/>
                          </a:solidFill>
                          <a:effectLst/>
                          <a:latin typeface="Aptos Narrow" panose="020B0004020202020204" pitchFamily="34" charset="0"/>
                        </a:rPr>
                        <a:t>2023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chemeClr val="tx1"/>
                          </a:solidFill>
                          <a:effectLst/>
                          <a:latin typeface="Aptos Narrow" panose="020B0004020202020204" pitchFamily="34" charset="0"/>
                        </a:rPr>
                        <a:t>2024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chemeClr val="tx1"/>
                          </a:solidFill>
                          <a:effectLst/>
                          <a:latin typeface="Aptos Narrow" panose="020B0004020202020204" pitchFamily="34" charset="0"/>
                        </a:rPr>
                        <a:t>2025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7189676"/>
                  </a:ext>
                </a:extLst>
              </a:tr>
              <a:tr h="238071">
                <a:tc>
                  <a:txBody>
                    <a:bodyPr/>
                    <a:lstStyle/>
                    <a:p>
                      <a:pPr algn="ctr" fontAlgn="b"/>
                      <a:r>
                        <a:rPr lang="en-US" sz="1100" b="1" i="0" u="none" strike="noStrike" dirty="0">
                          <a:solidFill>
                            <a:srgbClr val="000000"/>
                          </a:solidFill>
                          <a:effectLst/>
                          <a:latin typeface="Aptos Narrow" panose="020B0004020202020204" pitchFamily="34" charset="0"/>
                        </a:rPr>
                        <a:t>Sales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444444"/>
                        </a:solidFill>
                        <a:effectLst/>
                        <a:latin typeface="Amasis MT Pro Medium" panose="020406040500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444444"/>
                        </a:solidFill>
                        <a:effectLst/>
                        <a:latin typeface="Amasis MT Pro Medium" panose="020406040500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444444"/>
                        </a:solidFill>
                        <a:effectLst/>
                        <a:latin typeface="Amasis MT Pro Medium" panose="020406040500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444444"/>
                        </a:solidFill>
                        <a:effectLst/>
                        <a:latin typeface="Amasis MT Pro Medium" panose="020406040500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2363846"/>
                  </a:ext>
                </a:extLst>
              </a:tr>
              <a:tr h="238071">
                <a:tc>
                  <a:txBody>
                    <a:bodyPr/>
                    <a:lstStyle/>
                    <a:p>
                      <a:pPr algn="ctr" fontAlgn="b"/>
                      <a:endParaRPr lang="en-US" sz="1100" b="1"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Aptos Narrow" panose="020B0004020202020204" pitchFamily="34" charset="0"/>
                        </a:rPr>
                        <a:t>Data center</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444444"/>
                          </a:solidFill>
                          <a:effectLst/>
                          <a:latin typeface="Amasis MT Pro Medium" panose="02040604050005020304" pitchFamily="18" charset="0"/>
                        </a:rPr>
                        <a:t> $ 15,010.00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444444"/>
                          </a:solidFill>
                          <a:effectLst/>
                          <a:latin typeface="Amasis MT Pro Medium" panose="02040604050005020304" pitchFamily="18" charset="0"/>
                        </a:rPr>
                        <a:t> $ 47,520.00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444444"/>
                          </a:solidFill>
                          <a:effectLst/>
                          <a:latin typeface="Amasis MT Pro Medium" panose="02040604050005020304" pitchFamily="18" charset="0"/>
                        </a:rPr>
                        <a:t> $ 98,010.00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5817962"/>
                  </a:ext>
                </a:extLst>
              </a:tr>
              <a:tr h="326462">
                <a:tc>
                  <a:txBody>
                    <a:bodyPr/>
                    <a:lstStyle/>
                    <a:p>
                      <a:pPr algn="ctr" fontAlgn="b"/>
                      <a:endParaRPr lang="en-US" sz="1100" b="1"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200" b="1" i="0" u="none" strike="noStrike" dirty="0">
                          <a:solidFill>
                            <a:srgbClr val="000000"/>
                          </a:solidFill>
                          <a:effectLst/>
                          <a:latin typeface="Aptos Narrow" panose="020B0004020202020204" pitchFamily="34" charset="0"/>
                        </a:rPr>
                        <a:t>Gaming</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100" b="0" i="0" u="none" strike="noStrike" dirty="0">
                          <a:solidFill>
                            <a:srgbClr val="444444"/>
                          </a:solidFill>
                          <a:effectLst/>
                          <a:latin typeface="Amasis MT Pro Medium" panose="02040604050005020304" pitchFamily="18" charset="0"/>
                        </a:rPr>
                        <a:t> $ 9,521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100" b="0" i="0" u="none" strike="noStrike" dirty="0">
                          <a:solidFill>
                            <a:srgbClr val="444444"/>
                          </a:solidFill>
                          <a:effectLst/>
                          <a:latin typeface="Amasis MT Pro Medium" panose="02040604050005020304" pitchFamily="18" charset="0"/>
                        </a:rPr>
                        <a:t> $ 10,762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050" b="0" i="0" u="none" strike="noStrike" dirty="0">
                          <a:solidFill>
                            <a:srgbClr val="444444"/>
                          </a:solidFill>
                          <a:effectLst/>
                          <a:latin typeface="Amasis MT Pro Medium" panose="02040604050005020304" pitchFamily="18" charset="0"/>
                        </a:rPr>
                        <a:t> $ 12,023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4115908462"/>
                  </a:ext>
                </a:extLst>
              </a:tr>
              <a:tr h="326462">
                <a:tc>
                  <a:txBody>
                    <a:bodyPr/>
                    <a:lstStyle/>
                    <a:p>
                      <a:pPr algn="ctr" fontAlgn="b"/>
                      <a:endParaRPr lang="en-US" sz="1100" b="1"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200" b="1" i="0" u="none" strike="noStrike" dirty="0">
                          <a:solidFill>
                            <a:srgbClr val="000000"/>
                          </a:solidFill>
                          <a:effectLst/>
                          <a:latin typeface="Aptos Narrow" panose="020B0004020202020204" pitchFamily="34" charset="0"/>
                        </a:rPr>
                        <a:t>Automotive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100" b="0" i="0" u="none" strike="noStrike" dirty="0">
                          <a:solidFill>
                            <a:srgbClr val="444444"/>
                          </a:solidFill>
                          <a:effectLst/>
                          <a:latin typeface="Amasis MT Pro Medium" panose="02040604050005020304" pitchFamily="18" charset="0"/>
                        </a:rPr>
                        <a:t> $ 903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100" b="0" i="0" u="none" strike="noStrike" dirty="0">
                          <a:solidFill>
                            <a:srgbClr val="444444"/>
                          </a:solidFill>
                          <a:effectLst/>
                          <a:latin typeface="Amasis MT Pro Medium" panose="02040604050005020304" pitchFamily="18" charset="0"/>
                        </a:rPr>
                        <a:t> $ 1,090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050" b="0" i="0" u="none" strike="noStrike" dirty="0">
                          <a:solidFill>
                            <a:srgbClr val="444444"/>
                          </a:solidFill>
                          <a:effectLst/>
                          <a:latin typeface="Amasis MT Pro Medium" panose="02040604050005020304" pitchFamily="18" charset="0"/>
                        </a:rPr>
                        <a:t> $ 1,410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895279614"/>
                  </a:ext>
                </a:extLst>
              </a:tr>
              <a:tr h="326462">
                <a:tc>
                  <a:txBody>
                    <a:bodyPr/>
                    <a:lstStyle/>
                    <a:p>
                      <a:pPr algn="ctr" fontAlgn="b"/>
                      <a:endParaRPr lang="en-US" sz="1100" b="1"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Aptos Narrow" panose="020B0004020202020204" pitchFamily="34" charset="0"/>
                        </a:rPr>
                        <a:t>Professional Visualization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100" b="0" i="0" u="none" strike="noStrike" dirty="0">
                          <a:solidFill>
                            <a:srgbClr val="444444"/>
                          </a:solidFill>
                          <a:effectLst/>
                          <a:latin typeface="Amasis MT Pro Medium" panose="02040604050005020304" pitchFamily="18" charset="0"/>
                        </a:rPr>
                        <a:t> $ 1,540.00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100" b="0" i="0" u="none" strike="noStrike" dirty="0">
                          <a:solidFill>
                            <a:srgbClr val="444444"/>
                          </a:solidFill>
                          <a:effectLst/>
                          <a:latin typeface="Amasis MT Pro Medium" panose="02040604050005020304" pitchFamily="18" charset="0"/>
                        </a:rPr>
                        <a:t> $ 1,550.00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050" b="0" i="0" u="none" strike="noStrike" dirty="0">
                          <a:solidFill>
                            <a:srgbClr val="444444"/>
                          </a:solidFill>
                          <a:effectLst/>
                          <a:latin typeface="Amasis MT Pro Medium" panose="02040604050005020304" pitchFamily="18" charset="0"/>
                        </a:rPr>
                        <a:t> $ 1,830.00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685405456"/>
                  </a:ext>
                </a:extLst>
              </a:tr>
              <a:tr h="326462">
                <a:tc>
                  <a:txBody>
                    <a:bodyPr/>
                    <a:lstStyle/>
                    <a:p>
                      <a:pPr algn="ctr" fontAlgn="b"/>
                      <a:r>
                        <a:rPr lang="en-US" sz="1100" b="1" i="0" u="none" strike="noStrike" dirty="0">
                          <a:solidFill>
                            <a:srgbClr val="000000"/>
                          </a:solidFill>
                          <a:effectLst/>
                          <a:latin typeface="Aptos Narrow" panose="020B0004020202020204" pitchFamily="34" charset="0"/>
                        </a:rPr>
                        <a:t>Total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endParaRPr lang="en-US" sz="1200" b="1"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050" b="0" i="0" u="none" strike="noStrike" dirty="0">
                          <a:solidFill>
                            <a:srgbClr val="444444"/>
                          </a:solidFill>
                          <a:effectLst/>
                          <a:latin typeface="Amasis MT Pro Medium" panose="02040604050005020304" pitchFamily="18" charset="0"/>
                        </a:rPr>
                        <a:t> $ 26,974.00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050" b="0" i="0" u="none" strike="noStrike" dirty="0">
                          <a:solidFill>
                            <a:srgbClr val="444444"/>
                          </a:solidFill>
                          <a:effectLst/>
                          <a:latin typeface="Amasis MT Pro Medium" panose="02040604050005020304" pitchFamily="18" charset="0"/>
                        </a:rPr>
                        <a:t> $ 60,922.00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050" b="0" i="0" u="none" strike="noStrike" dirty="0">
                          <a:solidFill>
                            <a:srgbClr val="444444"/>
                          </a:solidFill>
                          <a:effectLst/>
                          <a:latin typeface="Amasis MT Pro Medium" panose="02040604050005020304" pitchFamily="18" charset="0"/>
                        </a:rPr>
                        <a:t> $ 113,273.00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517808352"/>
                  </a:ext>
                </a:extLst>
              </a:tr>
              <a:tr h="326462">
                <a:tc>
                  <a:txBody>
                    <a:bodyPr/>
                    <a:lstStyle/>
                    <a:p>
                      <a:pPr algn="ctr" fontAlgn="b"/>
                      <a:r>
                        <a:rPr lang="en-US" sz="1100" b="1" i="0" u="none" strike="noStrike" dirty="0">
                          <a:solidFill>
                            <a:srgbClr val="000000"/>
                          </a:solidFill>
                          <a:effectLst/>
                          <a:latin typeface="Aptos Narrow" panose="020B0004020202020204" pitchFamily="34" charset="0"/>
                        </a:rPr>
                        <a:t>Growth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endParaRPr lang="en-US" sz="1200" b="1" i="0" u="none" strike="noStrike" dirty="0">
                        <a:solidFill>
                          <a:srgbClr val="000000"/>
                        </a:solidFill>
                        <a:effectLst/>
                        <a:latin typeface="Aptos Narrow" panose="020B00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200" b="0" i="0" u="none" strike="noStrike" dirty="0">
                          <a:solidFill>
                            <a:srgbClr val="000000"/>
                          </a:solidFill>
                          <a:effectLst/>
                          <a:latin typeface="Aptos Narrow" panose="020B0004020202020204" pitchFamily="34" charset="0"/>
                        </a:rPr>
                        <a:t>0.223%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200" b="0" i="0" u="none" strike="noStrike" dirty="0">
                          <a:solidFill>
                            <a:srgbClr val="000000"/>
                          </a:solidFill>
                          <a:effectLst/>
                          <a:latin typeface="Aptos Narrow" panose="020B0004020202020204" pitchFamily="34" charset="0"/>
                        </a:rPr>
                        <a:t>125.85%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fontAlgn="b"/>
                      <a:r>
                        <a:rPr lang="en-US" sz="1200" b="0" i="0" u="none" strike="noStrike" dirty="0">
                          <a:solidFill>
                            <a:srgbClr val="000000"/>
                          </a:solidFill>
                          <a:effectLst/>
                          <a:latin typeface="Aptos Narrow" panose="020B0004020202020204" pitchFamily="34" charset="0"/>
                        </a:rPr>
                        <a:t>85.93%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338653131"/>
                  </a:ext>
                </a:extLst>
              </a:tr>
            </a:tbl>
          </a:graphicData>
        </a:graphic>
      </p:graphicFrame>
      <p:graphicFrame>
        <p:nvGraphicFramePr>
          <p:cNvPr id="6" name="Table 5">
            <a:extLst>
              <a:ext uri="{FF2B5EF4-FFF2-40B4-BE49-F238E27FC236}">
                <a16:creationId xmlns:a16="http://schemas.microsoft.com/office/drawing/2014/main" id="{FA388075-0BED-790A-7283-AF99E4B07F37}"/>
              </a:ext>
            </a:extLst>
          </p:cNvPr>
          <p:cNvGraphicFramePr>
            <a:graphicFrameLocks noGrp="1"/>
          </p:cNvGraphicFramePr>
          <p:nvPr>
            <p:extLst>
              <p:ext uri="{D42A27DB-BD31-4B8C-83A1-F6EECF244321}">
                <p14:modId xmlns:p14="http://schemas.microsoft.com/office/powerpoint/2010/main" val="2709644381"/>
              </p:ext>
            </p:extLst>
          </p:nvPr>
        </p:nvGraphicFramePr>
        <p:xfrm>
          <a:off x="496314" y="4953000"/>
          <a:ext cx="5700364" cy="1143000"/>
        </p:xfrm>
        <a:graphic>
          <a:graphicData uri="http://schemas.openxmlformats.org/drawingml/2006/table">
            <a:tbl>
              <a:tblPr>
                <a:tableStyleId>{5C22544A-7EE6-4342-B048-85BDC9FD1C3A}</a:tableStyleId>
              </a:tblPr>
              <a:tblGrid>
                <a:gridCol w="2391092">
                  <a:extLst>
                    <a:ext uri="{9D8B030D-6E8A-4147-A177-3AD203B41FA5}">
                      <a16:colId xmlns:a16="http://schemas.microsoft.com/office/drawing/2014/main" val="3868853943"/>
                    </a:ext>
                  </a:extLst>
                </a:gridCol>
                <a:gridCol w="2391092">
                  <a:extLst>
                    <a:ext uri="{9D8B030D-6E8A-4147-A177-3AD203B41FA5}">
                      <a16:colId xmlns:a16="http://schemas.microsoft.com/office/drawing/2014/main" val="1654346560"/>
                    </a:ext>
                  </a:extLst>
                </a:gridCol>
                <a:gridCol w="918180">
                  <a:extLst>
                    <a:ext uri="{9D8B030D-6E8A-4147-A177-3AD203B41FA5}">
                      <a16:colId xmlns:a16="http://schemas.microsoft.com/office/drawing/2014/main" val="3202650663"/>
                    </a:ext>
                  </a:extLst>
                </a:gridCol>
              </a:tblGrid>
              <a:tr h="190500">
                <a:tc>
                  <a:txBody>
                    <a:bodyPr/>
                    <a:lstStyle/>
                    <a:p>
                      <a:pPr algn="l" fontAlgn="b"/>
                      <a:r>
                        <a:rPr lang="en-US" sz="1100" b="1" u="none" strike="noStrike">
                          <a:solidFill>
                            <a:schemeClr val="tx1"/>
                          </a:solidFill>
                          <a:effectLst/>
                        </a:rPr>
                        <a:t>Growth Rate:</a:t>
                      </a:r>
                      <a:endParaRPr lang="en-US" sz="1100" b="1" i="0" u="none" strike="noStrike">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ctr" fontAlgn="b"/>
                      <a:r>
                        <a:rPr lang="en-US" sz="1100" b="1" u="none" strike="noStrike">
                          <a:solidFill>
                            <a:schemeClr val="tx1"/>
                          </a:solidFill>
                          <a:effectLst/>
                        </a:rPr>
                        <a:t>Segment</a:t>
                      </a:r>
                      <a:endParaRPr lang="en-US" sz="1100" b="1" i="0" u="none" strike="noStrike">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ctr" fontAlgn="b"/>
                      <a:r>
                        <a:rPr lang="en-US" sz="1100" b="1" u="none" strike="noStrike" dirty="0">
                          <a:solidFill>
                            <a:schemeClr val="tx1"/>
                          </a:solidFill>
                          <a:effectLst/>
                        </a:rPr>
                        <a:t>31%</a:t>
                      </a:r>
                      <a:endParaRPr lang="en-US" sz="1100" b="1"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extLst>
                  <a:ext uri="{0D108BD9-81ED-4DB2-BD59-A6C34878D82A}">
                    <a16:rowId xmlns:a16="http://schemas.microsoft.com/office/drawing/2014/main" val="2250086505"/>
                  </a:ext>
                </a:extLst>
              </a:tr>
              <a:tr h="190500">
                <a:tc>
                  <a:txBody>
                    <a:bodyPr/>
                    <a:lstStyle/>
                    <a:p>
                      <a:pPr algn="l" fontAlgn="b"/>
                      <a:r>
                        <a:rPr lang="en-US" sz="1100" u="none" strike="noStrike">
                          <a:solidFill>
                            <a:schemeClr val="tx1"/>
                          </a:solidFill>
                          <a:effectLst/>
                        </a:rPr>
                        <a:t> </a:t>
                      </a:r>
                      <a:endParaRPr lang="en-US" sz="1100" b="1" i="0" u="none" strike="noStrike">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l" fontAlgn="b"/>
                      <a:r>
                        <a:rPr lang="en-US" sz="1100" u="none" strike="noStrike" dirty="0">
                          <a:solidFill>
                            <a:schemeClr val="tx1"/>
                          </a:solidFill>
                          <a:effectLst/>
                        </a:rPr>
                        <a:t>Data center</a:t>
                      </a:r>
                      <a:endParaRPr lang="en-US" sz="1100" b="0"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ctr" fontAlgn="b"/>
                      <a:r>
                        <a:rPr lang="en-US" sz="1100" u="none" strike="noStrike" dirty="0">
                          <a:solidFill>
                            <a:schemeClr val="tx1"/>
                          </a:solidFill>
                          <a:effectLst/>
                        </a:rPr>
                        <a:t>82.60%</a:t>
                      </a:r>
                      <a:endParaRPr lang="en-US" sz="1100" b="1"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extLst>
                  <a:ext uri="{0D108BD9-81ED-4DB2-BD59-A6C34878D82A}">
                    <a16:rowId xmlns:a16="http://schemas.microsoft.com/office/drawing/2014/main" val="370318095"/>
                  </a:ext>
                </a:extLst>
              </a:tr>
              <a:tr h="190500">
                <a:tc>
                  <a:txBody>
                    <a:bodyPr/>
                    <a:lstStyle/>
                    <a:p>
                      <a:pPr algn="l" fontAlgn="b"/>
                      <a:r>
                        <a:rPr lang="en-US" sz="1100" u="none" strike="noStrike">
                          <a:solidFill>
                            <a:schemeClr val="tx1"/>
                          </a:solidFill>
                          <a:effectLst/>
                        </a:rPr>
                        <a:t> </a:t>
                      </a:r>
                      <a:endParaRPr lang="en-US" sz="1100" b="1" i="0" u="none" strike="noStrike">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l" fontAlgn="b"/>
                      <a:r>
                        <a:rPr lang="en-US" sz="1100" u="none" strike="noStrike" dirty="0">
                          <a:solidFill>
                            <a:schemeClr val="tx1"/>
                          </a:solidFill>
                          <a:effectLst/>
                        </a:rPr>
                        <a:t>Gaming</a:t>
                      </a:r>
                      <a:endParaRPr lang="en-US" sz="1100" b="0"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ctr" fontAlgn="b"/>
                      <a:r>
                        <a:rPr lang="en-US" sz="1100" u="none" strike="noStrike">
                          <a:solidFill>
                            <a:schemeClr val="tx1"/>
                          </a:solidFill>
                          <a:effectLst/>
                        </a:rPr>
                        <a:t>12.32%</a:t>
                      </a:r>
                      <a:endParaRPr lang="en-US" sz="1100" b="1" i="0" u="none" strike="noStrike">
                        <a:solidFill>
                          <a:schemeClr val="tx1"/>
                        </a:solidFill>
                        <a:effectLst/>
                        <a:latin typeface="Aptos Narrow" panose="020B0004020202020204" pitchFamily="34" charset="0"/>
                      </a:endParaRPr>
                    </a:p>
                  </a:txBody>
                  <a:tcPr marL="6350" marR="6350" marT="6350" marB="0" anchor="b">
                    <a:solidFill>
                      <a:schemeClr val="bg1"/>
                    </a:solidFill>
                  </a:tcPr>
                </a:tc>
                <a:extLst>
                  <a:ext uri="{0D108BD9-81ED-4DB2-BD59-A6C34878D82A}">
                    <a16:rowId xmlns:a16="http://schemas.microsoft.com/office/drawing/2014/main" val="1042617810"/>
                  </a:ext>
                </a:extLst>
              </a:tr>
              <a:tr h="190500">
                <a:tc>
                  <a:txBody>
                    <a:bodyPr/>
                    <a:lstStyle/>
                    <a:p>
                      <a:pPr algn="l" fontAlgn="b"/>
                      <a:r>
                        <a:rPr lang="en-US" sz="1100" u="none" strike="noStrike">
                          <a:solidFill>
                            <a:schemeClr val="tx1"/>
                          </a:solidFill>
                          <a:effectLst/>
                        </a:rPr>
                        <a:t> </a:t>
                      </a:r>
                      <a:endParaRPr lang="en-US" sz="1100" b="1" i="0" u="none" strike="noStrike">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l" fontAlgn="b"/>
                      <a:r>
                        <a:rPr lang="en-US" sz="1100" u="none" strike="noStrike" dirty="0">
                          <a:solidFill>
                            <a:schemeClr val="tx1"/>
                          </a:solidFill>
                          <a:effectLst/>
                        </a:rPr>
                        <a:t>Automotive</a:t>
                      </a:r>
                      <a:endParaRPr lang="en-US" sz="1100" b="0"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ctr" fontAlgn="b"/>
                      <a:r>
                        <a:rPr lang="en-US" sz="1100" u="none" strike="noStrike">
                          <a:solidFill>
                            <a:schemeClr val="tx1"/>
                          </a:solidFill>
                          <a:effectLst/>
                        </a:rPr>
                        <a:t>19.94%</a:t>
                      </a:r>
                      <a:endParaRPr lang="en-US" sz="1100" b="1" i="0" u="none" strike="noStrike">
                        <a:solidFill>
                          <a:schemeClr val="tx1"/>
                        </a:solidFill>
                        <a:effectLst/>
                        <a:latin typeface="Aptos Narrow" panose="020B0004020202020204" pitchFamily="34" charset="0"/>
                      </a:endParaRPr>
                    </a:p>
                  </a:txBody>
                  <a:tcPr marL="6350" marR="6350" marT="6350" marB="0" anchor="b">
                    <a:solidFill>
                      <a:schemeClr val="bg1"/>
                    </a:solidFill>
                  </a:tcPr>
                </a:tc>
                <a:extLst>
                  <a:ext uri="{0D108BD9-81ED-4DB2-BD59-A6C34878D82A}">
                    <a16:rowId xmlns:a16="http://schemas.microsoft.com/office/drawing/2014/main" val="2235075347"/>
                  </a:ext>
                </a:extLst>
              </a:tr>
              <a:tr h="190500">
                <a:tc>
                  <a:txBody>
                    <a:bodyPr/>
                    <a:lstStyle/>
                    <a:p>
                      <a:pPr algn="l" fontAlgn="b"/>
                      <a:r>
                        <a:rPr lang="en-US" sz="1100" u="none" strike="noStrike">
                          <a:solidFill>
                            <a:schemeClr val="tx1"/>
                          </a:solidFill>
                          <a:effectLst/>
                        </a:rPr>
                        <a:t> </a:t>
                      </a:r>
                      <a:endParaRPr lang="en-US" sz="1100" b="1" i="0" u="none" strike="noStrike">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l" fontAlgn="b"/>
                      <a:r>
                        <a:rPr lang="en-US" sz="1100" u="none" strike="noStrike" dirty="0">
                          <a:solidFill>
                            <a:schemeClr val="tx1"/>
                          </a:solidFill>
                          <a:effectLst/>
                        </a:rPr>
                        <a:t>Professional Visualization</a:t>
                      </a:r>
                      <a:endParaRPr lang="en-US" sz="1100" b="0"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ctr" fontAlgn="b"/>
                      <a:r>
                        <a:rPr lang="en-US" sz="1100" u="none" strike="noStrike">
                          <a:solidFill>
                            <a:schemeClr val="tx1"/>
                          </a:solidFill>
                          <a:effectLst/>
                        </a:rPr>
                        <a:t>7.97%</a:t>
                      </a:r>
                      <a:endParaRPr lang="en-US" sz="1100" b="1" i="0" u="none" strike="noStrike">
                        <a:solidFill>
                          <a:schemeClr val="tx1"/>
                        </a:solidFill>
                        <a:effectLst/>
                        <a:latin typeface="Aptos Narrow" panose="020B0004020202020204" pitchFamily="34" charset="0"/>
                      </a:endParaRPr>
                    </a:p>
                  </a:txBody>
                  <a:tcPr marL="6350" marR="6350" marT="6350" marB="0" anchor="b">
                    <a:solidFill>
                      <a:schemeClr val="bg1"/>
                    </a:solidFill>
                  </a:tcPr>
                </a:tc>
                <a:extLst>
                  <a:ext uri="{0D108BD9-81ED-4DB2-BD59-A6C34878D82A}">
                    <a16:rowId xmlns:a16="http://schemas.microsoft.com/office/drawing/2014/main" val="3118837315"/>
                  </a:ext>
                </a:extLst>
              </a:tr>
              <a:tr h="190500">
                <a:tc>
                  <a:txBody>
                    <a:bodyPr/>
                    <a:lstStyle/>
                    <a:p>
                      <a:pPr algn="l" fontAlgn="b"/>
                      <a:r>
                        <a:rPr lang="en-US" sz="1100" b="1" u="none" strike="noStrike" dirty="0">
                          <a:solidFill>
                            <a:schemeClr val="tx1"/>
                          </a:solidFill>
                          <a:effectLst/>
                        </a:rPr>
                        <a:t>Average Growth Rate:</a:t>
                      </a:r>
                      <a:endParaRPr lang="en-US" sz="1100" b="1"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l" fontAlgn="b"/>
                      <a:r>
                        <a:rPr lang="en-US" sz="1100" u="none" strike="noStrike" dirty="0">
                          <a:solidFill>
                            <a:schemeClr val="tx1"/>
                          </a:solidFill>
                          <a:effectLst/>
                        </a:rPr>
                        <a:t> </a:t>
                      </a:r>
                      <a:endParaRPr lang="en-US" sz="1100" b="1"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tc>
                  <a:txBody>
                    <a:bodyPr/>
                    <a:lstStyle/>
                    <a:p>
                      <a:pPr algn="ctr" fontAlgn="b"/>
                      <a:r>
                        <a:rPr lang="en-US" sz="1100" u="none" strike="noStrike" dirty="0">
                          <a:solidFill>
                            <a:schemeClr val="tx1"/>
                          </a:solidFill>
                          <a:effectLst/>
                        </a:rPr>
                        <a:t>70.67%</a:t>
                      </a:r>
                      <a:endParaRPr lang="en-US" sz="1100" b="1" i="0" u="none" strike="noStrike" dirty="0">
                        <a:solidFill>
                          <a:schemeClr val="tx1"/>
                        </a:solidFill>
                        <a:effectLst/>
                        <a:latin typeface="Aptos Narrow" panose="020B0004020202020204" pitchFamily="34" charset="0"/>
                      </a:endParaRPr>
                    </a:p>
                  </a:txBody>
                  <a:tcPr marL="6350" marR="6350" marT="6350" marB="0" anchor="b">
                    <a:solidFill>
                      <a:schemeClr val="bg1"/>
                    </a:solidFill>
                  </a:tcPr>
                </a:tc>
                <a:extLst>
                  <a:ext uri="{0D108BD9-81ED-4DB2-BD59-A6C34878D82A}">
                    <a16:rowId xmlns:a16="http://schemas.microsoft.com/office/drawing/2014/main" val="1009742671"/>
                  </a:ext>
                </a:extLst>
              </a:tr>
            </a:tbl>
          </a:graphicData>
        </a:graphic>
      </p:graphicFrame>
      <p:graphicFrame>
        <p:nvGraphicFramePr>
          <p:cNvPr id="8" name="Table 7">
            <a:extLst>
              <a:ext uri="{FF2B5EF4-FFF2-40B4-BE49-F238E27FC236}">
                <a16:creationId xmlns:a16="http://schemas.microsoft.com/office/drawing/2014/main" id="{F1B660C3-1704-A292-0C21-F5AD6CC5ADC9}"/>
              </a:ext>
            </a:extLst>
          </p:cNvPr>
          <p:cNvGraphicFramePr>
            <a:graphicFrameLocks noGrp="1"/>
          </p:cNvGraphicFramePr>
          <p:nvPr>
            <p:extLst>
              <p:ext uri="{D42A27DB-BD31-4B8C-83A1-F6EECF244321}">
                <p14:modId xmlns:p14="http://schemas.microsoft.com/office/powerpoint/2010/main" val="3030866632"/>
              </p:ext>
            </p:extLst>
          </p:nvPr>
        </p:nvGraphicFramePr>
        <p:xfrm>
          <a:off x="463020" y="6716897"/>
          <a:ext cx="5965825" cy="860455"/>
        </p:xfrm>
        <a:graphic>
          <a:graphicData uri="http://schemas.openxmlformats.org/drawingml/2006/table">
            <a:tbl>
              <a:tblPr>
                <a:tableStyleId>{5C22544A-7EE6-4342-B048-85BDC9FD1C3A}</a:tableStyleId>
              </a:tblPr>
              <a:tblGrid>
                <a:gridCol w="1743857">
                  <a:extLst>
                    <a:ext uri="{9D8B030D-6E8A-4147-A177-3AD203B41FA5}">
                      <a16:colId xmlns:a16="http://schemas.microsoft.com/office/drawing/2014/main" val="2208606442"/>
                    </a:ext>
                  </a:extLst>
                </a:gridCol>
                <a:gridCol w="1709438">
                  <a:extLst>
                    <a:ext uri="{9D8B030D-6E8A-4147-A177-3AD203B41FA5}">
                      <a16:colId xmlns:a16="http://schemas.microsoft.com/office/drawing/2014/main" val="214382647"/>
                    </a:ext>
                  </a:extLst>
                </a:gridCol>
                <a:gridCol w="1330838">
                  <a:extLst>
                    <a:ext uri="{9D8B030D-6E8A-4147-A177-3AD203B41FA5}">
                      <a16:colId xmlns:a16="http://schemas.microsoft.com/office/drawing/2014/main" val="2728166784"/>
                    </a:ext>
                  </a:extLst>
                </a:gridCol>
                <a:gridCol w="1181692">
                  <a:extLst>
                    <a:ext uri="{9D8B030D-6E8A-4147-A177-3AD203B41FA5}">
                      <a16:colId xmlns:a16="http://schemas.microsoft.com/office/drawing/2014/main" val="3840299163"/>
                    </a:ext>
                  </a:extLst>
                </a:gridCol>
              </a:tblGrid>
              <a:tr h="172091">
                <a:tc>
                  <a:txBody>
                    <a:bodyPr/>
                    <a:lstStyle/>
                    <a:p>
                      <a:pPr algn="l" fontAlgn="b"/>
                      <a:r>
                        <a:rPr lang="en-US" sz="1000" u="none" strike="noStrike">
                          <a:solidFill>
                            <a:schemeClr val="tx1"/>
                          </a:solidFill>
                          <a:effectLst/>
                        </a:rPr>
                        <a:t> </a:t>
                      </a:r>
                      <a:endParaRPr lang="en-US" sz="1000" b="0" i="0" u="none" strike="noStrike">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b="1" u="none" strike="noStrike" dirty="0">
                          <a:solidFill>
                            <a:schemeClr val="tx1"/>
                          </a:solidFill>
                          <a:effectLst/>
                        </a:rPr>
                        <a:t>FY26</a:t>
                      </a:r>
                      <a:endParaRPr lang="en-US" sz="1000" b="1"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b="1" u="none" strike="noStrike" dirty="0">
                          <a:solidFill>
                            <a:schemeClr val="tx1"/>
                          </a:solidFill>
                          <a:effectLst/>
                        </a:rPr>
                        <a:t>FY27</a:t>
                      </a:r>
                      <a:endParaRPr lang="en-US" sz="1000" b="1"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b="1" u="none" strike="noStrike" dirty="0">
                          <a:solidFill>
                            <a:schemeClr val="tx1"/>
                          </a:solidFill>
                          <a:effectLst/>
                        </a:rPr>
                        <a:t>FY28</a:t>
                      </a:r>
                      <a:endParaRPr lang="en-US" sz="1000" b="1"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extLst>
                  <a:ext uri="{0D108BD9-81ED-4DB2-BD59-A6C34878D82A}">
                    <a16:rowId xmlns:a16="http://schemas.microsoft.com/office/drawing/2014/main" val="4073122516"/>
                  </a:ext>
                </a:extLst>
              </a:tr>
              <a:tr h="172091">
                <a:tc>
                  <a:txBody>
                    <a:bodyPr/>
                    <a:lstStyle/>
                    <a:p>
                      <a:pPr algn="l" fontAlgn="b"/>
                      <a:r>
                        <a:rPr lang="en-US" sz="1000" b="1" u="none" strike="noStrike" dirty="0">
                          <a:solidFill>
                            <a:schemeClr val="tx1"/>
                          </a:solidFill>
                          <a:effectLst/>
                        </a:rPr>
                        <a:t>Data center</a:t>
                      </a:r>
                      <a:endParaRPr lang="en-US" sz="1000" b="1"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a:solidFill>
                            <a:schemeClr val="tx1"/>
                          </a:solidFill>
                          <a:effectLst/>
                        </a:rPr>
                        <a:t>152.48%</a:t>
                      </a:r>
                      <a:endParaRPr lang="en-US" sz="1000" b="0" i="0" u="none" strike="noStrike">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a:solidFill>
                            <a:schemeClr val="tx1"/>
                          </a:solidFill>
                          <a:effectLst/>
                        </a:rPr>
                        <a:t>223.15%</a:t>
                      </a:r>
                      <a:endParaRPr lang="en-US" sz="1000" b="0" i="0" u="none" strike="noStrike">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a:solidFill>
                            <a:schemeClr val="tx1"/>
                          </a:solidFill>
                          <a:effectLst/>
                        </a:rPr>
                        <a:t>293.82%</a:t>
                      </a:r>
                      <a:endParaRPr lang="en-US" sz="1000" b="0" i="0" u="none" strike="noStrike">
                        <a:solidFill>
                          <a:schemeClr val="tx1"/>
                        </a:solidFill>
                        <a:effectLst/>
                        <a:latin typeface="Aptos Narrow" panose="020B0004020202020204" pitchFamily="34" charset="0"/>
                      </a:endParaRPr>
                    </a:p>
                  </a:txBody>
                  <a:tcPr marL="5736" marR="5736" marT="5736" marB="0" anchor="b">
                    <a:solidFill>
                      <a:schemeClr val="bg1"/>
                    </a:solidFill>
                  </a:tcPr>
                </a:tc>
                <a:extLst>
                  <a:ext uri="{0D108BD9-81ED-4DB2-BD59-A6C34878D82A}">
                    <a16:rowId xmlns:a16="http://schemas.microsoft.com/office/drawing/2014/main" val="594273270"/>
                  </a:ext>
                </a:extLst>
              </a:tr>
              <a:tr h="172091">
                <a:tc>
                  <a:txBody>
                    <a:bodyPr/>
                    <a:lstStyle/>
                    <a:p>
                      <a:pPr algn="l" fontAlgn="b"/>
                      <a:r>
                        <a:rPr lang="en-US" sz="1000" b="1" u="none" strike="noStrike" dirty="0">
                          <a:solidFill>
                            <a:schemeClr val="tx1"/>
                          </a:solidFill>
                          <a:effectLst/>
                        </a:rPr>
                        <a:t>Gaming</a:t>
                      </a:r>
                      <a:endParaRPr lang="en-US" sz="1000" b="1"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a:solidFill>
                            <a:schemeClr val="tx1"/>
                          </a:solidFill>
                          <a:effectLst/>
                        </a:rPr>
                        <a:t>10.24%</a:t>
                      </a:r>
                      <a:endParaRPr lang="en-US" sz="1000" b="0" i="0" u="none" strike="noStrike">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a:solidFill>
                            <a:schemeClr val="tx1"/>
                          </a:solidFill>
                          <a:effectLst/>
                        </a:rPr>
                        <a:t>8.56%</a:t>
                      </a:r>
                      <a:endParaRPr lang="en-US" sz="1000" b="0" i="0" u="none" strike="noStrike">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a:solidFill>
                            <a:schemeClr val="tx1"/>
                          </a:solidFill>
                          <a:effectLst/>
                        </a:rPr>
                        <a:t>20.88%</a:t>
                      </a:r>
                      <a:endParaRPr lang="en-US" sz="1000" b="0" i="0" u="none" strike="noStrike">
                        <a:solidFill>
                          <a:schemeClr val="tx1"/>
                        </a:solidFill>
                        <a:effectLst/>
                        <a:latin typeface="Aptos Narrow" panose="020B0004020202020204" pitchFamily="34" charset="0"/>
                      </a:endParaRPr>
                    </a:p>
                  </a:txBody>
                  <a:tcPr marL="5736" marR="5736" marT="5736" marB="0" anchor="b">
                    <a:solidFill>
                      <a:schemeClr val="bg1"/>
                    </a:solidFill>
                  </a:tcPr>
                </a:tc>
                <a:extLst>
                  <a:ext uri="{0D108BD9-81ED-4DB2-BD59-A6C34878D82A}">
                    <a16:rowId xmlns:a16="http://schemas.microsoft.com/office/drawing/2014/main" val="1908520329"/>
                  </a:ext>
                </a:extLst>
              </a:tr>
              <a:tr h="172091">
                <a:tc>
                  <a:txBody>
                    <a:bodyPr/>
                    <a:lstStyle/>
                    <a:p>
                      <a:pPr algn="l" fontAlgn="b"/>
                      <a:r>
                        <a:rPr lang="en-US" sz="1000" b="1" u="none" strike="noStrike" dirty="0">
                          <a:solidFill>
                            <a:schemeClr val="tx1"/>
                          </a:solidFill>
                          <a:effectLst/>
                        </a:rPr>
                        <a:t>Automotive</a:t>
                      </a:r>
                      <a:endParaRPr lang="en-US" sz="1000" b="1"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dirty="0">
                          <a:solidFill>
                            <a:schemeClr val="tx1"/>
                          </a:solidFill>
                          <a:effectLst/>
                        </a:rPr>
                        <a:t>35.87%</a:t>
                      </a:r>
                      <a:endParaRPr lang="en-US" sz="1000" b="0"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a:solidFill>
                            <a:schemeClr val="tx1"/>
                          </a:solidFill>
                          <a:effectLst/>
                        </a:rPr>
                        <a:t>55.81%</a:t>
                      </a:r>
                      <a:endParaRPr lang="en-US" sz="1000" b="0" i="0" u="none" strike="noStrike">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dirty="0">
                          <a:solidFill>
                            <a:schemeClr val="tx1"/>
                          </a:solidFill>
                          <a:effectLst/>
                        </a:rPr>
                        <a:t>75.75%</a:t>
                      </a:r>
                      <a:endParaRPr lang="en-US" sz="1000" b="0"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extLst>
                  <a:ext uri="{0D108BD9-81ED-4DB2-BD59-A6C34878D82A}">
                    <a16:rowId xmlns:a16="http://schemas.microsoft.com/office/drawing/2014/main" val="588994028"/>
                  </a:ext>
                </a:extLst>
              </a:tr>
              <a:tr h="172091">
                <a:tc>
                  <a:txBody>
                    <a:bodyPr/>
                    <a:lstStyle/>
                    <a:p>
                      <a:pPr algn="l" fontAlgn="b"/>
                      <a:r>
                        <a:rPr lang="en-US" sz="1000" b="1" u="none" strike="noStrike" dirty="0">
                          <a:solidFill>
                            <a:schemeClr val="tx1"/>
                          </a:solidFill>
                          <a:effectLst/>
                        </a:rPr>
                        <a:t>Professional Visualization</a:t>
                      </a:r>
                      <a:endParaRPr lang="en-US" sz="1000" b="1"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a:solidFill>
                            <a:schemeClr val="tx1"/>
                          </a:solidFill>
                          <a:effectLst/>
                        </a:rPr>
                        <a:t>4.26%</a:t>
                      </a:r>
                      <a:endParaRPr lang="en-US" sz="1000" b="0" i="0" u="none" strike="noStrike">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a:solidFill>
                            <a:schemeClr val="tx1"/>
                          </a:solidFill>
                          <a:effectLst/>
                        </a:rPr>
                        <a:t>12.23%</a:t>
                      </a:r>
                      <a:endParaRPr lang="en-US" sz="1000" b="0" i="0" u="none" strike="noStrike">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dirty="0">
                          <a:solidFill>
                            <a:schemeClr val="tx1"/>
                          </a:solidFill>
                          <a:effectLst/>
                        </a:rPr>
                        <a:t>10.20%</a:t>
                      </a:r>
                      <a:endParaRPr lang="en-US" sz="1000" b="0"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extLst>
                  <a:ext uri="{0D108BD9-81ED-4DB2-BD59-A6C34878D82A}">
                    <a16:rowId xmlns:a16="http://schemas.microsoft.com/office/drawing/2014/main" val="2970432420"/>
                  </a:ext>
                </a:extLst>
              </a:tr>
            </a:tbl>
          </a:graphicData>
        </a:graphic>
      </p:graphicFrame>
      <p:graphicFrame>
        <p:nvGraphicFramePr>
          <p:cNvPr id="10" name="Table 9">
            <a:extLst>
              <a:ext uri="{FF2B5EF4-FFF2-40B4-BE49-F238E27FC236}">
                <a16:creationId xmlns:a16="http://schemas.microsoft.com/office/drawing/2014/main" id="{9A25302D-C39C-CDC0-6729-2E8EF452502A}"/>
              </a:ext>
            </a:extLst>
          </p:cNvPr>
          <p:cNvGraphicFramePr>
            <a:graphicFrameLocks noGrp="1"/>
          </p:cNvGraphicFramePr>
          <p:nvPr>
            <p:extLst>
              <p:ext uri="{D42A27DB-BD31-4B8C-83A1-F6EECF244321}">
                <p14:modId xmlns:p14="http://schemas.microsoft.com/office/powerpoint/2010/main" val="3062701527"/>
              </p:ext>
            </p:extLst>
          </p:nvPr>
        </p:nvGraphicFramePr>
        <p:xfrm>
          <a:off x="463020" y="8368054"/>
          <a:ext cx="5965825" cy="1026810"/>
        </p:xfrm>
        <a:graphic>
          <a:graphicData uri="http://schemas.openxmlformats.org/drawingml/2006/table">
            <a:tbl>
              <a:tblPr>
                <a:tableStyleId>{5C22544A-7EE6-4342-B048-85BDC9FD1C3A}</a:tableStyleId>
              </a:tblPr>
              <a:tblGrid>
                <a:gridCol w="1743857">
                  <a:extLst>
                    <a:ext uri="{9D8B030D-6E8A-4147-A177-3AD203B41FA5}">
                      <a16:colId xmlns:a16="http://schemas.microsoft.com/office/drawing/2014/main" val="2728239505"/>
                    </a:ext>
                  </a:extLst>
                </a:gridCol>
                <a:gridCol w="1709438">
                  <a:extLst>
                    <a:ext uri="{9D8B030D-6E8A-4147-A177-3AD203B41FA5}">
                      <a16:colId xmlns:a16="http://schemas.microsoft.com/office/drawing/2014/main" val="101658261"/>
                    </a:ext>
                  </a:extLst>
                </a:gridCol>
                <a:gridCol w="1330838">
                  <a:extLst>
                    <a:ext uri="{9D8B030D-6E8A-4147-A177-3AD203B41FA5}">
                      <a16:colId xmlns:a16="http://schemas.microsoft.com/office/drawing/2014/main" val="3035120549"/>
                    </a:ext>
                  </a:extLst>
                </a:gridCol>
                <a:gridCol w="1181692">
                  <a:extLst>
                    <a:ext uri="{9D8B030D-6E8A-4147-A177-3AD203B41FA5}">
                      <a16:colId xmlns:a16="http://schemas.microsoft.com/office/drawing/2014/main" val="80329475"/>
                    </a:ext>
                  </a:extLst>
                </a:gridCol>
              </a:tblGrid>
              <a:tr h="172091">
                <a:tc>
                  <a:txBody>
                    <a:bodyPr/>
                    <a:lstStyle/>
                    <a:p>
                      <a:pPr algn="ctr" fontAlgn="b"/>
                      <a:r>
                        <a:rPr lang="en-US" sz="1000" u="none" strike="noStrike">
                          <a:solidFill>
                            <a:schemeClr val="tx1"/>
                          </a:solidFill>
                          <a:effectLst/>
                        </a:rPr>
                        <a:t> </a:t>
                      </a:r>
                      <a:endParaRPr lang="en-US" sz="1000" b="1" i="0" u="none" strike="noStrike">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b="1" u="none" strike="noStrike" dirty="0">
                          <a:solidFill>
                            <a:schemeClr val="tx1"/>
                          </a:solidFill>
                          <a:effectLst/>
                        </a:rPr>
                        <a:t>2026</a:t>
                      </a:r>
                      <a:endParaRPr lang="en-US" sz="1000" b="1"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b="1" u="none" strike="noStrike" dirty="0">
                          <a:solidFill>
                            <a:schemeClr val="tx1"/>
                          </a:solidFill>
                          <a:effectLst/>
                        </a:rPr>
                        <a:t>2027</a:t>
                      </a:r>
                      <a:endParaRPr lang="en-US" sz="1000" b="1"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b="1" u="none" strike="noStrike" dirty="0">
                          <a:solidFill>
                            <a:schemeClr val="tx1"/>
                          </a:solidFill>
                          <a:effectLst/>
                        </a:rPr>
                        <a:t>2028</a:t>
                      </a:r>
                      <a:endParaRPr lang="en-US" sz="1000" b="1"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extLst>
                  <a:ext uri="{0D108BD9-81ED-4DB2-BD59-A6C34878D82A}">
                    <a16:rowId xmlns:a16="http://schemas.microsoft.com/office/drawing/2014/main" val="3898627879"/>
                  </a:ext>
                </a:extLst>
              </a:tr>
              <a:tr h="172091">
                <a:tc>
                  <a:txBody>
                    <a:bodyPr/>
                    <a:lstStyle/>
                    <a:p>
                      <a:pPr algn="ctr" fontAlgn="b"/>
                      <a:r>
                        <a:rPr lang="en-US" sz="1000" b="1" u="none" strike="noStrike" dirty="0">
                          <a:solidFill>
                            <a:schemeClr val="tx1"/>
                          </a:solidFill>
                          <a:effectLst/>
                        </a:rPr>
                        <a:t>Data center</a:t>
                      </a:r>
                      <a:endParaRPr lang="en-US" sz="1000" b="1"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dirty="0">
                          <a:solidFill>
                            <a:schemeClr val="tx1"/>
                          </a:solidFill>
                          <a:effectLst/>
                        </a:rPr>
                        <a:t> 247,455.65 </a:t>
                      </a:r>
                      <a:endParaRPr lang="en-US" sz="1000" b="0" i="0" u="none" strike="noStrike" dirty="0">
                        <a:solidFill>
                          <a:schemeClr val="tx1"/>
                        </a:solidFill>
                        <a:effectLst/>
                        <a:latin typeface="Amasis MT Pro Medium" panose="02040604050005020304" pitchFamily="18" charset="0"/>
                      </a:endParaRPr>
                    </a:p>
                  </a:txBody>
                  <a:tcPr marL="5736" marR="5736" marT="5736" marB="0" anchor="b">
                    <a:solidFill>
                      <a:schemeClr val="bg1"/>
                    </a:solidFill>
                  </a:tcPr>
                </a:tc>
                <a:tc>
                  <a:txBody>
                    <a:bodyPr/>
                    <a:lstStyle/>
                    <a:p>
                      <a:pPr algn="ctr" fontAlgn="b"/>
                      <a:r>
                        <a:rPr lang="en-US" sz="1000" u="none" strike="noStrike" dirty="0">
                          <a:solidFill>
                            <a:schemeClr val="tx1"/>
                          </a:solidFill>
                          <a:effectLst/>
                        </a:rPr>
                        <a:t> $ 799,651.81 </a:t>
                      </a:r>
                      <a:endParaRPr lang="en-US" sz="1000" b="0" i="0" u="none" strike="noStrike" dirty="0">
                        <a:solidFill>
                          <a:schemeClr val="tx1"/>
                        </a:solidFill>
                        <a:effectLst/>
                        <a:latin typeface="Amasis MT Pro Medium" panose="02040604050005020304" pitchFamily="18" charset="0"/>
                      </a:endParaRPr>
                    </a:p>
                  </a:txBody>
                  <a:tcPr marL="5736" marR="5736" marT="5736" marB="0" anchor="b">
                    <a:solidFill>
                      <a:schemeClr val="bg1"/>
                    </a:solidFill>
                  </a:tcPr>
                </a:tc>
                <a:tc>
                  <a:txBody>
                    <a:bodyPr/>
                    <a:lstStyle/>
                    <a:p>
                      <a:pPr algn="ctr" fontAlgn="b"/>
                      <a:r>
                        <a:rPr lang="en-US" sz="1000" u="none" strike="noStrike" dirty="0">
                          <a:solidFill>
                            <a:schemeClr val="tx1"/>
                          </a:solidFill>
                          <a:effectLst/>
                        </a:rPr>
                        <a:t> $ 3,149,181.57 </a:t>
                      </a:r>
                      <a:endParaRPr lang="en-US" sz="1000" b="0" i="0" u="none" strike="noStrike" dirty="0">
                        <a:solidFill>
                          <a:schemeClr val="tx1"/>
                        </a:solidFill>
                        <a:effectLst/>
                        <a:latin typeface="Amasis MT Pro Medium" panose="02040604050005020304" pitchFamily="18" charset="0"/>
                      </a:endParaRPr>
                    </a:p>
                  </a:txBody>
                  <a:tcPr marL="5736" marR="5736" marT="5736" marB="0" anchor="b">
                    <a:solidFill>
                      <a:schemeClr val="bg1"/>
                    </a:solidFill>
                  </a:tcPr>
                </a:tc>
                <a:extLst>
                  <a:ext uri="{0D108BD9-81ED-4DB2-BD59-A6C34878D82A}">
                    <a16:rowId xmlns:a16="http://schemas.microsoft.com/office/drawing/2014/main" val="3284868640"/>
                  </a:ext>
                </a:extLst>
              </a:tr>
              <a:tr h="172091">
                <a:tc>
                  <a:txBody>
                    <a:bodyPr/>
                    <a:lstStyle/>
                    <a:p>
                      <a:pPr algn="ctr" fontAlgn="b"/>
                      <a:r>
                        <a:rPr lang="en-US" sz="1000" b="1" u="none" strike="noStrike" dirty="0">
                          <a:solidFill>
                            <a:schemeClr val="tx1"/>
                          </a:solidFill>
                          <a:effectLst/>
                        </a:rPr>
                        <a:t>Gaming</a:t>
                      </a:r>
                      <a:endParaRPr lang="en-US" sz="1000" b="1"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dirty="0">
                          <a:solidFill>
                            <a:schemeClr val="tx1"/>
                          </a:solidFill>
                          <a:effectLst/>
                        </a:rPr>
                        <a:t> $ 13,254.16 </a:t>
                      </a:r>
                      <a:endParaRPr lang="en-US" sz="1000" b="0" i="0" u="none" strike="noStrike" dirty="0">
                        <a:solidFill>
                          <a:schemeClr val="tx1"/>
                        </a:solidFill>
                        <a:effectLst/>
                        <a:latin typeface="Amasis MT Pro Medium" panose="02040604050005020304" pitchFamily="18" charset="0"/>
                      </a:endParaRPr>
                    </a:p>
                  </a:txBody>
                  <a:tcPr marL="5736" marR="5736" marT="5736" marB="0" anchor="b">
                    <a:solidFill>
                      <a:schemeClr val="bg1"/>
                    </a:solidFill>
                  </a:tcPr>
                </a:tc>
                <a:tc>
                  <a:txBody>
                    <a:bodyPr/>
                    <a:lstStyle/>
                    <a:p>
                      <a:pPr algn="ctr" fontAlgn="b"/>
                      <a:r>
                        <a:rPr lang="en-US" sz="1000" u="none" strike="noStrike" dirty="0">
                          <a:solidFill>
                            <a:schemeClr val="tx1"/>
                          </a:solidFill>
                          <a:effectLst/>
                        </a:rPr>
                        <a:t> $ 14,388.71 </a:t>
                      </a:r>
                      <a:endParaRPr lang="en-US" sz="1000" b="0" i="0" u="none" strike="noStrike" dirty="0">
                        <a:solidFill>
                          <a:schemeClr val="tx1"/>
                        </a:solidFill>
                        <a:effectLst/>
                        <a:latin typeface="Amasis MT Pro Medium" panose="02040604050005020304" pitchFamily="18" charset="0"/>
                      </a:endParaRPr>
                    </a:p>
                  </a:txBody>
                  <a:tcPr marL="5736" marR="5736" marT="5736" marB="0" anchor="b">
                    <a:solidFill>
                      <a:schemeClr val="bg1"/>
                    </a:solidFill>
                  </a:tcPr>
                </a:tc>
                <a:tc>
                  <a:txBody>
                    <a:bodyPr/>
                    <a:lstStyle/>
                    <a:p>
                      <a:pPr algn="ctr" fontAlgn="b"/>
                      <a:r>
                        <a:rPr lang="en-US" sz="1000" u="none" strike="noStrike" dirty="0">
                          <a:solidFill>
                            <a:schemeClr val="tx1"/>
                          </a:solidFill>
                          <a:effectLst/>
                        </a:rPr>
                        <a:t> $ 17,393.07 </a:t>
                      </a:r>
                      <a:endParaRPr lang="en-US" sz="1000" b="0" i="0" u="none" strike="noStrike" dirty="0">
                        <a:solidFill>
                          <a:schemeClr val="tx1"/>
                        </a:solidFill>
                        <a:effectLst/>
                        <a:latin typeface="Amasis MT Pro Medium" panose="02040604050005020304" pitchFamily="18" charset="0"/>
                      </a:endParaRPr>
                    </a:p>
                  </a:txBody>
                  <a:tcPr marL="5736" marR="5736" marT="5736" marB="0" anchor="b">
                    <a:solidFill>
                      <a:schemeClr val="bg1"/>
                    </a:solidFill>
                  </a:tcPr>
                </a:tc>
                <a:extLst>
                  <a:ext uri="{0D108BD9-81ED-4DB2-BD59-A6C34878D82A}">
                    <a16:rowId xmlns:a16="http://schemas.microsoft.com/office/drawing/2014/main" val="3804766521"/>
                  </a:ext>
                </a:extLst>
              </a:tr>
              <a:tr h="172091">
                <a:tc>
                  <a:txBody>
                    <a:bodyPr/>
                    <a:lstStyle/>
                    <a:p>
                      <a:pPr algn="ctr" fontAlgn="b"/>
                      <a:r>
                        <a:rPr lang="en-US" sz="1000" b="1" u="none" strike="noStrike" dirty="0">
                          <a:solidFill>
                            <a:schemeClr val="tx1"/>
                          </a:solidFill>
                          <a:effectLst/>
                        </a:rPr>
                        <a:t>Automotive</a:t>
                      </a:r>
                      <a:endParaRPr lang="en-US" sz="1000" b="1"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dirty="0">
                          <a:solidFill>
                            <a:schemeClr val="tx1"/>
                          </a:solidFill>
                          <a:effectLst/>
                        </a:rPr>
                        <a:t> $ 1,915.77 </a:t>
                      </a:r>
                      <a:endParaRPr lang="en-US" sz="1000" b="0" i="0" u="none" strike="noStrike" dirty="0">
                        <a:solidFill>
                          <a:schemeClr val="tx1"/>
                        </a:solidFill>
                        <a:effectLst/>
                        <a:latin typeface="Amasis MT Pro Medium" panose="02040604050005020304" pitchFamily="18" charset="0"/>
                      </a:endParaRPr>
                    </a:p>
                  </a:txBody>
                  <a:tcPr marL="5736" marR="5736" marT="5736" marB="0" anchor="b">
                    <a:solidFill>
                      <a:schemeClr val="bg1"/>
                    </a:solidFill>
                  </a:tcPr>
                </a:tc>
                <a:tc>
                  <a:txBody>
                    <a:bodyPr/>
                    <a:lstStyle/>
                    <a:p>
                      <a:pPr algn="ctr" fontAlgn="b"/>
                      <a:r>
                        <a:rPr lang="en-US" sz="1000" u="none" strike="noStrike" dirty="0">
                          <a:solidFill>
                            <a:schemeClr val="tx1"/>
                          </a:solidFill>
                          <a:effectLst/>
                        </a:rPr>
                        <a:t> $ 2,984.96 </a:t>
                      </a:r>
                      <a:endParaRPr lang="en-US" sz="1000" b="0" i="0" u="none" strike="noStrike" dirty="0">
                        <a:solidFill>
                          <a:schemeClr val="tx1"/>
                        </a:solidFill>
                        <a:effectLst/>
                        <a:latin typeface="Amasis MT Pro Medium" panose="02040604050005020304" pitchFamily="18" charset="0"/>
                      </a:endParaRPr>
                    </a:p>
                  </a:txBody>
                  <a:tcPr marL="5736" marR="5736" marT="5736" marB="0" anchor="b">
                    <a:solidFill>
                      <a:schemeClr val="bg1"/>
                    </a:solidFill>
                  </a:tcPr>
                </a:tc>
                <a:tc>
                  <a:txBody>
                    <a:bodyPr/>
                    <a:lstStyle/>
                    <a:p>
                      <a:pPr algn="ctr" fontAlgn="b"/>
                      <a:r>
                        <a:rPr lang="en-US" sz="1000" u="none" strike="noStrike" dirty="0">
                          <a:solidFill>
                            <a:schemeClr val="tx1"/>
                          </a:solidFill>
                          <a:effectLst/>
                        </a:rPr>
                        <a:t> $ 5,246.06 </a:t>
                      </a:r>
                      <a:endParaRPr lang="en-US" sz="1000" b="0" i="0" u="none" strike="noStrike" dirty="0">
                        <a:solidFill>
                          <a:schemeClr val="tx1"/>
                        </a:solidFill>
                        <a:effectLst/>
                        <a:latin typeface="Amasis MT Pro Medium" panose="02040604050005020304" pitchFamily="18" charset="0"/>
                      </a:endParaRPr>
                    </a:p>
                  </a:txBody>
                  <a:tcPr marL="5736" marR="5736" marT="5736" marB="0" anchor="b">
                    <a:solidFill>
                      <a:schemeClr val="bg1"/>
                    </a:solidFill>
                  </a:tcPr>
                </a:tc>
                <a:extLst>
                  <a:ext uri="{0D108BD9-81ED-4DB2-BD59-A6C34878D82A}">
                    <a16:rowId xmlns:a16="http://schemas.microsoft.com/office/drawing/2014/main" val="20440814"/>
                  </a:ext>
                </a:extLst>
              </a:tr>
              <a:tr h="172091">
                <a:tc>
                  <a:txBody>
                    <a:bodyPr/>
                    <a:lstStyle/>
                    <a:p>
                      <a:pPr algn="ctr" fontAlgn="b"/>
                      <a:r>
                        <a:rPr lang="en-US" sz="1000" b="1" u="none" strike="noStrike" dirty="0">
                          <a:solidFill>
                            <a:schemeClr val="tx1"/>
                          </a:solidFill>
                          <a:effectLst/>
                        </a:rPr>
                        <a:t>Professional Visualization</a:t>
                      </a:r>
                      <a:endParaRPr lang="en-US" sz="1000" b="1"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dirty="0">
                          <a:solidFill>
                            <a:schemeClr val="tx1"/>
                          </a:solidFill>
                          <a:effectLst/>
                        </a:rPr>
                        <a:t> $ 1,907.96 </a:t>
                      </a:r>
                      <a:endParaRPr lang="en-US" sz="1000" b="0" i="0" u="none" strike="noStrike" dirty="0">
                        <a:solidFill>
                          <a:schemeClr val="tx1"/>
                        </a:solidFill>
                        <a:effectLst/>
                        <a:latin typeface="Amasis MT Pro Medium" panose="02040604050005020304" pitchFamily="18" charset="0"/>
                      </a:endParaRPr>
                    </a:p>
                  </a:txBody>
                  <a:tcPr marL="5736" marR="5736" marT="5736" marB="0" anchor="b">
                    <a:solidFill>
                      <a:schemeClr val="bg1"/>
                    </a:solidFill>
                  </a:tcPr>
                </a:tc>
                <a:tc>
                  <a:txBody>
                    <a:bodyPr/>
                    <a:lstStyle/>
                    <a:p>
                      <a:pPr algn="ctr" fontAlgn="b"/>
                      <a:r>
                        <a:rPr lang="en-US" sz="1000" u="none" strike="noStrike" dirty="0">
                          <a:solidFill>
                            <a:schemeClr val="tx1"/>
                          </a:solidFill>
                          <a:effectLst/>
                        </a:rPr>
                        <a:t> $ 2,141.30 </a:t>
                      </a:r>
                      <a:endParaRPr lang="en-US" sz="1000" b="0" i="0" u="none" strike="noStrike" dirty="0">
                        <a:solidFill>
                          <a:schemeClr val="tx1"/>
                        </a:solidFill>
                        <a:effectLst/>
                        <a:latin typeface="Amasis MT Pro Medium" panose="02040604050005020304" pitchFamily="18" charset="0"/>
                      </a:endParaRPr>
                    </a:p>
                  </a:txBody>
                  <a:tcPr marL="5736" marR="5736" marT="5736" marB="0" anchor="b">
                    <a:solidFill>
                      <a:schemeClr val="bg1"/>
                    </a:solidFill>
                  </a:tcPr>
                </a:tc>
                <a:tc>
                  <a:txBody>
                    <a:bodyPr/>
                    <a:lstStyle/>
                    <a:p>
                      <a:pPr algn="ctr" fontAlgn="b"/>
                      <a:r>
                        <a:rPr lang="en-US" sz="1000" u="none" strike="noStrike" dirty="0">
                          <a:solidFill>
                            <a:schemeClr val="tx1"/>
                          </a:solidFill>
                          <a:effectLst/>
                        </a:rPr>
                        <a:t> $ 2,359.71 </a:t>
                      </a:r>
                      <a:endParaRPr lang="en-US" sz="1000" b="0" i="0" u="none" strike="noStrike" dirty="0">
                        <a:solidFill>
                          <a:schemeClr val="tx1"/>
                        </a:solidFill>
                        <a:effectLst/>
                        <a:latin typeface="Amasis MT Pro Medium" panose="02040604050005020304" pitchFamily="18" charset="0"/>
                      </a:endParaRPr>
                    </a:p>
                  </a:txBody>
                  <a:tcPr marL="5736" marR="5736" marT="5736" marB="0" anchor="b">
                    <a:solidFill>
                      <a:schemeClr val="bg1"/>
                    </a:solidFill>
                  </a:tcPr>
                </a:tc>
                <a:extLst>
                  <a:ext uri="{0D108BD9-81ED-4DB2-BD59-A6C34878D82A}">
                    <a16:rowId xmlns:a16="http://schemas.microsoft.com/office/drawing/2014/main" val="2810520712"/>
                  </a:ext>
                </a:extLst>
              </a:tr>
              <a:tr h="166355">
                <a:tc>
                  <a:txBody>
                    <a:bodyPr/>
                    <a:lstStyle/>
                    <a:p>
                      <a:pPr algn="ctr" fontAlgn="b"/>
                      <a:r>
                        <a:rPr lang="en-US" sz="1000" b="1" u="none" strike="noStrike" dirty="0">
                          <a:solidFill>
                            <a:schemeClr val="tx1"/>
                          </a:solidFill>
                          <a:effectLst/>
                        </a:rPr>
                        <a:t>Future Sales</a:t>
                      </a:r>
                      <a:endParaRPr lang="en-US" sz="1000" b="1"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dirty="0">
                          <a:solidFill>
                            <a:schemeClr val="tx1"/>
                          </a:solidFill>
                          <a:effectLst/>
                        </a:rPr>
                        <a:t> $ 264,533.53 </a:t>
                      </a:r>
                      <a:endParaRPr lang="en-US" sz="1000" b="1"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dirty="0">
                          <a:solidFill>
                            <a:schemeClr val="tx1"/>
                          </a:solidFill>
                          <a:effectLst/>
                        </a:rPr>
                        <a:t> $ 819,166.78 </a:t>
                      </a:r>
                      <a:endParaRPr lang="en-US" sz="1000" b="1"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tc>
                  <a:txBody>
                    <a:bodyPr/>
                    <a:lstStyle/>
                    <a:p>
                      <a:pPr algn="ctr" fontAlgn="b"/>
                      <a:r>
                        <a:rPr lang="en-US" sz="1000" u="none" strike="noStrike" dirty="0">
                          <a:solidFill>
                            <a:schemeClr val="tx1"/>
                          </a:solidFill>
                          <a:effectLst/>
                        </a:rPr>
                        <a:t> $ 3,174,180.42 </a:t>
                      </a:r>
                      <a:endParaRPr lang="en-US" sz="1000" b="1" i="0" u="none" strike="noStrike" dirty="0">
                        <a:solidFill>
                          <a:schemeClr val="tx1"/>
                        </a:solidFill>
                        <a:effectLst/>
                        <a:latin typeface="Aptos Narrow" panose="020B0004020202020204" pitchFamily="34" charset="0"/>
                      </a:endParaRPr>
                    </a:p>
                  </a:txBody>
                  <a:tcPr marL="5736" marR="5736" marT="5736" marB="0" anchor="b">
                    <a:solidFill>
                      <a:schemeClr val="bg1"/>
                    </a:solidFill>
                  </a:tcPr>
                </a:tc>
                <a:extLst>
                  <a:ext uri="{0D108BD9-81ED-4DB2-BD59-A6C34878D82A}">
                    <a16:rowId xmlns:a16="http://schemas.microsoft.com/office/drawing/2014/main" val="658906610"/>
                  </a:ext>
                </a:extLst>
              </a:tr>
            </a:tbl>
          </a:graphicData>
        </a:graphic>
      </p:graphicFrame>
      <p:sp>
        <p:nvSpPr>
          <p:cNvPr id="14" name="TextBox 13">
            <a:extLst>
              <a:ext uri="{FF2B5EF4-FFF2-40B4-BE49-F238E27FC236}">
                <a16:creationId xmlns:a16="http://schemas.microsoft.com/office/drawing/2014/main" id="{686F9072-13D5-9ABC-D2E9-2C008BC70B81}"/>
              </a:ext>
            </a:extLst>
          </p:cNvPr>
          <p:cNvSpPr txBox="1"/>
          <p:nvPr/>
        </p:nvSpPr>
        <p:spPr>
          <a:xfrm>
            <a:off x="148844" y="7855529"/>
            <a:ext cx="3051556"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Future Sales Forecast</a:t>
            </a:r>
          </a:p>
        </p:txBody>
      </p:sp>
    </p:spTree>
    <p:extLst>
      <p:ext uri="{BB962C8B-B14F-4D97-AF65-F5344CB8AC3E}">
        <p14:creationId xmlns:p14="http://schemas.microsoft.com/office/powerpoint/2010/main" val="89082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724400" y="126821"/>
            <a:ext cx="1751586" cy="517713"/>
          </a:xfrm>
          <a:prstGeom prst="rect">
            <a:avLst/>
          </a:prstGeom>
        </p:spPr>
      </p:pic>
      <p:sp>
        <p:nvSpPr>
          <p:cNvPr id="3" name="object 3"/>
          <p:cNvSpPr txBox="1"/>
          <p:nvPr/>
        </p:nvSpPr>
        <p:spPr>
          <a:xfrm>
            <a:off x="512775" y="344113"/>
            <a:ext cx="716280" cy="300990"/>
          </a:xfrm>
          <a:prstGeom prst="rect">
            <a:avLst/>
          </a:prstGeom>
        </p:spPr>
        <p:txBody>
          <a:bodyPr vert="horz" wrap="square" lIns="0" tIns="13335" rIns="0" bIns="0" rtlCol="0">
            <a:spAutoFit/>
          </a:bodyPr>
          <a:lstStyle/>
          <a:p>
            <a:pPr marL="12700">
              <a:lnSpc>
                <a:spcPct val="100000"/>
              </a:lnSpc>
              <a:spcBef>
                <a:spcPts val="105"/>
              </a:spcBef>
            </a:pPr>
            <a:r>
              <a:rPr sz="1800" b="1" spc="-10" dirty="0">
                <a:solidFill>
                  <a:srgbClr val="0D0D0D"/>
                </a:solidFill>
                <a:latin typeface="Arial"/>
                <a:cs typeface="Arial"/>
              </a:rPr>
              <a:t>Nvidia</a:t>
            </a:r>
            <a:endParaRPr sz="1800">
              <a:latin typeface="Arial"/>
              <a:cs typeface="Arial"/>
            </a:endParaRPr>
          </a:p>
        </p:txBody>
      </p:sp>
      <p:sp>
        <p:nvSpPr>
          <p:cNvPr id="4" name="object 4"/>
          <p:cNvSpPr txBox="1"/>
          <p:nvPr/>
        </p:nvSpPr>
        <p:spPr>
          <a:xfrm>
            <a:off x="573588" y="1516483"/>
            <a:ext cx="1668780" cy="151765"/>
          </a:xfrm>
          <a:prstGeom prst="rect">
            <a:avLst/>
          </a:prstGeom>
        </p:spPr>
        <p:txBody>
          <a:bodyPr vert="horz" wrap="square" lIns="0" tIns="15875" rIns="0" bIns="0" rtlCol="0">
            <a:spAutoFit/>
          </a:bodyPr>
          <a:lstStyle/>
          <a:p>
            <a:pPr marL="12700">
              <a:lnSpc>
                <a:spcPct val="100000"/>
              </a:lnSpc>
              <a:spcBef>
                <a:spcPts val="125"/>
              </a:spcBef>
            </a:pPr>
            <a:r>
              <a:rPr sz="800" spc="-60" dirty="0">
                <a:latin typeface="Arial Black"/>
                <a:cs typeface="Arial Black"/>
              </a:rPr>
              <a:t>FOUNDER,</a:t>
            </a:r>
            <a:r>
              <a:rPr sz="800" spc="-15" dirty="0">
                <a:latin typeface="Arial Black"/>
                <a:cs typeface="Arial Black"/>
              </a:rPr>
              <a:t> </a:t>
            </a:r>
            <a:r>
              <a:rPr sz="800" spc="-55" dirty="0">
                <a:latin typeface="Arial Black"/>
                <a:cs typeface="Arial Black"/>
              </a:rPr>
              <a:t>PRESIDENT</a:t>
            </a:r>
            <a:r>
              <a:rPr sz="800" dirty="0">
                <a:latin typeface="Arial Black"/>
                <a:cs typeface="Arial Black"/>
              </a:rPr>
              <a:t> </a:t>
            </a:r>
            <a:r>
              <a:rPr sz="800" spc="-70" dirty="0">
                <a:latin typeface="Arial Black"/>
                <a:cs typeface="Arial Black"/>
              </a:rPr>
              <a:t>AND</a:t>
            </a:r>
            <a:r>
              <a:rPr sz="800" spc="-35" dirty="0">
                <a:latin typeface="Arial Black"/>
                <a:cs typeface="Arial Black"/>
              </a:rPr>
              <a:t> </a:t>
            </a:r>
            <a:r>
              <a:rPr sz="800" spc="-25" dirty="0">
                <a:latin typeface="Arial Black"/>
                <a:cs typeface="Arial Black"/>
              </a:rPr>
              <a:t>CEO</a:t>
            </a:r>
            <a:endParaRPr sz="800">
              <a:latin typeface="Arial Black"/>
              <a:cs typeface="Arial Black"/>
            </a:endParaRPr>
          </a:p>
        </p:txBody>
      </p:sp>
      <p:sp>
        <p:nvSpPr>
          <p:cNvPr id="5" name="object 5"/>
          <p:cNvSpPr txBox="1"/>
          <p:nvPr/>
        </p:nvSpPr>
        <p:spPr>
          <a:xfrm>
            <a:off x="1158467" y="3491229"/>
            <a:ext cx="637540" cy="122468"/>
          </a:xfrm>
          <a:prstGeom prst="rect">
            <a:avLst/>
          </a:prstGeom>
        </p:spPr>
        <p:txBody>
          <a:bodyPr vert="horz" wrap="square" lIns="0" tIns="14604" rIns="0" bIns="0" rtlCol="0">
            <a:spAutoFit/>
          </a:bodyPr>
          <a:lstStyle/>
          <a:p>
            <a:pPr marL="12700">
              <a:lnSpc>
                <a:spcPct val="100000"/>
              </a:lnSpc>
              <a:spcBef>
                <a:spcPts val="114"/>
              </a:spcBef>
            </a:pPr>
            <a:r>
              <a:rPr sz="700" dirty="0">
                <a:latin typeface="Calibri"/>
                <a:cs typeface="Calibri"/>
              </a:rPr>
              <a:t>Jen</a:t>
            </a:r>
            <a:r>
              <a:rPr sz="700" spc="-20" dirty="0">
                <a:latin typeface="Calibri"/>
                <a:cs typeface="Calibri"/>
              </a:rPr>
              <a:t>s</a:t>
            </a:r>
            <a:r>
              <a:rPr lang="en-US" sz="700" spc="-20" dirty="0">
                <a:latin typeface="Calibri"/>
                <a:cs typeface="Calibri"/>
              </a:rPr>
              <a:t>e</a:t>
            </a:r>
            <a:r>
              <a:rPr sz="700" spc="-20" dirty="0">
                <a:latin typeface="Calibri"/>
                <a:cs typeface="Calibri"/>
              </a:rPr>
              <a:t>n</a:t>
            </a:r>
            <a:r>
              <a:rPr lang="en-US" sz="700" spc="-20" dirty="0">
                <a:latin typeface="Calibri"/>
                <a:cs typeface="Calibri"/>
              </a:rPr>
              <a:t> Huang</a:t>
            </a:r>
            <a:endParaRPr sz="700" dirty="0">
              <a:latin typeface="Calibri"/>
              <a:cs typeface="Calibri"/>
            </a:endParaRPr>
          </a:p>
        </p:txBody>
      </p:sp>
      <p:sp>
        <p:nvSpPr>
          <p:cNvPr id="6" name="object 6"/>
          <p:cNvSpPr txBox="1"/>
          <p:nvPr/>
        </p:nvSpPr>
        <p:spPr>
          <a:xfrm>
            <a:off x="382858" y="4049073"/>
            <a:ext cx="2260600" cy="151765"/>
          </a:xfrm>
          <a:prstGeom prst="rect">
            <a:avLst/>
          </a:prstGeom>
        </p:spPr>
        <p:txBody>
          <a:bodyPr vert="horz" wrap="square" lIns="0" tIns="15875" rIns="0" bIns="0" rtlCol="0">
            <a:spAutoFit/>
          </a:bodyPr>
          <a:lstStyle/>
          <a:p>
            <a:pPr marL="12700">
              <a:lnSpc>
                <a:spcPct val="100000"/>
              </a:lnSpc>
              <a:spcBef>
                <a:spcPts val="125"/>
              </a:spcBef>
            </a:pPr>
            <a:r>
              <a:rPr sz="800" spc="-75" dirty="0">
                <a:latin typeface="Arial Black"/>
                <a:cs typeface="Arial Black"/>
              </a:rPr>
              <a:t>CO</a:t>
            </a:r>
            <a:r>
              <a:rPr sz="800" spc="-35" dirty="0">
                <a:latin typeface="Arial Black"/>
                <a:cs typeface="Arial Black"/>
              </a:rPr>
              <a:t> </a:t>
            </a:r>
            <a:r>
              <a:rPr sz="800" spc="-60" dirty="0">
                <a:latin typeface="Arial Black"/>
                <a:cs typeface="Arial Black"/>
              </a:rPr>
              <a:t>FOUNDER</a:t>
            </a:r>
            <a:r>
              <a:rPr sz="800" spc="-30" dirty="0">
                <a:latin typeface="Arial Black"/>
                <a:cs typeface="Arial Black"/>
              </a:rPr>
              <a:t> </a:t>
            </a:r>
            <a:r>
              <a:rPr sz="800" spc="-70" dirty="0">
                <a:latin typeface="Arial Black"/>
                <a:cs typeface="Arial Black"/>
              </a:rPr>
              <a:t>AND</a:t>
            </a:r>
            <a:r>
              <a:rPr sz="800" spc="-30" dirty="0">
                <a:latin typeface="Arial Black"/>
                <a:cs typeface="Arial Black"/>
              </a:rPr>
              <a:t> </a:t>
            </a:r>
            <a:r>
              <a:rPr sz="800" spc="-55" dirty="0">
                <a:latin typeface="Arial Black"/>
                <a:cs typeface="Arial Black"/>
              </a:rPr>
              <a:t>SENIOR</a:t>
            </a:r>
            <a:r>
              <a:rPr sz="800" spc="-30" dirty="0">
                <a:latin typeface="Arial Black"/>
                <a:cs typeface="Arial Black"/>
              </a:rPr>
              <a:t> </a:t>
            </a:r>
            <a:r>
              <a:rPr sz="800" spc="-65" dirty="0">
                <a:latin typeface="Arial Black"/>
                <a:cs typeface="Arial Black"/>
              </a:rPr>
              <a:t>VICE</a:t>
            </a:r>
            <a:r>
              <a:rPr sz="800" spc="-35" dirty="0">
                <a:latin typeface="Arial Black"/>
                <a:cs typeface="Arial Black"/>
              </a:rPr>
              <a:t> </a:t>
            </a:r>
            <a:r>
              <a:rPr sz="800" spc="-45" dirty="0">
                <a:latin typeface="Arial Black"/>
                <a:cs typeface="Arial Black"/>
              </a:rPr>
              <a:t>PRESIDENT</a:t>
            </a:r>
            <a:endParaRPr sz="800">
              <a:latin typeface="Arial Black"/>
              <a:cs typeface="Arial Black"/>
            </a:endParaRPr>
          </a:p>
        </p:txBody>
      </p:sp>
      <p:sp>
        <p:nvSpPr>
          <p:cNvPr id="7" name="object 7"/>
          <p:cNvSpPr txBox="1"/>
          <p:nvPr/>
        </p:nvSpPr>
        <p:spPr>
          <a:xfrm>
            <a:off x="1068658" y="5901553"/>
            <a:ext cx="789940" cy="135255"/>
          </a:xfrm>
          <a:prstGeom prst="rect">
            <a:avLst/>
          </a:prstGeom>
        </p:spPr>
        <p:txBody>
          <a:bodyPr vert="horz" wrap="square" lIns="0" tIns="14604" rIns="0" bIns="0" rtlCol="0">
            <a:spAutoFit/>
          </a:bodyPr>
          <a:lstStyle/>
          <a:p>
            <a:pPr marL="12700">
              <a:lnSpc>
                <a:spcPct val="100000"/>
              </a:lnSpc>
              <a:spcBef>
                <a:spcPts val="114"/>
              </a:spcBef>
            </a:pPr>
            <a:r>
              <a:rPr sz="700" dirty="0">
                <a:latin typeface="Calibri"/>
                <a:cs typeface="Calibri"/>
              </a:rPr>
              <a:t>Chris</a:t>
            </a:r>
            <a:r>
              <a:rPr sz="700" spc="140" dirty="0">
                <a:latin typeface="Calibri"/>
                <a:cs typeface="Calibri"/>
              </a:rPr>
              <a:t> </a:t>
            </a:r>
            <a:r>
              <a:rPr sz="700" spc="-10" dirty="0">
                <a:latin typeface="Calibri"/>
                <a:cs typeface="Calibri"/>
              </a:rPr>
              <a:t>Malachowsky</a:t>
            </a:r>
            <a:endParaRPr sz="700" dirty="0">
              <a:latin typeface="Calibri"/>
              <a:cs typeface="Calibri"/>
            </a:endParaRPr>
          </a:p>
        </p:txBody>
      </p:sp>
      <p:sp>
        <p:nvSpPr>
          <p:cNvPr id="8" name="object 8"/>
          <p:cNvSpPr txBox="1"/>
          <p:nvPr/>
        </p:nvSpPr>
        <p:spPr>
          <a:xfrm>
            <a:off x="545946" y="6532138"/>
            <a:ext cx="1757045" cy="165100"/>
          </a:xfrm>
          <a:prstGeom prst="rect">
            <a:avLst/>
          </a:prstGeom>
        </p:spPr>
        <p:txBody>
          <a:bodyPr vert="horz" wrap="square" lIns="0" tIns="14605" rIns="0" bIns="0" rtlCol="0">
            <a:spAutoFit/>
          </a:bodyPr>
          <a:lstStyle/>
          <a:p>
            <a:pPr marL="12700">
              <a:lnSpc>
                <a:spcPct val="100000"/>
              </a:lnSpc>
              <a:spcBef>
                <a:spcPts val="115"/>
              </a:spcBef>
            </a:pPr>
            <a:r>
              <a:rPr sz="900" spc="-80" dirty="0">
                <a:latin typeface="Arial Black"/>
                <a:cs typeface="Arial Black"/>
              </a:rPr>
              <a:t>EVP</a:t>
            </a:r>
            <a:r>
              <a:rPr sz="900" spc="-30" dirty="0">
                <a:latin typeface="Arial Black"/>
                <a:cs typeface="Arial Black"/>
              </a:rPr>
              <a:t> </a:t>
            </a:r>
            <a:r>
              <a:rPr sz="900" spc="-80" dirty="0">
                <a:latin typeface="Arial Black"/>
                <a:cs typeface="Arial Black"/>
              </a:rPr>
              <a:t>and</a:t>
            </a:r>
            <a:r>
              <a:rPr sz="900" spc="-5" dirty="0">
                <a:latin typeface="Arial Black"/>
                <a:cs typeface="Arial Black"/>
              </a:rPr>
              <a:t> </a:t>
            </a:r>
            <a:r>
              <a:rPr sz="900" spc="-70" dirty="0">
                <a:latin typeface="Arial Black"/>
                <a:cs typeface="Arial Black"/>
              </a:rPr>
              <a:t>Chief</a:t>
            </a:r>
            <a:r>
              <a:rPr sz="900" dirty="0">
                <a:latin typeface="Arial Black"/>
                <a:cs typeface="Arial Black"/>
              </a:rPr>
              <a:t> </a:t>
            </a:r>
            <a:r>
              <a:rPr sz="900" spc="-65" dirty="0">
                <a:latin typeface="Arial Black"/>
                <a:cs typeface="Arial Black"/>
              </a:rPr>
              <a:t>Financial</a:t>
            </a:r>
            <a:r>
              <a:rPr sz="900" spc="-20" dirty="0">
                <a:latin typeface="Arial Black"/>
                <a:cs typeface="Arial Black"/>
              </a:rPr>
              <a:t> </a:t>
            </a:r>
            <a:r>
              <a:rPr sz="900" spc="-45" dirty="0">
                <a:latin typeface="Arial Black"/>
                <a:cs typeface="Arial Black"/>
              </a:rPr>
              <a:t>Officer</a:t>
            </a:r>
            <a:endParaRPr sz="900">
              <a:latin typeface="Arial Black"/>
              <a:cs typeface="Arial Black"/>
            </a:endParaRPr>
          </a:p>
        </p:txBody>
      </p:sp>
      <p:sp>
        <p:nvSpPr>
          <p:cNvPr id="9" name="object 9"/>
          <p:cNvSpPr txBox="1"/>
          <p:nvPr/>
        </p:nvSpPr>
        <p:spPr>
          <a:xfrm>
            <a:off x="3156464" y="1603832"/>
            <a:ext cx="3039110" cy="1046890"/>
          </a:xfrm>
          <a:prstGeom prst="rect">
            <a:avLst/>
          </a:prstGeom>
        </p:spPr>
        <p:txBody>
          <a:bodyPr vert="horz" wrap="square" lIns="0" tIns="12700" rIns="0" bIns="0" rtlCol="0">
            <a:spAutoFit/>
          </a:bodyPr>
          <a:lstStyle/>
          <a:p>
            <a:pPr marL="12700" marR="5080">
              <a:lnSpc>
                <a:spcPct val="126099"/>
              </a:lnSpc>
              <a:spcBef>
                <a:spcPts val="100"/>
              </a:spcBef>
            </a:pPr>
            <a:r>
              <a:rPr sz="900" spc="30" dirty="0">
                <a:latin typeface="Calibri"/>
                <a:cs typeface="Calibri"/>
              </a:rPr>
              <a:t>Taiwanese</a:t>
            </a:r>
            <a:r>
              <a:rPr sz="900" spc="85" dirty="0">
                <a:latin typeface="Calibri"/>
                <a:cs typeface="Calibri"/>
              </a:rPr>
              <a:t> </a:t>
            </a:r>
            <a:r>
              <a:rPr sz="900" spc="30" dirty="0">
                <a:latin typeface="Calibri"/>
                <a:cs typeface="Calibri"/>
              </a:rPr>
              <a:t>and</a:t>
            </a:r>
            <a:r>
              <a:rPr sz="900" spc="85" dirty="0">
                <a:latin typeface="Calibri"/>
                <a:cs typeface="Calibri"/>
              </a:rPr>
              <a:t> </a:t>
            </a:r>
            <a:r>
              <a:rPr sz="900" spc="30" dirty="0">
                <a:latin typeface="Calibri"/>
                <a:cs typeface="Calibri"/>
              </a:rPr>
              <a:t>American</a:t>
            </a:r>
            <a:r>
              <a:rPr sz="900" spc="75" dirty="0">
                <a:latin typeface="Calibri"/>
                <a:cs typeface="Calibri"/>
              </a:rPr>
              <a:t> </a:t>
            </a:r>
            <a:r>
              <a:rPr sz="900" spc="30" dirty="0">
                <a:latin typeface="Calibri"/>
                <a:cs typeface="Calibri"/>
              </a:rPr>
              <a:t>businessman,</a:t>
            </a:r>
            <a:r>
              <a:rPr sz="900" spc="120" dirty="0">
                <a:latin typeface="Calibri"/>
                <a:cs typeface="Calibri"/>
              </a:rPr>
              <a:t> </a:t>
            </a:r>
            <a:r>
              <a:rPr lang="en-US" sz="900" spc="30" dirty="0">
                <a:latin typeface="Calibri"/>
                <a:cs typeface="Calibri"/>
              </a:rPr>
              <a:t>electrical engineer</a:t>
            </a:r>
            <a:r>
              <a:rPr sz="900" spc="100" dirty="0">
                <a:latin typeface="Calibri"/>
                <a:cs typeface="Calibri"/>
              </a:rPr>
              <a:t> </a:t>
            </a:r>
            <a:r>
              <a:rPr sz="900" spc="-25" dirty="0">
                <a:latin typeface="Calibri"/>
                <a:cs typeface="Calibri"/>
              </a:rPr>
              <a:t>and</a:t>
            </a:r>
            <a:r>
              <a:rPr sz="900" spc="50" dirty="0">
                <a:latin typeface="Calibri"/>
                <a:cs typeface="Calibri"/>
              </a:rPr>
              <a:t> philanthropist</a:t>
            </a:r>
            <a:r>
              <a:rPr sz="900" spc="45" dirty="0">
                <a:latin typeface="Calibri"/>
                <a:cs typeface="Calibri"/>
              </a:rPr>
              <a:t> </a:t>
            </a:r>
            <a:r>
              <a:rPr sz="900" spc="75" dirty="0">
                <a:latin typeface="Calibri"/>
                <a:cs typeface="Calibri"/>
              </a:rPr>
              <a:t>who</a:t>
            </a:r>
            <a:r>
              <a:rPr sz="900" spc="65" dirty="0">
                <a:latin typeface="Calibri"/>
                <a:cs typeface="Calibri"/>
              </a:rPr>
              <a:t> </a:t>
            </a:r>
            <a:r>
              <a:rPr sz="900" dirty="0">
                <a:latin typeface="Calibri"/>
                <a:cs typeface="Calibri"/>
              </a:rPr>
              <a:t>is</a:t>
            </a:r>
            <a:r>
              <a:rPr sz="900" spc="30" dirty="0">
                <a:latin typeface="Calibri"/>
                <a:cs typeface="Calibri"/>
              </a:rPr>
              <a:t> </a:t>
            </a:r>
            <a:r>
              <a:rPr sz="900" spc="60" dirty="0">
                <a:latin typeface="Calibri"/>
                <a:cs typeface="Calibri"/>
              </a:rPr>
              <a:t>the</a:t>
            </a:r>
            <a:r>
              <a:rPr sz="900" spc="45" dirty="0">
                <a:latin typeface="Calibri"/>
                <a:cs typeface="Calibri"/>
              </a:rPr>
              <a:t> </a:t>
            </a:r>
            <a:r>
              <a:rPr sz="900" spc="50" dirty="0">
                <a:latin typeface="Calibri"/>
                <a:cs typeface="Calibri"/>
              </a:rPr>
              <a:t>president,</a:t>
            </a:r>
            <a:r>
              <a:rPr sz="900" spc="40" dirty="0">
                <a:latin typeface="Calibri"/>
                <a:cs typeface="Calibri"/>
              </a:rPr>
              <a:t> </a:t>
            </a:r>
            <a:r>
              <a:rPr sz="900" spc="60" dirty="0">
                <a:latin typeface="Calibri"/>
                <a:cs typeface="Calibri"/>
              </a:rPr>
              <a:t>co-</a:t>
            </a:r>
            <a:r>
              <a:rPr sz="900" spc="50" dirty="0">
                <a:latin typeface="Calibri"/>
                <a:cs typeface="Calibri"/>
              </a:rPr>
              <a:t>founder,</a:t>
            </a:r>
            <a:r>
              <a:rPr sz="900" spc="65" dirty="0">
                <a:latin typeface="Calibri"/>
                <a:cs typeface="Calibri"/>
              </a:rPr>
              <a:t> </a:t>
            </a:r>
            <a:r>
              <a:rPr sz="900" spc="60" dirty="0">
                <a:latin typeface="Calibri"/>
                <a:cs typeface="Calibri"/>
              </a:rPr>
              <a:t>and</a:t>
            </a:r>
            <a:r>
              <a:rPr sz="900" spc="40" dirty="0">
                <a:latin typeface="Calibri"/>
                <a:cs typeface="Calibri"/>
              </a:rPr>
              <a:t> </a:t>
            </a:r>
            <a:r>
              <a:rPr lang="en-US" sz="900" spc="30" dirty="0">
                <a:latin typeface="Calibri"/>
                <a:cs typeface="Calibri"/>
              </a:rPr>
              <a:t>chief executive officer </a:t>
            </a:r>
            <a:r>
              <a:rPr sz="900" spc="60" dirty="0">
                <a:latin typeface="Calibri"/>
                <a:cs typeface="Calibri"/>
              </a:rPr>
              <a:t>(CEO)</a:t>
            </a:r>
            <a:r>
              <a:rPr sz="900" spc="30" dirty="0">
                <a:latin typeface="Calibri"/>
                <a:cs typeface="Calibri"/>
              </a:rPr>
              <a:t> </a:t>
            </a:r>
            <a:r>
              <a:rPr sz="900" spc="50" dirty="0">
                <a:latin typeface="Calibri"/>
                <a:cs typeface="Calibri"/>
              </a:rPr>
              <a:t>of</a:t>
            </a:r>
            <a:r>
              <a:rPr lang="en-US" sz="900" spc="50" dirty="0">
                <a:latin typeface="Calibri"/>
                <a:cs typeface="Calibri"/>
              </a:rPr>
              <a:t> Nvidia,</a:t>
            </a:r>
            <a:r>
              <a:rPr sz="900" spc="40" dirty="0">
                <a:latin typeface="Calibri"/>
                <a:cs typeface="Calibri"/>
              </a:rPr>
              <a:t> </a:t>
            </a:r>
            <a:r>
              <a:rPr sz="900" spc="55" dirty="0">
                <a:latin typeface="Calibri"/>
                <a:cs typeface="Calibri"/>
              </a:rPr>
              <a:t>the</a:t>
            </a:r>
            <a:r>
              <a:rPr sz="900" spc="35" dirty="0">
                <a:latin typeface="Calibri"/>
                <a:cs typeface="Calibri"/>
              </a:rPr>
              <a:t> </a:t>
            </a:r>
            <a:r>
              <a:rPr sz="900" spc="55" dirty="0">
                <a:latin typeface="Calibri"/>
                <a:cs typeface="Calibri"/>
              </a:rPr>
              <a:t>world's</a:t>
            </a:r>
            <a:r>
              <a:rPr sz="900" spc="35" dirty="0">
                <a:latin typeface="Calibri"/>
                <a:cs typeface="Calibri"/>
              </a:rPr>
              <a:t> </a:t>
            </a:r>
            <a:r>
              <a:rPr sz="900" spc="40" dirty="0">
                <a:latin typeface="Calibri"/>
                <a:cs typeface="Calibri"/>
              </a:rPr>
              <a:t>largest</a:t>
            </a:r>
            <a:r>
              <a:rPr lang="en-US" sz="900" spc="40" dirty="0">
                <a:latin typeface="Calibri"/>
                <a:cs typeface="Calibri"/>
              </a:rPr>
              <a:t> semiconductor company</a:t>
            </a:r>
            <a:r>
              <a:rPr sz="900" spc="65" dirty="0">
                <a:latin typeface="Calibri"/>
                <a:cs typeface="Calibri"/>
              </a:rPr>
              <a:t>.</a:t>
            </a:r>
            <a:r>
              <a:rPr sz="900" spc="-40" dirty="0">
                <a:latin typeface="Calibri"/>
                <a:cs typeface="Calibri"/>
              </a:rPr>
              <a:t> </a:t>
            </a:r>
            <a:r>
              <a:rPr sz="900" spc="80" dirty="0">
                <a:latin typeface="Calibri"/>
                <a:cs typeface="Calibri"/>
              </a:rPr>
              <a:t>As</a:t>
            </a:r>
            <a:r>
              <a:rPr sz="900" spc="-35" dirty="0">
                <a:latin typeface="Calibri"/>
                <a:cs typeface="Calibri"/>
              </a:rPr>
              <a:t> </a:t>
            </a:r>
            <a:r>
              <a:rPr sz="900" spc="50" dirty="0">
                <a:latin typeface="Calibri"/>
                <a:cs typeface="Calibri"/>
              </a:rPr>
              <a:t>of</a:t>
            </a:r>
            <a:r>
              <a:rPr sz="900" spc="-25" dirty="0">
                <a:latin typeface="Calibri"/>
                <a:cs typeface="Calibri"/>
              </a:rPr>
              <a:t> </a:t>
            </a:r>
            <a:r>
              <a:rPr sz="900" spc="55" dirty="0">
                <a:latin typeface="Calibri"/>
                <a:cs typeface="Calibri"/>
              </a:rPr>
              <a:t>January</a:t>
            </a:r>
            <a:r>
              <a:rPr sz="900" spc="-5" dirty="0">
                <a:latin typeface="Calibri"/>
                <a:cs typeface="Calibri"/>
              </a:rPr>
              <a:t> </a:t>
            </a:r>
            <a:r>
              <a:rPr sz="900" spc="65" dirty="0">
                <a:latin typeface="Calibri"/>
                <a:cs typeface="Calibri"/>
              </a:rPr>
              <a:t>2025,</a:t>
            </a:r>
            <a:r>
              <a:rPr sz="900" spc="-15" dirty="0">
                <a:latin typeface="Calibri"/>
                <a:cs typeface="Calibri"/>
              </a:rPr>
              <a:t> </a:t>
            </a:r>
            <a:r>
              <a:rPr lang="en-US" sz="900" spc="-15" dirty="0">
                <a:latin typeface="Calibri"/>
                <a:cs typeface="Calibri"/>
              </a:rPr>
              <a:t>Forbes </a:t>
            </a:r>
            <a:r>
              <a:rPr sz="900" spc="50" dirty="0">
                <a:latin typeface="Calibri"/>
                <a:cs typeface="Calibri"/>
              </a:rPr>
              <a:t>estimated </a:t>
            </a:r>
            <a:r>
              <a:rPr sz="900" spc="55" dirty="0">
                <a:latin typeface="Calibri"/>
                <a:cs typeface="Calibri"/>
              </a:rPr>
              <a:t>Huang's</a:t>
            </a:r>
            <a:r>
              <a:rPr sz="900" spc="60" dirty="0">
                <a:latin typeface="Calibri"/>
                <a:cs typeface="Calibri"/>
              </a:rPr>
              <a:t> </a:t>
            </a:r>
            <a:r>
              <a:rPr sz="900" spc="55" dirty="0">
                <a:latin typeface="Calibri"/>
                <a:cs typeface="Calibri"/>
              </a:rPr>
              <a:t>net</a:t>
            </a:r>
            <a:r>
              <a:rPr sz="900" spc="50" dirty="0">
                <a:latin typeface="Calibri"/>
                <a:cs typeface="Calibri"/>
              </a:rPr>
              <a:t> </a:t>
            </a:r>
            <a:r>
              <a:rPr sz="900" spc="65" dirty="0">
                <a:latin typeface="Calibri"/>
                <a:cs typeface="Calibri"/>
              </a:rPr>
              <a:t>worth</a:t>
            </a:r>
            <a:r>
              <a:rPr sz="900" spc="70" dirty="0">
                <a:latin typeface="Calibri"/>
                <a:cs typeface="Calibri"/>
              </a:rPr>
              <a:t> </a:t>
            </a:r>
            <a:r>
              <a:rPr sz="900" spc="50" dirty="0">
                <a:latin typeface="Calibri"/>
                <a:cs typeface="Calibri"/>
              </a:rPr>
              <a:t>at </a:t>
            </a:r>
            <a:r>
              <a:rPr sz="900" spc="65" dirty="0">
                <a:latin typeface="Calibri"/>
                <a:cs typeface="Calibri"/>
              </a:rPr>
              <a:t>US$130.5 </a:t>
            </a:r>
            <a:r>
              <a:rPr sz="900" spc="20" dirty="0">
                <a:latin typeface="Calibri"/>
                <a:cs typeface="Calibri"/>
              </a:rPr>
              <a:t>billion,</a:t>
            </a:r>
            <a:r>
              <a:rPr sz="900" spc="45" dirty="0">
                <a:latin typeface="Calibri"/>
                <a:cs typeface="Calibri"/>
              </a:rPr>
              <a:t> </a:t>
            </a:r>
            <a:r>
              <a:rPr sz="900" spc="60" dirty="0">
                <a:latin typeface="Calibri"/>
                <a:cs typeface="Calibri"/>
              </a:rPr>
              <a:t>making</a:t>
            </a:r>
            <a:r>
              <a:rPr sz="900" spc="50" dirty="0">
                <a:latin typeface="Calibri"/>
                <a:cs typeface="Calibri"/>
              </a:rPr>
              <a:t> </a:t>
            </a:r>
            <a:r>
              <a:rPr sz="900" spc="75" dirty="0">
                <a:latin typeface="Calibri"/>
                <a:cs typeface="Calibri"/>
              </a:rPr>
              <a:t>him</a:t>
            </a:r>
            <a:r>
              <a:rPr sz="900" spc="40" dirty="0">
                <a:latin typeface="Calibri"/>
                <a:cs typeface="Calibri"/>
              </a:rPr>
              <a:t> </a:t>
            </a:r>
            <a:r>
              <a:rPr sz="900" spc="60" dirty="0">
                <a:latin typeface="Calibri"/>
                <a:cs typeface="Calibri"/>
              </a:rPr>
              <a:t>the</a:t>
            </a:r>
            <a:r>
              <a:rPr sz="900" spc="55" dirty="0">
                <a:latin typeface="Calibri"/>
                <a:cs typeface="Calibri"/>
              </a:rPr>
              <a:t> </a:t>
            </a:r>
            <a:r>
              <a:rPr sz="900" spc="35" dirty="0">
                <a:latin typeface="Calibri"/>
                <a:cs typeface="Calibri"/>
              </a:rPr>
              <a:t>9th </a:t>
            </a:r>
            <a:r>
              <a:rPr sz="900" spc="55" dirty="0">
                <a:latin typeface="Calibri"/>
                <a:cs typeface="Calibri"/>
              </a:rPr>
              <a:t>wealthiest</a:t>
            </a:r>
            <a:r>
              <a:rPr sz="900" spc="45" dirty="0">
                <a:latin typeface="Calibri"/>
                <a:cs typeface="Calibri"/>
              </a:rPr>
              <a:t> </a:t>
            </a:r>
            <a:r>
              <a:rPr sz="900" spc="60" dirty="0">
                <a:latin typeface="Calibri"/>
                <a:cs typeface="Calibri"/>
              </a:rPr>
              <a:t>person</a:t>
            </a:r>
            <a:r>
              <a:rPr sz="900" spc="45" dirty="0">
                <a:latin typeface="Calibri"/>
                <a:cs typeface="Calibri"/>
              </a:rPr>
              <a:t> </a:t>
            </a:r>
            <a:r>
              <a:rPr sz="900" dirty="0">
                <a:latin typeface="Calibri"/>
                <a:cs typeface="Calibri"/>
              </a:rPr>
              <a:t>in</a:t>
            </a:r>
            <a:r>
              <a:rPr sz="900" spc="50" dirty="0">
                <a:latin typeface="Calibri"/>
                <a:cs typeface="Calibri"/>
              </a:rPr>
              <a:t> </a:t>
            </a:r>
            <a:r>
              <a:rPr sz="900" spc="55" dirty="0">
                <a:latin typeface="Calibri"/>
                <a:cs typeface="Calibri"/>
              </a:rPr>
              <a:t>the</a:t>
            </a:r>
            <a:r>
              <a:rPr sz="900" spc="50" dirty="0">
                <a:latin typeface="Calibri"/>
                <a:cs typeface="Calibri"/>
              </a:rPr>
              <a:t> </a:t>
            </a:r>
            <a:r>
              <a:rPr sz="900" spc="40" dirty="0">
                <a:latin typeface="Calibri"/>
                <a:cs typeface="Calibri"/>
              </a:rPr>
              <a:t>world</a:t>
            </a:r>
            <a:endParaRPr sz="900" dirty="0">
              <a:latin typeface="Calibri"/>
              <a:cs typeface="Calibri"/>
            </a:endParaRPr>
          </a:p>
        </p:txBody>
      </p:sp>
      <p:sp>
        <p:nvSpPr>
          <p:cNvPr id="10" name="object 10"/>
          <p:cNvSpPr txBox="1"/>
          <p:nvPr/>
        </p:nvSpPr>
        <p:spPr>
          <a:xfrm>
            <a:off x="3156464" y="2679339"/>
            <a:ext cx="2406136" cy="995785"/>
          </a:xfrm>
          <a:prstGeom prst="rect">
            <a:avLst/>
          </a:prstGeom>
        </p:spPr>
        <p:txBody>
          <a:bodyPr vert="horz" wrap="square" lIns="0" tIns="36195" rIns="0" bIns="0" rtlCol="0">
            <a:spAutoFit/>
          </a:bodyPr>
          <a:lstStyle/>
          <a:p>
            <a:pPr marL="12700">
              <a:lnSpc>
                <a:spcPct val="100000"/>
              </a:lnSpc>
              <a:spcBef>
                <a:spcPts val="285"/>
              </a:spcBef>
            </a:pPr>
            <a:r>
              <a:rPr sz="900" spc="-10" dirty="0">
                <a:latin typeface="Arial Black"/>
                <a:cs typeface="Arial Black"/>
              </a:rPr>
              <a:t>Awards</a:t>
            </a:r>
            <a:endParaRPr sz="900" dirty="0">
              <a:latin typeface="Arial Black"/>
              <a:cs typeface="Arial Black"/>
            </a:endParaRPr>
          </a:p>
          <a:p>
            <a:pPr marL="137160" indent="-124460">
              <a:lnSpc>
                <a:spcPct val="100000"/>
              </a:lnSpc>
              <a:spcBef>
                <a:spcPts val="195"/>
              </a:spcBef>
              <a:buSzPct val="93750"/>
              <a:buFont typeface="Arial MT"/>
              <a:buAutoNum type="arabicPeriod"/>
              <a:tabLst>
                <a:tab pos="137160" algn="l"/>
              </a:tabLst>
            </a:pPr>
            <a:r>
              <a:rPr lang="en-US" sz="900" spc="-10" dirty="0">
                <a:latin typeface="Calibri"/>
                <a:cs typeface="Calibri"/>
              </a:rPr>
              <a:t>IEEE Founders Medal </a:t>
            </a:r>
            <a:r>
              <a:rPr sz="900" spc="-10" dirty="0">
                <a:latin typeface="Calibri"/>
                <a:cs typeface="Calibri"/>
              </a:rPr>
              <a:t>(2020)</a:t>
            </a:r>
            <a:endParaRPr sz="900" dirty="0">
              <a:latin typeface="Calibri"/>
              <a:cs typeface="Calibri"/>
            </a:endParaRPr>
          </a:p>
          <a:p>
            <a:pPr marL="114300" indent="-101600">
              <a:lnSpc>
                <a:spcPct val="100000"/>
              </a:lnSpc>
              <a:spcBef>
                <a:spcPts val="215"/>
              </a:spcBef>
              <a:buSzPct val="93750"/>
              <a:buFont typeface="Arial MT"/>
              <a:buAutoNum type="arabicPeriod"/>
              <a:tabLst>
                <a:tab pos="114300" algn="l"/>
              </a:tabLst>
            </a:pPr>
            <a:r>
              <a:rPr lang="en-US" sz="900" spc="50" dirty="0">
                <a:latin typeface="Calibri"/>
                <a:cs typeface="Calibri"/>
              </a:rPr>
              <a:t>Vin Future Prize</a:t>
            </a:r>
            <a:r>
              <a:rPr sz="900" spc="50" dirty="0">
                <a:latin typeface="Calibri"/>
                <a:cs typeface="Calibri"/>
              </a:rPr>
              <a:t> </a:t>
            </a:r>
            <a:r>
              <a:rPr sz="900" spc="-10" dirty="0">
                <a:latin typeface="Calibri"/>
                <a:cs typeface="Calibri"/>
              </a:rPr>
              <a:t>(2024)</a:t>
            </a:r>
            <a:endParaRPr sz="900" dirty="0">
              <a:latin typeface="Calibri"/>
              <a:cs typeface="Calibri"/>
            </a:endParaRPr>
          </a:p>
          <a:p>
            <a:pPr marL="117475" indent="-104775">
              <a:lnSpc>
                <a:spcPct val="100000"/>
              </a:lnSpc>
              <a:spcBef>
                <a:spcPts val="215"/>
              </a:spcBef>
              <a:buSzPct val="93750"/>
              <a:buFont typeface="Arial MT"/>
              <a:buAutoNum type="arabicPeriod"/>
              <a:tabLst>
                <a:tab pos="117475" algn="l"/>
              </a:tabLst>
            </a:pPr>
            <a:r>
              <a:rPr lang="en-US" sz="900" spc="10" dirty="0">
                <a:latin typeface="Calibri"/>
                <a:cs typeface="Calibri"/>
              </a:rPr>
              <a:t>Edison Award</a:t>
            </a:r>
            <a:r>
              <a:rPr sz="900" spc="50" dirty="0">
                <a:latin typeface="Calibri"/>
                <a:cs typeface="Calibri"/>
              </a:rPr>
              <a:t> </a:t>
            </a:r>
            <a:r>
              <a:rPr sz="900" spc="-10" dirty="0">
                <a:latin typeface="Calibri"/>
                <a:cs typeface="Calibri"/>
              </a:rPr>
              <a:t>(2024)</a:t>
            </a:r>
            <a:endParaRPr sz="900" dirty="0">
              <a:latin typeface="Calibri"/>
              <a:cs typeface="Calibri"/>
            </a:endParaRPr>
          </a:p>
          <a:p>
            <a:pPr marL="120014" indent="-107314">
              <a:lnSpc>
                <a:spcPct val="100000"/>
              </a:lnSpc>
              <a:spcBef>
                <a:spcPts val="220"/>
              </a:spcBef>
              <a:buSzPct val="93750"/>
              <a:buFont typeface="Arial MT"/>
              <a:buAutoNum type="arabicPeriod"/>
              <a:tabLst>
                <a:tab pos="120014" algn="l"/>
              </a:tabLst>
            </a:pPr>
            <a:r>
              <a:rPr lang="en-US" sz="900" dirty="0">
                <a:latin typeface="Calibri"/>
                <a:cs typeface="Calibri"/>
              </a:rPr>
              <a:t>Prime Time Engineer Award </a:t>
            </a:r>
            <a:r>
              <a:rPr sz="900" spc="-10" dirty="0">
                <a:latin typeface="Calibri"/>
                <a:cs typeface="Calibri"/>
              </a:rPr>
              <a:t>(2024)</a:t>
            </a:r>
            <a:endParaRPr sz="900" dirty="0">
              <a:latin typeface="Calibri"/>
              <a:cs typeface="Calibri"/>
            </a:endParaRPr>
          </a:p>
          <a:p>
            <a:pPr marL="120014" indent="-107314">
              <a:lnSpc>
                <a:spcPct val="100000"/>
              </a:lnSpc>
              <a:spcBef>
                <a:spcPts val="215"/>
              </a:spcBef>
              <a:buSzPct val="93750"/>
              <a:buFont typeface="Arial MT"/>
              <a:buAutoNum type="arabicPeriod"/>
              <a:tabLst>
                <a:tab pos="120014" algn="l"/>
              </a:tabLst>
            </a:pPr>
            <a:r>
              <a:rPr lang="en-US" sz="900" dirty="0">
                <a:latin typeface="Calibri"/>
                <a:cs typeface="Calibri"/>
              </a:rPr>
              <a:t>Queen Elizabeth Price of Engineering</a:t>
            </a:r>
            <a:r>
              <a:rPr sz="900" spc="-10" dirty="0">
                <a:latin typeface="Calibri"/>
                <a:cs typeface="Calibri"/>
              </a:rPr>
              <a:t>(2025)</a:t>
            </a:r>
            <a:endParaRPr sz="900" dirty="0">
              <a:latin typeface="Calibri"/>
              <a:cs typeface="Calibri"/>
            </a:endParaRPr>
          </a:p>
        </p:txBody>
      </p:sp>
      <p:sp>
        <p:nvSpPr>
          <p:cNvPr id="11" name="object 11"/>
          <p:cNvSpPr txBox="1"/>
          <p:nvPr/>
        </p:nvSpPr>
        <p:spPr>
          <a:xfrm>
            <a:off x="3156464" y="4034146"/>
            <a:ext cx="3063240" cy="857029"/>
          </a:xfrm>
          <a:prstGeom prst="rect">
            <a:avLst/>
          </a:prstGeom>
        </p:spPr>
        <p:txBody>
          <a:bodyPr vert="horz" wrap="square" lIns="0" tIns="17145" rIns="0" bIns="0" rtlCol="0">
            <a:spAutoFit/>
          </a:bodyPr>
          <a:lstStyle/>
          <a:p>
            <a:pPr marL="12700" marR="5080">
              <a:lnSpc>
                <a:spcPct val="122500"/>
              </a:lnSpc>
              <a:spcBef>
                <a:spcPts val="135"/>
              </a:spcBef>
            </a:pPr>
            <a:r>
              <a:rPr sz="900" spc="55" dirty="0">
                <a:latin typeface="Calibri"/>
                <a:cs typeface="Calibri"/>
              </a:rPr>
              <a:t>Chris</a:t>
            </a:r>
            <a:r>
              <a:rPr sz="900" spc="-40" dirty="0">
                <a:latin typeface="Calibri"/>
                <a:cs typeface="Calibri"/>
              </a:rPr>
              <a:t> </a:t>
            </a:r>
            <a:r>
              <a:rPr sz="900" spc="65" dirty="0">
                <a:latin typeface="Calibri"/>
                <a:cs typeface="Calibri"/>
              </a:rPr>
              <a:t>Malachowsky</a:t>
            </a:r>
            <a:r>
              <a:rPr sz="900" spc="-5" dirty="0">
                <a:latin typeface="Calibri"/>
                <a:cs typeface="Calibri"/>
              </a:rPr>
              <a:t> </a:t>
            </a:r>
            <a:r>
              <a:rPr sz="900" spc="55" dirty="0">
                <a:latin typeface="Calibri"/>
                <a:cs typeface="Calibri"/>
              </a:rPr>
              <a:t>(born</a:t>
            </a:r>
            <a:r>
              <a:rPr sz="900" spc="-30" dirty="0">
                <a:latin typeface="Calibri"/>
                <a:cs typeface="Calibri"/>
              </a:rPr>
              <a:t> </a:t>
            </a:r>
            <a:r>
              <a:rPr sz="900" spc="80" dirty="0">
                <a:latin typeface="Calibri"/>
                <a:cs typeface="Calibri"/>
              </a:rPr>
              <a:t>May</a:t>
            </a:r>
            <a:r>
              <a:rPr sz="900" spc="-10" dirty="0">
                <a:latin typeface="Calibri"/>
                <a:cs typeface="Calibri"/>
              </a:rPr>
              <a:t> </a:t>
            </a:r>
            <a:r>
              <a:rPr sz="900" spc="50" dirty="0">
                <a:latin typeface="Calibri"/>
                <a:cs typeface="Calibri"/>
              </a:rPr>
              <a:t>2,</a:t>
            </a:r>
            <a:r>
              <a:rPr sz="900" spc="-10" dirty="0">
                <a:latin typeface="Calibri"/>
                <a:cs typeface="Calibri"/>
              </a:rPr>
              <a:t> </a:t>
            </a:r>
            <a:r>
              <a:rPr sz="900" spc="65" dirty="0">
                <a:latin typeface="Calibri"/>
                <a:cs typeface="Calibri"/>
              </a:rPr>
              <a:t>1959)</a:t>
            </a:r>
            <a:r>
              <a:rPr sz="900" spc="-20" dirty="0">
                <a:latin typeface="Calibri"/>
                <a:cs typeface="Calibri"/>
              </a:rPr>
              <a:t> </a:t>
            </a:r>
            <a:r>
              <a:rPr sz="900" dirty="0">
                <a:latin typeface="Calibri"/>
                <a:cs typeface="Calibri"/>
              </a:rPr>
              <a:t>is</a:t>
            </a:r>
            <a:r>
              <a:rPr sz="900" spc="-10" dirty="0">
                <a:latin typeface="Calibri"/>
                <a:cs typeface="Calibri"/>
              </a:rPr>
              <a:t> </a:t>
            </a:r>
            <a:r>
              <a:rPr sz="900" spc="65" dirty="0">
                <a:latin typeface="Calibri"/>
                <a:cs typeface="Calibri"/>
              </a:rPr>
              <a:t>an</a:t>
            </a:r>
            <a:r>
              <a:rPr sz="900" spc="-35" dirty="0">
                <a:latin typeface="Calibri"/>
                <a:cs typeface="Calibri"/>
              </a:rPr>
              <a:t> </a:t>
            </a:r>
            <a:r>
              <a:rPr sz="900" spc="60" dirty="0">
                <a:latin typeface="Calibri"/>
                <a:cs typeface="Calibri"/>
              </a:rPr>
              <a:t>American</a:t>
            </a:r>
            <a:r>
              <a:rPr sz="900" spc="-5" dirty="0">
                <a:latin typeface="Calibri"/>
                <a:cs typeface="Calibri"/>
              </a:rPr>
              <a:t> </a:t>
            </a:r>
            <a:r>
              <a:rPr sz="900" spc="35" dirty="0">
                <a:latin typeface="Calibri"/>
                <a:cs typeface="Calibri"/>
              </a:rPr>
              <a:t>electrical </a:t>
            </a:r>
            <a:r>
              <a:rPr sz="900" spc="55" dirty="0">
                <a:latin typeface="Calibri"/>
                <a:cs typeface="Calibri"/>
              </a:rPr>
              <a:t>engineer</a:t>
            </a:r>
            <a:r>
              <a:rPr sz="900" dirty="0">
                <a:latin typeface="Calibri"/>
                <a:cs typeface="Calibri"/>
              </a:rPr>
              <a:t> </a:t>
            </a:r>
            <a:r>
              <a:rPr sz="900" spc="60" dirty="0">
                <a:latin typeface="Calibri"/>
                <a:cs typeface="Calibri"/>
              </a:rPr>
              <a:t>and</a:t>
            </a:r>
            <a:r>
              <a:rPr sz="900" spc="10" dirty="0">
                <a:latin typeface="Calibri"/>
                <a:cs typeface="Calibri"/>
              </a:rPr>
              <a:t> </a:t>
            </a:r>
            <a:r>
              <a:rPr sz="900" spc="30" dirty="0">
                <a:latin typeface="Calibri"/>
                <a:cs typeface="Calibri"/>
              </a:rPr>
              <a:t>billionaire</a:t>
            </a:r>
            <a:r>
              <a:rPr sz="900" spc="10" dirty="0">
                <a:latin typeface="Calibri"/>
                <a:cs typeface="Calibri"/>
              </a:rPr>
              <a:t> </a:t>
            </a:r>
            <a:r>
              <a:rPr sz="900" spc="55" dirty="0">
                <a:latin typeface="Calibri"/>
                <a:cs typeface="Calibri"/>
              </a:rPr>
              <a:t>businessman.</a:t>
            </a:r>
            <a:r>
              <a:rPr sz="900" spc="-20" dirty="0">
                <a:latin typeface="Calibri"/>
                <a:cs typeface="Calibri"/>
              </a:rPr>
              <a:t> </a:t>
            </a:r>
            <a:r>
              <a:rPr sz="900" spc="75" dirty="0">
                <a:latin typeface="Calibri"/>
                <a:cs typeface="Calibri"/>
              </a:rPr>
              <a:t>He</a:t>
            </a:r>
            <a:r>
              <a:rPr sz="900" spc="10" dirty="0">
                <a:latin typeface="Calibri"/>
                <a:cs typeface="Calibri"/>
              </a:rPr>
              <a:t> </a:t>
            </a:r>
            <a:r>
              <a:rPr sz="900" spc="30" dirty="0">
                <a:latin typeface="Calibri"/>
                <a:cs typeface="Calibri"/>
              </a:rPr>
              <a:t>is</a:t>
            </a:r>
            <a:r>
              <a:rPr sz="900" spc="5" dirty="0">
                <a:latin typeface="Calibri"/>
                <a:cs typeface="Calibri"/>
              </a:rPr>
              <a:t> </a:t>
            </a:r>
            <a:r>
              <a:rPr sz="900" spc="55" dirty="0">
                <a:latin typeface="Calibri"/>
                <a:cs typeface="Calibri"/>
              </a:rPr>
              <a:t>noted</a:t>
            </a:r>
            <a:r>
              <a:rPr sz="900" spc="5" dirty="0">
                <a:latin typeface="Calibri"/>
                <a:cs typeface="Calibri"/>
              </a:rPr>
              <a:t> </a:t>
            </a:r>
            <a:r>
              <a:rPr sz="900" spc="50" dirty="0">
                <a:latin typeface="Calibri"/>
                <a:cs typeface="Calibri"/>
              </a:rPr>
              <a:t>for</a:t>
            </a:r>
            <a:r>
              <a:rPr sz="900" dirty="0">
                <a:latin typeface="Calibri"/>
                <a:cs typeface="Calibri"/>
              </a:rPr>
              <a:t> </a:t>
            </a:r>
            <a:r>
              <a:rPr sz="900" spc="55" dirty="0">
                <a:latin typeface="Calibri"/>
                <a:cs typeface="Calibri"/>
              </a:rPr>
              <a:t>having</a:t>
            </a:r>
            <a:r>
              <a:rPr sz="900" spc="15" dirty="0">
                <a:latin typeface="Calibri"/>
                <a:cs typeface="Calibri"/>
              </a:rPr>
              <a:t> </a:t>
            </a:r>
            <a:r>
              <a:rPr sz="900" spc="25" dirty="0">
                <a:latin typeface="Calibri"/>
                <a:cs typeface="Calibri"/>
              </a:rPr>
              <a:t>co-</a:t>
            </a:r>
            <a:r>
              <a:rPr sz="900" spc="60" dirty="0">
                <a:latin typeface="Calibri"/>
                <a:cs typeface="Calibri"/>
              </a:rPr>
              <a:t> founded</a:t>
            </a:r>
            <a:r>
              <a:rPr sz="900" spc="50" dirty="0">
                <a:latin typeface="Calibri"/>
                <a:cs typeface="Calibri"/>
              </a:rPr>
              <a:t> </a:t>
            </a:r>
            <a:r>
              <a:rPr lang="en-US" sz="900" spc="65" dirty="0">
                <a:latin typeface="Calibri"/>
                <a:cs typeface="Calibri"/>
              </a:rPr>
              <a:t>computer graphics </a:t>
            </a:r>
            <a:r>
              <a:rPr sz="900" spc="65" dirty="0">
                <a:latin typeface="Calibri"/>
                <a:cs typeface="Calibri"/>
              </a:rPr>
              <a:t>companies</a:t>
            </a:r>
            <a:r>
              <a:rPr sz="900" spc="40" dirty="0">
                <a:latin typeface="Calibri"/>
                <a:cs typeface="Calibri"/>
              </a:rPr>
              <a:t> </a:t>
            </a:r>
            <a:r>
              <a:rPr sz="900" dirty="0">
                <a:latin typeface="Calibri"/>
                <a:cs typeface="Calibri"/>
              </a:rPr>
              <a:t>like</a:t>
            </a:r>
            <a:r>
              <a:rPr sz="900" spc="65" dirty="0">
                <a:latin typeface="Calibri"/>
                <a:cs typeface="Calibri"/>
              </a:rPr>
              <a:t> </a:t>
            </a:r>
            <a:r>
              <a:rPr lang="en-US" sz="900" spc="65" dirty="0">
                <a:latin typeface="Calibri"/>
                <a:cs typeface="Calibri"/>
              </a:rPr>
              <a:t>Nvidia itself and</a:t>
            </a:r>
            <a:r>
              <a:rPr sz="900" spc="50" dirty="0">
                <a:latin typeface="Calibri"/>
                <a:cs typeface="Calibri"/>
              </a:rPr>
              <a:t> </a:t>
            </a:r>
            <a:r>
              <a:rPr sz="900" spc="45" dirty="0">
                <a:latin typeface="Calibri"/>
                <a:cs typeface="Calibri"/>
              </a:rPr>
              <a:t>serves </a:t>
            </a:r>
            <a:r>
              <a:rPr sz="900" spc="60" dirty="0">
                <a:latin typeface="Calibri"/>
                <a:cs typeface="Calibri"/>
              </a:rPr>
              <a:t>as</a:t>
            </a:r>
            <a:r>
              <a:rPr sz="900" spc="-30" dirty="0">
                <a:latin typeface="Calibri"/>
                <a:cs typeface="Calibri"/>
              </a:rPr>
              <a:t> </a:t>
            </a:r>
            <a:r>
              <a:rPr sz="900" spc="65" dirty="0">
                <a:latin typeface="Calibri"/>
                <a:cs typeface="Calibri"/>
              </a:rPr>
              <a:t>a</a:t>
            </a:r>
            <a:r>
              <a:rPr sz="900" dirty="0">
                <a:latin typeface="Calibri"/>
                <a:cs typeface="Calibri"/>
              </a:rPr>
              <a:t> </a:t>
            </a:r>
            <a:r>
              <a:rPr sz="900" spc="50" dirty="0">
                <a:latin typeface="Calibri"/>
                <a:cs typeface="Calibri"/>
              </a:rPr>
              <a:t>senior</a:t>
            </a:r>
            <a:r>
              <a:rPr sz="900" spc="-25" dirty="0">
                <a:latin typeface="Calibri"/>
                <a:cs typeface="Calibri"/>
              </a:rPr>
              <a:t> </a:t>
            </a:r>
            <a:r>
              <a:rPr sz="900" spc="55" dirty="0">
                <a:latin typeface="Calibri"/>
                <a:cs typeface="Calibri"/>
              </a:rPr>
              <a:t>vice</a:t>
            </a:r>
            <a:r>
              <a:rPr sz="900" spc="-10" dirty="0">
                <a:latin typeface="Calibri"/>
                <a:cs typeface="Calibri"/>
              </a:rPr>
              <a:t> </a:t>
            </a:r>
            <a:r>
              <a:rPr sz="900" spc="50" dirty="0">
                <a:latin typeface="Calibri"/>
                <a:cs typeface="Calibri"/>
              </a:rPr>
              <a:t>president</a:t>
            </a:r>
            <a:r>
              <a:rPr sz="900" spc="10" dirty="0">
                <a:latin typeface="Calibri"/>
                <a:cs typeface="Calibri"/>
              </a:rPr>
              <a:t> </a:t>
            </a:r>
            <a:r>
              <a:rPr sz="900" spc="50" dirty="0">
                <a:latin typeface="Calibri"/>
                <a:cs typeface="Calibri"/>
              </a:rPr>
              <a:t>for</a:t>
            </a:r>
            <a:r>
              <a:rPr sz="900" spc="-50" dirty="0">
                <a:latin typeface="Calibri"/>
                <a:cs typeface="Calibri"/>
              </a:rPr>
              <a:t> </a:t>
            </a:r>
            <a:r>
              <a:rPr sz="900" spc="55" dirty="0">
                <a:latin typeface="Calibri"/>
                <a:cs typeface="Calibri"/>
              </a:rPr>
              <a:t>engineering</a:t>
            </a:r>
            <a:r>
              <a:rPr sz="900" spc="-5" dirty="0">
                <a:latin typeface="Calibri"/>
                <a:cs typeface="Calibri"/>
              </a:rPr>
              <a:t> </a:t>
            </a:r>
            <a:r>
              <a:rPr sz="900" spc="60" dirty="0">
                <a:latin typeface="Calibri"/>
                <a:cs typeface="Calibri"/>
              </a:rPr>
              <a:t>and</a:t>
            </a:r>
            <a:r>
              <a:rPr sz="900" spc="-20" dirty="0">
                <a:latin typeface="Calibri"/>
                <a:cs typeface="Calibri"/>
              </a:rPr>
              <a:t> </a:t>
            </a:r>
            <a:r>
              <a:rPr sz="900" spc="-10" dirty="0">
                <a:latin typeface="Calibri"/>
                <a:cs typeface="Calibri"/>
              </a:rPr>
              <a:t>operations</a:t>
            </a:r>
            <a:r>
              <a:rPr sz="800" spc="-10" dirty="0">
                <a:latin typeface="Calibri"/>
                <a:cs typeface="Calibri"/>
              </a:rPr>
              <a:t>.</a:t>
            </a:r>
            <a:endParaRPr sz="800" dirty="0">
              <a:latin typeface="Calibri"/>
              <a:cs typeface="Calibri"/>
            </a:endParaRPr>
          </a:p>
        </p:txBody>
      </p:sp>
      <p:sp>
        <p:nvSpPr>
          <p:cNvPr id="12" name="object 12"/>
          <p:cNvSpPr txBox="1"/>
          <p:nvPr/>
        </p:nvSpPr>
        <p:spPr>
          <a:xfrm>
            <a:off x="3156464" y="4891175"/>
            <a:ext cx="2981325" cy="1218154"/>
          </a:xfrm>
          <a:prstGeom prst="rect">
            <a:avLst/>
          </a:prstGeom>
        </p:spPr>
        <p:txBody>
          <a:bodyPr vert="horz" wrap="square" lIns="0" tIns="12065" rIns="0" bIns="0" rtlCol="0">
            <a:spAutoFit/>
          </a:bodyPr>
          <a:lstStyle/>
          <a:p>
            <a:pPr marL="12700" marR="5080">
              <a:lnSpc>
                <a:spcPct val="127000"/>
              </a:lnSpc>
              <a:spcBef>
                <a:spcPts val="95"/>
              </a:spcBef>
            </a:pPr>
            <a:r>
              <a:rPr sz="900" spc="50" dirty="0">
                <a:latin typeface="Calibri"/>
                <a:cs typeface="Calibri"/>
              </a:rPr>
              <a:t>In</a:t>
            </a:r>
            <a:r>
              <a:rPr sz="900" spc="5" dirty="0">
                <a:latin typeface="Calibri"/>
                <a:cs typeface="Calibri"/>
              </a:rPr>
              <a:t> </a:t>
            </a:r>
            <a:r>
              <a:rPr sz="900" spc="60" dirty="0">
                <a:latin typeface="Calibri"/>
                <a:cs typeface="Calibri"/>
              </a:rPr>
              <a:t>2008,</a:t>
            </a:r>
            <a:r>
              <a:rPr sz="900" spc="-15" dirty="0">
                <a:latin typeface="Calibri"/>
                <a:cs typeface="Calibri"/>
              </a:rPr>
              <a:t> </a:t>
            </a:r>
            <a:r>
              <a:rPr sz="900" spc="70" dirty="0">
                <a:latin typeface="Calibri"/>
                <a:cs typeface="Calibri"/>
              </a:rPr>
              <a:t>he</a:t>
            </a:r>
            <a:r>
              <a:rPr sz="900" spc="-10" dirty="0">
                <a:latin typeface="Calibri"/>
                <a:cs typeface="Calibri"/>
              </a:rPr>
              <a:t> </a:t>
            </a:r>
            <a:r>
              <a:rPr sz="900" spc="50" dirty="0">
                <a:latin typeface="Calibri"/>
                <a:cs typeface="Calibri"/>
              </a:rPr>
              <a:t>received</a:t>
            </a:r>
            <a:r>
              <a:rPr sz="900" spc="-10" dirty="0">
                <a:latin typeface="Calibri"/>
                <a:cs typeface="Calibri"/>
              </a:rPr>
              <a:t> </a:t>
            </a:r>
            <a:r>
              <a:rPr sz="900" spc="60" dirty="0">
                <a:latin typeface="Calibri"/>
                <a:cs typeface="Calibri"/>
              </a:rPr>
              <a:t>the</a:t>
            </a:r>
            <a:r>
              <a:rPr sz="900" spc="-10" dirty="0">
                <a:latin typeface="Calibri"/>
                <a:cs typeface="Calibri"/>
              </a:rPr>
              <a:t> </a:t>
            </a:r>
            <a:r>
              <a:rPr sz="900" spc="50" dirty="0">
                <a:latin typeface="Calibri"/>
                <a:cs typeface="Calibri"/>
              </a:rPr>
              <a:t>Distinguished</a:t>
            </a:r>
            <a:r>
              <a:rPr sz="900" spc="-35" dirty="0">
                <a:latin typeface="Calibri"/>
                <a:cs typeface="Calibri"/>
              </a:rPr>
              <a:t> </a:t>
            </a:r>
            <a:r>
              <a:rPr sz="900" spc="60" dirty="0">
                <a:latin typeface="Calibri"/>
                <a:cs typeface="Calibri"/>
              </a:rPr>
              <a:t>Alumni</a:t>
            </a:r>
            <a:r>
              <a:rPr sz="900" spc="-35" dirty="0">
                <a:latin typeface="Calibri"/>
                <a:cs typeface="Calibri"/>
              </a:rPr>
              <a:t> </a:t>
            </a:r>
            <a:r>
              <a:rPr sz="900" spc="70" dirty="0">
                <a:latin typeface="Calibri"/>
                <a:cs typeface="Calibri"/>
              </a:rPr>
              <a:t>Award</a:t>
            </a:r>
            <a:r>
              <a:rPr sz="900" spc="10" dirty="0">
                <a:latin typeface="Calibri"/>
                <a:cs typeface="Calibri"/>
              </a:rPr>
              <a:t> </a:t>
            </a:r>
            <a:r>
              <a:rPr sz="900" spc="40" dirty="0">
                <a:latin typeface="Calibri"/>
                <a:cs typeface="Calibri"/>
              </a:rPr>
              <a:t>from </a:t>
            </a:r>
            <a:r>
              <a:rPr sz="900" spc="60" dirty="0">
                <a:latin typeface="Calibri"/>
                <a:cs typeface="Calibri"/>
              </a:rPr>
              <a:t>Santa</a:t>
            </a:r>
            <a:r>
              <a:rPr sz="900" spc="35" dirty="0">
                <a:latin typeface="Calibri"/>
                <a:cs typeface="Calibri"/>
              </a:rPr>
              <a:t> </a:t>
            </a:r>
            <a:r>
              <a:rPr sz="900" spc="55" dirty="0">
                <a:latin typeface="Calibri"/>
                <a:cs typeface="Calibri"/>
              </a:rPr>
              <a:t>Clara</a:t>
            </a:r>
            <a:r>
              <a:rPr sz="900" spc="60" dirty="0">
                <a:latin typeface="Calibri"/>
                <a:cs typeface="Calibri"/>
              </a:rPr>
              <a:t> </a:t>
            </a:r>
            <a:r>
              <a:rPr sz="900" spc="50" dirty="0">
                <a:latin typeface="Calibri"/>
                <a:cs typeface="Calibri"/>
              </a:rPr>
              <a:t>University</a:t>
            </a:r>
            <a:r>
              <a:rPr sz="900" spc="40" dirty="0">
                <a:latin typeface="Calibri"/>
                <a:cs typeface="Calibri"/>
              </a:rPr>
              <a:t> </a:t>
            </a:r>
            <a:r>
              <a:rPr sz="900" spc="60" dirty="0">
                <a:latin typeface="Calibri"/>
                <a:cs typeface="Calibri"/>
              </a:rPr>
              <a:t>and </a:t>
            </a:r>
            <a:r>
              <a:rPr sz="900" spc="50" dirty="0">
                <a:latin typeface="Calibri"/>
                <a:cs typeface="Calibri"/>
              </a:rPr>
              <a:t>received </a:t>
            </a:r>
            <a:r>
              <a:rPr sz="900" spc="55" dirty="0">
                <a:latin typeface="Calibri"/>
                <a:cs typeface="Calibri"/>
              </a:rPr>
              <a:t>the</a:t>
            </a:r>
            <a:r>
              <a:rPr sz="900" spc="40" dirty="0">
                <a:latin typeface="Calibri"/>
                <a:cs typeface="Calibri"/>
              </a:rPr>
              <a:t> </a:t>
            </a:r>
            <a:r>
              <a:rPr sz="900" spc="50" dirty="0">
                <a:latin typeface="Calibri"/>
                <a:cs typeface="Calibri"/>
              </a:rPr>
              <a:t>Distinguished</a:t>
            </a:r>
            <a:r>
              <a:rPr sz="900" spc="20" dirty="0">
                <a:latin typeface="Calibri"/>
                <a:cs typeface="Calibri"/>
              </a:rPr>
              <a:t> </a:t>
            </a:r>
            <a:r>
              <a:rPr sz="900" spc="50" dirty="0">
                <a:latin typeface="Calibri"/>
                <a:cs typeface="Calibri"/>
              </a:rPr>
              <a:t>Alumni </a:t>
            </a:r>
            <a:r>
              <a:rPr sz="900" spc="70" dirty="0">
                <a:latin typeface="Calibri"/>
                <a:cs typeface="Calibri"/>
              </a:rPr>
              <a:t>Award</a:t>
            </a:r>
            <a:r>
              <a:rPr sz="900" spc="45" dirty="0">
                <a:latin typeface="Calibri"/>
                <a:cs typeface="Calibri"/>
              </a:rPr>
              <a:t> </a:t>
            </a:r>
            <a:r>
              <a:rPr sz="900" spc="60" dirty="0">
                <a:latin typeface="Calibri"/>
                <a:cs typeface="Calibri"/>
              </a:rPr>
              <a:t>from</a:t>
            </a:r>
            <a:r>
              <a:rPr sz="900" spc="50" dirty="0">
                <a:latin typeface="Calibri"/>
                <a:cs typeface="Calibri"/>
              </a:rPr>
              <a:t> University</a:t>
            </a:r>
            <a:r>
              <a:rPr sz="900" spc="30" dirty="0">
                <a:latin typeface="Calibri"/>
                <a:cs typeface="Calibri"/>
              </a:rPr>
              <a:t> </a:t>
            </a:r>
            <a:r>
              <a:rPr sz="900" spc="50" dirty="0">
                <a:latin typeface="Calibri"/>
                <a:cs typeface="Calibri"/>
              </a:rPr>
              <a:t>of</a:t>
            </a:r>
            <a:r>
              <a:rPr sz="900" spc="35" dirty="0">
                <a:latin typeface="Calibri"/>
                <a:cs typeface="Calibri"/>
              </a:rPr>
              <a:t> </a:t>
            </a:r>
            <a:r>
              <a:rPr sz="900" spc="50" dirty="0">
                <a:latin typeface="Calibri"/>
                <a:cs typeface="Calibri"/>
              </a:rPr>
              <a:t>Florida</a:t>
            </a:r>
            <a:r>
              <a:rPr sz="900" spc="30" dirty="0">
                <a:latin typeface="Calibri"/>
                <a:cs typeface="Calibri"/>
              </a:rPr>
              <a:t> </a:t>
            </a:r>
            <a:r>
              <a:rPr sz="900" spc="50" dirty="0">
                <a:latin typeface="Calibri"/>
                <a:cs typeface="Calibri"/>
              </a:rPr>
              <a:t>College of</a:t>
            </a:r>
            <a:r>
              <a:rPr sz="900" spc="20" dirty="0">
                <a:latin typeface="Calibri"/>
                <a:cs typeface="Calibri"/>
              </a:rPr>
              <a:t> </a:t>
            </a:r>
            <a:r>
              <a:rPr sz="900" spc="55" dirty="0">
                <a:latin typeface="Calibri"/>
                <a:cs typeface="Calibri"/>
              </a:rPr>
              <a:t>Engineering </a:t>
            </a:r>
            <a:r>
              <a:rPr sz="900" spc="-25" dirty="0">
                <a:latin typeface="Calibri"/>
                <a:cs typeface="Calibri"/>
              </a:rPr>
              <a:t>in</a:t>
            </a:r>
            <a:r>
              <a:rPr sz="900" spc="55" dirty="0">
                <a:latin typeface="Calibri"/>
                <a:cs typeface="Calibri"/>
              </a:rPr>
              <a:t> 2017.</a:t>
            </a:r>
            <a:endParaRPr sz="900" dirty="0">
              <a:latin typeface="Calibri"/>
              <a:cs typeface="Calibri"/>
            </a:endParaRPr>
          </a:p>
          <a:p>
            <a:pPr>
              <a:lnSpc>
                <a:spcPct val="100000"/>
              </a:lnSpc>
              <a:spcBef>
                <a:spcPts val="215"/>
              </a:spcBef>
            </a:pPr>
            <a:endParaRPr sz="900" dirty="0">
              <a:latin typeface="Calibri"/>
              <a:cs typeface="Calibri"/>
            </a:endParaRPr>
          </a:p>
          <a:p>
            <a:pPr marL="12700" marR="200660">
              <a:lnSpc>
                <a:spcPct val="127000"/>
              </a:lnSpc>
              <a:spcBef>
                <a:spcPts val="5"/>
              </a:spcBef>
            </a:pPr>
            <a:r>
              <a:rPr sz="900" spc="20" dirty="0">
                <a:latin typeface="Calibri"/>
                <a:cs typeface="Calibri"/>
              </a:rPr>
              <a:t>Early</a:t>
            </a:r>
            <a:r>
              <a:rPr sz="900" spc="60" dirty="0">
                <a:latin typeface="Calibri"/>
                <a:cs typeface="Calibri"/>
              </a:rPr>
              <a:t> </a:t>
            </a:r>
            <a:r>
              <a:rPr sz="900" spc="20" dirty="0">
                <a:latin typeface="Calibri"/>
                <a:cs typeface="Calibri"/>
              </a:rPr>
              <a:t>in</a:t>
            </a:r>
            <a:r>
              <a:rPr sz="900" spc="65" dirty="0">
                <a:latin typeface="Calibri"/>
                <a:cs typeface="Calibri"/>
              </a:rPr>
              <a:t> </a:t>
            </a:r>
            <a:r>
              <a:rPr sz="900" spc="20" dirty="0">
                <a:latin typeface="Calibri"/>
                <a:cs typeface="Calibri"/>
              </a:rPr>
              <a:t>his </a:t>
            </a:r>
            <a:r>
              <a:rPr sz="900" spc="45" dirty="0">
                <a:latin typeface="Calibri"/>
                <a:cs typeface="Calibri"/>
              </a:rPr>
              <a:t>career,</a:t>
            </a:r>
            <a:r>
              <a:rPr sz="900" spc="65" dirty="0">
                <a:latin typeface="Calibri"/>
                <a:cs typeface="Calibri"/>
              </a:rPr>
              <a:t> </a:t>
            </a:r>
            <a:r>
              <a:rPr sz="900" spc="55" dirty="0">
                <a:latin typeface="Calibri"/>
                <a:cs typeface="Calibri"/>
              </a:rPr>
              <a:t>he</a:t>
            </a:r>
            <a:r>
              <a:rPr sz="900" spc="35" dirty="0">
                <a:latin typeface="Calibri"/>
                <a:cs typeface="Calibri"/>
              </a:rPr>
              <a:t> </a:t>
            </a:r>
            <a:r>
              <a:rPr sz="900" spc="60" dirty="0">
                <a:latin typeface="Calibri"/>
                <a:cs typeface="Calibri"/>
              </a:rPr>
              <a:t>worked </a:t>
            </a:r>
            <a:r>
              <a:rPr sz="900" spc="20" dirty="0">
                <a:latin typeface="Calibri"/>
                <a:cs typeface="Calibri"/>
              </a:rPr>
              <a:t>for</a:t>
            </a:r>
            <a:r>
              <a:rPr sz="900" spc="50" dirty="0">
                <a:latin typeface="Calibri"/>
                <a:cs typeface="Calibri"/>
              </a:rPr>
              <a:t> </a:t>
            </a:r>
            <a:r>
              <a:rPr lang="en-US" sz="900" spc="20" dirty="0">
                <a:latin typeface="Calibri"/>
                <a:cs typeface="Calibri"/>
              </a:rPr>
              <a:t>Hewlett-Packard </a:t>
            </a:r>
            <a:r>
              <a:rPr sz="900" spc="50" dirty="0">
                <a:latin typeface="Calibri"/>
                <a:cs typeface="Calibri"/>
              </a:rPr>
              <a:t>and</a:t>
            </a:r>
            <a:r>
              <a:rPr sz="900" spc="55" dirty="0">
                <a:latin typeface="Calibri"/>
                <a:cs typeface="Calibri"/>
              </a:rPr>
              <a:t> </a:t>
            </a:r>
            <a:r>
              <a:rPr lang="en-US" sz="900" spc="35" dirty="0">
                <a:latin typeface="Calibri"/>
                <a:cs typeface="Calibri"/>
              </a:rPr>
              <a:t>Sun Microsystems</a:t>
            </a:r>
            <a:endParaRPr sz="900" dirty="0">
              <a:latin typeface="Calibri"/>
              <a:cs typeface="Calibri"/>
            </a:endParaRPr>
          </a:p>
        </p:txBody>
      </p:sp>
      <p:sp>
        <p:nvSpPr>
          <p:cNvPr id="13" name="object 13"/>
          <p:cNvSpPr txBox="1"/>
          <p:nvPr/>
        </p:nvSpPr>
        <p:spPr>
          <a:xfrm>
            <a:off x="3163449" y="6708467"/>
            <a:ext cx="3032125" cy="633730"/>
          </a:xfrm>
          <a:prstGeom prst="rect">
            <a:avLst/>
          </a:prstGeom>
        </p:spPr>
        <p:txBody>
          <a:bodyPr vert="horz" wrap="square" lIns="0" tIns="8255" rIns="0" bIns="0" rtlCol="0">
            <a:spAutoFit/>
          </a:bodyPr>
          <a:lstStyle/>
          <a:p>
            <a:pPr marL="12700" marR="5080">
              <a:lnSpc>
                <a:spcPct val="125499"/>
              </a:lnSpc>
              <a:spcBef>
                <a:spcPts val="65"/>
              </a:spcBef>
            </a:pPr>
            <a:r>
              <a:rPr sz="800" spc="55" dirty="0">
                <a:latin typeface="Calibri"/>
                <a:cs typeface="Calibri"/>
              </a:rPr>
              <a:t>Colette</a:t>
            </a:r>
            <a:r>
              <a:rPr sz="800" spc="10" dirty="0">
                <a:latin typeface="Calibri"/>
                <a:cs typeface="Calibri"/>
              </a:rPr>
              <a:t> </a:t>
            </a:r>
            <a:r>
              <a:rPr sz="800" spc="60" dirty="0">
                <a:latin typeface="Calibri"/>
                <a:cs typeface="Calibri"/>
              </a:rPr>
              <a:t>Kress</a:t>
            </a:r>
            <a:r>
              <a:rPr sz="800" spc="10" dirty="0">
                <a:latin typeface="Calibri"/>
                <a:cs typeface="Calibri"/>
              </a:rPr>
              <a:t> is</a:t>
            </a:r>
            <a:r>
              <a:rPr sz="800" spc="5" dirty="0">
                <a:latin typeface="Calibri"/>
                <a:cs typeface="Calibri"/>
              </a:rPr>
              <a:t> </a:t>
            </a:r>
            <a:r>
              <a:rPr sz="800" spc="55" dirty="0">
                <a:latin typeface="Calibri"/>
                <a:cs typeface="Calibri"/>
              </a:rPr>
              <a:t>executive</a:t>
            </a:r>
            <a:r>
              <a:rPr sz="800" spc="15" dirty="0">
                <a:latin typeface="Calibri"/>
                <a:cs typeface="Calibri"/>
              </a:rPr>
              <a:t> </a:t>
            </a:r>
            <a:r>
              <a:rPr sz="800" spc="10" dirty="0">
                <a:latin typeface="Calibri"/>
                <a:cs typeface="Calibri"/>
              </a:rPr>
              <a:t>vice</a:t>
            </a:r>
            <a:r>
              <a:rPr sz="800" spc="45" dirty="0">
                <a:latin typeface="Calibri"/>
                <a:cs typeface="Calibri"/>
              </a:rPr>
              <a:t> </a:t>
            </a:r>
            <a:r>
              <a:rPr sz="800" spc="50" dirty="0">
                <a:latin typeface="Calibri"/>
                <a:cs typeface="Calibri"/>
              </a:rPr>
              <a:t>president</a:t>
            </a:r>
            <a:r>
              <a:rPr sz="800" spc="45" dirty="0">
                <a:latin typeface="Calibri"/>
                <a:cs typeface="Calibri"/>
              </a:rPr>
              <a:t> </a:t>
            </a:r>
            <a:r>
              <a:rPr sz="800" spc="60" dirty="0">
                <a:latin typeface="Calibri"/>
                <a:cs typeface="Calibri"/>
              </a:rPr>
              <a:t>and</a:t>
            </a:r>
            <a:r>
              <a:rPr sz="800" spc="10" dirty="0">
                <a:latin typeface="Calibri"/>
                <a:cs typeface="Calibri"/>
              </a:rPr>
              <a:t> </a:t>
            </a:r>
            <a:r>
              <a:rPr sz="800" spc="50" dirty="0">
                <a:latin typeface="Calibri"/>
                <a:cs typeface="Calibri"/>
              </a:rPr>
              <a:t>chief</a:t>
            </a:r>
            <a:r>
              <a:rPr sz="800" spc="25" dirty="0">
                <a:latin typeface="Calibri"/>
                <a:cs typeface="Calibri"/>
              </a:rPr>
              <a:t> </a:t>
            </a:r>
            <a:r>
              <a:rPr sz="800" spc="-10" dirty="0">
                <a:latin typeface="Calibri"/>
                <a:cs typeface="Calibri"/>
              </a:rPr>
              <a:t>financial</a:t>
            </a:r>
            <a:r>
              <a:rPr sz="800" spc="50" dirty="0">
                <a:latin typeface="Calibri"/>
                <a:cs typeface="Calibri"/>
              </a:rPr>
              <a:t> officer</a:t>
            </a:r>
            <a:r>
              <a:rPr sz="800" spc="5" dirty="0">
                <a:latin typeface="Calibri"/>
                <a:cs typeface="Calibri"/>
              </a:rPr>
              <a:t> </a:t>
            </a:r>
            <a:r>
              <a:rPr sz="800" spc="50" dirty="0">
                <a:latin typeface="Calibri"/>
                <a:cs typeface="Calibri"/>
              </a:rPr>
              <a:t>of</a:t>
            </a:r>
            <a:r>
              <a:rPr sz="800" spc="5" dirty="0">
                <a:latin typeface="Calibri"/>
                <a:cs typeface="Calibri"/>
              </a:rPr>
              <a:t> </a:t>
            </a:r>
            <a:r>
              <a:rPr sz="800" spc="65" dirty="0">
                <a:latin typeface="Calibri"/>
                <a:cs typeface="Calibri"/>
              </a:rPr>
              <a:t>NVIDIA.</a:t>
            </a:r>
            <a:r>
              <a:rPr sz="800" spc="15" dirty="0">
                <a:latin typeface="Calibri"/>
                <a:cs typeface="Calibri"/>
              </a:rPr>
              <a:t> </a:t>
            </a:r>
            <a:r>
              <a:rPr sz="800" spc="70" dirty="0">
                <a:latin typeface="Calibri"/>
                <a:cs typeface="Calibri"/>
              </a:rPr>
              <a:t>She</a:t>
            </a:r>
            <a:r>
              <a:rPr sz="800" spc="15" dirty="0">
                <a:latin typeface="Calibri"/>
                <a:cs typeface="Calibri"/>
              </a:rPr>
              <a:t> </a:t>
            </a:r>
            <a:r>
              <a:rPr sz="800" spc="50" dirty="0">
                <a:latin typeface="Calibri"/>
                <a:cs typeface="Calibri"/>
              </a:rPr>
              <a:t>joined</a:t>
            </a:r>
            <a:r>
              <a:rPr sz="800" spc="40" dirty="0">
                <a:latin typeface="Calibri"/>
                <a:cs typeface="Calibri"/>
              </a:rPr>
              <a:t> </a:t>
            </a:r>
            <a:r>
              <a:rPr sz="800" spc="60" dirty="0">
                <a:latin typeface="Calibri"/>
                <a:cs typeface="Calibri"/>
              </a:rPr>
              <a:t>the</a:t>
            </a:r>
            <a:r>
              <a:rPr sz="800" spc="15" dirty="0">
                <a:latin typeface="Calibri"/>
                <a:cs typeface="Calibri"/>
              </a:rPr>
              <a:t> </a:t>
            </a:r>
            <a:r>
              <a:rPr sz="800" spc="65" dirty="0">
                <a:latin typeface="Calibri"/>
                <a:cs typeface="Calibri"/>
              </a:rPr>
              <a:t>company</a:t>
            </a:r>
            <a:r>
              <a:rPr sz="800" spc="45" dirty="0">
                <a:latin typeface="Calibri"/>
                <a:cs typeface="Calibri"/>
              </a:rPr>
              <a:t> </a:t>
            </a:r>
            <a:r>
              <a:rPr sz="800" dirty="0">
                <a:latin typeface="Calibri"/>
                <a:cs typeface="Calibri"/>
              </a:rPr>
              <a:t>in</a:t>
            </a:r>
            <a:r>
              <a:rPr sz="800" spc="35" dirty="0">
                <a:latin typeface="Calibri"/>
                <a:cs typeface="Calibri"/>
              </a:rPr>
              <a:t> </a:t>
            </a:r>
            <a:r>
              <a:rPr sz="800" spc="60" dirty="0">
                <a:latin typeface="Calibri"/>
                <a:cs typeface="Calibri"/>
              </a:rPr>
              <a:t>September</a:t>
            </a:r>
            <a:r>
              <a:rPr sz="800" spc="40" dirty="0">
                <a:latin typeface="Calibri"/>
                <a:cs typeface="Calibri"/>
              </a:rPr>
              <a:t> </a:t>
            </a:r>
            <a:r>
              <a:rPr sz="800" spc="50" dirty="0">
                <a:latin typeface="Calibri"/>
                <a:cs typeface="Calibri"/>
              </a:rPr>
              <a:t>2013, after</a:t>
            </a:r>
            <a:r>
              <a:rPr sz="800" spc="-10" dirty="0">
                <a:latin typeface="Calibri"/>
                <a:cs typeface="Calibri"/>
              </a:rPr>
              <a:t> </a:t>
            </a:r>
            <a:r>
              <a:rPr sz="800" spc="50" dirty="0">
                <a:latin typeface="Calibri"/>
                <a:cs typeface="Calibri"/>
              </a:rPr>
              <a:t>serving</a:t>
            </a:r>
            <a:r>
              <a:rPr sz="800" spc="10" dirty="0">
                <a:latin typeface="Calibri"/>
                <a:cs typeface="Calibri"/>
              </a:rPr>
              <a:t> </a:t>
            </a:r>
            <a:r>
              <a:rPr sz="800" spc="50" dirty="0">
                <a:latin typeface="Calibri"/>
                <a:cs typeface="Calibri"/>
              </a:rPr>
              <a:t>nearly</a:t>
            </a:r>
            <a:r>
              <a:rPr sz="800" spc="5" dirty="0">
                <a:latin typeface="Calibri"/>
                <a:cs typeface="Calibri"/>
              </a:rPr>
              <a:t> </a:t>
            </a:r>
            <a:r>
              <a:rPr sz="800" spc="75" dirty="0">
                <a:latin typeface="Calibri"/>
                <a:cs typeface="Calibri"/>
              </a:rPr>
              <a:t>25</a:t>
            </a:r>
            <a:r>
              <a:rPr sz="800" spc="-10" dirty="0">
                <a:latin typeface="Calibri"/>
                <a:cs typeface="Calibri"/>
              </a:rPr>
              <a:t> </a:t>
            </a:r>
            <a:r>
              <a:rPr sz="800" spc="55" dirty="0">
                <a:latin typeface="Calibri"/>
                <a:cs typeface="Calibri"/>
              </a:rPr>
              <a:t>years</a:t>
            </a:r>
            <a:r>
              <a:rPr sz="800" spc="-5" dirty="0">
                <a:latin typeface="Calibri"/>
                <a:cs typeface="Calibri"/>
              </a:rPr>
              <a:t> </a:t>
            </a:r>
            <a:r>
              <a:rPr sz="800" dirty="0">
                <a:latin typeface="Calibri"/>
                <a:cs typeface="Calibri"/>
              </a:rPr>
              <a:t>in</a:t>
            </a:r>
            <a:r>
              <a:rPr sz="800" spc="-30" dirty="0">
                <a:latin typeface="Calibri"/>
                <a:cs typeface="Calibri"/>
              </a:rPr>
              <a:t> </a:t>
            </a:r>
            <a:r>
              <a:rPr sz="800" spc="65" dirty="0">
                <a:latin typeface="Calibri"/>
                <a:cs typeface="Calibri"/>
              </a:rPr>
              <a:t>a</a:t>
            </a:r>
            <a:r>
              <a:rPr sz="800" dirty="0">
                <a:latin typeface="Calibri"/>
                <a:cs typeface="Calibri"/>
              </a:rPr>
              <a:t> </a:t>
            </a:r>
            <a:r>
              <a:rPr sz="800" spc="60" dirty="0">
                <a:latin typeface="Calibri"/>
                <a:cs typeface="Calibri"/>
              </a:rPr>
              <a:t>range</a:t>
            </a:r>
            <a:r>
              <a:rPr sz="800" dirty="0">
                <a:latin typeface="Calibri"/>
                <a:cs typeface="Calibri"/>
              </a:rPr>
              <a:t> </a:t>
            </a:r>
            <a:r>
              <a:rPr sz="800" spc="50" dirty="0">
                <a:latin typeface="Calibri"/>
                <a:cs typeface="Calibri"/>
              </a:rPr>
              <a:t>of</a:t>
            </a:r>
            <a:r>
              <a:rPr sz="800" spc="-10" dirty="0">
                <a:latin typeface="Calibri"/>
                <a:cs typeface="Calibri"/>
              </a:rPr>
              <a:t> </a:t>
            </a:r>
            <a:r>
              <a:rPr sz="800" spc="50" dirty="0">
                <a:latin typeface="Calibri"/>
                <a:cs typeface="Calibri"/>
              </a:rPr>
              <a:t>finance</a:t>
            </a:r>
            <a:r>
              <a:rPr sz="800" dirty="0">
                <a:latin typeface="Calibri"/>
                <a:cs typeface="Calibri"/>
              </a:rPr>
              <a:t> </a:t>
            </a:r>
            <a:r>
              <a:rPr sz="800" spc="50" dirty="0">
                <a:latin typeface="Calibri"/>
                <a:cs typeface="Calibri"/>
              </a:rPr>
              <a:t>roles</a:t>
            </a:r>
            <a:r>
              <a:rPr sz="800" dirty="0">
                <a:latin typeface="Calibri"/>
                <a:cs typeface="Calibri"/>
              </a:rPr>
              <a:t> at</a:t>
            </a:r>
            <a:r>
              <a:rPr sz="800" spc="5" dirty="0">
                <a:latin typeface="Calibri"/>
                <a:cs typeface="Calibri"/>
              </a:rPr>
              <a:t> </a:t>
            </a:r>
            <a:r>
              <a:rPr sz="800" spc="55" dirty="0">
                <a:latin typeface="Calibri"/>
                <a:cs typeface="Calibri"/>
              </a:rPr>
              <a:t>major technology</a:t>
            </a:r>
            <a:r>
              <a:rPr sz="800" spc="-15" dirty="0">
                <a:latin typeface="Calibri"/>
                <a:cs typeface="Calibri"/>
              </a:rPr>
              <a:t> </a:t>
            </a:r>
            <a:r>
              <a:rPr sz="800" spc="50" dirty="0">
                <a:latin typeface="Calibri"/>
                <a:cs typeface="Calibri"/>
              </a:rPr>
              <a:t>companies.</a:t>
            </a:r>
            <a:endParaRPr sz="800" dirty="0">
              <a:latin typeface="Calibri"/>
              <a:cs typeface="Calibri"/>
            </a:endParaRPr>
          </a:p>
        </p:txBody>
      </p:sp>
      <p:sp>
        <p:nvSpPr>
          <p:cNvPr id="14" name="object 14"/>
          <p:cNvSpPr txBox="1"/>
          <p:nvPr/>
        </p:nvSpPr>
        <p:spPr>
          <a:xfrm>
            <a:off x="3163449" y="7452276"/>
            <a:ext cx="2925445" cy="948690"/>
          </a:xfrm>
          <a:prstGeom prst="rect">
            <a:avLst/>
          </a:prstGeom>
        </p:spPr>
        <p:txBody>
          <a:bodyPr vert="horz" wrap="square" lIns="0" tIns="12700" rIns="0" bIns="0" rtlCol="0">
            <a:spAutoFit/>
          </a:bodyPr>
          <a:lstStyle/>
          <a:p>
            <a:pPr marL="12700" marR="5080">
              <a:lnSpc>
                <a:spcPct val="126099"/>
              </a:lnSpc>
              <a:spcBef>
                <a:spcPts val="100"/>
              </a:spcBef>
            </a:pPr>
            <a:r>
              <a:rPr sz="800" spc="70" dirty="0">
                <a:latin typeface="Calibri"/>
                <a:cs typeface="Calibri"/>
              </a:rPr>
              <a:t>She</a:t>
            </a:r>
            <a:r>
              <a:rPr sz="800" spc="-20" dirty="0">
                <a:latin typeface="Calibri"/>
                <a:cs typeface="Calibri"/>
              </a:rPr>
              <a:t> </a:t>
            </a:r>
            <a:r>
              <a:rPr sz="800" spc="50" dirty="0">
                <a:latin typeface="Calibri"/>
                <a:cs typeface="Calibri"/>
              </a:rPr>
              <a:t>previously</a:t>
            </a:r>
            <a:r>
              <a:rPr sz="800" spc="-15" dirty="0">
                <a:latin typeface="Calibri"/>
                <a:cs typeface="Calibri"/>
              </a:rPr>
              <a:t> </a:t>
            </a:r>
            <a:r>
              <a:rPr sz="800" spc="55" dirty="0">
                <a:latin typeface="Calibri"/>
                <a:cs typeface="Calibri"/>
              </a:rPr>
              <a:t>served</a:t>
            </a:r>
            <a:r>
              <a:rPr sz="800" spc="-20" dirty="0">
                <a:latin typeface="Calibri"/>
                <a:cs typeface="Calibri"/>
              </a:rPr>
              <a:t> </a:t>
            </a:r>
            <a:r>
              <a:rPr sz="800" spc="50" dirty="0">
                <a:latin typeface="Calibri"/>
                <a:cs typeface="Calibri"/>
              </a:rPr>
              <a:t>for</a:t>
            </a:r>
            <a:r>
              <a:rPr sz="800" spc="-30" dirty="0">
                <a:latin typeface="Calibri"/>
                <a:cs typeface="Calibri"/>
              </a:rPr>
              <a:t> </a:t>
            </a:r>
            <a:r>
              <a:rPr sz="800" spc="60" dirty="0">
                <a:latin typeface="Calibri"/>
                <a:cs typeface="Calibri"/>
              </a:rPr>
              <a:t>three</a:t>
            </a:r>
            <a:r>
              <a:rPr sz="800" spc="-10" dirty="0">
                <a:latin typeface="Calibri"/>
                <a:cs typeface="Calibri"/>
              </a:rPr>
              <a:t> </a:t>
            </a:r>
            <a:r>
              <a:rPr sz="800" spc="55" dirty="0">
                <a:latin typeface="Calibri"/>
                <a:cs typeface="Calibri"/>
              </a:rPr>
              <a:t>years</a:t>
            </a:r>
            <a:r>
              <a:rPr sz="800" spc="-20" dirty="0">
                <a:latin typeface="Calibri"/>
                <a:cs typeface="Calibri"/>
              </a:rPr>
              <a:t> </a:t>
            </a:r>
            <a:r>
              <a:rPr sz="800" spc="50" dirty="0">
                <a:latin typeface="Calibri"/>
                <a:cs typeface="Calibri"/>
              </a:rPr>
              <a:t>as</a:t>
            </a:r>
            <a:r>
              <a:rPr sz="800" spc="-25" dirty="0">
                <a:latin typeface="Calibri"/>
                <a:cs typeface="Calibri"/>
              </a:rPr>
              <a:t> </a:t>
            </a:r>
            <a:r>
              <a:rPr sz="800" spc="55" dirty="0">
                <a:latin typeface="Calibri"/>
                <a:cs typeface="Calibri"/>
              </a:rPr>
              <a:t>senior</a:t>
            </a:r>
            <a:r>
              <a:rPr sz="800" spc="-30" dirty="0">
                <a:latin typeface="Calibri"/>
                <a:cs typeface="Calibri"/>
              </a:rPr>
              <a:t> </a:t>
            </a:r>
            <a:r>
              <a:rPr sz="800" spc="55" dirty="0">
                <a:latin typeface="Calibri"/>
                <a:cs typeface="Calibri"/>
              </a:rPr>
              <a:t>vice</a:t>
            </a:r>
            <a:r>
              <a:rPr sz="800" spc="-35" dirty="0">
                <a:latin typeface="Calibri"/>
                <a:cs typeface="Calibri"/>
              </a:rPr>
              <a:t> </a:t>
            </a:r>
            <a:r>
              <a:rPr sz="800" spc="45" dirty="0">
                <a:latin typeface="Calibri"/>
                <a:cs typeface="Calibri"/>
              </a:rPr>
              <a:t>president </a:t>
            </a:r>
            <a:r>
              <a:rPr sz="800" spc="70" dirty="0">
                <a:latin typeface="Calibri"/>
                <a:cs typeface="Calibri"/>
              </a:rPr>
              <a:t>and</a:t>
            </a:r>
            <a:r>
              <a:rPr sz="800" spc="-30" dirty="0">
                <a:latin typeface="Calibri"/>
                <a:cs typeface="Calibri"/>
              </a:rPr>
              <a:t> </a:t>
            </a:r>
            <a:r>
              <a:rPr sz="800" spc="50" dirty="0">
                <a:latin typeface="Calibri"/>
                <a:cs typeface="Calibri"/>
              </a:rPr>
              <a:t>chief</a:t>
            </a:r>
            <a:r>
              <a:rPr sz="800" spc="-10" dirty="0">
                <a:latin typeface="Calibri"/>
                <a:cs typeface="Calibri"/>
              </a:rPr>
              <a:t> </a:t>
            </a:r>
            <a:r>
              <a:rPr sz="800" spc="45" dirty="0">
                <a:latin typeface="Calibri"/>
                <a:cs typeface="Calibri"/>
              </a:rPr>
              <a:t>financial</a:t>
            </a:r>
            <a:r>
              <a:rPr sz="800" dirty="0">
                <a:latin typeface="Calibri"/>
                <a:cs typeface="Calibri"/>
              </a:rPr>
              <a:t> </a:t>
            </a:r>
            <a:r>
              <a:rPr sz="800" spc="45" dirty="0">
                <a:latin typeface="Calibri"/>
                <a:cs typeface="Calibri"/>
              </a:rPr>
              <a:t>officer</a:t>
            </a:r>
            <a:r>
              <a:rPr sz="800" spc="-10" dirty="0">
                <a:latin typeface="Calibri"/>
                <a:cs typeface="Calibri"/>
              </a:rPr>
              <a:t> </a:t>
            </a:r>
            <a:r>
              <a:rPr sz="800" dirty="0">
                <a:latin typeface="Calibri"/>
                <a:cs typeface="Calibri"/>
              </a:rPr>
              <a:t>at</a:t>
            </a:r>
            <a:r>
              <a:rPr sz="800" spc="-15" dirty="0">
                <a:latin typeface="Calibri"/>
                <a:cs typeface="Calibri"/>
              </a:rPr>
              <a:t> </a:t>
            </a:r>
            <a:r>
              <a:rPr sz="800" spc="50" dirty="0">
                <a:latin typeface="Calibri"/>
                <a:cs typeface="Calibri"/>
              </a:rPr>
              <a:t>Cisco’s</a:t>
            </a:r>
            <a:r>
              <a:rPr sz="800" spc="-5" dirty="0">
                <a:latin typeface="Calibri"/>
                <a:cs typeface="Calibri"/>
              </a:rPr>
              <a:t> </a:t>
            </a:r>
            <a:r>
              <a:rPr sz="800" spc="55" dirty="0">
                <a:latin typeface="Calibri"/>
                <a:cs typeface="Calibri"/>
              </a:rPr>
              <a:t>Business</a:t>
            </a:r>
            <a:r>
              <a:rPr sz="800" spc="-35" dirty="0">
                <a:latin typeface="Calibri"/>
                <a:cs typeface="Calibri"/>
              </a:rPr>
              <a:t> </a:t>
            </a:r>
            <a:r>
              <a:rPr sz="800" spc="60" dirty="0">
                <a:latin typeface="Calibri"/>
                <a:cs typeface="Calibri"/>
              </a:rPr>
              <a:t>Technology</a:t>
            </a:r>
            <a:r>
              <a:rPr sz="800" spc="-15" dirty="0">
                <a:latin typeface="Calibri"/>
                <a:cs typeface="Calibri"/>
              </a:rPr>
              <a:t> </a:t>
            </a:r>
            <a:r>
              <a:rPr sz="800" spc="-25" dirty="0">
                <a:latin typeface="Calibri"/>
                <a:cs typeface="Calibri"/>
              </a:rPr>
              <a:t>and</a:t>
            </a:r>
            <a:r>
              <a:rPr sz="800" spc="50" dirty="0">
                <a:latin typeface="Calibri"/>
                <a:cs typeface="Calibri"/>
              </a:rPr>
              <a:t> Operations</a:t>
            </a:r>
            <a:r>
              <a:rPr sz="800" spc="10" dirty="0">
                <a:latin typeface="Calibri"/>
                <a:cs typeface="Calibri"/>
              </a:rPr>
              <a:t> </a:t>
            </a:r>
            <a:r>
              <a:rPr sz="800" spc="45" dirty="0">
                <a:latin typeface="Calibri"/>
                <a:cs typeface="Calibri"/>
              </a:rPr>
              <a:t>Finance</a:t>
            </a:r>
            <a:r>
              <a:rPr sz="800" spc="15" dirty="0">
                <a:latin typeface="Calibri"/>
                <a:cs typeface="Calibri"/>
              </a:rPr>
              <a:t> </a:t>
            </a:r>
            <a:r>
              <a:rPr sz="800" spc="40" dirty="0">
                <a:latin typeface="Calibri"/>
                <a:cs typeface="Calibri"/>
              </a:rPr>
              <a:t>organization,</a:t>
            </a:r>
            <a:r>
              <a:rPr sz="800" spc="-10" dirty="0">
                <a:latin typeface="Calibri"/>
                <a:cs typeface="Calibri"/>
              </a:rPr>
              <a:t> </a:t>
            </a:r>
            <a:r>
              <a:rPr sz="800" spc="60" dirty="0">
                <a:latin typeface="Calibri"/>
                <a:cs typeface="Calibri"/>
              </a:rPr>
              <a:t>where</a:t>
            </a:r>
            <a:r>
              <a:rPr sz="800" spc="20" dirty="0">
                <a:latin typeface="Calibri"/>
                <a:cs typeface="Calibri"/>
              </a:rPr>
              <a:t> </a:t>
            </a:r>
            <a:r>
              <a:rPr sz="800" spc="50" dirty="0">
                <a:latin typeface="Calibri"/>
                <a:cs typeface="Calibri"/>
              </a:rPr>
              <a:t>she</a:t>
            </a:r>
            <a:r>
              <a:rPr sz="800" spc="20" dirty="0">
                <a:latin typeface="Calibri"/>
                <a:cs typeface="Calibri"/>
              </a:rPr>
              <a:t> </a:t>
            </a:r>
            <a:r>
              <a:rPr sz="800" spc="65" dirty="0">
                <a:latin typeface="Calibri"/>
                <a:cs typeface="Calibri"/>
              </a:rPr>
              <a:t>was</a:t>
            </a:r>
            <a:r>
              <a:rPr sz="800" spc="5" dirty="0">
                <a:latin typeface="Calibri"/>
                <a:cs typeface="Calibri"/>
              </a:rPr>
              <a:t> </a:t>
            </a:r>
            <a:r>
              <a:rPr sz="800" spc="-10" dirty="0">
                <a:latin typeface="Calibri"/>
                <a:cs typeface="Calibri"/>
              </a:rPr>
              <a:t>responsible</a:t>
            </a:r>
            <a:r>
              <a:rPr sz="800" spc="500" dirty="0">
                <a:latin typeface="Calibri"/>
                <a:cs typeface="Calibri"/>
              </a:rPr>
              <a:t> </a:t>
            </a:r>
            <a:r>
              <a:rPr sz="800" spc="50" dirty="0">
                <a:latin typeface="Calibri"/>
                <a:cs typeface="Calibri"/>
              </a:rPr>
              <a:t>for</a:t>
            </a:r>
            <a:r>
              <a:rPr sz="800" spc="20" dirty="0">
                <a:latin typeface="Calibri"/>
                <a:cs typeface="Calibri"/>
              </a:rPr>
              <a:t> </a:t>
            </a:r>
            <a:r>
              <a:rPr sz="800" spc="45" dirty="0">
                <a:latin typeface="Calibri"/>
                <a:cs typeface="Calibri"/>
              </a:rPr>
              <a:t>financial</a:t>
            </a:r>
            <a:r>
              <a:rPr sz="800" spc="25" dirty="0">
                <a:latin typeface="Calibri"/>
                <a:cs typeface="Calibri"/>
              </a:rPr>
              <a:t> </a:t>
            </a:r>
            <a:r>
              <a:rPr sz="800" spc="50" dirty="0">
                <a:latin typeface="Calibri"/>
                <a:cs typeface="Calibri"/>
              </a:rPr>
              <a:t>strategy,</a:t>
            </a:r>
            <a:r>
              <a:rPr sz="800" spc="30" dirty="0">
                <a:latin typeface="Calibri"/>
                <a:cs typeface="Calibri"/>
              </a:rPr>
              <a:t> </a:t>
            </a:r>
            <a:r>
              <a:rPr sz="800" spc="50" dirty="0">
                <a:latin typeface="Calibri"/>
                <a:cs typeface="Calibri"/>
              </a:rPr>
              <a:t>planning,</a:t>
            </a:r>
            <a:r>
              <a:rPr sz="800" spc="25" dirty="0">
                <a:latin typeface="Calibri"/>
                <a:cs typeface="Calibri"/>
              </a:rPr>
              <a:t> </a:t>
            </a:r>
            <a:r>
              <a:rPr sz="800" spc="55" dirty="0">
                <a:latin typeface="Calibri"/>
                <a:cs typeface="Calibri"/>
              </a:rPr>
              <a:t>reporting</a:t>
            </a:r>
            <a:r>
              <a:rPr sz="800" spc="40" dirty="0">
                <a:latin typeface="Calibri"/>
                <a:cs typeface="Calibri"/>
              </a:rPr>
              <a:t> </a:t>
            </a:r>
            <a:r>
              <a:rPr sz="800" spc="60" dirty="0">
                <a:latin typeface="Calibri"/>
                <a:cs typeface="Calibri"/>
              </a:rPr>
              <a:t>and</a:t>
            </a:r>
            <a:r>
              <a:rPr sz="800" spc="50" dirty="0">
                <a:latin typeface="Calibri"/>
                <a:cs typeface="Calibri"/>
              </a:rPr>
              <a:t> </a:t>
            </a:r>
            <a:r>
              <a:rPr sz="800" spc="40" dirty="0">
                <a:latin typeface="Calibri"/>
                <a:cs typeface="Calibri"/>
              </a:rPr>
              <a:t>business </a:t>
            </a:r>
            <a:r>
              <a:rPr sz="800" spc="60" dirty="0">
                <a:latin typeface="Calibri"/>
                <a:cs typeface="Calibri"/>
              </a:rPr>
              <a:t>development</a:t>
            </a:r>
            <a:r>
              <a:rPr sz="800" spc="75" dirty="0">
                <a:latin typeface="Calibri"/>
                <a:cs typeface="Calibri"/>
              </a:rPr>
              <a:t> </a:t>
            </a:r>
            <a:r>
              <a:rPr sz="800" spc="55" dirty="0">
                <a:latin typeface="Calibri"/>
                <a:cs typeface="Calibri"/>
              </a:rPr>
              <a:t>for</a:t>
            </a:r>
            <a:r>
              <a:rPr sz="800" spc="35" dirty="0">
                <a:latin typeface="Calibri"/>
                <a:cs typeface="Calibri"/>
              </a:rPr>
              <a:t> </a:t>
            </a:r>
            <a:r>
              <a:rPr sz="800" dirty="0">
                <a:latin typeface="Calibri"/>
                <a:cs typeface="Calibri"/>
              </a:rPr>
              <a:t>all</a:t>
            </a:r>
            <a:r>
              <a:rPr sz="800" spc="70" dirty="0">
                <a:latin typeface="Calibri"/>
                <a:cs typeface="Calibri"/>
              </a:rPr>
              <a:t> </a:t>
            </a:r>
            <a:r>
              <a:rPr sz="800" spc="50" dirty="0">
                <a:latin typeface="Calibri"/>
                <a:cs typeface="Calibri"/>
              </a:rPr>
              <a:t>business</a:t>
            </a:r>
            <a:r>
              <a:rPr sz="800" spc="35" dirty="0">
                <a:latin typeface="Calibri"/>
                <a:cs typeface="Calibri"/>
              </a:rPr>
              <a:t> </a:t>
            </a:r>
            <a:r>
              <a:rPr sz="800" spc="60" dirty="0">
                <a:latin typeface="Calibri"/>
                <a:cs typeface="Calibri"/>
              </a:rPr>
              <a:t>segments,</a:t>
            </a:r>
            <a:r>
              <a:rPr sz="800" spc="40" dirty="0">
                <a:latin typeface="Calibri"/>
                <a:cs typeface="Calibri"/>
              </a:rPr>
              <a:t> </a:t>
            </a:r>
            <a:r>
              <a:rPr sz="800" spc="55" dirty="0">
                <a:latin typeface="Calibri"/>
                <a:cs typeface="Calibri"/>
              </a:rPr>
              <a:t>engineering</a:t>
            </a:r>
            <a:r>
              <a:rPr sz="800" spc="80" dirty="0">
                <a:latin typeface="Calibri"/>
                <a:cs typeface="Calibri"/>
              </a:rPr>
              <a:t> </a:t>
            </a:r>
            <a:r>
              <a:rPr sz="800" spc="35" dirty="0">
                <a:latin typeface="Calibri"/>
                <a:cs typeface="Calibri"/>
              </a:rPr>
              <a:t>and operations.</a:t>
            </a:r>
            <a:endParaRPr sz="800" dirty="0">
              <a:latin typeface="Calibri"/>
              <a:cs typeface="Calibri"/>
            </a:endParaRPr>
          </a:p>
        </p:txBody>
      </p:sp>
      <p:pic>
        <p:nvPicPr>
          <p:cNvPr id="16" name="object 16"/>
          <p:cNvPicPr/>
          <p:nvPr/>
        </p:nvPicPr>
        <p:blipFill>
          <a:blip r:embed="rId3" cstate="print"/>
          <a:stretch>
            <a:fillRect/>
          </a:stretch>
        </p:blipFill>
        <p:spPr>
          <a:xfrm>
            <a:off x="773402" y="1864458"/>
            <a:ext cx="1371623" cy="1519162"/>
          </a:xfrm>
          <a:prstGeom prst="rect">
            <a:avLst/>
          </a:prstGeom>
        </p:spPr>
      </p:pic>
      <p:pic>
        <p:nvPicPr>
          <p:cNvPr id="17" name="object 17"/>
          <p:cNvPicPr/>
          <p:nvPr/>
        </p:nvPicPr>
        <p:blipFill>
          <a:blip r:embed="rId4" cstate="print"/>
          <a:stretch>
            <a:fillRect/>
          </a:stretch>
        </p:blipFill>
        <p:spPr>
          <a:xfrm>
            <a:off x="808530" y="4441506"/>
            <a:ext cx="1337415" cy="1285356"/>
          </a:xfrm>
          <a:prstGeom prst="rect">
            <a:avLst/>
          </a:prstGeom>
        </p:spPr>
      </p:pic>
      <p:pic>
        <p:nvPicPr>
          <p:cNvPr id="18" name="object 18"/>
          <p:cNvPicPr/>
          <p:nvPr/>
        </p:nvPicPr>
        <p:blipFill>
          <a:blip r:embed="rId5" cstate="print"/>
          <a:stretch>
            <a:fillRect/>
          </a:stretch>
        </p:blipFill>
        <p:spPr>
          <a:xfrm>
            <a:off x="712935" y="7023506"/>
            <a:ext cx="1549108" cy="1387862"/>
          </a:xfrm>
          <a:prstGeom prst="rect">
            <a:avLst/>
          </a:prstGeom>
        </p:spPr>
      </p:pic>
      <p:sp>
        <p:nvSpPr>
          <p:cNvPr id="19" name="object 19"/>
          <p:cNvSpPr/>
          <p:nvPr/>
        </p:nvSpPr>
        <p:spPr>
          <a:xfrm>
            <a:off x="79058" y="762000"/>
            <a:ext cx="6699884" cy="347037"/>
          </a:xfrm>
          <a:custGeom>
            <a:avLst/>
            <a:gdLst/>
            <a:ahLst/>
            <a:cxnLst/>
            <a:rect l="l" t="t" r="r" b="b"/>
            <a:pathLst>
              <a:path w="6699884" h="254000">
                <a:moveTo>
                  <a:pt x="6699633" y="0"/>
                </a:moveTo>
                <a:lnTo>
                  <a:pt x="0" y="0"/>
                </a:lnTo>
                <a:lnTo>
                  <a:pt x="0" y="253593"/>
                </a:lnTo>
                <a:lnTo>
                  <a:pt x="6699633" y="253593"/>
                </a:lnTo>
                <a:lnTo>
                  <a:pt x="6699633" y="0"/>
                </a:lnTo>
                <a:close/>
              </a:path>
            </a:pathLst>
          </a:custGeom>
          <a:solidFill>
            <a:schemeClr val="tx2">
              <a:lumMod val="25000"/>
            </a:schemeClr>
          </a:solidFill>
        </p:spPr>
        <p:txBody>
          <a:bodyPr wrap="square" lIns="0" tIns="0" rIns="0" bIns="0" rtlCol="0"/>
          <a:lstStyle/>
          <a:p>
            <a:endParaRPr/>
          </a:p>
        </p:txBody>
      </p:sp>
      <p:sp>
        <p:nvSpPr>
          <p:cNvPr id="20" name="object 20"/>
          <p:cNvSpPr txBox="1"/>
          <p:nvPr/>
        </p:nvSpPr>
        <p:spPr>
          <a:xfrm>
            <a:off x="429849" y="858256"/>
            <a:ext cx="1289050" cy="191770"/>
          </a:xfrm>
          <a:prstGeom prst="rect">
            <a:avLst/>
          </a:prstGeom>
        </p:spPr>
        <p:txBody>
          <a:bodyPr vert="horz" wrap="square" lIns="0" tIns="17145" rIns="0" bIns="0" rtlCol="0">
            <a:spAutoFit/>
          </a:bodyPr>
          <a:lstStyle/>
          <a:p>
            <a:pPr marL="12700">
              <a:lnSpc>
                <a:spcPct val="100000"/>
              </a:lnSpc>
              <a:spcBef>
                <a:spcPts val="135"/>
              </a:spcBef>
            </a:pPr>
            <a:r>
              <a:rPr sz="1050" b="1" dirty="0">
                <a:latin typeface="Calibri"/>
                <a:cs typeface="Calibri"/>
              </a:rPr>
              <a:t>Management</a:t>
            </a:r>
            <a:r>
              <a:rPr sz="1050" b="1" spc="185" dirty="0">
                <a:latin typeface="Calibri"/>
                <a:cs typeface="Calibri"/>
              </a:rPr>
              <a:t> </a:t>
            </a:r>
            <a:r>
              <a:rPr sz="1050" b="1" spc="-10" dirty="0">
                <a:latin typeface="Calibri"/>
                <a:cs typeface="Calibri"/>
              </a:rPr>
              <a:t>Analysis</a:t>
            </a:r>
            <a:endParaRPr sz="1050" dirty="0">
              <a:latin typeface="Calibri"/>
              <a:cs typeface="Calibri"/>
            </a:endParaRPr>
          </a:p>
        </p:txBody>
      </p:sp>
      <p:pic>
        <p:nvPicPr>
          <p:cNvPr id="21" name="object 21"/>
          <p:cNvPicPr/>
          <p:nvPr/>
        </p:nvPicPr>
        <p:blipFill>
          <a:blip r:embed="rId6" cstate="print"/>
          <a:stretch>
            <a:fillRect/>
          </a:stretch>
        </p:blipFill>
        <p:spPr>
          <a:xfrm>
            <a:off x="138210" y="817710"/>
            <a:ext cx="206739" cy="227275"/>
          </a:xfrm>
          <a:prstGeom prst="rect">
            <a:avLst/>
          </a:prstGeom>
          <a:solidFill>
            <a:schemeClr val="tx1"/>
          </a:solidFill>
        </p:spPr>
      </p:pic>
      <p:sp>
        <p:nvSpPr>
          <p:cNvPr id="22" name="object 22"/>
          <p:cNvSpPr txBox="1"/>
          <p:nvPr/>
        </p:nvSpPr>
        <p:spPr>
          <a:xfrm>
            <a:off x="1231769" y="8666636"/>
            <a:ext cx="513715" cy="135255"/>
          </a:xfrm>
          <a:prstGeom prst="rect">
            <a:avLst/>
          </a:prstGeom>
        </p:spPr>
        <p:txBody>
          <a:bodyPr vert="horz" wrap="square" lIns="0" tIns="14604" rIns="0" bIns="0" rtlCol="0">
            <a:spAutoFit/>
          </a:bodyPr>
          <a:lstStyle/>
          <a:p>
            <a:pPr marL="12700">
              <a:lnSpc>
                <a:spcPct val="100000"/>
              </a:lnSpc>
              <a:spcBef>
                <a:spcPts val="114"/>
              </a:spcBef>
            </a:pPr>
            <a:r>
              <a:rPr sz="700" dirty="0">
                <a:latin typeface="Calibri"/>
                <a:cs typeface="Calibri"/>
              </a:rPr>
              <a:t>Colette</a:t>
            </a:r>
            <a:r>
              <a:rPr sz="700" spc="20" dirty="0">
                <a:latin typeface="Calibri"/>
                <a:cs typeface="Calibri"/>
              </a:rPr>
              <a:t> </a:t>
            </a:r>
            <a:r>
              <a:rPr sz="700" spc="-10" dirty="0">
                <a:latin typeface="Calibri"/>
                <a:cs typeface="Calibri"/>
              </a:rPr>
              <a:t>Kress</a:t>
            </a:r>
            <a:endParaRPr sz="700">
              <a:latin typeface="Calibri"/>
              <a:cs typeface="Calibri"/>
            </a:endParaRPr>
          </a:p>
        </p:txBody>
      </p:sp>
      <p:sp>
        <p:nvSpPr>
          <p:cNvPr id="23" name="TextBox 22">
            <a:extLst>
              <a:ext uri="{FF2B5EF4-FFF2-40B4-BE49-F238E27FC236}">
                <a16:creationId xmlns:a16="http://schemas.microsoft.com/office/drawing/2014/main" id="{CE18019D-490E-987D-10F1-4E100773F958}"/>
              </a:ext>
            </a:extLst>
          </p:cNvPr>
          <p:cNvSpPr txBox="1"/>
          <p:nvPr/>
        </p:nvSpPr>
        <p:spPr>
          <a:xfrm>
            <a:off x="555763" y="213396"/>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16398" y="167004"/>
            <a:ext cx="1751586" cy="517713"/>
          </a:xfrm>
          <a:prstGeom prst="rect">
            <a:avLst/>
          </a:prstGeom>
        </p:spPr>
      </p:pic>
      <p:sp>
        <p:nvSpPr>
          <p:cNvPr id="3" name="object 3"/>
          <p:cNvSpPr txBox="1"/>
          <p:nvPr/>
        </p:nvSpPr>
        <p:spPr>
          <a:xfrm>
            <a:off x="230550" y="344113"/>
            <a:ext cx="5810250" cy="1929764"/>
          </a:xfrm>
          <a:prstGeom prst="rect">
            <a:avLst/>
          </a:prstGeom>
        </p:spPr>
        <p:txBody>
          <a:bodyPr vert="horz" wrap="square" lIns="0" tIns="13335" rIns="0" bIns="0" rtlCol="0">
            <a:spAutoFit/>
          </a:bodyPr>
          <a:lstStyle/>
          <a:p>
            <a:pPr marL="294640">
              <a:lnSpc>
                <a:spcPct val="100000"/>
              </a:lnSpc>
              <a:spcBef>
                <a:spcPts val="105"/>
              </a:spcBef>
            </a:pPr>
            <a:r>
              <a:rPr sz="1800" b="1" spc="-10" dirty="0">
                <a:solidFill>
                  <a:srgbClr val="0D0D0D"/>
                </a:solidFill>
                <a:latin typeface="Arial"/>
                <a:cs typeface="Arial"/>
              </a:rPr>
              <a:t>Nvidia</a:t>
            </a:r>
            <a:endParaRPr sz="1800" dirty="0">
              <a:latin typeface="Arial"/>
              <a:cs typeface="Arial"/>
            </a:endParaRPr>
          </a:p>
          <a:p>
            <a:pPr marL="12700">
              <a:lnSpc>
                <a:spcPct val="100000"/>
              </a:lnSpc>
              <a:spcBef>
                <a:spcPts val="1570"/>
              </a:spcBef>
            </a:pPr>
            <a:r>
              <a:rPr sz="900" spc="-105" dirty="0">
                <a:latin typeface="Arial Black"/>
                <a:cs typeface="Arial Black"/>
              </a:rPr>
              <a:t>EXECUTIVE</a:t>
            </a:r>
            <a:r>
              <a:rPr sz="900" spc="45" dirty="0">
                <a:latin typeface="Arial Black"/>
                <a:cs typeface="Arial Black"/>
              </a:rPr>
              <a:t> </a:t>
            </a:r>
            <a:r>
              <a:rPr sz="900" spc="-90" dirty="0">
                <a:latin typeface="Arial Black"/>
                <a:cs typeface="Arial Black"/>
              </a:rPr>
              <a:t>VICE</a:t>
            </a:r>
            <a:r>
              <a:rPr sz="900" spc="50" dirty="0">
                <a:latin typeface="Arial Black"/>
                <a:cs typeface="Arial Black"/>
              </a:rPr>
              <a:t> </a:t>
            </a:r>
            <a:r>
              <a:rPr sz="900" spc="-105" dirty="0">
                <a:latin typeface="Arial Black"/>
                <a:cs typeface="Arial Black"/>
              </a:rPr>
              <a:t>PRESIDENT</a:t>
            </a:r>
            <a:r>
              <a:rPr sz="900" spc="45" dirty="0">
                <a:latin typeface="Arial Black"/>
                <a:cs typeface="Arial Black"/>
              </a:rPr>
              <a:t> </a:t>
            </a:r>
            <a:r>
              <a:rPr sz="900" spc="-90" dirty="0">
                <a:latin typeface="Arial Black"/>
                <a:cs typeface="Arial Black"/>
              </a:rPr>
              <a:t>OF</a:t>
            </a:r>
            <a:r>
              <a:rPr sz="900" spc="45" dirty="0">
                <a:latin typeface="Arial Black"/>
                <a:cs typeface="Arial Black"/>
              </a:rPr>
              <a:t> </a:t>
            </a:r>
            <a:r>
              <a:rPr sz="900" spc="-155" dirty="0">
                <a:latin typeface="Arial Black"/>
                <a:cs typeface="Arial Black"/>
              </a:rPr>
              <a:t>WW</a:t>
            </a:r>
            <a:r>
              <a:rPr sz="900" spc="30" dirty="0">
                <a:latin typeface="Arial Black"/>
                <a:cs typeface="Arial Black"/>
              </a:rPr>
              <a:t> </a:t>
            </a:r>
            <a:r>
              <a:rPr sz="900" spc="-10" dirty="0">
                <a:latin typeface="Arial Black"/>
                <a:cs typeface="Arial Black"/>
              </a:rPr>
              <a:t>OPERATIONS</a:t>
            </a:r>
            <a:endParaRPr sz="900" dirty="0">
              <a:latin typeface="Arial Black"/>
              <a:cs typeface="Arial Black"/>
            </a:endParaRPr>
          </a:p>
          <a:p>
            <a:pPr marL="2938145" marR="5080">
              <a:lnSpc>
                <a:spcPct val="126400"/>
              </a:lnSpc>
              <a:spcBef>
                <a:spcPts val="465"/>
              </a:spcBef>
            </a:pPr>
            <a:r>
              <a:rPr sz="800" spc="60" dirty="0">
                <a:latin typeface="Calibri"/>
                <a:cs typeface="Calibri"/>
              </a:rPr>
              <a:t>Jay</a:t>
            </a:r>
            <a:r>
              <a:rPr sz="800" spc="-40" dirty="0">
                <a:latin typeface="Calibri"/>
                <a:cs typeface="Calibri"/>
              </a:rPr>
              <a:t> </a:t>
            </a:r>
            <a:r>
              <a:rPr sz="800" spc="55" dirty="0">
                <a:latin typeface="Calibri"/>
                <a:cs typeface="Calibri"/>
              </a:rPr>
              <a:t>Puri</a:t>
            </a:r>
            <a:r>
              <a:rPr sz="800" spc="-15" dirty="0">
                <a:latin typeface="Calibri"/>
                <a:cs typeface="Calibri"/>
              </a:rPr>
              <a:t> </a:t>
            </a:r>
            <a:r>
              <a:rPr sz="800" spc="50" dirty="0">
                <a:latin typeface="Calibri"/>
                <a:cs typeface="Calibri"/>
              </a:rPr>
              <a:t>serves</a:t>
            </a:r>
            <a:r>
              <a:rPr sz="800" spc="-15" dirty="0">
                <a:latin typeface="Calibri"/>
                <a:cs typeface="Calibri"/>
              </a:rPr>
              <a:t> </a:t>
            </a:r>
            <a:r>
              <a:rPr sz="800" spc="60" dirty="0">
                <a:latin typeface="Calibri"/>
                <a:cs typeface="Calibri"/>
              </a:rPr>
              <a:t>as</a:t>
            </a:r>
            <a:r>
              <a:rPr sz="800" spc="-45" dirty="0">
                <a:latin typeface="Calibri"/>
                <a:cs typeface="Calibri"/>
              </a:rPr>
              <a:t> </a:t>
            </a:r>
            <a:r>
              <a:rPr sz="800" spc="50" dirty="0">
                <a:latin typeface="Calibri"/>
                <a:cs typeface="Calibri"/>
              </a:rPr>
              <a:t>executive</a:t>
            </a:r>
            <a:r>
              <a:rPr sz="800" dirty="0">
                <a:latin typeface="Calibri"/>
                <a:cs typeface="Calibri"/>
              </a:rPr>
              <a:t> </a:t>
            </a:r>
            <a:r>
              <a:rPr sz="800" spc="55" dirty="0">
                <a:latin typeface="Calibri"/>
                <a:cs typeface="Calibri"/>
              </a:rPr>
              <a:t>vice</a:t>
            </a:r>
            <a:r>
              <a:rPr sz="800" spc="-35" dirty="0">
                <a:latin typeface="Calibri"/>
                <a:cs typeface="Calibri"/>
              </a:rPr>
              <a:t> </a:t>
            </a:r>
            <a:r>
              <a:rPr sz="800" spc="55" dirty="0">
                <a:latin typeface="Calibri"/>
                <a:cs typeface="Calibri"/>
              </a:rPr>
              <a:t>president</a:t>
            </a:r>
            <a:r>
              <a:rPr sz="800" spc="-30" dirty="0">
                <a:latin typeface="Calibri"/>
                <a:cs typeface="Calibri"/>
              </a:rPr>
              <a:t> </a:t>
            </a:r>
            <a:r>
              <a:rPr sz="800" spc="50" dirty="0">
                <a:latin typeface="Calibri"/>
                <a:cs typeface="Calibri"/>
              </a:rPr>
              <a:t>of</a:t>
            </a:r>
            <a:r>
              <a:rPr sz="800" spc="-25" dirty="0">
                <a:latin typeface="Calibri"/>
                <a:cs typeface="Calibri"/>
              </a:rPr>
              <a:t> </a:t>
            </a:r>
            <a:r>
              <a:rPr sz="800" spc="50" dirty="0">
                <a:latin typeface="Calibri"/>
                <a:cs typeface="Calibri"/>
              </a:rPr>
              <a:t>Worldwide</a:t>
            </a:r>
            <a:r>
              <a:rPr sz="800" spc="500" dirty="0">
                <a:latin typeface="Calibri"/>
                <a:cs typeface="Calibri"/>
              </a:rPr>
              <a:t> </a:t>
            </a:r>
            <a:r>
              <a:rPr sz="800" spc="50" dirty="0">
                <a:latin typeface="Calibri"/>
                <a:cs typeface="Calibri"/>
              </a:rPr>
              <a:t>Field</a:t>
            </a:r>
            <a:r>
              <a:rPr sz="800" spc="25" dirty="0">
                <a:latin typeface="Calibri"/>
                <a:cs typeface="Calibri"/>
              </a:rPr>
              <a:t> </a:t>
            </a:r>
            <a:r>
              <a:rPr sz="800" spc="55" dirty="0">
                <a:latin typeface="Calibri"/>
                <a:cs typeface="Calibri"/>
              </a:rPr>
              <a:t>Operations</a:t>
            </a:r>
            <a:r>
              <a:rPr sz="800" spc="45" dirty="0">
                <a:latin typeface="Calibri"/>
                <a:cs typeface="Calibri"/>
              </a:rPr>
              <a:t> </a:t>
            </a:r>
            <a:r>
              <a:rPr sz="800" spc="50" dirty="0">
                <a:latin typeface="Calibri"/>
                <a:cs typeface="Calibri"/>
              </a:rPr>
              <a:t>responsible</a:t>
            </a:r>
            <a:r>
              <a:rPr sz="800" spc="55" dirty="0">
                <a:latin typeface="Calibri"/>
                <a:cs typeface="Calibri"/>
              </a:rPr>
              <a:t> for</a:t>
            </a:r>
            <a:r>
              <a:rPr sz="800" spc="20" dirty="0">
                <a:latin typeface="Calibri"/>
                <a:cs typeface="Calibri"/>
              </a:rPr>
              <a:t> </a:t>
            </a:r>
            <a:r>
              <a:rPr sz="800" spc="60" dirty="0">
                <a:latin typeface="Calibri"/>
                <a:cs typeface="Calibri"/>
              </a:rPr>
              <a:t>NVIDIA’s</a:t>
            </a:r>
            <a:r>
              <a:rPr sz="800" spc="30" dirty="0">
                <a:latin typeface="Calibri"/>
                <a:cs typeface="Calibri"/>
              </a:rPr>
              <a:t> </a:t>
            </a:r>
            <a:r>
              <a:rPr sz="800" spc="50" dirty="0">
                <a:latin typeface="Calibri"/>
                <a:cs typeface="Calibri"/>
              </a:rPr>
              <a:t>global</a:t>
            </a:r>
            <a:r>
              <a:rPr sz="800" spc="25" dirty="0">
                <a:latin typeface="Calibri"/>
                <a:cs typeface="Calibri"/>
              </a:rPr>
              <a:t> </a:t>
            </a:r>
            <a:r>
              <a:rPr sz="800" spc="40" dirty="0">
                <a:latin typeface="Calibri"/>
                <a:cs typeface="Calibri"/>
              </a:rPr>
              <a:t>business. </a:t>
            </a:r>
            <a:r>
              <a:rPr sz="800" spc="75" dirty="0">
                <a:latin typeface="Calibri"/>
                <a:cs typeface="Calibri"/>
              </a:rPr>
              <a:t>He</a:t>
            </a:r>
            <a:r>
              <a:rPr sz="800" spc="60" dirty="0">
                <a:latin typeface="Calibri"/>
                <a:cs typeface="Calibri"/>
              </a:rPr>
              <a:t> </a:t>
            </a:r>
            <a:r>
              <a:rPr sz="800" spc="50" dirty="0">
                <a:latin typeface="Calibri"/>
                <a:cs typeface="Calibri"/>
              </a:rPr>
              <a:t>oversees</a:t>
            </a:r>
            <a:r>
              <a:rPr sz="800" spc="25" dirty="0">
                <a:latin typeface="Calibri"/>
                <a:cs typeface="Calibri"/>
              </a:rPr>
              <a:t> </a:t>
            </a:r>
            <a:r>
              <a:rPr sz="800" spc="55" dirty="0">
                <a:latin typeface="Calibri"/>
                <a:cs typeface="Calibri"/>
              </a:rPr>
              <a:t>the</a:t>
            </a:r>
            <a:r>
              <a:rPr sz="800" spc="30" dirty="0">
                <a:latin typeface="Calibri"/>
                <a:cs typeface="Calibri"/>
              </a:rPr>
              <a:t> </a:t>
            </a:r>
            <a:r>
              <a:rPr sz="800" spc="55" dirty="0">
                <a:latin typeface="Calibri"/>
                <a:cs typeface="Calibri"/>
              </a:rPr>
              <a:t>company’s</a:t>
            </a:r>
            <a:r>
              <a:rPr sz="800" spc="50" dirty="0">
                <a:latin typeface="Calibri"/>
                <a:cs typeface="Calibri"/>
              </a:rPr>
              <a:t> </a:t>
            </a:r>
            <a:r>
              <a:rPr sz="800" spc="10" dirty="0">
                <a:latin typeface="Calibri"/>
                <a:cs typeface="Calibri"/>
              </a:rPr>
              <a:t>sales,</a:t>
            </a:r>
            <a:r>
              <a:rPr sz="800" spc="45" dirty="0">
                <a:latin typeface="Calibri"/>
                <a:cs typeface="Calibri"/>
              </a:rPr>
              <a:t> business</a:t>
            </a:r>
            <a:r>
              <a:rPr sz="800" spc="20" dirty="0">
                <a:latin typeface="Calibri"/>
                <a:cs typeface="Calibri"/>
              </a:rPr>
              <a:t> </a:t>
            </a:r>
            <a:r>
              <a:rPr sz="800" spc="40" dirty="0">
                <a:latin typeface="Calibri"/>
                <a:cs typeface="Calibri"/>
              </a:rPr>
              <a:t>development, </a:t>
            </a:r>
            <a:r>
              <a:rPr sz="800" spc="50" dirty="0">
                <a:latin typeface="Calibri"/>
                <a:cs typeface="Calibri"/>
              </a:rPr>
              <a:t>partner</a:t>
            </a:r>
            <a:r>
              <a:rPr sz="800" spc="15" dirty="0">
                <a:latin typeface="Calibri"/>
                <a:cs typeface="Calibri"/>
              </a:rPr>
              <a:t> </a:t>
            </a:r>
            <a:r>
              <a:rPr sz="800" spc="45" dirty="0">
                <a:latin typeface="Calibri"/>
                <a:cs typeface="Calibri"/>
              </a:rPr>
              <a:t>alliances,</a:t>
            </a:r>
            <a:r>
              <a:rPr sz="800" spc="35" dirty="0">
                <a:latin typeface="Calibri"/>
                <a:cs typeface="Calibri"/>
              </a:rPr>
              <a:t> </a:t>
            </a:r>
            <a:r>
              <a:rPr sz="800" spc="50" dirty="0">
                <a:latin typeface="Calibri"/>
                <a:cs typeface="Calibri"/>
              </a:rPr>
              <a:t>solution</a:t>
            </a:r>
            <a:r>
              <a:rPr sz="800" spc="15" dirty="0">
                <a:latin typeface="Calibri"/>
                <a:cs typeface="Calibri"/>
              </a:rPr>
              <a:t> </a:t>
            </a:r>
            <a:r>
              <a:rPr sz="800" spc="55" dirty="0">
                <a:latin typeface="Calibri"/>
                <a:cs typeface="Calibri"/>
              </a:rPr>
              <a:t>architecture</a:t>
            </a:r>
            <a:r>
              <a:rPr sz="800" spc="20" dirty="0">
                <a:latin typeface="Calibri"/>
                <a:cs typeface="Calibri"/>
              </a:rPr>
              <a:t> </a:t>
            </a:r>
            <a:r>
              <a:rPr sz="800" spc="60" dirty="0">
                <a:latin typeface="Calibri"/>
                <a:cs typeface="Calibri"/>
              </a:rPr>
              <a:t>and</a:t>
            </a:r>
            <a:r>
              <a:rPr sz="800" spc="40" dirty="0">
                <a:latin typeface="Calibri"/>
                <a:cs typeface="Calibri"/>
              </a:rPr>
              <a:t> engineering, </a:t>
            </a:r>
            <a:r>
              <a:rPr sz="800" spc="65" dirty="0">
                <a:latin typeface="Calibri"/>
                <a:cs typeface="Calibri"/>
              </a:rPr>
              <a:t>program</a:t>
            </a:r>
            <a:r>
              <a:rPr sz="800" spc="25" dirty="0">
                <a:latin typeface="Calibri"/>
                <a:cs typeface="Calibri"/>
              </a:rPr>
              <a:t> </a:t>
            </a:r>
            <a:r>
              <a:rPr sz="800" spc="70" dirty="0">
                <a:latin typeface="Calibri"/>
                <a:cs typeface="Calibri"/>
              </a:rPr>
              <a:t>management</a:t>
            </a:r>
            <a:r>
              <a:rPr sz="800" spc="35" dirty="0">
                <a:latin typeface="Calibri"/>
                <a:cs typeface="Calibri"/>
              </a:rPr>
              <a:t> </a:t>
            </a:r>
            <a:r>
              <a:rPr sz="800" spc="60" dirty="0">
                <a:latin typeface="Calibri"/>
                <a:cs typeface="Calibri"/>
              </a:rPr>
              <a:t>and</a:t>
            </a:r>
            <a:r>
              <a:rPr sz="800" spc="50" dirty="0">
                <a:latin typeface="Calibri"/>
                <a:cs typeface="Calibri"/>
              </a:rPr>
              <a:t> </a:t>
            </a:r>
            <a:r>
              <a:rPr sz="800" spc="55" dirty="0">
                <a:latin typeface="Calibri"/>
                <a:cs typeface="Calibri"/>
              </a:rPr>
              <a:t>support </a:t>
            </a:r>
            <a:r>
              <a:rPr sz="800" spc="50" dirty="0">
                <a:latin typeface="Calibri"/>
                <a:cs typeface="Calibri"/>
              </a:rPr>
              <a:t>services</a:t>
            </a:r>
            <a:r>
              <a:rPr sz="800" spc="45" dirty="0">
                <a:latin typeface="Calibri"/>
                <a:cs typeface="Calibri"/>
              </a:rPr>
              <a:t> </a:t>
            </a:r>
            <a:r>
              <a:rPr sz="800" spc="40" dirty="0">
                <a:latin typeface="Calibri"/>
                <a:cs typeface="Calibri"/>
              </a:rPr>
              <a:t>organizations. </a:t>
            </a:r>
            <a:r>
              <a:rPr sz="800" spc="70" dirty="0">
                <a:latin typeface="Calibri"/>
                <a:cs typeface="Calibri"/>
              </a:rPr>
              <a:t>Over</a:t>
            </a:r>
            <a:r>
              <a:rPr sz="800" spc="40" dirty="0">
                <a:latin typeface="Calibri"/>
                <a:cs typeface="Calibri"/>
              </a:rPr>
              <a:t> </a:t>
            </a:r>
            <a:r>
              <a:rPr sz="800" spc="50" dirty="0">
                <a:latin typeface="Calibri"/>
                <a:cs typeface="Calibri"/>
              </a:rPr>
              <a:t>his</a:t>
            </a:r>
            <a:r>
              <a:rPr sz="800" dirty="0">
                <a:latin typeface="Calibri"/>
                <a:cs typeface="Calibri"/>
              </a:rPr>
              <a:t> </a:t>
            </a:r>
            <a:r>
              <a:rPr sz="800" spc="55" dirty="0">
                <a:latin typeface="Calibri"/>
                <a:cs typeface="Calibri"/>
              </a:rPr>
              <a:t>tenure,</a:t>
            </a:r>
            <a:r>
              <a:rPr sz="800" spc="-35" dirty="0">
                <a:latin typeface="Calibri"/>
                <a:cs typeface="Calibri"/>
              </a:rPr>
              <a:t> </a:t>
            </a:r>
            <a:r>
              <a:rPr sz="800" spc="65" dirty="0">
                <a:latin typeface="Calibri"/>
                <a:cs typeface="Calibri"/>
              </a:rPr>
              <a:t>NVIDIA</a:t>
            </a:r>
            <a:r>
              <a:rPr sz="800" spc="-5" dirty="0">
                <a:latin typeface="Calibri"/>
                <a:cs typeface="Calibri"/>
              </a:rPr>
              <a:t> </a:t>
            </a:r>
            <a:r>
              <a:rPr sz="800" spc="60" dirty="0">
                <a:latin typeface="Calibri"/>
                <a:cs typeface="Calibri"/>
              </a:rPr>
              <a:t>has</a:t>
            </a:r>
            <a:r>
              <a:rPr sz="800" spc="-15" dirty="0">
                <a:latin typeface="Calibri"/>
                <a:cs typeface="Calibri"/>
              </a:rPr>
              <a:t> </a:t>
            </a:r>
            <a:r>
              <a:rPr sz="800" spc="55" dirty="0">
                <a:latin typeface="Calibri"/>
                <a:cs typeface="Calibri"/>
              </a:rPr>
              <a:t>transformed</a:t>
            </a:r>
            <a:r>
              <a:rPr sz="800" spc="5" dirty="0">
                <a:latin typeface="Calibri"/>
                <a:cs typeface="Calibri"/>
              </a:rPr>
              <a:t> </a:t>
            </a:r>
            <a:r>
              <a:rPr sz="800" spc="50" dirty="0">
                <a:latin typeface="Calibri"/>
                <a:cs typeface="Calibri"/>
              </a:rPr>
              <a:t>into</a:t>
            </a:r>
            <a:r>
              <a:rPr sz="800" spc="-20" dirty="0">
                <a:latin typeface="Calibri"/>
                <a:cs typeface="Calibri"/>
              </a:rPr>
              <a:t> </a:t>
            </a:r>
            <a:r>
              <a:rPr sz="800" spc="60" dirty="0">
                <a:latin typeface="Calibri"/>
                <a:cs typeface="Calibri"/>
              </a:rPr>
              <a:t>the</a:t>
            </a:r>
            <a:r>
              <a:rPr sz="800" spc="-10" dirty="0">
                <a:latin typeface="Calibri"/>
                <a:cs typeface="Calibri"/>
              </a:rPr>
              <a:t> </a:t>
            </a:r>
            <a:r>
              <a:rPr sz="800" spc="40" dirty="0">
                <a:latin typeface="Calibri"/>
                <a:cs typeface="Calibri"/>
              </a:rPr>
              <a:t>world’s </a:t>
            </a:r>
            <a:r>
              <a:rPr sz="800" spc="50" dirty="0">
                <a:latin typeface="Calibri"/>
                <a:cs typeface="Calibri"/>
              </a:rPr>
              <a:t>leading </a:t>
            </a:r>
            <a:r>
              <a:rPr sz="800" spc="55" dirty="0">
                <a:latin typeface="Calibri"/>
                <a:cs typeface="Calibri"/>
              </a:rPr>
              <a:t>platform</a:t>
            </a:r>
            <a:r>
              <a:rPr sz="800" spc="50" dirty="0">
                <a:latin typeface="Calibri"/>
                <a:cs typeface="Calibri"/>
              </a:rPr>
              <a:t> for</a:t>
            </a:r>
            <a:r>
              <a:rPr sz="800" spc="15" dirty="0">
                <a:latin typeface="Calibri"/>
                <a:cs typeface="Calibri"/>
              </a:rPr>
              <a:t> </a:t>
            </a:r>
            <a:r>
              <a:rPr sz="800" spc="55" dirty="0">
                <a:latin typeface="Calibri"/>
                <a:cs typeface="Calibri"/>
              </a:rPr>
              <a:t>accelerated</a:t>
            </a:r>
            <a:r>
              <a:rPr sz="800" spc="30" dirty="0">
                <a:latin typeface="Calibri"/>
                <a:cs typeface="Calibri"/>
              </a:rPr>
              <a:t> </a:t>
            </a:r>
            <a:r>
              <a:rPr sz="800" spc="60" dirty="0">
                <a:latin typeface="Calibri"/>
                <a:cs typeface="Calibri"/>
              </a:rPr>
              <a:t>computing</a:t>
            </a:r>
            <a:r>
              <a:rPr sz="800" spc="50" dirty="0">
                <a:latin typeface="Calibri"/>
                <a:cs typeface="Calibri"/>
              </a:rPr>
              <a:t> </a:t>
            </a:r>
            <a:r>
              <a:rPr sz="800" spc="60" dirty="0">
                <a:latin typeface="Calibri"/>
                <a:cs typeface="Calibri"/>
              </a:rPr>
              <a:t>and</a:t>
            </a:r>
            <a:r>
              <a:rPr sz="800" spc="30" dirty="0">
                <a:latin typeface="Calibri"/>
                <a:cs typeface="Calibri"/>
              </a:rPr>
              <a:t> </a:t>
            </a:r>
            <a:r>
              <a:rPr sz="800" spc="40" dirty="0">
                <a:latin typeface="Calibri"/>
                <a:cs typeface="Calibri"/>
              </a:rPr>
              <a:t>generative </a:t>
            </a:r>
            <a:r>
              <a:rPr sz="800" spc="25" dirty="0">
                <a:latin typeface="Calibri"/>
                <a:cs typeface="Calibri"/>
              </a:rPr>
              <a:t>AI.</a:t>
            </a:r>
            <a:endParaRPr sz="800" dirty="0">
              <a:latin typeface="Calibri"/>
              <a:cs typeface="Calibri"/>
            </a:endParaRPr>
          </a:p>
        </p:txBody>
      </p:sp>
      <p:sp>
        <p:nvSpPr>
          <p:cNvPr id="4" name="object 4"/>
          <p:cNvSpPr txBox="1"/>
          <p:nvPr/>
        </p:nvSpPr>
        <p:spPr>
          <a:xfrm>
            <a:off x="1240062" y="2721907"/>
            <a:ext cx="438784" cy="178435"/>
          </a:xfrm>
          <a:prstGeom prst="rect">
            <a:avLst/>
          </a:prstGeom>
        </p:spPr>
        <p:txBody>
          <a:bodyPr vert="horz" wrap="square" lIns="0" tIns="12700" rIns="0" bIns="0" rtlCol="0">
            <a:spAutoFit/>
          </a:bodyPr>
          <a:lstStyle/>
          <a:p>
            <a:pPr marL="12700">
              <a:lnSpc>
                <a:spcPct val="100000"/>
              </a:lnSpc>
              <a:spcBef>
                <a:spcPts val="100"/>
              </a:spcBef>
            </a:pPr>
            <a:r>
              <a:rPr sz="1000" dirty="0">
                <a:latin typeface="Calibri"/>
                <a:cs typeface="Calibri"/>
              </a:rPr>
              <a:t>Jay</a:t>
            </a:r>
            <a:r>
              <a:rPr sz="1000" spc="35" dirty="0">
                <a:latin typeface="Calibri"/>
                <a:cs typeface="Calibri"/>
              </a:rPr>
              <a:t> </a:t>
            </a:r>
            <a:r>
              <a:rPr sz="1000" spc="-20" dirty="0">
                <a:latin typeface="Calibri"/>
                <a:cs typeface="Calibri"/>
              </a:rPr>
              <a:t>Puri</a:t>
            </a:r>
            <a:endParaRPr sz="1000">
              <a:latin typeface="Calibri"/>
              <a:cs typeface="Calibri"/>
            </a:endParaRPr>
          </a:p>
        </p:txBody>
      </p:sp>
      <p:sp>
        <p:nvSpPr>
          <p:cNvPr id="5" name="object 5"/>
          <p:cNvSpPr txBox="1"/>
          <p:nvPr/>
        </p:nvSpPr>
        <p:spPr>
          <a:xfrm>
            <a:off x="197847" y="3737558"/>
            <a:ext cx="5875655" cy="1591945"/>
          </a:xfrm>
          <a:prstGeom prst="rect">
            <a:avLst/>
          </a:prstGeom>
        </p:spPr>
        <p:txBody>
          <a:bodyPr vert="horz" wrap="square" lIns="0" tIns="49530" rIns="0" bIns="0" rtlCol="0">
            <a:spAutoFit/>
          </a:bodyPr>
          <a:lstStyle/>
          <a:p>
            <a:pPr marL="12700">
              <a:lnSpc>
                <a:spcPct val="100000"/>
              </a:lnSpc>
              <a:spcBef>
                <a:spcPts val="390"/>
              </a:spcBef>
            </a:pPr>
            <a:r>
              <a:rPr sz="900" spc="-95" dirty="0">
                <a:latin typeface="Arial Black"/>
                <a:cs typeface="Arial Black"/>
              </a:rPr>
              <a:t>EXECUTIVE</a:t>
            </a:r>
            <a:r>
              <a:rPr sz="900" spc="20" dirty="0">
                <a:latin typeface="Arial Black"/>
                <a:cs typeface="Arial Black"/>
              </a:rPr>
              <a:t> </a:t>
            </a:r>
            <a:r>
              <a:rPr sz="900" spc="-80" dirty="0">
                <a:latin typeface="Arial Black"/>
                <a:cs typeface="Arial Black"/>
              </a:rPr>
              <a:t>VICE</a:t>
            </a:r>
            <a:r>
              <a:rPr sz="900" spc="20" dirty="0">
                <a:latin typeface="Arial Black"/>
                <a:cs typeface="Arial Black"/>
              </a:rPr>
              <a:t> </a:t>
            </a:r>
            <a:r>
              <a:rPr sz="900" spc="-95" dirty="0">
                <a:latin typeface="Arial Black"/>
                <a:cs typeface="Arial Black"/>
              </a:rPr>
              <a:t>PRESIDENT</a:t>
            </a:r>
            <a:r>
              <a:rPr sz="900" spc="20" dirty="0">
                <a:latin typeface="Arial Black"/>
                <a:cs typeface="Arial Black"/>
              </a:rPr>
              <a:t> </a:t>
            </a:r>
            <a:r>
              <a:rPr sz="900" spc="-55" dirty="0">
                <a:latin typeface="Arial Black"/>
                <a:cs typeface="Arial Black"/>
              </a:rPr>
              <a:t>OF</a:t>
            </a:r>
            <a:r>
              <a:rPr sz="900" spc="15" dirty="0">
                <a:latin typeface="Arial Black"/>
                <a:cs typeface="Arial Black"/>
              </a:rPr>
              <a:t> </a:t>
            </a:r>
            <a:r>
              <a:rPr sz="900" spc="-10" dirty="0">
                <a:latin typeface="Arial Black"/>
                <a:cs typeface="Arial Black"/>
              </a:rPr>
              <a:t>OPERATIONS</a:t>
            </a:r>
            <a:endParaRPr sz="900" dirty="0">
              <a:latin typeface="Arial Black"/>
              <a:cs typeface="Arial Black"/>
            </a:endParaRPr>
          </a:p>
          <a:p>
            <a:pPr marL="3001645" marR="5080" algn="just">
              <a:lnSpc>
                <a:spcPct val="126400"/>
              </a:lnSpc>
              <a:spcBef>
                <a:spcPts val="30"/>
              </a:spcBef>
            </a:pPr>
            <a:r>
              <a:rPr sz="800" spc="65" dirty="0">
                <a:latin typeface="Calibri"/>
                <a:cs typeface="Calibri"/>
              </a:rPr>
              <a:t>Debora</a:t>
            </a:r>
            <a:r>
              <a:rPr sz="800" spc="35" dirty="0">
                <a:latin typeface="Calibri"/>
                <a:cs typeface="Calibri"/>
              </a:rPr>
              <a:t> </a:t>
            </a:r>
            <a:r>
              <a:rPr sz="800" spc="55" dirty="0">
                <a:latin typeface="Calibri"/>
                <a:cs typeface="Calibri"/>
              </a:rPr>
              <a:t>Shoquist</a:t>
            </a:r>
            <a:r>
              <a:rPr sz="800" spc="10" dirty="0">
                <a:latin typeface="Calibri"/>
                <a:cs typeface="Calibri"/>
              </a:rPr>
              <a:t> is</a:t>
            </a:r>
            <a:r>
              <a:rPr sz="800" spc="-5" dirty="0">
                <a:latin typeface="Calibri"/>
                <a:cs typeface="Calibri"/>
              </a:rPr>
              <a:t> </a:t>
            </a:r>
            <a:r>
              <a:rPr sz="800" spc="55" dirty="0">
                <a:latin typeface="Calibri"/>
                <a:cs typeface="Calibri"/>
              </a:rPr>
              <a:t>executive</a:t>
            </a:r>
            <a:r>
              <a:rPr sz="800" spc="15" dirty="0">
                <a:latin typeface="Calibri"/>
                <a:cs typeface="Calibri"/>
              </a:rPr>
              <a:t> </a:t>
            </a:r>
            <a:r>
              <a:rPr sz="800" spc="10" dirty="0">
                <a:latin typeface="Calibri"/>
                <a:cs typeface="Calibri"/>
              </a:rPr>
              <a:t>vice</a:t>
            </a:r>
            <a:r>
              <a:rPr sz="800" spc="35" dirty="0">
                <a:latin typeface="Calibri"/>
                <a:cs typeface="Calibri"/>
              </a:rPr>
              <a:t> </a:t>
            </a:r>
            <a:r>
              <a:rPr sz="800" spc="50" dirty="0">
                <a:latin typeface="Calibri"/>
                <a:cs typeface="Calibri"/>
              </a:rPr>
              <a:t>president</a:t>
            </a:r>
            <a:r>
              <a:rPr sz="800" spc="35" dirty="0">
                <a:latin typeface="Calibri"/>
                <a:cs typeface="Calibri"/>
              </a:rPr>
              <a:t> </a:t>
            </a:r>
            <a:r>
              <a:rPr sz="800" spc="50" dirty="0">
                <a:latin typeface="Calibri"/>
                <a:cs typeface="Calibri"/>
              </a:rPr>
              <a:t>of</a:t>
            </a:r>
            <a:r>
              <a:rPr sz="800" spc="20" dirty="0">
                <a:latin typeface="Calibri"/>
                <a:cs typeface="Calibri"/>
              </a:rPr>
              <a:t> </a:t>
            </a:r>
            <a:r>
              <a:rPr sz="800" spc="55" dirty="0">
                <a:latin typeface="Calibri"/>
                <a:cs typeface="Calibri"/>
              </a:rPr>
              <a:t>operations</a:t>
            </a:r>
            <a:r>
              <a:rPr sz="800" spc="5" dirty="0">
                <a:latin typeface="Calibri"/>
                <a:cs typeface="Calibri"/>
              </a:rPr>
              <a:t> </a:t>
            </a:r>
            <a:r>
              <a:rPr sz="800" spc="25" dirty="0">
                <a:latin typeface="Calibri"/>
                <a:cs typeface="Calibri"/>
              </a:rPr>
              <a:t>at</a:t>
            </a:r>
            <a:r>
              <a:rPr sz="800" spc="60" dirty="0">
                <a:latin typeface="Calibri"/>
                <a:cs typeface="Calibri"/>
              </a:rPr>
              <a:t> NVIDIA.</a:t>
            </a:r>
            <a:r>
              <a:rPr sz="800" spc="5" dirty="0">
                <a:latin typeface="Calibri"/>
                <a:cs typeface="Calibri"/>
              </a:rPr>
              <a:t> </a:t>
            </a:r>
            <a:r>
              <a:rPr sz="800" spc="60" dirty="0">
                <a:latin typeface="Calibri"/>
                <a:cs typeface="Calibri"/>
              </a:rPr>
              <a:t>She</a:t>
            </a:r>
            <a:r>
              <a:rPr sz="800" spc="-15" dirty="0">
                <a:latin typeface="Calibri"/>
                <a:cs typeface="Calibri"/>
              </a:rPr>
              <a:t> </a:t>
            </a:r>
            <a:r>
              <a:rPr sz="800" dirty="0">
                <a:latin typeface="Calibri"/>
                <a:cs typeface="Calibri"/>
              </a:rPr>
              <a:t>is</a:t>
            </a:r>
            <a:r>
              <a:rPr sz="800" spc="-25" dirty="0">
                <a:latin typeface="Calibri"/>
                <a:cs typeface="Calibri"/>
              </a:rPr>
              <a:t> </a:t>
            </a:r>
            <a:r>
              <a:rPr sz="800" spc="50" dirty="0">
                <a:latin typeface="Calibri"/>
                <a:cs typeface="Calibri"/>
              </a:rPr>
              <a:t>responsible</a:t>
            </a:r>
            <a:r>
              <a:rPr sz="800" spc="-20" dirty="0">
                <a:latin typeface="Calibri"/>
                <a:cs typeface="Calibri"/>
              </a:rPr>
              <a:t> </a:t>
            </a:r>
            <a:r>
              <a:rPr sz="800" spc="50" dirty="0">
                <a:latin typeface="Calibri"/>
                <a:cs typeface="Calibri"/>
              </a:rPr>
              <a:t>for</a:t>
            </a:r>
            <a:r>
              <a:rPr sz="800" spc="-30" dirty="0">
                <a:latin typeface="Calibri"/>
                <a:cs typeface="Calibri"/>
              </a:rPr>
              <a:t> </a:t>
            </a:r>
            <a:r>
              <a:rPr sz="800" spc="50" dirty="0">
                <a:latin typeface="Calibri"/>
                <a:cs typeface="Calibri"/>
              </a:rPr>
              <a:t>the</a:t>
            </a:r>
            <a:r>
              <a:rPr sz="800" spc="-10" dirty="0">
                <a:latin typeface="Calibri"/>
                <a:cs typeface="Calibri"/>
              </a:rPr>
              <a:t> </a:t>
            </a:r>
            <a:r>
              <a:rPr sz="800" spc="60" dirty="0">
                <a:latin typeface="Calibri"/>
                <a:cs typeface="Calibri"/>
              </a:rPr>
              <a:t>company’s</a:t>
            </a:r>
            <a:r>
              <a:rPr sz="800" spc="-20" dirty="0">
                <a:latin typeface="Calibri"/>
                <a:cs typeface="Calibri"/>
              </a:rPr>
              <a:t> </a:t>
            </a:r>
            <a:r>
              <a:rPr sz="800" spc="50" dirty="0">
                <a:latin typeface="Calibri"/>
                <a:cs typeface="Calibri"/>
              </a:rPr>
              <a:t>operations</a:t>
            </a:r>
            <a:r>
              <a:rPr sz="800" spc="10" dirty="0">
                <a:latin typeface="Calibri"/>
                <a:cs typeface="Calibri"/>
              </a:rPr>
              <a:t> </a:t>
            </a:r>
            <a:r>
              <a:rPr sz="800" spc="30" dirty="0">
                <a:latin typeface="Calibri"/>
                <a:cs typeface="Calibri"/>
              </a:rPr>
              <a:t>and </a:t>
            </a:r>
            <a:r>
              <a:rPr sz="800" spc="55" dirty="0">
                <a:latin typeface="Calibri"/>
                <a:cs typeface="Calibri"/>
              </a:rPr>
              <a:t>supply</a:t>
            </a:r>
            <a:r>
              <a:rPr sz="800" spc="165" dirty="0">
                <a:latin typeface="Calibri"/>
                <a:cs typeface="Calibri"/>
              </a:rPr>
              <a:t>  </a:t>
            </a:r>
            <a:r>
              <a:rPr sz="800" spc="55" dirty="0">
                <a:latin typeface="Calibri"/>
                <a:cs typeface="Calibri"/>
              </a:rPr>
              <a:t>chain</a:t>
            </a:r>
            <a:r>
              <a:rPr sz="800" spc="185" dirty="0">
                <a:latin typeface="Calibri"/>
                <a:cs typeface="Calibri"/>
              </a:rPr>
              <a:t>  </a:t>
            </a:r>
            <a:r>
              <a:rPr sz="800" spc="45" dirty="0">
                <a:latin typeface="Calibri"/>
                <a:cs typeface="Calibri"/>
              </a:rPr>
              <a:t>functions.</a:t>
            </a:r>
            <a:r>
              <a:rPr sz="800" spc="495" dirty="0">
                <a:latin typeface="Calibri"/>
                <a:cs typeface="Calibri"/>
              </a:rPr>
              <a:t> </a:t>
            </a:r>
            <a:r>
              <a:rPr sz="800" spc="65" dirty="0">
                <a:latin typeface="Calibri"/>
                <a:cs typeface="Calibri"/>
              </a:rPr>
              <a:t>These</a:t>
            </a:r>
            <a:r>
              <a:rPr sz="800" spc="170" dirty="0">
                <a:latin typeface="Calibri"/>
                <a:cs typeface="Calibri"/>
              </a:rPr>
              <a:t>  </a:t>
            </a:r>
            <a:r>
              <a:rPr sz="800" spc="50" dirty="0">
                <a:latin typeface="Calibri"/>
                <a:cs typeface="Calibri"/>
              </a:rPr>
              <a:t>include</a:t>
            </a:r>
            <a:r>
              <a:rPr sz="800" spc="175" dirty="0">
                <a:latin typeface="Calibri"/>
                <a:cs typeface="Calibri"/>
              </a:rPr>
              <a:t>  </a:t>
            </a:r>
            <a:r>
              <a:rPr sz="800" spc="45" dirty="0">
                <a:latin typeface="Calibri"/>
                <a:cs typeface="Calibri"/>
              </a:rPr>
              <a:t>manufacturing </a:t>
            </a:r>
            <a:r>
              <a:rPr sz="800" spc="50" dirty="0">
                <a:latin typeface="Calibri"/>
                <a:cs typeface="Calibri"/>
              </a:rPr>
              <a:t>product</a:t>
            </a:r>
            <a:r>
              <a:rPr sz="800" spc="85" dirty="0">
                <a:latin typeface="Calibri"/>
                <a:cs typeface="Calibri"/>
              </a:rPr>
              <a:t> </a:t>
            </a:r>
            <a:r>
              <a:rPr sz="800" spc="70" dirty="0">
                <a:latin typeface="Calibri"/>
                <a:cs typeface="Calibri"/>
              </a:rPr>
              <a:t>and</a:t>
            </a:r>
            <a:r>
              <a:rPr sz="800" spc="50" dirty="0">
                <a:latin typeface="Calibri"/>
                <a:cs typeface="Calibri"/>
              </a:rPr>
              <a:t> </a:t>
            </a:r>
            <a:r>
              <a:rPr sz="800" spc="55" dirty="0">
                <a:latin typeface="Calibri"/>
                <a:cs typeface="Calibri"/>
              </a:rPr>
              <a:t>test</a:t>
            </a:r>
            <a:r>
              <a:rPr sz="800" spc="60" dirty="0">
                <a:latin typeface="Calibri"/>
                <a:cs typeface="Calibri"/>
              </a:rPr>
              <a:t> </a:t>
            </a:r>
            <a:r>
              <a:rPr sz="800" spc="50" dirty="0">
                <a:latin typeface="Calibri"/>
                <a:cs typeface="Calibri"/>
              </a:rPr>
              <a:t>engineering,</a:t>
            </a:r>
            <a:r>
              <a:rPr sz="800" spc="85" dirty="0">
                <a:latin typeface="Calibri"/>
                <a:cs typeface="Calibri"/>
              </a:rPr>
              <a:t> </a:t>
            </a:r>
            <a:r>
              <a:rPr sz="800" spc="55" dirty="0">
                <a:latin typeface="Calibri"/>
                <a:cs typeface="Calibri"/>
              </a:rPr>
              <a:t>foundry</a:t>
            </a:r>
            <a:r>
              <a:rPr sz="800" spc="85" dirty="0">
                <a:latin typeface="Calibri"/>
                <a:cs typeface="Calibri"/>
              </a:rPr>
              <a:t> </a:t>
            </a:r>
            <a:r>
              <a:rPr sz="800" spc="50" dirty="0">
                <a:latin typeface="Calibri"/>
                <a:cs typeface="Calibri"/>
              </a:rPr>
              <a:t>operations,</a:t>
            </a:r>
            <a:r>
              <a:rPr sz="800" spc="80" dirty="0">
                <a:latin typeface="Calibri"/>
                <a:cs typeface="Calibri"/>
              </a:rPr>
              <a:t> </a:t>
            </a:r>
            <a:r>
              <a:rPr sz="800" spc="35" dirty="0">
                <a:latin typeface="Calibri"/>
                <a:cs typeface="Calibri"/>
              </a:rPr>
              <a:t>supplier </a:t>
            </a:r>
            <a:r>
              <a:rPr sz="800" spc="70" dirty="0">
                <a:latin typeface="Calibri"/>
                <a:cs typeface="Calibri"/>
              </a:rPr>
              <a:t>management</a:t>
            </a:r>
            <a:r>
              <a:rPr sz="800" spc="355" dirty="0">
                <a:latin typeface="Calibri"/>
                <a:cs typeface="Calibri"/>
              </a:rPr>
              <a:t> </a:t>
            </a:r>
            <a:r>
              <a:rPr sz="800" spc="65" dirty="0">
                <a:latin typeface="Calibri"/>
                <a:cs typeface="Calibri"/>
              </a:rPr>
              <a:t>and</a:t>
            </a:r>
            <a:r>
              <a:rPr sz="800" spc="355" dirty="0">
                <a:latin typeface="Calibri"/>
                <a:cs typeface="Calibri"/>
              </a:rPr>
              <a:t> </a:t>
            </a:r>
            <a:r>
              <a:rPr sz="800" spc="50" dirty="0">
                <a:latin typeface="Calibri"/>
                <a:cs typeface="Calibri"/>
              </a:rPr>
              <a:t>contract-</a:t>
            </a:r>
            <a:r>
              <a:rPr sz="800" spc="55" dirty="0">
                <a:latin typeface="Calibri"/>
                <a:cs typeface="Calibri"/>
              </a:rPr>
              <a:t>manufacturing</a:t>
            </a:r>
            <a:r>
              <a:rPr sz="800" spc="360" dirty="0">
                <a:latin typeface="Calibri"/>
                <a:cs typeface="Calibri"/>
              </a:rPr>
              <a:t> </a:t>
            </a:r>
            <a:r>
              <a:rPr sz="800" spc="55" dirty="0">
                <a:latin typeface="Calibri"/>
                <a:cs typeface="Calibri"/>
              </a:rPr>
              <a:t>management, supply</a:t>
            </a:r>
            <a:r>
              <a:rPr sz="800" spc="204" dirty="0">
                <a:latin typeface="Calibri"/>
                <a:cs typeface="Calibri"/>
              </a:rPr>
              <a:t>  </a:t>
            </a:r>
            <a:r>
              <a:rPr sz="800" spc="50" dirty="0">
                <a:latin typeface="Calibri"/>
                <a:cs typeface="Calibri"/>
              </a:rPr>
              <a:t>planning,</a:t>
            </a:r>
            <a:r>
              <a:rPr sz="800" spc="195" dirty="0">
                <a:latin typeface="Calibri"/>
                <a:cs typeface="Calibri"/>
              </a:rPr>
              <a:t>  </a:t>
            </a:r>
            <a:r>
              <a:rPr sz="800" dirty="0">
                <a:latin typeface="Calibri"/>
                <a:cs typeface="Calibri"/>
              </a:rPr>
              <a:t>logistics,</a:t>
            </a:r>
            <a:r>
              <a:rPr sz="800" spc="480" dirty="0">
                <a:latin typeface="Calibri"/>
                <a:cs typeface="Calibri"/>
              </a:rPr>
              <a:t> </a:t>
            </a:r>
            <a:r>
              <a:rPr sz="800" spc="70" dirty="0">
                <a:latin typeface="Calibri"/>
                <a:cs typeface="Calibri"/>
              </a:rPr>
              <a:t>and</a:t>
            </a:r>
            <a:r>
              <a:rPr sz="800" spc="475" dirty="0">
                <a:latin typeface="Calibri"/>
                <a:cs typeface="Calibri"/>
              </a:rPr>
              <a:t> </a:t>
            </a:r>
            <a:r>
              <a:rPr sz="800" spc="55" dirty="0">
                <a:latin typeface="Calibri"/>
                <a:cs typeface="Calibri"/>
              </a:rPr>
              <a:t>the</a:t>
            </a:r>
            <a:r>
              <a:rPr sz="800" spc="160" dirty="0">
                <a:latin typeface="Calibri"/>
                <a:cs typeface="Calibri"/>
              </a:rPr>
              <a:t>  </a:t>
            </a:r>
            <a:r>
              <a:rPr sz="800" spc="60" dirty="0">
                <a:latin typeface="Calibri"/>
                <a:cs typeface="Calibri"/>
              </a:rPr>
              <a:t>company’s</a:t>
            </a:r>
            <a:r>
              <a:rPr sz="800" spc="165" dirty="0">
                <a:latin typeface="Calibri"/>
                <a:cs typeface="Calibri"/>
              </a:rPr>
              <a:t>  </a:t>
            </a:r>
            <a:r>
              <a:rPr sz="800" spc="35" dirty="0">
                <a:latin typeface="Calibri"/>
                <a:cs typeface="Calibri"/>
              </a:rPr>
              <a:t>quality </a:t>
            </a:r>
            <a:r>
              <a:rPr sz="800" spc="70" dirty="0">
                <a:latin typeface="Calibri"/>
                <a:cs typeface="Calibri"/>
              </a:rPr>
              <a:t>management</a:t>
            </a:r>
            <a:r>
              <a:rPr sz="800" spc="170" dirty="0">
                <a:latin typeface="Calibri"/>
                <a:cs typeface="Calibri"/>
              </a:rPr>
              <a:t>  </a:t>
            </a:r>
            <a:r>
              <a:rPr sz="800" spc="55" dirty="0">
                <a:latin typeface="Calibri"/>
                <a:cs typeface="Calibri"/>
              </a:rPr>
              <a:t>system.</a:t>
            </a:r>
            <a:r>
              <a:rPr sz="800" spc="165" dirty="0">
                <a:latin typeface="Calibri"/>
                <a:cs typeface="Calibri"/>
              </a:rPr>
              <a:t>  </a:t>
            </a:r>
            <a:r>
              <a:rPr sz="800" spc="60" dirty="0">
                <a:latin typeface="Calibri"/>
                <a:cs typeface="Calibri"/>
              </a:rPr>
              <a:t>She</a:t>
            </a:r>
            <a:r>
              <a:rPr sz="800" spc="210" dirty="0">
                <a:latin typeface="Calibri"/>
                <a:cs typeface="Calibri"/>
              </a:rPr>
              <a:t>  </a:t>
            </a:r>
            <a:r>
              <a:rPr sz="800" spc="70" dirty="0">
                <a:latin typeface="Calibri"/>
                <a:cs typeface="Calibri"/>
              </a:rPr>
              <a:t>was</a:t>
            </a:r>
            <a:r>
              <a:rPr sz="800" spc="210" dirty="0">
                <a:latin typeface="Calibri"/>
                <a:cs typeface="Calibri"/>
              </a:rPr>
              <a:t>  </a:t>
            </a:r>
            <a:r>
              <a:rPr sz="800" spc="50" dirty="0">
                <a:latin typeface="Calibri"/>
                <a:cs typeface="Calibri"/>
              </a:rPr>
              <a:t>also</a:t>
            </a:r>
            <a:r>
              <a:rPr sz="800" spc="204" dirty="0">
                <a:latin typeface="Calibri"/>
                <a:cs typeface="Calibri"/>
              </a:rPr>
              <a:t>  </a:t>
            </a:r>
            <a:r>
              <a:rPr sz="800" spc="50" dirty="0">
                <a:latin typeface="Calibri"/>
                <a:cs typeface="Calibri"/>
              </a:rPr>
              <a:t>responsible</a:t>
            </a:r>
            <a:r>
              <a:rPr sz="800" spc="225" dirty="0">
                <a:latin typeface="Calibri"/>
                <a:cs typeface="Calibri"/>
              </a:rPr>
              <a:t>  </a:t>
            </a:r>
            <a:r>
              <a:rPr sz="800" spc="-25" dirty="0">
                <a:latin typeface="Calibri"/>
                <a:cs typeface="Calibri"/>
              </a:rPr>
              <a:t>for</a:t>
            </a:r>
            <a:r>
              <a:rPr sz="800" spc="55" dirty="0">
                <a:latin typeface="Calibri"/>
                <a:cs typeface="Calibri"/>
              </a:rPr>
              <a:t> overseeing</a:t>
            </a:r>
            <a:r>
              <a:rPr sz="800" spc="10" dirty="0">
                <a:latin typeface="Calibri"/>
                <a:cs typeface="Calibri"/>
              </a:rPr>
              <a:t> </a:t>
            </a:r>
            <a:r>
              <a:rPr sz="800" spc="55" dirty="0">
                <a:latin typeface="Calibri"/>
                <a:cs typeface="Calibri"/>
              </a:rPr>
              <a:t>construction</a:t>
            </a:r>
            <a:r>
              <a:rPr sz="800" spc="5" dirty="0">
                <a:latin typeface="Calibri"/>
                <a:cs typeface="Calibri"/>
              </a:rPr>
              <a:t> </a:t>
            </a:r>
            <a:r>
              <a:rPr sz="800" spc="50" dirty="0">
                <a:latin typeface="Calibri"/>
                <a:cs typeface="Calibri"/>
              </a:rPr>
              <a:t>of</a:t>
            </a:r>
            <a:r>
              <a:rPr sz="800" spc="-5" dirty="0">
                <a:latin typeface="Calibri"/>
                <a:cs typeface="Calibri"/>
              </a:rPr>
              <a:t> </a:t>
            </a:r>
            <a:r>
              <a:rPr sz="800" spc="65" dirty="0">
                <a:latin typeface="Calibri"/>
                <a:cs typeface="Calibri"/>
              </a:rPr>
              <a:t>the</a:t>
            </a:r>
            <a:r>
              <a:rPr sz="800" spc="-25" dirty="0">
                <a:latin typeface="Calibri"/>
                <a:cs typeface="Calibri"/>
              </a:rPr>
              <a:t> </a:t>
            </a:r>
            <a:r>
              <a:rPr sz="800" spc="60" dirty="0">
                <a:latin typeface="Calibri"/>
                <a:cs typeface="Calibri"/>
              </a:rPr>
              <a:t>company's</a:t>
            </a:r>
            <a:r>
              <a:rPr sz="800" spc="5" dirty="0">
                <a:latin typeface="Calibri"/>
                <a:cs typeface="Calibri"/>
              </a:rPr>
              <a:t> </a:t>
            </a:r>
            <a:r>
              <a:rPr sz="800" spc="65" dirty="0">
                <a:latin typeface="Calibri"/>
                <a:cs typeface="Calibri"/>
              </a:rPr>
              <a:t>new</a:t>
            </a:r>
            <a:r>
              <a:rPr sz="800" spc="-5" dirty="0">
                <a:latin typeface="Calibri"/>
                <a:cs typeface="Calibri"/>
              </a:rPr>
              <a:t> </a:t>
            </a:r>
            <a:r>
              <a:rPr sz="800" spc="65" dirty="0">
                <a:latin typeface="Calibri"/>
                <a:cs typeface="Calibri"/>
              </a:rPr>
              <a:t>1.25</a:t>
            </a:r>
            <a:r>
              <a:rPr sz="800" spc="-20" dirty="0">
                <a:latin typeface="Calibri"/>
                <a:cs typeface="Calibri"/>
              </a:rPr>
              <a:t> </a:t>
            </a:r>
            <a:r>
              <a:rPr sz="800" spc="35" dirty="0">
                <a:latin typeface="Calibri"/>
                <a:cs typeface="Calibri"/>
              </a:rPr>
              <a:t>million- </a:t>
            </a:r>
            <a:r>
              <a:rPr sz="800" spc="55" dirty="0">
                <a:latin typeface="Calibri"/>
                <a:cs typeface="Calibri"/>
              </a:rPr>
              <a:t>square-foot</a:t>
            </a:r>
            <a:r>
              <a:rPr sz="800" spc="-5" dirty="0">
                <a:latin typeface="Calibri"/>
                <a:cs typeface="Calibri"/>
              </a:rPr>
              <a:t> </a:t>
            </a:r>
            <a:r>
              <a:rPr sz="800" spc="60" dirty="0">
                <a:latin typeface="Calibri"/>
                <a:cs typeface="Calibri"/>
              </a:rPr>
              <a:t>corporate</a:t>
            </a:r>
            <a:r>
              <a:rPr sz="800" spc="25" dirty="0">
                <a:latin typeface="Calibri"/>
                <a:cs typeface="Calibri"/>
              </a:rPr>
              <a:t> </a:t>
            </a:r>
            <a:r>
              <a:rPr sz="800" spc="55" dirty="0">
                <a:latin typeface="Calibri"/>
                <a:cs typeface="Calibri"/>
              </a:rPr>
              <a:t>headquarters</a:t>
            </a:r>
            <a:r>
              <a:rPr sz="800" spc="65" dirty="0">
                <a:latin typeface="Calibri"/>
                <a:cs typeface="Calibri"/>
              </a:rPr>
              <a:t> </a:t>
            </a:r>
            <a:r>
              <a:rPr sz="800" dirty="0">
                <a:latin typeface="Calibri"/>
                <a:cs typeface="Calibri"/>
              </a:rPr>
              <a:t>in</a:t>
            </a:r>
            <a:r>
              <a:rPr sz="800" spc="40" dirty="0">
                <a:latin typeface="Calibri"/>
                <a:cs typeface="Calibri"/>
              </a:rPr>
              <a:t> </a:t>
            </a:r>
            <a:r>
              <a:rPr sz="800" spc="60" dirty="0">
                <a:latin typeface="Calibri"/>
                <a:cs typeface="Calibri"/>
              </a:rPr>
              <a:t>Santa</a:t>
            </a:r>
            <a:r>
              <a:rPr sz="800" spc="45" dirty="0">
                <a:latin typeface="Calibri"/>
                <a:cs typeface="Calibri"/>
              </a:rPr>
              <a:t> </a:t>
            </a:r>
            <a:r>
              <a:rPr sz="800" spc="50" dirty="0">
                <a:latin typeface="Calibri"/>
                <a:cs typeface="Calibri"/>
              </a:rPr>
              <a:t>Clara,</a:t>
            </a:r>
            <a:r>
              <a:rPr sz="800" spc="45" dirty="0">
                <a:latin typeface="Calibri"/>
                <a:cs typeface="Calibri"/>
              </a:rPr>
              <a:t> </a:t>
            </a:r>
            <a:r>
              <a:rPr sz="800" spc="-10" dirty="0">
                <a:latin typeface="Calibri"/>
                <a:cs typeface="Calibri"/>
              </a:rPr>
              <a:t>Calif.</a:t>
            </a:r>
            <a:endParaRPr sz="800" dirty="0">
              <a:latin typeface="Calibri"/>
              <a:cs typeface="Calibri"/>
            </a:endParaRPr>
          </a:p>
        </p:txBody>
      </p:sp>
      <p:sp>
        <p:nvSpPr>
          <p:cNvPr id="6" name="object 6"/>
          <p:cNvSpPr txBox="1"/>
          <p:nvPr/>
        </p:nvSpPr>
        <p:spPr>
          <a:xfrm>
            <a:off x="3156464" y="2408446"/>
            <a:ext cx="2901315" cy="1096010"/>
          </a:xfrm>
          <a:prstGeom prst="rect">
            <a:avLst/>
          </a:prstGeom>
        </p:spPr>
        <p:txBody>
          <a:bodyPr vert="horz" wrap="square" lIns="0" tIns="7620" rIns="0" bIns="0" rtlCol="0">
            <a:spAutoFit/>
          </a:bodyPr>
          <a:lstStyle/>
          <a:p>
            <a:pPr marL="12700" marR="5080">
              <a:lnSpc>
                <a:spcPct val="125899"/>
              </a:lnSpc>
              <a:spcBef>
                <a:spcPts val="60"/>
              </a:spcBef>
            </a:pPr>
            <a:r>
              <a:rPr sz="800" spc="55" dirty="0">
                <a:latin typeface="Calibri"/>
                <a:cs typeface="Calibri"/>
              </a:rPr>
              <a:t>Puri</a:t>
            </a:r>
            <a:r>
              <a:rPr sz="800" spc="-35" dirty="0">
                <a:latin typeface="Calibri"/>
                <a:cs typeface="Calibri"/>
              </a:rPr>
              <a:t> </a:t>
            </a:r>
            <a:r>
              <a:rPr sz="800" spc="55" dirty="0">
                <a:latin typeface="Calibri"/>
                <a:cs typeface="Calibri"/>
              </a:rPr>
              <a:t>joined</a:t>
            </a:r>
            <a:r>
              <a:rPr sz="800" spc="-20" dirty="0">
                <a:latin typeface="Calibri"/>
                <a:cs typeface="Calibri"/>
              </a:rPr>
              <a:t> </a:t>
            </a:r>
            <a:r>
              <a:rPr sz="800" spc="60" dirty="0">
                <a:latin typeface="Calibri"/>
                <a:cs typeface="Calibri"/>
              </a:rPr>
              <a:t>NVIDIA</a:t>
            </a:r>
            <a:r>
              <a:rPr sz="800" spc="15" dirty="0">
                <a:latin typeface="Calibri"/>
                <a:cs typeface="Calibri"/>
              </a:rPr>
              <a:t> </a:t>
            </a:r>
            <a:r>
              <a:rPr sz="800" dirty="0">
                <a:latin typeface="Calibri"/>
                <a:cs typeface="Calibri"/>
              </a:rPr>
              <a:t>in </a:t>
            </a:r>
            <a:r>
              <a:rPr sz="800" spc="75" dirty="0">
                <a:latin typeface="Calibri"/>
                <a:cs typeface="Calibri"/>
              </a:rPr>
              <a:t>2005</a:t>
            </a:r>
            <a:r>
              <a:rPr sz="800" spc="-30" dirty="0">
                <a:latin typeface="Calibri"/>
                <a:cs typeface="Calibri"/>
              </a:rPr>
              <a:t> </a:t>
            </a:r>
            <a:r>
              <a:rPr sz="800" spc="50" dirty="0">
                <a:latin typeface="Calibri"/>
                <a:cs typeface="Calibri"/>
              </a:rPr>
              <a:t>after</a:t>
            </a:r>
            <a:r>
              <a:rPr sz="800" spc="-5" dirty="0">
                <a:latin typeface="Calibri"/>
                <a:cs typeface="Calibri"/>
              </a:rPr>
              <a:t> </a:t>
            </a:r>
            <a:r>
              <a:rPr sz="800" spc="65" dirty="0">
                <a:latin typeface="Calibri"/>
                <a:cs typeface="Calibri"/>
              </a:rPr>
              <a:t>a</a:t>
            </a:r>
            <a:r>
              <a:rPr sz="800" dirty="0">
                <a:latin typeface="Calibri"/>
                <a:cs typeface="Calibri"/>
              </a:rPr>
              <a:t> </a:t>
            </a:r>
            <a:r>
              <a:rPr sz="800" spc="60" dirty="0">
                <a:latin typeface="Calibri"/>
                <a:cs typeface="Calibri"/>
              </a:rPr>
              <a:t>22-</a:t>
            </a:r>
            <a:r>
              <a:rPr sz="800" spc="55" dirty="0">
                <a:latin typeface="Calibri"/>
                <a:cs typeface="Calibri"/>
              </a:rPr>
              <a:t>year</a:t>
            </a:r>
            <a:r>
              <a:rPr sz="800" spc="-30" dirty="0">
                <a:latin typeface="Calibri"/>
                <a:cs typeface="Calibri"/>
              </a:rPr>
              <a:t> </a:t>
            </a:r>
            <a:r>
              <a:rPr sz="800" spc="60" dirty="0">
                <a:latin typeface="Calibri"/>
                <a:cs typeface="Calibri"/>
              </a:rPr>
              <a:t>career</a:t>
            </a:r>
            <a:r>
              <a:rPr sz="800" spc="-5" dirty="0">
                <a:latin typeface="Calibri"/>
                <a:cs typeface="Calibri"/>
              </a:rPr>
              <a:t> </a:t>
            </a:r>
            <a:r>
              <a:rPr sz="800" dirty="0">
                <a:latin typeface="Calibri"/>
                <a:cs typeface="Calibri"/>
              </a:rPr>
              <a:t>at</a:t>
            </a:r>
            <a:r>
              <a:rPr sz="800" spc="5" dirty="0">
                <a:latin typeface="Calibri"/>
                <a:cs typeface="Calibri"/>
              </a:rPr>
              <a:t> </a:t>
            </a:r>
            <a:r>
              <a:rPr sz="800" spc="-25" dirty="0">
                <a:latin typeface="Calibri"/>
                <a:cs typeface="Calibri"/>
              </a:rPr>
              <a:t>Sun</a:t>
            </a:r>
            <a:r>
              <a:rPr sz="800" spc="60" dirty="0">
                <a:latin typeface="Calibri"/>
                <a:cs typeface="Calibri"/>
              </a:rPr>
              <a:t> Microsystems,</a:t>
            </a:r>
            <a:r>
              <a:rPr sz="800" spc="-25" dirty="0">
                <a:latin typeface="Calibri"/>
                <a:cs typeface="Calibri"/>
              </a:rPr>
              <a:t> </a:t>
            </a:r>
            <a:r>
              <a:rPr sz="800" spc="65" dirty="0">
                <a:latin typeface="Calibri"/>
                <a:cs typeface="Calibri"/>
              </a:rPr>
              <a:t>where</a:t>
            </a:r>
            <a:r>
              <a:rPr sz="800" dirty="0">
                <a:latin typeface="Calibri"/>
                <a:cs typeface="Calibri"/>
              </a:rPr>
              <a:t> </a:t>
            </a:r>
            <a:r>
              <a:rPr sz="800" spc="70" dirty="0">
                <a:latin typeface="Calibri"/>
                <a:cs typeface="Calibri"/>
              </a:rPr>
              <a:t>he</a:t>
            </a:r>
            <a:r>
              <a:rPr sz="800" spc="-30" dirty="0">
                <a:latin typeface="Calibri"/>
                <a:cs typeface="Calibri"/>
              </a:rPr>
              <a:t> </a:t>
            </a:r>
            <a:r>
              <a:rPr sz="800" spc="55" dirty="0">
                <a:latin typeface="Calibri"/>
                <a:cs typeface="Calibri"/>
              </a:rPr>
              <a:t>held</a:t>
            </a:r>
            <a:r>
              <a:rPr sz="800" spc="5" dirty="0">
                <a:latin typeface="Calibri"/>
                <a:cs typeface="Calibri"/>
              </a:rPr>
              <a:t> </a:t>
            </a:r>
            <a:r>
              <a:rPr sz="800" spc="50" dirty="0">
                <a:latin typeface="Calibri"/>
                <a:cs typeface="Calibri"/>
              </a:rPr>
              <a:t>positions</a:t>
            </a:r>
            <a:r>
              <a:rPr sz="800" spc="-15" dirty="0">
                <a:latin typeface="Calibri"/>
                <a:cs typeface="Calibri"/>
              </a:rPr>
              <a:t> </a:t>
            </a:r>
            <a:r>
              <a:rPr sz="800" spc="30" dirty="0">
                <a:latin typeface="Calibri"/>
                <a:cs typeface="Calibri"/>
              </a:rPr>
              <a:t>in</a:t>
            </a:r>
            <a:r>
              <a:rPr sz="800" dirty="0">
                <a:latin typeface="Calibri"/>
                <a:cs typeface="Calibri"/>
              </a:rPr>
              <a:t> </a:t>
            </a:r>
            <a:r>
              <a:rPr sz="800" spc="30" dirty="0">
                <a:latin typeface="Calibri"/>
                <a:cs typeface="Calibri"/>
              </a:rPr>
              <a:t>sales,</a:t>
            </a:r>
            <a:r>
              <a:rPr sz="800" spc="-5" dirty="0">
                <a:latin typeface="Calibri"/>
                <a:cs typeface="Calibri"/>
              </a:rPr>
              <a:t> </a:t>
            </a:r>
            <a:r>
              <a:rPr sz="800" spc="50" dirty="0">
                <a:latin typeface="Calibri"/>
                <a:cs typeface="Calibri"/>
              </a:rPr>
              <a:t>marketing </a:t>
            </a:r>
            <a:r>
              <a:rPr sz="800" spc="65" dirty="0">
                <a:latin typeface="Calibri"/>
                <a:cs typeface="Calibri"/>
              </a:rPr>
              <a:t>and</a:t>
            </a:r>
            <a:r>
              <a:rPr sz="800" spc="25" dirty="0">
                <a:latin typeface="Calibri"/>
                <a:cs typeface="Calibri"/>
              </a:rPr>
              <a:t> </a:t>
            </a:r>
            <a:r>
              <a:rPr sz="800" spc="55" dirty="0">
                <a:latin typeface="Calibri"/>
                <a:cs typeface="Calibri"/>
              </a:rPr>
              <a:t>general</a:t>
            </a:r>
            <a:r>
              <a:rPr sz="800" spc="30" dirty="0">
                <a:latin typeface="Calibri"/>
                <a:cs typeface="Calibri"/>
              </a:rPr>
              <a:t> </a:t>
            </a:r>
            <a:r>
              <a:rPr sz="800" spc="65" dirty="0">
                <a:latin typeface="Calibri"/>
                <a:cs typeface="Calibri"/>
              </a:rPr>
              <a:t>management.</a:t>
            </a:r>
            <a:r>
              <a:rPr sz="800" spc="20" dirty="0">
                <a:latin typeface="Calibri"/>
                <a:cs typeface="Calibri"/>
              </a:rPr>
              <a:t> </a:t>
            </a:r>
            <a:r>
              <a:rPr sz="800" spc="50" dirty="0">
                <a:latin typeface="Calibri"/>
                <a:cs typeface="Calibri"/>
              </a:rPr>
              <a:t>This</a:t>
            </a:r>
            <a:r>
              <a:rPr sz="800" spc="45" dirty="0">
                <a:latin typeface="Calibri"/>
                <a:cs typeface="Calibri"/>
              </a:rPr>
              <a:t> </a:t>
            </a:r>
            <a:r>
              <a:rPr sz="800" spc="50" dirty="0">
                <a:latin typeface="Calibri"/>
                <a:cs typeface="Calibri"/>
              </a:rPr>
              <a:t>included roles</a:t>
            </a:r>
            <a:r>
              <a:rPr sz="800" spc="20" dirty="0">
                <a:latin typeface="Calibri"/>
                <a:cs typeface="Calibri"/>
              </a:rPr>
              <a:t> </a:t>
            </a:r>
            <a:r>
              <a:rPr sz="800" spc="60" dirty="0">
                <a:latin typeface="Calibri"/>
                <a:cs typeface="Calibri"/>
              </a:rPr>
              <a:t>as</a:t>
            </a:r>
            <a:r>
              <a:rPr sz="800" spc="20" dirty="0">
                <a:latin typeface="Calibri"/>
                <a:cs typeface="Calibri"/>
              </a:rPr>
              <a:t> </a:t>
            </a:r>
            <a:r>
              <a:rPr sz="800" spc="55" dirty="0">
                <a:latin typeface="Calibri"/>
                <a:cs typeface="Calibri"/>
              </a:rPr>
              <a:t>senior</a:t>
            </a:r>
            <a:r>
              <a:rPr sz="800" spc="20" dirty="0">
                <a:latin typeface="Calibri"/>
                <a:cs typeface="Calibri"/>
              </a:rPr>
              <a:t> </a:t>
            </a:r>
            <a:r>
              <a:rPr sz="800" spc="-20" dirty="0">
                <a:latin typeface="Calibri"/>
                <a:cs typeface="Calibri"/>
              </a:rPr>
              <a:t>vice</a:t>
            </a:r>
            <a:r>
              <a:rPr sz="800" spc="55" dirty="0">
                <a:latin typeface="Calibri"/>
                <a:cs typeface="Calibri"/>
              </a:rPr>
              <a:t> president</a:t>
            </a:r>
            <a:r>
              <a:rPr sz="800" spc="80" dirty="0">
                <a:latin typeface="Calibri"/>
                <a:cs typeface="Calibri"/>
              </a:rPr>
              <a:t> </a:t>
            </a:r>
            <a:r>
              <a:rPr sz="800" spc="50" dirty="0">
                <a:latin typeface="Calibri"/>
                <a:cs typeface="Calibri"/>
              </a:rPr>
              <a:t>of</a:t>
            </a:r>
            <a:r>
              <a:rPr sz="800" spc="40" dirty="0">
                <a:latin typeface="Calibri"/>
                <a:cs typeface="Calibri"/>
              </a:rPr>
              <a:t> </a:t>
            </a:r>
            <a:r>
              <a:rPr sz="800" spc="55" dirty="0">
                <a:latin typeface="Calibri"/>
                <a:cs typeface="Calibri"/>
              </a:rPr>
              <a:t>Sun’s</a:t>
            </a:r>
            <a:r>
              <a:rPr sz="800" spc="50" dirty="0">
                <a:latin typeface="Calibri"/>
                <a:cs typeface="Calibri"/>
              </a:rPr>
              <a:t> Asia-</a:t>
            </a:r>
            <a:r>
              <a:rPr sz="800" spc="45" dirty="0">
                <a:latin typeface="Calibri"/>
                <a:cs typeface="Calibri"/>
              </a:rPr>
              <a:t>Pacific</a:t>
            </a:r>
            <a:r>
              <a:rPr sz="800" spc="65" dirty="0">
                <a:latin typeface="Calibri"/>
                <a:cs typeface="Calibri"/>
              </a:rPr>
              <a:t> </a:t>
            </a:r>
            <a:r>
              <a:rPr sz="800" spc="60" dirty="0">
                <a:latin typeface="Calibri"/>
                <a:cs typeface="Calibri"/>
              </a:rPr>
              <a:t>Group,</a:t>
            </a:r>
            <a:r>
              <a:rPr sz="800" spc="55" dirty="0">
                <a:latin typeface="Calibri"/>
                <a:cs typeface="Calibri"/>
              </a:rPr>
              <a:t> </a:t>
            </a:r>
            <a:r>
              <a:rPr sz="800" dirty="0">
                <a:latin typeface="Calibri"/>
                <a:cs typeface="Calibri"/>
              </a:rPr>
              <a:t>vice</a:t>
            </a:r>
            <a:r>
              <a:rPr sz="800" spc="75" dirty="0">
                <a:latin typeface="Calibri"/>
                <a:cs typeface="Calibri"/>
              </a:rPr>
              <a:t> </a:t>
            </a:r>
            <a:r>
              <a:rPr sz="800" spc="50" dirty="0">
                <a:latin typeface="Calibri"/>
                <a:cs typeface="Calibri"/>
              </a:rPr>
              <a:t>president</a:t>
            </a:r>
            <a:r>
              <a:rPr sz="800" spc="80" dirty="0">
                <a:latin typeface="Calibri"/>
                <a:cs typeface="Calibri"/>
              </a:rPr>
              <a:t> </a:t>
            </a:r>
            <a:r>
              <a:rPr sz="800" spc="25" dirty="0">
                <a:latin typeface="Calibri"/>
                <a:cs typeface="Calibri"/>
              </a:rPr>
              <a:t>of</a:t>
            </a:r>
            <a:r>
              <a:rPr sz="800" spc="60" dirty="0">
                <a:latin typeface="Calibri"/>
                <a:cs typeface="Calibri"/>
              </a:rPr>
              <a:t> worldwide</a:t>
            </a:r>
            <a:r>
              <a:rPr sz="800" spc="80" dirty="0">
                <a:latin typeface="Calibri"/>
                <a:cs typeface="Calibri"/>
              </a:rPr>
              <a:t> </a:t>
            </a:r>
            <a:r>
              <a:rPr sz="800" spc="10" dirty="0">
                <a:latin typeface="Calibri"/>
                <a:cs typeface="Calibri"/>
              </a:rPr>
              <a:t>sales</a:t>
            </a:r>
            <a:r>
              <a:rPr sz="800" spc="65" dirty="0">
                <a:latin typeface="Calibri"/>
                <a:cs typeface="Calibri"/>
              </a:rPr>
              <a:t> </a:t>
            </a:r>
            <a:r>
              <a:rPr sz="800" spc="50" dirty="0">
                <a:latin typeface="Calibri"/>
                <a:cs typeface="Calibri"/>
              </a:rPr>
              <a:t>for</a:t>
            </a:r>
            <a:r>
              <a:rPr sz="800" spc="65" dirty="0">
                <a:latin typeface="Calibri"/>
                <a:cs typeface="Calibri"/>
              </a:rPr>
              <a:t> </a:t>
            </a:r>
            <a:r>
              <a:rPr sz="800" spc="55" dirty="0">
                <a:latin typeface="Calibri"/>
                <a:cs typeface="Calibri"/>
              </a:rPr>
              <a:t>software</a:t>
            </a:r>
            <a:r>
              <a:rPr sz="800" spc="50" dirty="0">
                <a:latin typeface="Calibri"/>
                <a:cs typeface="Calibri"/>
              </a:rPr>
              <a:t> </a:t>
            </a:r>
            <a:r>
              <a:rPr sz="800" spc="65" dirty="0">
                <a:latin typeface="Calibri"/>
                <a:cs typeface="Calibri"/>
              </a:rPr>
              <a:t>and</a:t>
            </a:r>
            <a:r>
              <a:rPr sz="800" spc="50" dirty="0">
                <a:latin typeface="Calibri"/>
                <a:cs typeface="Calibri"/>
              </a:rPr>
              <a:t> </a:t>
            </a:r>
            <a:r>
              <a:rPr sz="800" spc="55" dirty="0">
                <a:latin typeface="Calibri"/>
                <a:cs typeface="Calibri"/>
              </a:rPr>
              <a:t>technology,</a:t>
            </a:r>
            <a:r>
              <a:rPr sz="800" spc="50" dirty="0">
                <a:latin typeface="Calibri"/>
                <a:cs typeface="Calibri"/>
              </a:rPr>
              <a:t> </a:t>
            </a:r>
            <a:r>
              <a:rPr sz="800" spc="55" dirty="0">
                <a:latin typeface="Calibri"/>
                <a:cs typeface="Calibri"/>
              </a:rPr>
              <a:t>president </a:t>
            </a:r>
            <a:r>
              <a:rPr sz="800" spc="25" dirty="0">
                <a:latin typeface="Calibri"/>
                <a:cs typeface="Calibri"/>
              </a:rPr>
              <a:t>of</a:t>
            </a:r>
            <a:r>
              <a:rPr sz="800" spc="60" dirty="0">
                <a:latin typeface="Calibri"/>
                <a:cs typeface="Calibri"/>
              </a:rPr>
              <a:t> Nihon</a:t>
            </a:r>
            <a:r>
              <a:rPr sz="800" spc="-15" dirty="0">
                <a:latin typeface="Calibri"/>
                <a:cs typeface="Calibri"/>
              </a:rPr>
              <a:t> </a:t>
            </a:r>
            <a:r>
              <a:rPr sz="800" spc="65" dirty="0">
                <a:latin typeface="Calibri"/>
                <a:cs typeface="Calibri"/>
              </a:rPr>
              <a:t>Sun</a:t>
            </a:r>
            <a:r>
              <a:rPr sz="800" dirty="0">
                <a:latin typeface="Calibri"/>
                <a:cs typeface="Calibri"/>
              </a:rPr>
              <a:t> </a:t>
            </a:r>
            <a:r>
              <a:rPr sz="800" spc="65" dirty="0">
                <a:latin typeface="Calibri"/>
                <a:cs typeface="Calibri"/>
              </a:rPr>
              <a:t>KK</a:t>
            </a:r>
            <a:r>
              <a:rPr sz="800" spc="35" dirty="0">
                <a:latin typeface="Calibri"/>
                <a:cs typeface="Calibri"/>
              </a:rPr>
              <a:t> </a:t>
            </a:r>
            <a:r>
              <a:rPr sz="800" spc="60" dirty="0">
                <a:latin typeface="Calibri"/>
                <a:cs typeface="Calibri"/>
              </a:rPr>
              <a:t>and</a:t>
            </a:r>
            <a:r>
              <a:rPr sz="800" spc="25" dirty="0">
                <a:latin typeface="Calibri"/>
                <a:cs typeface="Calibri"/>
              </a:rPr>
              <a:t> </a:t>
            </a:r>
            <a:r>
              <a:rPr sz="800" spc="10" dirty="0">
                <a:latin typeface="Calibri"/>
                <a:cs typeface="Calibri"/>
              </a:rPr>
              <a:t>vice</a:t>
            </a:r>
            <a:r>
              <a:rPr sz="800" spc="30" dirty="0">
                <a:latin typeface="Calibri"/>
                <a:cs typeface="Calibri"/>
              </a:rPr>
              <a:t> </a:t>
            </a:r>
            <a:r>
              <a:rPr sz="800" spc="50" dirty="0">
                <a:latin typeface="Calibri"/>
                <a:cs typeface="Calibri"/>
              </a:rPr>
              <a:t>president</a:t>
            </a:r>
            <a:r>
              <a:rPr sz="800" spc="40" dirty="0">
                <a:latin typeface="Calibri"/>
                <a:cs typeface="Calibri"/>
              </a:rPr>
              <a:t> </a:t>
            </a:r>
            <a:r>
              <a:rPr sz="800" spc="50" dirty="0">
                <a:latin typeface="Calibri"/>
                <a:cs typeface="Calibri"/>
              </a:rPr>
              <a:t>of</a:t>
            </a:r>
            <a:r>
              <a:rPr sz="800" spc="-15" dirty="0">
                <a:latin typeface="Calibri"/>
                <a:cs typeface="Calibri"/>
              </a:rPr>
              <a:t> </a:t>
            </a:r>
            <a:r>
              <a:rPr sz="800" spc="60" dirty="0">
                <a:latin typeface="Calibri"/>
                <a:cs typeface="Calibri"/>
              </a:rPr>
              <a:t>worldwide</a:t>
            </a:r>
            <a:r>
              <a:rPr sz="800" spc="15" dirty="0">
                <a:latin typeface="Calibri"/>
                <a:cs typeface="Calibri"/>
              </a:rPr>
              <a:t> </a:t>
            </a:r>
            <a:r>
              <a:rPr sz="800" spc="45" dirty="0">
                <a:latin typeface="Calibri"/>
                <a:cs typeface="Calibri"/>
              </a:rPr>
              <a:t>product </a:t>
            </a:r>
            <a:r>
              <a:rPr sz="800" spc="40" dirty="0">
                <a:latin typeface="Calibri"/>
                <a:cs typeface="Calibri"/>
              </a:rPr>
              <a:t>marketing.</a:t>
            </a:r>
            <a:endParaRPr sz="800" dirty="0">
              <a:latin typeface="Calibri"/>
              <a:cs typeface="Calibri"/>
            </a:endParaRPr>
          </a:p>
        </p:txBody>
      </p:sp>
      <p:sp>
        <p:nvSpPr>
          <p:cNvPr id="7" name="object 7"/>
          <p:cNvSpPr txBox="1"/>
          <p:nvPr/>
        </p:nvSpPr>
        <p:spPr>
          <a:xfrm>
            <a:off x="3173397" y="5466698"/>
            <a:ext cx="3028315" cy="941069"/>
          </a:xfrm>
          <a:prstGeom prst="rect">
            <a:avLst/>
          </a:prstGeom>
        </p:spPr>
        <p:txBody>
          <a:bodyPr vert="horz" wrap="square" lIns="0" tIns="7620" rIns="0" bIns="0" rtlCol="0">
            <a:spAutoFit/>
          </a:bodyPr>
          <a:lstStyle/>
          <a:p>
            <a:pPr marL="12700" marR="5080">
              <a:lnSpc>
                <a:spcPct val="125699"/>
              </a:lnSpc>
              <a:spcBef>
                <a:spcPts val="60"/>
              </a:spcBef>
            </a:pPr>
            <a:r>
              <a:rPr sz="800" spc="20" dirty="0">
                <a:latin typeface="Calibri"/>
                <a:cs typeface="Calibri"/>
              </a:rPr>
              <a:t>Shoquist</a:t>
            </a:r>
            <a:r>
              <a:rPr sz="800" spc="140" dirty="0">
                <a:latin typeface="Calibri"/>
                <a:cs typeface="Calibri"/>
              </a:rPr>
              <a:t> </a:t>
            </a:r>
            <a:r>
              <a:rPr sz="800" spc="20" dirty="0">
                <a:latin typeface="Calibri"/>
                <a:cs typeface="Calibri"/>
              </a:rPr>
              <a:t>joined</a:t>
            </a:r>
            <a:r>
              <a:rPr sz="800" spc="145" dirty="0">
                <a:latin typeface="Calibri"/>
                <a:cs typeface="Calibri"/>
              </a:rPr>
              <a:t> </a:t>
            </a:r>
            <a:r>
              <a:rPr sz="800" spc="20" dirty="0">
                <a:latin typeface="Calibri"/>
                <a:cs typeface="Calibri"/>
              </a:rPr>
              <a:t>NVIDIA</a:t>
            </a:r>
            <a:r>
              <a:rPr sz="800" spc="145" dirty="0">
                <a:latin typeface="Calibri"/>
                <a:cs typeface="Calibri"/>
              </a:rPr>
              <a:t> </a:t>
            </a:r>
            <a:r>
              <a:rPr sz="800" spc="20" dirty="0">
                <a:latin typeface="Calibri"/>
                <a:cs typeface="Calibri"/>
              </a:rPr>
              <a:t>in</a:t>
            </a:r>
            <a:r>
              <a:rPr sz="800" spc="145" dirty="0">
                <a:latin typeface="Calibri"/>
                <a:cs typeface="Calibri"/>
              </a:rPr>
              <a:t> </a:t>
            </a:r>
            <a:r>
              <a:rPr sz="800" spc="50" dirty="0">
                <a:latin typeface="Calibri"/>
                <a:cs typeface="Calibri"/>
              </a:rPr>
              <a:t>2007</a:t>
            </a:r>
            <a:r>
              <a:rPr sz="800" spc="140" dirty="0">
                <a:latin typeface="Calibri"/>
                <a:cs typeface="Calibri"/>
              </a:rPr>
              <a:t> </a:t>
            </a:r>
            <a:r>
              <a:rPr sz="800" spc="20" dirty="0">
                <a:latin typeface="Calibri"/>
                <a:cs typeface="Calibri"/>
              </a:rPr>
              <a:t>as</a:t>
            </a:r>
            <a:r>
              <a:rPr sz="800" spc="165" dirty="0">
                <a:latin typeface="Calibri"/>
                <a:cs typeface="Calibri"/>
              </a:rPr>
              <a:t> </a:t>
            </a:r>
            <a:r>
              <a:rPr sz="800" spc="20" dirty="0">
                <a:latin typeface="Calibri"/>
                <a:cs typeface="Calibri"/>
              </a:rPr>
              <a:t>senior</a:t>
            </a:r>
            <a:r>
              <a:rPr sz="800" spc="160" dirty="0">
                <a:latin typeface="Calibri"/>
                <a:cs typeface="Calibri"/>
              </a:rPr>
              <a:t> </a:t>
            </a:r>
            <a:r>
              <a:rPr sz="800" spc="20" dirty="0">
                <a:latin typeface="Calibri"/>
                <a:cs typeface="Calibri"/>
              </a:rPr>
              <a:t>vice</a:t>
            </a:r>
            <a:r>
              <a:rPr sz="800" spc="120" dirty="0">
                <a:latin typeface="Calibri"/>
                <a:cs typeface="Calibri"/>
              </a:rPr>
              <a:t> </a:t>
            </a:r>
            <a:r>
              <a:rPr sz="800" spc="20" dirty="0">
                <a:latin typeface="Calibri"/>
                <a:cs typeface="Calibri"/>
              </a:rPr>
              <a:t>president</a:t>
            </a:r>
            <a:r>
              <a:rPr sz="800" spc="120" dirty="0">
                <a:latin typeface="Calibri"/>
                <a:cs typeface="Calibri"/>
              </a:rPr>
              <a:t> </a:t>
            </a:r>
            <a:r>
              <a:rPr sz="800" spc="-25" dirty="0">
                <a:latin typeface="Calibri"/>
                <a:cs typeface="Calibri"/>
              </a:rPr>
              <a:t>of</a:t>
            </a:r>
            <a:r>
              <a:rPr sz="800" spc="55" dirty="0">
                <a:latin typeface="Calibri"/>
                <a:cs typeface="Calibri"/>
              </a:rPr>
              <a:t> operations</a:t>
            </a:r>
            <a:r>
              <a:rPr sz="800" spc="35" dirty="0">
                <a:latin typeface="Calibri"/>
                <a:cs typeface="Calibri"/>
              </a:rPr>
              <a:t> </a:t>
            </a:r>
            <a:r>
              <a:rPr sz="800" spc="60" dirty="0">
                <a:latin typeface="Calibri"/>
                <a:cs typeface="Calibri"/>
              </a:rPr>
              <a:t>and</a:t>
            </a:r>
            <a:r>
              <a:rPr sz="800" spc="20" dirty="0">
                <a:latin typeface="Calibri"/>
                <a:cs typeface="Calibri"/>
              </a:rPr>
              <a:t> </a:t>
            </a:r>
            <a:r>
              <a:rPr sz="800" spc="75" dirty="0">
                <a:latin typeface="Calibri"/>
                <a:cs typeface="Calibri"/>
              </a:rPr>
              <a:t>was</a:t>
            </a:r>
            <a:r>
              <a:rPr sz="800" spc="10" dirty="0">
                <a:latin typeface="Calibri"/>
                <a:cs typeface="Calibri"/>
              </a:rPr>
              <a:t> </a:t>
            </a:r>
            <a:r>
              <a:rPr sz="800" spc="75" dirty="0">
                <a:latin typeface="Calibri"/>
                <a:cs typeface="Calibri"/>
              </a:rPr>
              <a:t>named</a:t>
            </a:r>
            <a:r>
              <a:rPr sz="800" spc="20" dirty="0">
                <a:latin typeface="Calibri"/>
                <a:cs typeface="Calibri"/>
              </a:rPr>
              <a:t> </a:t>
            </a:r>
            <a:r>
              <a:rPr sz="800" spc="65" dirty="0">
                <a:latin typeface="Calibri"/>
                <a:cs typeface="Calibri"/>
              </a:rPr>
              <a:t>to</a:t>
            </a:r>
            <a:r>
              <a:rPr sz="800" spc="35" dirty="0">
                <a:latin typeface="Calibri"/>
                <a:cs typeface="Calibri"/>
              </a:rPr>
              <a:t> </a:t>
            </a:r>
            <a:r>
              <a:rPr sz="800" spc="55" dirty="0">
                <a:latin typeface="Calibri"/>
                <a:cs typeface="Calibri"/>
              </a:rPr>
              <a:t>her</a:t>
            </a:r>
            <a:r>
              <a:rPr sz="800" spc="5" dirty="0">
                <a:latin typeface="Calibri"/>
                <a:cs typeface="Calibri"/>
              </a:rPr>
              <a:t> </a:t>
            </a:r>
            <a:r>
              <a:rPr sz="800" spc="60" dirty="0">
                <a:latin typeface="Calibri"/>
                <a:cs typeface="Calibri"/>
              </a:rPr>
              <a:t>current</a:t>
            </a:r>
            <a:r>
              <a:rPr sz="800" spc="50" dirty="0">
                <a:latin typeface="Calibri"/>
                <a:cs typeface="Calibri"/>
              </a:rPr>
              <a:t> </a:t>
            </a:r>
            <a:r>
              <a:rPr sz="800" spc="10" dirty="0">
                <a:latin typeface="Calibri"/>
                <a:cs typeface="Calibri"/>
              </a:rPr>
              <a:t>role</a:t>
            </a:r>
            <a:r>
              <a:rPr sz="800" spc="45" dirty="0">
                <a:latin typeface="Calibri"/>
                <a:cs typeface="Calibri"/>
              </a:rPr>
              <a:t> </a:t>
            </a:r>
            <a:r>
              <a:rPr sz="800" spc="70" dirty="0">
                <a:latin typeface="Calibri"/>
                <a:cs typeface="Calibri"/>
              </a:rPr>
              <a:t>two</a:t>
            </a:r>
            <a:r>
              <a:rPr sz="800" spc="35" dirty="0">
                <a:latin typeface="Calibri"/>
                <a:cs typeface="Calibri"/>
              </a:rPr>
              <a:t> </a:t>
            </a:r>
            <a:r>
              <a:rPr sz="800" spc="55" dirty="0">
                <a:latin typeface="Calibri"/>
                <a:cs typeface="Calibri"/>
              </a:rPr>
              <a:t>years</a:t>
            </a:r>
            <a:r>
              <a:rPr sz="800" spc="40" dirty="0">
                <a:latin typeface="Calibri"/>
                <a:cs typeface="Calibri"/>
              </a:rPr>
              <a:t> </a:t>
            </a:r>
            <a:r>
              <a:rPr sz="800" spc="-10" dirty="0">
                <a:latin typeface="Calibri"/>
                <a:cs typeface="Calibri"/>
              </a:rPr>
              <a:t>later.</a:t>
            </a:r>
            <a:r>
              <a:rPr sz="800" spc="500" dirty="0">
                <a:latin typeface="Calibri"/>
                <a:cs typeface="Calibri"/>
              </a:rPr>
              <a:t> </a:t>
            </a:r>
            <a:r>
              <a:rPr sz="800" spc="20" dirty="0">
                <a:latin typeface="Calibri"/>
                <a:cs typeface="Calibri"/>
              </a:rPr>
              <a:t>She</a:t>
            </a:r>
            <a:r>
              <a:rPr sz="800" spc="80" dirty="0">
                <a:latin typeface="Calibri"/>
                <a:cs typeface="Calibri"/>
              </a:rPr>
              <a:t> </a:t>
            </a:r>
            <a:r>
              <a:rPr sz="800" spc="20" dirty="0">
                <a:latin typeface="Calibri"/>
                <a:cs typeface="Calibri"/>
              </a:rPr>
              <a:t>has</a:t>
            </a:r>
            <a:r>
              <a:rPr sz="800" spc="70" dirty="0">
                <a:latin typeface="Calibri"/>
                <a:cs typeface="Calibri"/>
              </a:rPr>
              <a:t> </a:t>
            </a:r>
            <a:r>
              <a:rPr sz="800" spc="55" dirty="0">
                <a:latin typeface="Calibri"/>
                <a:cs typeface="Calibri"/>
              </a:rPr>
              <a:t>more</a:t>
            </a:r>
            <a:r>
              <a:rPr sz="800" spc="85" dirty="0">
                <a:latin typeface="Calibri"/>
                <a:cs typeface="Calibri"/>
              </a:rPr>
              <a:t> </a:t>
            </a:r>
            <a:r>
              <a:rPr sz="800" spc="20" dirty="0">
                <a:latin typeface="Calibri"/>
                <a:cs typeface="Calibri"/>
              </a:rPr>
              <a:t>than</a:t>
            </a:r>
            <a:r>
              <a:rPr sz="800" spc="80" dirty="0">
                <a:latin typeface="Calibri"/>
                <a:cs typeface="Calibri"/>
              </a:rPr>
              <a:t> </a:t>
            </a:r>
            <a:r>
              <a:rPr sz="800" spc="55" dirty="0">
                <a:latin typeface="Calibri"/>
                <a:cs typeface="Calibri"/>
              </a:rPr>
              <a:t>20</a:t>
            </a:r>
            <a:r>
              <a:rPr sz="800" spc="70" dirty="0">
                <a:latin typeface="Calibri"/>
                <a:cs typeface="Calibri"/>
              </a:rPr>
              <a:t> </a:t>
            </a:r>
            <a:r>
              <a:rPr sz="800" spc="20" dirty="0">
                <a:latin typeface="Calibri"/>
                <a:cs typeface="Calibri"/>
              </a:rPr>
              <a:t>years</a:t>
            </a:r>
            <a:r>
              <a:rPr sz="800" spc="95" dirty="0">
                <a:latin typeface="Calibri"/>
                <a:cs typeface="Calibri"/>
              </a:rPr>
              <a:t> </a:t>
            </a:r>
            <a:r>
              <a:rPr sz="800" spc="20" dirty="0">
                <a:latin typeface="Calibri"/>
                <a:cs typeface="Calibri"/>
              </a:rPr>
              <a:t>of</a:t>
            </a:r>
            <a:r>
              <a:rPr sz="800" spc="85" dirty="0">
                <a:latin typeface="Calibri"/>
                <a:cs typeface="Calibri"/>
              </a:rPr>
              <a:t> </a:t>
            </a:r>
            <a:r>
              <a:rPr sz="800" spc="20" dirty="0">
                <a:latin typeface="Calibri"/>
                <a:cs typeface="Calibri"/>
              </a:rPr>
              <a:t>executive</a:t>
            </a:r>
            <a:r>
              <a:rPr sz="800" spc="85" dirty="0">
                <a:latin typeface="Calibri"/>
                <a:cs typeface="Calibri"/>
              </a:rPr>
              <a:t> </a:t>
            </a:r>
            <a:r>
              <a:rPr sz="800" spc="20" dirty="0">
                <a:latin typeface="Calibri"/>
                <a:cs typeface="Calibri"/>
              </a:rPr>
              <a:t>experience</a:t>
            </a:r>
            <a:r>
              <a:rPr sz="800" spc="85" dirty="0">
                <a:latin typeface="Calibri"/>
                <a:cs typeface="Calibri"/>
              </a:rPr>
              <a:t> </a:t>
            </a:r>
            <a:r>
              <a:rPr sz="800" spc="20" dirty="0">
                <a:latin typeface="Calibri"/>
                <a:cs typeface="Calibri"/>
              </a:rPr>
              <a:t>in</a:t>
            </a:r>
            <a:r>
              <a:rPr sz="800" spc="85" dirty="0">
                <a:latin typeface="Calibri"/>
                <a:cs typeface="Calibri"/>
              </a:rPr>
              <a:t> </a:t>
            </a:r>
            <a:r>
              <a:rPr sz="800" spc="-10" dirty="0">
                <a:latin typeface="Calibri"/>
                <a:cs typeface="Calibri"/>
              </a:rPr>
              <a:t>general</a:t>
            </a:r>
            <a:r>
              <a:rPr sz="800" spc="65" dirty="0">
                <a:latin typeface="Calibri"/>
                <a:cs typeface="Calibri"/>
              </a:rPr>
              <a:t> management,</a:t>
            </a:r>
            <a:r>
              <a:rPr sz="800" spc="40" dirty="0">
                <a:latin typeface="Calibri"/>
                <a:cs typeface="Calibri"/>
              </a:rPr>
              <a:t> </a:t>
            </a:r>
            <a:r>
              <a:rPr sz="800" spc="55" dirty="0">
                <a:latin typeface="Calibri"/>
                <a:cs typeface="Calibri"/>
              </a:rPr>
              <a:t>manufacturing</a:t>
            </a:r>
            <a:r>
              <a:rPr sz="800" spc="45" dirty="0">
                <a:latin typeface="Calibri"/>
                <a:cs typeface="Calibri"/>
              </a:rPr>
              <a:t> </a:t>
            </a:r>
            <a:r>
              <a:rPr sz="800" spc="65" dirty="0">
                <a:latin typeface="Calibri"/>
                <a:cs typeface="Calibri"/>
              </a:rPr>
              <a:t>and</a:t>
            </a:r>
            <a:r>
              <a:rPr sz="800" spc="40" dirty="0">
                <a:latin typeface="Calibri"/>
                <a:cs typeface="Calibri"/>
              </a:rPr>
              <a:t> </a:t>
            </a:r>
            <a:r>
              <a:rPr sz="800" spc="50" dirty="0">
                <a:latin typeface="Calibri"/>
                <a:cs typeface="Calibri"/>
              </a:rPr>
              <a:t>operations,</a:t>
            </a:r>
            <a:r>
              <a:rPr sz="800" spc="65" dirty="0">
                <a:latin typeface="Calibri"/>
                <a:cs typeface="Calibri"/>
              </a:rPr>
              <a:t> </a:t>
            </a:r>
            <a:r>
              <a:rPr sz="800" spc="45" dirty="0">
                <a:latin typeface="Calibri"/>
                <a:cs typeface="Calibri"/>
              </a:rPr>
              <a:t>including </a:t>
            </a:r>
            <a:r>
              <a:rPr sz="800" spc="40" dirty="0">
                <a:latin typeface="Calibri"/>
                <a:cs typeface="Calibri"/>
              </a:rPr>
              <a:t>plant </a:t>
            </a:r>
            <a:r>
              <a:rPr sz="800" spc="65" dirty="0">
                <a:latin typeface="Calibri"/>
                <a:cs typeface="Calibri"/>
              </a:rPr>
              <a:t>management,</a:t>
            </a:r>
            <a:r>
              <a:rPr sz="800" spc="45" dirty="0">
                <a:latin typeface="Calibri"/>
                <a:cs typeface="Calibri"/>
              </a:rPr>
              <a:t> </a:t>
            </a:r>
            <a:r>
              <a:rPr sz="800" spc="50" dirty="0">
                <a:latin typeface="Calibri"/>
                <a:cs typeface="Calibri"/>
              </a:rPr>
              <a:t>engineering,</a:t>
            </a:r>
            <a:r>
              <a:rPr sz="800" spc="65" dirty="0">
                <a:latin typeface="Calibri"/>
                <a:cs typeface="Calibri"/>
              </a:rPr>
              <a:t> </a:t>
            </a:r>
            <a:r>
              <a:rPr sz="800" spc="50" dirty="0">
                <a:latin typeface="Calibri"/>
                <a:cs typeface="Calibri"/>
              </a:rPr>
              <a:t>information</a:t>
            </a:r>
            <a:r>
              <a:rPr sz="800" spc="70" dirty="0">
                <a:latin typeface="Calibri"/>
                <a:cs typeface="Calibri"/>
              </a:rPr>
              <a:t> </a:t>
            </a:r>
            <a:r>
              <a:rPr sz="800" spc="45" dirty="0">
                <a:latin typeface="Calibri"/>
                <a:cs typeface="Calibri"/>
              </a:rPr>
              <a:t>services,</a:t>
            </a:r>
            <a:r>
              <a:rPr sz="800" spc="65" dirty="0">
                <a:latin typeface="Calibri"/>
                <a:cs typeface="Calibri"/>
              </a:rPr>
              <a:t> </a:t>
            </a:r>
            <a:r>
              <a:rPr sz="800" spc="45" dirty="0">
                <a:latin typeface="Calibri"/>
                <a:cs typeface="Calibri"/>
              </a:rPr>
              <a:t>finance</a:t>
            </a:r>
            <a:r>
              <a:rPr sz="800" spc="70" dirty="0">
                <a:latin typeface="Calibri"/>
                <a:cs typeface="Calibri"/>
              </a:rPr>
              <a:t> </a:t>
            </a:r>
            <a:r>
              <a:rPr sz="800" spc="35" dirty="0">
                <a:latin typeface="Calibri"/>
                <a:cs typeface="Calibri"/>
              </a:rPr>
              <a:t>and </a:t>
            </a:r>
            <a:r>
              <a:rPr sz="800" spc="50" dirty="0">
                <a:latin typeface="Calibri"/>
                <a:cs typeface="Calibri"/>
              </a:rPr>
              <a:t>human</a:t>
            </a:r>
            <a:r>
              <a:rPr sz="800" spc="75" dirty="0">
                <a:latin typeface="Calibri"/>
                <a:cs typeface="Calibri"/>
              </a:rPr>
              <a:t> </a:t>
            </a:r>
            <a:r>
              <a:rPr sz="800" spc="-10" dirty="0">
                <a:latin typeface="Calibri"/>
                <a:cs typeface="Calibri"/>
              </a:rPr>
              <a:t>resources.</a:t>
            </a:r>
            <a:endParaRPr sz="800" dirty="0">
              <a:latin typeface="Calibri"/>
              <a:cs typeface="Calibri"/>
            </a:endParaRPr>
          </a:p>
        </p:txBody>
      </p:sp>
      <p:pic>
        <p:nvPicPr>
          <p:cNvPr id="8" name="object 8"/>
          <p:cNvPicPr/>
          <p:nvPr/>
        </p:nvPicPr>
        <p:blipFill>
          <a:blip r:embed="rId3" cstate="print"/>
          <a:stretch>
            <a:fillRect/>
          </a:stretch>
        </p:blipFill>
        <p:spPr>
          <a:xfrm>
            <a:off x="685293" y="1191374"/>
            <a:ext cx="1539779" cy="1376114"/>
          </a:xfrm>
          <a:prstGeom prst="rect">
            <a:avLst/>
          </a:prstGeom>
        </p:spPr>
      </p:pic>
      <p:pic>
        <p:nvPicPr>
          <p:cNvPr id="9" name="object 9"/>
          <p:cNvPicPr/>
          <p:nvPr/>
        </p:nvPicPr>
        <p:blipFill>
          <a:blip r:embed="rId4" cstate="print"/>
          <a:stretch>
            <a:fillRect/>
          </a:stretch>
        </p:blipFill>
        <p:spPr>
          <a:xfrm>
            <a:off x="694045" y="4293510"/>
            <a:ext cx="1569609" cy="1326819"/>
          </a:xfrm>
          <a:prstGeom prst="rect">
            <a:avLst/>
          </a:prstGeom>
        </p:spPr>
      </p:pic>
      <p:pic>
        <p:nvPicPr>
          <p:cNvPr id="10" name="object 10"/>
          <p:cNvPicPr/>
          <p:nvPr/>
        </p:nvPicPr>
        <p:blipFill>
          <a:blip r:embed="rId5" cstate="print"/>
          <a:stretch>
            <a:fillRect/>
          </a:stretch>
        </p:blipFill>
        <p:spPr>
          <a:xfrm>
            <a:off x="645557" y="7360913"/>
            <a:ext cx="1666587" cy="1398804"/>
          </a:xfrm>
          <a:prstGeom prst="rect">
            <a:avLst/>
          </a:prstGeom>
        </p:spPr>
      </p:pic>
      <p:sp>
        <p:nvSpPr>
          <p:cNvPr id="12" name="object 12"/>
          <p:cNvSpPr txBox="1"/>
          <p:nvPr/>
        </p:nvSpPr>
        <p:spPr>
          <a:xfrm>
            <a:off x="307067" y="6823664"/>
            <a:ext cx="5766435" cy="2246897"/>
          </a:xfrm>
          <a:prstGeom prst="rect">
            <a:avLst/>
          </a:prstGeom>
        </p:spPr>
        <p:txBody>
          <a:bodyPr vert="horz" wrap="square" lIns="0" tIns="28575" rIns="0" bIns="0" rtlCol="0">
            <a:spAutoFit/>
          </a:bodyPr>
          <a:lstStyle/>
          <a:p>
            <a:pPr marL="12700">
              <a:lnSpc>
                <a:spcPct val="100000"/>
              </a:lnSpc>
              <a:spcBef>
                <a:spcPts val="225"/>
              </a:spcBef>
            </a:pPr>
            <a:r>
              <a:rPr sz="900" spc="-110" dirty="0">
                <a:latin typeface="Arial Black"/>
                <a:cs typeface="Arial Black"/>
              </a:rPr>
              <a:t>EXECUTIVE</a:t>
            </a:r>
            <a:r>
              <a:rPr sz="900" spc="55" dirty="0">
                <a:latin typeface="Arial Black"/>
                <a:cs typeface="Arial Black"/>
              </a:rPr>
              <a:t> </a:t>
            </a:r>
            <a:r>
              <a:rPr sz="900" spc="-95" dirty="0">
                <a:latin typeface="Arial Black"/>
                <a:cs typeface="Arial Black"/>
              </a:rPr>
              <a:t>VICE</a:t>
            </a:r>
            <a:r>
              <a:rPr sz="900" spc="75" dirty="0">
                <a:latin typeface="Arial Black"/>
                <a:cs typeface="Arial Black"/>
              </a:rPr>
              <a:t> </a:t>
            </a:r>
            <a:r>
              <a:rPr sz="900" spc="-105" dirty="0">
                <a:latin typeface="Arial Black"/>
                <a:cs typeface="Arial Black"/>
              </a:rPr>
              <a:t>PRESIDENT,</a:t>
            </a:r>
            <a:r>
              <a:rPr sz="900" spc="45" dirty="0">
                <a:latin typeface="Arial Black"/>
                <a:cs typeface="Arial Black"/>
              </a:rPr>
              <a:t> </a:t>
            </a:r>
            <a:r>
              <a:rPr sz="900" spc="-114" dirty="0">
                <a:latin typeface="Arial Black"/>
                <a:cs typeface="Arial Black"/>
              </a:rPr>
              <a:t>GENERAL</a:t>
            </a:r>
            <a:r>
              <a:rPr sz="900" spc="55" dirty="0">
                <a:latin typeface="Arial Black"/>
                <a:cs typeface="Arial Black"/>
              </a:rPr>
              <a:t> </a:t>
            </a:r>
            <a:r>
              <a:rPr sz="900" spc="-10" dirty="0">
                <a:latin typeface="Arial Black"/>
                <a:cs typeface="Arial Black"/>
              </a:rPr>
              <a:t>COUNSEL</a:t>
            </a:r>
            <a:endParaRPr sz="900" dirty="0">
              <a:latin typeface="Arial Black"/>
              <a:cs typeface="Arial Black"/>
            </a:endParaRPr>
          </a:p>
          <a:p>
            <a:pPr marL="2611755">
              <a:lnSpc>
                <a:spcPct val="100000"/>
              </a:lnSpc>
              <a:spcBef>
                <a:spcPts val="130"/>
              </a:spcBef>
            </a:pPr>
            <a:r>
              <a:rPr lang="en-US" sz="800" spc="65" dirty="0">
                <a:latin typeface="Calibri"/>
                <a:cs typeface="Calibri"/>
              </a:rPr>
              <a:t>     </a:t>
            </a:r>
          </a:p>
          <a:p>
            <a:pPr marL="2611755">
              <a:lnSpc>
                <a:spcPct val="100000"/>
              </a:lnSpc>
              <a:spcBef>
                <a:spcPts val="130"/>
              </a:spcBef>
            </a:pPr>
            <a:r>
              <a:rPr lang="en-US" sz="800" spc="65" dirty="0">
                <a:latin typeface="Calibri"/>
                <a:cs typeface="Calibri"/>
              </a:rPr>
              <a:t>      </a:t>
            </a:r>
            <a:r>
              <a:rPr sz="800" spc="65" dirty="0">
                <a:latin typeface="Calibri"/>
                <a:cs typeface="Calibri"/>
              </a:rPr>
              <a:t>Tim</a:t>
            </a:r>
            <a:r>
              <a:rPr sz="800" spc="55" dirty="0">
                <a:latin typeface="Calibri"/>
                <a:cs typeface="Calibri"/>
              </a:rPr>
              <a:t> </a:t>
            </a:r>
            <a:r>
              <a:rPr sz="800" spc="60" dirty="0">
                <a:latin typeface="Calibri"/>
                <a:cs typeface="Calibri"/>
              </a:rPr>
              <a:t>Teter</a:t>
            </a:r>
            <a:r>
              <a:rPr sz="800" spc="70" dirty="0">
                <a:latin typeface="Calibri"/>
                <a:cs typeface="Calibri"/>
              </a:rPr>
              <a:t> </a:t>
            </a:r>
            <a:r>
              <a:rPr sz="800" dirty="0">
                <a:latin typeface="Calibri"/>
                <a:cs typeface="Calibri"/>
              </a:rPr>
              <a:t>is</a:t>
            </a:r>
            <a:r>
              <a:rPr sz="800" spc="60" dirty="0">
                <a:latin typeface="Calibri"/>
                <a:cs typeface="Calibri"/>
              </a:rPr>
              <a:t> </a:t>
            </a:r>
            <a:r>
              <a:rPr sz="800" spc="50" dirty="0">
                <a:latin typeface="Calibri"/>
                <a:cs typeface="Calibri"/>
              </a:rPr>
              <a:t>executive</a:t>
            </a:r>
            <a:r>
              <a:rPr sz="800" spc="85" dirty="0">
                <a:latin typeface="Calibri"/>
                <a:cs typeface="Calibri"/>
              </a:rPr>
              <a:t> </a:t>
            </a:r>
            <a:r>
              <a:rPr sz="800" dirty="0">
                <a:latin typeface="Calibri"/>
                <a:cs typeface="Calibri"/>
              </a:rPr>
              <a:t>vice</a:t>
            </a:r>
            <a:r>
              <a:rPr sz="800" spc="80" dirty="0">
                <a:latin typeface="Calibri"/>
                <a:cs typeface="Calibri"/>
              </a:rPr>
              <a:t> </a:t>
            </a:r>
            <a:r>
              <a:rPr sz="800" spc="50" dirty="0">
                <a:latin typeface="Calibri"/>
                <a:cs typeface="Calibri"/>
              </a:rPr>
              <a:t>president,</a:t>
            </a:r>
            <a:r>
              <a:rPr sz="800" spc="60" dirty="0">
                <a:latin typeface="Calibri"/>
                <a:cs typeface="Calibri"/>
              </a:rPr>
              <a:t> </a:t>
            </a:r>
            <a:r>
              <a:rPr sz="800" spc="55" dirty="0">
                <a:latin typeface="Calibri"/>
                <a:cs typeface="Calibri"/>
              </a:rPr>
              <a:t>general</a:t>
            </a:r>
            <a:r>
              <a:rPr sz="800" spc="60" dirty="0">
                <a:latin typeface="Calibri"/>
                <a:cs typeface="Calibri"/>
              </a:rPr>
              <a:t> </a:t>
            </a:r>
            <a:r>
              <a:rPr sz="800" spc="55" dirty="0">
                <a:latin typeface="Calibri"/>
                <a:cs typeface="Calibri"/>
              </a:rPr>
              <a:t>counsel</a:t>
            </a:r>
            <a:r>
              <a:rPr sz="800" spc="75" dirty="0">
                <a:latin typeface="Calibri"/>
                <a:cs typeface="Calibri"/>
              </a:rPr>
              <a:t> </a:t>
            </a:r>
            <a:r>
              <a:rPr sz="800" spc="35" dirty="0">
                <a:latin typeface="Calibri"/>
                <a:cs typeface="Calibri"/>
              </a:rPr>
              <a:t>and</a:t>
            </a:r>
            <a:endParaRPr sz="800" dirty="0">
              <a:latin typeface="Calibri"/>
              <a:cs typeface="Calibri"/>
            </a:endParaRPr>
          </a:p>
          <a:p>
            <a:pPr marL="2611755" marR="32384">
              <a:lnSpc>
                <a:spcPts val="1220"/>
              </a:lnSpc>
              <a:spcBef>
                <a:spcPts val="60"/>
              </a:spcBef>
            </a:pPr>
            <a:r>
              <a:rPr lang="en-US" sz="800" spc="45" dirty="0">
                <a:latin typeface="Calibri"/>
                <a:cs typeface="Calibri"/>
              </a:rPr>
              <a:t>	  </a:t>
            </a:r>
            <a:r>
              <a:rPr sz="800" spc="45" dirty="0">
                <a:latin typeface="Calibri"/>
                <a:cs typeface="Calibri"/>
              </a:rPr>
              <a:t>secretary</a:t>
            </a:r>
            <a:r>
              <a:rPr sz="800" spc="35" dirty="0">
                <a:latin typeface="Calibri"/>
                <a:cs typeface="Calibri"/>
              </a:rPr>
              <a:t> </a:t>
            </a:r>
            <a:r>
              <a:rPr sz="800" spc="20" dirty="0">
                <a:latin typeface="Calibri"/>
                <a:cs typeface="Calibri"/>
              </a:rPr>
              <a:t>of</a:t>
            </a:r>
            <a:r>
              <a:rPr sz="800" spc="15" dirty="0">
                <a:latin typeface="Calibri"/>
                <a:cs typeface="Calibri"/>
              </a:rPr>
              <a:t> </a:t>
            </a:r>
            <a:r>
              <a:rPr sz="800" spc="50" dirty="0">
                <a:latin typeface="Calibri"/>
                <a:cs typeface="Calibri"/>
              </a:rPr>
              <a:t>NVIDIA.</a:t>
            </a:r>
            <a:r>
              <a:rPr sz="800" dirty="0">
                <a:latin typeface="Calibri"/>
                <a:cs typeface="Calibri"/>
              </a:rPr>
              <a:t> </a:t>
            </a:r>
            <a:r>
              <a:rPr sz="800" spc="75" dirty="0">
                <a:latin typeface="Calibri"/>
                <a:cs typeface="Calibri"/>
              </a:rPr>
              <a:t>He</a:t>
            </a:r>
            <a:r>
              <a:rPr sz="800" spc="10" dirty="0">
                <a:latin typeface="Calibri"/>
                <a:cs typeface="Calibri"/>
              </a:rPr>
              <a:t> </a:t>
            </a:r>
            <a:r>
              <a:rPr sz="800" spc="20" dirty="0">
                <a:latin typeface="Calibri"/>
                <a:cs typeface="Calibri"/>
              </a:rPr>
              <a:t>joined</a:t>
            </a:r>
            <a:r>
              <a:rPr sz="800" spc="25" dirty="0">
                <a:latin typeface="Calibri"/>
                <a:cs typeface="Calibri"/>
              </a:rPr>
              <a:t> </a:t>
            </a:r>
            <a:r>
              <a:rPr sz="800" spc="50" dirty="0">
                <a:latin typeface="Calibri"/>
                <a:cs typeface="Calibri"/>
              </a:rPr>
              <a:t>the</a:t>
            </a:r>
            <a:r>
              <a:rPr sz="800" spc="10" dirty="0">
                <a:latin typeface="Calibri"/>
                <a:cs typeface="Calibri"/>
              </a:rPr>
              <a:t> </a:t>
            </a:r>
            <a:r>
              <a:rPr sz="800" spc="60" dirty="0">
                <a:latin typeface="Calibri"/>
                <a:cs typeface="Calibri"/>
              </a:rPr>
              <a:t>company</a:t>
            </a:r>
            <a:r>
              <a:rPr sz="800" spc="30" dirty="0">
                <a:latin typeface="Calibri"/>
                <a:cs typeface="Calibri"/>
              </a:rPr>
              <a:t> </a:t>
            </a:r>
            <a:r>
              <a:rPr sz="800" spc="20" dirty="0">
                <a:latin typeface="Calibri"/>
                <a:cs typeface="Calibri"/>
              </a:rPr>
              <a:t>in</a:t>
            </a:r>
            <a:r>
              <a:rPr sz="800" spc="30" dirty="0">
                <a:latin typeface="Calibri"/>
                <a:cs typeface="Calibri"/>
              </a:rPr>
              <a:t> </a:t>
            </a:r>
            <a:r>
              <a:rPr sz="800" spc="45" dirty="0">
                <a:latin typeface="Calibri"/>
                <a:cs typeface="Calibri"/>
              </a:rPr>
              <a:t>January</a:t>
            </a:r>
            <a:r>
              <a:rPr sz="800" spc="35" dirty="0">
                <a:latin typeface="Calibri"/>
                <a:cs typeface="Calibri"/>
              </a:rPr>
              <a:t> </a:t>
            </a:r>
            <a:r>
              <a:rPr sz="800" spc="55" dirty="0">
                <a:latin typeface="Calibri"/>
                <a:cs typeface="Calibri"/>
              </a:rPr>
              <a:t>2017, </a:t>
            </a:r>
            <a:r>
              <a:rPr lang="en-US" sz="800" spc="55" dirty="0">
                <a:latin typeface="Calibri"/>
                <a:cs typeface="Calibri"/>
              </a:rPr>
              <a:t>  	  </a:t>
            </a:r>
            <a:r>
              <a:rPr sz="800" spc="30" dirty="0">
                <a:latin typeface="Calibri"/>
                <a:cs typeface="Calibri"/>
              </a:rPr>
              <a:t>after </a:t>
            </a:r>
            <a:r>
              <a:rPr sz="800" spc="80" dirty="0">
                <a:latin typeface="Calibri"/>
                <a:cs typeface="Calibri"/>
              </a:rPr>
              <a:t>more</a:t>
            </a:r>
            <a:r>
              <a:rPr sz="800" spc="25" dirty="0">
                <a:latin typeface="Calibri"/>
                <a:cs typeface="Calibri"/>
              </a:rPr>
              <a:t> </a:t>
            </a:r>
            <a:r>
              <a:rPr sz="800" spc="60" dirty="0">
                <a:latin typeface="Calibri"/>
                <a:cs typeface="Calibri"/>
              </a:rPr>
              <a:t>than</a:t>
            </a:r>
            <a:r>
              <a:rPr sz="800" spc="25" dirty="0">
                <a:latin typeface="Calibri"/>
                <a:cs typeface="Calibri"/>
              </a:rPr>
              <a:t> </a:t>
            </a:r>
            <a:r>
              <a:rPr sz="800" spc="75" dirty="0">
                <a:latin typeface="Calibri"/>
                <a:cs typeface="Calibri"/>
              </a:rPr>
              <a:t>two</a:t>
            </a:r>
            <a:r>
              <a:rPr sz="800" spc="20" dirty="0">
                <a:latin typeface="Calibri"/>
                <a:cs typeface="Calibri"/>
              </a:rPr>
              <a:t> </a:t>
            </a:r>
            <a:r>
              <a:rPr sz="800" spc="55" dirty="0">
                <a:latin typeface="Calibri"/>
                <a:cs typeface="Calibri"/>
              </a:rPr>
              <a:t>decades</a:t>
            </a:r>
            <a:r>
              <a:rPr sz="800" spc="40" dirty="0">
                <a:latin typeface="Calibri"/>
                <a:cs typeface="Calibri"/>
              </a:rPr>
              <a:t> </a:t>
            </a:r>
            <a:r>
              <a:rPr sz="800" spc="50" dirty="0">
                <a:latin typeface="Calibri"/>
                <a:cs typeface="Calibri"/>
              </a:rPr>
              <a:t>at</a:t>
            </a:r>
            <a:r>
              <a:rPr sz="800" spc="30" dirty="0">
                <a:latin typeface="Calibri"/>
                <a:cs typeface="Calibri"/>
              </a:rPr>
              <a:t> </a:t>
            </a:r>
            <a:r>
              <a:rPr sz="800" spc="55" dirty="0">
                <a:latin typeface="Calibri"/>
                <a:cs typeface="Calibri"/>
              </a:rPr>
              <a:t>the</a:t>
            </a:r>
            <a:r>
              <a:rPr sz="800" spc="50" dirty="0">
                <a:latin typeface="Calibri"/>
                <a:cs typeface="Calibri"/>
              </a:rPr>
              <a:t> </a:t>
            </a:r>
            <a:r>
              <a:rPr sz="800" spc="60" dirty="0">
                <a:latin typeface="Calibri"/>
                <a:cs typeface="Calibri"/>
              </a:rPr>
              <a:t>law</a:t>
            </a:r>
            <a:r>
              <a:rPr sz="800" spc="35" dirty="0">
                <a:latin typeface="Calibri"/>
                <a:cs typeface="Calibri"/>
              </a:rPr>
              <a:t> </a:t>
            </a:r>
            <a:r>
              <a:rPr sz="800" spc="55" dirty="0">
                <a:latin typeface="Calibri"/>
                <a:cs typeface="Calibri"/>
              </a:rPr>
              <a:t>firm</a:t>
            </a:r>
            <a:r>
              <a:rPr sz="800" spc="20" dirty="0">
                <a:latin typeface="Calibri"/>
                <a:cs typeface="Calibri"/>
              </a:rPr>
              <a:t> </a:t>
            </a:r>
            <a:r>
              <a:rPr sz="800" spc="50" dirty="0">
                <a:latin typeface="Calibri"/>
                <a:cs typeface="Calibri"/>
              </a:rPr>
              <a:t>of</a:t>
            </a:r>
            <a:r>
              <a:rPr sz="800" spc="20" dirty="0">
                <a:latin typeface="Calibri"/>
                <a:cs typeface="Calibri"/>
              </a:rPr>
              <a:t> </a:t>
            </a:r>
            <a:r>
              <a:rPr sz="800" spc="55" dirty="0">
                <a:latin typeface="Calibri"/>
                <a:cs typeface="Calibri"/>
              </a:rPr>
              <a:t>Cooley</a:t>
            </a:r>
            <a:r>
              <a:rPr sz="800" spc="50" dirty="0">
                <a:latin typeface="Calibri"/>
                <a:cs typeface="Calibri"/>
              </a:rPr>
              <a:t> </a:t>
            </a:r>
            <a:r>
              <a:rPr sz="800" spc="40" dirty="0">
                <a:latin typeface="Calibri"/>
                <a:cs typeface="Calibri"/>
              </a:rPr>
              <a:t>LLP.</a:t>
            </a:r>
            <a:endParaRPr sz="800" dirty="0">
              <a:latin typeface="Calibri"/>
              <a:cs typeface="Calibri"/>
            </a:endParaRPr>
          </a:p>
          <a:p>
            <a:pPr>
              <a:lnSpc>
                <a:spcPct val="100000"/>
              </a:lnSpc>
              <a:spcBef>
                <a:spcPts val="229"/>
              </a:spcBef>
            </a:pPr>
            <a:endParaRPr lang="en-US" sz="800" dirty="0">
              <a:latin typeface="Calibri"/>
              <a:cs typeface="Calibri"/>
            </a:endParaRPr>
          </a:p>
          <a:p>
            <a:pPr marL="2611755" marR="217804" algn="just">
              <a:lnSpc>
                <a:spcPct val="126299"/>
              </a:lnSpc>
            </a:pPr>
            <a:r>
              <a:rPr lang="en-US" sz="800" spc="75" dirty="0">
                <a:latin typeface="Calibri"/>
                <a:cs typeface="Calibri"/>
              </a:rPr>
              <a:t>	 He</a:t>
            </a:r>
            <a:r>
              <a:rPr lang="en-US" sz="800" spc="-5" dirty="0">
                <a:latin typeface="Calibri"/>
                <a:cs typeface="Calibri"/>
              </a:rPr>
              <a:t> </a:t>
            </a:r>
            <a:r>
              <a:rPr lang="en-US" sz="800" spc="70" dirty="0">
                <a:latin typeface="Calibri"/>
                <a:cs typeface="Calibri"/>
              </a:rPr>
              <a:t>was</a:t>
            </a:r>
            <a:r>
              <a:rPr lang="en-US" sz="800" spc="-10" dirty="0">
                <a:latin typeface="Calibri"/>
                <a:cs typeface="Calibri"/>
              </a:rPr>
              <a:t> </a:t>
            </a:r>
            <a:r>
              <a:rPr lang="en-US" sz="800" spc="65" dirty="0">
                <a:latin typeface="Calibri"/>
                <a:cs typeface="Calibri"/>
              </a:rPr>
              <a:t>most</a:t>
            </a:r>
            <a:r>
              <a:rPr lang="en-US" sz="800" spc="-5" dirty="0">
                <a:latin typeface="Calibri"/>
                <a:cs typeface="Calibri"/>
              </a:rPr>
              <a:t> </a:t>
            </a:r>
            <a:r>
              <a:rPr lang="en-US" sz="800" spc="50" dirty="0">
                <a:latin typeface="Calibri"/>
                <a:cs typeface="Calibri"/>
              </a:rPr>
              <a:t>recently</a:t>
            </a:r>
            <a:r>
              <a:rPr lang="en-US" sz="800" dirty="0">
                <a:latin typeface="Calibri"/>
                <a:cs typeface="Calibri"/>
              </a:rPr>
              <a:t> </a:t>
            </a:r>
            <a:r>
              <a:rPr lang="en-US" sz="800" spc="55" dirty="0">
                <a:latin typeface="Calibri"/>
                <a:cs typeface="Calibri"/>
              </a:rPr>
              <a:t>partner</a:t>
            </a:r>
            <a:r>
              <a:rPr lang="en-US" sz="800" spc="10" dirty="0">
                <a:latin typeface="Calibri"/>
                <a:cs typeface="Calibri"/>
              </a:rPr>
              <a:t> </a:t>
            </a:r>
            <a:r>
              <a:rPr lang="en-US" sz="800" dirty="0">
                <a:latin typeface="Calibri"/>
                <a:cs typeface="Calibri"/>
              </a:rPr>
              <a:t>at</a:t>
            </a:r>
            <a:r>
              <a:rPr lang="en-US" sz="800" spc="5" dirty="0">
                <a:latin typeface="Calibri"/>
                <a:cs typeface="Calibri"/>
              </a:rPr>
              <a:t> </a:t>
            </a:r>
            <a:r>
              <a:rPr lang="en-US" sz="800" spc="55" dirty="0">
                <a:latin typeface="Calibri"/>
                <a:cs typeface="Calibri"/>
              </a:rPr>
              <a:t>Cooley,</a:t>
            </a:r>
            <a:r>
              <a:rPr lang="en-US" sz="800" spc="-35" dirty="0">
                <a:latin typeface="Calibri"/>
                <a:cs typeface="Calibri"/>
              </a:rPr>
              <a:t> </a:t>
            </a:r>
            <a:r>
              <a:rPr lang="en-US" sz="800" spc="65" dirty="0">
                <a:latin typeface="Calibri"/>
                <a:cs typeface="Calibri"/>
              </a:rPr>
              <a:t>where</a:t>
            </a:r>
            <a:r>
              <a:rPr lang="en-US" sz="800" spc="25" dirty="0">
                <a:latin typeface="Calibri"/>
                <a:cs typeface="Calibri"/>
              </a:rPr>
              <a:t> </a:t>
            </a:r>
            <a:r>
              <a:rPr lang="en-US" sz="800" spc="55" dirty="0">
                <a:latin typeface="Calibri"/>
                <a:cs typeface="Calibri"/>
              </a:rPr>
              <a:t>he</a:t>
            </a:r>
            <a:r>
              <a:rPr lang="en-US" sz="800" dirty="0">
                <a:latin typeface="Calibri"/>
                <a:cs typeface="Calibri"/>
              </a:rPr>
              <a:t> </a:t>
            </a:r>
            <a:r>
              <a:rPr lang="en-US" sz="800" spc="55" dirty="0">
                <a:latin typeface="Calibri"/>
                <a:cs typeface="Calibri"/>
              </a:rPr>
              <a:t>focused</a:t>
            </a:r>
            <a:r>
              <a:rPr lang="en-US" sz="800" spc="-10" dirty="0">
                <a:latin typeface="Calibri"/>
                <a:cs typeface="Calibri"/>
              </a:rPr>
              <a:t> 	 </a:t>
            </a:r>
            <a:r>
              <a:rPr lang="en-US" sz="800" spc="40" dirty="0">
                <a:latin typeface="Calibri"/>
                <a:cs typeface="Calibri"/>
              </a:rPr>
              <a:t>on </a:t>
            </a:r>
            <a:r>
              <a:rPr lang="en-US" sz="800" spc="45" dirty="0">
                <a:latin typeface="Calibri"/>
                <a:cs typeface="Calibri"/>
              </a:rPr>
              <a:t>litigating</a:t>
            </a:r>
            <a:r>
              <a:rPr lang="en-US" sz="800" spc="55" dirty="0">
                <a:latin typeface="Calibri"/>
                <a:cs typeface="Calibri"/>
              </a:rPr>
              <a:t> patent</a:t>
            </a:r>
            <a:r>
              <a:rPr lang="en-US" sz="800" spc="60" dirty="0">
                <a:latin typeface="Calibri"/>
                <a:cs typeface="Calibri"/>
              </a:rPr>
              <a:t> and</a:t>
            </a:r>
            <a:r>
              <a:rPr lang="en-US" sz="800" spc="30" dirty="0">
                <a:latin typeface="Calibri"/>
                <a:cs typeface="Calibri"/>
              </a:rPr>
              <a:t> </a:t>
            </a:r>
            <a:r>
              <a:rPr lang="en-US" sz="800" spc="55" dirty="0">
                <a:latin typeface="Calibri"/>
                <a:cs typeface="Calibri"/>
              </a:rPr>
              <a:t>technology</a:t>
            </a:r>
            <a:r>
              <a:rPr lang="en-US" sz="800" spc="50" dirty="0">
                <a:latin typeface="Calibri"/>
                <a:cs typeface="Calibri"/>
              </a:rPr>
              <a:t> related</a:t>
            </a:r>
            <a:r>
              <a:rPr lang="en-US" sz="800" spc="25" dirty="0">
                <a:latin typeface="Calibri"/>
                <a:cs typeface="Calibri"/>
              </a:rPr>
              <a:t> </a:t>
            </a:r>
            <a:r>
              <a:rPr lang="en-US" sz="800" spc="55" dirty="0">
                <a:latin typeface="Calibri"/>
                <a:cs typeface="Calibri"/>
              </a:rPr>
              <a:t>matters.</a:t>
            </a:r>
            <a:r>
              <a:rPr lang="en-US" sz="800" spc="20" dirty="0">
                <a:latin typeface="Calibri"/>
                <a:cs typeface="Calibri"/>
              </a:rPr>
              <a:t> 		 </a:t>
            </a:r>
            <a:r>
              <a:rPr lang="en-US" sz="800" spc="55" dirty="0">
                <a:latin typeface="Calibri"/>
                <a:cs typeface="Calibri"/>
              </a:rPr>
              <a:t>Previous</a:t>
            </a:r>
            <a:r>
              <a:rPr lang="en-US" sz="800" spc="25" dirty="0">
                <a:latin typeface="Calibri"/>
                <a:cs typeface="Calibri"/>
              </a:rPr>
              <a:t> </a:t>
            </a:r>
            <a:r>
              <a:rPr lang="en-US" sz="800" spc="40" dirty="0">
                <a:latin typeface="Calibri"/>
                <a:cs typeface="Calibri"/>
              </a:rPr>
              <a:t>to </a:t>
            </a:r>
            <a:r>
              <a:rPr lang="en-US" sz="800" spc="55" dirty="0">
                <a:latin typeface="Calibri"/>
                <a:cs typeface="Calibri"/>
              </a:rPr>
              <a:t>attending</a:t>
            </a:r>
            <a:r>
              <a:rPr lang="en-US" sz="800" spc="45" dirty="0">
                <a:latin typeface="Calibri"/>
                <a:cs typeface="Calibri"/>
              </a:rPr>
              <a:t> </a:t>
            </a:r>
            <a:r>
              <a:rPr lang="en-US" sz="800" spc="55" dirty="0">
                <a:latin typeface="Calibri"/>
                <a:cs typeface="Calibri"/>
              </a:rPr>
              <a:t>law </a:t>
            </a:r>
            <a:r>
              <a:rPr lang="en-US" sz="800" spc="50" dirty="0">
                <a:latin typeface="Calibri"/>
                <a:cs typeface="Calibri"/>
              </a:rPr>
              <a:t>school,</a:t>
            </a:r>
            <a:r>
              <a:rPr lang="en-US" sz="800" spc="35" dirty="0">
                <a:latin typeface="Calibri"/>
                <a:cs typeface="Calibri"/>
              </a:rPr>
              <a:t> </a:t>
            </a:r>
            <a:r>
              <a:rPr lang="en-US" sz="800" spc="55" dirty="0">
                <a:latin typeface="Calibri"/>
                <a:cs typeface="Calibri"/>
              </a:rPr>
              <a:t>he</a:t>
            </a:r>
            <a:r>
              <a:rPr lang="en-US" sz="800" spc="35" dirty="0">
                <a:latin typeface="Calibri"/>
                <a:cs typeface="Calibri"/>
              </a:rPr>
              <a:t> </a:t>
            </a:r>
            <a:r>
              <a:rPr lang="en-US" sz="800" spc="65" dirty="0">
                <a:latin typeface="Calibri"/>
                <a:cs typeface="Calibri"/>
              </a:rPr>
              <a:t>worked</a:t>
            </a:r>
            <a:r>
              <a:rPr lang="en-US" sz="800" spc="40" dirty="0">
                <a:latin typeface="Calibri"/>
                <a:cs typeface="Calibri"/>
              </a:rPr>
              <a:t> </a:t>
            </a:r>
            <a:r>
              <a:rPr lang="en-US" sz="800" spc="60" dirty="0">
                <a:latin typeface="Calibri"/>
                <a:cs typeface="Calibri"/>
              </a:rPr>
              <a:t>as</a:t>
            </a:r>
            <a:r>
              <a:rPr lang="en-US" sz="800" spc="30" dirty="0">
                <a:latin typeface="Calibri"/>
                <a:cs typeface="Calibri"/>
              </a:rPr>
              <a:t> </a:t>
            </a:r>
            <a:r>
              <a:rPr lang="en-US" sz="800" spc="65" dirty="0">
                <a:latin typeface="Calibri"/>
                <a:cs typeface="Calibri"/>
              </a:rPr>
              <a:t>an</a:t>
            </a:r>
            <a:r>
              <a:rPr lang="en-US" sz="800" spc="10" dirty="0">
                <a:latin typeface="Calibri"/>
                <a:cs typeface="Calibri"/>
              </a:rPr>
              <a:t> 	   	 </a:t>
            </a:r>
            <a:r>
              <a:rPr lang="en-US" sz="800" spc="55" dirty="0">
                <a:latin typeface="Calibri"/>
                <a:cs typeface="Calibri"/>
              </a:rPr>
              <a:t>engineer</a:t>
            </a:r>
            <a:r>
              <a:rPr lang="en-US" sz="800" spc="35" dirty="0">
                <a:latin typeface="Calibri"/>
                <a:cs typeface="Calibri"/>
              </a:rPr>
              <a:t> </a:t>
            </a:r>
            <a:r>
              <a:rPr lang="en-US" sz="800" dirty="0">
                <a:latin typeface="Calibri"/>
                <a:cs typeface="Calibri"/>
              </a:rPr>
              <a:t>at</a:t>
            </a:r>
            <a:r>
              <a:rPr lang="en-US" sz="800" spc="40" dirty="0">
                <a:latin typeface="Calibri"/>
                <a:cs typeface="Calibri"/>
              </a:rPr>
              <a:t> </a:t>
            </a:r>
            <a:r>
              <a:rPr lang="en-US" sz="800" spc="50" dirty="0">
                <a:latin typeface="Calibri"/>
                <a:cs typeface="Calibri"/>
              </a:rPr>
              <a:t>Lockheed Missiles</a:t>
            </a:r>
            <a:r>
              <a:rPr lang="en-US" sz="800" spc="25" dirty="0">
                <a:latin typeface="Calibri"/>
                <a:cs typeface="Calibri"/>
              </a:rPr>
              <a:t> </a:t>
            </a:r>
            <a:r>
              <a:rPr lang="en-US" sz="800" spc="60" dirty="0">
                <a:latin typeface="Calibri"/>
                <a:cs typeface="Calibri"/>
              </a:rPr>
              <a:t>and</a:t>
            </a:r>
            <a:r>
              <a:rPr lang="en-US" sz="800" spc="55" dirty="0">
                <a:latin typeface="Calibri"/>
                <a:cs typeface="Calibri"/>
              </a:rPr>
              <a:t> </a:t>
            </a:r>
            <a:r>
              <a:rPr lang="en-US" sz="800" spc="60" dirty="0">
                <a:latin typeface="Calibri"/>
                <a:cs typeface="Calibri"/>
              </a:rPr>
              <a:t>Space</a:t>
            </a:r>
            <a:r>
              <a:rPr lang="en-US" sz="800" spc="35" dirty="0">
                <a:latin typeface="Calibri"/>
                <a:cs typeface="Calibri"/>
              </a:rPr>
              <a:t> </a:t>
            </a:r>
            <a:r>
              <a:rPr lang="en-US" sz="800" spc="55" dirty="0">
                <a:latin typeface="Calibri"/>
                <a:cs typeface="Calibri"/>
              </a:rPr>
              <a:t>Company.</a:t>
            </a:r>
            <a:endParaRPr lang="en-US" sz="800" dirty="0">
              <a:latin typeface="Calibri"/>
              <a:cs typeface="Calibri"/>
            </a:endParaRPr>
          </a:p>
          <a:p>
            <a:pPr>
              <a:lnSpc>
                <a:spcPct val="100000"/>
              </a:lnSpc>
              <a:spcBef>
                <a:spcPts val="305"/>
              </a:spcBef>
            </a:pPr>
            <a:endParaRPr lang="en-US" sz="800" dirty="0">
              <a:latin typeface="Calibri"/>
              <a:cs typeface="Calibri"/>
            </a:endParaRPr>
          </a:p>
          <a:p>
            <a:pPr marL="2611755" marR="5080">
              <a:lnSpc>
                <a:spcPct val="127000"/>
              </a:lnSpc>
            </a:pPr>
            <a:r>
              <a:rPr lang="en-US" sz="800" spc="60" dirty="0">
                <a:latin typeface="Calibri"/>
                <a:cs typeface="Calibri"/>
              </a:rPr>
              <a:t>	</a:t>
            </a:r>
            <a:r>
              <a:rPr sz="800" spc="60" dirty="0">
                <a:latin typeface="Calibri"/>
                <a:cs typeface="Calibri"/>
              </a:rPr>
              <a:t>Teter</a:t>
            </a:r>
            <a:r>
              <a:rPr sz="800" spc="25" dirty="0">
                <a:latin typeface="Calibri"/>
                <a:cs typeface="Calibri"/>
              </a:rPr>
              <a:t> </a:t>
            </a:r>
            <a:r>
              <a:rPr sz="800" spc="55" dirty="0">
                <a:latin typeface="Calibri"/>
                <a:cs typeface="Calibri"/>
              </a:rPr>
              <a:t>holds</a:t>
            </a:r>
            <a:r>
              <a:rPr sz="800" spc="30" dirty="0">
                <a:latin typeface="Calibri"/>
                <a:cs typeface="Calibri"/>
              </a:rPr>
              <a:t> </a:t>
            </a:r>
            <a:r>
              <a:rPr sz="800" spc="65" dirty="0">
                <a:latin typeface="Calibri"/>
                <a:cs typeface="Calibri"/>
              </a:rPr>
              <a:t>a</a:t>
            </a:r>
            <a:r>
              <a:rPr sz="800" spc="35" dirty="0">
                <a:latin typeface="Calibri"/>
                <a:cs typeface="Calibri"/>
              </a:rPr>
              <a:t> </a:t>
            </a:r>
            <a:r>
              <a:rPr sz="800" spc="10" dirty="0">
                <a:latin typeface="Calibri"/>
                <a:cs typeface="Calibri"/>
              </a:rPr>
              <a:t>J.D.</a:t>
            </a:r>
            <a:r>
              <a:rPr sz="800" spc="35" dirty="0">
                <a:latin typeface="Calibri"/>
                <a:cs typeface="Calibri"/>
              </a:rPr>
              <a:t> </a:t>
            </a:r>
            <a:r>
              <a:rPr sz="800" spc="65" dirty="0">
                <a:latin typeface="Calibri"/>
                <a:cs typeface="Calibri"/>
              </a:rPr>
              <a:t>from</a:t>
            </a:r>
            <a:r>
              <a:rPr sz="800" spc="35" dirty="0">
                <a:latin typeface="Calibri"/>
                <a:cs typeface="Calibri"/>
              </a:rPr>
              <a:t> </a:t>
            </a:r>
            <a:r>
              <a:rPr sz="800" spc="55" dirty="0">
                <a:latin typeface="Calibri"/>
                <a:cs typeface="Calibri"/>
              </a:rPr>
              <a:t>Stanford</a:t>
            </a:r>
            <a:r>
              <a:rPr sz="800" spc="10" dirty="0">
                <a:latin typeface="Calibri"/>
                <a:cs typeface="Calibri"/>
              </a:rPr>
              <a:t> </a:t>
            </a:r>
            <a:r>
              <a:rPr sz="800" spc="70" dirty="0">
                <a:latin typeface="Calibri"/>
                <a:cs typeface="Calibri"/>
              </a:rPr>
              <a:t>Law</a:t>
            </a:r>
            <a:r>
              <a:rPr sz="800" spc="50" dirty="0">
                <a:latin typeface="Calibri"/>
                <a:cs typeface="Calibri"/>
              </a:rPr>
              <a:t> </a:t>
            </a:r>
            <a:r>
              <a:rPr sz="800" spc="55" dirty="0">
                <a:latin typeface="Calibri"/>
                <a:cs typeface="Calibri"/>
              </a:rPr>
              <a:t>School</a:t>
            </a:r>
            <a:r>
              <a:rPr sz="800" spc="30" dirty="0">
                <a:latin typeface="Calibri"/>
                <a:cs typeface="Calibri"/>
              </a:rPr>
              <a:t> </a:t>
            </a:r>
            <a:r>
              <a:rPr sz="800" spc="60" dirty="0">
                <a:latin typeface="Calibri"/>
                <a:cs typeface="Calibri"/>
              </a:rPr>
              <a:t>and</a:t>
            </a:r>
            <a:r>
              <a:rPr sz="800" spc="35" dirty="0">
                <a:latin typeface="Calibri"/>
                <a:cs typeface="Calibri"/>
              </a:rPr>
              <a:t> </a:t>
            </a:r>
            <a:r>
              <a:rPr sz="800" spc="65" dirty="0">
                <a:latin typeface="Calibri"/>
                <a:cs typeface="Calibri"/>
              </a:rPr>
              <a:t>a</a:t>
            </a:r>
            <a:r>
              <a:rPr sz="800" spc="5" dirty="0">
                <a:latin typeface="Calibri"/>
                <a:cs typeface="Calibri"/>
              </a:rPr>
              <a:t> </a:t>
            </a:r>
            <a:r>
              <a:rPr sz="800" spc="55" dirty="0">
                <a:latin typeface="Calibri"/>
                <a:cs typeface="Calibri"/>
              </a:rPr>
              <a:t>B.S.</a:t>
            </a:r>
            <a:r>
              <a:rPr sz="800" spc="30" dirty="0">
                <a:latin typeface="Calibri"/>
                <a:cs typeface="Calibri"/>
              </a:rPr>
              <a:t> </a:t>
            </a:r>
            <a:r>
              <a:rPr sz="800" spc="-25" dirty="0">
                <a:latin typeface="Calibri"/>
                <a:cs typeface="Calibri"/>
              </a:rPr>
              <a:t>in</a:t>
            </a:r>
            <a:r>
              <a:rPr sz="800" spc="60" dirty="0">
                <a:latin typeface="Calibri"/>
                <a:cs typeface="Calibri"/>
              </a:rPr>
              <a:t> </a:t>
            </a:r>
            <a:r>
              <a:rPr lang="en-US" sz="800" spc="60" dirty="0">
                <a:latin typeface="Calibri"/>
                <a:cs typeface="Calibri"/>
              </a:rPr>
              <a:t>	</a:t>
            </a:r>
            <a:r>
              <a:rPr sz="800" spc="60" dirty="0">
                <a:latin typeface="Calibri"/>
                <a:cs typeface="Calibri"/>
              </a:rPr>
              <a:t>mechanical</a:t>
            </a:r>
            <a:r>
              <a:rPr sz="800" spc="-20" dirty="0">
                <a:latin typeface="Calibri"/>
                <a:cs typeface="Calibri"/>
              </a:rPr>
              <a:t> </a:t>
            </a:r>
            <a:r>
              <a:rPr sz="800" spc="55" dirty="0">
                <a:latin typeface="Calibri"/>
                <a:cs typeface="Calibri"/>
              </a:rPr>
              <a:t>engineering</a:t>
            </a:r>
            <a:r>
              <a:rPr sz="800" spc="25" dirty="0">
                <a:latin typeface="Calibri"/>
                <a:cs typeface="Calibri"/>
              </a:rPr>
              <a:t> </a:t>
            </a:r>
            <a:r>
              <a:rPr sz="800" spc="60" dirty="0">
                <a:latin typeface="Calibri"/>
                <a:cs typeface="Calibri"/>
              </a:rPr>
              <a:t>from</a:t>
            </a:r>
            <a:r>
              <a:rPr sz="800" spc="5" dirty="0">
                <a:latin typeface="Calibri"/>
                <a:cs typeface="Calibri"/>
              </a:rPr>
              <a:t> </a:t>
            </a:r>
            <a:r>
              <a:rPr sz="800" spc="55" dirty="0">
                <a:latin typeface="Calibri"/>
                <a:cs typeface="Calibri"/>
              </a:rPr>
              <a:t>the</a:t>
            </a:r>
            <a:r>
              <a:rPr sz="800" spc="15" dirty="0">
                <a:latin typeface="Calibri"/>
                <a:cs typeface="Calibri"/>
              </a:rPr>
              <a:t> </a:t>
            </a:r>
            <a:r>
              <a:rPr sz="800" spc="50" dirty="0">
                <a:latin typeface="Calibri"/>
                <a:cs typeface="Calibri"/>
              </a:rPr>
              <a:t>University</a:t>
            </a:r>
            <a:r>
              <a:rPr sz="800" spc="15" dirty="0">
                <a:latin typeface="Calibri"/>
                <a:cs typeface="Calibri"/>
              </a:rPr>
              <a:t> </a:t>
            </a:r>
            <a:r>
              <a:rPr sz="800" spc="50" dirty="0">
                <a:latin typeface="Calibri"/>
                <a:cs typeface="Calibri"/>
              </a:rPr>
              <a:t>of</a:t>
            </a:r>
            <a:r>
              <a:rPr sz="800" spc="-5" dirty="0">
                <a:latin typeface="Calibri"/>
                <a:cs typeface="Calibri"/>
              </a:rPr>
              <a:t> </a:t>
            </a:r>
            <a:r>
              <a:rPr sz="800" spc="45" dirty="0">
                <a:latin typeface="Calibri"/>
                <a:cs typeface="Calibri"/>
              </a:rPr>
              <a:t>Californi</a:t>
            </a:r>
            <a:r>
              <a:rPr lang="en-US" sz="800" spc="45" dirty="0">
                <a:latin typeface="Calibri"/>
                <a:cs typeface="Calibri"/>
              </a:rPr>
              <a:t>a.</a:t>
            </a:r>
            <a:endParaRPr sz="800" dirty="0">
              <a:latin typeface="Calibri"/>
              <a:cs typeface="Calibri"/>
            </a:endParaRPr>
          </a:p>
          <a:p>
            <a:pPr marL="933450">
              <a:lnSpc>
                <a:spcPct val="100000"/>
              </a:lnSpc>
              <a:spcBef>
                <a:spcPts val="735"/>
              </a:spcBef>
            </a:pPr>
            <a:r>
              <a:rPr sz="1000" dirty="0">
                <a:latin typeface="Calibri"/>
                <a:cs typeface="Calibri"/>
              </a:rPr>
              <a:t>Tim</a:t>
            </a:r>
            <a:r>
              <a:rPr sz="1000" spc="-15" dirty="0">
                <a:latin typeface="Calibri"/>
                <a:cs typeface="Calibri"/>
              </a:rPr>
              <a:t> </a:t>
            </a:r>
            <a:r>
              <a:rPr sz="1000" spc="-10" dirty="0">
                <a:latin typeface="Calibri"/>
                <a:cs typeface="Calibri"/>
              </a:rPr>
              <a:t>Teter</a:t>
            </a:r>
            <a:endParaRPr sz="1000" dirty="0">
              <a:latin typeface="Calibri"/>
              <a:cs typeface="Calibri"/>
            </a:endParaRPr>
          </a:p>
        </p:txBody>
      </p:sp>
      <p:sp>
        <p:nvSpPr>
          <p:cNvPr id="13" name="object 13"/>
          <p:cNvSpPr txBox="1"/>
          <p:nvPr/>
        </p:nvSpPr>
        <p:spPr>
          <a:xfrm>
            <a:off x="1016079" y="5863965"/>
            <a:ext cx="878205" cy="178435"/>
          </a:xfrm>
          <a:prstGeom prst="rect">
            <a:avLst/>
          </a:prstGeom>
        </p:spPr>
        <p:txBody>
          <a:bodyPr vert="horz" wrap="square" lIns="0" tIns="12700" rIns="0" bIns="0" rtlCol="0">
            <a:spAutoFit/>
          </a:bodyPr>
          <a:lstStyle/>
          <a:p>
            <a:pPr marL="12700">
              <a:lnSpc>
                <a:spcPct val="100000"/>
              </a:lnSpc>
              <a:spcBef>
                <a:spcPts val="100"/>
              </a:spcBef>
            </a:pPr>
            <a:r>
              <a:rPr sz="1000" dirty="0">
                <a:latin typeface="Calibri"/>
                <a:cs typeface="Calibri"/>
              </a:rPr>
              <a:t>Debora</a:t>
            </a:r>
            <a:r>
              <a:rPr sz="1000" spc="-45" dirty="0">
                <a:latin typeface="Calibri"/>
                <a:cs typeface="Calibri"/>
              </a:rPr>
              <a:t> </a:t>
            </a:r>
            <a:r>
              <a:rPr sz="1000" spc="-10" dirty="0">
                <a:latin typeface="Calibri"/>
                <a:cs typeface="Calibri"/>
              </a:rPr>
              <a:t>Shoquist</a:t>
            </a:r>
            <a:endParaRPr sz="10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7235621-1ED2-9330-B483-C3B254AB601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F783A58-FD99-1EBE-1CF1-DD8C52820CFA}"/>
              </a:ext>
            </a:extLst>
          </p:cNvPr>
          <p:cNvSpPr txBox="1"/>
          <p:nvPr/>
        </p:nvSpPr>
        <p:spPr>
          <a:xfrm>
            <a:off x="148844" y="29971"/>
            <a:ext cx="2092325" cy="164465"/>
          </a:xfrm>
          <a:prstGeom prst="rect">
            <a:avLst/>
          </a:prstGeom>
        </p:spPr>
        <p:txBody>
          <a:bodyPr vert="horz" wrap="square" lIns="0" tIns="13970" rIns="0" bIns="0" rtlCol="0">
            <a:spAutoFit/>
          </a:bodyPr>
          <a:lstStyle/>
          <a:p>
            <a:pPr marL="12700">
              <a:lnSpc>
                <a:spcPct val="100000"/>
              </a:lnSpc>
              <a:spcBef>
                <a:spcPts val="110"/>
              </a:spcBef>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75" name="object 75">
            <a:extLst>
              <a:ext uri="{FF2B5EF4-FFF2-40B4-BE49-F238E27FC236}">
                <a16:creationId xmlns:a16="http://schemas.microsoft.com/office/drawing/2014/main" id="{C32B1E8B-D88D-8C9D-7837-39491DC2079D}"/>
              </a:ext>
            </a:extLst>
          </p:cNvPr>
          <p:cNvSpPr/>
          <p:nvPr/>
        </p:nvSpPr>
        <p:spPr>
          <a:xfrm>
            <a:off x="8467" y="201944"/>
            <a:ext cx="681990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sp>
        <p:nvSpPr>
          <p:cNvPr id="78" name="object 78">
            <a:extLst>
              <a:ext uri="{FF2B5EF4-FFF2-40B4-BE49-F238E27FC236}">
                <a16:creationId xmlns:a16="http://schemas.microsoft.com/office/drawing/2014/main" id="{6EC2414D-3A53-D0E3-C497-A74055EF2FF8}"/>
              </a:ext>
            </a:extLst>
          </p:cNvPr>
          <p:cNvSpPr txBox="1"/>
          <p:nvPr/>
        </p:nvSpPr>
        <p:spPr>
          <a:xfrm>
            <a:off x="119968" y="2345872"/>
            <a:ext cx="3604006" cy="3137654"/>
          </a:xfrm>
          <a:prstGeom prst="rect">
            <a:avLst/>
          </a:prstGeom>
        </p:spPr>
        <p:txBody>
          <a:bodyPr vert="horz" wrap="square" lIns="0" tIns="12700" rIns="0" bIns="0" rtlCol="0">
            <a:spAutoFit/>
          </a:bodyPr>
          <a:lstStyle/>
          <a:p>
            <a:pPr marL="12700">
              <a:lnSpc>
                <a:spcPct val="100000"/>
              </a:lnSpc>
              <a:spcBef>
                <a:spcPts val="100"/>
              </a:spcBef>
            </a:pPr>
            <a:r>
              <a:rPr lang="en-US" sz="1050" b="1" dirty="0">
                <a:latin typeface="Calibri"/>
                <a:cs typeface="Calibri"/>
              </a:rPr>
              <a:t>Analysis</a:t>
            </a:r>
            <a:endParaRPr sz="1050" dirty="0">
              <a:latin typeface="Calibri"/>
              <a:cs typeface="Calibri"/>
            </a:endParaRPr>
          </a:p>
          <a:p>
            <a:pPr marL="241300" marR="5080" indent="-228600">
              <a:lnSpc>
                <a:spcPct val="99000"/>
              </a:lnSpc>
              <a:spcBef>
                <a:spcPts val="1415"/>
              </a:spcBef>
              <a:buFont typeface="Arial" panose="020B0604020202020204" pitchFamily="34" charset="0"/>
              <a:buChar char="•"/>
            </a:pPr>
            <a:r>
              <a:rPr lang="en-US" sz="800" dirty="0"/>
              <a:t>Cloud Service Providers were approximately half of our Data Center sales with revenue increasing more than 2x Y/Y</a:t>
            </a:r>
          </a:p>
          <a:p>
            <a:pPr marL="241300" marR="5080" indent="-228600">
              <a:lnSpc>
                <a:spcPct val="99000"/>
              </a:lnSpc>
              <a:spcBef>
                <a:spcPts val="1415"/>
              </a:spcBef>
              <a:buFont typeface="Arial" panose="020B0604020202020204" pitchFamily="34" charset="0"/>
              <a:buChar char="•"/>
            </a:pPr>
            <a:r>
              <a:rPr lang="en-US" sz="800" dirty="0"/>
              <a:t>NVIDIA GPU regional cloud revenue jumped 2x Y/Y with strength in North America, EMEA and Asia Pacific regions</a:t>
            </a:r>
          </a:p>
          <a:p>
            <a:pPr marL="241300" marR="5080" indent="-228600">
              <a:lnSpc>
                <a:spcPct val="99000"/>
              </a:lnSpc>
              <a:spcBef>
                <a:spcPts val="1415"/>
              </a:spcBef>
              <a:buFont typeface="Arial" panose="020B0604020202020204" pitchFamily="34" charset="0"/>
              <a:buChar char="•"/>
            </a:pPr>
            <a:r>
              <a:rPr lang="en-US" sz="800" dirty="0"/>
              <a:t>Consumer Internet revenue more than doubled Y/Y as companies scaled their NVIDIA Hopper infrastructure</a:t>
            </a:r>
          </a:p>
          <a:p>
            <a:pPr marL="241300" marR="5080" indent="-228600">
              <a:lnSpc>
                <a:spcPct val="99000"/>
              </a:lnSpc>
              <a:spcBef>
                <a:spcPts val="1415"/>
              </a:spcBef>
              <a:buFont typeface="Arial" panose="020B0604020202020204" pitchFamily="34" charset="0"/>
              <a:buChar char="•"/>
            </a:pPr>
            <a:r>
              <a:rPr lang="en-US" sz="800" dirty="0"/>
              <a:t>NVIDIA H200-powered cloud instances now available from AWS, Core Weave, Microsoft Azure, with Google Cloud, OCI coming soon</a:t>
            </a:r>
          </a:p>
          <a:p>
            <a:pPr marL="241300" marR="5080" indent="-228600">
              <a:lnSpc>
                <a:spcPct val="99000"/>
              </a:lnSpc>
              <a:spcBef>
                <a:spcPts val="1415"/>
              </a:spcBef>
              <a:buFont typeface="Arial" panose="020B0604020202020204" pitchFamily="34" charset="0"/>
              <a:buChar char="•"/>
            </a:pPr>
            <a:r>
              <a:rPr lang="en-US" sz="800" dirty="0"/>
              <a:t>NVIDIA is the largest inference platform in the world</a:t>
            </a:r>
          </a:p>
          <a:p>
            <a:pPr marL="241300" marR="5080" indent="-228600">
              <a:lnSpc>
                <a:spcPct val="99000"/>
              </a:lnSpc>
              <a:spcBef>
                <a:spcPts val="1415"/>
              </a:spcBef>
              <a:buFont typeface="Arial" panose="020B0604020202020204" pitchFamily="34" charset="0"/>
              <a:buChar char="•"/>
            </a:pPr>
            <a:r>
              <a:rPr lang="en-US" sz="800" dirty="0"/>
              <a:t>Software, service, and support revenue is annualizing at $1.5B and we expect to exit this year annualizing at over $2B</a:t>
            </a:r>
          </a:p>
          <a:p>
            <a:pPr marL="241300" marR="5080" indent="-228600">
              <a:lnSpc>
                <a:spcPct val="99000"/>
              </a:lnSpc>
              <a:spcBef>
                <a:spcPts val="1415"/>
              </a:spcBef>
              <a:buFont typeface="Arial" panose="020B0604020202020204" pitchFamily="34" charset="0"/>
              <a:buChar char="•"/>
            </a:pPr>
            <a:r>
              <a:rPr lang="en-US" sz="800" dirty="0"/>
              <a:t>NVIDIA Spectrum-X Ethernet for AI revenue increased over 3x year-on-year, and our pipeline continues to build</a:t>
            </a:r>
            <a:endParaRPr sz="800" dirty="0">
              <a:latin typeface="Calibri"/>
              <a:cs typeface="Calibri"/>
            </a:endParaRPr>
          </a:p>
        </p:txBody>
      </p:sp>
      <p:sp>
        <p:nvSpPr>
          <p:cNvPr id="114" name="TextBox 113">
            <a:extLst>
              <a:ext uri="{FF2B5EF4-FFF2-40B4-BE49-F238E27FC236}">
                <a16:creationId xmlns:a16="http://schemas.microsoft.com/office/drawing/2014/main" id="{2E358B13-327E-1931-77BD-979E2D22FB99}"/>
              </a:ext>
            </a:extLst>
          </p:cNvPr>
          <p:cNvSpPr txBox="1"/>
          <p:nvPr/>
        </p:nvSpPr>
        <p:spPr>
          <a:xfrm>
            <a:off x="0" y="1401811"/>
            <a:ext cx="6090919" cy="369332"/>
          </a:xfrm>
          <a:prstGeom prst="rect">
            <a:avLst/>
          </a:prstGeom>
          <a:noFill/>
        </p:spPr>
        <p:txBody>
          <a:bodyPr wrap="square" rtlCol="0">
            <a:spAutoFit/>
          </a:bodyPr>
          <a:lstStyle/>
          <a:p>
            <a:r>
              <a:rPr lang="en-US" b="1" dirty="0"/>
              <a:t>Data Center</a:t>
            </a:r>
          </a:p>
        </p:txBody>
      </p:sp>
      <p:sp>
        <p:nvSpPr>
          <p:cNvPr id="115" name="TextBox 114">
            <a:extLst>
              <a:ext uri="{FF2B5EF4-FFF2-40B4-BE49-F238E27FC236}">
                <a16:creationId xmlns:a16="http://schemas.microsoft.com/office/drawing/2014/main" id="{C33E4B8F-2413-E55B-B331-3BE879512A69}"/>
              </a:ext>
            </a:extLst>
          </p:cNvPr>
          <p:cNvSpPr txBox="1"/>
          <p:nvPr/>
        </p:nvSpPr>
        <p:spPr>
          <a:xfrm>
            <a:off x="119968" y="1819111"/>
            <a:ext cx="6452871" cy="369332"/>
          </a:xfrm>
          <a:prstGeom prst="rect">
            <a:avLst/>
          </a:prstGeom>
          <a:noFill/>
        </p:spPr>
        <p:txBody>
          <a:bodyPr wrap="square" rtlCol="0">
            <a:spAutoFit/>
          </a:bodyPr>
          <a:lstStyle/>
          <a:p>
            <a:r>
              <a:rPr lang="en-US" sz="900" b="1" dirty="0">
                <a:solidFill>
                  <a:schemeClr val="tx1"/>
                </a:solidFill>
              </a:rPr>
              <a:t>Business Model</a:t>
            </a:r>
            <a:r>
              <a:rPr lang="en-US" sz="900" dirty="0">
                <a:solidFill>
                  <a:schemeClr val="tx1"/>
                </a:solidFill>
              </a:rPr>
              <a:t> </a:t>
            </a:r>
            <a:r>
              <a:rPr lang="en-US" sz="900" dirty="0"/>
              <a:t>NVIDIA’s data center segment has seen significant growth, driven by the increasing demand for artificial intelligence (AI) and high-performance computing (HPC) applications.</a:t>
            </a:r>
            <a:endParaRPr lang="en-US" sz="900" dirty="0">
              <a:solidFill>
                <a:schemeClr val="tx1"/>
              </a:solidFill>
            </a:endParaRPr>
          </a:p>
        </p:txBody>
      </p:sp>
      <p:sp>
        <p:nvSpPr>
          <p:cNvPr id="116" name="TextBox 115">
            <a:extLst>
              <a:ext uri="{FF2B5EF4-FFF2-40B4-BE49-F238E27FC236}">
                <a16:creationId xmlns:a16="http://schemas.microsoft.com/office/drawing/2014/main" id="{9889D8B2-ADB2-C929-BDC9-5611B3503D16}"/>
              </a:ext>
            </a:extLst>
          </p:cNvPr>
          <p:cNvSpPr txBox="1"/>
          <p:nvPr/>
        </p:nvSpPr>
        <p:spPr>
          <a:xfrm>
            <a:off x="44206" y="5688705"/>
            <a:ext cx="2871471" cy="381000"/>
          </a:xfrm>
          <a:prstGeom prst="rect">
            <a:avLst/>
          </a:prstGeom>
          <a:noFill/>
        </p:spPr>
        <p:txBody>
          <a:bodyPr wrap="square" rtlCol="0">
            <a:spAutoFit/>
          </a:bodyPr>
          <a:lstStyle/>
          <a:p>
            <a:r>
              <a:rPr lang="en-US" b="1" dirty="0"/>
              <a:t>Gaming</a:t>
            </a:r>
          </a:p>
        </p:txBody>
      </p:sp>
      <p:pic>
        <p:nvPicPr>
          <p:cNvPr id="117" name="object 2">
            <a:extLst>
              <a:ext uri="{FF2B5EF4-FFF2-40B4-BE49-F238E27FC236}">
                <a16:creationId xmlns:a16="http://schemas.microsoft.com/office/drawing/2014/main" id="{C4478F84-2985-B25C-6CD4-5C718CC20647}"/>
              </a:ext>
            </a:extLst>
          </p:cNvPr>
          <p:cNvPicPr/>
          <p:nvPr/>
        </p:nvPicPr>
        <p:blipFill>
          <a:blip r:embed="rId2" cstate="print"/>
          <a:stretch>
            <a:fillRect/>
          </a:stretch>
        </p:blipFill>
        <p:spPr>
          <a:xfrm>
            <a:off x="4724400" y="456671"/>
            <a:ext cx="1751586" cy="517713"/>
          </a:xfrm>
          <a:prstGeom prst="rect">
            <a:avLst/>
          </a:prstGeom>
        </p:spPr>
      </p:pic>
      <p:sp>
        <p:nvSpPr>
          <p:cNvPr id="118" name="TextBox 117">
            <a:extLst>
              <a:ext uri="{FF2B5EF4-FFF2-40B4-BE49-F238E27FC236}">
                <a16:creationId xmlns:a16="http://schemas.microsoft.com/office/drawing/2014/main" id="{AFF15F63-F817-3B55-3AC7-34154D28BC4D}"/>
              </a:ext>
            </a:extLst>
          </p:cNvPr>
          <p:cNvSpPr txBox="1"/>
          <p:nvPr/>
        </p:nvSpPr>
        <p:spPr>
          <a:xfrm>
            <a:off x="407414" y="499907"/>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sp>
        <p:nvSpPr>
          <p:cNvPr id="119" name="TextBox 118">
            <a:extLst>
              <a:ext uri="{FF2B5EF4-FFF2-40B4-BE49-F238E27FC236}">
                <a16:creationId xmlns:a16="http://schemas.microsoft.com/office/drawing/2014/main" id="{8FC05ECD-237D-891F-7213-6F47344B9CBC}"/>
              </a:ext>
            </a:extLst>
          </p:cNvPr>
          <p:cNvSpPr txBox="1"/>
          <p:nvPr/>
        </p:nvSpPr>
        <p:spPr>
          <a:xfrm>
            <a:off x="148844" y="6227134"/>
            <a:ext cx="6452871" cy="369332"/>
          </a:xfrm>
          <a:prstGeom prst="rect">
            <a:avLst/>
          </a:prstGeom>
          <a:noFill/>
        </p:spPr>
        <p:txBody>
          <a:bodyPr wrap="square" rtlCol="0">
            <a:spAutoFit/>
          </a:bodyPr>
          <a:lstStyle/>
          <a:p>
            <a:r>
              <a:rPr lang="en-US" sz="900" b="1" dirty="0">
                <a:solidFill>
                  <a:schemeClr val="tx1"/>
                </a:solidFill>
              </a:rPr>
              <a:t>Business Model</a:t>
            </a:r>
            <a:r>
              <a:rPr lang="en-US" sz="900" dirty="0">
                <a:solidFill>
                  <a:schemeClr val="tx1"/>
                </a:solidFill>
              </a:rPr>
              <a:t> : </a:t>
            </a:r>
            <a:r>
              <a:rPr lang="en-US" sz="900" b="0" i="0" dirty="0">
                <a:solidFill>
                  <a:srgbClr val="EEF0FF"/>
                </a:solidFill>
                <a:effectLst/>
                <a:latin typeface="Google Sans"/>
              </a:rPr>
              <a:t>NVIDIA is a major player in the gaming industry, </a:t>
            </a:r>
            <a:r>
              <a:rPr lang="en-US" sz="900" dirty="0"/>
              <a:t>providing graphics processing units (GPUs), game development tools, and AI-powered technologies.</a:t>
            </a:r>
            <a:endParaRPr lang="en-US" sz="900" dirty="0">
              <a:solidFill>
                <a:schemeClr val="tx1"/>
              </a:solidFill>
            </a:endParaRPr>
          </a:p>
        </p:txBody>
      </p:sp>
      <p:sp>
        <p:nvSpPr>
          <p:cNvPr id="122" name="object 78">
            <a:extLst>
              <a:ext uri="{FF2B5EF4-FFF2-40B4-BE49-F238E27FC236}">
                <a16:creationId xmlns:a16="http://schemas.microsoft.com/office/drawing/2014/main" id="{11F8B7CC-3544-8072-63D6-644EFF848C50}"/>
              </a:ext>
            </a:extLst>
          </p:cNvPr>
          <p:cNvSpPr txBox="1"/>
          <p:nvPr/>
        </p:nvSpPr>
        <p:spPr>
          <a:xfrm>
            <a:off x="148845" y="6753895"/>
            <a:ext cx="3584956" cy="2714333"/>
          </a:xfrm>
          <a:prstGeom prst="rect">
            <a:avLst/>
          </a:prstGeom>
        </p:spPr>
        <p:txBody>
          <a:bodyPr vert="horz" wrap="square" lIns="0" tIns="12700" rIns="0" bIns="0" rtlCol="0">
            <a:spAutoFit/>
          </a:bodyPr>
          <a:lstStyle/>
          <a:p>
            <a:pPr marL="12700">
              <a:lnSpc>
                <a:spcPct val="100000"/>
              </a:lnSpc>
              <a:spcBef>
                <a:spcPts val="100"/>
              </a:spcBef>
            </a:pPr>
            <a:r>
              <a:rPr lang="en-US" sz="1050" b="1" dirty="0">
                <a:latin typeface="Calibri"/>
                <a:cs typeface="Calibri"/>
              </a:rPr>
              <a:t>Analysis</a:t>
            </a:r>
            <a:endParaRPr sz="1050" dirty="0">
              <a:latin typeface="Calibri"/>
              <a:cs typeface="Calibri"/>
            </a:endParaRPr>
          </a:p>
          <a:p>
            <a:pPr marL="241300" marR="5080" indent="-228600">
              <a:lnSpc>
                <a:spcPct val="99000"/>
              </a:lnSpc>
              <a:spcBef>
                <a:spcPts val="1415"/>
              </a:spcBef>
              <a:buFont typeface="Arial" panose="020B0604020202020204" pitchFamily="34" charset="0"/>
              <a:buChar char="•"/>
            </a:pPr>
            <a:r>
              <a:rPr lang="en-US" sz="800" dirty="0">
                <a:latin typeface="Calibri"/>
                <a:cs typeface="Calibri"/>
              </a:rPr>
              <a:t>Y/Y growth reflects higher demand; Q/Q decrease reflects seasonally lower GPU sales for laptops, consistent with outlook.</a:t>
            </a:r>
          </a:p>
          <a:p>
            <a:pPr marL="241300" marR="5080" indent="-228600">
              <a:lnSpc>
                <a:spcPct val="99000"/>
              </a:lnSpc>
              <a:spcBef>
                <a:spcPts val="1415"/>
              </a:spcBef>
              <a:buFont typeface="Arial" panose="020B0604020202020204" pitchFamily="34" charset="0"/>
              <a:buChar char="•"/>
            </a:pPr>
            <a:r>
              <a:rPr lang="en-US" sz="800" dirty="0">
                <a:latin typeface="Calibri"/>
                <a:cs typeface="Calibri"/>
              </a:rPr>
              <a:t>End demand and channel inventory remain healthy across the product range.</a:t>
            </a:r>
          </a:p>
          <a:p>
            <a:pPr marL="241300" marR="5080" indent="-228600">
              <a:lnSpc>
                <a:spcPct val="99000"/>
              </a:lnSpc>
              <a:spcBef>
                <a:spcPts val="1415"/>
              </a:spcBef>
              <a:buFont typeface="Arial" panose="020B0604020202020204" pitchFamily="34" charset="0"/>
              <a:buChar char="•"/>
            </a:pPr>
            <a:r>
              <a:rPr lang="en-US" sz="800" dirty="0">
                <a:latin typeface="Calibri"/>
                <a:cs typeface="Calibri"/>
              </a:rPr>
              <a:t>GeForce RTX 40 SUPER GPUs market reception is strong.</a:t>
            </a:r>
          </a:p>
          <a:p>
            <a:pPr marL="241300" marR="5080" indent="-228600">
              <a:lnSpc>
                <a:spcPct val="99000"/>
              </a:lnSpc>
              <a:spcBef>
                <a:spcPts val="1415"/>
              </a:spcBef>
              <a:buFont typeface="Arial" panose="020B0604020202020204" pitchFamily="34" charset="0"/>
              <a:buChar char="•"/>
            </a:pPr>
            <a:r>
              <a:rPr lang="en-US" sz="800" dirty="0">
                <a:latin typeface="Calibri"/>
                <a:cs typeface="Calibri"/>
              </a:rPr>
              <a:t>With over 100M installed base, GeForce RTX GPUs are perfect for gamers, creators, and AI enthusiasts, and offer unmatched performance for running generative AI applications on PCs.</a:t>
            </a:r>
          </a:p>
          <a:p>
            <a:pPr marL="241300" marR="5080" indent="-228600">
              <a:lnSpc>
                <a:spcPct val="99000"/>
              </a:lnSpc>
              <a:spcBef>
                <a:spcPts val="1415"/>
              </a:spcBef>
              <a:buFont typeface="Arial" panose="020B0604020202020204" pitchFamily="34" charset="0"/>
              <a:buChar char="•"/>
            </a:pPr>
            <a:r>
              <a:rPr lang="en-US" sz="800" dirty="0">
                <a:latin typeface="Calibri"/>
                <a:cs typeface="Calibri"/>
              </a:rPr>
              <a:t>NVIDIA and Microsoft announced AI performance optimizations for Windows to help run LLMs up to 3x faster on NVIDIA GeForce RTX AI PCs.</a:t>
            </a:r>
          </a:p>
          <a:p>
            <a:pPr marL="241300" marR="5080" indent="-228600">
              <a:lnSpc>
                <a:spcPct val="99000"/>
              </a:lnSpc>
              <a:spcBef>
                <a:spcPts val="1415"/>
              </a:spcBef>
              <a:buFont typeface="Arial" panose="020B0604020202020204" pitchFamily="34" charset="0"/>
              <a:buChar char="•"/>
            </a:pPr>
            <a:r>
              <a:rPr lang="en-US" sz="800" dirty="0">
                <a:latin typeface="Calibri"/>
                <a:cs typeface="Calibri"/>
              </a:rPr>
              <a:t>Top game developers including NetEase Games, Tencent, and Ubisoft are embracing NVIDIA ACE to create lifelike avatars to transform interactions between gamers and non-playable characters</a:t>
            </a:r>
          </a:p>
        </p:txBody>
      </p:sp>
      <p:pic>
        <p:nvPicPr>
          <p:cNvPr id="6" name="Picture 5">
            <a:extLst>
              <a:ext uri="{FF2B5EF4-FFF2-40B4-BE49-F238E27FC236}">
                <a16:creationId xmlns:a16="http://schemas.microsoft.com/office/drawing/2014/main" id="{B05B9121-D55B-ED88-D7CA-66E63DB299FC}"/>
              </a:ext>
            </a:extLst>
          </p:cNvPr>
          <p:cNvPicPr>
            <a:picLocks noChangeAspect="1"/>
          </p:cNvPicPr>
          <p:nvPr/>
        </p:nvPicPr>
        <p:blipFill>
          <a:blip r:embed="rId3"/>
          <a:stretch>
            <a:fillRect/>
          </a:stretch>
        </p:blipFill>
        <p:spPr>
          <a:xfrm>
            <a:off x="3877797" y="2992126"/>
            <a:ext cx="2893745" cy="2263239"/>
          </a:xfrm>
          <a:prstGeom prst="rect">
            <a:avLst/>
          </a:prstGeom>
          <a:ln>
            <a:solidFill>
              <a:schemeClr val="tx1"/>
            </a:solidFill>
          </a:ln>
        </p:spPr>
      </p:pic>
      <p:pic>
        <p:nvPicPr>
          <p:cNvPr id="4" name="Picture 3">
            <a:extLst>
              <a:ext uri="{FF2B5EF4-FFF2-40B4-BE49-F238E27FC236}">
                <a16:creationId xmlns:a16="http://schemas.microsoft.com/office/drawing/2014/main" id="{C8EBDF3A-3A10-1BB5-FB5F-AB3E1C922E71}"/>
              </a:ext>
            </a:extLst>
          </p:cNvPr>
          <p:cNvPicPr>
            <a:picLocks noChangeAspect="1"/>
          </p:cNvPicPr>
          <p:nvPr/>
        </p:nvPicPr>
        <p:blipFill>
          <a:blip r:embed="rId4"/>
          <a:stretch>
            <a:fillRect/>
          </a:stretch>
        </p:blipFill>
        <p:spPr>
          <a:xfrm>
            <a:off x="3879405" y="6955270"/>
            <a:ext cx="2892137" cy="2263238"/>
          </a:xfrm>
          <a:prstGeom prst="rect">
            <a:avLst/>
          </a:prstGeom>
          <a:ln>
            <a:solidFill>
              <a:schemeClr val="tx1"/>
            </a:solidFill>
          </a:ln>
        </p:spPr>
      </p:pic>
    </p:spTree>
    <p:extLst>
      <p:ext uri="{BB962C8B-B14F-4D97-AF65-F5344CB8AC3E}">
        <p14:creationId xmlns:p14="http://schemas.microsoft.com/office/powerpoint/2010/main" val="123098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8844" y="29971"/>
            <a:ext cx="2092325" cy="164465"/>
          </a:xfrm>
          <a:prstGeom prst="rect">
            <a:avLst/>
          </a:prstGeom>
        </p:spPr>
        <p:txBody>
          <a:bodyPr vert="horz" wrap="square" lIns="0" tIns="13970" rIns="0" bIns="0" rtlCol="0">
            <a:spAutoFit/>
          </a:bodyPr>
          <a:lstStyle/>
          <a:p>
            <a:pPr marL="12700">
              <a:lnSpc>
                <a:spcPct val="100000"/>
              </a:lnSpc>
              <a:spcBef>
                <a:spcPts val="110"/>
              </a:spcBef>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dirty="0">
              <a:latin typeface="Calibri"/>
              <a:cs typeface="Calibri"/>
            </a:endParaRPr>
          </a:p>
        </p:txBody>
      </p:sp>
      <p:sp>
        <p:nvSpPr>
          <p:cNvPr id="75" name="object 75"/>
          <p:cNvSpPr/>
          <p:nvPr/>
        </p:nvSpPr>
        <p:spPr>
          <a:xfrm>
            <a:off x="8467" y="201944"/>
            <a:ext cx="681990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sp>
        <p:nvSpPr>
          <p:cNvPr id="78" name="object 78"/>
          <p:cNvSpPr txBox="1"/>
          <p:nvPr/>
        </p:nvSpPr>
        <p:spPr>
          <a:xfrm>
            <a:off x="100329" y="2667000"/>
            <a:ext cx="3633471" cy="2548839"/>
          </a:xfrm>
          <a:prstGeom prst="rect">
            <a:avLst/>
          </a:prstGeom>
        </p:spPr>
        <p:txBody>
          <a:bodyPr vert="horz" wrap="square" lIns="0" tIns="12700" rIns="0" bIns="0" rtlCol="0">
            <a:spAutoFit/>
          </a:bodyPr>
          <a:lstStyle/>
          <a:p>
            <a:pPr marL="12700">
              <a:lnSpc>
                <a:spcPct val="100000"/>
              </a:lnSpc>
              <a:spcBef>
                <a:spcPts val="100"/>
              </a:spcBef>
            </a:pPr>
            <a:r>
              <a:rPr lang="en-US" sz="1050" b="1" dirty="0">
                <a:latin typeface="Calibri"/>
                <a:cs typeface="Calibri"/>
              </a:rPr>
              <a:t>Analysis</a:t>
            </a:r>
            <a:endParaRPr sz="1050" dirty="0">
              <a:latin typeface="Calibri"/>
              <a:cs typeface="Calibri"/>
            </a:endParaRPr>
          </a:p>
          <a:p>
            <a:pPr marL="241300" marR="5080" indent="-228600">
              <a:lnSpc>
                <a:spcPct val="99000"/>
              </a:lnSpc>
              <a:spcBef>
                <a:spcPts val="1415"/>
              </a:spcBef>
              <a:buFont typeface="Arial" panose="020B0604020202020204" pitchFamily="34" charset="0"/>
              <a:buChar char="•"/>
            </a:pPr>
            <a:r>
              <a:rPr lang="en-US" sz="800" dirty="0"/>
              <a:t>Y/Y increase primarily reflects higher sell-in to partners following the normalization of channel inventory level</a:t>
            </a:r>
          </a:p>
          <a:p>
            <a:pPr marL="241300" marR="5080" indent="-228600">
              <a:lnSpc>
                <a:spcPct val="99000"/>
              </a:lnSpc>
              <a:spcBef>
                <a:spcPts val="1415"/>
              </a:spcBef>
              <a:buFont typeface="Arial" panose="020B0604020202020204" pitchFamily="34" charset="0"/>
              <a:buChar char="•"/>
            </a:pPr>
            <a:r>
              <a:rPr lang="en-US" sz="800" dirty="0"/>
              <a:t>Q/Q decrease primarily due to desktop workstation GPUs</a:t>
            </a:r>
          </a:p>
          <a:p>
            <a:pPr marL="241300" marR="5080" indent="-228600">
              <a:lnSpc>
                <a:spcPct val="99000"/>
              </a:lnSpc>
              <a:spcBef>
                <a:spcPts val="1415"/>
              </a:spcBef>
              <a:buFont typeface="Arial" panose="020B0604020202020204" pitchFamily="34" charset="0"/>
              <a:buChar char="•"/>
            </a:pPr>
            <a:r>
              <a:rPr lang="en-US" sz="800" dirty="0"/>
              <a:t>Generative AI and Omniverse industrial digitalization will drive the next wave of professional visualization growth </a:t>
            </a:r>
          </a:p>
          <a:p>
            <a:pPr marL="241300" marR="5080" indent="-228600">
              <a:lnSpc>
                <a:spcPct val="99000"/>
              </a:lnSpc>
              <a:spcBef>
                <a:spcPts val="1415"/>
              </a:spcBef>
              <a:buFont typeface="Arial" panose="020B0604020202020204" pitchFamily="34" charset="0"/>
              <a:buChar char="•"/>
            </a:pPr>
            <a:r>
              <a:rPr lang="en-US" sz="800" dirty="0"/>
              <a:t>Omniverse-powered digital twins enabled Wistron, one of our manufacturing partners, to reduce end-to-end production cycle times by 50% and defect rates by 40%</a:t>
            </a:r>
          </a:p>
          <a:p>
            <a:pPr marL="241300" marR="5080" indent="-228600">
              <a:lnSpc>
                <a:spcPct val="99000"/>
              </a:lnSpc>
              <a:spcBef>
                <a:spcPts val="1415"/>
              </a:spcBef>
              <a:buFont typeface="Arial" panose="020B0604020202020204" pitchFamily="34" charset="0"/>
              <a:buChar char="•"/>
            </a:pPr>
            <a:r>
              <a:rPr lang="en-US" sz="800" dirty="0"/>
              <a:t>Omniverse-powered digital twins enabled Wistron, one of our manufacturing partners, to reduce end-to-end production cycle times by 50% and defect rates by 40%</a:t>
            </a:r>
            <a:endParaRPr sz="800" dirty="0">
              <a:latin typeface="Calibri"/>
              <a:cs typeface="Calibri"/>
            </a:endParaRPr>
          </a:p>
          <a:p>
            <a:pPr>
              <a:lnSpc>
                <a:spcPct val="100000"/>
              </a:lnSpc>
              <a:spcBef>
                <a:spcPts val="50"/>
              </a:spcBef>
            </a:pPr>
            <a:endParaRPr sz="800" dirty="0">
              <a:latin typeface="Calibri"/>
              <a:cs typeface="Calibri"/>
            </a:endParaRPr>
          </a:p>
        </p:txBody>
      </p:sp>
      <p:sp>
        <p:nvSpPr>
          <p:cNvPr id="114" name="TextBox 113">
            <a:extLst>
              <a:ext uri="{FF2B5EF4-FFF2-40B4-BE49-F238E27FC236}">
                <a16:creationId xmlns:a16="http://schemas.microsoft.com/office/drawing/2014/main" id="{E21DF79B-D345-9229-FDF5-CA99C81AD0C3}"/>
              </a:ext>
            </a:extLst>
          </p:cNvPr>
          <p:cNvSpPr txBox="1"/>
          <p:nvPr/>
        </p:nvSpPr>
        <p:spPr>
          <a:xfrm>
            <a:off x="16934" y="1331358"/>
            <a:ext cx="6090919" cy="369332"/>
          </a:xfrm>
          <a:prstGeom prst="rect">
            <a:avLst/>
          </a:prstGeom>
          <a:noFill/>
        </p:spPr>
        <p:txBody>
          <a:bodyPr wrap="square" rtlCol="0">
            <a:spAutoFit/>
          </a:bodyPr>
          <a:lstStyle/>
          <a:p>
            <a:r>
              <a:rPr lang="en-US" b="1" dirty="0"/>
              <a:t>Professional Visualization</a:t>
            </a:r>
          </a:p>
        </p:txBody>
      </p:sp>
      <p:sp>
        <p:nvSpPr>
          <p:cNvPr id="115" name="TextBox 114">
            <a:extLst>
              <a:ext uri="{FF2B5EF4-FFF2-40B4-BE49-F238E27FC236}">
                <a16:creationId xmlns:a16="http://schemas.microsoft.com/office/drawing/2014/main" id="{87951C9F-0CEF-4232-1EEF-858BCCE3C000}"/>
              </a:ext>
            </a:extLst>
          </p:cNvPr>
          <p:cNvSpPr txBox="1"/>
          <p:nvPr/>
        </p:nvSpPr>
        <p:spPr>
          <a:xfrm>
            <a:off x="129794" y="1752978"/>
            <a:ext cx="6452871" cy="784830"/>
          </a:xfrm>
          <a:prstGeom prst="rect">
            <a:avLst/>
          </a:prstGeom>
          <a:noFill/>
        </p:spPr>
        <p:txBody>
          <a:bodyPr wrap="square" rtlCol="0">
            <a:spAutoFit/>
          </a:bodyPr>
          <a:lstStyle/>
          <a:p>
            <a:r>
              <a:rPr lang="en-US" sz="900" b="1" dirty="0">
                <a:solidFill>
                  <a:schemeClr val="tx1"/>
                </a:solidFill>
              </a:rPr>
              <a:t>Business Model</a:t>
            </a:r>
            <a:r>
              <a:rPr lang="en-US" sz="900" dirty="0">
                <a:solidFill>
                  <a:schemeClr val="tx1"/>
                </a:solidFill>
              </a:rPr>
              <a:t> : </a:t>
            </a:r>
            <a:r>
              <a:rPr lang="en-US" sz="900" b="0" i="0" dirty="0">
                <a:solidFill>
                  <a:schemeClr val="tx1"/>
                </a:solidFill>
                <a:effectLst/>
                <a:latin typeface="Google Sans"/>
              </a:rPr>
              <a:t>A professional visualization business model typically involves offering services to clients where data is transformed into visually appealing and informative graphics, like charts, graphs, and maps, to help them understand complex information, make informed decisions, and communicate insights effectively, often catering to specific industries like business analytics, marketing, healthcare, or finance, with revenue streams generated through project-based fees, subscription plans, or custom development services depending on the client's needs and the scale of the project. </a:t>
            </a:r>
            <a:endParaRPr lang="en-US" sz="900" dirty="0">
              <a:solidFill>
                <a:schemeClr val="tx1"/>
              </a:solidFill>
            </a:endParaRPr>
          </a:p>
        </p:txBody>
      </p:sp>
      <p:sp>
        <p:nvSpPr>
          <p:cNvPr id="116" name="TextBox 115">
            <a:extLst>
              <a:ext uri="{FF2B5EF4-FFF2-40B4-BE49-F238E27FC236}">
                <a16:creationId xmlns:a16="http://schemas.microsoft.com/office/drawing/2014/main" id="{4FCF1966-A5CB-DC1E-B3EF-C5EAD511A93B}"/>
              </a:ext>
            </a:extLst>
          </p:cNvPr>
          <p:cNvSpPr txBox="1"/>
          <p:nvPr/>
        </p:nvSpPr>
        <p:spPr>
          <a:xfrm>
            <a:off x="80276" y="5698900"/>
            <a:ext cx="2871471" cy="381000"/>
          </a:xfrm>
          <a:prstGeom prst="rect">
            <a:avLst/>
          </a:prstGeom>
          <a:noFill/>
        </p:spPr>
        <p:txBody>
          <a:bodyPr wrap="square" rtlCol="0">
            <a:spAutoFit/>
          </a:bodyPr>
          <a:lstStyle/>
          <a:p>
            <a:r>
              <a:rPr lang="en-US" b="1" dirty="0"/>
              <a:t>Automotive</a:t>
            </a:r>
          </a:p>
        </p:txBody>
      </p:sp>
      <p:pic>
        <p:nvPicPr>
          <p:cNvPr id="117" name="object 2">
            <a:extLst>
              <a:ext uri="{FF2B5EF4-FFF2-40B4-BE49-F238E27FC236}">
                <a16:creationId xmlns:a16="http://schemas.microsoft.com/office/drawing/2014/main" id="{F7839334-BE25-8D91-4A4D-A7DFC1ACF86F}"/>
              </a:ext>
            </a:extLst>
          </p:cNvPr>
          <p:cNvPicPr/>
          <p:nvPr/>
        </p:nvPicPr>
        <p:blipFill>
          <a:blip r:embed="rId2" cstate="print"/>
          <a:stretch>
            <a:fillRect/>
          </a:stretch>
        </p:blipFill>
        <p:spPr>
          <a:xfrm>
            <a:off x="4724400" y="456671"/>
            <a:ext cx="1751586" cy="517713"/>
          </a:xfrm>
          <a:prstGeom prst="rect">
            <a:avLst/>
          </a:prstGeom>
        </p:spPr>
      </p:pic>
      <p:sp>
        <p:nvSpPr>
          <p:cNvPr id="118" name="TextBox 117">
            <a:extLst>
              <a:ext uri="{FF2B5EF4-FFF2-40B4-BE49-F238E27FC236}">
                <a16:creationId xmlns:a16="http://schemas.microsoft.com/office/drawing/2014/main" id="{3F4EB9E9-61C3-FF97-9F3A-10BE07918BC7}"/>
              </a:ext>
            </a:extLst>
          </p:cNvPr>
          <p:cNvSpPr txBox="1"/>
          <p:nvPr/>
        </p:nvSpPr>
        <p:spPr>
          <a:xfrm>
            <a:off x="407414" y="499907"/>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sp>
        <p:nvSpPr>
          <p:cNvPr id="119" name="TextBox 118">
            <a:extLst>
              <a:ext uri="{FF2B5EF4-FFF2-40B4-BE49-F238E27FC236}">
                <a16:creationId xmlns:a16="http://schemas.microsoft.com/office/drawing/2014/main" id="{8A1FB97F-CCB5-FDA4-8657-9A166D3A1858}"/>
              </a:ext>
            </a:extLst>
          </p:cNvPr>
          <p:cNvSpPr txBox="1"/>
          <p:nvPr/>
        </p:nvSpPr>
        <p:spPr>
          <a:xfrm>
            <a:off x="148844" y="6227134"/>
            <a:ext cx="6452871" cy="369332"/>
          </a:xfrm>
          <a:prstGeom prst="rect">
            <a:avLst/>
          </a:prstGeom>
          <a:noFill/>
        </p:spPr>
        <p:txBody>
          <a:bodyPr wrap="square" rtlCol="0">
            <a:spAutoFit/>
          </a:bodyPr>
          <a:lstStyle/>
          <a:p>
            <a:r>
              <a:rPr lang="en-US" sz="900" b="1" dirty="0">
                <a:solidFill>
                  <a:schemeClr val="tx1"/>
                </a:solidFill>
              </a:rPr>
              <a:t>Business Model</a:t>
            </a:r>
            <a:r>
              <a:rPr lang="en-US" sz="900" dirty="0">
                <a:solidFill>
                  <a:schemeClr val="tx1"/>
                </a:solidFill>
              </a:rPr>
              <a:t> : </a:t>
            </a:r>
            <a:r>
              <a:rPr lang="en-US" sz="900" b="0" i="0" dirty="0">
                <a:solidFill>
                  <a:srgbClr val="EEF0FF"/>
                </a:solidFill>
                <a:effectLst/>
                <a:latin typeface="Google Sans"/>
              </a:rPr>
              <a:t>Nvidia is a semiconductor company that provides technologies for autonomous and highly automated vehicles. Nvidia's automotive business includes cloud-based AI training, simulation, and in-vehicle compute</a:t>
            </a:r>
            <a:endParaRPr lang="en-US" sz="900" dirty="0">
              <a:solidFill>
                <a:schemeClr val="tx1"/>
              </a:solidFill>
            </a:endParaRPr>
          </a:p>
        </p:txBody>
      </p:sp>
      <p:sp>
        <p:nvSpPr>
          <p:cNvPr id="122" name="object 78">
            <a:extLst>
              <a:ext uri="{FF2B5EF4-FFF2-40B4-BE49-F238E27FC236}">
                <a16:creationId xmlns:a16="http://schemas.microsoft.com/office/drawing/2014/main" id="{1C80C755-6EEC-DA39-4CAE-F9A099B2E881}"/>
              </a:ext>
            </a:extLst>
          </p:cNvPr>
          <p:cNvSpPr txBox="1"/>
          <p:nvPr/>
        </p:nvSpPr>
        <p:spPr>
          <a:xfrm>
            <a:off x="148845" y="6753895"/>
            <a:ext cx="3584956" cy="2412905"/>
          </a:xfrm>
          <a:prstGeom prst="rect">
            <a:avLst/>
          </a:prstGeom>
        </p:spPr>
        <p:txBody>
          <a:bodyPr vert="horz" wrap="square" lIns="0" tIns="12700" rIns="0" bIns="0" rtlCol="0">
            <a:spAutoFit/>
          </a:bodyPr>
          <a:lstStyle/>
          <a:p>
            <a:pPr marL="12700">
              <a:lnSpc>
                <a:spcPct val="100000"/>
              </a:lnSpc>
              <a:spcBef>
                <a:spcPts val="100"/>
              </a:spcBef>
            </a:pPr>
            <a:r>
              <a:rPr lang="en-US" sz="1050" b="1" dirty="0">
                <a:latin typeface="Calibri"/>
                <a:cs typeface="Calibri"/>
              </a:rPr>
              <a:t>Analysis</a:t>
            </a:r>
            <a:endParaRPr sz="1050" dirty="0">
              <a:latin typeface="Calibri"/>
              <a:cs typeface="Calibri"/>
            </a:endParaRPr>
          </a:p>
          <a:p>
            <a:pPr marL="241300" marR="5080" indent="-228600">
              <a:lnSpc>
                <a:spcPct val="99000"/>
              </a:lnSpc>
              <a:spcBef>
                <a:spcPts val="1415"/>
              </a:spcBef>
              <a:buFont typeface="Arial" panose="020B0604020202020204" pitchFamily="34" charset="0"/>
              <a:buChar char="•"/>
            </a:pPr>
            <a:r>
              <a:rPr lang="en-US" sz="800" dirty="0"/>
              <a:t>Strong growth was driven by self-driving ramps of NVIDIA Orin and robust end market demand for NEVs </a:t>
            </a:r>
          </a:p>
          <a:p>
            <a:pPr marL="241300" marR="5080" indent="-228600">
              <a:lnSpc>
                <a:spcPct val="99000"/>
              </a:lnSpc>
              <a:spcBef>
                <a:spcPts val="1415"/>
              </a:spcBef>
              <a:buFont typeface="Arial" panose="020B0604020202020204" pitchFamily="34" charset="0"/>
              <a:buChar char="•"/>
            </a:pPr>
            <a:r>
              <a:rPr lang="en-US" sz="800" dirty="0"/>
              <a:t>Q/Q growth driven by the ramp of AI cockpit solutions with global OEM customers and strength in self-driving platforms</a:t>
            </a:r>
          </a:p>
          <a:p>
            <a:pPr marL="241300" marR="5080" indent="-228600">
              <a:lnSpc>
                <a:spcPct val="99000"/>
              </a:lnSpc>
              <a:spcBef>
                <a:spcPts val="1415"/>
              </a:spcBef>
              <a:buFont typeface="Arial" panose="020B0604020202020204" pitchFamily="34" charset="0"/>
              <a:buChar char="•"/>
            </a:pPr>
            <a:r>
              <a:rPr lang="en-US" sz="800" dirty="0"/>
              <a:t>Supported Xiaomi in the successful launch of its first electric vehicle – the SU7 sedan built on NVIDIA DRIVE Orin</a:t>
            </a:r>
          </a:p>
          <a:p>
            <a:pPr marL="241300" marR="5080" indent="-228600">
              <a:lnSpc>
                <a:spcPct val="99000"/>
              </a:lnSpc>
              <a:spcBef>
                <a:spcPts val="1415"/>
              </a:spcBef>
              <a:buFont typeface="Arial" panose="020B0604020202020204" pitchFamily="34" charset="0"/>
              <a:buChar char="•"/>
            </a:pPr>
            <a:r>
              <a:rPr lang="en-US" sz="800" dirty="0"/>
              <a:t>Announced a number of new design wins on NVIDIA DRIVE Thor with several leading EV makers including BYD, XPENG, GAC’s AION Hyper, and Nuro</a:t>
            </a:r>
          </a:p>
          <a:p>
            <a:pPr marL="241300" marR="5080" indent="-228600">
              <a:lnSpc>
                <a:spcPct val="99000"/>
              </a:lnSpc>
              <a:spcBef>
                <a:spcPts val="1415"/>
              </a:spcBef>
              <a:buFont typeface="Arial" panose="020B0604020202020204" pitchFamily="34" charset="0"/>
              <a:buChar char="•"/>
            </a:pPr>
            <a:r>
              <a:rPr lang="en-US" sz="800" dirty="0"/>
              <a:t>Volvo Cars is rolling out its fully electric EX90 SUV built on NVIDIA Orin and DRIVE OS</a:t>
            </a:r>
            <a:endParaRPr sz="800" dirty="0">
              <a:latin typeface="Calibri"/>
              <a:cs typeface="Calibri"/>
            </a:endParaRPr>
          </a:p>
        </p:txBody>
      </p:sp>
      <p:pic>
        <p:nvPicPr>
          <p:cNvPr id="126" name="Picture 125">
            <a:extLst>
              <a:ext uri="{FF2B5EF4-FFF2-40B4-BE49-F238E27FC236}">
                <a16:creationId xmlns:a16="http://schemas.microsoft.com/office/drawing/2014/main" id="{5AC59788-0E69-04AD-0D8F-C049A88BB752}"/>
              </a:ext>
            </a:extLst>
          </p:cNvPr>
          <p:cNvPicPr>
            <a:picLocks noChangeAspect="1"/>
          </p:cNvPicPr>
          <p:nvPr/>
        </p:nvPicPr>
        <p:blipFill>
          <a:blip r:embed="rId3"/>
          <a:stretch>
            <a:fillRect/>
          </a:stretch>
        </p:blipFill>
        <p:spPr>
          <a:xfrm>
            <a:off x="3850719" y="2883092"/>
            <a:ext cx="2906952" cy="2158673"/>
          </a:xfrm>
          <a:prstGeom prst="rect">
            <a:avLst/>
          </a:prstGeom>
          <a:ln>
            <a:solidFill>
              <a:schemeClr val="tx1"/>
            </a:solidFill>
          </a:ln>
        </p:spPr>
      </p:pic>
      <p:pic>
        <p:nvPicPr>
          <p:cNvPr id="128" name="Picture 127">
            <a:extLst>
              <a:ext uri="{FF2B5EF4-FFF2-40B4-BE49-F238E27FC236}">
                <a16:creationId xmlns:a16="http://schemas.microsoft.com/office/drawing/2014/main" id="{348AD33F-AE82-189E-13BE-9B664BDD5D17}"/>
              </a:ext>
            </a:extLst>
          </p:cNvPr>
          <p:cNvPicPr>
            <a:picLocks noChangeAspect="1"/>
          </p:cNvPicPr>
          <p:nvPr/>
        </p:nvPicPr>
        <p:blipFill>
          <a:blip r:embed="rId4"/>
          <a:stretch>
            <a:fillRect/>
          </a:stretch>
        </p:blipFill>
        <p:spPr>
          <a:xfrm>
            <a:off x="3850719" y="6843902"/>
            <a:ext cx="2885295" cy="2210875"/>
          </a:xfrm>
          <a:prstGeom prst="rect">
            <a:avLst/>
          </a:prstGeom>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8475A27-B31D-D852-E4D0-90452874A25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412BC51-09F6-D35D-08CC-2D7AFB6D83CB}"/>
              </a:ext>
            </a:extLst>
          </p:cNvPr>
          <p:cNvSpPr txBox="1"/>
          <p:nvPr/>
        </p:nvSpPr>
        <p:spPr>
          <a:xfrm>
            <a:off x="148844" y="29971"/>
            <a:ext cx="2092325" cy="164465"/>
          </a:xfrm>
          <a:prstGeom prst="rect">
            <a:avLst/>
          </a:prstGeom>
        </p:spPr>
        <p:txBody>
          <a:bodyPr vert="horz" wrap="square" lIns="0" tIns="13970" rIns="0" bIns="0" rtlCol="0">
            <a:spAutoFit/>
          </a:bodyPr>
          <a:lstStyle/>
          <a:p>
            <a:pPr marL="12700">
              <a:lnSpc>
                <a:spcPct val="100000"/>
              </a:lnSpc>
              <a:spcBef>
                <a:spcPts val="110"/>
              </a:spcBef>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75" name="object 75">
            <a:extLst>
              <a:ext uri="{FF2B5EF4-FFF2-40B4-BE49-F238E27FC236}">
                <a16:creationId xmlns:a16="http://schemas.microsoft.com/office/drawing/2014/main" id="{942B2336-9EDE-4F82-3005-47794C10939A}"/>
              </a:ext>
            </a:extLst>
          </p:cNvPr>
          <p:cNvSpPr/>
          <p:nvPr/>
        </p:nvSpPr>
        <p:spPr>
          <a:xfrm>
            <a:off x="8467" y="201944"/>
            <a:ext cx="681990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sp>
        <p:nvSpPr>
          <p:cNvPr id="115" name="TextBox 114">
            <a:extLst>
              <a:ext uri="{FF2B5EF4-FFF2-40B4-BE49-F238E27FC236}">
                <a16:creationId xmlns:a16="http://schemas.microsoft.com/office/drawing/2014/main" id="{3F0D118E-4D55-2301-B6F0-F6B9FA7FCC71}"/>
              </a:ext>
            </a:extLst>
          </p:cNvPr>
          <p:cNvSpPr txBox="1"/>
          <p:nvPr/>
        </p:nvSpPr>
        <p:spPr>
          <a:xfrm>
            <a:off x="8467" y="1768299"/>
            <a:ext cx="6452871" cy="577081"/>
          </a:xfrm>
          <a:prstGeom prst="rect">
            <a:avLst/>
          </a:prstGeom>
          <a:noFill/>
        </p:spPr>
        <p:txBody>
          <a:bodyPr wrap="square" rtlCol="0">
            <a:spAutoFit/>
          </a:bodyPr>
          <a:lstStyle/>
          <a:p>
            <a:pPr marL="12700" marR="5080">
              <a:lnSpc>
                <a:spcPct val="100000"/>
              </a:lnSpc>
              <a:spcBef>
                <a:spcPts val="105"/>
              </a:spcBef>
            </a:pPr>
            <a:r>
              <a:rPr lang="en-US" sz="1050" b="0" i="0" dirty="0">
                <a:effectLst/>
                <a:latin typeface="Calibri" panose="020F0502020204030204" pitchFamily="34" charset="0"/>
                <a:cs typeface="Calibri" panose="020F0502020204030204" pitchFamily="34" charset="0"/>
              </a:rPr>
              <a:t>NVIDIA is owned by 62.47% institutional investors, 4.29% insiders, and 33.24% retail investors. Vanguard group is the largest institutional shareholder, holding 8.88% of NVIDIA shares. Vanguard Total Stock Mkt Inv is the top mutual fund, with 2.98% of its assets in NVIDIA shares.</a:t>
            </a:r>
            <a:r>
              <a:rPr lang="en-US" sz="1050" spc="-10" dirty="0">
                <a:latin typeface="Calibri" panose="020F0502020204030204" pitchFamily="34" charset="0"/>
                <a:cs typeface="Calibri" panose="020F0502020204030204" pitchFamily="34" charset="0"/>
              </a:rPr>
              <a:t>.</a:t>
            </a:r>
            <a:endParaRPr lang="en-US" sz="1050" dirty="0">
              <a:latin typeface="Calibri" panose="020F0502020204030204" pitchFamily="34" charset="0"/>
              <a:cs typeface="Calibri" panose="020F0502020204030204" pitchFamily="34" charset="0"/>
            </a:endParaRPr>
          </a:p>
        </p:txBody>
      </p:sp>
      <p:pic>
        <p:nvPicPr>
          <p:cNvPr id="117" name="object 2">
            <a:extLst>
              <a:ext uri="{FF2B5EF4-FFF2-40B4-BE49-F238E27FC236}">
                <a16:creationId xmlns:a16="http://schemas.microsoft.com/office/drawing/2014/main" id="{C4FEF798-22E2-0257-2270-CA7D1649515C}"/>
              </a:ext>
            </a:extLst>
          </p:cNvPr>
          <p:cNvPicPr/>
          <p:nvPr/>
        </p:nvPicPr>
        <p:blipFill>
          <a:blip r:embed="rId2" cstate="print"/>
          <a:stretch>
            <a:fillRect/>
          </a:stretch>
        </p:blipFill>
        <p:spPr>
          <a:xfrm>
            <a:off x="4724400" y="456671"/>
            <a:ext cx="1751586" cy="517713"/>
          </a:xfrm>
          <a:prstGeom prst="rect">
            <a:avLst/>
          </a:prstGeom>
        </p:spPr>
      </p:pic>
      <p:sp>
        <p:nvSpPr>
          <p:cNvPr id="118" name="TextBox 117">
            <a:extLst>
              <a:ext uri="{FF2B5EF4-FFF2-40B4-BE49-F238E27FC236}">
                <a16:creationId xmlns:a16="http://schemas.microsoft.com/office/drawing/2014/main" id="{260F6F2D-A7FC-4843-0513-F71A009EF300}"/>
              </a:ext>
            </a:extLst>
          </p:cNvPr>
          <p:cNvSpPr txBox="1"/>
          <p:nvPr/>
        </p:nvSpPr>
        <p:spPr>
          <a:xfrm>
            <a:off x="407414" y="499907"/>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sp>
        <p:nvSpPr>
          <p:cNvPr id="4" name="object 19">
            <a:extLst>
              <a:ext uri="{FF2B5EF4-FFF2-40B4-BE49-F238E27FC236}">
                <a16:creationId xmlns:a16="http://schemas.microsoft.com/office/drawing/2014/main" id="{C62234E8-A4BE-9C3C-6625-E20AAD4EF1F8}"/>
              </a:ext>
            </a:extLst>
          </p:cNvPr>
          <p:cNvSpPr/>
          <p:nvPr/>
        </p:nvSpPr>
        <p:spPr>
          <a:xfrm>
            <a:off x="79058" y="1287752"/>
            <a:ext cx="6699884" cy="347037"/>
          </a:xfrm>
          <a:custGeom>
            <a:avLst/>
            <a:gdLst/>
            <a:ahLst/>
            <a:cxnLst/>
            <a:rect l="l" t="t" r="r" b="b"/>
            <a:pathLst>
              <a:path w="6699884" h="254000">
                <a:moveTo>
                  <a:pt x="6699633" y="0"/>
                </a:moveTo>
                <a:lnTo>
                  <a:pt x="0" y="0"/>
                </a:lnTo>
                <a:lnTo>
                  <a:pt x="0" y="253593"/>
                </a:lnTo>
                <a:lnTo>
                  <a:pt x="6699633" y="253593"/>
                </a:lnTo>
                <a:lnTo>
                  <a:pt x="6699633" y="0"/>
                </a:lnTo>
                <a:close/>
              </a:path>
            </a:pathLst>
          </a:custGeom>
          <a:solidFill>
            <a:schemeClr val="tx2">
              <a:lumMod val="25000"/>
            </a:schemeClr>
          </a:solidFill>
        </p:spPr>
        <p:txBody>
          <a:bodyPr wrap="square" lIns="0" tIns="0" rIns="0" bIns="0" rtlCol="0"/>
          <a:lstStyle/>
          <a:p>
            <a:endParaRPr/>
          </a:p>
        </p:txBody>
      </p:sp>
      <p:pic>
        <p:nvPicPr>
          <p:cNvPr id="5" name="object 21">
            <a:extLst>
              <a:ext uri="{FF2B5EF4-FFF2-40B4-BE49-F238E27FC236}">
                <a16:creationId xmlns:a16="http://schemas.microsoft.com/office/drawing/2014/main" id="{5A8288A9-084B-E63C-64F1-D11B38697498}"/>
              </a:ext>
            </a:extLst>
          </p:cNvPr>
          <p:cNvPicPr/>
          <p:nvPr/>
        </p:nvPicPr>
        <p:blipFill>
          <a:blip r:embed="rId3" cstate="print"/>
          <a:stretch>
            <a:fillRect/>
          </a:stretch>
        </p:blipFill>
        <p:spPr>
          <a:xfrm>
            <a:off x="139867" y="1322543"/>
            <a:ext cx="206739" cy="227275"/>
          </a:xfrm>
          <a:prstGeom prst="rect">
            <a:avLst/>
          </a:prstGeom>
          <a:solidFill>
            <a:schemeClr val="tx1"/>
          </a:solidFill>
        </p:spPr>
      </p:pic>
      <p:sp>
        <p:nvSpPr>
          <p:cNvPr id="7" name="object 20">
            <a:extLst>
              <a:ext uri="{FF2B5EF4-FFF2-40B4-BE49-F238E27FC236}">
                <a16:creationId xmlns:a16="http://schemas.microsoft.com/office/drawing/2014/main" id="{B0411AA6-541F-B877-9996-1ECA43F1D7B0}"/>
              </a:ext>
            </a:extLst>
          </p:cNvPr>
          <p:cNvSpPr txBox="1"/>
          <p:nvPr/>
        </p:nvSpPr>
        <p:spPr>
          <a:xfrm>
            <a:off x="407414" y="1350395"/>
            <a:ext cx="1289050" cy="178895"/>
          </a:xfrm>
          <a:prstGeom prst="rect">
            <a:avLst/>
          </a:prstGeom>
        </p:spPr>
        <p:txBody>
          <a:bodyPr vert="horz" wrap="square" lIns="0" tIns="17145" rIns="0" bIns="0" rtlCol="0">
            <a:spAutoFit/>
          </a:bodyPr>
          <a:lstStyle/>
          <a:p>
            <a:pPr marL="12700">
              <a:lnSpc>
                <a:spcPct val="100000"/>
              </a:lnSpc>
              <a:spcBef>
                <a:spcPts val="135"/>
              </a:spcBef>
            </a:pPr>
            <a:r>
              <a:rPr lang="en-US" sz="1050" b="1" dirty="0">
                <a:latin typeface="Calibri"/>
                <a:cs typeface="Calibri"/>
              </a:rPr>
              <a:t>Share Holder Analysis</a:t>
            </a:r>
            <a:endParaRPr sz="1050" dirty="0">
              <a:latin typeface="Calibri"/>
              <a:cs typeface="Calibri"/>
            </a:endParaRPr>
          </a:p>
        </p:txBody>
      </p:sp>
      <p:sp>
        <p:nvSpPr>
          <p:cNvPr id="11" name="TextBox 10">
            <a:extLst>
              <a:ext uri="{FF2B5EF4-FFF2-40B4-BE49-F238E27FC236}">
                <a16:creationId xmlns:a16="http://schemas.microsoft.com/office/drawing/2014/main" id="{F2F1B7A2-52A5-4D1D-1173-ED2F8CFEE11B}"/>
              </a:ext>
            </a:extLst>
          </p:cNvPr>
          <p:cNvSpPr txBox="1"/>
          <p:nvPr/>
        </p:nvSpPr>
        <p:spPr>
          <a:xfrm>
            <a:off x="28555" y="2397388"/>
            <a:ext cx="3884212" cy="900246"/>
          </a:xfrm>
          <a:prstGeom prst="rect">
            <a:avLst/>
          </a:prstGeom>
          <a:noFill/>
        </p:spPr>
        <p:txBody>
          <a:bodyPr wrap="square">
            <a:spAutoFit/>
          </a:bodyPr>
          <a:lstStyle/>
          <a:p>
            <a:r>
              <a:rPr lang="en-US" sz="1050" dirty="0">
                <a:latin typeface="Calibri" panose="020F0502020204030204" pitchFamily="34" charset="0"/>
                <a:cs typeface="Calibri" panose="020F0502020204030204" pitchFamily="34" charset="0"/>
              </a:rPr>
              <a:t>This distribution indicates that institutional investors hold a significant portion of Nvidia's shares, reflecting strong confidence in the company's performance and prospects. Individual insiders, including key executives and board members, also maintain notable stakes, aligning their interests with those of the shareholders.</a:t>
            </a:r>
          </a:p>
        </p:txBody>
      </p:sp>
      <p:pic>
        <p:nvPicPr>
          <p:cNvPr id="12" name="Picture 4">
            <a:extLst>
              <a:ext uri="{FF2B5EF4-FFF2-40B4-BE49-F238E27FC236}">
                <a16:creationId xmlns:a16="http://schemas.microsoft.com/office/drawing/2014/main" id="{636755B6-F0D1-0D74-6B05-079C1B8047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9236" y="2254543"/>
            <a:ext cx="2441442" cy="156982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C275515-9BB1-C415-1008-F884DA64D75A}"/>
              </a:ext>
            </a:extLst>
          </p:cNvPr>
          <p:cNvSpPr txBox="1"/>
          <p:nvPr/>
        </p:nvSpPr>
        <p:spPr>
          <a:xfrm>
            <a:off x="4038600" y="2263662"/>
            <a:ext cx="685800" cy="215444"/>
          </a:xfrm>
          <a:prstGeom prst="rect">
            <a:avLst/>
          </a:prstGeom>
          <a:noFill/>
        </p:spPr>
        <p:txBody>
          <a:bodyPr wrap="square" rtlCol="0">
            <a:spAutoFit/>
          </a:bodyPr>
          <a:lstStyle/>
          <a:p>
            <a:r>
              <a:rPr lang="en-US" sz="800" dirty="0">
                <a:latin typeface="Calibri" panose="020F0502020204030204" pitchFamily="34" charset="0"/>
                <a:cs typeface="Calibri" panose="020F0502020204030204" pitchFamily="34" charset="0"/>
              </a:rPr>
              <a:t>Institutional</a:t>
            </a:r>
            <a:r>
              <a:rPr lang="en-US" sz="500" dirty="0">
                <a:latin typeface="Calibri" panose="020F0502020204030204" pitchFamily="34" charset="0"/>
                <a:cs typeface="Calibri" panose="020F0502020204030204" pitchFamily="34" charset="0"/>
              </a:rPr>
              <a:t> </a:t>
            </a:r>
          </a:p>
        </p:txBody>
      </p:sp>
      <p:sp>
        <p:nvSpPr>
          <p:cNvPr id="14" name="TextBox 13">
            <a:extLst>
              <a:ext uri="{FF2B5EF4-FFF2-40B4-BE49-F238E27FC236}">
                <a16:creationId xmlns:a16="http://schemas.microsoft.com/office/drawing/2014/main" id="{12A6E63F-20A0-F0D7-62F8-7BBEC7C359D5}"/>
              </a:ext>
            </a:extLst>
          </p:cNvPr>
          <p:cNvSpPr txBox="1"/>
          <p:nvPr/>
        </p:nvSpPr>
        <p:spPr>
          <a:xfrm>
            <a:off x="4055106" y="2411120"/>
            <a:ext cx="685800" cy="215444"/>
          </a:xfrm>
          <a:prstGeom prst="rect">
            <a:avLst/>
          </a:prstGeom>
          <a:noFill/>
        </p:spPr>
        <p:txBody>
          <a:bodyPr wrap="square" rtlCol="0">
            <a:spAutoFit/>
          </a:bodyPr>
          <a:lstStyle/>
          <a:p>
            <a:r>
              <a:rPr lang="en-US" sz="800" dirty="0">
                <a:latin typeface="Calibri" panose="020F0502020204030204" pitchFamily="34" charset="0"/>
                <a:cs typeface="Calibri" panose="020F0502020204030204" pitchFamily="34" charset="0"/>
              </a:rPr>
              <a:t>Insider</a:t>
            </a:r>
            <a:r>
              <a:rPr lang="en-US" sz="500" dirty="0">
                <a:latin typeface="Calibri" panose="020F0502020204030204" pitchFamily="34" charset="0"/>
                <a:cs typeface="Calibri" panose="020F0502020204030204" pitchFamily="34" charset="0"/>
              </a:rPr>
              <a:t> </a:t>
            </a:r>
          </a:p>
        </p:txBody>
      </p:sp>
      <p:sp>
        <p:nvSpPr>
          <p:cNvPr id="15" name="TextBox 14">
            <a:extLst>
              <a:ext uri="{FF2B5EF4-FFF2-40B4-BE49-F238E27FC236}">
                <a16:creationId xmlns:a16="http://schemas.microsoft.com/office/drawing/2014/main" id="{C6AF6A39-C266-C242-3D89-A0C1CFD40B45}"/>
              </a:ext>
            </a:extLst>
          </p:cNvPr>
          <p:cNvSpPr txBox="1"/>
          <p:nvPr/>
        </p:nvSpPr>
        <p:spPr>
          <a:xfrm>
            <a:off x="4057650" y="2560881"/>
            <a:ext cx="685800" cy="215444"/>
          </a:xfrm>
          <a:prstGeom prst="rect">
            <a:avLst/>
          </a:prstGeom>
          <a:noFill/>
        </p:spPr>
        <p:txBody>
          <a:bodyPr wrap="square" rtlCol="0">
            <a:spAutoFit/>
          </a:bodyPr>
          <a:lstStyle/>
          <a:p>
            <a:r>
              <a:rPr lang="en-US" sz="800" dirty="0">
                <a:latin typeface="Calibri" panose="020F0502020204030204" pitchFamily="34" charset="0"/>
                <a:cs typeface="Calibri" panose="020F0502020204030204" pitchFamily="34" charset="0"/>
              </a:rPr>
              <a:t>Retail</a:t>
            </a:r>
            <a:r>
              <a:rPr lang="en-US" sz="500" dirty="0">
                <a:latin typeface="Calibri" panose="020F0502020204030204" pitchFamily="34" charset="0"/>
                <a:cs typeface="Calibri" panose="020F0502020204030204" pitchFamily="34" charset="0"/>
              </a:rPr>
              <a:t> </a:t>
            </a:r>
          </a:p>
        </p:txBody>
      </p:sp>
      <p:sp>
        <p:nvSpPr>
          <p:cNvPr id="16" name="object 19">
            <a:extLst>
              <a:ext uri="{FF2B5EF4-FFF2-40B4-BE49-F238E27FC236}">
                <a16:creationId xmlns:a16="http://schemas.microsoft.com/office/drawing/2014/main" id="{493BE93A-EE50-B407-0C7F-C306B5362B89}"/>
              </a:ext>
            </a:extLst>
          </p:cNvPr>
          <p:cNvSpPr/>
          <p:nvPr/>
        </p:nvSpPr>
        <p:spPr>
          <a:xfrm>
            <a:off x="91181" y="3494684"/>
            <a:ext cx="3613833" cy="280050"/>
          </a:xfrm>
          <a:custGeom>
            <a:avLst/>
            <a:gdLst/>
            <a:ahLst/>
            <a:cxnLst/>
            <a:rect l="l" t="t" r="r" b="b"/>
            <a:pathLst>
              <a:path w="6699884" h="254000">
                <a:moveTo>
                  <a:pt x="6699633" y="0"/>
                </a:moveTo>
                <a:lnTo>
                  <a:pt x="0" y="0"/>
                </a:lnTo>
                <a:lnTo>
                  <a:pt x="0" y="253593"/>
                </a:lnTo>
                <a:lnTo>
                  <a:pt x="6699633" y="253593"/>
                </a:lnTo>
                <a:lnTo>
                  <a:pt x="6699633" y="0"/>
                </a:lnTo>
                <a:close/>
              </a:path>
            </a:pathLst>
          </a:custGeom>
          <a:solidFill>
            <a:schemeClr val="tx2">
              <a:lumMod val="25000"/>
            </a:schemeClr>
          </a:solidFill>
        </p:spPr>
        <p:txBody>
          <a:bodyPr wrap="square" lIns="0" tIns="0" rIns="0" bIns="0" rtlCol="0"/>
          <a:lstStyle/>
          <a:p>
            <a:endParaRPr/>
          </a:p>
        </p:txBody>
      </p:sp>
      <p:sp>
        <p:nvSpPr>
          <p:cNvPr id="18" name="object 20">
            <a:extLst>
              <a:ext uri="{FF2B5EF4-FFF2-40B4-BE49-F238E27FC236}">
                <a16:creationId xmlns:a16="http://schemas.microsoft.com/office/drawing/2014/main" id="{BC5E3D75-BFA9-6B85-A7C5-3DAE6A6C6A3F}"/>
              </a:ext>
            </a:extLst>
          </p:cNvPr>
          <p:cNvSpPr txBox="1"/>
          <p:nvPr/>
        </p:nvSpPr>
        <p:spPr>
          <a:xfrm>
            <a:off x="158517" y="3504609"/>
            <a:ext cx="1289050" cy="178895"/>
          </a:xfrm>
          <a:prstGeom prst="rect">
            <a:avLst/>
          </a:prstGeom>
        </p:spPr>
        <p:txBody>
          <a:bodyPr vert="horz" wrap="square" lIns="0" tIns="17145" rIns="0" bIns="0" rtlCol="0">
            <a:spAutoFit/>
          </a:bodyPr>
          <a:lstStyle/>
          <a:p>
            <a:pPr marL="12700">
              <a:lnSpc>
                <a:spcPct val="100000"/>
              </a:lnSpc>
              <a:spcBef>
                <a:spcPts val="135"/>
              </a:spcBef>
            </a:pPr>
            <a:r>
              <a:rPr lang="en-US" sz="1050" b="1" dirty="0">
                <a:latin typeface="Calibri"/>
                <a:cs typeface="Calibri"/>
              </a:rPr>
              <a:t>Institutional Investors</a:t>
            </a:r>
            <a:endParaRPr sz="1050" dirty="0">
              <a:latin typeface="Calibri"/>
              <a:cs typeface="Calibri"/>
            </a:endParaRPr>
          </a:p>
        </p:txBody>
      </p:sp>
      <p:graphicFrame>
        <p:nvGraphicFramePr>
          <p:cNvPr id="19" name="Chart 18">
            <a:extLst>
              <a:ext uri="{FF2B5EF4-FFF2-40B4-BE49-F238E27FC236}">
                <a16:creationId xmlns:a16="http://schemas.microsoft.com/office/drawing/2014/main" id="{844D6B0D-D32D-C6B4-B4D8-BA583EC64A2C}"/>
              </a:ext>
            </a:extLst>
          </p:cNvPr>
          <p:cNvGraphicFramePr/>
          <p:nvPr/>
        </p:nvGraphicFramePr>
        <p:xfrm>
          <a:off x="3669618" y="4185063"/>
          <a:ext cx="3188382" cy="252938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0" name="Table 19">
            <a:extLst>
              <a:ext uri="{FF2B5EF4-FFF2-40B4-BE49-F238E27FC236}">
                <a16:creationId xmlns:a16="http://schemas.microsoft.com/office/drawing/2014/main" id="{8A7A2030-02D9-C032-E490-E49695E45D73}"/>
              </a:ext>
            </a:extLst>
          </p:cNvPr>
          <p:cNvGraphicFramePr>
            <a:graphicFrameLocks noGrp="1"/>
          </p:cNvGraphicFramePr>
          <p:nvPr/>
        </p:nvGraphicFramePr>
        <p:xfrm>
          <a:off x="158517" y="3923817"/>
          <a:ext cx="3385704" cy="2529381"/>
        </p:xfrm>
        <a:graphic>
          <a:graphicData uri="http://schemas.openxmlformats.org/drawingml/2006/table">
            <a:tbl>
              <a:tblPr>
                <a:tableStyleId>{5940675A-B579-460E-94D1-54222C63F5DA}</a:tableStyleId>
              </a:tblPr>
              <a:tblGrid>
                <a:gridCol w="1389116">
                  <a:extLst>
                    <a:ext uri="{9D8B030D-6E8A-4147-A177-3AD203B41FA5}">
                      <a16:colId xmlns:a16="http://schemas.microsoft.com/office/drawing/2014/main" val="2532345843"/>
                    </a:ext>
                  </a:extLst>
                </a:gridCol>
                <a:gridCol w="536975">
                  <a:extLst>
                    <a:ext uri="{9D8B030D-6E8A-4147-A177-3AD203B41FA5}">
                      <a16:colId xmlns:a16="http://schemas.microsoft.com/office/drawing/2014/main" val="1449505964"/>
                    </a:ext>
                  </a:extLst>
                </a:gridCol>
                <a:gridCol w="729308">
                  <a:extLst>
                    <a:ext uri="{9D8B030D-6E8A-4147-A177-3AD203B41FA5}">
                      <a16:colId xmlns:a16="http://schemas.microsoft.com/office/drawing/2014/main" val="3071581147"/>
                    </a:ext>
                  </a:extLst>
                </a:gridCol>
                <a:gridCol w="730305">
                  <a:extLst>
                    <a:ext uri="{9D8B030D-6E8A-4147-A177-3AD203B41FA5}">
                      <a16:colId xmlns:a16="http://schemas.microsoft.com/office/drawing/2014/main" val="3520379539"/>
                    </a:ext>
                  </a:extLst>
                </a:gridCol>
              </a:tblGrid>
              <a:tr h="251981">
                <a:tc>
                  <a:txBody>
                    <a:bodyPr/>
                    <a:lstStyle/>
                    <a:p>
                      <a:pPr algn="ctr" fontAlgn="auto"/>
                      <a:r>
                        <a:rPr lang="en-US" sz="800" b="1" cap="all" dirty="0">
                          <a:solidFill>
                            <a:schemeClr val="tx1"/>
                          </a:solidFill>
                          <a:effectLst/>
                        </a:rPr>
                        <a:t>Holder</a:t>
                      </a:r>
                      <a:endParaRPr lang="en-US" sz="800" b="1" cap="all" dirty="0">
                        <a:solidFill>
                          <a:schemeClr val="tx1"/>
                        </a:solidFill>
                        <a:effectLst/>
                        <a:latin typeface="__Inter_d65c78"/>
                      </a:endParaRPr>
                    </a:p>
                  </a:txBody>
                  <a:tcPr marL="19476" marR="19476" marT="19476" marB="19476" anchor="ctr"/>
                </a:tc>
                <a:tc>
                  <a:txBody>
                    <a:bodyPr/>
                    <a:lstStyle/>
                    <a:p>
                      <a:pPr algn="ctr" fontAlgn="auto"/>
                      <a:r>
                        <a:rPr lang="en-US" sz="800" b="1" cap="all" dirty="0">
                          <a:solidFill>
                            <a:schemeClr val="tx1"/>
                          </a:solidFill>
                          <a:effectLst/>
                        </a:rPr>
                        <a:t>Shares</a:t>
                      </a:r>
                      <a:endParaRPr lang="en-US" sz="800" b="1" cap="all" dirty="0">
                        <a:solidFill>
                          <a:schemeClr val="tx1"/>
                        </a:solidFill>
                        <a:effectLst/>
                        <a:latin typeface="__Inter_d65c78"/>
                      </a:endParaRPr>
                    </a:p>
                  </a:txBody>
                  <a:tcPr marL="19476" marR="19476" marT="19476" marB="19476" anchor="ctr"/>
                </a:tc>
                <a:tc>
                  <a:txBody>
                    <a:bodyPr/>
                    <a:lstStyle/>
                    <a:p>
                      <a:pPr algn="ctr" fontAlgn="auto"/>
                      <a:r>
                        <a:rPr lang="en-US" sz="800" b="1" cap="all">
                          <a:solidFill>
                            <a:schemeClr val="tx1"/>
                          </a:solidFill>
                          <a:effectLst/>
                        </a:rPr>
                        <a:t>% Holding</a:t>
                      </a:r>
                      <a:endParaRPr lang="en-US" sz="800" b="1" cap="all">
                        <a:solidFill>
                          <a:schemeClr val="tx1"/>
                        </a:solidFill>
                        <a:effectLst/>
                        <a:latin typeface="__Inter_d65c78"/>
                      </a:endParaRPr>
                    </a:p>
                  </a:txBody>
                  <a:tcPr marL="19476" marR="19476" marT="19476" marB="19476" anchor="ctr"/>
                </a:tc>
                <a:tc>
                  <a:txBody>
                    <a:bodyPr/>
                    <a:lstStyle/>
                    <a:p>
                      <a:pPr algn="ctr" fontAlgn="auto"/>
                      <a:r>
                        <a:rPr lang="en-US" sz="800" b="1" cap="all">
                          <a:solidFill>
                            <a:schemeClr val="tx1"/>
                          </a:solidFill>
                          <a:effectLst/>
                        </a:rPr>
                        <a:t>Value</a:t>
                      </a:r>
                      <a:endParaRPr lang="en-US" sz="800" b="1" cap="all">
                        <a:solidFill>
                          <a:schemeClr val="tx1"/>
                        </a:solidFill>
                        <a:effectLst/>
                        <a:latin typeface="__Inter_d65c78"/>
                      </a:endParaRPr>
                    </a:p>
                  </a:txBody>
                  <a:tcPr marL="19476" marR="38952" marT="19476" marB="19476" anchor="ctr"/>
                </a:tc>
                <a:extLst>
                  <a:ext uri="{0D108BD9-81ED-4DB2-BD59-A6C34878D82A}">
                    <a16:rowId xmlns:a16="http://schemas.microsoft.com/office/drawing/2014/main" val="2217744569"/>
                  </a:ext>
                </a:extLst>
              </a:tr>
              <a:tr h="206330">
                <a:tc>
                  <a:txBody>
                    <a:bodyPr/>
                    <a:lstStyle/>
                    <a:p>
                      <a:pPr algn="ctr" fontAlgn="auto"/>
                      <a:r>
                        <a:rPr lang="en-US" sz="800" b="0" dirty="0">
                          <a:solidFill>
                            <a:schemeClr val="tx1"/>
                          </a:solidFill>
                          <a:effectLst/>
                        </a:rPr>
                        <a:t>Vanguard group</a:t>
                      </a:r>
                      <a:endParaRPr lang="en-US" sz="800" b="0" dirty="0">
                        <a:solidFill>
                          <a:schemeClr val="tx1"/>
                        </a:solidFill>
                        <a:effectLst/>
                        <a:latin typeface="__Inter_d65c78"/>
                      </a:endParaRPr>
                    </a:p>
                  </a:txBody>
                  <a:tcPr marL="19476" marR="19476" marT="19476" marB="19476" anchor="ctr"/>
                </a:tc>
                <a:tc>
                  <a:txBody>
                    <a:bodyPr/>
                    <a:lstStyle/>
                    <a:p>
                      <a:pPr algn="ctr" fontAlgn="auto"/>
                      <a:r>
                        <a:rPr lang="en-US" sz="800" b="0">
                          <a:solidFill>
                            <a:schemeClr val="tx1"/>
                          </a:solidFill>
                          <a:effectLst/>
                        </a:rPr>
                        <a:t>2.18B</a:t>
                      </a:r>
                      <a:endParaRPr lang="en-US" sz="800" b="0">
                        <a:solidFill>
                          <a:schemeClr val="tx1"/>
                        </a:solidFill>
                        <a:effectLst/>
                        <a:latin typeface="__Inter_d65c78"/>
                      </a:endParaRPr>
                    </a:p>
                  </a:txBody>
                  <a:tcPr marL="19476" marR="19476" marT="19476" marB="19476" anchor="ctr"/>
                </a:tc>
                <a:tc>
                  <a:txBody>
                    <a:bodyPr/>
                    <a:lstStyle/>
                    <a:p>
                      <a:pPr algn="ctr" fontAlgn="auto"/>
                      <a:r>
                        <a:rPr lang="en-US" sz="800" b="0">
                          <a:solidFill>
                            <a:schemeClr val="tx1"/>
                          </a:solidFill>
                          <a:effectLst/>
                        </a:rPr>
                        <a:t>8.88%</a:t>
                      </a:r>
                      <a:endParaRPr lang="en-US" sz="800" b="0">
                        <a:solidFill>
                          <a:schemeClr val="tx1"/>
                        </a:solidFill>
                        <a:effectLst/>
                        <a:latin typeface="__Inter_d65c78"/>
                      </a:endParaRPr>
                    </a:p>
                  </a:txBody>
                  <a:tcPr marL="19476" marR="19476" marT="19476" marB="19476" anchor="ctr"/>
                </a:tc>
                <a:tc>
                  <a:txBody>
                    <a:bodyPr/>
                    <a:lstStyle/>
                    <a:p>
                      <a:pPr algn="ctr" fontAlgn="auto"/>
                      <a:r>
                        <a:rPr lang="en-US" sz="800" b="0">
                          <a:solidFill>
                            <a:schemeClr val="tx1"/>
                          </a:solidFill>
                          <a:effectLst/>
                        </a:rPr>
                        <a:t>$292.67B</a:t>
                      </a:r>
                      <a:endParaRPr lang="en-US" sz="800" b="0">
                        <a:solidFill>
                          <a:schemeClr val="tx1"/>
                        </a:solidFill>
                        <a:effectLst/>
                        <a:latin typeface="__Inter_d65c78"/>
                      </a:endParaRPr>
                    </a:p>
                  </a:txBody>
                  <a:tcPr marL="19476" marR="38952" marT="19476" marB="19476" anchor="ctr"/>
                </a:tc>
                <a:extLst>
                  <a:ext uri="{0D108BD9-81ED-4DB2-BD59-A6C34878D82A}">
                    <a16:rowId xmlns:a16="http://schemas.microsoft.com/office/drawing/2014/main" val="3205955760"/>
                  </a:ext>
                </a:extLst>
              </a:tr>
              <a:tr h="322850">
                <a:tc>
                  <a:txBody>
                    <a:bodyPr/>
                    <a:lstStyle/>
                    <a:p>
                      <a:pPr algn="ctr" fontAlgn="auto"/>
                      <a:r>
                        <a:rPr lang="en-US" sz="800" b="0" dirty="0">
                          <a:solidFill>
                            <a:schemeClr val="tx1"/>
                          </a:solidFill>
                          <a:effectLst/>
                        </a:rPr>
                        <a:t>Blackrock funding, inc. /de</a:t>
                      </a:r>
                      <a:endParaRPr lang="en-US" sz="800" b="0" dirty="0">
                        <a:solidFill>
                          <a:schemeClr val="tx1"/>
                        </a:solidFill>
                        <a:effectLst/>
                        <a:latin typeface="__Inter_d65c78"/>
                      </a:endParaRPr>
                    </a:p>
                  </a:txBody>
                  <a:tcPr marL="19476" marR="19476" marT="19476" marB="19476" anchor="ctr"/>
                </a:tc>
                <a:tc>
                  <a:txBody>
                    <a:bodyPr/>
                    <a:lstStyle/>
                    <a:p>
                      <a:pPr algn="ctr" fontAlgn="auto"/>
                      <a:r>
                        <a:rPr lang="en-US" sz="800" b="0" dirty="0">
                          <a:solidFill>
                            <a:schemeClr val="tx1"/>
                          </a:solidFill>
                          <a:effectLst/>
                        </a:rPr>
                        <a:t>1.89B</a:t>
                      </a:r>
                      <a:endParaRPr lang="en-US" sz="800" b="0" dirty="0">
                        <a:solidFill>
                          <a:schemeClr val="tx1"/>
                        </a:solidFill>
                        <a:effectLst/>
                        <a:latin typeface="__Inter_d65c78"/>
                      </a:endParaRPr>
                    </a:p>
                  </a:txBody>
                  <a:tcPr marL="19476" marR="19476" marT="19476" marB="19476" anchor="ctr"/>
                </a:tc>
                <a:tc>
                  <a:txBody>
                    <a:bodyPr/>
                    <a:lstStyle/>
                    <a:p>
                      <a:pPr algn="ctr" fontAlgn="auto"/>
                      <a:r>
                        <a:rPr lang="en-US" sz="800" b="0">
                          <a:solidFill>
                            <a:schemeClr val="tx1"/>
                          </a:solidFill>
                          <a:effectLst/>
                        </a:rPr>
                        <a:t>7.70%</a:t>
                      </a:r>
                      <a:endParaRPr lang="en-US" sz="800" b="0">
                        <a:solidFill>
                          <a:schemeClr val="tx1"/>
                        </a:solidFill>
                        <a:effectLst/>
                        <a:latin typeface="__Inter_d65c78"/>
                      </a:endParaRPr>
                    </a:p>
                  </a:txBody>
                  <a:tcPr marL="19476" marR="19476" marT="19476" marB="19476" anchor="ctr"/>
                </a:tc>
                <a:tc>
                  <a:txBody>
                    <a:bodyPr/>
                    <a:lstStyle/>
                    <a:p>
                      <a:pPr algn="ctr" fontAlgn="auto"/>
                      <a:r>
                        <a:rPr lang="en-US" sz="800" b="0">
                          <a:solidFill>
                            <a:schemeClr val="tx1"/>
                          </a:solidFill>
                          <a:effectLst/>
                        </a:rPr>
                        <a:t>$253.76B</a:t>
                      </a:r>
                      <a:endParaRPr lang="en-US" sz="800" b="0">
                        <a:solidFill>
                          <a:schemeClr val="tx1"/>
                        </a:solidFill>
                        <a:effectLst/>
                        <a:latin typeface="__Inter_d65c78"/>
                      </a:endParaRPr>
                    </a:p>
                  </a:txBody>
                  <a:tcPr marL="19476" marR="38952" marT="19476" marB="19476" anchor="ctr"/>
                </a:tc>
                <a:extLst>
                  <a:ext uri="{0D108BD9-81ED-4DB2-BD59-A6C34878D82A}">
                    <a16:rowId xmlns:a16="http://schemas.microsoft.com/office/drawing/2014/main" val="175956785"/>
                  </a:ext>
                </a:extLst>
              </a:tr>
              <a:tr h="206330">
                <a:tc>
                  <a:txBody>
                    <a:bodyPr/>
                    <a:lstStyle/>
                    <a:p>
                      <a:pPr algn="ctr" fontAlgn="auto"/>
                      <a:r>
                        <a:rPr lang="en-US" sz="800" b="0" dirty="0">
                          <a:solidFill>
                            <a:schemeClr val="tx1"/>
                          </a:solidFill>
                          <a:effectLst/>
                        </a:rPr>
                        <a:t>Blackrock</a:t>
                      </a:r>
                      <a:endParaRPr lang="en-US" sz="800" b="0" dirty="0">
                        <a:solidFill>
                          <a:schemeClr val="tx1"/>
                        </a:solidFill>
                        <a:effectLst/>
                        <a:latin typeface="__Inter_d65c78"/>
                      </a:endParaRPr>
                    </a:p>
                  </a:txBody>
                  <a:tcPr marL="19476" marR="19476" marT="19476" marB="19476" anchor="ctr"/>
                </a:tc>
                <a:tc>
                  <a:txBody>
                    <a:bodyPr/>
                    <a:lstStyle/>
                    <a:p>
                      <a:pPr algn="ctr" fontAlgn="auto"/>
                      <a:r>
                        <a:rPr lang="en-US" sz="800" b="0" dirty="0">
                          <a:solidFill>
                            <a:schemeClr val="tx1"/>
                          </a:solidFill>
                          <a:effectLst/>
                        </a:rPr>
                        <a:t>1.84B</a:t>
                      </a:r>
                      <a:endParaRPr lang="en-US" sz="800" b="0" dirty="0">
                        <a:solidFill>
                          <a:schemeClr val="tx1"/>
                        </a:solidFill>
                        <a:effectLst/>
                        <a:latin typeface="__Inter_d65c78"/>
                      </a:endParaRPr>
                    </a:p>
                  </a:txBody>
                  <a:tcPr marL="19476" marR="19476" marT="19476" marB="19476" anchor="ctr"/>
                </a:tc>
                <a:tc>
                  <a:txBody>
                    <a:bodyPr/>
                    <a:lstStyle/>
                    <a:p>
                      <a:pPr algn="ctr" fontAlgn="auto"/>
                      <a:r>
                        <a:rPr lang="en-US" sz="800" b="0" dirty="0">
                          <a:solidFill>
                            <a:schemeClr val="tx1"/>
                          </a:solidFill>
                          <a:effectLst/>
                        </a:rPr>
                        <a:t>7.47%</a:t>
                      </a:r>
                      <a:endParaRPr lang="en-US" sz="800" b="0" dirty="0">
                        <a:solidFill>
                          <a:schemeClr val="tx1"/>
                        </a:solidFill>
                        <a:effectLst/>
                        <a:latin typeface="__Inter_d65c78"/>
                      </a:endParaRPr>
                    </a:p>
                  </a:txBody>
                  <a:tcPr marL="19476" marR="19476" marT="19476" marB="19476" anchor="ctr"/>
                </a:tc>
                <a:tc>
                  <a:txBody>
                    <a:bodyPr/>
                    <a:lstStyle/>
                    <a:p>
                      <a:pPr algn="ctr" fontAlgn="auto"/>
                      <a:r>
                        <a:rPr lang="en-US" sz="800" b="0">
                          <a:solidFill>
                            <a:schemeClr val="tx1"/>
                          </a:solidFill>
                          <a:effectLst/>
                        </a:rPr>
                        <a:t>$227.22B</a:t>
                      </a:r>
                      <a:endParaRPr lang="en-US" sz="800" b="0">
                        <a:solidFill>
                          <a:schemeClr val="tx1"/>
                        </a:solidFill>
                        <a:effectLst/>
                        <a:latin typeface="__Inter_d65c78"/>
                      </a:endParaRPr>
                    </a:p>
                  </a:txBody>
                  <a:tcPr marL="19476" marR="38952" marT="19476" marB="19476" anchor="ctr"/>
                </a:tc>
                <a:extLst>
                  <a:ext uri="{0D108BD9-81ED-4DB2-BD59-A6C34878D82A}">
                    <a16:rowId xmlns:a16="http://schemas.microsoft.com/office/drawing/2014/main" val="2437180242"/>
                  </a:ext>
                </a:extLst>
              </a:tr>
              <a:tr h="206330">
                <a:tc>
                  <a:txBody>
                    <a:bodyPr/>
                    <a:lstStyle/>
                    <a:p>
                      <a:pPr algn="ctr" fontAlgn="auto"/>
                      <a:r>
                        <a:rPr lang="en-US" sz="800" b="0">
                          <a:solidFill>
                            <a:schemeClr val="tx1"/>
                          </a:solidFill>
                          <a:effectLst/>
                        </a:rPr>
                        <a:t>Fmr</a:t>
                      </a:r>
                      <a:endParaRPr lang="en-US" sz="800" b="0">
                        <a:solidFill>
                          <a:schemeClr val="tx1"/>
                        </a:solidFill>
                        <a:effectLst/>
                        <a:latin typeface="__Inter_d65c78"/>
                      </a:endParaRPr>
                    </a:p>
                  </a:txBody>
                  <a:tcPr marL="19476" marR="19476" marT="19476" marB="19476" anchor="ctr"/>
                </a:tc>
                <a:tc>
                  <a:txBody>
                    <a:bodyPr/>
                    <a:lstStyle/>
                    <a:p>
                      <a:pPr algn="ctr" fontAlgn="auto"/>
                      <a:r>
                        <a:rPr lang="en-US" sz="800" b="0" dirty="0">
                          <a:solidFill>
                            <a:schemeClr val="tx1"/>
                          </a:solidFill>
                          <a:effectLst/>
                        </a:rPr>
                        <a:t>1.00B</a:t>
                      </a:r>
                      <a:endParaRPr lang="en-US" sz="800" b="0" dirty="0">
                        <a:solidFill>
                          <a:schemeClr val="tx1"/>
                        </a:solidFill>
                        <a:effectLst/>
                        <a:latin typeface="__Inter_d65c78"/>
                      </a:endParaRPr>
                    </a:p>
                  </a:txBody>
                  <a:tcPr marL="19476" marR="19476" marT="19476" marB="19476" anchor="ctr"/>
                </a:tc>
                <a:tc>
                  <a:txBody>
                    <a:bodyPr/>
                    <a:lstStyle/>
                    <a:p>
                      <a:pPr algn="ctr" fontAlgn="auto"/>
                      <a:r>
                        <a:rPr lang="en-US" sz="800" b="0" dirty="0">
                          <a:solidFill>
                            <a:schemeClr val="tx1"/>
                          </a:solidFill>
                          <a:effectLst/>
                        </a:rPr>
                        <a:t>4.09%</a:t>
                      </a:r>
                      <a:endParaRPr lang="en-US" sz="800" b="0" dirty="0">
                        <a:solidFill>
                          <a:schemeClr val="tx1"/>
                        </a:solidFill>
                        <a:effectLst/>
                        <a:latin typeface="__Inter_d65c78"/>
                      </a:endParaRPr>
                    </a:p>
                  </a:txBody>
                  <a:tcPr marL="19476" marR="19476" marT="19476" marB="19476" anchor="ctr"/>
                </a:tc>
                <a:tc>
                  <a:txBody>
                    <a:bodyPr/>
                    <a:lstStyle/>
                    <a:p>
                      <a:pPr algn="ctr" fontAlgn="auto"/>
                      <a:r>
                        <a:rPr lang="en-US" sz="800" b="0">
                          <a:solidFill>
                            <a:schemeClr val="tx1"/>
                          </a:solidFill>
                          <a:effectLst/>
                        </a:rPr>
                        <a:t>$134.88B</a:t>
                      </a:r>
                      <a:endParaRPr lang="en-US" sz="800" b="0">
                        <a:solidFill>
                          <a:schemeClr val="tx1"/>
                        </a:solidFill>
                        <a:effectLst/>
                        <a:latin typeface="__Inter_d65c78"/>
                      </a:endParaRPr>
                    </a:p>
                  </a:txBody>
                  <a:tcPr marL="19476" marR="38952" marT="19476" marB="19476" anchor="ctr"/>
                </a:tc>
                <a:extLst>
                  <a:ext uri="{0D108BD9-81ED-4DB2-BD59-A6C34878D82A}">
                    <a16:rowId xmlns:a16="http://schemas.microsoft.com/office/drawing/2014/main" val="2138213498"/>
                  </a:ext>
                </a:extLst>
              </a:tr>
              <a:tr h="206330">
                <a:tc>
                  <a:txBody>
                    <a:bodyPr/>
                    <a:lstStyle/>
                    <a:p>
                      <a:pPr algn="ctr" fontAlgn="auto"/>
                      <a:r>
                        <a:rPr lang="en-US" sz="800" b="0" dirty="0">
                          <a:solidFill>
                            <a:schemeClr val="tx1"/>
                          </a:solidFill>
                          <a:effectLst/>
                        </a:rPr>
                        <a:t>State street</a:t>
                      </a:r>
                      <a:endParaRPr lang="en-US" sz="800" b="0" dirty="0">
                        <a:solidFill>
                          <a:schemeClr val="tx1"/>
                        </a:solidFill>
                        <a:effectLst/>
                        <a:latin typeface="__Inter_d65c78"/>
                      </a:endParaRPr>
                    </a:p>
                  </a:txBody>
                  <a:tcPr marL="19476" marR="19476" marT="19476" marB="19476" anchor="ctr"/>
                </a:tc>
                <a:tc>
                  <a:txBody>
                    <a:bodyPr/>
                    <a:lstStyle/>
                    <a:p>
                      <a:pPr algn="ctr" fontAlgn="auto"/>
                      <a:r>
                        <a:rPr lang="en-US" sz="800" b="0" dirty="0">
                          <a:solidFill>
                            <a:schemeClr val="tx1"/>
                          </a:solidFill>
                          <a:effectLst/>
                        </a:rPr>
                        <a:t>981.49M</a:t>
                      </a:r>
                      <a:endParaRPr lang="en-US" sz="800" b="0" dirty="0">
                        <a:solidFill>
                          <a:schemeClr val="tx1"/>
                        </a:solidFill>
                        <a:effectLst/>
                        <a:latin typeface="__Inter_d65c78"/>
                      </a:endParaRPr>
                    </a:p>
                  </a:txBody>
                  <a:tcPr marL="19476" marR="19476" marT="19476" marB="19476" anchor="ctr"/>
                </a:tc>
                <a:tc>
                  <a:txBody>
                    <a:bodyPr/>
                    <a:lstStyle/>
                    <a:p>
                      <a:pPr algn="ctr" fontAlgn="auto"/>
                      <a:r>
                        <a:rPr lang="en-US" sz="800" b="0" dirty="0">
                          <a:solidFill>
                            <a:schemeClr val="tx1"/>
                          </a:solidFill>
                          <a:effectLst/>
                        </a:rPr>
                        <a:t>3.99%</a:t>
                      </a:r>
                      <a:endParaRPr lang="en-US" sz="800" b="0" dirty="0">
                        <a:solidFill>
                          <a:schemeClr val="tx1"/>
                        </a:solidFill>
                        <a:effectLst/>
                        <a:latin typeface="__Inter_d65c78"/>
                      </a:endParaRPr>
                    </a:p>
                  </a:txBody>
                  <a:tcPr marL="19476" marR="19476" marT="19476" marB="19476" anchor="ctr"/>
                </a:tc>
                <a:tc>
                  <a:txBody>
                    <a:bodyPr/>
                    <a:lstStyle/>
                    <a:p>
                      <a:pPr algn="ctr" fontAlgn="auto"/>
                      <a:r>
                        <a:rPr lang="en-US" sz="800" b="0">
                          <a:solidFill>
                            <a:schemeClr val="tx1"/>
                          </a:solidFill>
                          <a:effectLst/>
                        </a:rPr>
                        <a:t>$121.25B</a:t>
                      </a:r>
                      <a:endParaRPr lang="en-US" sz="800" b="0">
                        <a:solidFill>
                          <a:schemeClr val="tx1"/>
                        </a:solidFill>
                        <a:effectLst/>
                        <a:latin typeface="__Inter_d65c78"/>
                      </a:endParaRPr>
                    </a:p>
                  </a:txBody>
                  <a:tcPr marL="19476" marR="38952" marT="19476" marB="19476" anchor="ctr"/>
                </a:tc>
                <a:extLst>
                  <a:ext uri="{0D108BD9-81ED-4DB2-BD59-A6C34878D82A}">
                    <a16:rowId xmlns:a16="http://schemas.microsoft.com/office/drawing/2014/main" val="397914518"/>
                  </a:ext>
                </a:extLst>
              </a:tr>
              <a:tr h="322850">
                <a:tc>
                  <a:txBody>
                    <a:bodyPr/>
                    <a:lstStyle/>
                    <a:p>
                      <a:pPr algn="ctr" fontAlgn="auto"/>
                      <a:r>
                        <a:rPr lang="en-US" sz="800" b="0">
                          <a:solidFill>
                            <a:schemeClr val="tx1"/>
                          </a:solidFill>
                          <a:effectLst/>
                        </a:rPr>
                        <a:t>Geode capital management</a:t>
                      </a:r>
                      <a:endParaRPr lang="en-US" sz="800" b="0">
                        <a:solidFill>
                          <a:schemeClr val="tx1"/>
                        </a:solidFill>
                        <a:effectLst/>
                        <a:latin typeface="__Inter_d65c78"/>
                      </a:endParaRPr>
                    </a:p>
                  </a:txBody>
                  <a:tcPr marL="19476" marR="19476" marT="19476" marB="19476" anchor="ctr"/>
                </a:tc>
                <a:tc>
                  <a:txBody>
                    <a:bodyPr/>
                    <a:lstStyle/>
                    <a:p>
                      <a:pPr algn="ctr" fontAlgn="auto"/>
                      <a:r>
                        <a:rPr lang="en-US" sz="800" b="0">
                          <a:solidFill>
                            <a:schemeClr val="tx1"/>
                          </a:solidFill>
                          <a:effectLst/>
                        </a:rPr>
                        <a:t>555.55M</a:t>
                      </a:r>
                      <a:endParaRPr lang="en-US" sz="800" b="0">
                        <a:solidFill>
                          <a:schemeClr val="tx1"/>
                        </a:solidFill>
                        <a:effectLst/>
                        <a:latin typeface="__Inter_d65c78"/>
                      </a:endParaRPr>
                    </a:p>
                  </a:txBody>
                  <a:tcPr marL="19476" marR="19476" marT="19476" marB="19476" anchor="ctr"/>
                </a:tc>
                <a:tc>
                  <a:txBody>
                    <a:bodyPr/>
                    <a:lstStyle/>
                    <a:p>
                      <a:pPr algn="ctr" fontAlgn="auto"/>
                      <a:r>
                        <a:rPr lang="en-US" sz="800" b="0" dirty="0">
                          <a:solidFill>
                            <a:schemeClr val="tx1"/>
                          </a:solidFill>
                          <a:effectLst/>
                        </a:rPr>
                        <a:t>2.26%</a:t>
                      </a:r>
                      <a:endParaRPr lang="en-US" sz="800" b="0" dirty="0">
                        <a:solidFill>
                          <a:schemeClr val="tx1"/>
                        </a:solidFill>
                        <a:effectLst/>
                        <a:latin typeface="__Inter_d65c78"/>
                      </a:endParaRPr>
                    </a:p>
                  </a:txBody>
                  <a:tcPr marL="19476" marR="19476" marT="19476" marB="19476" anchor="ctr"/>
                </a:tc>
                <a:tc>
                  <a:txBody>
                    <a:bodyPr/>
                    <a:lstStyle/>
                    <a:p>
                      <a:pPr algn="ctr" fontAlgn="auto"/>
                      <a:r>
                        <a:rPr lang="en-US" sz="800" b="0" dirty="0">
                          <a:solidFill>
                            <a:schemeClr val="tx1"/>
                          </a:solidFill>
                          <a:effectLst/>
                        </a:rPr>
                        <a:t>$74.44B</a:t>
                      </a:r>
                      <a:endParaRPr lang="en-US" sz="800" b="0" dirty="0">
                        <a:solidFill>
                          <a:schemeClr val="tx1"/>
                        </a:solidFill>
                        <a:effectLst/>
                        <a:latin typeface="__Inter_d65c78"/>
                      </a:endParaRPr>
                    </a:p>
                  </a:txBody>
                  <a:tcPr marL="19476" marR="38952" marT="19476" marB="19476" anchor="ctr"/>
                </a:tc>
                <a:extLst>
                  <a:ext uri="{0D108BD9-81ED-4DB2-BD59-A6C34878D82A}">
                    <a16:rowId xmlns:a16="http://schemas.microsoft.com/office/drawing/2014/main" val="1592261041"/>
                  </a:ext>
                </a:extLst>
              </a:tr>
              <a:tr h="393720">
                <a:tc>
                  <a:txBody>
                    <a:bodyPr/>
                    <a:lstStyle/>
                    <a:p>
                      <a:pPr algn="ctr" fontAlgn="auto"/>
                      <a:r>
                        <a:rPr lang="en-US" sz="800" b="0">
                          <a:solidFill>
                            <a:schemeClr val="tx1"/>
                          </a:solidFill>
                          <a:effectLst/>
                        </a:rPr>
                        <a:t>Price t rowe associates inc /md/</a:t>
                      </a:r>
                      <a:endParaRPr lang="en-US" sz="800" b="0">
                        <a:solidFill>
                          <a:schemeClr val="tx1"/>
                        </a:solidFill>
                        <a:effectLst/>
                        <a:latin typeface="__Inter_d65c78"/>
                      </a:endParaRPr>
                    </a:p>
                  </a:txBody>
                  <a:tcPr marL="19476" marR="19476" marT="19476" marB="19476" anchor="ctr"/>
                </a:tc>
                <a:tc>
                  <a:txBody>
                    <a:bodyPr/>
                    <a:lstStyle/>
                    <a:p>
                      <a:pPr algn="ctr" fontAlgn="auto"/>
                      <a:r>
                        <a:rPr lang="en-US" sz="800" b="0">
                          <a:solidFill>
                            <a:schemeClr val="tx1"/>
                          </a:solidFill>
                          <a:effectLst/>
                        </a:rPr>
                        <a:t>444.58M</a:t>
                      </a:r>
                      <a:endParaRPr lang="en-US" sz="800" b="0">
                        <a:solidFill>
                          <a:schemeClr val="tx1"/>
                        </a:solidFill>
                        <a:effectLst/>
                        <a:latin typeface="__Inter_d65c78"/>
                      </a:endParaRPr>
                    </a:p>
                  </a:txBody>
                  <a:tcPr marL="19476" marR="19476" marT="19476" marB="19476" anchor="ctr"/>
                </a:tc>
                <a:tc>
                  <a:txBody>
                    <a:bodyPr/>
                    <a:lstStyle/>
                    <a:p>
                      <a:pPr algn="ctr" fontAlgn="auto"/>
                      <a:r>
                        <a:rPr lang="en-US" sz="800" b="0" dirty="0">
                          <a:solidFill>
                            <a:schemeClr val="tx1"/>
                          </a:solidFill>
                          <a:effectLst/>
                        </a:rPr>
                        <a:t>1.81%</a:t>
                      </a:r>
                      <a:endParaRPr lang="en-US" sz="800" b="0" dirty="0">
                        <a:solidFill>
                          <a:schemeClr val="tx1"/>
                        </a:solidFill>
                        <a:effectLst/>
                        <a:latin typeface="__Inter_d65c78"/>
                      </a:endParaRPr>
                    </a:p>
                  </a:txBody>
                  <a:tcPr marL="19476" marR="19476" marT="19476" marB="19476" anchor="ctr"/>
                </a:tc>
                <a:tc>
                  <a:txBody>
                    <a:bodyPr/>
                    <a:lstStyle/>
                    <a:p>
                      <a:pPr algn="ctr" fontAlgn="auto"/>
                      <a:r>
                        <a:rPr lang="en-US" sz="800" b="0" dirty="0">
                          <a:solidFill>
                            <a:schemeClr val="tx1"/>
                          </a:solidFill>
                          <a:effectLst/>
                        </a:rPr>
                        <a:t>$54.92B</a:t>
                      </a:r>
                      <a:endParaRPr lang="en-US" sz="800" b="0" dirty="0">
                        <a:solidFill>
                          <a:schemeClr val="tx1"/>
                        </a:solidFill>
                        <a:effectLst/>
                        <a:latin typeface="__Inter_d65c78"/>
                      </a:endParaRPr>
                    </a:p>
                  </a:txBody>
                  <a:tcPr marL="19476" marR="38952" marT="19476" marB="19476" anchor="ctr"/>
                </a:tc>
                <a:extLst>
                  <a:ext uri="{0D108BD9-81ED-4DB2-BD59-A6C34878D82A}">
                    <a16:rowId xmlns:a16="http://schemas.microsoft.com/office/drawing/2014/main" val="1698082920"/>
                  </a:ext>
                </a:extLst>
              </a:tr>
              <a:tr h="206330">
                <a:tc>
                  <a:txBody>
                    <a:bodyPr/>
                    <a:lstStyle/>
                    <a:p>
                      <a:pPr algn="ctr" fontAlgn="auto"/>
                      <a:r>
                        <a:rPr lang="en-US" sz="800" b="0">
                          <a:solidFill>
                            <a:schemeClr val="tx1"/>
                          </a:solidFill>
                          <a:effectLst/>
                        </a:rPr>
                        <a:t>Jpmorgan chase</a:t>
                      </a:r>
                      <a:endParaRPr lang="en-US" sz="800" b="0">
                        <a:solidFill>
                          <a:schemeClr val="tx1"/>
                        </a:solidFill>
                        <a:effectLst/>
                        <a:latin typeface="__Inter_d65c78"/>
                      </a:endParaRPr>
                    </a:p>
                  </a:txBody>
                  <a:tcPr marL="19476" marR="19476" marT="19476" marB="19476" anchor="ctr"/>
                </a:tc>
                <a:tc>
                  <a:txBody>
                    <a:bodyPr/>
                    <a:lstStyle/>
                    <a:p>
                      <a:pPr algn="ctr" fontAlgn="auto"/>
                      <a:r>
                        <a:rPr lang="en-US" sz="800" b="0">
                          <a:solidFill>
                            <a:schemeClr val="tx1"/>
                          </a:solidFill>
                          <a:effectLst/>
                        </a:rPr>
                        <a:t>413.81M</a:t>
                      </a:r>
                      <a:endParaRPr lang="en-US" sz="800" b="0">
                        <a:solidFill>
                          <a:schemeClr val="tx1"/>
                        </a:solidFill>
                        <a:effectLst/>
                        <a:latin typeface="__Inter_d65c78"/>
                      </a:endParaRPr>
                    </a:p>
                  </a:txBody>
                  <a:tcPr marL="19476" marR="19476" marT="19476" marB="19476" anchor="ctr"/>
                </a:tc>
                <a:tc>
                  <a:txBody>
                    <a:bodyPr/>
                    <a:lstStyle/>
                    <a:p>
                      <a:pPr algn="ctr" fontAlgn="auto"/>
                      <a:r>
                        <a:rPr lang="en-US" sz="800" b="0" dirty="0">
                          <a:solidFill>
                            <a:schemeClr val="tx1"/>
                          </a:solidFill>
                          <a:effectLst/>
                        </a:rPr>
                        <a:t>1.69%</a:t>
                      </a:r>
                      <a:endParaRPr lang="en-US" sz="800" b="0" dirty="0">
                        <a:solidFill>
                          <a:schemeClr val="tx1"/>
                        </a:solidFill>
                        <a:effectLst/>
                        <a:latin typeface="__Inter_d65c78"/>
                      </a:endParaRPr>
                    </a:p>
                  </a:txBody>
                  <a:tcPr marL="19476" marR="19476" marT="19476" marB="19476" anchor="ctr"/>
                </a:tc>
                <a:tc>
                  <a:txBody>
                    <a:bodyPr/>
                    <a:lstStyle/>
                    <a:p>
                      <a:pPr algn="ctr" fontAlgn="auto"/>
                      <a:r>
                        <a:rPr lang="en-US" sz="800" b="0" dirty="0">
                          <a:solidFill>
                            <a:schemeClr val="tx1"/>
                          </a:solidFill>
                          <a:effectLst/>
                        </a:rPr>
                        <a:t>$55.57B</a:t>
                      </a:r>
                      <a:endParaRPr lang="en-US" sz="800" b="0" dirty="0">
                        <a:solidFill>
                          <a:schemeClr val="tx1"/>
                        </a:solidFill>
                        <a:effectLst/>
                        <a:latin typeface="__Inter_d65c78"/>
                      </a:endParaRPr>
                    </a:p>
                  </a:txBody>
                  <a:tcPr marL="19476" marR="38952" marT="19476" marB="19476" anchor="ctr"/>
                </a:tc>
                <a:extLst>
                  <a:ext uri="{0D108BD9-81ED-4DB2-BD59-A6C34878D82A}">
                    <a16:rowId xmlns:a16="http://schemas.microsoft.com/office/drawing/2014/main" val="1595437072"/>
                  </a:ext>
                </a:extLst>
              </a:tr>
              <a:tr h="206330">
                <a:tc>
                  <a:txBody>
                    <a:bodyPr/>
                    <a:lstStyle/>
                    <a:p>
                      <a:pPr algn="ctr" fontAlgn="auto"/>
                      <a:r>
                        <a:rPr lang="en-US" sz="800" b="0">
                          <a:solidFill>
                            <a:schemeClr val="tx1"/>
                          </a:solidFill>
                          <a:effectLst/>
                        </a:rPr>
                        <a:t>Morgan stanley</a:t>
                      </a:r>
                      <a:endParaRPr lang="en-US" sz="800" b="0">
                        <a:solidFill>
                          <a:schemeClr val="tx1"/>
                        </a:solidFill>
                        <a:effectLst/>
                        <a:latin typeface="__Inter_d65c78"/>
                      </a:endParaRPr>
                    </a:p>
                  </a:txBody>
                  <a:tcPr marL="19476" marR="19476" marT="19476" marB="19476" anchor="ctr"/>
                </a:tc>
                <a:tc>
                  <a:txBody>
                    <a:bodyPr/>
                    <a:lstStyle/>
                    <a:p>
                      <a:pPr algn="ctr" fontAlgn="auto"/>
                      <a:r>
                        <a:rPr lang="en-US" sz="800" b="0" dirty="0">
                          <a:solidFill>
                            <a:schemeClr val="tx1"/>
                          </a:solidFill>
                          <a:effectLst/>
                        </a:rPr>
                        <a:t>336.96M</a:t>
                      </a:r>
                      <a:endParaRPr lang="en-US" sz="800" b="0" dirty="0">
                        <a:solidFill>
                          <a:schemeClr val="tx1"/>
                        </a:solidFill>
                        <a:effectLst/>
                        <a:latin typeface="__Inter_d65c78"/>
                      </a:endParaRPr>
                    </a:p>
                  </a:txBody>
                  <a:tcPr marL="19476" marR="19476" marT="19476" marB="19476" anchor="ctr"/>
                </a:tc>
                <a:tc>
                  <a:txBody>
                    <a:bodyPr/>
                    <a:lstStyle/>
                    <a:p>
                      <a:pPr algn="ctr" fontAlgn="auto"/>
                      <a:r>
                        <a:rPr lang="en-US" sz="800" b="0">
                          <a:solidFill>
                            <a:schemeClr val="tx1"/>
                          </a:solidFill>
                          <a:effectLst/>
                        </a:rPr>
                        <a:t>1.37%</a:t>
                      </a:r>
                      <a:endParaRPr lang="en-US" sz="800" b="0">
                        <a:solidFill>
                          <a:schemeClr val="tx1"/>
                        </a:solidFill>
                        <a:effectLst/>
                        <a:latin typeface="__Inter_d65c78"/>
                      </a:endParaRPr>
                    </a:p>
                  </a:txBody>
                  <a:tcPr marL="19476" marR="19476" marT="19476" marB="19476" anchor="ctr"/>
                </a:tc>
                <a:tc>
                  <a:txBody>
                    <a:bodyPr/>
                    <a:lstStyle/>
                    <a:p>
                      <a:pPr algn="ctr" fontAlgn="auto"/>
                      <a:r>
                        <a:rPr lang="en-US" sz="800" b="0" dirty="0">
                          <a:solidFill>
                            <a:schemeClr val="tx1"/>
                          </a:solidFill>
                          <a:effectLst/>
                        </a:rPr>
                        <a:t>$41.63B</a:t>
                      </a:r>
                      <a:endParaRPr lang="en-US" sz="800" b="0" dirty="0">
                        <a:solidFill>
                          <a:schemeClr val="tx1"/>
                        </a:solidFill>
                        <a:effectLst/>
                        <a:latin typeface="__Inter_d65c78"/>
                      </a:endParaRPr>
                    </a:p>
                  </a:txBody>
                  <a:tcPr marL="19476" marR="38952" marT="19476" marB="19476" anchor="ctr"/>
                </a:tc>
                <a:extLst>
                  <a:ext uri="{0D108BD9-81ED-4DB2-BD59-A6C34878D82A}">
                    <a16:rowId xmlns:a16="http://schemas.microsoft.com/office/drawing/2014/main" val="278165216"/>
                  </a:ext>
                </a:extLst>
              </a:tr>
            </a:tbl>
          </a:graphicData>
        </a:graphic>
      </p:graphicFrame>
      <p:sp>
        <p:nvSpPr>
          <p:cNvPr id="21" name="TextBox 20">
            <a:extLst>
              <a:ext uri="{FF2B5EF4-FFF2-40B4-BE49-F238E27FC236}">
                <a16:creationId xmlns:a16="http://schemas.microsoft.com/office/drawing/2014/main" id="{38DDCE0A-5CE2-A171-4344-4AB8AA110548}"/>
              </a:ext>
            </a:extLst>
          </p:cNvPr>
          <p:cNvSpPr txBox="1"/>
          <p:nvPr/>
        </p:nvSpPr>
        <p:spPr>
          <a:xfrm>
            <a:off x="83552" y="6647553"/>
            <a:ext cx="6695390" cy="1569660"/>
          </a:xfrm>
          <a:prstGeom prst="rect">
            <a:avLst/>
          </a:prstGeom>
          <a:noFill/>
        </p:spPr>
        <p:txBody>
          <a:bodyPr wrap="square">
            <a:spAutoFit/>
          </a:bodyPr>
          <a:lstStyle/>
          <a:p>
            <a:r>
              <a:rPr lang="en-US" sz="1200" b="1" dirty="0">
                <a:latin typeface="__Inter_d65c78"/>
              </a:rPr>
              <a:t>Recent Trends and Changes:</a:t>
            </a:r>
          </a:p>
          <a:p>
            <a:endParaRPr lang="en-US" sz="1050" dirty="0">
              <a:latin typeface="__Inter_d65c78"/>
            </a:endParaRPr>
          </a:p>
          <a:p>
            <a:pPr>
              <a:buFont typeface="Arial" panose="020B0604020202020204" pitchFamily="34" charset="0"/>
              <a:buChar char="•"/>
            </a:pPr>
            <a:r>
              <a:rPr lang="en-US" sz="1050" dirty="0">
                <a:latin typeface="__Inter_d65c78"/>
              </a:rPr>
              <a:t>Increased Holdings: In the fourth quarter of 2024, Lockheed Martin Investment Management Company notably increased its holdings in NVIDIA, indicating a strategic shift towards technology stocks benefiting from advancements in artificial intelligence. </a:t>
            </a:r>
          </a:p>
          <a:p>
            <a:pPr>
              <a:buFont typeface="Arial" panose="020B0604020202020204" pitchFamily="34" charset="0"/>
              <a:buChar char="•"/>
            </a:pPr>
            <a:endParaRPr lang="en-US" sz="1050" dirty="0">
              <a:latin typeface="__Inter_d65c78"/>
            </a:endParaRPr>
          </a:p>
          <a:p>
            <a:pPr>
              <a:buFont typeface="Arial" panose="020B0604020202020204" pitchFamily="34" charset="0"/>
              <a:buChar char="•"/>
            </a:pPr>
            <a:r>
              <a:rPr lang="en-US" sz="1050" dirty="0">
                <a:latin typeface="__Inter_d65c78"/>
              </a:rPr>
              <a:t>Reduced Holdings: Conversely, in the second quarter of 2024, prominent investment managers such as Stanley Druckenmiller, David Tepper, and George Soros reduced their stakes in NVIDIA as the company's stock reached all-time highs</a:t>
            </a:r>
          </a:p>
        </p:txBody>
      </p:sp>
      <p:sp>
        <p:nvSpPr>
          <p:cNvPr id="22" name="object 19">
            <a:extLst>
              <a:ext uri="{FF2B5EF4-FFF2-40B4-BE49-F238E27FC236}">
                <a16:creationId xmlns:a16="http://schemas.microsoft.com/office/drawing/2014/main" id="{1E856742-E3AA-6A67-3864-BA98D388702D}"/>
              </a:ext>
            </a:extLst>
          </p:cNvPr>
          <p:cNvSpPr/>
          <p:nvPr/>
        </p:nvSpPr>
        <p:spPr>
          <a:xfrm>
            <a:off x="148844" y="8304154"/>
            <a:ext cx="3613833" cy="239208"/>
          </a:xfrm>
          <a:custGeom>
            <a:avLst/>
            <a:gdLst/>
            <a:ahLst/>
            <a:cxnLst/>
            <a:rect l="l" t="t" r="r" b="b"/>
            <a:pathLst>
              <a:path w="6699884" h="254000">
                <a:moveTo>
                  <a:pt x="6699633" y="0"/>
                </a:moveTo>
                <a:lnTo>
                  <a:pt x="0" y="0"/>
                </a:lnTo>
                <a:lnTo>
                  <a:pt x="0" y="253593"/>
                </a:lnTo>
                <a:lnTo>
                  <a:pt x="6699633" y="253593"/>
                </a:lnTo>
                <a:lnTo>
                  <a:pt x="6699633" y="0"/>
                </a:lnTo>
                <a:close/>
              </a:path>
            </a:pathLst>
          </a:custGeom>
          <a:solidFill>
            <a:schemeClr val="tx2">
              <a:lumMod val="25000"/>
            </a:schemeClr>
          </a:solidFill>
        </p:spPr>
        <p:txBody>
          <a:bodyPr wrap="square" lIns="0" tIns="0" rIns="0" bIns="0" rtlCol="0"/>
          <a:lstStyle/>
          <a:p>
            <a:endParaRPr/>
          </a:p>
        </p:txBody>
      </p:sp>
      <p:sp>
        <p:nvSpPr>
          <p:cNvPr id="23" name="object 20">
            <a:extLst>
              <a:ext uri="{FF2B5EF4-FFF2-40B4-BE49-F238E27FC236}">
                <a16:creationId xmlns:a16="http://schemas.microsoft.com/office/drawing/2014/main" id="{9FD1633D-3E3D-7B28-5B10-881C29462D57}"/>
              </a:ext>
            </a:extLst>
          </p:cNvPr>
          <p:cNvSpPr txBox="1"/>
          <p:nvPr/>
        </p:nvSpPr>
        <p:spPr>
          <a:xfrm>
            <a:off x="243236" y="8334310"/>
            <a:ext cx="1289050" cy="178895"/>
          </a:xfrm>
          <a:prstGeom prst="rect">
            <a:avLst/>
          </a:prstGeom>
        </p:spPr>
        <p:txBody>
          <a:bodyPr vert="horz" wrap="square" lIns="0" tIns="17145" rIns="0" bIns="0" rtlCol="0">
            <a:spAutoFit/>
          </a:bodyPr>
          <a:lstStyle/>
          <a:p>
            <a:pPr marL="12700">
              <a:lnSpc>
                <a:spcPct val="100000"/>
              </a:lnSpc>
              <a:spcBef>
                <a:spcPts val="135"/>
              </a:spcBef>
            </a:pPr>
            <a:r>
              <a:rPr lang="en-US" sz="1050" b="1" dirty="0">
                <a:latin typeface="Calibri"/>
                <a:cs typeface="Calibri"/>
              </a:rPr>
              <a:t>Retail Investors</a:t>
            </a:r>
            <a:endParaRPr sz="1050" dirty="0">
              <a:latin typeface="Calibri"/>
              <a:cs typeface="Calibri"/>
            </a:endParaRPr>
          </a:p>
        </p:txBody>
      </p:sp>
      <p:sp>
        <p:nvSpPr>
          <p:cNvPr id="24" name="TextBox 23">
            <a:extLst>
              <a:ext uri="{FF2B5EF4-FFF2-40B4-BE49-F238E27FC236}">
                <a16:creationId xmlns:a16="http://schemas.microsoft.com/office/drawing/2014/main" id="{FC056A71-1481-7548-89CB-DBD2958603B6}"/>
              </a:ext>
            </a:extLst>
          </p:cNvPr>
          <p:cNvSpPr txBox="1"/>
          <p:nvPr/>
        </p:nvSpPr>
        <p:spPr>
          <a:xfrm>
            <a:off x="123445" y="8636652"/>
            <a:ext cx="6284451" cy="769441"/>
          </a:xfrm>
          <a:prstGeom prst="rect">
            <a:avLst/>
          </a:prstGeom>
          <a:noFill/>
        </p:spPr>
        <p:txBody>
          <a:bodyPr wrap="square">
            <a:spAutoFit/>
          </a:bodyPr>
          <a:lstStyle/>
          <a:p>
            <a:r>
              <a:rPr lang="en-US" sz="1100" dirty="0">
                <a:latin typeface="__Inter_d65c78"/>
              </a:rPr>
              <a:t>Increased Purchases During Market Sell-offs: In January 2025, following a significant decline in NVIDIA's share price due to concerns over a Chinese AI startup, retail investors purchased a record net amount of $562.2 million in NVIDIA shares on a single day. This behavior indicates a strong "buy-the-dip" mentality among individual investors, viewing price drops as opportunities to acquire more shares. </a:t>
            </a:r>
          </a:p>
        </p:txBody>
      </p:sp>
    </p:spTree>
    <p:extLst>
      <p:ext uri="{BB962C8B-B14F-4D97-AF65-F5344CB8AC3E}">
        <p14:creationId xmlns:p14="http://schemas.microsoft.com/office/powerpoint/2010/main" val="444480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A3A3B97-1E14-82AC-E2B7-A4993761F53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17AFED3-A98E-4E7D-A83F-50836F777F65}"/>
              </a:ext>
            </a:extLst>
          </p:cNvPr>
          <p:cNvSpPr txBox="1"/>
          <p:nvPr/>
        </p:nvSpPr>
        <p:spPr>
          <a:xfrm>
            <a:off x="148844" y="29971"/>
            <a:ext cx="2092325" cy="164465"/>
          </a:xfrm>
          <a:prstGeom prst="rect">
            <a:avLst/>
          </a:prstGeom>
        </p:spPr>
        <p:txBody>
          <a:bodyPr vert="horz" wrap="square" lIns="0" tIns="13970" rIns="0" bIns="0" rtlCol="0">
            <a:spAutoFit/>
          </a:bodyPr>
          <a:lstStyle/>
          <a:p>
            <a:pPr marL="12700">
              <a:lnSpc>
                <a:spcPct val="100000"/>
              </a:lnSpc>
              <a:spcBef>
                <a:spcPts val="110"/>
              </a:spcBef>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graphicFrame>
        <p:nvGraphicFramePr>
          <p:cNvPr id="3" name="object 3">
            <a:extLst>
              <a:ext uri="{FF2B5EF4-FFF2-40B4-BE49-F238E27FC236}">
                <a16:creationId xmlns:a16="http://schemas.microsoft.com/office/drawing/2014/main" id="{6A0A0A82-9D2F-7EC3-7807-6A84CDFC341F}"/>
              </a:ext>
            </a:extLst>
          </p:cNvPr>
          <p:cNvGraphicFramePr>
            <a:graphicFrameLocks noGrp="1"/>
          </p:cNvGraphicFramePr>
          <p:nvPr>
            <p:extLst>
              <p:ext uri="{D42A27DB-BD31-4B8C-83A1-F6EECF244321}">
                <p14:modId xmlns:p14="http://schemas.microsoft.com/office/powerpoint/2010/main" val="1807791437"/>
              </p:ext>
            </p:extLst>
          </p:nvPr>
        </p:nvGraphicFramePr>
        <p:xfrm>
          <a:off x="64005" y="1600777"/>
          <a:ext cx="6708824" cy="3705785"/>
        </p:xfrm>
        <a:graphic>
          <a:graphicData uri="http://schemas.openxmlformats.org/drawingml/2006/table">
            <a:tbl>
              <a:tblPr firstRow="1" firstCol="1" bandRow="1">
                <a:tableStyleId>{793D81CF-94F2-401A-BA57-92F5A7B2D0C5}</a:tableStyleId>
              </a:tblPr>
              <a:tblGrid>
                <a:gridCol w="1334491">
                  <a:extLst>
                    <a:ext uri="{9D8B030D-6E8A-4147-A177-3AD203B41FA5}">
                      <a16:colId xmlns:a16="http://schemas.microsoft.com/office/drawing/2014/main" val="20000"/>
                    </a:ext>
                  </a:extLst>
                </a:gridCol>
                <a:gridCol w="921834">
                  <a:extLst>
                    <a:ext uri="{9D8B030D-6E8A-4147-A177-3AD203B41FA5}">
                      <a16:colId xmlns:a16="http://schemas.microsoft.com/office/drawing/2014/main" val="20001"/>
                    </a:ext>
                  </a:extLst>
                </a:gridCol>
                <a:gridCol w="749078">
                  <a:extLst>
                    <a:ext uri="{9D8B030D-6E8A-4147-A177-3AD203B41FA5}">
                      <a16:colId xmlns:a16="http://schemas.microsoft.com/office/drawing/2014/main" val="20002"/>
                    </a:ext>
                  </a:extLst>
                </a:gridCol>
                <a:gridCol w="745580">
                  <a:extLst>
                    <a:ext uri="{9D8B030D-6E8A-4147-A177-3AD203B41FA5}">
                      <a16:colId xmlns:a16="http://schemas.microsoft.com/office/drawing/2014/main" val="20003"/>
                    </a:ext>
                  </a:extLst>
                </a:gridCol>
                <a:gridCol w="747678">
                  <a:extLst>
                    <a:ext uri="{9D8B030D-6E8A-4147-A177-3AD203B41FA5}">
                      <a16:colId xmlns:a16="http://schemas.microsoft.com/office/drawing/2014/main" val="20004"/>
                    </a:ext>
                  </a:extLst>
                </a:gridCol>
                <a:gridCol w="749078">
                  <a:extLst>
                    <a:ext uri="{9D8B030D-6E8A-4147-A177-3AD203B41FA5}">
                      <a16:colId xmlns:a16="http://schemas.microsoft.com/office/drawing/2014/main" val="20005"/>
                    </a:ext>
                  </a:extLst>
                </a:gridCol>
                <a:gridCol w="597303">
                  <a:extLst>
                    <a:ext uri="{9D8B030D-6E8A-4147-A177-3AD203B41FA5}">
                      <a16:colId xmlns:a16="http://schemas.microsoft.com/office/drawing/2014/main" val="20006"/>
                    </a:ext>
                  </a:extLst>
                </a:gridCol>
                <a:gridCol w="863782">
                  <a:extLst>
                    <a:ext uri="{9D8B030D-6E8A-4147-A177-3AD203B41FA5}">
                      <a16:colId xmlns:a16="http://schemas.microsoft.com/office/drawing/2014/main" val="20007"/>
                    </a:ext>
                  </a:extLst>
                </a:gridCol>
              </a:tblGrid>
              <a:tr h="213188">
                <a:tc>
                  <a:txBody>
                    <a:bodyPr/>
                    <a:lstStyle/>
                    <a:p>
                      <a:pPr algn="ctr">
                        <a:lnSpc>
                          <a:spcPct val="100000"/>
                        </a:lnSpc>
                      </a:pPr>
                      <a:endParaRPr sz="900" dirty="0">
                        <a:solidFill>
                          <a:schemeClr val="tx1"/>
                        </a:solidFill>
                        <a:latin typeface="Times New Roman"/>
                        <a:cs typeface="Times New Roman"/>
                      </a:endParaRPr>
                    </a:p>
                  </a:txBody>
                  <a:tcPr marL="0" marR="0" marT="0" marB="0">
                    <a:lnB w="12700" cap="flat" cmpd="sng" algn="ctr">
                      <a:noFill/>
                      <a:prstDash val="solid"/>
                      <a:round/>
                      <a:headEnd type="none" w="med" len="med"/>
                      <a:tailEnd type="none" w="med" len="med"/>
                    </a:lnB>
                  </a:tcPr>
                </a:tc>
                <a:tc>
                  <a:txBody>
                    <a:bodyPr/>
                    <a:lstStyle/>
                    <a:p>
                      <a:pPr marR="137160" algn="ctr">
                        <a:lnSpc>
                          <a:spcPct val="100000"/>
                        </a:lnSpc>
                        <a:spcBef>
                          <a:spcPts val="125"/>
                        </a:spcBef>
                      </a:pPr>
                      <a:r>
                        <a:rPr sz="1000" spc="-10" dirty="0">
                          <a:solidFill>
                            <a:schemeClr val="tx1"/>
                          </a:solidFill>
                        </a:rPr>
                        <a:t>FY24Q1</a:t>
                      </a:r>
                      <a:endParaRPr sz="1000" dirty="0">
                        <a:solidFill>
                          <a:schemeClr val="tx1"/>
                        </a:solidFill>
                        <a:latin typeface="Calibri"/>
                        <a:cs typeface="Calibri"/>
                      </a:endParaRPr>
                    </a:p>
                  </a:txBody>
                  <a:tcPr marL="0" marR="0" marT="15875" marB="0"/>
                </a:tc>
                <a:tc>
                  <a:txBody>
                    <a:bodyPr/>
                    <a:lstStyle/>
                    <a:p>
                      <a:pPr marR="136525" algn="ctr">
                        <a:lnSpc>
                          <a:spcPct val="100000"/>
                        </a:lnSpc>
                        <a:spcBef>
                          <a:spcPts val="125"/>
                        </a:spcBef>
                      </a:pPr>
                      <a:r>
                        <a:rPr sz="1000" spc="-10" dirty="0">
                          <a:solidFill>
                            <a:schemeClr val="tx1"/>
                          </a:solidFill>
                        </a:rPr>
                        <a:t>FY24Q2</a:t>
                      </a:r>
                      <a:endParaRPr sz="1000" dirty="0">
                        <a:solidFill>
                          <a:schemeClr val="tx1"/>
                        </a:solidFill>
                        <a:latin typeface="Calibri"/>
                        <a:cs typeface="Calibri"/>
                      </a:endParaRPr>
                    </a:p>
                  </a:txBody>
                  <a:tcPr marL="0" marR="0" marT="15875" marB="0"/>
                </a:tc>
                <a:tc>
                  <a:txBody>
                    <a:bodyPr/>
                    <a:lstStyle/>
                    <a:p>
                      <a:pPr marR="133350" algn="ctr">
                        <a:lnSpc>
                          <a:spcPct val="100000"/>
                        </a:lnSpc>
                        <a:spcBef>
                          <a:spcPts val="125"/>
                        </a:spcBef>
                      </a:pPr>
                      <a:r>
                        <a:rPr sz="1000" spc="-10" dirty="0">
                          <a:solidFill>
                            <a:schemeClr val="tx1"/>
                          </a:solidFill>
                        </a:rPr>
                        <a:t>FY24Q3</a:t>
                      </a:r>
                      <a:endParaRPr sz="1000" dirty="0">
                        <a:solidFill>
                          <a:schemeClr val="tx1"/>
                        </a:solidFill>
                        <a:latin typeface="Calibri"/>
                        <a:cs typeface="Calibri"/>
                      </a:endParaRPr>
                    </a:p>
                  </a:txBody>
                  <a:tcPr marL="0" marR="0" marT="15875" marB="0"/>
                </a:tc>
                <a:tc>
                  <a:txBody>
                    <a:bodyPr/>
                    <a:lstStyle/>
                    <a:p>
                      <a:pPr marR="138430" algn="ctr">
                        <a:lnSpc>
                          <a:spcPct val="100000"/>
                        </a:lnSpc>
                        <a:spcBef>
                          <a:spcPts val="125"/>
                        </a:spcBef>
                      </a:pPr>
                      <a:r>
                        <a:rPr sz="1000" spc="-10" dirty="0">
                          <a:solidFill>
                            <a:schemeClr val="tx1"/>
                          </a:solidFill>
                        </a:rPr>
                        <a:t>FY24Q4</a:t>
                      </a:r>
                      <a:endParaRPr sz="1000" dirty="0">
                        <a:solidFill>
                          <a:schemeClr val="tx1"/>
                        </a:solidFill>
                        <a:latin typeface="Calibri"/>
                        <a:cs typeface="Calibri"/>
                      </a:endParaRPr>
                    </a:p>
                  </a:txBody>
                  <a:tcPr marL="0" marR="0" marT="15875" marB="0"/>
                </a:tc>
                <a:tc>
                  <a:txBody>
                    <a:bodyPr/>
                    <a:lstStyle/>
                    <a:p>
                      <a:pPr marR="137795" algn="ctr">
                        <a:lnSpc>
                          <a:spcPct val="100000"/>
                        </a:lnSpc>
                        <a:spcBef>
                          <a:spcPts val="125"/>
                        </a:spcBef>
                      </a:pPr>
                      <a:r>
                        <a:rPr sz="1000" spc="-10" dirty="0">
                          <a:solidFill>
                            <a:schemeClr val="tx1"/>
                          </a:solidFill>
                        </a:rPr>
                        <a:t>FY25Q1</a:t>
                      </a:r>
                      <a:endParaRPr sz="1000" dirty="0">
                        <a:solidFill>
                          <a:schemeClr val="tx1"/>
                        </a:solidFill>
                        <a:latin typeface="Calibri"/>
                        <a:cs typeface="Calibri"/>
                      </a:endParaRPr>
                    </a:p>
                  </a:txBody>
                  <a:tcPr marL="0" marR="0" marT="15875" marB="0"/>
                </a:tc>
                <a:tc>
                  <a:txBody>
                    <a:bodyPr/>
                    <a:lstStyle/>
                    <a:p>
                      <a:pPr marR="635" algn="ctr">
                        <a:lnSpc>
                          <a:spcPct val="100000"/>
                        </a:lnSpc>
                        <a:spcBef>
                          <a:spcPts val="125"/>
                        </a:spcBef>
                      </a:pPr>
                      <a:r>
                        <a:rPr sz="1000" spc="-10" dirty="0">
                          <a:solidFill>
                            <a:schemeClr val="tx1"/>
                          </a:solidFill>
                        </a:rPr>
                        <a:t>FY25Q2</a:t>
                      </a:r>
                      <a:endParaRPr sz="1000" dirty="0">
                        <a:solidFill>
                          <a:schemeClr val="tx1"/>
                        </a:solidFill>
                        <a:latin typeface="Calibri"/>
                        <a:cs typeface="Calibri"/>
                      </a:endParaRPr>
                    </a:p>
                  </a:txBody>
                  <a:tcPr marL="0" marR="0" marT="15875" marB="0"/>
                </a:tc>
                <a:tc>
                  <a:txBody>
                    <a:bodyPr/>
                    <a:lstStyle/>
                    <a:p>
                      <a:pPr marR="106680" algn="ctr">
                        <a:lnSpc>
                          <a:spcPct val="100000"/>
                        </a:lnSpc>
                        <a:spcBef>
                          <a:spcPts val="125"/>
                        </a:spcBef>
                      </a:pPr>
                      <a:r>
                        <a:rPr sz="1000" spc="-10" dirty="0">
                          <a:solidFill>
                            <a:schemeClr val="tx1"/>
                          </a:solidFill>
                        </a:rPr>
                        <a:t>FY25Q3</a:t>
                      </a:r>
                      <a:endParaRPr sz="1000" dirty="0">
                        <a:solidFill>
                          <a:schemeClr val="tx1"/>
                        </a:solidFill>
                        <a:latin typeface="Calibri"/>
                        <a:cs typeface="Calibri"/>
                      </a:endParaRPr>
                    </a:p>
                  </a:txBody>
                  <a:tcPr marL="0" marR="0" marT="15875" marB="0"/>
                </a:tc>
                <a:extLst>
                  <a:ext uri="{0D108BD9-81ED-4DB2-BD59-A6C34878D82A}">
                    <a16:rowId xmlns:a16="http://schemas.microsoft.com/office/drawing/2014/main" val="10000"/>
                  </a:ext>
                </a:extLst>
              </a:tr>
              <a:tr h="147192">
                <a:tc>
                  <a:txBody>
                    <a:bodyPr/>
                    <a:lstStyle/>
                    <a:p>
                      <a:pPr marL="5715" algn="ctr">
                        <a:lnSpc>
                          <a:spcPct val="100000"/>
                        </a:lnSpc>
                        <a:spcBef>
                          <a:spcPts val="105"/>
                        </a:spcBef>
                      </a:pPr>
                      <a:r>
                        <a:rPr sz="800" spc="-10" dirty="0">
                          <a:solidFill>
                            <a:schemeClr val="bg1"/>
                          </a:solidFill>
                          <a:latin typeface="+mj-lt"/>
                        </a:rPr>
                        <a:t>Revenue</a:t>
                      </a:r>
                      <a:endParaRPr sz="700" dirty="0">
                        <a:solidFill>
                          <a:schemeClr val="bg1"/>
                        </a:solidFill>
                        <a:latin typeface="+mj-lt"/>
                        <a:cs typeface="Calibri"/>
                      </a:endParaRPr>
                    </a:p>
                  </a:txBody>
                  <a:tcPr marL="0" marR="0" marT="1333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mj-lt"/>
                        </a:rPr>
                        <a:t>7,192</a:t>
                      </a:r>
                    </a:p>
                  </a:txBody>
                  <a:tcPr marL="6414" marR="6414" marT="6350" marB="0" anchor="ctr">
                    <a:lnL w="12700" cap="flat" cmpd="sng" algn="ctr">
                      <a:noFill/>
                      <a:prstDash val="solid"/>
                      <a:round/>
                      <a:headEnd type="none" w="med" len="med"/>
                      <a:tailEnd type="none" w="med" len="med"/>
                    </a:lnL>
                  </a:tcPr>
                </a:tc>
                <a:tc>
                  <a:txBody>
                    <a:bodyPr/>
                    <a:lstStyle/>
                    <a:p>
                      <a:pPr algn="ctr" fontAlgn="ctr"/>
                      <a:r>
                        <a:rPr lang="en-US" sz="800" b="0" i="0" u="none" strike="noStrike">
                          <a:solidFill>
                            <a:srgbClr val="000000"/>
                          </a:solidFill>
                          <a:effectLst/>
                          <a:latin typeface="+mj-lt"/>
                        </a:rPr>
                        <a:t>13,507</a:t>
                      </a:r>
                    </a:p>
                  </a:txBody>
                  <a:tcPr marL="6414" marR="6414" marT="6350" marB="0" anchor="ctr"/>
                </a:tc>
                <a:tc>
                  <a:txBody>
                    <a:bodyPr/>
                    <a:lstStyle/>
                    <a:p>
                      <a:pPr algn="ctr" fontAlgn="ctr"/>
                      <a:r>
                        <a:rPr lang="en-US" sz="800" b="0" i="0" u="none" strike="noStrike">
                          <a:solidFill>
                            <a:srgbClr val="000000"/>
                          </a:solidFill>
                          <a:effectLst/>
                          <a:latin typeface="+mj-lt"/>
                        </a:rPr>
                        <a:t>18,120</a:t>
                      </a:r>
                    </a:p>
                  </a:txBody>
                  <a:tcPr marL="6414" marR="6414" marT="6350" marB="0" anchor="ctr"/>
                </a:tc>
                <a:tc>
                  <a:txBody>
                    <a:bodyPr/>
                    <a:lstStyle/>
                    <a:p>
                      <a:pPr algn="ctr" fontAlgn="ctr"/>
                      <a:r>
                        <a:rPr lang="en-US" sz="800" b="0" i="0" u="none" strike="noStrike">
                          <a:solidFill>
                            <a:srgbClr val="000000"/>
                          </a:solidFill>
                          <a:effectLst/>
                          <a:latin typeface="+mj-lt"/>
                        </a:rPr>
                        <a:t>22,103</a:t>
                      </a:r>
                    </a:p>
                  </a:txBody>
                  <a:tcPr marL="6414" marR="6414" marT="6350" marB="0" anchor="ctr"/>
                </a:tc>
                <a:tc>
                  <a:txBody>
                    <a:bodyPr/>
                    <a:lstStyle/>
                    <a:p>
                      <a:pPr algn="ctr" fontAlgn="ctr"/>
                      <a:r>
                        <a:rPr lang="en-US" sz="800" b="0" i="0" u="none" strike="noStrike">
                          <a:solidFill>
                            <a:srgbClr val="000000"/>
                          </a:solidFill>
                          <a:effectLst/>
                          <a:latin typeface="+mj-lt"/>
                        </a:rPr>
                        <a:t>26,044</a:t>
                      </a:r>
                    </a:p>
                  </a:txBody>
                  <a:tcPr marL="6414" marR="6414" marT="6350" marB="0" anchor="ctr"/>
                </a:tc>
                <a:tc>
                  <a:txBody>
                    <a:bodyPr/>
                    <a:lstStyle/>
                    <a:p>
                      <a:pPr algn="ctr" fontAlgn="ctr"/>
                      <a:r>
                        <a:rPr lang="en-US" sz="800" b="0" i="0" u="none" strike="noStrike">
                          <a:solidFill>
                            <a:srgbClr val="000000"/>
                          </a:solidFill>
                          <a:effectLst/>
                          <a:latin typeface="+mj-lt"/>
                        </a:rPr>
                        <a:t>30,040</a:t>
                      </a:r>
                    </a:p>
                  </a:txBody>
                  <a:tcPr marL="6414" marR="6414" marT="6350" marB="0" anchor="ctr"/>
                </a:tc>
                <a:tc>
                  <a:txBody>
                    <a:bodyPr/>
                    <a:lstStyle/>
                    <a:p>
                      <a:pPr algn="ctr" fontAlgn="ctr"/>
                      <a:r>
                        <a:rPr lang="en-US" sz="800" b="0" i="0" u="none" strike="noStrike" dirty="0">
                          <a:solidFill>
                            <a:srgbClr val="000000"/>
                          </a:solidFill>
                          <a:effectLst/>
                          <a:latin typeface="+mj-lt"/>
                        </a:rPr>
                        <a:t>35,082</a:t>
                      </a:r>
                    </a:p>
                  </a:txBody>
                  <a:tcPr marL="6414" marR="6414" marT="6350" marB="0" anchor="ctr"/>
                </a:tc>
                <a:extLst>
                  <a:ext uri="{0D108BD9-81ED-4DB2-BD59-A6C34878D82A}">
                    <a16:rowId xmlns:a16="http://schemas.microsoft.com/office/drawing/2014/main" val="10001"/>
                  </a:ext>
                </a:extLst>
              </a:tr>
              <a:tr h="120561">
                <a:tc>
                  <a:txBody>
                    <a:bodyPr/>
                    <a:lstStyle/>
                    <a:p>
                      <a:pPr marL="5715" algn="ctr">
                        <a:lnSpc>
                          <a:spcPct val="100000"/>
                        </a:lnSpc>
                        <a:spcBef>
                          <a:spcPts val="85"/>
                        </a:spcBef>
                      </a:pPr>
                      <a:r>
                        <a:rPr lang="en-US" sz="700" dirty="0">
                          <a:solidFill>
                            <a:schemeClr val="bg1"/>
                          </a:solidFill>
                          <a:latin typeface="+mj-lt"/>
                        </a:rPr>
                        <a:t>QoQ </a:t>
                      </a:r>
                      <a:r>
                        <a:rPr sz="700" spc="-10" dirty="0">
                          <a:solidFill>
                            <a:schemeClr val="bg1"/>
                          </a:solidFill>
                          <a:latin typeface="+mj-lt"/>
                        </a:rPr>
                        <a:t>Growth</a:t>
                      </a:r>
                      <a:r>
                        <a:rPr sz="700" spc="-20" dirty="0">
                          <a:solidFill>
                            <a:schemeClr val="bg1"/>
                          </a:solidFill>
                          <a:latin typeface="+mj-lt"/>
                        </a:rPr>
                        <a:t> </a:t>
                      </a:r>
                      <a:r>
                        <a:rPr sz="700" spc="-25" dirty="0">
                          <a:solidFill>
                            <a:schemeClr val="bg1"/>
                          </a:solidFill>
                          <a:latin typeface="+mj-lt"/>
                        </a:rPr>
                        <a:t>(%)</a:t>
                      </a:r>
                      <a:endParaRPr sz="700" dirty="0">
                        <a:solidFill>
                          <a:schemeClr val="bg1"/>
                        </a:solidFill>
                        <a:latin typeface="+mj-lt"/>
                        <a:cs typeface="Calibri"/>
                      </a:endParaRPr>
                    </a:p>
                  </a:txBody>
                  <a:tcPr marL="0" marR="0" marT="1079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mj-lt"/>
                        </a:rPr>
                        <a:t>-13.22%</a:t>
                      </a:r>
                    </a:p>
                  </a:txBody>
                  <a:tcPr marL="6414" marR="6414" marT="6350" marB="0" anchor="ctr">
                    <a:lnL w="12700" cap="flat" cmpd="sng" algn="ctr">
                      <a:noFill/>
                      <a:prstDash val="solid"/>
                      <a:round/>
                      <a:headEnd type="none" w="med" len="med"/>
                      <a:tailEnd type="none" w="med" len="med"/>
                    </a:lnL>
                  </a:tcPr>
                </a:tc>
                <a:tc>
                  <a:txBody>
                    <a:bodyPr/>
                    <a:lstStyle/>
                    <a:p>
                      <a:pPr algn="ctr" fontAlgn="ctr"/>
                      <a:r>
                        <a:rPr lang="en-US" sz="800" b="0" i="0" u="none" strike="noStrike">
                          <a:solidFill>
                            <a:srgbClr val="000000"/>
                          </a:solidFill>
                          <a:effectLst/>
                          <a:latin typeface="+mj-lt"/>
                        </a:rPr>
                        <a:t>101.48%</a:t>
                      </a:r>
                    </a:p>
                  </a:txBody>
                  <a:tcPr marL="6414" marR="6414" marT="6350" marB="0" anchor="ctr"/>
                </a:tc>
                <a:tc>
                  <a:txBody>
                    <a:bodyPr/>
                    <a:lstStyle/>
                    <a:p>
                      <a:pPr algn="ctr" fontAlgn="ctr"/>
                      <a:r>
                        <a:rPr lang="en-US" sz="800" b="0" i="0" u="none" strike="noStrike">
                          <a:solidFill>
                            <a:srgbClr val="000000"/>
                          </a:solidFill>
                          <a:effectLst/>
                          <a:latin typeface="+mj-lt"/>
                        </a:rPr>
                        <a:t>205.51%</a:t>
                      </a:r>
                    </a:p>
                  </a:txBody>
                  <a:tcPr marL="6414" marR="6414" marT="6350" marB="0" anchor="ctr"/>
                </a:tc>
                <a:tc>
                  <a:txBody>
                    <a:bodyPr/>
                    <a:lstStyle/>
                    <a:p>
                      <a:pPr algn="ctr" fontAlgn="ctr"/>
                      <a:r>
                        <a:rPr lang="en-US" sz="800" b="0" i="0" u="none" strike="noStrike">
                          <a:solidFill>
                            <a:srgbClr val="000000"/>
                          </a:solidFill>
                          <a:effectLst/>
                          <a:latin typeface="+mj-lt"/>
                        </a:rPr>
                        <a:t>265.28%</a:t>
                      </a:r>
                    </a:p>
                  </a:txBody>
                  <a:tcPr marL="6414" marR="6414" marT="6350" marB="0" anchor="ctr"/>
                </a:tc>
                <a:tc>
                  <a:txBody>
                    <a:bodyPr/>
                    <a:lstStyle/>
                    <a:p>
                      <a:pPr algn="ctr" fontAlgn="ctr"/>
                      <a:r>
                        <a:rPr lang="en-US" sz="800" b="0" i="0" u="none" strike="noStrike">
                          <a:solidFill>
                            <a:srgbClr val="000000"/>
                          </a:solidFill>
                          <a:effectLst/>
                          <a:latin typeface="+mj-lt"/>
                        </a:rPr>
                        <a:t>262.12%</a:t>
                      </a:r>
                    </a:p>
                  </a:txBody>
                  <a:tcPr marL="6414" marR="6414" marT="6350" marB="0" anchor="ctr"/>
                </a:tc>
                <a:tc>
                  <a:txBody>
                    <a:bodyPr/>
                    <a:lstStyle/>
                    <a:p>
                      <a:pPr algn="ctr" fontAlgn="ctr"/>
                      <a:r>
                        <a:rPr lang="en-US" sz="800" b="0" i="0" u="none" strike="noStrike">
                          <a:solidFill>
                            <a:srgbClr val="000000"/>
                          </a:solidFill>
                          <a:effectLst/>
                          <a:latin typeface="+mj-lt"/>
                        </a:rPr>
                        <a:t>122.40%</a:t>
                      </a:r>
                    </a:p>
                  </a:txBody>
                  <a:tcPr marL="6414" marR="6414" marT="6350" marB="0" anchor="ctr"/>
                </a:tc>
                <a:tc>
                  <a:txBody>
                    <a:bodyPr/>
                    <a:lstStyle/>
                    <a:p>
                      <a:pPr algn="ctr" fontAlgn="ctr"/>
                      <a:r>
                        <a:rPr lang="en-US" sz="800" b="0" i="0" u="none" strike="noStrike" dirty="0">
                          <a:solidFill>
                            <a:srgbClr val="000000"/>
                          </a:solidFill>
                          <a:effectLst/>
                          <a:latin typeface="+mj-lt"/>
                        </a:rPr>
                        <a:t>93.61%</a:t>
                      </a:r>
                    </a:p>
                  </a:txBody>
                  <a:tcPr marL="6414" marR="6414" marT="6350" marB="0" anchor="ctr"/>
                </a:tc>
                <a:extLst>
                  <a:ext uri="{0D108BD9-81ED-4DB2-BD59-A6C34878D82A}">
                    <a16:rowId xmlns:a16="http://schemas.microsoft.com/office/drawing/2014/main" val="10002"/>
                  </a:ext>
                </a:extLst>
              </a:tr>
              <a:tr h="134296">
                <a:tc>
                  <a:txBody>
                    <a:bodyPr/>
                    <a:lstStyle/>
                    <a:p>
                      <a:pPr algn="ctr" fontAlgn="ctr"/>
                      <a:r>
                        <a:rPr lang="en-US" sz="700" b="1" i="0" u="none" strike="noStrike" dirty="0">
                          <a:solidFill>
                            <a:srgbClr val="000000"/>
                          </a:solidFill>
                          <a:effectLst/>
                          <a:latin typeface="+mj-lt"/>
                        </a:rPr>
                        <a:t>Cost of Revenue</a:t>
                      </a:r>
                    </a:p>
                  </a:txBody>
                  <a:tcPr marL="6414" marR="6414"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mj-lt"/>
                        </a:rPr>
                        <a:t>2,544</a:t>
                      </a:r>
                    </a:p>
                  </a:txBody>
                  <a:tcPr marL="6414" marR="6414" marT="6350" marB="0" anchor="ctr">
                    <a:lnL w="12700" cap="flat" cmpd="sng" algn="ctr">
                      <a:noFill/>
                      <a:prstDash val="solid"/>
                      <a:round/>
                      <a:headEnd type="none" w="med" len="med"/>
                      <a:tailEnd type="none" w="med" len="med"/>
                    </a:lnL>
                  </a:tcPr>
                </a:tc>
                <a:tc>
                  <a:txBody>
                    <a:bodyPr/>
                    <a:lstStyle/>
                    <a:p>
                      <a:pPr algn="ctr" fontAlgn="ctr"/>
                      <a:r>
                        <a:rPr lang="en-US" sz="800" b="0" i="0" u="none" strike="noStrike">
                          <a:solidFill>
                            <a:srgbClr val="000000"/>
                          </a:solidFill>
                          <a:effectLst/>
                          <a:latin typeface="+mj-lt"/>
                        </a:rPr>
                        <a:t>4,045</a:t>
                      </a:r>
                    </a:p>
                  </a:txBody>
                  <a:tcPr marL="6414" marR="6414" marT="6350" marB="0" anchor="ctr"/>
                </a:tc>
                <a:tc>
                  <a:txBody>
                    <a:bodyPr/>
                    <a:lstStyle/>
                    <a:p>
                      <a:pPr algn="ctr" fontAlgn="ctr"/>
                      <a:r>
                        <a:rPr lang="en-US" sz="800" b="0" i="0" u="none" strike="noStrike">
                          <a:solidFill>
                            <a:srgbClr val="000000"/>
                          </a:solidFill>
                          <a:effectLst/>
                          <a:latin typeface="+mj-lt"/>
                        </a:rPr>
                        <a:t>4,720</a:t>
                      </a:r>
                    </a:p>
                  </a:txBody>
                  <a:tcPr marL="6414" marR="6414" marT="6350" marB="0" anchor="ctr"/>
                </a:tc>
                <a:tc>
                  <a:txBody>
                    <a:bodyPr/>
                    <a:lstStyle/>
                    <a:p>
                      <a:pPr algn="ctr" fontAlgn="ctr"/>
                      <a:r>
                        <a:rPr lang="en-US" sz="800" b="0" i="0" u="none" strike="noStrike">
                          <a:solidFill>
                            <a:srgbClr val="000000"/>
                          </a:solidFill>
                          <a:effectLst/>
                          <a:latin typeface="+mj-lt"/>
                        </a:rPr>
                        <a:t>5,312</a:t>
                      </a:r>
                    </a:p>
                  </a:txBody>
                  <a:tcPr marL="6414" marR="6414" marT="6350" marB="0" anchor="ctr"/>
                </a:tc>
                <a:tc>
                  <a:txBody>
                    <a:bodyPr/>
                    <a:lstStyle/>
                    <a:p>
                      <a:pPr algn="ctr" fontAlgn="ctr"/>
                      <a:r>
                        <a:rPr lang="en-US" sz="800" b="0" i="0" u="none" strike="noStrike">
                          <a:solidFill>
                            <a:srgbClr val="000000"/>
                          </a:solidFill>
                          <a:effectLst/>
                          <a:latin typeface="+mj-lt"/>
                        </a:rPr>
                        <a:t>5,638</a:t>
                      </a:r>
                    </a:p>
                  </a:txBody>
                  <a:tcPr marL="6414" marR="6414" marT="6350" marB="0" anchor="ctr"/>
                </a:tc>
                <a:tc>
                  <a:txBody>
                    <a:bodyPr/>
                    <a:lstStyle/>
                    <a:p>
                      <a:pPr algn="ctr" fontAlgn="ctr"/>
                      <a:r>
                        <a:rPr lang="en-US" sz="800" b="0" i="0" u="none" strike="noStrike">
                          <a:solidFill>
                            <a:srgbClr val="000000"/>
                          </a:solidFill>
                          <a:effectLst/>
                          <a:latin typeface="+mj-lt"/>
                        </a:rPr>
                        <a:t>7,466</a:t>
                      </a:r>
                    </a:p>
                  </a:txBody>
                  <a:tcPr marL="6414" marR="6414" marT="6350" marB="0" anchor="ctr"/>
                </a:tc>
                <a:tc>
                  <a:txBody>
                    <a:bodyPr/>
                    <a:lstStyle/>
                    <a:p>
                      <a:pPr algn="ctr" fontAlgn="ctr"/>
                      <a:r>
                        <a:rPr lang="en-US" sz="800" b="0" i="0" u="none" strike="noStrike" dirty="0">
                          <a:solidFill>
                            <a:srgbClr val="000000"/>
                          </a:solidFill>
                          <a:effectLst/>
                          <a:latin typeface="+mj-lt"/>
                        </a:rPr>
                        <a:t>8,926</a:t>
                      </a:r>
                    </a:p>
                  </a:txBody>
                  <a:tcPr marL="6414" marR="6414" marT="6350" marB="0" anchor="ctr"/>
                </a:tc>
                <a:extLst>
                  <a:ext uri="{0D108BD9-81ED-4DB2-BD59-A6C34878D82A}">
                    <a16:rowId xmlns:a16="http://schemas.microsoft.com/office/drawing/2014/main" val="10003"/>
                  </a:ext>
                </a:extLst>
              </a:tr>
              <a:tr h="147192">
                <a:tc>
                  <a:txBody>
                    <a:bodyPr/>
                    <a:lstStyle/>
                    <a:p>
                      <a:pPr algn="ctr" fontAlgn="ctr"/>
                      <a:r>
                        <a:rPr lang="en-US" sz="700" b="1" i="0" u="none" strike="noStrike" dirty="0">
                          <a:solidFill>
                            <a:srgbClr val="000000"/>
                          </a:solidFill>
                          <a:effectLst/>
                          <a:latin typeface="+mj-lt"/>
                        </a:rPr>
                        <a:t>Gross Profit</a:t>
                      </a:r>
                    </a:p>
                  </a:txBody>
                  <a:tcPr marL="6414" marR="6414"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mj-lt"/>
                        </a:rPr>
                        <a:t>4,648</a:t>
                      </a:r>
                    </a:p>
                  </a:txBody>
                  <a:tcPr marL="6414" marR="6414" marT="6350" marB="0" anchor="ctr">
                    <a:lnL w="12700" cap="flat" cmpd="sng" algn="ctr">
                      <a:noFill/>
                      <a:prstDash val="solid"/>
                      <a:round/>
                      <a:headEnd type="none" w="med" len="med"/>
                      <a:tailEnd type="none" w="med" len="med"/>
                    </a:lnL>
                  </a:tcPr>
                </a:tc>
                <a:tc>
                  <a:txBody>
                    <a:bodyPr/>
                    <a:lstStyle/>
                    <a:p>
                      <a:pPr algn="ctr" fontAlgn="ctr"/>
                      <a:r>
                        <a:rPr lang="en-US" sz="800" b="0" i="0" u="none" strike="noStrike">
                          <a:solidFill>
                            <a:srgbClr val="000000"/>
                          </a:solidFill>
                          <a:effectLst/>
                          <a:latin typeface="+mj-lt"/>
                        </a:rPr>
                        <a:t>9,462</a:t>
                      </a:r>
                    </a:p>
                  </a:txBody>
                  <a:tcPr marL="6414" marR="6414" marT="6350" marB="0" anchor="ctr"/>
                </a:tc>
                <a:tc>
                  <a:txBody>
                    <a:bodyPr/>
                    <a:lstStyle/>
                    <a:p>
                      <a:pPr algn="ctr" fontAlgn="ctr"/>
                      <a:r>
                        <a:rPr lang="en-US" sz="800" b="0" i="0" u="none" strike="noStrike">
                          <a:solidFill>
                            <a:srgbClr val="000000"/>
                          </a:solidFill>
                          <a:effectLst/>
                          <a:latin typeface="+mj-lt"/>
                        </a:rPr>
                        <a:t>13,400</a:t>
                      </a:r>
                    </a:p>
                  </a:txBody>
                  <a:tcPr marL="6414" marR="6414" marT="6350" marB="0" anchor="ctr"/>
                </a:tc>
                <a:tc>
                  <a:txBody>
                    <a:bodyPr/>
                    <a:lstStyle/>
                    <a:p>
                      <a:pPr algn="ctr" fontAlgn="ctr"/>
                      <a:r>
                        <a:rPr lang="en-US" sz="800" b="0" i="0" u="none" strike="noStrike">
                          <a:solidFill>
                            <a:srgbClr val="000000"/>
                          </a:solidFill>
                          <a:effectLst/>
                          <a:latin typeface="+mj-lt"/>
                        </a:rPr>
                        <a:t>16,791</a:t>
                      </a:r>
                    </a:p>
                  </a:txBody>
                  <a:tcPr marL="6414" marR="6414" marT="6350" marB="0" anchor="ctr"/>
                </a:tc>
                <a:tc>
                  <a:txBody>
                    <a:bodyPr/>
                    <a:lstStyle/>
                    <a:p>
                      <a:pPr algn="ctr" fontAlgn="ctr"/>
                      <a:r>
                        <a:rPr lang="en-US" sz="800" b="0" i="0" u="none" strike="noStrike">
                          <a:solidFill>
                            <a:srgbClr val="000000"/>
                          </a:solidFill>
                          <a:effectLst/>
                          <a:latin typeface="+mj-lt"/>
                        </a:rPr>
                        <a:t>20,406</a:t>
                      </a:r>
                    </a:p>
                  </a:txBody>
                  <a:tcPr marL="6414" marR="6414" marT="6350" marB="0" anchor="ctr"/>
                </a:tc>
                <a:tc>
                  <a:txBody>
                    <a:bodyPr/>
                    <a:lstStyle/>
                    <a:p>
                      <a:pPr algn="ctr" fontAlgn="ctr"/>
                      <a:r>
                        <a:rPr lang="en-US" sz="800" b="0" i="0" u="none" strike="noStrike">
                          <a:solidFill>
                            <a:srgbClr val="000000"/>
                          </a:solidFill>
                          <a:effectLst/>
                          <a:latin typeface="+mj-lt"/>
                        </a:rPr>
                        <a:t>22,574</a:t>
                      </a:r>
                    </a:p>
                  </a:txBody>
                  <a:tcPr marL="6414" marR="6414" marT="6350" marB="0" anchor="ctr"/>
                </a:tc>
                <a:tc>
                  <a:txBody>
                    <a:bodyPr/>
                    <a:lstStyle/>
                    <a:p>
                      <a:pPr algn="ctr" fontAlgn="ctr"/>
                      <a:r>
                        <a:rPr lang="en-US" sz="800" b="0" i="0" u="none" strike="noStrike" dirty="0">
                          <a:solidFill>
                            <a:srgbClr val="000000"/>
                          </a:solidFill>
                          <a:effectLst/>
                          <a:latin typeface="+mj-lt"/>
                        </a:rPr>
                        <a:t>26,156</a:t>
                      </a:r>
                    </a:p>
                  </a:txBody>
                  <a:tcPr marL="6414" marR="6414" marT="6350" marB="0" anchor="ctr"/>
                </a:tc>
                <a:extLst>
                  <a:ext uri="{0D108BD9-81ED-4DB2-BD59-A6C34878D82A}">
                    <a16:rowId xmlns:a16="http://schemas.microsoft.com/office/drawing/2014/main" val="3619662518"/>
                  </a:ext>
                </a:extLst>
              </a:tr>
              <a:tr h="147192">
                <a:tc>
                  <a:txBody>
                    <a:bodyPr/>
                    <a:lstStyle/>
                    <a:p>
                      <a:pPr algn="ctr" fontAlgn="ctr"/>
                      <a:r>
                        <a:rPr lang="en-US" sz="700" b="1" i="0" u="none" strike="noStrike" dirty="0">
                          <a:solidFill>
                            <a:srgbClr val="000000"/>
                          </a:solidFill>
                          <a:effectLst/>
                          <a:latin typeface="+mj-lt"/>
                        </a:rPr>
                        <a:t>SG&amp;A</a:t>
                      </a:r>
                    </a:p>
                  </a:txBody>
                  <a:tcPr marL="6414" marR="6414"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mj-lt"/>
                        </a:rPr>
                        <a:t>633</a:t>
                      </a:r>
                    </a:p>
                  </a:txBody>
                  <a:tcPr marL="6414" marR="6414" marT="6350" marB="0" anchor="ctr">
                    <a:lnL w="12700" cap="flat" cmpd="sng" algn="ctr">
                      <a:noFill/>
                      <a:prstDash val="solid"/>
                      <a:round/>
                      <a:headEnd type="none" w="med" len="med"/>
                      <a:tailEnd type="none" w="med" len="med"/>
                    </a:lnL>
                  </a:tcPr>
                </a:tc>
                <a:tc>
                  <a:txBody>
                    <a:bodyPr/>
                    <a:lstStyle/>
                    <a:p>
                      <a:pPr algn="ctr" fontAlgn="ctr"/>
                      <a:r>
                        <a:rPr lang="en-US" sz="800" b="0" i="0" u="none" strike="noStrike" dirty="0">
                          <a:solidFill>
                            <a:srgbClr val="000000"/>
                          </a:solidFill>
                          <a:effectLst/>
                          <a:latin typeface="+mj-lt"/>
                        </a:rPr>
                        <a:t>622</a:t>
                      </a:r>
                    </a:p>
                  </a:txBody>
                  <a:tcPr marL="6414" marR="6414" marT="6350" marB="0" anchor="ctr"/>
                </a:tc>
                <a:tc>
                  <a:txBody>
                    <a:bodyPr/>
                    <a:lstStyle/>
                    <a:p>
                      <a:pPr algn="ctr" fontAlgn="ctr"/>
                      <a:r>
                        <a:rPr lang="en-US" sz="800" b="0" i="0" u="none" strike="noStrike" dirty="0">
                          <a:solidFill>
                            <a:srgbClr val="000000"/>
                          </a:solidFill>
                          <a:effectLst/>
                          <a:latin typeface="+mj-lt"/>
                        </a:rPr>
                        <a:t>689</a:t>
                      </a:r>
                    </a:p>
                  </a:txBody>
                  <a:tcPr marL="6414" marR="6414" marT="6350" marB="0" anchor="ctr"/>
                </a:tc>
                <a:tc>
                  <a:txBody>
                    <a:bodyPr/>
                    <a:lstStyle/>
                    <a:p>
                      <a:pPr algn="ctr" fontAlgn="ctr"/>
                      <a:r>
                        <a:rPr lang="en-US" sz="800" b="0" i="0" u="none" strike="noStrike" dirty="0">
                          <a:solidFill>
                            <a:srgbClr val="000000"/>
                          </a:solidFill>
                          <a:effectLst/>
                          <a:latin typeface="+mj-lt"/>
                        </a:rPr>
                        <a:t>712</a:t>
                      </a:r>
                    </a:p>
                  </a:txBody>
                  <a:tcPr marL="6414" marR="6414" marT="6350" marB="0" anchor="ctr"/>
                </a:tc>
                <a:tc>
                  <a:txBody>
                    <a:bodyPr/>
                    <a:lstStyle/>
                    <a:p>
                      <a:pPr algn="ctr" fontAlgn="ctr"/>
                      <a:r>
                        <a:rPr lang="en-US" sz="800" b="0" i="0" u="none" strike="noStrike" dirty="0">
                          <a:solidFill>
                            <a:srgbClr val="000000"/>
                          </a:solidFill>
                          <a:effectLst/>
                          <a:latin typeface="+mj-lt"/>
                        </a:rPr>
                        <a:t>777</a:t>
                      </a:r>
                    </a:p>
                  </a:txBody>
                  <a:tcPr marL="6414" marR="6414" marT="6350" marB="0" anchor="ctr"/>
                </a:tc>
                <a:tc>
                  <a:txBody>
                    <a:bodyPr/>
                    <a:lstStyle/>
                    <a:p>
                      <a:pPr algn="ctr" fontAlgn="ctr"/>
                      <a:r>
                        <a:rPr lang="en-US" sz="800" b="0" i="0" u="none" strike="noStrike" dirty="0">
                          <a:solidFill>
                            <a:srgbClr val="000000"/>
                          </a:solidFill>
                          <a:effectLst/>
                          <a:latin typeface="+mj-lt"/>
                        </a:rPr>
                        <a:t>842</a:t>
                      </a:r>
                    </a:p>
                  </a:txBody>
                  <a:tcPr marL="6414" marR="6414" marT="6350" marB="0" anchor="ctr"/>
                </a:tc>
                <a:tc>
                  <a:txBody>
                    <a:bodyPr/>
                    <a:lstStyle/>
                    <a:p>
                      <a:pPr algn="ctr" fontAlgn="ctr"/>
                      <a:r>
                        <a:rPr lang="en-US" sz="800" b="0" i="0" u="none" strike="noStrike" dirty="0">
                          <a:solidFill>
                            <a:srgbClr val="000000"/>
                          </a:solidFill>
                          <a:effectLst/>
                          <a:latin typeface="+mj-lt"/>
                        </a:rPr>
                        <a:t>897</a:t>
                      </a:r>
                    </a:p>
                  </a:txBody>
                  <a:tcPr marL="6414" marR="6414" marT="6350" marB="0" anchor="ctr"/>
                </a:tc>
                <a:extLst>
                  <a:ext uri="{0D108BD9-81ED-4DB2-BD59-A6C34878D82A}">
                    <a16:rowId xmlns:a16="http://schemas.microsoft.com/office/drawing/2014/main" val="2653758327"/>
                  </a:ext>
                </a:extLst>
              </a:tr>
              <a:tr h="147192">
                <a:tc>
                  <a:txBody>
                    <a:bodyPr/>
                    <a:lstStyle/>
                    <a:p>
                      <a:pPr algn="ctr" fontAlgn="ctr"/>
                      <a:r>
                        <a:rPr lang="en-US" sz="700" b="1" i="0" u="none" strike="noStrike" dirty="0">
                          <a:solidFill>
                            <a:srgbClr val="000000"/>
                          </a:solidFill>
                          <a:effectLst/>
                          <a:latin typeface="+mj-lt"/>
                        </a:rPr>
                        <a:t>Research &amp; Development</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mj-lt"/>
                        </a:rPr>
                        <a:t>1,875</a:t>
                      </a:r>
                    </a:p>
                  </a:txBody>
                  <a:tcPr marL="6350" marR="6350" marT="6350" marB="0" anchor="ctr">
                    <a:lnL w="12700" cap="flat" cmpd="sng" algn="ctr">
                      <a:noFill/>
                      <a:prstDash val="solid"/>
                      <a:round/>
                      <a:headEnd type="none" w="med" len="med"/>
                      <a:tailEnd type="none" w="med" len="med"/>
                    </a:lnL>
                  </a:tcPr>
                </a:tc>
                <a:tc>
                  <a:txBody>
                    <a:bodyPr/>
                    <a:lstStyle/>
                    <a:p>
                      <a:pPr algn="ctr" fontAlgn="ctr"/>
                      <a:r>
                        <a:rPr lang="en-US" sz="800" b="0" i="0" u="none" strike="noStrike" dirty="0">
                          <a:solidFill>
                            <a:srgbClr val="000000"/>
                          </a:solidFill>
                          <a:effectLst/>
                          <a:latin typeface="+mj-lt"/>
                        </a:rPr>
                        <a:t>2,040</a:t>
                      </a:r>
                    </a:p>
                  </a:txBody>
                  <a:tcPr marL="6350" marR="6350" marT="6350" marB="0" anchor="ctr"/>
                </a:tc>
                <a:tc>
                  <a:txBody>
                    <a:bodyPr/>
                    <a:lstStyle/>
                    <a:p>
                      <a:pPr algn="ctr" fontAlgn="ctr"/>
                      <a:r>
                        <a:rPr lang="en-US" sz="800" b="0" i="0" u="none" strike="noStrike">
                          <a:solidFill>
                            <a:srgbClr val="000000"/>
                          </a:solidFill>
                          <a:effectLst/>
                          <a:latin typeface="+mj-lt"/>
                        </a:rPr>
                        <a:t>2,294</a:t>
                      </a:r>
                    </a:p>
                  </a:txBody>
                  <a:tcPr marL="6350" marR="6350" marT="6350" marB="0" anchor="ctr"/>
                </a:tc>
                <a:tc>
                  <a:txBody>
                    <a:bodyPr/>
                    <a:lstStyle/>
                    <a:p>
                      <a:pPr algn="ctr" fontAlgn="ctr"/>
                      <a:r>
                        <a:rPr lang="en-US" sz="800" b="0" i="0" u="none" strike="noStrike">
                          <a:solidFill>
                            <a:srgbClr val="000000"/>
                          </a:solidFill>
                          <a:effectLst/>
                          <a:latin typeface="+mj-lt"/>
                        </a:rPr>
                        <a:t>2,465</a:t>
                      </a:r>
                    </a:p>
                  </a:txBody>
                  <a:tcPr marL="6350" marR="6350" marT="6350" marB="0" anchor="ctr"/>
                </a:tc>
                <a:tc>
                  <a:txBody>
                    <a:bodyPr/>
                    <a:lstStyle/>
                    <a:p>
                      <a:pPr algn="ctr" fontAlgn="ctr"/>
                      <a:r>
                        <a:rPr lang="en-US" sz="800" b="0" i="0" u="none" strike="noStrike">
                          <a:solidFill>
                            <a:srgbClr val="000000"/>
                          </a:solidFill>
                          <a:effectLst/>
                          <a:latin typeface="+mj-lt"/>
                        </a:rPr>
                        <a:t>2,720</a:t>
                      </a:r>
                    </a:p>
                  </a:txBody>
                  <a:tcPr marL="6350" marR="6350" marT="6350" marB="0" anchor="ctr"/>
                </a:tc>
                <a:tc>
                  <a:txBody>
                    <a:bodyPr/>
                    <a:lstStyle/>
                    <a:p>
                      <a:pPr algn="ctr" fontAlgn="ctr"/>
                      <a:r>
                        <a:rPr lang="en-US" sz="800" b="0" i="0" u="none" strike="noStrike">
                          <a:solidFill>
                            <a:srgbClr val="000000"/>
                          </a:solidFill>
                          <a:effectLst/>
                          <a:latin typeface="+mj-lt"/>
                        </a:rPr>
                        <a:t>3,090</a:t>
                      </a:r>
                    </a:p>
                  </a:txBody>
                  <a:tcPr marL="6350" marR="6350" marT="6350" marB="0" anchor="ctr"/>
                </a:tc>
                <a:tc>
                  <a:txBody>
                    <a:bodyPr/>
                    <a:lstStyle/>
                    <a:p>
                      <a:pPr algn="ctr" fontAlgn="ctr"/>
                      <a:r>
                        <a:rPr lang="en-US" sz="800" b="0" i="0" u="none" strike="noStrike" dirty="0">
                          <a:solidFill>
                            <a:srgbClr val="000000"/>
                          </a:solidFill>
                          <a:effectLst/>
                          <a:latin typeface="+mj-lt"/>
                        </a:rPr>
                        <a:t>3,390</a:t>
                      </a:r>
                    </a:p>
                  </a:txBody>
                  <a:tcPr marL="6350" marR="6350" marT="6350" marB="0" anchor="ctr"/>
                </a:tc>
                <a:extLst>
                  <a:ext uri="{0D108BD9-81ED-4DB2-BD59-A6C34878D82A}">
                    <a16:rowId xmlns:a16="http://schemas.microsoft.com/office/drawing/2014/main" val="3305915946"/>
                  </a:ext>
                </a:extLst>
              </a:tr>
              <a:tr h="147192">
                <a:tc>
                  <a:txBody>
                    <a:bodyPr/>
                    <a:lstStyle/>
                    <a:p>
                      <a:pPr algn="ctr" fontAlgn="ctr"/>
                      <a:r>
                        <a:rPr lang="en-US" sz="700" b="1" i="0" u="none" strike="noStrike" dirty="0">
                          <a:solidFill>
                            <a:srgbClr val="000000"/>
                          </a:solidFill>
                          <a:effectLst/>
                          <a:latin typeface="+mj-lt"/>
                        </a:rPr>
                        <a:t>Operating Expenses</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mj-lt"/>
                        </a:rPr>
                        <a:t>2,508</a:t>
                      </a:r>
                    </a:p>
                  </a:txBody>
                  <a:tcPr marL="6350" marR="6350" marT="6350" marB="0" anchor="ctr">
                    <a:lnL w="12700" cap="flat" cmpd="sng" algn="ctr">
                      <a:noFill/>
                      <a:prstDash val="solid"/>
                      <a:round/>
                      <a:headEnd type="none" w="med" len="med"/>
                      <a:tailEnd type="none" w="med" len="med"/>
                    </a:lnL>
                  </a:tcPr>
                </a:tc>
                <a:tc>
                  <a:txBody>
                    <a:bodyPr/>
                    <a:lstStyle/>
                    <a:p>
                      <a:pPr algn="ctr" fontAlgn="ctr"/>
                      <a:r>
                        <a:rPr lang="en-US" sz="800" b="0" i="0" u="none" strike="noStrike" dirty="0">
                          <a:solidFill>
                            <a:srgbClr val="000000"/>
                          </a:solidFill>
                          <a:effectLst/>
                          <a:latin typeface="+mj-lt"/>
                        </a:rPr>
                        <a:t>2,662</a:t>
                      </a:r>
                    </a:p>
                  </a:txBody>
                  <a:tcPr marL="6350" marR="6350" marT="6350" marB="0" anchor="ctr"/>
                </a:tc>
                <a:tc>
                  <a:txBody>
                    <a:bodyPr/>
                    <a:lstStyle/>
                    <a:p>
                      <a:pPr algn="ctr" fontAlgn="ctr"/>
                      <a:r>
                        <a:rPr lang="en-US" sz="800" b="0" i="0" u="none" strike="noStrike">
                          <a:solidFill>
                            <a:srgbClr val="000000"/>
                          </a:solidFill>
                          <a:effectLst/>
                          <a:latin typeface="+mj-lt"/>
                        </a:rPr>
                        <a:t>2,983</a:t>
                      </a:r>
                    </a:p>
                  </a:txBody>
                  <a:tcPr marL="6350" marR="6350" marT="6350" marB="0" anchor="ctr"/>
                </a:tc>
                <a:tc>
                  <a:txBody>
                    <a:bodyPr/>
                    <a:lstStyle/>
                    <a:p>
                      <a:pPr algn="ctr" fontAlgn="ctr"/>
                      <a:r>
                        <a:rPr lang="en-US" sz="800" b="0" i="0" u="none" strike="noStrike">
                          <a:solidFill>
                            <a:srgbClr val="000000"/>
                          </a:solidFill>
                          <a:effectLst/>
                          <a:latin typeface="+mj-lt"/>
                        </a:rPr>
                        <a:t>3,177</a:t>
                      </a:r>
                    </a:p>
                  </a:txBody>
                  <a:tcPr marL="6350" marR="6350" marT="6350" marB="0" anchor="ctr"/>
                </a:tc>
                <a:tc>
                  <a:txBody>
                    <a:bodyPr/>
                    <a:lstStyle/>
                    <a:p>
                      <a:pPr algn="ctr" fontAlgn="ctr"/>
                      <a:r>
                        <a:rPr lang="en-US" sz="800" b="0" i="0" u="none" strike="noStrike">
                          <a:solidFill>
                            <a:srgbClr val="000000"/>
                          </a:solidFill>
                          <a:effectLst/>
                          <a:latin typeface="+mj-lt"/>
                        </a:rPr>
                        <a:t>3,497</a:t>
                      </a:r>
                    </a:p>
                  </a:txBody>
                  <a:tcPr marL="6350" marR="6350" marT="6350" marB="0" anchor="ctr"/>
                </a:tc>
                <a:tc>
                  <a:txBody>
                    <a:bodyPr/>
                    <a:lstStyle/>
                    <a:p>
                      <a:pPr algn="ctr" fontAlgn="ctr"/>
                      <a:r>
                        <a:rPr lang="en-US" sz="800" b="0" i="0" u="none" strike="noStrike">
                          <a:solidFill>
                            <a:srgbClr val="000000"/>
                          </a:solidFill>
                          <a:effectLst/>
                          <a:latin typeface="+mj-lt"/>
                        </a:rPr>
                        <a:t>3,932</a:t>
                      </a:r>
                    </a:p>
                  </a:txBody>
                  <a:tcPr marL="6350" marR="6350" marT="6350" marB="0" anchor="ctr"/>
                </a:tc>
                <a:tc>
                  <a:txBody>
                    <a:bodyPr/>
                    <a:lstStyle/>
                    <a:p>
                      <a:pPr algn="ctr" fontAlgn="ctr"/>
                      <a:r>
                        <a:rPr lang="en-US" sz="800" b="0" i="0" u="none" strike="noStrike" dirty="0">
                          <a:solidFill>
                            <a:srgbClr val="000000"/>
                          </a:solidFill>
                          <a:effectLst/>
                          <a:latin typeface="+mj-lt"/>
                        </a:rPr>
                        <a:t>4,287</a:t>
                      </a:r>
                    </a:p>
                  </a:txBody>
                  <a:tcPr marL="6350" marR="6350" marT="6350" marB="0" anchor="ctr"/>
                </a:tc>
                <a:extLst>
                  <a:ext uri="{0D108BD9-81ED-4DB2-BD59-A6C34878D82A}">
                    <a16:rowId xmlns:a16="http://schemas.microsoft.com/office/drawing/2014/main" val="2194708653"/>
                  </a:ext>
                </a:extLst>
              </a:tr>
              <a:tr h="147192">
                <a:tc>
                  <a:txBody>
                    <a:bodyPr/>
                    <a:lstStyle/>
                    <a:p>
                      <a:pPr algn="ctr" fontAlgn="ctr"/>
                      <a:r>
                        <a:rPr lang="en-US" sz="700" b="1" i="0" u="none" strike="noStrike" dirty="0">
                          <a:solidFill>
                            <a:srgbClr val="000000"/>
                          </a:solidFill>
                          <a:effectLst/>
                          <a:latin typeface="+mj-lt"/>
                        </a:rPr>
                        <a:t>Operating Income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mj-lt"/>
                        </a:rPr>
                        <a:t>2,140</a:t>
                      </a:r>
                    </a:p>
                  </a:txBody>
                  <a:tcPr marL="6350" marR="6350" marT="6350" marB="0" anchor="ctr">
                    <a:lnL w="12700" cap="flat" cmpd="sng" algn="ctr">
                      <a:noFill/>
                      <a:prstDash val="solid"/>
                      <a:round/>
                      <a:headEnd type="none" w="med" len="med"/>
                      <a:tailEnd type="none" w="med" len="med"/>
                    </a:lnL>
                  </a:tcPr>
                </a:tc>
                <a:tc>
                  <a:txBody>
                    <a:bodyPr/>
                    <a:lstStyle/>
                    <a:p>
                      <a:pPr algn="ctr" fontAlgn="ctr"/>
                      <a:r>
                        <a:rPr lang="en-US" sz="800" b="0" i="0" u="none" strike="noStrike" dirty="0">
                          <a:solidFill>
                            <a:srgbClr val="000000"/>
                          </a:solidFill>
                          <a:effectLst/>
                          <a:latin typeface="+mj-lt"/>
                        </a:rPr>
                        <a:t>6,800</a:t>
                      </a:r>
                    </a:p>
                  </a:txBody>
                  <a:tcPr marL="6350" marR="6350" marT="6350" marB="0" anchor="ctr"/>
                </a:tc>
                <a:tc>
                  <a:txBody>
                    <a:bodyPr/>
                    <a:lstStyle/>
                    <a:p>
                      <a:pPr algn="ctr" fontAlgn="ctr"/>
                      <a:r>
                        <a:rPr lang="en-US" sz="800" b="0" i="0" u="none" strike="noStrike">
                          <a:solidFill>
                            <a:srgbClr val="000000"/>
                          </a:solidFill>
                          <a:effectLst/>
                          <a:latin typeface="+mj-lt"/>
                        </a:rPr>
                        <a:t>10,417</a:t>
                      </a:r>
                    </a:p>
                  </a:txBody>
                  <a:tcPr marL="6350" marR="6350" marT="6350" marB="0" anchor="ctr"/>
                </a:tc>
                <a:tc>
                  <a:txBody>
                    <a:bodyPr/>
                    <a:lstStyle/>
                    <a:p>
                      <a:pPr algn="ctr" fontAlgn="ctr"/>
                      <a:r>
                        <a:rPr lang="en-US" sz="800" b="0" i="0" u="none" strike="noStrike">
                          <a:solidFill>
                            <a:srgbClr val="000000"/>
                          </a:solidFill>
                          <a:effectLst/>
                          <a:latin typeface="+mj-lt"/>
                        </a:rPr>
                        <a:t>13,614</a:t>
                      </a:r>
                    </a:p>
                  </a:txBody>
                  <a:tcPr marL="6350" marR="6350" marT="6350" marB="0" anchor="ctr"/>
                </a:tc>
                <a:tc>
                  <a:txBody>
                    <a:bodyPr/>
                    <a:lstStyle/>
                    <a:p>
                      <a:pPr algn="ctr" fontAlgn="ctr"/>
                      <a:r>
                        <a:rPr lang="en-US" sz="800" b="0" i="0" u="none" strike="noStrike">
                          <a:solidFill>
                            <a:srgbClr val="000000"/>
                          </a:solidFill>
                          <a:effectLst/>
                          <a:latin typeface="+mj-lt"/>
                        </a:rPr>
                        <a:t>16,909</a:t>
                      </a:r>
                    </a:p>
                  </a:txBody>
                  <a:tcPr marL="6350" marR="6350" marT="6350" marB="0" anchor="ctr"/>
                </a:tc>
                <a:tc>
                  <a:txBody>
                    <a:bodyPr/>
                    <a:lstStyle/>
                    <a:p>
                      <a:pPr algn="ctr" fontAlgn="ctr"/>
                      <a:r>
                        <a:rPr lang="en-US" sz="800" b="0" i="0" u="none" strike="noStrike">
                          <a:solidFill>
                            <a:srgbClr val="000000"/>
                          </a:solidFill>
                          <a:effectLst/>
                          <a:latin typeface="+mj-lt"/>
                        </a:rPr>
                        <a:t>18,642</a:t>
                      </a:r>
                    </a:p>
                  </a:txBody>
                  <a:tcPr marL="6350" marR="6350" marT="6350" marB="0" anchor="ctr"/>
                </a:tc>
                <a:tc>
                  <a:txBody>
                    <a:bodyPr/>
                    <a:lstStyle/>
                    <a:p>
                      <a:pPr algn="ctr" fontAlgn="ctr"/>
                      <a:r>
                        <a:rPr lang="en-US" sz="800" b="0" i="0" u="none" strike="noStrike" dirty="0">
                          <a:solidFill>
                            <a:srgbClr val="000000"/>
                          </a:solidFill>
                          <a:effectLst/>
                          <a:latin typeface="+mj-lt"/>
                        </a:rPr>
                        <a:t>21,869</a:t>
                      </a:r>
                    </a:p>
                  </a:txBody>
                  <a:tcPr marL="6350" marR="6350" marT="6350" marB="0" anchor="ctr"/>
                </a:tc>
                <a:extLst>
                  <a:ext uri="{0D108BD9-81ED-4DB2-BD59-A6C34878D82A}">
                    <a16:rowId xmlns:a16="http://schemas.microsoft.com/office/drawing/2014/main" val="2483421150"/>
                  </a:ext>
                </a:extLst>
              </a:tr>
              <a:tr h="147192">
                <a:tc>
                  <a:txBody>
                    <a:bodyPr/>
                    <a:lstStyle/>
                    <a:p>
                      <a:pPr algn="ctr" fontAlgn="ctr"/>
                      <a:r>
                        <a:rPr lang="en-US" sz="700" b="1" i="0" u="none" strike="noStrike" dirty="0">
                          <a:solidFill>
                            <a:srgbClr val="000000"/>
                          </a:solidFill>
                          <a:effectLst/>
                          <a:latin typeface="+mj-lt"/>
                        </a:rPr>
                        <a:t>Interest Expense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mj-lt"/>
                        </a:rPr>
                        <a:t>-66</a:t>
                      </a:r>
                    </a:p>
                  </a:txBody>
                  <a:tcPr marL="6350" marR="6350" marT="6350" marB="0" anchor="ctr">
                    <a:lnL w="12700" cap="flat" cmpd="sng" algn="ctr">
                      <a:noFill/>
                      <a:prstDash val="solid"/>
                      <a:round/>
                      <a:headEnd type="none" w="med" len="med"/>
                      <a:tailEnd type="none" w="med" len="med"/>
                    </a:lnL>
                  </a:tcPr>
                </a:tc>
                <a:tc>
                  <a:txBody>
                    <a:bodyPr/>
                    <a:lstStyle/>
                    <a:p>
                      <a:pPr algn="ctr" fontAlgn="ctr"/>
                      <a:r>
                        <a:rPr lang="en-US" sz="800" b="0" i="0" u="none" strike="noStrike" dirty="0">
                          <a:solidFill>
                            <a:srgbClr val="000000"/>
                          </a:solidFill>
                          <a:effectLst/>
                          <a:latin typeface="+mj-lt"/>
                        </a:rPr>
                        <a:t>-65</a:t>
                      </a:r>
                    </a:p>
                  </a:txBody>
                  <a:tcPr marL="6350" marR="6350" marT="6350" marB="0" anchor="ctr"/>
                </a:tc>
                <a:tc>
                  <a:txBody>
                    <a:bodyPr/>
                    <a:lstStyle/>
                    <a:p>
                      <a:pPr algn="ctr" fontAlgn="ctr"/>
                      <a:r>
                        <a:rPr lang="en-US" sz="800" b="0" i="0" u="none" strike="noStrike">
                          <a:solidFill>
                            <a:srgbClr val="000000"/>
                          </a:solidFill>
                          <a:effectLst/>
                          <a:latin typeface="+mj-lt"/>
                        </a:rPr>
                        <a:t>-63</a:t>
                      </a:r>
                    </a:p>
                  </a:txBody>
                  <a:tcPr marL="6350" marR="6350" marT="6350" marB="0" anchor="ctr"/>
                </a:tc>
                <a:tc>
                  <a:txBody>
                    <a:bodyPr/>
                    <a:lstStyle/>
                    <a:p>
                      <a:pPr algn="ctr" fontAlgn="ctr"/>
                      <a:r>
                        <a:rPr lang="en-US" sz="800" b="0" i="0" u="none" strike="noStrike">
                          <a:solidFill>
                            <a:srgbClr val="000000"/>
                          </a:solidFill>
                          <a:effectLst/>
                          <a:latin typeface="+mj-lt"/>
                        </a:rPr>
                        <a:t>-63</a:t>
                      </a:r>
                    </a:p>
                  </a:txBody>
                  <a:tcPr marL="6350" marR="6350" marT="6350" marB="0" anchor="ctr"/>
                </a:tc>
                <a:tc>
                  <a:txBody>
                    <a:bodyPr/>
                    <a:lstStyle/>
                    <a:p>
                      <a:pPr algn="ctr" fontAlgn="ctr"/>
                      <a:r>
                        <a:rPr lang="en-US" sz="800" b="0" i="0" u="none" strike="noStrike">
                          <a:solidFill>
                            <a:srgbClr val="000000"/>
                          </a:solidFill>
                          <a:effectLst/>
                          <a:latin typeface="+mj-lt"/>
                        </a:rPr>
                        <a:t>-64</a:t>
                      </a:r>
                    </a:p>
                  </a:txBody>
                  <a:tcPr marL="6350" marR="6350" marT="6350" marB="0" anchor="ctr"/>
                </a:tc>
                <a:tc>
                  <a:txBody>
                    <a:bodyPr/>
                    <a:lstStyle/>
                    <a:p>
                      <a:pPr algn="ctr" fontAlgn="ctr"/>
                      <a:r>
                        <a:rPr lang="en-US" sz="800" b="0" i="0" u="none" strike="noStrike">
                          <a:solidFill>
                            <a:srgbClr val="000000"/>
                          </a:solidFill>
                          <a:effectLst/>
                          <a:latin typeface="+mj-lt"/>
                        </a:rPr>
                        <a:t>-61</a:t>
                      </a:r>
                    </a:p>
                  </a:txBody>
                  <a:tcPr marL="6350" marR="6350" marT="6350" marB="0" anchor="ctr"/>
                </a:tc>
                <a:tc>
                  <a:txBody>
                    <a:bodyPr/>
                    <a:lstStyle/>
                    <a:p>
                      <a:pPr algn="ctr" fontAlgn="ctr"/>
                      <a:r>
                        <a:rPr lang="en-US" sz="800" b="0" i="0" u="none" strike="noStrike" dirty="0">
                          <a:solidFill>
                            <a:srgbClr val="000000"/>
                          </a:solidFill>
                          <a:effectLst/>
                          <a:latin typeface="+mj-lt"/>
                        </a:rPr>
                        <a:t>-61</a:t>
                      </a:r>
                    </a:p>
                  </a:txBody>
                  <a:tcPr marL="6350" marR="6350" marT="6350" marB="0" anchor="ctr"/>
                </a:tc>
                <a:extLst>
                  <a:ext uri="{0D108BD9-81ED-4DB2-BD59-A6C34878D82A}">
                    <a16:rowId xmlns:a16="http://schemas.microsoft.com/office/drawing/2014/main" val="2570383488"/>
                  </a:ext>
                </a:extLst>
              </a:tr>
              <a:tr h="227277">
                <a:tc>
                  <a:txBody>
                    <a:bodyPr/>
                    <a:lstStyle/>
                    <a:p>
                      <a:pPr algn="ctr" fontAlgn="ctr"/>
                      <a:r>
                        <a:rPr lang="en-US" sz="700" b="1" i="0" u="none" strike="noStrike" dirty="0">
                          <a:solidFill>
                            <a:srgbClr val="000000"/>
                          </a:solidFill>
                          <a:effectLst/>
                          <a:latin typeface="+mj-lt"/>
                        </a:rPr>
                        <a:t>Interest &amp; Investment Income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j-lt"/>
                        </a:rPr>
                        <a:t>150</a:t>
                      </a:r>
                    </a:p>
                  </a:txBody>
                  <a:tcPr marL="6350" marR="6350" marT="6350" marB="0" anchor="ctr">
                    <a:lnL w="12700" cap="flat" cmpd="sng" algn="ctr">
                      <a:noFill/>
                      <a:prstDash val="solid"/>
                      <a:round/>
                      <a:headEnd type="none" w="med" len="med"/>
                      <a:tailEnd type="none" w="med" len="med"/>
                    </a:lnL>
                  </a:tcPr>
                </a:tc>
                <a:tc>
                  <a:txBody>
                    <a:bodyPr/>
                    <a:lstStyle/>
                    <a:p>
                      <a:pPr algn="ctr" fontAlgn="ctr"/>
                      <a:r>
                        <a:rPr lang="en-US" sz="800" b="0" i="0" u="none" strike="noStrike" dirty="0">
                          <a:solidFill>
                            <a:srgbClr val="000000"/>
                          </a:solidFill>
                          <a:effectLst/>
                          <a:latin typeface="+mj-lt"/>
                        </a:rPr>
                        <a:t>187</a:t>
                      </a:r>
                    </a:p>
                  </a:txBody>
                  <a:tcPr marL="6350" marR="6350" marT="6350" marB="0" anchor="ctr"/>
                </a:tc>
                <a:tc>
                  <a:txBody>
                    <a:bodyPr/>
                    <a:lstStyle/>
                    <a:p>
                      <a:pPr algn="ctr" fontAlgn="ctr"/>
                      <a:r>
                        <a:rPr lang="en-US" sz="800" b="0" i="0" u="none" strike="noStrike" dirty="0">
                          <a:solidFill>
                            <a:srgbClr val="000000"/>
                          </a:solidFill>
                          <a:effectLst/>
                          <a:latin typeface="+mj-lt"/>
                        </a:rPr>
                        <a:t>234</a:t>
                      </a:r>
                    </a:p>
                  </a:txBody>
                  <a:tcPr marL="6350" marR="6350" marT="6350" marB="0" anchor="ctr"/>
                </a:tc>
                <a:tc>
                  <a:txBody>
                    <a:bodyPr/>
                    <a:lstStyle/>
                    <a:p>
                      <a:pPr algn="ctr" fontAlgn="ctr"/>
                      <a:r>
                        <a:rPr lang="en-US" sz="800" b="0" i="0" u="none" strike="noStrike">
                          <a:solidFill>
                            <a:srgbClr val="000000"/>
                          </a:solidFill>
                          <a:effectLst/>
                          <a:latin typeface="+mj-lt"/>
                        </a:rPr>
                        <a:t>294</a:t>
                      </a:r>
                    </a:p>
                  </a:txBody>
                  <a:tcPr marL="6350" marR="6350" marT="6350" marB="0" anchor="ctr"/>
                </a:tc>
                <a:tc>
                  <a:txBody>
                    <a:bodyPr/>
                    <a:lstStyle/>
                    <a:p>
                      <a:pPr algn="ctr" fontAlgn="ctr"/>
                      <a:r>
                        <a:rPr lang="en-US" sz="800" b="0" i="0" u="none" strike="noStrike">
                          <a:solidFill>
                            <a:srgbClr val="000000"/>
                          </a:solidFill>
                          <a:effectLst/>
                          <a:latin typeface="+mj-lt"/>
                        </a:rPr>
                        <a:t>359</a:t>
                      </a:r>
                    </a:p>
                  </a:txBody>
                  <a:tcPr marL="6350" marR="6350" marT="6350" marB="0" anchor="ctr"/>
                </a:tc>
                <a:tc>
                  <a:txBody>
                    <a:bodyPr/>
                    <a:lstStyle/>
                    <a:p>
                      <a:pPr algn="ctr" fontAlgn="ctr"/>
                      <a:r>
                        <a:rPr lang="en-US" sz="800" b="0" i="0" u="none" strike="noStrike">
                          <a:solidFill>
                            <a:srgbClr val="000000"/>
                          </a:solidFill>
                          <a:effectLst/>
                          <a:latin typeface="+mj-lt"/>
                        </a:rPr>
                        <a:t>444</a:t>
                      </a:r>
                    </a:p>
                  </a:txBody>
                  <a:tcPr marL="6350" marR="6350" marT="6350" marB="0" anchor="ctr"/>
                </a:tc>
                <a:tc>
                  <a:txBody>
                    <a:bodyPr/>
                    <a:lstStyle/>
                    <a:p>
                      <a:pPr algn="ctr" fontAlgn="ctr"/>
                      <a:r>
                        <a:rPr lang="en-US" sz="800" b="0" i="0" u="none" strike="noStrike" dirty="0">
                          <a:solidFill>
                            <a:srgbClr val="000000"/>
                          </a:solidFill>
                          <a:effectLst/>
                          <a:latin typeface="+mj-lt"/>
                        </a:rPr>
                        <a:t>472</a:t>
                      </a:r>
                    </a:p>
                  </a:txBody>
                  <a:tcPr marL="6350" marR="6350" marT="6350" marB="0" anchor="ctr"/>
                </a:tc>
                <a:extLst>
                  <a:ext uri="{0D108BD9-81ED-4DB2-BD59-A6C34878D82A}">
                    <a16:rowId xmlns:a16="http://schemas.microsoft.com/office/drawing/2014/main" val="1570720001"/>
                  </a:ext>
                </a:extLst>
              </a:tr>
              <a:tr h="175206">
                <a:tc>
                  <a:txBody>
                    <a:bodyPr/>
                    <a:lstStyle/>
                    <a:p>
                      <a:pPr algn="ctr" fontAlgn="ctr"/>
                      <a:r>
                        <a:rPr lang="en-US" sz="700" b="1" i="0" u="none" strike="noStrike" dirty="0">
                          <a:solidFill>
                            <a:srgbClr val="000000"/>
                          </a:solidFill>
                          <a:effectLst/>
                          <a:latin typeface="+mj-lt"/>
                        </a:rPr>
                        <a:t>Non-Operating Income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j-lt"/>
                        </a:rPr>
                        <a:t>-1</a:t>
                      </a:r>
                    </a:p>
                  </a:txBody>
                  <a:tcPr marL="6350" marR="6350" marT="6350" marB="0" anchor="ctr">
                    <a:lnL w="12700" cap="flat" cmpd="sng" algn="ctr">
                      <a:noFill/>
                      <a:prstDash val="solid"/>
                      <a:round/>
                      <a:headEnd type="none" w="med" len="med"/>
                      <a:tailEnd type="none" w="med" len="med"/>
                    </a:lnL>
                  </a:tcPr>
                </a:tc>
                <a:tc>
                  <a:txBody>
                    <a:bodyPr/>
                    <a:lstStyle/>
                    <a:p>
                      <a:pPr algn="ctr" fontAlgn="ctr"/>
                      <a:r>
                        <a:rPr lang="en-US" sz="800" b="0" i="0" u="none" strike="noStrike" dirty="0">
                          <a:solidFill>
                            <a:srgbClr val="000000"/>
                          </a:solidFill>
                          <a:effectLst/>
                          <a:latin typeface="+mj-lt"/>
                        </a:rPr>
                        <a:t>59</a:t>
                      </a:r>
                    </a:p>
                  </a:txBody>
                  <a:tcPr marL="6350" marR="6350" marT="6350" marB="0" anchor="ctr"/>
                </a:tc>
                <a:tc>
                  <a:txBody>
                    <a:bodyPr/>
                    <a:lstStyle/>
                    <a:p>
                      <a:pPr algn="ctr" fontAlgn="ctr"/>
                      <a:r>
                        <a:rPr lang="en-US" sz="800" b="0" i="0" u="none" strike="noStrike" dirty="0">
                          <a:solidFill>
                            <a:srgbClr val="000000"/>
                          </a:solidFill>
                          <a:effectLst/>
                          <a:latin typeface="+mj-lt"/>
                        </a:rPr>
                        <a:t>-66</a:t>
                      </a:r>
                    </a:p>
                  </a:txBody>
                  <a:tcPr marL="6350" marR="6350" marT="6350" marB="0" anchor="ctr"/>
                </a:tc>
                <a:tc>
                  <a:txBody>
                    <a:bodyPr/>
                    <a:lstStyle/>
                    <a:p>
                      <a:pPr algn="ctr" fontAlgn="ctr"/>
                      <a:r>
                        <a:rPr lang="en-US" sz="800" b="0" i="0" u="none" strike="noStrike">
                          <a:solidFill>
                            <a:srgbClr val="000000"/>
                          </a:solidFill>
                          <a:effectLst/>
                          <a:latin typeface="+mj-lt"/>
                        </a:rPr>
                        <a:t>-1</a:t>
                      </a:r>
                    </a:p>
                  </a:txBody>
                  <a:tcPr marL="6350" marR="6350" marT="6350" marB="0" anchor="ctr"/>
                </a:tc>
                <a:tc>
                  <a:txBody>
                    <a:bodyPr/>
                    <a:lstStyle/>
                    <a:p>
                      <a:pPr algn="ctr" fontAlgn="ctr"/>
                      <a:r>
                        <a:rPr lang="en-US" sz="800" b="0" i="0" u="none" strike="noStrike">
                          <a:solidFill>
                            <a:srgbClr val="000000"/>
                          </a:solidFill>
                          <a:effectLst/>
                          <a:latin typeface="+mj-lt"/>
                        </a:rPr>
                        <a:t>6</a:t>
                      </a:r>
                    </a:p>
                  </a:txBody>
                  <a:tcPr marL="6350" marR="6350" marT="6350" marB="0" anchor="ctr"/>
                </a:tc>
                <a:tc>
                  <a:txBody>
                    <a:bodyPr/>
                    <a:lstStyle/>
                    <a:p>
                      <a:pPr algn="ctr" fontAlgn="ctr"/>
                      <a:r>
                        <a:rPr lang="en-US" sz="800" b="0" i="0" u="none" strike="noStrike">
                          <a:solidFill>
                            <a:srgbClr val="000000"/>
                          </a:solidFill>
                          <a:effectLst/>
                          <a:latin typeface="+mj-lt"/>
                        </a:rPr>
                        <a:t>189</a:t>
                      </a:r>
                    </a:p>
                  </a:txBody>
                  <a:tcPr marL="6350" marR="6350" marT="6350" marB="0" anchor="ctr"/>
                </a:tc>
                <a:tc>
                  <a:txBody>
                    <a:bodyPr/>
                    <a:lstStyle/>
                    <a:p>
                      <a:pPr algn="ctr" fontAlgn="ctr"/>
                      <a:r>
                        <a:rPr lang="en-US" sz="800" b="0" i="0" u="none" strike="noStrike" dirty="0">
                          <a:solidFill>
                            <a:srgbClr val="000000"/>
                          </a:solidFill>
                          <a:effectLst/>
                          <a:latin typeface="+mj-lt"/>
                        </a:rPr>
                        <a:t>36</a:t>
                      </a:r>
                    </a:p>
                  </a:txBody>
                  <a:tcPr marL="6350" marR="6350" marT="6350" marB="0" anchor="ctr"/>
                </a:tc>
                <a:extLst>
                  <a:ext uri="{0D108BD9-81ED-4DB2-BD59-A6C34878D82A}">
                    <a16:rowId xmlns:a16="http://schemas.microsoft.com/office/drawing/2014/main" val="1395274354"/>
                  </a:ext>
                </a:extLst>
              </a:tr>
              <a:tr h="148818">
                <a:tc>
                  <a:txBody>
                    <a:bodyPr/>
                    <a:lstStyle/>
                    <a:p>
                      <a:pPr algn="ctr" fontAlgn="ctr"/>
                      <a:r>
                        <a:rPr lang="en-US" sz="800" b="1" i="0" u="none" strike="noStrike" dirty="0">
                          <a:solidFill>
                            <a:srgbClr val="000000"/>
                          </a:solidFill>
                          <a:effectLst/>
                          <a:latin typeface="+mj-lt"/>
                        </a:rPr>
                        <a:t>EBT</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fontAlgn="ctr"/>
                      <a:r>
                        <a:rPr lang="en-US" sz="800" b="0" i="0" u="none" strike="noStrike" dirty="0">
                          <a:solidFill>
                            <a:srgbClr val="000000"/>
                          </a:solidFill>
                          <a:effectLst/>
                          <a:latin typeface="+mj-lt"/>
                        </a:rPr>
                        <a:t>2,223</a:t>
                      </a:r>
                    </a:p>
                  </a:txBody>
                  <a:tcPr marL="6350" marR="6350" marT="6350" marB="0" anchor="ctr">
                    <a:lnL w="12700" cap="flat" cmpd="sng" algn="ctr">
                      <a:noFill/>
                      <a:prstDash val="solid"/>
                      <a:round/>
                      <a:headEnd type="none" w="med" len="med"/>
                      <a:tailEnd type="none" w="med" len="med"/>
                    </a:lnL>
                    <a:solidFill>
                      <a:schemeClr val="accent2">
                        <a:lumMod val="20000"/>
                        <a:lumOff val="80000"/>
                      </a:schemeClr>
                    </a:solidFill>
                  </a:tcPr>
                </a:tc>
                <a:tc>
                  <a:txBody>
                    <a:bodyPr/>
                    <a:lstStyle/>
                    <a:p>
                      <a:pPr algn="ctr" fontAlgn="ctr"/>
                      <a:r>
                        <a:rPr lang="en-US" sz="800" b="0" i="0" u="none" strike="noStrike" dirty="0">
                          <a:solidFill>
                            <a:srgbClr val="000000"/>
                          </a:solidFill>
                          <a:effectLst/>
                          <a:latin typeface="+mj-lt"/>
                        </a:rPr>
                        <a:t>6,981</a:t>
                      </a:r>
                    </a:p>
                  </a:txBody>
                  <a:tcPr marL="6350" marR="6350" marT="6350" marB="0" anchor="ctr">
                    <a:solidFill>
                      <a:schemeClr val="accent2">
                        <a:lumMod val="20000"/>
                        <a:lumOff val="80000"/>
                      </a:schemeClr>
                    </a:solidFill>
                  </a:tcPr>
                </a:tc>
                <a:tc>
                  <a:txBody>
                    <a:bodyPr/>
                    <a:lstStyle/>
                    <a:p>
                      <a:pPr algn="ctr" fontAlgn="ctr"/>
                      <a:r>
                        <a:rPr lang="en-US" sz="800" b="0" i="0" u="none" strike="noStrike" dirty="0">
                          <a:solidFill>
                            <a:srgbClr val="000000"/>
                          </a:solidFill>
                          <a:effectLst/>
                          <a:latin typeface="+mj-lt"/>
                        </a:rPr>
                        <a:t>10,522</a:t>
                      </a:r>
                    </a:p>
                  </a:txBody>
                  <a:tcPr marL="6350" marR="6350" marT="6350" marB="0" anchor="ctr">
                    <a:solidFill>
                      <a:schemeClr val="accent2">
                        <a:lumMod val="20000"/>
                        <a:lumOff val="80000"/>
                      </a:schemeClr>
                    </a:solidFill>
                  </a:tcPr>
                </a:tc>
                <a:tc>
                  <a:txBody>
                    <a:bodyPr/>
                    <a:lstStyle/>
                    <a:p>
                      <a:pPr algn="ctr" fontAlgn="ctr"/>
                      <a:r>
                        <a:rPr lang="en-US" sz="800" b="0" i="0" u="none" strike="noStrike" dirty="0">
                          <a:solidFill>
                            <a:srgbClr val="000000"/>
                          </a:solidFill>
                          <a:effectLst/>
                          <a:latin typeface="+mj-lt"/>
                        </a:rPr>
                        <a:t>13,844</a:t>
                      </a:r>
                    </a:p>
                  </a:txBody>
                  <a:tcPr marL="6350" marR="6350" marT="6350" marB="0" anchor="ctr">
                    <a:solidFill>
                      <a:schemeClr val="accent2">
                        <a:lumMod val="20000"/>
                        <a:lumOff val="80000"/>
                      </a:schemeClr>
                    </a:solidFill>
                  </a:tcPr>
                </a:tc>
                <a:tc>
                  <a:txBody>
                    <a:bodyPr/>
                    <a:lstStyle/>
                    <a:p>
                      <a:pPr algn="ctr" fontAlgn="ctr"/>
                      <a:r>
                        <a:rPr lang="en-US" sz="800" b="0" i="0" u="none" strike="noStrike" dirty="0">
                          <a:solidFill>
                            <a:srgbClr val="000000"/>
                          </a:solidFill>
                          <a:effectLst/>
                          <a:latin typeface="+mj-lt"/>
                        </a:rPr>
                        <a:t>17,210</a:t>
                      </a:r>
                    </a:p>
                  </a:txBody>
                  <a:tcPr marL="6350" marR="6350" marT="6350" marB="0" anchor="ctr">
                    <a:solidFill>
                      <a:schemeClr val="accent2">
                        <a:lumMod val="20000"/>
                        <a:lumOff val="80000"/>
                      </a:schemeClr>
                    </a:solidFill>
                  </a:tcPr>
                </a:tc>
                <a:tc>
                  <a:txBody>
                    <a:bodyPr/>
                    <a:lstStyle/>
                    <a:p>
                      <a:pPr algn="ctr" fontAlgn="ctr"/>
                      <a:r>
                        <a:rPr lang="en-US" sz="800" b="0" i="0" u="none" strike="noStrike" dirty="0">
                          <a:solidFill>
                            <a:srgbClr val="000000"/>
                          </a:solidFill>
                          <a:effectLst/>
                          <a:latin typeface="+mj-lt"/>
                        </a:rPr>
                        <a:t>19,214</a:t>
                      </a:r>
                    </a:p>
                  </a:txBody>
                  <a:tcPr marL="6350" marR="6350" marT="6350" marB="0" anchor="ctr">
                    <a:solidFill>
                      <a:schemeClr val="accent2">
                        <a:lumMod val="20000"/>
                        <a:lumOff val="80000"/>
                      </a:schemeClr>
                    </a:solidFill>
                  </a:tcPr>
                </a:tc>
                <a:tc>
                  <a:txBody>
                    <a:bodyPr/>
                    <a:lstStyle/>
                    <a:p>
                      <a:pPr algn="ctr" fontAlgn="ctr"/>
                      <a:r>
                        <a:rPr lang="en-US" sz="800" b="0" i="0" u="none" strike="noStrike" dirty="0">
                          <a:solidFill>
                            <a:srgbClr val="000000"/>
                          </a:solidFill>
                          <a:effectLst/>
                          <a:latin typeface="+mj-lt"/>
                        </a:rPr>
                        <a:t>22,316</a:t>
                      </a:r>
                    </a:p>
                  </a:txBody>
                  <a:tcPr marL="6350" marR="6350" marT="6350" marB="0" anchor="ctr">
                    <a:solidFill>
                      <a:schemeClr val="accent2">
                        <a:lumMod val="20000"/>
                        <a:lumOff val="80000"/>
                      </a:schemeClr>
                    </a:solidFill>
                  </a:tcPr>
                </a:tc>
                <a:extLst>
                  <a:ext uri="{0D108BD9-81ED-4DB2-BD59-A6C34878D82A}">
                    <a16:rowId xmlns:a16="http://schemas.microsoft.com/office/drawing/2014/main" val="2162323703"/>
                  </a:ext>
                </a:extLst>
              </a:tr>
              <a:tr h="175206">
                <a:tc>
                  <a:txBody>
                    <a:bodyPr/>
                    <a:lstStyle/>
                    <a:p>
                      <a:pPr algn="ctr" fontAlgn="ctr"/>
                      <a:r>
                        <a:rPr lang="en-US" sz="700" b="1" i="0" u="none" strike="noStrike" dirty="0">
                          <a:solidFill>
                            <a:srgbClr val="000000"/>
                          </a:solidFill>
                          <a:effectLst/>
                          <a:latin typeface="+mj-lt"/>
                        </a:rPr>
                        <a:t>Gain on Sale of Investments</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mj-lt"/>
                        </a:rPr>
                        <a:t>-14</a:t>
                      </a:r>
                    </a:p>
                  </a:txBody>
                  <a:tcPr marL="6350" marR="6350" marT="6350" marB="0" anchor="ctr">
                    <a:lnL w="12700" cap="flat" cmpd="sng" algn="ctr">
                      <a:noFill/>
                      <a:prstDash val="solid"/>
                      <a:round/>
                      <a:headEnd type="none" w="med" len="med"/>
                      <a:tailEnd type="none" w="med" len="med"/>
                    </a:lnL>
                  </a:tcPr>
                </a:tc>
                <a:tc>
                  <a:txBody>
                    <a:bodyPr/>
                    <a:lstStyle/>
                    <a:p>
                      <a:pPr algn="ctr" fontAlgn="ctr"/>
                      <a:r>
                        <a:rPr lang="en-US" sz="800" b="0" i="0" u="none" strike="noStrike">
                          <a:solidFill>
                            <a:srgbClr val="000000"/>
                          </a:solidFill>
                          <a:effectLst/>
                          <a:latin typeface="+mj-lt"/>
                        </a:rPr>
                        <a:t>-</a:t>
                      </a:r>
                    </a:p>
                  </a:txBody>
                  <a:tcPr marL="6350" marR="6350" marT="6350" marB="0" anchor="ctr"/>
                </a:tc>
                <a:tc>
                  <a:txBody>
                    <a:bodyPr/>
                    <a:lstStyle/>
                    <a:p>
                      <a:pPr algn="ctr" fontAlgn="ctr"/>
                      <a:r>
                        <a:rPr lang="en-US" sz="800" b="0" i="0" u="none" strike="noStrike" dirty="0">
                          <a:solidFill>
                            <a:srgbClr val="000000"/>
                          </a:solidFill>
                          <a:effectLst/>
                          <a:latin typeface="+mj-lt"/>
                        </a:rPr>
                        <a:t>-</a:t>
                      </a:r>
                    </a:p>
                  </a:txBody>
                  <a:tcPr marL="6350" marR="6350" marT="6350" marB="0" anchor="ctr"/>
                </a:tc>
                <a:tc>
                  <a:txBody>
                    <a:bodyPr/>
                    <a:lstStyle/>
                    <a:p>
                      <a:pPr algn="ctr" fontAlgn="ctr"/>
                      <a:r>
                        <a:rPr lang="en-US" sz="800" b="0" i="0" u="none" strike="noStrike" dirty="0">
                          <a:solidFill>
                            <a:srgbClr val="000000"/>
                          </a:solidFill>
                          <a:effectLst/>
                          <a:latin typeface="+mj-lt"/>
                        </a:rPr>
                        <a:t>262</a:t>
                      </a:r>
                    </a:p>
                  </a:txBody>
                  <a:tcPr marL="6350" marR="6350" marT="6350" marB="0" anchor="ctr"/>
                </a:tc>
                <a:tc>
                  <a:txBody>
                    <a:bodyPr/>
                    <a:lstStyle/>
                    <a:p>
                      <a:pPr algn="ctr" fontAlgn="ctr"/>
                      <a:r>
                        <a:rPr lang="en-US" sz="800" b="0" i="0" u="none" strike="noStrike">
                          <a:solidFill>
                            <a:srgbClr val="000000"/>
                          </a:solidFill>
                          <a:effectLst/>
                          <a:latin typeface="+mj-lt"/>
                        </a:rPr>
                        <a:t>69</a:t>
                      </a:r>
                    </a:p>
                  </a:txBody>
                  <a:tcPr marL="6350" marR="6350" marT="6350" marB="0" anchor="ctr"/>
                </a:tc>
                <a:tc>
                  <a:txBody>
                    <a:bodyPr/>
                    <a:lstStyle/>
                    <a:p>
                      <a:pPr algn="ctr" fontAlgn="ctr"/>
                      <a:r>
                        <a:rPr lang="en-US" sz="800" b="0" i="0" u="none" strike="noStrike">
                          <a:solidFill>
                            <a:srgbClr val="000000"/>
                          </a:solidFill>
                          <a:effectLst/>
                          <a:latin typeface="+mj-lt"/>
                        </a:rPr>
                        <a:t>-</a:t>
                      </a:r>
                    </a:p>
                  </a:txBody>
                  <a:tcPr marL="6350" marR="6350" marT="6350" marB="0" anchor="ctr"/>
                </a:tc>
                <a:tc>
                  <a:txBody>
                    <a:bodyPr/>
                    <a:lstStyle/>
                    <a:p>
                      <a:pPr algn="ctr" fontAlgn="ctr"/>
                      <a:r>
                        <a:rPr lang="en-US" sz="800" b="0" i="0" u="none" strike="noStrike" dirty="0">
                          <a:solidFill>
                            <a:srgbClr val="000000"/>
                          </a:solidFill>
                          <a:effectLst/>
                          <a:latin typeface="+mj-lt"/>
                        </a:rPr>
                        <a:t>-</a:t>
                      </a:r>
                    </a:p>
                  </a:txBody>
                  <a:tcPr marL="6350" marR="6350" marT="6350" marB="0" anchor="ctr"/>
                </a:tc>
                <a:extLst>
                  <a:ext uri="{0D108BD9-81ED-4DB2-BD59-A6C34878D82A}">
                    <a16:rowId xmlns:a16="http://schemas.microsoft.com/office/drawing/2014/main" val="4060450392"/>
                  </a:ext>
                </a:extLst>
              </a:tr>
              <a:tr h="147192">
                <a:tc>
                  <a:txBody>
                    <a:bodyPr/>
                    <a:lstStyle/>
                    <a:p>
                      <a:pPr algn="ctr" fontAlgn="ctr"/>
                      <a:r>
                        <a:rPr lang="en-US" sz="700" b="1" i="0" u="none" strike="noStrike" dirty="0">
                          <a:solidFill>
                            <a:srgbClr val="000000"/>
                          </a:solidFill>
                          <a:effectLst/>
                          <a:latin typeface="+mj-lt"/>
                        </a:rPr>
                        <a:t>Pretax Income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j-lt"/>
                        </a:rPr>
                        <a:t>2,209</a:t>
                      </a:r>
                    </a:p>
                  </a:txBody>
                  <a:tcPr marL="6350" marR="6350" marT="6350" marB="0" anchor="ctr">
                    <a:lnL w="12700" cap="flat" cmpd="sng" algn="ctr">
                      <a:noFill/>
                      <a:prstDash val="solid"/>
                      <a:round/>
                      <a:headEnd type="none" w="med" len="med"/>
                      <a:tailEnd type="none" w="med" len="med"/>
                    </a:lnL>
                  </a:tcPr>
                </a:tc>
                <a:tc>
                  <a:txBody>
                    <a:bodyPr/>
                    <a:lstStyle/>
                    <a:p>
                      <a:pPr algn="ctr" fontAlgn="ctr"/>
                      <a:r>
                        <a:rPr lang="en-US" sz="800" b="0" i="0" u="none" strike="noStrike">
                          <a:solidFill>
                            <a:srgbClr val="000000"/>
                          </a:solidFill>
                          <a:effectLst/>
                          <a:latin typeface="+mj-lt"/>
                        </a:rPr>
                        <a:t>6,981</a:t>
                      </a:r>
                    </a:p>
                  </a:txBody>
                  <a:tcPr marL="6350" marR="6350" marT="6350" marB="0" anchor="ctr"/>
                </a:tc>
                <a:tc>
                  <a:txBody>
                    <a:bodyPr/>
                    <a:lstStyle/>
                    <a:p>
                      <a:pPr algn="ctr" fontAlgn="ctr"/>
                      <a:r>
                        <a:rPr lang="en-US" sz="800" b="0" i="0" u="none" strike="noStrike" dirty="0">
                          <a:solidFill>
                            <a:srgbClr val="000000"/>
                          </a:solidFill>
                          <a:effectLst/>
                          <a:latin typeface="+mj-lt"/>
                        </a:rPr>
                        <a:t>10,522</a:t>
                      </a:r>
                    </a:p>
                  </a:txBody>
                  <a:tcPr marL="6350" marR="6350" marT="6350" marB="0" anchor="ctr"/>
                </a:tc>
                <a:tc>
                  <a:txBody>
                    <a:bodyPr/>
                    <a:lstStyle/>
                    <a:p>
                      <a:pPr algn="ctr" fontAlgn="ctr"/>
                      <a:r>
                        <a:rPr lang="en-US" sz="800" b="0" i="0" u="none" strike="noStrike">
                          <a:solidFill>
                            <a:srgbClr val="000000"/>
                          </a:solidFill>
                          <a:effectLst/>
                          <a:latin typeface="+mj-lt"/>
                        </a:rPr>
                        <a:t>14,106</a:t>
                      </a:r>
                    </a:p>
                  </a:txBody>
                  <a:tcPr marL="6350" marR="6350" marT="6350" marB="0" anchor="ctr"/>
                </a:tc>
                <a:tc>
                  <a:txBody>
                    <a:bodyPr/>
                    <a:lstStyle/>
                    <a:p>
                      <a:pPr algn="ctr" fontAlgn="ctr"/>
                      <a:r>
                        <a:rPr lang="en-US" sz="800" b="0" i="0" u="none" strike="noStrike">
                          <a:solidFill>
                            <a:srgbClr val="000000"/>
                          </a:solidFill>
                          <a:effectLst/>
                          <a:latin typeface="+mj-lt"/>
                        </a:rPr>
                        <a:t>17,279</a:t>
                      </a:r>
                    </a:p>
                  </a:txBody>
                  <a:tcPr marL="6350" marR="6350" marT="6350" marB="0" anchor="ctr"/>
                </a:tc>
                <a:tc>
                  <a:txBody>
                    <a:bodyPr/>
                    <a:lstStyle/>
                    <a:p>
                      <a:pPr algn="ctr" fontAlgn="ctr"/>
                      <a:r>
                        <a:rPr lang="en-US" sz="800" b="0" i="0" u="none" strike="noStrike">
                          <a:solidFill>
                            <a:srgbClr val="000000"/>
                          </a:solidFill>
                          <a:effectLst/>
                          <a:latin typeface="+mj-lt"/>
                        </a:rPr>
                        <a:t>19,214</a:t>
                      </a:r>
                    </a:p>
                  </a:txBody>
                  <a:tcPr marL="6350" marR="6350" marT="6350" marB="0" anchor="ctr"/>
                </a:tc>
                <a:tc>
                  <a:txBody>
                    <a:bodyPr/>
                    <a:lstStyle/>
                    <a:p>
                      <a:pPr algn="ctr" fontAlgn="ctr"/>
                      <a:r>
                        <a:rPr lang="en-US" sz="800" b="0" i="0" u="none" strike="noStrike" dirty="0">
                          <a:solidFill>
                            <a:srgbClr val="000000"/>
                          </a:solidFill>
                          <a:effectLst/>
                          <a:latin typeface="+mj-lt"/>
                        </a:rPr>
                        <a:t>22,316</a:t>
                      </a:r>
                    </a:p>
                  </a:txBody>
                  <a:tcPr marL="6350" marR="6350" marT="6350" marB="0" anchor="ctr"/>
                </a:tc>
                <a:extLst>
                  <a:ext uri="{0D108BD9-81ED-4DB2-BD59-A6C34878D82A}">
                    <a16:rowId xmlns:a16="http://schemas.microsoft.com/office/drawing/2014/main" val="2609501758"/>
                  </a:ext>
                </a:extLst>
              </a:tr>
              <a:tr h="147192">
                <a:tc>
                  <a:txBody>
                    <a:bodyPr/>
                    <a:lstStyle/>
                    <a:p>
                      <a:pPr algn="ctr" fontAlgn="ctr"/>
                      <a:r>
                        <a:rPr lang="en-US" sz="700" b="1" i="0" u="none" strike="noStrike" dirty="0">
                          <a:solidFill>
                            <a:srgbClr val="000000"/>
                          </a:solidFill>
                          <a:effectLst/>
                          <a:latin typeface="+mj-lt"/>
                        </a:rPr>
                        <a:t>Income Tax Expense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j-lt"/>
                        </a:rPr>
                        <a:t>166</a:t>
                      </a:r>
                    </a:p>
                  </a:txBody>
                  <a:tcPr marL="6350" marR="6350" marT="6350" marB="0" anchor="ctr">
                    <a:lnL w="12700" cap="flat" cmpd="sng" algn="ctr">
                      <a:noFill/>
                      <a:prstDash val="solid"/>
                      <a:round/>
                      <a:headEnd type="none" w="med" len="med"/>
                      <a:tailEnd type="none" w="med" len="med"/>
                    </a:lnL>
                  </a:tcPr>
                </a:tc>
                <a:tc>
                  <a:txBody>
                    <a:bodyPr/>
                    <a:lstStyle/>
                    <a:p>
                      <a:pPr algn="ctr" fontAlgn="ctr"/>
                      <a:r>
                        <a:rPr lang="en-US" sz="800" b="0" i="0" u="none" strike="noStrike">
                          <a:solidFill>
                            <a:srgbClr val="000000"/>
                          </a:solidFill>
                          <a:effectLst/>
                          <a:latin typeface="+mj-lt"/>
                        </a:rPr>
                        <a:t>793</a:t>
                      </a:r>
                    </a:p>
                  </a:txBody>
                  <a:tcPr marL="6350" marR="6350" marT="6350" marB="0" anchor="ctr"/>
                </a:tc>
                <a:tc>
                  <a:txBody>
                    <a:bodyPr/>
                    <a:lstStyle/>
                    <a:p>
                      <a:pPr algn="ctr" fontAlgn="ctr"/>
                      <a:r>
                        <a:rPr lang="en-US" sz="800" b="0" i="0" u="none" strike="noStrike">
                          <a:solidFill>
                            <a:srgbClr val="000000"/>
                          </a:solidFill>
                          <a:effectLst/>
                          <a:latin typeface="+mj-lt"/>
                        </a:rPr>
                        <a:t>1,279</a:t>
                      </a:r>
                    </a:p>
                  </a:txBody>
                  <a:tcPr marL="6350" marR="6350" marT="6350" marB="0" anchor="ctr"/>
                </a:tc>
                <a:tc>
                  <a:txBody>
                    <a:bodyPr/>
                    <a:lstStyle/>
                    <a:p>
                      <a:pPr algn="ctr" fontAlgn="ctr"/>
                      <a:r>
                        <a:rPr lang="en-US" sz="800" b="0" i="0" u="none" strike="noStrike" dirty="0">
                          <a:solidFill>
                            <a:srgbClr val="000000"/>
                          </a:solidFill>
                          <a:effectLst/>
                          <a:latin typeface="+mj-lt"/>
                        </a:rPr>
                        <a:t>1,821</a:t>
                      </a:r>
                    </a:p>
                  </a:txBody>
                  <a:tcPr marL="6350" marR="6350" marT="6350" marB="0" anchor="ctr"/>
                </a:tc>
                <a:tc>
                  <a:txBody>
                    <a:bodyPr/>
                    <a:lstStyle/>
                    <a:p>
                      <a:pPr algn="ctr" fontAlgn="ctr"/>
                      <a:r>
                        <a:rPr lang="en-US" sz="800" b="0" i="0" u="none" strike="noStrike">
                          <a:solidFill>
                            <a:srgbClr val="000000"/>
                          </a:solidFill>
                          <a:effectLst/>
                          <a:latin typeface="+mj-lt"/>
                        </a:rPr>
                        <a:t>2,398</a:t>
                      </a:r>
                    </a:p>
                  </a:txBody>
                  <a:tcPr marL="6350" marR="6350" marT="6350" marB="0" anchor="ctr"/>
                </a:tc>
                <a:tc>
                  <a:txBody>
                    <a:bodyPr/>
                    <a:lstStyle/>
                    <a:p>
                      <a:pPr algn="ctr" fontAlgn="ctr"/>
                      <a:r>
                        <a:rPr lang="en-US" sz="800" b="0" i="0" u="none" strike="noStrike">
                          <a:solidFill>
                            <a:srgbClr val="000000"/>
                          </a:solidFill>
                          <a:effectLst/>
                          <a:latin typeface="+mj-lt"/>
                        </a:rPr>
                        <a:t>2,615</a:t>
                      </a:r>
                    </a:p>
                  </a:txBody>
                  <a:tcPr marL="6350" marR="6350" marT="6350" marB="0" anchor="ctr"/>
                </a:tc>
                <a:tc>
                  <a:txBody>
                    <a:bodyPr/>
                    <a:lstStyle/>
                    <a:p>
                      <a:pPr algn="ctr" fontAlgn="ctr"/>
                      <a:r>
                        <a:rPr lang="en-US" sz="800" b="0" i="0" u="none" strike="noStrike" dirty="0">
                          <a:solidFill>
                            <a:srgbClr val="000000"/>
                          </a:solidFill>
                          <a:effectLst/>
                          <a:latin typeface="+mj-lt"/>
                        </a:rPr>
                        <a:t>3,007</a:t>
                      </a:r>
                    </a:p>
                  </a:txBody>
                  <a:tcPr marL="6350" marR="6350" marT="6350" marB="0" anchor="ctr"/>
                </a:tc>
                <a:extLst>
                  <a:ext uri="{0D108BD9-81ED-4DB2-BD59-A6C34878D82A}">
                    <a16:rowId xmlns:a16="http://schemas.microsoft.com/office/drawing/2014/main" val="54684495"/>
                  </a:ext>
                </a:extLst>
              </a:tr>
              <a:tr h="216210">
                <a:tc>
                  <a:txBody>
                    <a:bodyPr/>
                    <a:lstStyle/>
                    <a:p>
                      <a:pPr algn="ctr" fontAlgn="ctr"/>
                      <a:r>
                        <a:rPr lang="en-US" sz="800" b="1" i="0" u="none" strike="noStrike" dirty="0">
                          <a:solidFill>
                            <a:schemeClr val="tx1"/>
                          </a:solidFill>
                          <a:effectLst/>
                          <a:latin typeface="+mj-lt"/>
                        </a:rPr>
                        <a:t>Net Income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ctr"/>
                      <a:r>
                        <a:rPr lang="en-US" sz="800" b="0" i="0" u="none" strike="noStrike">
                          <a:solidFill>
                            <a:schemeClr val="tx1"/>
                          </a:solidFill>
                          <a:effectLst/>
                          <a:latin typeface="+mj-lt"/>
                        </a:rPr>
                        <a:t>2,043</a:t>
                      </a:r>
                    </a:p>
                  </a:txBody>
                  <a:tcPr marL="6350" marR="6350" marT="6350" marB="0" anchor="ctr">
                    <a:lnL w="12700" cap="flat" cmpd="sng" algn="ctr">
                      <a:noFill/>
                      <a:prstDash val="solid"/>
                      <a:round/>
                      <a:headEnd type="none" w="med" len="med"/>
                      <a:tailEnd type="none" w="med" len="med"/>
                    </a:lnL>
                    <a:solidFill>
                      <a:schemeClr val="bg1"/>
                    </a:solidFill>
                  </a:tcPr>
                </a:tc>
                <a:tc>
                  <a:txBody>
                    <a:bodyPr/>
                    <a:lstStyle/>
                    <a:p>
                      <a:pPr algn="ctr" fontAlgn="ctr"/>
                      <a:r>
                        <a:rPr lang="en-US" sz="800" b="0" i="0" u="none" strike="noStrike">
                          <a:solidFill>
                            <a:schemeClr val="tx1"/>
                          </a:solidFill>
                          <a:effectLst/>
                          <a:latin typeface="+mj-lt"/>
                        </a:rPr>
                        <a:t>6,188</a:t>
                      </a:r>
                    </a:p>
                  </a:txBody>
                  <a:tcPr marL="6350" marR="6350" marT="6350" marB="0" anchor="ctr">
                    <a:solidFill>
                      <a:schemeClr val="bg1"/>
                    </a:solidFill>
                  </a:tcPr>
                </a:tc>
                <a:tc>
                  <a:txBody>
                    <a:bodyPr/>
                    <a:lstStyle/>
                    <a:p>
                      <a:pPr algn="ctr" fontAlgn="ctr"/>
                      <a:r>
                        <a:rPr lang="en-US" sz="800" b="0" i="0" u="none" strike="noStrike">
                          <a:solidFill>
                            <a:schemeClr val="tx1"/>
                          </a:solidFill>
                          <a:effectLst/>
                          <a:latin typeface="+mj-lt"/>
                        </a:rPr>
                        <a:t>9,243</a:t>
                      </a:r>
                    </a:p>
                  </a:txBody>
                  <a:tcPr marL="6350" marR="6350" marT="6350" marB="0" anchor="ctr">
                    <a:solidFill>
                      <a:schemeClr val="bg1"/>
                    </a:solidFill>
                  </a:tcPr>
                </a:tc>
                <a:tc>
                  <a:txBody>
                    <a:bodyPr/>
                    <a:lstStyle/>
                    <a:p>
                      <a:pPr algn="ctr" fontAlgn="ctr"/>
                      <a:r>
                        <a:rPr lang="en-US" sz="800" b="0" i="0" u="none" strike="noStrike" dirty="0">
                          <a:solidFill>
                            <a:schemeClr val="tx1"/>
                          </a:solidFill>
                          <a:effectLst/>
                          <a:latin typeface="+mj-lt"/>
                        </a:rPr>
                        <a:t>12,285</a:t>
                      </a:r>
                    </a:p>
                  </a:txBody>
                  <a:tcPr marL="6350" marR="6350" marT="6350" marB="0" anchor="ctr">
                    <a:solidFill>
                      <a:schemeClr val="bg1"/>
                    </a:solidFill>
                  </a:tcPr>
                </a:tc>
                <a:tc>
                  <a:txBody>
                    <a:bodyPr/>
                    <a:lstStyle/>
                    <a:p>
                      <a:pPr algn="ctr" fontAlgn="ctr"/>
                      <a:r>
                        <a:rPr lang="en-US" sz="800" b="0" i="0" u="none" strike="noStrike" dirty="0">
                          <a:solidFill>
                            <a:schemeClr val="tx1"/>
                          </a:solidFill>
                          <a:effectLst/>
                          <a:latin typeface="+mj-lt"/>
                        </a:rPr>
                        <a:t>14,881</a:t>
                      </a:r>
                    </a:p>
                  </a:txBody>
                  <a:tcPr marL="6350" marR="6350" marT="6350" marB="0" anchor="ctr">
                    <a:solidFill>
                      <a:schemeClr val="bg1"/>
                    </a:solidFill>
                  </a:tcPr>
                </a:tc>
                <a:tc>
                  <a:txBody>
                    <a:bodyPr/>
                    <a:lstStyle/>
                    <a:p>
                      <a:pPr algn="ctr" fontAlgn="ctr"/>
                      <a:r>
                        <a:rPr lang="en-US" sz="800" b="0" i="0" u="none" strike="noStrike" dirty="0">
                          <a:solidFill>
                            <a:schemeClr val="tx1"/>
                          </a:solidFill>
                          <a:effectLst/>
                          <a:latin typeface="+mj-lt"/>
                        </a:rPr>
                        <a:t>16,599</a:t>
                      </a:r>
                    </a:p>
                  </a:txBody>
                  <a:tcPr marL="6350" marR="6350" marT="6350" marB="0" anchor="ctr">
                    <a:solidFill>
                      <a:schemeClr val="bg1"/>
                    </a:solidFill>
                  </a:tcPr>
                </a:tc>
                <a:tc>
                  <a:txBody>
                    <a:bodyPr/>
                    <a:lstStyle/>
                    <a:p>
                      <a:pPr algn="ctr" fontAlgn="ctr"/>
                      <a:r>
                        <a:rPr lang="en-US" sz="800" b="0" i="0" u="none" strike="noStrike" dirty="0">
                          <a:solidFill>
                            <a:schemeClr val="tx1"/>
                          </a:solidFill>
                          <a:effectLst/>
                          <a:latin typeface="+mj-lt"/>
                        </a:rPr>
                        <a:t>19,309</a:t>
                      </a:r>
                    </a:p>
                  </a:txBody>
                  <a:tcPr marL="6350" marR="6350" marT="6350" marB="0" anchor="ctr">
                    <a:solidFill>
                      <a:schemeClr val="bg1"/>
                    </a:solidFill>
                  </a:tcPr>
                </a:tc>
                <a:extLst>
                  <a:ext uri="{0D108BD9-81ED-4DB2-BD59-A6C34878D82A}">
                    <a16:rowId xmlns:a16="http://schemas.microsoft.com/office/drawing/2014/main" val="1608399027"/>
                  </a:ext>
                </a:extLst>
              </a:tr>
              <a:tr h="147192">
                <a:tc>
                  <a:txBody>
                    <a:bodyPr/>
                    <a:lstStyle/>
                    <a:p>
                      <a:pPr algn="ctr" fontAlgn="ctr"/>
                      <a:r>
                        <a:rPr lang="en-US" sz="700" b="1" i="0" u="none" strike="noStrike" dirty="0">
                          <a:solidFill>
                            <a:srgbClr val="000000"/>
                          </a:solidFill>
                          <a:effectLst/>
                          <a:latin typeface="+mj-lt"/>
                        </a:rPr>
                        <a:t>Net Income to Common</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mj-lt"/>
                        </a:rPr>
                        <a:t>2,043</a:t>
                      </a:r>
                    </a:p>
                  </a:txBody>
                  <a:tcPr marL="6350" marR="6350" marT="6350" marB="0" anchor="ctr">
                    <a:lnL w="12700" cap="flat" cmpd="sng" algn="ctr">
                      <a:noFill/>
                      <a:prstDash val="solid"/>
                      <a:round/>
                      <a:headEnd type="none" w="med" len="med"/>
                      <a:tailEnd type="none" w="med" len="med"/>
                    </a:lnL>
                  </a:tcPr>
                </a:tc>
                <a:tc>
                  <a:txBody>
                    <a:bodyPr/>
                    <a:lstStyle/>
                    <a:p>
                      <a:pPr algn="ctr" fontAlgn="ctr"/>
                      <a:r>
                        <a:rPr lang="en-US" sz="800" b="0" i="0" u="none" strike="noStrike">
                          <a:solidFill>
                            <a:srgbClr val="000000"/>
                          </a:solidFill>
                          <a:effectLst/>
                          <a:latin typeface="+mj-lt"/>
                        </a:rPr>
                        <a:t>6,188</a:t>
                      </a:r>
                    </a:p>
                  </a:txBody>
                  <a:tcPr marL="6350" marR="6350" marT="6350" marB="0" anchor="ctr"/>
                </a:tc>
                <a:tc>
                  <a:txBody>
                    <a:bodyPr/>
                    <a:lstStyle/>
                    <a:p>
                      <a:pPr algn="ctr" fontAlgn="ctr"/>
                      <a:r>
                        <a:rPr lang="en-US" sz="800" b="0" i="0" u="none" strike="noStrike">
                          <a:solidFill>
                            <a:srgbClr val="000000"/>
                          </a:solidFill>
                          <a:effectLst/>
                          <a:latin typeface="+mj-lt"/>
                        </a:rPr>
                        <a:t>9,243</a:t>
                      </a:r>
                    </a:p>
                  </a:txBody>
                  <a:tcPr marL="6350" marR="6350" marT="6350" marB="0" anchor="ctr"/>
                </a:tc>
                <a:tc>
                  <a:txBody>
                    <a:bodyPr/>
                    <a:lstStyle/>
                    <a:p>
                      <a:pPr algn="ctr" fontAlgn="ctr"/>
                      <a:r>
                        <a:rPr lang="en-US" sz="800" b="0" i="0" u="none" strike="noStrike" dirty="0">
                          <a:solidFill>
                            <a:srgbClr val="000000"/>
                          </a:solidFill>
                          <a:effectLst/>
                          <a:latin typeface="+mj-lt"/>
                        </a:rPr>
                        <a:t>12,285</a:t>
                      </a:r>
                    </a:p>
                  </a:txBody>
                  <a:tcPr marL="6350" marR="6350" marT="6350" marB="0" anchor="ctr"/>
                </a:tc>
                <a:tc>
                  <a:txBody>
                    <a:bodyPr/>
                    <a:lstStyle/>
                    <a:p>
                      <a:pPr algn="ctr" fontAlgn="ctr"/>
                      <a:r>
                        <a:rPr lang="en-US" sz="800" b="0" i="0" u="none" strike="noStrike" dirty="0">
                          <a:solidFill>
                            <a:srgbClr val="000000"/>
                          </a:solidFill>
                          <a:effectLst/>
                          <a:latin typeface="+mj-lt"/>
                        </a:rPr>
                        <a:t>14,881</a:t>
                      </a:r>
                    </a:p>
                  </a:txBody>
                  <a:tcPr marL="6350" marR="6350" marT="6350" marB="0" anchor="ctr"/>
                </a:tc>
                <a:tc>
                  <a:txBody>
                    <a:bodyPr/>
                    <a:lstStyle/>
                    <a:p>
                      <a:pPr algn="ctr" fontAlgn="ctr"/>
                      <a:r>
                        <a:rPr lang="en-US" sz="800" b="0" i="0" u="none" strike="noStrike" dirty="0">
                          <a:solidFill>
                            <a:srgbClr val="000000"/>
                          </a:solidFill>
                          <a:effectLst/>
                          <a:latin typeface="+mj-lt"/>
                        </a:rPr>
                        <a:t>16,599</a:t>
                      </a:r>
                    </a:p>
                  </a:txBody>
                  <a:tcPr marL="6350" marR="6350" marT="6350" marB="0" anchor="ctr"/>
                </a:tc>
                <a:tc>
                  <a:txBody>
                    <a:bodyPr/>
                    <a:lstStyle/>
                    <a:p>
                      <a:pPr algn="ctr" fontAlgn="ctr"/>
                      <a:r>
                        <a:rPr lang="en-US" sz="800" b="0" i="0" u="none" strike="noStrike" dirty="0">
                          <a:solidFill>
                            <a:srgbClr val="000000"/>
                          </a:solidFill>
                          <a:effectLst/>
                          <a:latin typeface="+mj-lt"/>
                        </a:rPr>
                        <a:t>19,309</a:t>
                      </a:r>
                    </a:p>
                  </a:txBody>
                  <a:tcPr marL="6350" marR="6350" marT="6350" marB="0" anchor="ctr"/>
                </a:tc>
                <a:extLst>
                  <a:ext uri="{0D108BD9-81ED-4DB2-BD59-A6C34878D82A}">
                    <a16:rowId xmlns:a16="http://schemas.microsoft.com/office/drawing/2014/main" val="1278587012"/>
                  </a:ext>
                </a:extLst>
              </a:tr>
              <a:tr h="226626">
                <a:tc>
                  <a:txBody>
                    <a:bodyPr/>
                    <a:lstStyle/>
                    <a:p>
                      <a:pPr algn="ctr" fontAlgn="ctr"/>
                      <a:r>
                        <a:rPr lang="en-US" sz="800" b="1" i="0" u="none" strike="noStrike" dirty="0">
                          <a:solidFill>
                            <a:schemeClr val="tx1"/>
                          </a:solidFill>
                          <a:effectLst/>
                          <a:latin typeface="+mj-lt"/>
                        </a:rPr>
                        <a:t>Net Income Growth</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ctr"/>
                      <a:r>
                        <a:rPr lang="en-US" sz="800" b="0" i="0" u="none" strike="noStrike" dirty="0">
                          <a:solidFill>
                            <a:schemeClr val="tx1"/>
                          </a:solidFill>
                          <a:effectLst/>
                          <a:latin typeface="+mj-lt"/>
                        </a:rPr>
                        <a:t>26.27%</a:t>
                      </a:r>
                    </a:p>
                  </a:txBody>
                  <a:tcPr marL="6350" marR="6350" marT="6350" marB="0" anchor="ctr">
                    <a:lnL w="12700" cap="flat" cmpd="sng" algn="ctr">
                      <a:noFill/>
                      <a:prstDash val="solid"/>
                      <a:round/>
                      <a:headEnd type="none" w="med" len="med"/>
                      <a:tailEnd type="none" w="med" len="med"/>
                    </a:lnL>
                    <a:solidFill>
                      <a:schemeClr val="bg1"/>
                    </a:solidFill>
                  </a:tcPr>
                </a:tc>
                <a:tc>
                  <a:txBody>
                    <a:bodyPr/>
                    <a:lstStyle/>
                    <a:p>
                      <a:pPr algn="ctr" fontAlgn="ctr"/>
                      <a:r>
                        <a:rPr lang="en-US" sz="800" b="0" i="0" u="none" strike="noStrike" dirty="0">
                          <a:solidFill>
                            <a:schemeClr val="tx1"/>
                          </a:solidFill>
                          <a:effectLst/>
                          <a:latin typeface="+mj-lt"/>
                        </a:rPr>
                        <a:t>843.29%</a:t>
                      </a:r>
                    </a:p>
                  </a:txBody>
                  <a:tcPr marL="6350" marR="6350" marT="6350" marB="0" anchor="ctr">
                    <a:solidFill>
                      <a:schemeClr val="bg1"/>
                    </a:solidFill>
                  </a:tcPr>
                </a:tc>
                <a:tc>
                  <a:txBody>
                    <a:bodyPr/>
                    <a:lstStyle/>
                    <a:p>
                      <a:pPr algn="ctr" fontAlgn="ctr"/>
                      <a:r>
                        <a:rPr lang="en-US" sz="800" b="0" i="0" u="none" strike="noStrike" dirty="0">
                          <a:solidFill>
                            <a:schemeClr val="tx1"/>
                          </a:solidFill>
                          <a:effectLst/>
                          <a:latin typeface="+mj-lt"/>
                        </a:rPr>
                        <a:t>1259.26%</a:t>
                      </a:r>
                    </a:p>
                  </a:txBody>
                  <a:tcPr marL="6350" marR="6350" marT="6350" marB="0" anchor="ctr">
                    <a:solidFill>
                      <a:schemeClr val="bg1"/>
                    </a:solidFill>
                  </a:tcPr>
                </a:tc>
                <a:tc>
                  <a:txBody>
                    <a:bodyPr/>
                    <a:lstStyle/>
                    <a:p>
                      <a:pPr algn="ctr" fontAlgn="ctr"/>
                      <a:r>
                        <a:rPr lang="en-US" sz="800" b="0" i="0" u="none" strike="noStrike" dirty="0">
                          <a:solidFill>
                            <a:schemeClr val="tx1"/>
                          </a:solidFill>
                          <a:effectLst/>
                          <a:latin typeface="+mj-lt"/>
                        </a:rPr>
                        <a:t>768.81%</a:t>
                      </a:r>
                    </a:p>
                  </a:txBody>
                  <a:tcPr marL="6350" marR="6350" marT="6350" marB="0" anchor="ctr">
                    <a:solidFill>
                      <a:schemeClr val="bg1"/>
                    </a:solidFill>
                  </a:tcPr>
                </a:tc>
                <a:tc>
                  <a:txBody>
                    <a:bodyPr/>
                    <a:lstStyle/>
                    <a:p>
                      <a:pPr algn="ctr" fontAlgn="ctr"/>
                      <a:r>
                        <a:rPr lang="en-US" sz="800" b="0" i="0" u="none" strike="noStrike" dirty="0">
                          <a:solidFill>
                            <a:schemeClr val="tx1"/>
                          </a:solidFill>
                          <a:effectLst/>
                          <a:latin typeface="+mj-lt"/>
                        </a:rPr>
                        <a:t>628.39%</a:t>
                      </a:r>
                    </a:p>
                  </a:txBody>
                  <a:tcPr marL="6350" marR="6350" marT="6350" marB="0" anchor="ctr">
                    <a:solidFill>
                      <a:schemeClr val="bg1"/>
                    </a:solidFill>
                  </a:tcPr>
                </a:tc>
                <a:tc>
                  <a:txBody>
                    <a:bodyPr/>
                    <a:lstStyle/>
                    <a:p>
                      <a:pPr algn="ctr" fontAlgn="ctr"/>
                      <a:r>
                        <a:rPr lang="en-US" sz="800" b="0" i="0" u="none" strike="noStrike" dirty="0">
                          <a:solidFill>
                            <a:schemeClr val="tx1"/>
                          </a:solidFill>
                          <a:effectLst/>
                          <a:latin typeface="+mj-lt"/>
                        </a:rPr>
                        <a:t>168.24%</a:t>
                      </a:r>
                    </a:p>
                  </a:txBody>
                  <a:tcPr marL="6350" marR="6350" marT="6350" marB="0" anchor="ctr">
                    <a:solidFill>
                      <a:schemeClr val="bg1"/>
                    </a:solidFill>
                  </a:tcPr>
                </a:tc>
                <a:tc>
                  <a:txBody>
                    <a:bodyPr/>
                    <a:lstStyle/>
                    <a:p>
                      <a:pPr algn="ctr" fontAlgn="ctr"/>
                      <a:r>
                        <a:rPr lang="en-US" sz="800" b="0" i="0" u="none" strike="noStrike" dirty="0">
                          <a:solidFill>
                            <a:schemeClr val="tx1"/>
                          </a:solidFill>
                          <a:effectLst/>
                          <a:latin typeface="+mj-lt"/>
                        </a:rPr>
                        <a:t>108.90%</a:t>
                      </a:r>
                    </a:p>
                  </a:txBody>
                  <a:tcPr marL="6350" marR="6350" marT="6350" marB="0" anchor="ctr">
                    <a:solidFill>
                      <a:schemeClr val="bg1"/>
                    </a:solidFill>
                  </a:tcPr>
                </a:tc>
                <a:extLst>
                  <a:ext uri="{0D108BD9-81ED-4DB2-BD59-A6C34878D82A}">
                    <a16:rowId xmlns:a16="http://schemas.microsoft.com/office/drawing/2014/main" val="1990270693"/>
                  </a:ext>
                </a:extLst>
              </a:tr>
              <a:tr h="147192">
                <a:tc>
                  <a:txBody>
                    <a:bodyPr/>
                    <a:lstStyle/>
                    <a:p>
                      <a:pPr algn="ctr" fontAlgn="ctr"/>
                      <a:r>
                        <a:rPr lang="en-US" sz="800" b="1" i="0" u="none" strike="noStrike" dirty="0">
                          <a:solidFill>
                            <a:srgbClr val="000000"/>
                          </a:solidFill>
                          <a:effectLst/>
                          <a:latin typeface="+mj-lt"/>
                        </a:rPr>
                        <a:t>EBITDA</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fontAlgn="ctr"/>
                      <a:r>
                        <a:rPr lang="en-US" sz="900" b="0" i="0" u="none" strike="noStrike" dirty="0">
                          <a:solidFill>
                            <a:srgbClr val="000000"/>
                          </a:solidFill>
                          <a:effectLst/>
                          <a:latin typeface="+mj-lt"/>
                        </a:rPr>
                        <a:t>2,524</a:t>
                      </a:r>
                    </a:p>
                  </a:txBody>
                  <a:tcPr marL="6350" marR="6350" marT="6350" marB="0" anchor="ctr">
                    <a:lnL w="12700" cap="flat" cmpd="sng" algn="ctr">
                      <a:noFill/>
                      <a:prstDash val="solid"/>
                      <a:round/>
                      <a:headEnd type="none" w="med" len="med"/>
                      <a:tailEnd type="none" w="med" len="med"/>
                    </a:lnL>
                    <a:solidFill>
                      <a:schemeClr val="accent2">
                        <a:lumMod val="20000"/>
                        <a:lumOff val="80000"/>
                      </a:schemeClr>
                    </a:solidFill>
                  </a:tcPr>
                </a:tc>
                <a:tc>
                  <a:txBody>
                    <a:bodyPr/>
                    <a:lstStyle/>
                    <a:p>
                      <a:pPr algn="ctr" fontAlgn="ctr"/>
                      <a:r>
                        <a:rPr lang="en-US" sz="900" b="0" i="0" u="none" strike="noStrike" dirty="0">
                          <a:solidFill>
                            <a:srgbClr val="000000"/>
                          </a:solidFill>
                          <a:effectLst/>
                          <a:latin typeface="+mj-lt"/>
                        </a:rPr>
                        <a:t>7,165</a:t>
                      </a:r>
                    </a:p>
                  </a:txBody>
                  <a:tcPr marL="6350" marR="6350" marT="6350" marB="0" anchor="ctr">
                    <a:solidFill>
                      <a:schemeClr val="accent2">
                        <a:lumMod val="20000"/>
                        <a:lumOff val="80000"/>
                      </a:schemeClr>
                    </a:solidFill>
                  </a:tcPr>
                </a:tc>
                <a:tc>
                  <a:txBody>
                    <a:bodyPr/>
                    <a:lstStyle/>
                    <a:p>
                      <a:pPr algn="ctr" fontAlgn="ctr"/>
                      <a:r>
                        <a:rPr lang="en-US" sz="900" b="0" i="0" u="none" strike="noStrike" dirty="0">
                          <a:solidFill>
                            <a:srgbClr val="000000"/>
                          </a:solidFill>
                          <a:effectLst/>
                          <a:latin typeface="+mj-lt"/>
                        </a:rPr>
                        <a:t>10,789</a:t>
                      </a:r>
                    </a:p>
                  </a:txBody>
                  <a:tcPr marL="6350" marR="6350" marT="6350" marB="0" anchor="ctr">
                    <a:solidFill>
                      <a:schemeClr val="accent2">
                        <a:lumMod val="20000"/>
                        <a:lumOff val="80000"/>
                      </a:schemeClr>
                    </a:solidFill>
                  </a:tcPr>
                </a:tc>
                <a:tc>
                  <a:txBody>
                    <a:bodyPr/>
                    <a:lstStyle/>
                    <a:p>
                      <a:pPr algn="ctr" fontAlgn="ctr"/>
                      <a:r>
                        <a:rPr lang="en-US" sz="900" b="0" i="0" u="none" strike="noStrike" dirty="0">
                          <a:solidFill>
                            <a:srgbClr val="000000"/>
                          </a:solidFill>
                          <a:effectLst/>
                          <a:latin typeface="+mj-lt"/>
                        </a:rPr>
                        <a:t>14,001</a:t>
                      </a:r>
                    </a:p>
                  </a:txBody>
                  <a:tcPr marL="6350" marR="6350" marT="6350" marB="0" anchor="ctr">
                    <a:solidFill>
                      <a:schemeClr val="accent2">
                        <a:lumMod val="20000"/>
                        <a:lumOff val="80000"/>
                      </a:schemeClr>
                    </a:solidFill>
                  </a:tcPr>
                </a:tc>
                <a:tc>
                  <a:txBody>
                    <a:bodyPr/>
                    <a:lstStyle/>
                    <a:p>
                      <a:pPr algn="ctr" fontAlgn="ctr"/>
                      <a:r>
                        <a:rPr lang="en-US" sz="900" b="0" i="0" u="none" strike="noStrike" dirty="0">
                          <a:solidFill>
                            <a:srgbClr val="000000"/>
                          </a:solidFill>
                          <a:effectLst/>
                          <a:latin typeface="+mj-lt"/>
                        </a:rPr>
                        <a:t>17,319</a:t>
                      </a:r>
                    </a:p>
                  </a:txBody>
                  <a:tcPr marL="6350" marR="6350" marT="6350" marB="0" anchor="ctr">
                    <a:solidFill>
                      <a:schemeClr val="accent2">
                        <a:lumMod val="20000"/>
                        <a:lumOff val="80000"/>
                      </a:schemeClr>
                    </a:solidFill>
                  </a:tcPr>
                </a:tc>
                <a:tc>
                  <a:txBody>
                    <a:bodyPr/>
                    <a:lstStyle/>
                    <a:p>
                      <a:pPr algn="ctr" fontAlgn="ctr"/>
                      <a:r>
                        <a:rPr lang="en-US" sz="900" b="0" i="0" u="none" strike="noStrike" dirty="0">
                          <a:solidFill>
                            <a:srgbClr val="000000"/>
                          </a:solidFill>
                          <a:effectLst/>
                          <a:latin typeface="+mj-lt"/>
                        </a:rPr>
                        <a:t>19,075</a:t>
                      </a:r>
                    </a:p>
                  </a:txBody>
                  <a:tcPr marL="6350" marR="6350" marT="6350" marB="0" anchor="ctr">
                    <a:solidFill>
                      <a:schemeClr val="accent2">
                        <a:lumMod val="20000"/>
                        <a:lumOff val="80000"/>
                      </a:schemeClr>
                    </a:solidFill>
                  </a:tcPr>
                </a:tc>
                <a:tc>
                  <a:txBody>
                    <a:bodyPr/>
                    <a:lstStyle/>
                    <a:p>
                      <a:pPr algn="ctr" fontAlgn="ctr"/>
                      <a:r>
                        <a:rPr lang="en-US" sz="900" b="0" i="0" u="none" strike="noStrike" dirty="0">
                          <a:solidFill>
                            <a:srgbClr val="000000"/>
                          </a:solidFill>
                          <a:effectLst/>
                          <a:latin typeface="+mj-lt"/>
                        </a:rPr>
                        <a:t>22,347</a:t>
                      </a:r>
                    </a:p>
                  </a:txBody>
                  <a:tcPr marL="6350" marR="6350" marT="6350" marB="0" anchor="ctr">
                    <a:solidFill>
                      <a:schemeClr val="accent2">
                        <a:lumMod val="20000"/>
                        <a:lumOff val="80000"/>
                      </a:schemeClr>
                    </a:solidFill>
                  </a:tcPr>
                </a:tc>
                <a:extLst>
                  <a:ext uri="{0D108BD9-81ED-4DB2-BD59-A6C34878D82A}">
                    <a16:rowId xmlns:a16="http://schemas.microsoft.com/office/drawing/2014/main" val="1708262471"/>
                  </a:ext>
                </a:extLst>
              </a:tr>
              <a:tr h="147192">
                <a:tc>
                  <a:txBody>
                    <a:bodyPr/>
                    <a:lstStyle/>
                    <a:p>
                      <a:pPr algn="ctr" fontAlgn="ctr"/>
                      <a:r>
                        <a:rPr lang="en-US" sz="800" b="1" i="0" u="none" strike="noStrike" dirty="0">
                          <a:solidFill>
                            <a:srgbClr val="000000"/>
                          </a:solidFill>
                          <a:effectLst/>
                          <a:latin typeface="+mj-lt"/>
                        </a:rPr>
                        <a:t>EBITDA Margin</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mj-lt"/>
                        </a:rPr>
                        <a:t>35.09%</a:t>
                      </a:r>
                    </a:p>
                  </a:txBody>
                  <a:tcPr marL="6350" marR="6350" marT="6350" marB="0" anchor="ctr">
                    <a:lnL w="12700" cap="flat" cmpd="sng" algn="ctr">
                      <a:noFill/>
                      <a:prstDash val="solid"/>
                      <a:round/>
                      <a:headEnd type="none" w="med" len="med"/>
                      <a:tailEnd type="none" w="med" len="med"/>
                    </a:lnL>
                  </a:tcPr>
                </a:tc>
                <a:tc>
                  <a:txBody>
                    <a:bodyPr/>
                    <a:lstStyle/>
                    <a:p>
                      <a:pPr algn="ctr" fontAlgn="ctr"/>
                      <a:r>
                        <a:rPr lang="en-US" sz="900" b="0" i="0" u="none" strike="noStrike">
                          <a:solidFill>
                            <a:srgbClr val="000000"/>
                          </a:solidFill>
                          <a:effectLst/>
                          <a:latin typeface="+mj-lt"/>
                        </a:rPr>
                        <a:t>53.05%</a:t>
                      </a:r>
                    </a:p>
                  </a:txBody>
                  <a:tcPr marL="6350" marR="6350" marT="6350" marB="0" anchor="ctr"/>
                </a:tc>
                <a:tc>
                  <a:txBody>
                    <a:bodyPr/>
                    <a:lstStyle/>
                    <a:p>
                      <a:pPr algn="ctr" fontAlgn="ctr"/>
                      <a:r>
                        <a:rPr lang="en-US" sz="900" b="0" i="0" u="none" strike="noStrike">
                          <a:solidFill>
                            <a:srgbClr val="000000"/>
                          </a:solidFill>
                          <a:effectLst/>
                          <a:latin typeface="+mj-lt"/>
                        </a:rPr>
                        <a:t>59.54%</a:t>
                      </a:r>
                    </a:p>
                  </a:txBody>
                  <a:tcPr marL="6350" marR="6350" marT="6350" marB="0" anchor="ctr"/>
                </a:tc>
                <a:tc>
                  <a:txBody>
                    <a:bodyPr/>
                    <a:lstStyle/>
                    <a:p>
                      <a:pPr algn="ctr" fontAlgn="ctr"/>
                      <a:r>
                        <a:rPr lang="en-US" sz="900" b="0" i="0" u="none" strike="noStrike">
                          <a:solidFill>
                            <a:srgbClr val="000000"/>
                          </a:solidFill>
                          <a:effectLst/>
                          <a:latin typeface="+mj-lt"/>
                        </a:rPr>
                        <a:t>63.34%</a:t>
                      </a:r>
                    </a:p>
                  </a:txBody>
                  <a:tcPr marL="6350" marR="6350" marT="6350" marB="0" anchor="ctr"/>
                </a:tc>
                <a:tc>
                  <a:txBody>
                    <a:bodyPr/>
                    <a:lstStyle/>
                    <a:p>
                      <a:pPr algn="ctr" fontAlgn="ctr"/>
                      <a:r>
                        <a:rPr lang="en-US" sz="900" b="0" i="0" u="none" strike="noStrike" dirty="0">
                          <a:solidFill>
                            <a:srgbClr val="000000"/>
                          </a:solidFill>
                          <a:effectLst/>
                          <a:latin typeface="+mj-lt"/>
                        </a:rPr>
                        <a:t>66.50%</a:t>
                      </a:r>
                    </a:p>
                  </a:txBody>
                  <a:tcPr marL="6350" marR="6350" marT="6350" marB="0" anchor="ctr"/>
                </a:tc>
                <a:tc>
                  <a:txBody>
                    <a:bodyPr/>
                    <a:lstStyle/>
                    <a:p>
                      <a:pPr algn="ctr" fontAlgn="ctr"/>
                      <a:r>
                        <a:rPr lang="en-US" sz="900" b="0" i="0" u="none" strike="noStrike">
                          <a:solidFill>
                            <a:srgbClr val="000000"/>
                          </a:solidFill>
                          <a:effectLst/>
                          <a:latin typeface="+mj-lt"/>
                        </a:rPr>
                        <a:t>63.50%</a:t>
                      </a:r>
                    </a:p>
                  </a:txBody>
                  <a:tcPr marL="6350" marR="6350" marT="6350" marB="0" anchor="ctr"/>
                </a:tc>
                <a:tc>
                  <a:txBody>
                    <a:bodyPr/>
                    <a:lstStyle/>
                    <a:p>
                      <a:pPr algn="ctr" fontAlgn="ctr"/>
                      <a:r>
                        <a:rPr lang="en-US" sz="900" b="0" i="0" u="none" strike="noStrike" dirty="0">
                          <a:solidFill>
                            <a:srgbClr val="000000"/>
                          </a:solidFill>
                          <a:effectLst/>
                          <a:latin typeface="+mj-lt"/>
                        </a:rPr>
                        <a:t>63.70%</a:t>
                      </a:r>
                    </a:p>
                  </a:txBody>
                  <a:tcPr marL="6350" marR="6350" marT="6350" marB="0" anchor="ctr"/>
                </a:tc>
                <a:extLst>
                  <a:ext uri="{0D108BD9-81ED-4DB2-BD59-A6C34878D82A}">
                    <a16:rowId xmlns:a16="http://schemas.microsoft.com/office/drawing/2014/main" val="160028615"/>
                  </a:ext>
                </a:extLst>
              </a:tr>
              <a:tr h="147192">
                <a:tc>
                  <a:txBody>
                    <a:bodyPr/>
                    <a:lstStyle/>
                    <a:p>
                      <a:pPr algn="ctr" fontAlgn="ctr"/>
                      <a:r>
                        <a:rPr lang="en-US" sz="800" b="1" i="0" u="none" strike="noStrike" dirty="0">
                          <a:solidFill>
                            <a:srgbClr val="000000"/>
                          </a:solidFill>
                          <a:effectLst/>
                          <a:latin typeface="+mj-lt"/>
                        </a:rPr>
                        <a:t>EBIT</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fontAlgn="ctr"/>
                      <a:r>
                        <a:rPr lang="en-US" sz="900" b="0" i="0" u="none" strike="noStrike" dirty="0">
                          <a:solidFill>
                            <a:srgbClr val="000000"/>
                          </a:solidFill>
                          <a:effectLst/>
                          <a:latin typeface="+mj-lt"/>
                        </a:rPr>
                        <a:t>2,140</a:t>
                      </a:r>
                    </a:p>
                  </a:txBody>
                  <a:tcPr marL="6350" marR="6350" marT="6350" marB="0" anchor="ctr">
                    <a:lnL w="12700" cap="flat" cmpd="sng" algn="ctr">
                      <a:noFill/>
                      <a:prstDash val="solid"/>
                      <a:round/>
                      <a:headEnd type="none" w="med" len="med"/>
                      <a:tailEnd type="none" w="med" len="med"/>
                    </a:lnL>
                    <a:solidFill>
                      <a:schemeClr val="accent2">
                        <a:lumMod val="20000"/>
                        <a:lumOff val="80000"/>
                      </a:schemeClr>
                    </a:solidFill>
                  </a:tcPr>
                </a:tc>
                <a:tc>
                  <a:txBody>
                    <a:bodyPr/>
                    <a:lstStyle/>
                    <a:p>
                      <a:pPr algn="ctr" fontAlgn="ctr"/>
                      <a:r>
                        <a:rPr lang="en-US" sz="900" b="0" i="0" u="none" strike="noStrike" dirty="0">
                          <a:solidFill>
                            <a:srgbClr val="000000"/>
                          </a:solidFill>
                          <a:effectLst/>
                          <a:latin typeface="+mj-lt"/>
                        </a:rPr>
                        <a:t>6,800</a:t>
                      </a:r>
                    </a:p>
                  </a:txBody>
                  <a:tcPr marL="6350" marR="6350" marT="6350" marB="0" anchor="ctr">
                    <a:solidFill>
                      <a:schemeClr val="accent2">
                        <a:lumMod val="20000"/>
                        <a:lumOff val="80000"/>
                      </a:schemeClr>
                    </a:solidFill>
                  </a:tcPr>
                </a:tc>
                <a:tc>
                  <a:txBody>
                    <a:bodyPr/>
                    <a:lstStyle/>
                    <a:p>
                      <a:pPr algn="ctr" fontAlgn="ctr"/>
                      <a:r>
                        <a:rPr lang="en-US" sz="900" b="0" i="0" u="none" strike="noStrike" dirty="0">
                          <a:solidFill>
                            <a:srgbClr val="000000"/>
                          </a:solidFill>
                          <a:effectLst/>
                          <a:latin typeface="+mj-lt"/>
                        </a:rPr>
                        <a:t>10,417</a:t>
                      </a:r>
                    </a:p>
                  </a:txBody>
                  <a:tcPr marL="6350" marR="6350" marT="6350" marB="0" anchor="ctr">
                    <a:solidFill>
                      <a:schemeClr val="accent2">
                        <a:lumMod val="20000"/>
                        <a:lumOff val="80000"/>
                      </a:schemeClr>
                    </a:solidFill>
                  </a:tcPr>
                </a:tc>
                <a:tc>
                  <a:txBody>
                    <a:bodyPr/>
                    <a:lstStyle/>
                    <a:p>
                      <a:pPr algn="ctr" fontAlgn="ctr"/>
                      <a:r>
                        <a:rPr lang="en-US" sz="900" b="0" i="0" u="none" strike="noStrike" dirty="0">
                          <a:solidFill>
                            <a:srgbClr val="000000"/>
                          </a:solidFill>
                          <a:effectLst/>
                          <a:latin typeface="+mj-lt"/>
                        </a:rPr>
                        <a:t>13,614</a:t>
                      </a:r>
                    </a:p>
                  </a:txBody>
                  <a:tcPr marL="6350" marR="6350" marT="6350" marB="0" anchor="ctr">
                    <a:solidFill>
                      <a:schemeClr val="accent2">
                        <a:lumMod val="20000"/>
                        <a:lumOff val="80000"/>
                      </a:schemeClr>
                    </a:solidFill>
                  </a:tcPr>
                </a:tc>
                <a:tc>
                  <a:txBody>
                    <a:bodyPr/>
                    <a:lstStyle/>
                    <a:p>
                      <a:pPr algn="ctr" fontAlgn="ctr"/>
                      <a:r>
                        <a:rPr lang="en-US" sz="900" b="0" i="0" u="none" strike="noStrike" dirty="0">
                          <a:solidFill>
                            <a:srgbClr val="000000"/>
                          </a:solidFill>
                          <a:effectLst/>
                          <a:latin typeface="+mj-lt"/>
                        </a:rPr>
                        <a:t>16,909</a:t>
                      </a:r>
                    </a:p>
                  </a:txBody>
                  <a:tcPr marL="6350" marR="6350" marT="6350" marB="0" anchor="ctr">
                    <a:solidFill>
                      <a:schemeClr val="accent2">
                        <a:lumMod val="20000"/>
                        <a:lumOff val="80000"/>
                      </a:schemeClr>
                    </a:solidFill>
                  </a:tcPr>
                </a:tc>
                <a:tc>
                  <a:txBody>
                    <a:bodyPr/>
                    <a:lstStyle/>
                    <a:p>
                      <a:pPr algn="ctr" fontAlgn="ctr"/>
                      <a:r>
                        <a:rPr lang="en-US" sz="900" b="0" i="0" u="none" strike="noStrike" dirty="0">
                          <a:solidFill>
                            <a:srgbClr val="000000"/>
                          </a:solidFill>
                          <a:effectLst/>
                          <a:latin typeface="+mj-lt"/>
                        </a:rPr>
                        <a:t>18,642</a:t>
                      </a:r>
                    </a:p>
                  </a:txBody>
                  <a:tcPr marL="6350" marR="6350" marT="6350" marB="0" anchor="ctr">
                    <a:solidFill>
                      <a:schemeClr val="accent2">
                        <a:lumMod val="20000"/>
                        <a:lumOff val="80000"/>
                      </a:schemeClr>
                    </a:solidFill>
                  </a:tcPr>
                </a:tc>
                <a:tc>
                  <a:txBody>
                    <a:bodyPr/>
                    <a:lstStyle/>
                    <a:p>
                      <a:pPr algn="ctr" fontAlgn="ctr"/>
                      <a:r>
                        <a:rPr lang="en-US" sz="900" b="0" i="0" u="none" strike="noStrike" dirty="0">
                          <a:solidFill>
                            <a:srgbClr val="000000"/>
                          </a:solidFill>
                          <a:effectLst/>
                          <a:latin typeface="+mj-lt"/>
                        </a:rPr>
                        <a:t>21,869</a:t>
                      </a:r>
                    </a:p>
                  </a:txBody>
                  <a:tcPr marL="6350" marR="6350" marT="6350" marB="0" anchor="ctr">
                    <a:solidFill>
                      <a:schemeClr val="accent2">
                        <a:lumMod val="20000"/>
                        <a:lumOff val="80000"/>
                      </a:schemeClr>
                    </a:solidFill>
                  </a:tcPr>
                </a:tc>
                <a:extLst>
                  <a:ext uri="{0D108BD9-81ED-4DB2-BD59-A6C34878D82A}">
                    <a16:rowId xmlns:a16="http://schemas.microsoft.com/office/drawing/2014/main" val="4157447736"/>
                  </a:ext>
                </a:extLst>
              </a:tr>
              <a:tr h="147192">
                <a:tc>
                  <a:txBody>
                    <a:bodyPr/>
                    <a:lstStyle/>
                    <a:p>
                      <a:pPr algn="ctr" fontAlgn="ctr"/>
                      <a:r>
                        <a:rPr lang="en-US" sz="700" b="1" i="0" u="none" strike="noStrike" dirty="0">
                          <a:solidFill>
                            <a:srgbClr val="000000"/>
                          </a:solidFill>
                          <a:effectLst/>
                          <a:latin typeface="+mj-lt"/>
                        </a:rPr>
                        <a:t>EBIT Margin</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mj-lt"/>
                        </a:rPr>
                        <a:t>29.76%</a:t>
                      </a:r>
                    </a:p>
                  </a:txBody>
                  <a:tcPr marL="6350" marR="6350" marT="6350" marB="0" anchor="ctr">
                    <a:lnL w="12700" cap="flat" cmpd="sng" algn="ctr">
                      <a:noFill/>
                      <a:prstDash val="solid"/>
                      <a:round/>
                      <a:headEnd type="none" w="med" len="med"/>
                      <a:tailEnd type="none" w="med" len="med"/>
                    </a:lnL>
                  </a:tcPr>
                </a:tc>
                <a:tc>
                  <a:txBody>
                    <a:bodyPr/>
                    <a:lstStyle/>
                    <a:p>
                      <a:pPr algn="ctr" fontAlgn="ctr"/>
                      <a:r>
                        <a:rPr lang="en-US" sz="800" b="0" i="0" u="none" strike="noStrike">
                          <a:solidFill>
                            <a:srgbClr val="000000"/>
                          </a:solidFill>
                          <a:effectLst/>
                          <a:latin typeface="+mj-lt"/>
                        </a:rPr>
                        <a:t>50.34%</a:t>
                      </a:r>
                    </a:p>
                  </a:txBody>
                  <a:tcPr marL="6350" marR="6350" marT="6350" marB="0" anchor="ctr"/>
                </a:tc>
                <a:tc>
                  <a:txBody>
                    <a:bodyPr/>
                    <a:lstStyle/>
                    <a:p>
                      <a:pPr algn="ctr" fontAlgn="ctr"/>
                      <a:r>
                        <a:rPr lang="en-US" sz="800" b="0" i="0" u="none" strike="noStrike">
                          <a:solidFill>
                            <a:srgbClr val="000000"/>
                          </a:solidFill>
                          <a:effectLst/>
                          <a:latin typeface="+mj-lt"/>
                        </a:rPr>
                        <a:t>57.49%</a:t>
                      </a:r>
                    </a:p>
                  </a:txBody>
                  <a:tcPr marL="6350" marR="6350" marT="6350" marB="0" anchor="ctr"/>
                </a:tc>
                <a:tc>
                  <a:txBody>
                    <a:bodyPr/>
                    <a:lstStyle/>
                    <a:p>
                      <a:pPr algn="ctr" fontAlgn="ctr"/>
                      <a:r>
                        <a:rPr lang="en-US" sz="800" b="0" i="0" u="none" strike="noStrike">
                          <a:solidFill>
                            <a:srgbClr val="000000"/>
                          </a:solidFill>
                          <a:effectLst/>
                          <a:latin typeface="+mj-lt"/>
                        </a:rPr>
                        <a:t>61.59%</a:t>
                      </a:r>
                    </a:p>
                  </a:txBody>
                  <a:tcPr marL="6350" marR="6350" marT="6350" marB="0" anchor="ctr"/>
                </a:tc>
                <a:tc>
                  <a:txBody>
                    <a:bodyPr/>
                    <a:lstStyle/>
                    <a:p>
                      <a:pPr algn="ctr" fontAlgn="ctr"/>
                      <a:r>
                        <a:rPr lang="en-US" sz="800" b="0" i="0" u="none" strike="noStrike" dirty="0">
                          <a:solidFill>
                            <a:srgbClr val="000000"/>
                          </a:solidFill>
                          <a:effectLst/>
                          <a:latin typeface="+mj-lt"/>
                        </a:rPr>
                        <a:t>64.92%</a:t>
                      </a:r>
                    </a:p>
                  </a:txBody>
                  <a:tcPr marL="6350" marR="6350" marT="6350" marB="0" anchor="ctr"/>
                </a:tc>
                <a:tc>
                  <a:txBody>
                    <a:bodyPr/>
                    <a:lstStyle/>
                    <a:p>
                      <a:pPr algn="ctr" fontAlgn="ctr"/>
                      <a:r>
                        <a:rPr lang="en-US" sz="800" b="0" i="0" u="none" strike="noStrike">
                          <a:solidFill>
                            <a:srgbClr val="000000"/>
                          </a:solidFill>
                          <a:effectLst/>
                          <a:latin typeface="+mj-lt"/>
                        </a:rPr>
                        <a:t>62.06%</a:t>
                      </a:r>
                    </a:p>
                  </a:txBody>
                  <a:tcPr marL="6350" marR="6350" marT="6350" marB="0" anchor="ctr"/>
                </a:tc>
                <a:tc>
                  <a:txBody>
                    <a:bodyPr/>
                    <a:lstStyle/>
                    <a:p>
                      <a:pPr algn="ctr" fontAlgn="ctr"/>
                      <a:r>
                        <a:rPr lang="en-US" sz="800" b="0" i="0" u="none" strike="noStrike" dirty="0">
                          <a:solidFill>
                            <a:srgbClr val="000000"/>
                          </a:solidFill>
                          <a:effectLst/>
                          <a:latin typeface="+mj-lt"/>
                        </a:rPr>
                        <a:t>62.34%</a:t>
                      </a:r>
                    </a:p>
                  </a:txBody>
                  <a:tcPr marL="6350" marR="6350" marT="6350" marB="0" anchor="ctr"/>
                </a:tc>
                <a:extLst>
                  <a:ext uri="{0D108BD9-81ED-4DB2-BD59-A6C34878D82A}">
                    <a16:rowId xmlns:a16="http://schemas.microsoft.com/office/drawing/2014/main" val="3989322807"/>
                  </a:ext>
                </a:extLst>
              </a:tr>
            </a:tbl>
          </a:graphicData>
        </a:graphic>
      </p:graphicFrame>
      <p:sp>
        <p:nvSpPr>
          <p:cNvPr id="4" name="object 4">
            <a:extLst>
              <a:ext uri="{FF2B5EF4-FFF2-40B4-BE49-F238E27FC236}">
                <a16:creationId xmlns:a16="http://schemas.microsoft.com/office/drawing/2014/main" id="{081ADFDD-02E3-F437-9F5A-7069D9D44EC3}"/>
              </a:ext>
            </a:extLst>
          </p:cNvPr>
          <p:cNvSpPr txBox="1"/>
          <p:nvPr/>
        </p:nvSpPr>
        <p:spPr>
          <a:xfrm>
            <a:off x="117047" y="5584039"/>
            <a:ext cx="1532000" cy="228268"/>
          </a:xfrm>
          <a:prstGeom prst="rect">
            <a:avLst/>
          </a:prstGeom>
        </p:spPr>
        <p:txBody>
          <a:bodyPr vert="horz" wrap="square" lIns="0" tIns="12700" rIns="0" bIns="0" rtlCol="0">
            <a:spAutoFit/>
          </a:bodyPr>
          <a:lstStyle/>
          <a:p>
            <a:pPr marL="12700">
              <a:lnSpc>
                <a:spcPct val="100000"/>
              </a:lnSpc>
              <a:spcBef>
                <a:spcPts val="100"/>
              </a:spcBef>
            </a:pPr>
            <a:r>
              <a:rPr sz="1400" b="1" dirty="0">
                <a:latin typeface="Aharoni" panose="02010803020104030203" pitchFamily="2" charset="-79"/>
                <a:cs typeface="Aharoni" panose="02010803020104030203" pitchFamily="2" charset="-79"/>
              </a:rPr>
              <a:t>Annual</a:t>
            </a:r>
            <a:r>
              <a:rPr sz="1400" b="1" spc="-65" dirty="0">
                <a:latin typeface="Aharoni" panose="02010803020104030203" pitchFamily="2" charset="-79"/>
                <a:cs typeface="Aharoni" panose="02010803020104030203" pitchFamily="2" charset="-79"/>
              </a:rPr>
              <a:t> </a:t>
            </a:r>
            <a:r>
              <a:rPr sz="1400" b="1" dirty="0">
                <a:latin typeface="Aharoni" panose="02010803020104030203" pitchFamily="2" charset="-79"/>
                <a:cs typeface="Aharoni" panose="02010803020104030203" pitchFamily="2" charset="-79"/>
              </a:rPr>
              <a:t>Snapshot</a:t>
            </a:r>
            <a:r>
              <a:rPr sz="1400" b="1" spc="-60" dirty="0">
                <a:latin typeface="Aharoni" panose="02010803020104030203" pitchFamily="2" charset="-79"/>
                <a:cs typeface="Aharoni" panose="02010803020104030203" pitchFamily="2" charset="-79"/>
              </a:rPr>
              <a:t> </a:t>
            </a:r>
            <a:r>
              <a:rPr sz="1400" b="1" spc="-50" dirty="0">
                <a:latin typeface="Aharoni" panose="02010803020104030203" pitchFamily="2" charset="-79"/>
                <a:cs typeface="Aharoni" panose="02010803020104030203" pitchFamily="2" charset="-79"/>
              </a:rPr>
              <a:t>:</a:t>
            </a:r>
            <a:endParaRPr sz="1400" dirty="0">
              <a:latin typeface="Aharoni" panose="02010803020104030203" pitchFamily="2" charset="-79"/>
              <a:cs typeface="Aharoni" panose="02010803020104030203" pitchFamily="2" charset="-79"/>
            </a:endParaRPr>
          </a:p>
        </p:txBody>
      </p:sp>
      <p:graphicFrame>
        <p:nvGraphicFramePr>
          <p:cNvPr id="6" name="object 6">
            <a:extLst>
              <a:ext uri="{FF2B5EF4-FFF2-40B4-BE49-F238E27FC236}">
                <a16:creationId xmlns:a16="http://schemas.microsoft.com/office/drawing/2014/main" id="{18FF7A2B-DC6B-B635-3A9B-5F6EA80A1E8B}"/>
              </a:ext>
            </a:extLst>
          </p:cNvPr>
          <p:cNvGraphicFramePr>
            <a:graphicFrameLocks noGrp="1"/>
          </p:cNvGraphicFramePr>
          <p:nvPr>
            <p:extLst>
              <p:ext uri="{D42A27DB-BD31-4B8C-83A1-F6EECF244321}">
                <p14:modId xmlns:p14="http://schemas.microsoft.com/office/powerpoint/2010/main" val="1817663982"/>
              </p:ext>
            </p:extLst>
          </p:nvPr>
        </p:nvGraphicFramePr>
        <p:xfrm>
          <a:off x="74588" y="5980871"/>
          <a:ext cx="6708823" cy="3270885"/>
        </p:xfrm>
        <a:graphic>
          <a:graphicData uri="http://schemas.openxmlformats.org/drawingml/2006/table">
            <a:tbl>
              <a:tblPr firstRow="1" lastRow="1" bandRow="1">
                <a:tableStyleId>{793D81CF-94F2-401A-BA57-92F5A7B2D0C5}</a:tableStyleId>
              </a:tblPr>
              <a:tblGrid>
                <a:gridCol w="1959078">
                  <a:extLst>
                    <a:ext uri="{9D8B030D-6E8A-4147-A177-3AD203B41FA5}">
                      <a16:colId xmlns:a16="http://schemas.microsoft.com/office/drawing/2014/main" val="20000"/>
                    </a:ext>
                  </a:extLst>
                </a:gridCol>
                <a:gridCol w="1012241">
                  <a:extLst>
                    <a:ext uri="{9D8B030D-6E8A-4147-A177-3AD203B41FA5}">
                      <a16:colId xmlns:a16="http://schemas.microsoft.com/office/drawing/2014/main" val="1325890359"/>
                    </a:ext>
                  </a:extLst>
                </a:gridCol>
                <a:gridCol w="856511">
                  <a:extLst>
                    <a:ext uri="{9D8B030D-6E8A-4147-A177-3AD203B41FA5}">
                      <a16:colId xmlns:a16="http://schemas.microsoft.com/office/drawing/2014/main" val="20002"/>
                    </a:ext>
                  </a:extLst>
                </a:gridCol>
                <a:gridCol w="934376">
                  <a:extLst>
                    <a:ext uri="{9D8B030D-6E8A-4147-A177-3AD203B41FA5}">
                      <a16:colId xmlns:a16="http://schemas.microsoft.com/office/drawing/2014/main" val="20003"/>
                    </a:ext>
                  </a:extLst>
                </a:gridCol>
                <a:gridCol w="1041189">
                  <a:extLst>
                    <a:ext uri="{9D8B030D-6E8A-4147-A177-3AD203B41FA5}">
                      <a16:colId xmlns:a16="http://schemas.microsoft.com/office/drawing/2014/main" val="20004"/>
                    </a:ext>
                  </a:extLst>
                </a:gridCol>
                <a:gridCol w="905428">
                  <a:extLst>
                    <a:ext uri="{9D8B030D-6E8A-4147-A177-3AD203B41FA5}">
                      <a16:colId xmlns:a16="http://schemas.microsoft.com/office/drawing/2014/main" val="20005"/>
                    </a:ext>
                  </a:extLst>
                </a:gridCol>
              </a:tblGrid>
              <a:tr h="99995">
                <a:tc>
                  <a:txBody>
                    <a:bodyPr/>
                    <a:lstStyle/>
                    <a:p>
                      <a:pPr algn="ctr">
                        <a:lnSpc>
                          <a:spcPct val="100000"/>
                        </a:lnSpc>
                      </a:pPr>
                      <a:endParaRPr sz="1050" dirty="0">
                        <a:latin typeface="Times New Roman"/>
                        <a:cs typeface="Times New Roman"/>
                      </a:endParaRPr>
                    </a:p>
                  </a:txBody>
                  <a:tcPr marL="0" marR="0" marT="0" marB="0" anchor="ctr">
                    <a:lnB w="12700" cmpd="sng">
                      <a:noFill/>
                    </a:lnB>
                  </a:tcPr>
                </a:tc>
                <a:tc>
                  <a:txBody>
                    <a:bodyPr/>
                    <a:lstStyle/>
                    <a:p>
                      <a:pPr marR="82550" algn="ctr">
                        <a:lnSpc>
                          <a:spcPct val="100000"/>
                        </a:lnSpc>
                        <a:spcBef>
                          <a:spcPts val="200"/>
                        </a:spcBef>
                      </a:pPr>
                      <a:r>
                        <a:rPr lang="en-US" sz="1050" dirty="0"/>
                        <a:t>FY20</a:t>
                      </a:r>
                      <a:endParaRPr sz="1050" dirty="0">
                        <a:latin typeface="Calibri"/>
                        <a:cs typeface="Calibri"/>
                      </a:endParaRPr>
                    </a:p>
                  </a:txBody>
                  <a:tcPr marL="0" marR="0" marT="25400" marB="0" anchor="ctr"/>
                </a:tc>
                <a:tc>
                  <a:txBody>
                    <a:bodyPr/>
                    <a:lstStyle/>
                    <a:p>
                      <a:pPr marR="82550" algn="ctr">
                        <a:lnSpc>
                          <a:spcPct val="100000"/>
                        </a:lnSpc>
                        <a:spcBef>
                          <a:spcPts val="200"/>
                        </a:spcBef>
                      </a:pPr>
                      <a:r>
                        <a:rPr sz="1050" dirty="0"/>
                        <a:t>FY</a:t>
                      </a:r>
                      <a:r>
                        <a:rPr sz="1050" spc="-35" dirty="0"/>
                        <a:t> </a:t>
                      </a:r>
                      <a:r>
                        <a:rPr sz="1050" spc="-25" dirty="0"/>
                        <a:t>21</a:t>
                      </a:r>
                      <a:endParaRPr sz="1050" dirty="0">
                        <a:latin typeface="Calibri"/>
                        <a:cs typeface="Calibri"/>
                      </a:endParaRPr>
                    </a:p>
                  </a:txBody>
                  <a:tcPr marL="0" marR="0" marT="25400" marB="0" anchor="ctr"/>
                </a:tc>
                <a:tc>
                  <a:txBody>
                    <a:bodyPr/>
                    <a:lstStyle/>
                    <a:p>
                      <a:pPr marR="83820" algn="ctr">
                        <a:lnSpc>
                          <a:spcPct val="100000"/>
                        </a:lnSpc>
                        <a:spcBef>
                          <a:spcPts val="200"/>
                        </a:spcBef>
                      </a:pPr>
                      <a:r>
                        <a:rPr sz="1050" dirty="0"/>
                        <a:t>FY</a:t>
                      </a:r>
                      <a:r>
                        <a:rPr sz="1050" spc="-35" dirty="0"/>
                        <a:t> </a:t>
                      </a:r>
                      <a:r>
                        <a:rPr sz="1050" spc="-25" dirty="0"/>
                        <a:t>22</a:t>
                      </a:r>
                      <a:endParaRPr sz="1050" dirty="0">
                        <a:latin typeface="Calibri"/>
                        <a:cs typeface="Calibri"/>
                      </a:endParaRPr>
                    </a:p>
                  </a:txBody>
                  <a:tcPr marL="0" marR="0" marT="25400" marB="0" anchor="ctr"/>
                </a:tc>
                <a:tc>
                  <a:txBody>
                    <a:bodyPr/>
                    <a:lstStyle/>
                    <a:p>
                      <a:pPr marR="82550" algn="ctr">
                        <a:lnSpc>
                          <a:spcPct val="100000"/>
                        </a:lnSpc>
                        <a:spcBef>
                          <a:spcPts val="200"/>
                        </a:spcBef>
                      </a:pPr>
                      <a:r>
                        <a:rPr sz="1050" dirty="0"/>
                        <a:t>FY</a:t>
                      </a:r>
                      <a:r>
                        <a:rPr sz="1050" spc="-35" dirty="0"/>
                        <a:t> </a:t>
                      </a:r>
                      <a:r>
                        <a:rPr sz="1050" spc="-25" dirty="0"/>
                        <a:t>23</a:t>
                      </a:r>
                      <a:endParaRPr sz="1050" dirty="0">
                        <a:latin typeface="Calibri"/>
                        <a:cs typeface="Calibri"/>
                      </a:endParaRPr>
                    </a:p>
                  </a:txBody>
                  <a:tcPr marL="0" marR="0" marT="25400" marB="0" anchor="ctr"/>
                </a:tc>
                <a:tc>
                  <a:txBody>
                    <a:bodyPr/>
                    <a:lstStyle/>
                    <a:p>
                      <a:pPr marR="4445" algn="ctr">
                        <a:lnSpc>
                          <a:spcPct val="100000"/>
                        </a:lnSpc>
                        <a:spcBef>
                          <a:spcPts val="200"/>
                        </a:spcBef>
                      </a:pPr>
                      <a:r>
                        <a:rPr sz="1050" dirty="0"/>
                        <a:t>FY</a:t>
                      </a:r>
                      <a:r>
                        <a:rPr sz="1050" spc="-35" dirty="0"/>
                        <a:t> </a:t>
                      </a:r>
                      <a:r>
                        <a:rPr sz="1050" spc="-25" dirty="0"/>
                        <a:t>24</a:t>
                      </a:r>
                      <a:endParaRPr sz="1050" dirty="0">
                        <a:latin typeface="Calibri"/>
                        <a:cs typeface="Calibri"/>
                      </a:endParaRPr>
                    </a:p>
                  </a:txBody>
                  <a:tcPr marL="0" marR="0" marT="25400" marB="0" anchor="ctr"/>
                </a:tc>
                <a:extLst>
                  <a:ext uri="{0D108BD9-81ED-4DB2-BD59-A6C34878D82A}">
                    <a16:rowId xmlns:a16="http://schemas.microsoft.com/office/drawing/2014/main" val="10000"/>
                  </a:ext>
                </a:extLst>
              </a:tr>
              <a:tr h="0">
                <a:tc>
                  <a:txBody>
                    <a:bodyPr/>
                    <a:lstStyle/>
                    <a:p>
                      <a:pPr marL="5715" algn="ctr">
                        <a:lnSpc>
                          <a:spcPct val="100000"/>
                        </a:lnSpc>
                        <a:spcBef>
                          <a:spcPts val="200"/>
                        </a:spcBef>
                      </a:pPr>
                      <a:r>
                        <a:rPr sz="900" b="1" spc="-10" dirty="0"/>
                        <a:t>Revenue</a:t>
                      </a:r>
                      <a:endParaRPr sz="900" b="1" dirty="0">
                        <a:latin typeface="+mj-lt"/>
                        <a:cs typeface="Calibri"/>
                      </a:endParaRPr>
                    </a:p>
                  </a:txBody>
                  <a:tcPr marL="0" marR="0" marT="2540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900" b="1" kern="1200" dirty="0">
                          <a:solidFill>
                            <a:schemeClr val="dk1"/>
                          </a:solidFill>
                          <a:effectLst/>
                        </a:rPr>
                        <a:t>10,918</a:t>
                      </a:r>
                      <a:endParaRPr lang="en-US" sz="900" b="0" i="0" u="none" strike="noStrike" dirty="0">
                        <a:solidFill>
                          <a:srgbClr val="000000"/>
                        </a:solidFill>
                        <a:effectLst/>
                        <a:latin typeface="Aptos Narrow" panose="020B0004020202020204" pitchFamily="34" charset="0"/>
                      </a:endParaRPr>
                    </a:p>
                  </a:txBody>
                  <a:tcPr marL="6350" marR="6350" marT="6350" marB="0" anchor="ctr">
                    <a:lnL>
                      <a:noFill/>
                    </a:lnL>
                  </a:tcPr>
                </a:tc>
                <a:tc>
                  <a:txBody>
                    <a:bodyPr/>
                    <a:lstStyle/>
                    <a:p>
                      <a:pPr algn="ctr" fontAlgn="b"/>
                      <a:r>
                        <a:rPr lang="en-US" sz="900" b="1" kern="1200" dirty="0">
                          <a:solidFill>
                            <a:schemeClr val="dk1"/>
                          </a:solidFill>
                          <a:effectLst/>
                        </a:rPr>
                        <a:t>16,675</a:t>
                      </a:r>
                      <a:endParaRPr lang="en-US" sz="9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1" kern="1200" dirty="0">
                          <a:solidFill>
                            <a:schemeClr val="dk1"/>
                          </a:solidFill>
                          <a:effectLst/>
                        </a:rPr>
                        <a:t>26,914</a:t>
                      </a:r>
                      <a:endParaRPr lang="en-US" sz="9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1" kern="1200" dirty="0">
                          <a:solidFill>
                            <a:schemeClr val="dk1"/>
                          </a:solidFill>
                          <a:effectLst/>
                        </a:rPr>
                        <a:t>26,974</a:t>
                      </a:r>
                      <a:endParaRPr lang="en-US" sz="9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1" kern="1200" dirty="0">
                          <a:solidFill>
                            <a:schemeClr val="dk1"/>
                          </a:solidFill>
                          <a:effectLst/>
                        </a:rPr>
                        <a:t>60,922</a:t>
                      </a:r>
                      <a:endParaRPr lang="en-US" sz="900" b="0" i="0" u="none" strike="noStrike" dirty="0">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10001"/>
                  </a:ext>
                </a:extLst>
              </a:tr>
              <a:tr h="85710">
                <a:tc>
                  <a:txBody>
                    <a:bodyPr/>
                    <a:lstStyle/>
                    <a:p>
                      <a:pPr marL="5715" algn="ctr">
                        <a:lnSpc>
                          <a:spcPct val="100000"/>
                        </a:lnSpc>
                        <a:spcBef>
                          <a:spcPts val="120"/>
                        </a:spcBef>
                      </a:pPr>
                      <a:r>
                        <a:rPr sz="900" b="1" spc="-10" dirty="0"/>
                        <a:t>Growth</a:t>
                      </a:r>
                      <a:r>
                        <a:rPr sz="900" b="1" spc="-30" dirty="0"/>
                        <a:t> </a:t>
                      </a:r>
                      <a:r>
                        <a:rPr sz="900" b="1" spc="-10" dirty="0"/>
                        <a:t>(</a:t>
                      </a:r>
                      <a:r>
                        <a:rPr lang="en-US" sz="900" b="1" spc="-10" dirty="0"/>
                        <a:t>Y</a:t>
                      </a:r>
                      <a:r>
                        <a:rPr sz="900" b="1" spc="-10" dirty="0"/>
                        <a:t>o</a:t>
                      </a:r>
                      <a:r>
                        <a:rPr lang="en-US" sz="900" b="1" spc="-10" dirty="0"/>
                        <a:t>Y</a:t>
                      </a:r>
                      <a:r>
                        <a:rPr sz="900" b="1" spc="-10" dirty="0"/>
                        <a:t>)</a:t>
                      </a:r>
                      <a:endParaRPr sz="900" b="1" dirty="0">
                        <a:latin typeface="+mj-lt"/>
                        <a:cs typeface="Calibri"/>
                      </a:endParaRPr>
                    </a:p>
                  </a:txBody>
                  <a:tcPr marL="0" marR="0" marT="1524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R="79375" algn="ctr">
                        <a:lnSpc>
                          <a:spcPct val="100000"/>
                        </a:lnSpc>
                        <a:spcBef>
                          <a:spcPts val="120"/>
                        </a:spcBef>
                      </a:pPr>
                      <a:r>
                        <a:rPr lang="en-US" sz="900" b="0" kern="1200" dirty="0">
                          <a:solidFill>
                            <a:schemeClr val="dk1"/>
                          </a:solidFill>
                          <a:effectLst/>
                        </a:rPr>
                        <a:t>-6.81%</a:t>
                      </a:r>
                      <a:endParaRPr sz="900" dirty="0">
                        <a:latin typeface="Aptos Narrow" panose="020B0004020202020204" pitchFamily="34" charset="0"/>
                        <a:cs typeface="Calibri"/>
                      </a:endParaRPr>
                    </a:p>
                  </a:txBody>
                  <a:tcPr marL="0" marR="0" marT="15240" marB="0" anchor="ctr">
                    <a:lnL>
                      <a:noFill/>
                    </a:lnL>
                  </a:tcPr>
                </a:tc>
                <a:tc>
                  <a:txBody>
                    <a:bodyPr/>
                    <a:lstStyle/>
                    <a:p>
                      <a:pPr marR="79375" algn="ctr">
                        <a:lnSpc>
                          <a:spcPct val="100000"/>
                        </a:lnSpc>
                        <a:spcBef>
                          <a:spcPts val="120"/>
                        </a:spcBef>
                      </a:pPr>
                      <a:r>
                        <a:rPr lang="en-US" sz="900" b="0" kern="1200" dirty="0">
                          <a:solidFill>
                            <a:schemeClr val="dk1"/>
                          </a:solidFill>
                          <a:effectLst/>
                        </a:rPr>
                        <a:t>52.73%</a:t>
                      </a:r>
                      <a:endParaRPr sz="900" dirty="0">
                        <a:latin typeface="Aptos Narrow" panose="020B0004020202020204" pitchFamily="34" charset="0"/>
                        <a:cs typeface="Calibri"/>
                      </a:endParaRPr>
                    </a:p>
                  </a:txBody>
                  <a:tcPr marL="0" marR="0" marT="15240" marB="0" anchor="ctr"/>
                </a:tc>
                <a:tc>
                  <a:txBody>
                    <a:bodyPr/>
                    <a:lstStyle/>
                    <a:p>
                      <a:pPr marR="80645" algn="ctr">
                        <a:lnSpc>
                          <a:spcPct val="100000"/>
                        </a:lnSpc>
                        <a:spcBef>
                          <a:spcPts val="120"/>
                        </a:spcBef>
                      </a:pPr>
                      <a:r>
                        <a:rPr lang="en-US" sz="900" b="0" kern="1200" dirty="0">
                          <a:solidFill>
                            <a:schemeClr val="dk1"/>
                          </a:solidFill>
                          <a:effectLst/>
                        </a:rPr>
                        <a:t>61.40%</a:t>
                      </a:r>
                      <a:endParaRPr sz="900" dirty="0">
                        <a:latin typeface="Aptos Narrow" panose="020B0004020202020204" pitchFamily="34" charset="0"/>
                        <a:cs typeface="Calibri"/>
                      </a:endParaRPr>
                    </a:p>
                  </a:txBody>
                  <a:tcPr marL="0" marR="0" marT="15240" marB="0" anchor="ctr"/>
                </a:tc>
                <a:tc>
                  <a:txBody>
                    <a:bodyPr/>
                    <a:lstStyle/>
                    <a:p>
                      <a:pPr marR="79375" algn="ctr">
                        <a:lnSpc>
                          <a:spcPct val="100000"/>
                        </a:lnSpc>
                        <a:spcBef>
                          <a:spcPts val="120"/>
                        </a:spcBef>
                      </a:pPr>
                      <a:r>
                        <a:rPr lang="en-US" sz="900" b="0" kern="1200" dirty="0">
                          <a:solidFill>
                            <a:schemeClr val="dk1"/>
                          </a:solidFill>
                          <a:effectLst/>
                        </a:rPr>
                        <a:t>0.22%</a:t>
                      </a:r>
                      <a:endParaRPr sz="900" dirty="0">
                        <a:latin typeface="Aptos Narrow" panose="020B0004020202020204" pitchFamily="34" charset="0"/>
                        <a:cs typeface="Calibri"/>
                      </a:endParaRPr>
                    </a:p>
                  </a:txBody>
                  <a:tcPr marL="0" marR="0" marT="15240" marB="0" anchor="ctr"/>
                </a:tc>
                <a:tc>
                  <a:txBody>
                    <a:bodyPr/>
                    <a:lstStyle/>
                    <a:p>
                      <a:pPr algn="ctr">
                        <a:lnSpc>
                          <a:spcPct val="100000"/>
                        </a:lnSpc>
                        <a:spcBef>
                          <a:spcPts val="120"/>
                        </a:spcBef>
                      </a:pPr>
                      <a:r>
                        <a:rPr lang="en-US" sz="900" b="0" kern="1200" dirty="0">
                          <a:solidFill>
                            <a:schemeClr val="dk1"/>
                          </a:solidFill>
                          <a:effectLst/>
                        </a:rPr>
                        <a:t>125.85%</a:t>
                      </a:r>
                      <a:endParaRPr sz="900" dirty="0">
                        <a:latin typeface="Aptos Narrow" panose="020B0004020202020204" pitchFamily="34" charset="0"/>
                        <a:cs typeface="Calibri"/>
                      </a:endParaRPr>
                    </a:p>
                  </a:txBody>
                  <a:tcPr marL="0" marR="0" marT="15240" marB="0" anchor="ctr"/>
                </a:tc>
                <a:extLst>
                  <a:ext uri="{0D108BD9-81ED-4DB2-BD59-A6C34878D82A}">
                    <a16:rowId xmlns:a16="http://schemas.microsoft.com/office/drawing/2014/main" val="10002"/>
                  </a:ext>
                </a:extLst>
              </a:tr>
              <a:tr h="87852">
                <a:tc>
                  <a:txBody>
                    <a:bodyPr/>
                    <a:lstStyle/>
                    <a:p>
                      <a:pPr marL="5715" algn="ctr">
                        <a:lnSpc>
                          <a:spcPct val="100000"/>
                        </a:lnSpc>
                        <a:spcBef>
                          <a:spcPts val="30"/>
                        </a:spcBef>
                      </a:pPr>
                      <a:r>
                        <a:rPr lang="en-US" sz="900" b="1" dirty="0"/>
                        <a:t>Cost Of Revenue</a:t>
                      </a:r>
                      <a:endParaRPr sz="900" b="1" dirty="0">
                        <a:latin typeface="+mj-lt"/>
                        <a:cs typeface="Calibri"/>
                      </a:endParaRPr>
                    </a:p>
                  </a:txBody>
                  <a:tcPr marL="0" marR="0" marT="381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R="78740" algn="ctr">
                        <a:lnSpc>
                          <a:spcPct val="100000"/>
                        </a:lnSpc>
                        <a:spcBef>
                          <a:spcPts val="30"/>
                        </a:spcBef>
                      </a:pPr>
                      <a:r>
                        <a:rPr lang="en-US" sz="900" b="0" kern="1200" dirty="0">
                          <a:solidFill>
                            <a:schemeClr val="dk1"/>
                          </a:solidFill>
                          <a:effectLst/>
                        </a:rPr>
                        <a:t>4,150</a:t>
                      </a:r>
                      <a:endParaRPr sz="900" dirty="0">
                        <a:latin typeface="Aptos Narrow" panose="020B0004020202020204" pitchFamily="34" charset="0"/>
                        <a:cs typeface="Calibri"/>
                      </a:endParaRPr>
                    </a:p>
                  </a:txBody>
                  <a:tcPr marL="0" marR="0" marT="3810" marB="0" anchor="ctr">
                    <a:lnL>
                      <a:noFill/>
                    </a:lnL>
                  </a:tcPr>
                </a:tc>
                <a:tc>
                  <a:txBody>
                    <a:bodyPr/>
                    <a:lstStyle/>
                    <a:p>
                      <a:pPr marR="78740" algn="ctr">
                        <a:lnSpc>
                          <a:spcPct val="100000"/>
                        </a:lnSpc>
                        <a:spcBef>
                          <a:spcPts val="30"/>
                        </a:spcBef>
                      </a:pPr>
                      <a:r>
                        <a:rPr lang="en-US" sz="900" b="0" kern="1200" dirty="0">
                          <a:solidFill>
                            <a:schemeClr val="dk1"/>
                          </a:solidFill>
                          <a:effectLst/>
                        </a:rPr>
                        <a:t>6,118</a:t>
                      </a:r>
                      <a:endParaRPr sz="900" dirty="0">
                        <a:latin typeface="Aptos Narrow" panose="020B0004020202020204" pitchFamily="34" charset="0"/>
                        <a:cs typeface="Calibri"/>
                      </a:endParaRPr>
                    </a:p>
                  </a:txBody>
                  <a:tcPr marL="0" marR="0" marT="3810" marB="0" anchor="ctr"/>
                </a:tc>
                <a:tc>
                  <a:txBody>
                    <a:bodyPr/>
                    <a:lstStyle/>
                    <a:p>
                      <a:pPr marR="80010" algn="ctr">
                        <a:lnSpc>
                          <a:spcPct val="100000"/>
                        </a:lnSpc>
                        <a:spcBef>
                          <a:spcPts val="30"/>
                        </a:spcBef>
                      </a:pPr>
                      <a:r>
                        <a:rPr lang="en-US" sz="900" b="0" kern="1200" dirty="0">
                          <a:solidFill>
                            <a:schemeClr val="dk1"/>
                          </a:solidFill>
                          <a:effectLst/>
                        </a:rPr>
                        <a:t>9,439</a:t>
                      </a:r>
                      <a:endParaRPr sz="900" dirty="0">
                        <a:latin typeface="Aptos Narrow" panose="020B0004020202020204" pitchFamily="34" charset="0"/>
                        <a:cs typeface="Calibri"/>
                      </a:endParaRPr>
                    </a:p>
                  </a:txBody>
                  <a:tcPr marL="0" marR="0" marT="3810" marB="0" anchor="ctr"/>
                </a:tc>
                <a:tc>
                  <a:txBody>
                    <a:bodyPr/>
                    <a:lstStyle/>
                    <a:p>
                      <a:pPr marR="78740" algn="ctr">
                        <a:lnSpc>
                          <a:spcPct val="100000"/>
                        </a:lnSpc>
                        <a:spcBef>
                          <a:spcPts val="30"/>
                        </a:spcBef>
                      </a:pPr>
                      <a:r>
                        <a:rPr lang="en-US" sz="900" b="0" kern="1200" dirty="0">
                          <a:solidFill>
                            <a:schemeClr val="dk1"/>
                          </a:solidFill>
                          <a:effectLst/>
                        </a:rPr>
                        <a:t>11,618</a:t>
                      </a:r>
                      <a:endParaRPr sz="900" dirty="0">
                        <a:latin typeface="Aptos Narrow" panose="020B0004020202020204" pitchFamily="34" charset="0"/>
                        <a:cs typeface="Calibri"/>
                      </a:endParaRPr>
                    </a:p>
                  </a:txBody>
                  <a:tcPr marL="0" marR="0" marT="3810" marB="0" anchor="ctr"/>
                </a:tc>
                <a:tc>
                  <a:txBody>
                    <a:bodyPr/>
                    <a:lstStyle/>
                    <a:p>
                      <a:pPr marR="635" algn="ctr">
                        <a:lnSpc>
                          <a:spcPct val="100000"/>
                        </a:lnSpc>
                        <a:spcBef>
                          <a:spcPts val="30"/>
                        </a:spcBef>
                      </a:pPr>
                      <a:r>
                        <a:rPr lang="en-US" sz="900" b="0" kern="1200" dirty="0">
                          <a:solidFill>
                            <a:schemeClr val="dk1"/>
                          </a:solidFill>
                          <a:effectLst/>
                        </a:rPr>
                        <a:t>16,621</a:t>
                      </a:r>
                      <a:endParaRPr sz="900" dirty="0">
                        <a:latin typeface="Aptos Narrow" panose="020B0004020202020204" pitchFamily="34" charset="0"/>
                        <a:cs typeface="Calibri"/>
                      </a:endParaRPr>
                    </a:p>
                  </a:txBody>
                  <a:tcPr marL="0" marR="0" marT="3810" marB="0" anchor="ctr"/>
                </a:tc>
                <a:extLst>
                  <a:ext uri="{0D108BD9-81ED-4DB2-BD59-A6C34878D82A}">
                    <a16:rowId xmlns:a16="http://schemas.microsoft.com/office/drawing/2014/main" val="10005"/>
                  </a:ext>
                </a:extLst>
              </a:tr>
              <a:tr h="0">
                <a:tc>
                  <a:txBody>
                    <a:bodyPr/>
                    <a:lstStyle/>
                    <a:p>
                      <a:pPr marL="5715" algn="ctr">
                        <a:lnSpc>
                          <a:spcPct val="100000"/>
                        </a:lnSpc>
                        <a:spcBef>
                          <a:spcPts val="40"/>
                        </a:spcBef>
                      </a:pPr>
                      <a:r>
                        <a:rPr lang="en-US" sz="900" b="1" dirty="0"/>
                        <a:t>Gross Profit</a:t>
                      </a:r>
                      <a:endParaRPr sz="900" b="1" dirty="0">
                        <a:latin typeface="+mj-lt"/>
                        <a:cs typeface="Calibri"/>
                      </a:endParaRPr>
                    </a:p>
                  </a:txBody>
                  <a:tcPr marL="0" marR="0" marT="508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R="78740" algn="ctr">
                        <a:lnSpc>
                          <a:spcPct val="100000"/>
                        </a:lnSpc>
                        <a:spcBef>
                          <a:spcPts val="40"/>
                        </a:spcBef>
                      </a:pPr>
                      <a:r>
                        <a:rPr lang="en-US" sz="900" b="1" kern="1200" dirty="0">
                          <a:solidFill>
                            <a:schemeClr val="dk1"/>
                          </a:solidFill>
                          <a:effectLst/>
                        </a:rPr>
                        <a:t>6,768</a:t>
                      </a:r>
                      <a:endParaRPr sz="900" dirty="0">
                        <a:latin typeface="Aptos Narrow" panose="020B0004020202020204" pitchFamily="34" charset="0"/>
                        <a:cs typeface="Calibri"/>
                      </a:endParaRPr>
                    </a:p>
                  </a:txBody>
                  <a:tcPr marL="0" marR="0" marT="5080" marB="0" anchor="ctr">
                    <a:lnL>
                      <a:noFill/>
                    </a:lnL>
                  </a:tcPr>
                </a:tc>
                <a:tc>
                  <a:txBody>
                    <a:bodyPr/>
                    <a:lstStyle/>
                    <a:p>
                      <a:pPr algn="ctr"/>
                      <a:r>
                        <a:rPr lang="en-US" sz="900" b="1" kern="1200" dirty="0">
                          <a:solidFill>
                            <a:schemeClr val="dk1"/>
                          </a:solidFill>
                          <a:effectLst/>
                        </a:rPr>
                        <a:t>10,557</a:t>
                      </a:r>
                      <a:endParaRPr lang="en-US" sz="900" b="1" dirty="0">
                        <a:effectLst/>
                        <a:latin typeface="Aptos Narrow" panose="020B0004020202020204" pitchFamily="34" charset="0"/>
                      </a:endParaRPr>
                    </a:p>
                  </a:txBody>
                  <a:tcPr anchor="ctr"/>
                </a:tc>
                <a:tc>
                  <a:txBody>
                    <a:bodyPr/>
                    <a:lstStyle/>
                    <a:p>
                      <a:pPr marR="80010" algn="ctr">
                        <a:lnSpc>
                          <a:spcPct val="100000"/>
                        </a:lnSpc>
                        <a:spcBef>
                          <a:spcPts val="40"/>
                        </a:spcBef>
                      </a:pPr>
                      <a:r>
                        <a:rPr lang="en-US" sz="900" b="1" kern="1200" dirty="0">
                          <a:solidFill>
                            <a:schemeClr val="dk1"/>
                          </a:solidFill>
                          <a:effectLst/>
                        </a:rPr>
                        <a:t>17,475</a:t>
                      </a:r>
                      <a:endParaRPr sz="900" dirty="0">
                        <a:latin typeface="Aptos Narrow" panose="020B0004020202020204" pitchFamily="34" charset="0"/>
                        <a:cs typeface="Calibri"/>
                      </a:endParaRPr>
                    </a:p>
                  </a:txBody>
                  <a:tcPr marL="0" marR="0" marT="5080" marB="0" anchor="ctr"/>
                </a:tc>
                <a:tc>
                  <a:txBody>
                    <a:bodyPr/>
                    <a:lstStyle/>
                    <a:p>
                      <a:pPr marR="78740" algn="ctr">
                        <a:lnSpc>
                          <a:spcPct val="100000"/>
                        </a:lnSpc>
                        <a:spcBef>
                          <a:spcPts val="40"/>
                        </a:spcBef>
                      </a:pPr>
                      <a:r>
                        <a:rPr lang="en-US" sz="900" b="1" kern="1200" dirty="0">
                          <a:solidFill>
                            <a:schemeClr val="dk1"/>
                          </a:solidFill>
                          <a:effectLst/>
                        </a:rPr>
                        <a:t>15,356</a:t>
                      </a:r>
                      <a:endParaRPr sz="900" dirty="0">
                        <a:latin typeface="Aptos Narrow" panose="020B0004020202020204" pitchFamily="34" charset="0"/>
                        <a:cs typeface="Calibri"/>
                      </a:endParaRPr>
                    </a:p>
                  </a:txBody>
                  <a:tcPr marL="0" marR="0" marT="5080" marB="0" anchor="ctr"/>
                </a:tc>
                <a:tc>
                  <a:txBody>
                    <a:bodyPr/>
                    <a:lstStyle/>
                    <a:p>
                      <a:pPr marR="635" algn="ctr">
                        <a:lnSpc>
                          <a:spcPct val="100000"/>
                        </a:lnSpc>
                        <a:spcBef>
                          <a:spcPts val="40"/>
                        </a:spcBef>
                      </a:pPr>
                      <a:r>
                        <a:rPr lang="en-US" sz="900" b="1" kern="1200" dirty="0">
                          <a:solidFill>
                            <a:schemeClr val="dk1"/>
                          </a:solidFill>
                          <a:effectLst/>
                        </a:rPr>
                        <a:t>44,301</a:t>
                      </a:r>
                      <a:endParaRPr sz="900" dirty="0">
                        <a:latin typeface="Aptos Narrow" panose="020B0004020202020204" pitchFamily="34" charset="0"/>
                        <a:cs typeface="Calibri"/>
                      </a:endParaRPr>
                    </a:p>
                  </a:txBody>
                  <a:tcPr marL="0" marR="0" marT="5080" marB="0" anchor="ctr"/>
                </a:tc>
                <a:extLst>
                  <a:ext uri="{0D108BD9-81ED-4DB2-BD59-A6C34878D82A}">
                    <a16:rowId xmlns:a16="http://schemas.microsoft.com/office/drawing/2014/main" val="10006"/>
                  </a:ext>
                </a:extLst>
              </a:tr>
              <a:tr h="0">
                <a:tc>
                  <a:txBody>
                    <a:bodyPr/>
                    <a:lstStyle/>
                    <a:p>
                      <a:pPr marL="5715" algn="ctr">
                        <a:lnSpc>
                          <a:spcPct val="100000"/>
                        </a:lnSpc>
                        <a:spcBef>
                          <a:spcPts val="45"/>
                        </a:spcBef>
                      </a:pPr>
                      <a:r>
                        <a:rPr lang="en-US" sz="900" b="1" dirty="0"/>
                        <a:t>Selling, General &amp; Administration</a:t>
                      </a:r>
                      <a:endParaRPr sz="900" b="1" dirty="0">
                        <a:latin typeface="+mj-lt"/>
                        <a:cs typeface="Calibri"/>
                      </a:endParaRPr>
                    </a:p>
                  </a:txBody>
                  <a:tcPr marL="0" marR="0" marT="571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R="82550" algn="ctr">
                        <a:lnSpc>
                          <a:spcPct val="100000"/>
                        </a:lnSpc>
                        <a:spcBef>
                          <a:spcPts val="45"/>
                        </a:spcBef>
                      </a:pPr>
                      <a:r>
                        <a:rPr lang="en-US" sz="900" b="0" kern="1200" dirty="0">
                          <a:solidFill>
                            <a:schemeClr val="dk1"/>
                          </a:solidFill>
                          <a:effectLst/>
                        </a:rPr>
                        <a:t>1,093</a:t>
                      </a:r>
                      <a:endParaRPr sz="900" dirty="0">
                        <a:latin typeface="Aptos Narrow" panose="020B0004020202020204" pitchFamily="34" charset="0"/>
                        <a:cs typeface="Calibri"/>
                      </a:endParaRPr>
                    </a:p>
                  </a:txBody>
                  <a:tcPr marL="0" marR="0" marT="5715" marB="0" anchor="ctr">
                    <a:lnL>
                      <a:noFill/>
                    </a:lnL>
                  </a:tcPr>
                </a:tc>
                <a:tc>
                  <a:txBody>
                    <a:bodyPr/>
                    <a:lstStyle/>
                    <a:p>
                      <a:pPr marR="82550" algn="ctr">
                        <a:lnSpc>
                          <a:spcPct val="100000"/>
                        </a:lnSpc>
                        <a:spcBef>
                          <a:spcPts val="45"/>
                        </a:spcBef>
                      </a:pPr>
                      <a:r>
                        <a:rPr lang="en-US" sz="900" b="0" kern="1200" dirty="0">
                          <a:solidFill>
                            <a:schemeClr val="dk1"/>
                          </a:solidFill>
                          <a:effectLst/>
                        </a:rPr>
                        <a:t>1,912</a:t>
                      </a:r>
                      <a:endParaRPr sz="900" dirty="0">
                        <a:latin typeface="Aptos Narrow" panose="020B0004020202020204" pitchFamily="34" charset="0"/>
                        <a:cs typeface="Calibri"/>
                      </a:endParaRPr>
                    </a:p>
                  </a:txBody>
                  <a:tcPr marL="0" marR="0" marT="5715" marB="0" anchor="ctr"/>
                </a:tc>
                <a:tc>
                  <a:txBody>
                    <a:bodyPr/>
                    <a:lstStyle/>
                    <a:p>
                      <a:pPr marR="81280" algn="ctr">
                        <a:lnSpc>
                          <a:spcPct val="100000"/>
                        </a:lnSpc>
                        <a:spcBef>
                          <a:spcPts val="45"/>
                        </a:spcBef>
                      </a:pPr>
                      <a:r>
                        <a:rPr lang="en-US" sz="900" b="0" kern="1200" dirty="0">
                          <a:solidFill>
                            <a:schemeClr val="dk1"/>
                          </a:solidFill>
                          <a:effectLst/>
                        </a:rPr>
                        <a:t>2,166</a:t>
                      </a:r>
                      <a:endParaRPr sz="900" dirty="0">
                        <a:latin typeface="Aptos Narrow" panose="020B0004020202020204" pitchFamily="34" charset="0"/>
                        <a:cs typeface="Calibri"/>
                      </a:endParaRPr>
                    </a:p>
                  </a:txBody>
                  <a:tcPr marL="0" marR="0" marT="5715" marB="0" anchor="ctr"/>
                </a:tc>
                <a:tc>
                  <a:txBody>
                    <a:bodyPr/>
                    <a:lstStyle/>
                    <a:p>
                      <a:pPr algn="ctr"/>
                      <a:r>
                        <a:rPr lang="en-US" sz="900" dirty="0">
                          <a:effectLst/>
                        </a:rPr>
                        <a:t>2,440</a:t>
                      </a:r>
                      <a:endParaRPr lang="en-US" sz="900" dirty="0">
                        <a:effectLst/>
                        <a:latin typeface="Aptos Narrow" panose="020B0004020202020204" pitchFamily="34" charset="0"/>
                      </a:endParaRPr>
                    </a:p>
                  </a:txBody>
                  <a:tcPr anchor="ctr"/>
                </a:tc>
                <a:tc>
                  <a:txBody>
                    <a:bodyPr/>
                    <a:lstStyle/>
                    <a:p>
                      <a:pPr marR="1270" algn="ctr">
                        <a:lnSpc>
                          <a:spcPct val="100000"/>
                        </a:lnSpc>
                        <a:spcBef>
                          <a:spcPts val="45"/>
                        </a:spcBef>
                      </a:pPr>
                      <a:r>
                        <a:rPr lang="en-US" sz="900" b="0" kern="1200" dirty="0">
                          <a:solidFill>
                            <a:schemeClr val="dk1"/>
                          </a:solidFill>
                          <a:effectLst/>
                        </a:rPr>
                        <a:t>2,654</a:t>
                      </a:r>
                      <a:endParaRPr sz="900" dirty="0">
                        <a:latin typeface="Aptos Narrow" panose="020B0004020202020204" pitchFamily="34" charset="0"/>
                        <a:cs typeface="Calibri"/>
                      </a:endParaRPr>
                    </a:p>
                  </a:txBody>
                  <a:tcPr marL="0" marR="0" marT="5715" marB="0" anchor="ctr"/>
                </a:tc>
                <a:extLst>
                  <a:ext uri="{0D108BD9-81ED-4DB2-BD59-A6C34878D82A}">
                    <a16:rowId xmlns:a16="http://schemas.microsoft.com/office/drawing/2014/main" val="2721268474"/>
                  </a:ext>
                </a:extLst>
              </a:tr>
              <a:tr h="88924">
                <a:tc>
                  <a:txBody>
                    <a:bodyPr/>
                    <a:lstStyle/>
                    <a:p>
                      <a:pPr marL="5715" algn="ctr">
                        <a:lnSpc>
                          <a:spcPct val="100000"/>
                        </a:lnSpc>
                        <a:spcBef>
                          <a:spcPts val="45"/>
                        </a:spcBef>
                      </a:pPr>
                      <a:r>
                        <a:rPr lang="en-US" sz="900" b="1" dirty="0"/>
                        <a:t>Research &amp; Development</a:t>
                      </a:r>
                      <a:endParaRPr sz="900" b="1" dirty="0">
                        <a:latin typeface="+mj-lt"/>
                        <a:cs typeface="Calibri"/>
                      </a:endParaRPr>
                    </a:p>
                  </a:txBody>
                  <a:tcPr marL="0" marR="0" marT="571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R="82550" algn="ctr">
                        <a:lnSpc>
                          <a:spcPct val="100000"/>
                        </a:lnSpc>
                        <a:spcBef>
                          <a:spcPts val="45"/>
                        </a:spcBef>
                      </a:pPr>
                      <a:r>
                        <a:rPr lang="en-US" sz="900" b="0" kern="1200" dirty="0">
                          <a:solidFill>
                            <a:schemeClr val="dk1"/>
                          </a:solidFill>
                          <a:effectLst/>
                        </a:rPr>
                        <a:t>2,829</a:t>
                      </a:r>
                      <a:endParaRPr sz="900" dirty="0">
                        <a:latin typeface="Aptos Narrow" panose="020B0004020202020204" pitchFamily="34" charset="0"/>
                        <a:cs typeface="Calibri"/>
                      </a:endParaRPr>
                    </a:p>
                  </a:txBody>
                  <a:tcPr marL="0" marR="0" marT="5715" marB="0" anchor="ctr">
                    <a:lnL>
                      <a:noFill/>
                    </a:lnL>
                  </a:tcPr>
                </a:tc>
                <a:tc>
                  <a:txBody>
                    <a:bodyPr/>
                    <a:lstStyle/>
                    <a:p>
                      <a:pPr marR="82550" algn="ctr">
                        <a:lnSpc>
                          <a:spcPct val="100000"/>
                        </a:lnSpc>
                        <a:spcBef>
                          <a:spcPts val="45"/>
                        </a:spcBef>
                      </a:pPr>
                      <a:r>
                        <a:rPr lang="en-US" sz="900" b="0" kern="1200" dirty="0">
                          <a:solidFill>
                            <a:schemeClr val="dk1"/>
                          </a:solidFill>
                          <a:effectLst/>
                        </a:rPr>
                        <a:t>3,924</a:t>
                      </a:r>
                      <a:endParaRPr sz="900" dirty="0">
                        <a:latin typeface="Aptos Narrow" panose="020B0004020202020204" pitchFamily="34" charset="0"/>
                        <a:cs typeface="Calibri"/>
                      </a:endParaRPr>
                    </a:p>
                  </a:txBody>
                  <a:tcPr marL="0" marR="0" marT="5715" marB="0" anchor="ctr"/>
                </a:tc>
                <a:tc>
                  <a:txBody>
                    <a:bodyPr/>
                    <a:lstStyle/>
                    <a:p>
                      <a:pPr marR="81280" algn="ctr">
                        <a:lnSpc>
                          <a:spcPct val="100000"/>
                        </a:lnSpc>
                        <a:spcBef>
                          <a:spcPts val="45"/>
                        </a:spcBef>
                      </a:pPr>
                      <a:r>
                        <a:rPr lang="en-US" sz="900" b="0" kern="1200" dirty="0">
                          <a:solidFill>
                            <a:schemeClr val="dk1"/>
                          </a:solidFill>
                          <a:effectLst/>
                        </a:rPr>
                        <a:t>5,268</a:t>
                      </a:r>
                      <a:endParaRPr sz="900" dirty="0">
                        <a:latin typeface="Aptos Narrow" panose="020B0004020202020204" pitchFamily="34" charset="0"/>
                        <a:cs typeface="Calibri"/>
                      </a:endParaRPr>
                    </a:p>
                  </a:txBody>
                  <a:tcPr marL="0" marR="0" marT="5715" marB="0" anchor="ctr"/>
                </a:tc>
                <a:tc>
                  <a:txBody>
                    <a:bodyPr/>
                    <a:lstStyle/>
                    <a:p>
                      <a:pPr marR="79375" algn="ctr">
                        <a:lnSpc>
                          <a:spcPct val="100000"/>
                        </a:lnSpc>
                        <a:spcBef>
                          <a:spcPts val="45"/>
                        </a:spcBef>
                      </a:pPr>
                      <a:r>
                        <a:rPr lang="en-US" sz="900" b="0" kern="1200" dirty="0">
                          <a:solidFill>
                            <a:schemeClr val="dk1"/>
                          </a:solidFill>
                          <a:effectLst/>
                        </a:rPr>
                        <a:t>7,339</a:t>
                      </a:r>
                      <a:endParaRPr sz="900" dirty="0">
                        <a:latin typeface="Aptos Narrow" panose="020B0004020202020204" pitchFamily="34" charset="0"/>
                        <a:cs typeface="Calibri"/>
                      </a:endParaRPr>
                    </a:p>
                  </a:txBody>
                  <a:tcPr marL="0" marR="0" marT="5715" marB="0" anchor="ctr"/>
                </a:tc>
                <a:tc>
                  <a:txBody>
                    <a:bodyPr/>
                    <a:lstStyle/>
                    <a:p>
                      <a:pPr marR="1270" algn="ctr">
                        <a:lnSpc>
                          <a:spcPct val="100000"/>
                        </a:lnSpc>
                        <a:spcBef>
                          <a:spcPts val="45"/>
                        </a:spcBef>
                      </a:pPr>
                      <a:r>
                        <a:rPr lang="en-US" sz="900" b="0" kern="1200" dirty="0">
                          <a:solidFill>
                            <a:schemeClr val="dk1"/>
                          </a:solidFill>
                          <a:effectLst/>
                        </a:rPr>
                        <a:t>8,675</a:t>
                      </a:r>
                      <a:endParaRPr sz="900" dirty="0">
                        <a:latin typeface="Aptos Narrow" panose="020B0004020202020204" pitchFamily="34" charset="0"/>
                        <a:cs typeface="Calibri"/>
                      </a:endParaRPr>
                    </a:p>
                  </a:txBody>
                  <a:tcPr marL="0" marR="0" marT="5715" marB="0" anchor="ctr"/>
                </a:tc>
                <a:extLst>
                  <a:ext uri="{0D108BD9-81ED-4DB2-BD59-A6C34878D82A}">
                    <a16:rowId xmlns:a16="http://schemas.microsoft.com/office/drawing/2014/main" val="1975933145"/>
                  </a:ext>
                </a:extLst>
              </a:tr>
              <a:tr h="99995">
                <a:tc>
                  <a:txBody>
                    <a:bodyPr/>
                    <a:lstStyle/>
                    <a:p>
                      <a:pPr algn="ctr" fontAlgn="b"/>
                      <a:r>
                        <a:rPr lang="en-US" sz="900" b="1" u="none" strike="noStrike" dirty="0">
                          <a:solidFill>
                            <a:schemeClr val="tx1"/>
                          </a:solidFill>
                          <a:effectLst/>
                        </a:rPr>
                        <a:t>Operating Income</a:t>
                      </a:r>
                      <a:endParaRPr lang="en-US" sz="900" b="1" i="0" u="none" strike="noStrike" dirty="0">
                        <a:solidFill>
                          <a:schemeClr val="tx1"/>
                        </a:solidFill>
                        <a:effectLst/>
                        <a:latin typeface="+mj-lt"/>
                      </a:endParaRPr>
                    </a:p>
                  </a:txBody>
                  <a:tcPr marL="6350" marR="6350" marT="635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n-US" sz="900" b="0" u="none" strike="noStrike" dirty="0">
                          <a:solidFill>
                            <a:schemeClr val="tx1"/>
                          </a:solidFill>
                          <a:effectLst/>
                        </a:rPr>
                        <a:t>2846</a:t>
                      </a:r>
                      <a:endParaRPr lang="en-US" sz="900" b="0" i="0" u="none" strike="noStrike" dirty="0">
                        <a:solidFill>
                          <a:schemeClr val="tx1"/>
                        </a:solidFill>
                        <a:effectLst/>
                        <a:latin typeface="Aptos Narrow" panose="020B0004020202020204" pitchFamily="34" charset="0"/>
                      </a:endParaRPr>
                    </a:p>
                  </a:txBody>
                  <a:tcPr marL="6350" marR="6350" marT="6350" marB="0" anchor="ctr">
                    <a:lnL>
                      <a:noFill/>
                    </a:lnL>
                    <a:solidFill>
                      <a:schemeClr val="bg1"/>
                    </a:solidFill>
                  </a:tcPr>
                </a:tc>
                <a:tc>
                  <a:txBody>
                    <a:bodyPr/>
                    <a:lstStyle/>
                    <a:p>
                      <a:pPr algn="ctr" fontAlgn="b"/>
                      <a:r>
                        <a:rPr lang="en-US" sz="900" b="0" u="none" strike="noStrike" dirty="0">
                          <a:solidFill>
                            <a:schemeClr val="tx1"/>
                          </a:solidFill>
                          <a:effectLst/>
                        </a:rPr>
                        <a:t>4721</a:t>
                      </a:r>
                      <a:endParaRPr lang="en-US" sz="900" b="0" i="0" u="none" strike="noStrike" dirty="0">
                        <a:solidFill>
                          <a:schemeClr val="tx1"/>
                        </a:solidFill>
                        <a:effectLst/>
                        <a:latin typeface="Aptos Narrow" panose="020B0004020202020204" pitchFamily="34" charset="0"/>
                      </a:endParaRPr>
                    </a:p>
                  </a:txBody>
                  <a:tcPr marL="6350" marR="6350" marT="6350" marB="0" anchor="ctr">
                    <a:solidFill>
                      <a:schemeClr val="bg1"/>
                    </a:solidFill>
                  </a:tcPr>
                </a:tc>
                <a:tc>
                  <a:txBody>
                    <a:bodyPr/>
                    <a:lstStyle/>
                    <a:p>
                      <a:pPr algn="ctr" fontAlgn="b"/>
                      <a:r>
                        <a:rPr lang="en-US" sz="900" b="0" u="none" strike="noStrike" dirty="0">
                          <a:solidFill>
                            <a:schemeClr val="tx1"/>
                          </a:solidFill>
                          <a:effectLst/>
                        </a:rPr>
                        <a:t>10041</a:t>
                      </a:r>
                      <a:endParaRPr lang="en-US" sz="900" b="0" i="0" u="none" strike="noStrike" dirty="0">
                        <a:solidFill>
                          <a:schemeClr val="tx1"/>
                        </a:solidFill>
                        <a:effectLst/>
                        <a:latin typeface="Aptos Narrow" panose="020B0004020202020204" pitchFamily="34" charset="0"/>
                      </a:endParaRPr>
                    </a:p>
                  </a:txBody>
                  <a:tcPr marL="6350" marR="6350" marT="6350" marB="0" anchor="ctr">
                    <a:solidFill>
                      <a:schemeClr val="bg1"/>
                    </a:solidFill>
                  </a:tcPr>
                </a:tc>
                <a:tc>
                  <a:txBody>
                    <a:bodyPr/>
                    <a:lstStyle/>
                    <a:p>
                      <a:pPr algn="ctr" fontAlgn="b"/>
                      <a:r>
                        <a:rPr lang="en-US" sz="900" b="0" u="none" strike="noStrike" dirty="0">
                          <a:solidFill>
                            <a:schemeClr val="tx1"/>
                          </a:solidFill>
                          <a:effectLst/>
                        </a:rPr>
                        <a:t>5577</a:t>
                      </a:r>
                      <a:endParaRPr lang="en-US" sz="900" b="0" i="0" u="none" strike="noStrike" dirty="0">
                        <a:solidFill>
                          <a:schemeClr val="tx1"/>
                        </a:solidFill>
                        <a:effectLst/>
                        <a:latin typeface="Aptos Narrow" panose="020B0004020202020204" pitchFamily="34" charset="0"/>
                      </a:endParaRPr>
                    </a:p>
                  </a:txBody>
                  <a:tcPr marL="6350" marR="6350" marT="6350" marB="0" anchor="ctr">
                    <a:solidFill>
                      <a:schemeClr val="bg1"/>
                    </a:solidFill>
                  </a:tcPr>
                </a:tc>
                <a:tc>
                  <a:txBody>
                    <a:bodyPr/>
                    <a:lstStyle/>
                    <a:p>
                      <a:pPr algn="ctr" fontAlgn="b"/>
                      <a:r>
                        <a:rPr lang="en-US" sz="900" b="0" u="none" strike="noStrike" dirty="0">
                          <a:solidFill>
                            <a:schemeClr val="tx1"/>
                          </a:solidFill>
                          <a:effectLst/>
                        </a:rPr>
                        <a:t>32972</a:t>
                      </a:r>
                      <a:endParaRPr lang="en-US" sz="900" b="0" i="0" u="none" strike="noStrike" dirty="0">
                        <a:solidFill>
                          <a:schemeClr val="tx1"/>
                        </a:solidFill>
                        <a:effectLst/>
                        <a:latin typeface="Aptos Narrow" panose="020B0004020202020204" pitchFamily="34" charset="0"/>
                      </a:endParaRPr>
                    </a:p>
                  </a:txBody>
                  <a:tcPr marL="6350" marR="6350" marT="6350" marB="0" anchor="ctr">
                    <a:solidFill>
                      <a:schemeClr val="bg1"/>
                    </a:solidFill>
                  </a:tcPr>
                </a:tc>
                <a:extLst>
                  <a:ext uri="{0D108BD9-81ED-4DB2-BD59-A6C34878D82A}">
                    <a16:rowId xmlns:a16="http://schemas.microsoft.com/office/drawing/2014/main" val="10008"/>
                  </a:ext>
                </a:extLst>
              </a:tr>
              <a:tr h="84638">
                <a:tc>
                  <a:txBody>
                    <a:bodyPr/>
                    <a:lstStyle/>
                    <a:p>
                      <a:pPr algn="ctr" fontAlgn="b"/>
                      <a:r>
                        <a:rPr lang="en-US" sz="900" b="1" u="none" strike="noStrike" dirty="0">
                          <a:solidFill>
                            <a:srgbClr val="000000"/>
                          </a:solidFill>
                          <a:effectLst/>
                        </a:rPr>
                        <a:t>Interest Exp </a:t>
                      </a:r>
                      <a:endParaRPr lang="en-US" sz="900" b="1" i="0" u="none" strike="noStrike" dirty="0">
                        <a:solidFill>
                          <a:srgbClr val="000000"/>
                        </a:solidFill>
                        <a:effectLst/>
                        <a:latin typeface="+mj-lt"/>
                      </a:endParaRPr>
                    </a:p>
                  </a:txBody>
                  <a:tcPr marL="6350" marR="6350" marT="635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900" b="0" u="none" strike="noStrike" dirty="0">
                          <a:solidFill>
                            <a:srgbClr val="000000"/>
                          </a:solidFill>
                          <a:effectLst/>
                        </a:rPr>
                        <a:t>-52</a:t>
                      </a:r>
                      <a:endParaRPr lang="en-US" sz="900" b="0" i="0" u="none" strike="noStrike" dirty="0">
                        <a:solidFill>
                          <a:srgbClr val="000000"/>
                        </a:solidFill>
                        <a:effectLst/>
                        <a:latin typeface="Aptos Narrow" panose="020B0004020202020204" pitchFamily="34" charset="0"/>
                      </a:endParaRPr>
                    </a:p>
                  </a:txBody>
                  <a:tcPr marL="6350" marR="6350" marT="6350" marB="0" anchor="ctr">
                    <a:lnL>
                      <a:noFill/>
                    </a:lnL>
                  </a:tcPr>
                </a:tc>
                <a:tc>
                  <a:txBody>
                    <a:bodyPr/>
                    <a:lstStyle/>
                    <a:p>
                      <a:pPr algn="ctr" fontAlgn="b"/>
                      <a:r>
                        <a:rPr lang="en-US" sz="900" b="0" u="none" strike="noStrike">
                          <a:solidFill>
                            <a:srgbClr val="000000"/>
                          </a:solidFill>
                          <a:effectLst/>
                        </a:rPr>
                        <a:t>-184</a:t>
                      </a:r>
                      <a:endParaRPr lang="en-US" sz="9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rgbClr val="000000"/>
                          </a:solidFill>
                          <a:effectLst/>
                        </a:rPr>
                        <a:t>-236</a:t>
                      </a:r>
                      <a:endParaRPr lang="en-US" sz="9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a:solidFill>
                            <a:srgbClr val="000000"/>
                          </a:solidFill>
                          <a:effectLst/>
                        </a:rPr>
                        <a:t>-262</a:t>
                      </a:r>
                      <a:endParaRPr lang="en-US" sz="9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rgbClr val="000000"/>
                          </a:solidFill>
                          <a:effectLst/>
                        </a:rPr>
                        <a:t>-257</a:t>
                      </a:r>
                      <a:endParaRPr lang="en-US" sz="900" b="0" i="0" u="none" strike="noStrike" dirty="0">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10009"/>
                  </a:ext>
                </a:extLst>
              </a:tr>
              <a:tr h="99995">
                <a:tc>
                  <a:txBody>
                    <a:bodyPr/>
                    <a:lstStyle/>
                    <a:p>
                      <a:pPr algn="ctr" fontAlgn="b"/>
                      <a:r>
                        <a:rPr lang="en-US" sz="900" b="1" u="none" strike="noStrike" dirty="0">
                          <a:solidFill>
                            <a:srgbClr val="000000"/>
                          </a:solidFill>
                          <a:effectLst/>
                        </a:rPr>
                        <a:t>Interest income</a:t>
                      </a:r>
                      <a:endParaRPr lang="en-US" sz="900" b="1" i="0" u="none" strike="noStrike" dirty="0">
                        <a:solidFill>
                          <a:srgbClr val="000000"/>
                        </a:solidFill>
                        <a:effectLst/>
                        <a:latin typeface="+mj-lt"/>
                      </a:endParaRPr>
                    </a:p>
                  </a:txBody>
                  <a:tcPr marL="6350" marR="6350" marT="635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900" b="0" u="none" strike="noStrike">
                          <a:solidFill>
                            <a:srgbClr val="000000"/>
                          </a:solidFill>
                          <a:effectLst/>
                        </a:rPr>
                        <a:t>178</a:t>
                      </a:r>
                      <a:endParaRPr lang="en-US" sz="900" b="0" i="0" u="none" strike="noStrike">
                        <a:solidFill>
                          <a:srgbClr val="000000"/>
                        </a:solidFill>
                        <a:effectLst/>
                        <a:latin typeface="Aptos Narrow" panose="020B0004020202020204" pitchFamily="34" charset="0"/>
                      </a:endParaRPr>
                    </a:p>
                  </a:txBody>
                  <a:tcPr marL="6350" marR="6350" marT="6350" marB="0" anchor="ctr">
                    <a:lnL>
                      <a:noFill/>
                    </a:lnL>
                  </a:tcPr>
                </a:tc>
                <a:tc>
                  <a:txBody>
                    <a:bodyPr/>
                    <a:lstStyle/>
                    <a:p>
                      <a:pPr algn="ctr" fontAlgn="b"/>
                      <a:r>
                        <a:rPr lang="en-US" sz="900" b="0" u="none" strike="noStrike">
                          <a:solidFill>
                            <a:srgbClr val="000000"/>
                          </a:solidFill>
                          <a:effectLst/>
                        </a:rPr>
                        <a:t>57</a:t>
                      </a:r>
                      <a:endParaRPr lang="en-US" sz="9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a:solidFill>
                            <a:srgbClr val="000000"/>
                          </a:solidFill>
                          <a:effectLst/>
                        </a:rPr>
                        <a:t>29</a:t>
                      </a:r>
                      <a:endParaRPr lang="en-US" sz="9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a:solidFill>
                            <a:srgbClr val="000000"/>
                          </a:solidFill>
                          <a:effectLst/>
                        </a:rPr>
                        <a:t>267</a:t>
                      </a:r>
                      <a:endParaRPr lang="en-US" sz="9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rgbClr val="000000"/>
                          </a:solidFill>
                          <a:effectLst/>
                        </a:rPr>
                        <a:t>866</a:t>
                      </a:r>
                      <a:endParaRPr lang="en-US" sz="900" b="0" i="0" u="none" strike="noStrike" dirty="0">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10011"/>
                  </a:ext>
                </a:extLst>
              </a:tr>
              <a:tr h="84638">
                <a:tc>
                  <a:txBody>
                    <a:bodyPr/>
                    <a:lstStyle/>
                    <a:p>
                      <a:pPr algn="ctr" fontAlgn="b"/>
                      <a:r>
                        <a:rPr lang="en-US" sz="900" b="1" u="none" strike="noStrike" dirty="0">
                          <a:solidFill>
                            <a:srgbClr val="000000"/>
                          </a:solidFill>
                          <a:effectLst/>
                        </a:rPr>
                        <a:t>Currency Exchange Gain (Loss)</a:t>
                      </a:r>
                      <a:endParaRPr lang="en-US" sz="900" b="1" i="0" u="none" strike="noStrike" dirty="0">
                        <a:solidFill>
                          <a:srgbClr val="000000"/>
                        </a:solidFill>
                        <a:effectLst/>
                        <a:latin typeface="+mj-lt"/>
                      </a:endParaRPr>
                    </a:p>
                  </a:txBody>
                  <a:tcPr marL="6350" marR="6350" marT="635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900" b="0" u="none" strike="noStrike" dirty="0">
                          <a:solidFill>
                            <a:srgbClr val="000000"/>
                          </a:solidFill>
                          <a:effectLst/>
                        </a:rPr>
                        <a:t>-1</a:t>
                      </a:r>
                      <a:endParaRPr lang="en-US" sz="900" b="0" i="0" u="none" strike="noStrike" dirty="0">
                        <a:solidFill>
                          <a:srgbClr val="000000"/>
                        </a:solidFill>
                        <a:effectLst/>
                        <a:latin typeface="Aptos Narrow" panose="020B0004020202020204" pitchFamily="34" charset="0"/>
                      </a:endParaRPr>
                    </a:p>
                  </a:txBody>
                  <a:tcPr marL="6350" marR="6350" marT="6350" marB="0" anchor="ctr">
                    <a:lnL>
                      <a:noFill/>
                    </a:lnL>
                  </a:tcPr>
                </a:tc>
                <a:tc>
                  <a:txBody>
                    <a:bodyPr/>
                    <a:lstStyle/>
                    <a:p>
                      <a:pPr algn="ctr" fontAlgn="b"/>
                      <a:r>
                        <a:rPr lang="en-US" sz="900" b="0" u="none" strike="noStrike">
                          <a:solidFill>
                            <a:srgbClr val="000000"/>
                          </a:solidFill>
                          <a:effectLst/>
                        </a:rPr>
                        <a:t>-</a:t>
                      </a:r>
                      <a:endParaRPr lang="en-US" sz="9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rgbClr val="000000"/>
                          </a:solidFill>
                          <a:effectLst/>
                        </a:rPr>
                        <a:t>-</a:t>
                      </a:r>
                      <a:endParaRPr lang="en-US" sz="9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rgbClr val="000000"/>
                          </a:solidFill>
                          <a:effectLst/>
                        </a:rPr>
                        <a:t>-</a:t>
                      </a:r>
                      <a:endParaRPr lang="en-US" sz="9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rgbClr val="000000"/>
                          </a:solidFill>
                          <a:effectLst/>
                        </a:rPr>
                        <a:t>-</a:t>
                      </a:r>
                      <a:endParaRPr lang="en-US" sz="900" b="0" i="0" u="none" strike="noStrike" dirty="0">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10012"/>
                  </a:ext>
                </a:extLst>
              </a:tr>
              <a:tr h="99995">
                <a:tc>
                  <a:txBody>
                    <a:bodyPr/>
                    <a:lstStyle/>
                    <a:p>
                      <a:pPr algn="ctr" fontAlgn="b"/>
                      <a:r>
                        <a:rPr lang="en-US" sz="900" b="1" u="none" strike="noStrike" dirty="0">
                          <a:solidFill>
                            <a:srgbClr val="000000"/>
                          </a:solidFill>
                          <a:effectLst/>
                        </a:rPr>
                        <a:t>Other Non-Operating Income (Exp)</a:t>
                      </a:r>
                      <a:endParaRPr lang="en-US" sz="900" b="1" i="0" u="none" strike="noStrike" dirty="0">
                        <a:solidFill>
                          <a:srgbClr val="000000"/>
                        </a:solidFill>
                        <a:effectLst/>
                        <a:latin typeface="+mj-lt"/>
                      </a:endParaRPr>
                    </a:p>
                  </a:txBody>
                  <a:tcPr marL="6350" marR="6350" marT="635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900" b="0" u="none" strike="noStrike">
                          <a:solidFill>
                            <a:srgbClr val="000000"/>
                          </a:solidFill>
                          <a:effectLst/>
                        </a:rPr>
                        <a:t>-</a:t>
                      </a:r>
                      <a:endParaRPr lang="en-US" sz="900" b="0" i="0" u="none" strike="noStrike">
                        <a:solidFill>
                          <a:srgbClr val="000000"/>
                        </a:solidFill>
                        <a:effectLst/>
                        <a:latin typeface="Aptos Narrow" panose="020B0004020202020204" pitchFamily="34" charset="0"/>
                      </a:endParaRPr>
                    </a:p>
                  </a:txBody>
                  <a:tcPr marL="6350" marR="6350" marT="6350" marB="0" anchor="ctr">
                    <a:lnL>
                      <a:noFill/>
                    </a:lnL>
                  </a:tcPr>
                </a:tc>
                <a:tc>
                  <a:txBody>
                    <a:bodyPr/>
                    <a:lstStyle/>
                    <a:p>
                      <a:pPr algn="ctr" fontAlgn="b"/>
                      <a:r>
                        <a:rPr lang="en-US" sz="900" b="0" u="none" strike="noStrike" dirty="0">
                          <a:solidFill>
                            <a:srgbClr val="000000"/>
                          </a:solidFill>
                          <a:effectLst/>
                        </a:rPr>
                        <a:t>4</a:t>
                      </a:r>
                      <a:endParaRPr lang="en-US" sz="9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rgbClr val="000000"/>
                          </a:solidFill>
                          <a:effectLst/>
                        </a:rPr>
                        <a:t>7</a:t>
                      </a:r>
                      <a:endParaRPr lang="en-US" sz="9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rgbClr val="000000"/>
                          </a:solidFill>
                          <a:effectLst/>
                        </a:rPr>
                        <a:t>-3</a:t>
                      </a:r>
                      <a:endParaRPr lang="en-US" sz="9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rgbClr val="000000"/>
                          </a:solidFill>
                          <a:effectLst/>
                        </a:rPr>
                        <a:t>-1</a:t>
                      </a:r>
                      <a:endParaRPr lang="en-US" sz="900" b="0" i="0" u="none" strike="noStrike" dirty="0">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10013"/>
                  </a:ext>
                </a:extLst>
              </a:tr>
              <a:tr h="88924">
                <a:tc>
                  <a:txBody>
                    <a:bodyPr/>
                    <a:lstStyle/>
                    <a:p>
                      <a:pPr algn="ctr" fontAlgn="b"/>
                      <a:r>
                        <a:rPr lang="en-US" sz="900" b="1" u="none" strike="noStrike" dirty="0">
                          <a:solidFill>
                            <a:srgbClr val="000000"/>
                          </a:solidFill>
                          <a:effectLst/>
                        </a:rPr>
                        <a:t>EBT (excluding Unusual Items)</a:t>
                      </a:r>
                      <a:endParaRPr lang="en-US" sz="900" b="1" i="0" u="none" strike="noStrike" dirty="0">
                        <a:solidFill>
                          <a:srgbClr val="000000"/>
                        </a:solidFill>
                        <a:effectLst/>
                        <a:latin typeface="+mj-lt"/>
                      </a:endParaRPr>
                    </a:p>
                  </a:txBody>
                  <a:tcPr marL="6350" marR="6350" marT="635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900" b="0" u="none" strike="noStrike">
                          <a:solidFill>
                            <a:srgbClr val="000000"/>
                          </a:solidFill>
                          <a:effectLst/>
                        </a:rPr>
                        <a:t>2971</a:t>
                      </a:r>
                      <a:endParaRPr lang="en-US" sz="900" b="0" i="0" u="none" strike="noStrike">
                        <a:solidFill>
                          <a:srgbClr val="000000"/>
                        </a:solidFill>
                        <a:effectLst/>
                        <a:latin typeface="Aptos Narrow" panose="020B0004020202020204" pitchFamily="34" charset="0"/>
                      </a:endParaRPr>
                    </a:p>
                  </a:txBody>
                  <a:tcPr marL="6350" marR="6350" marT="6350" marB="0" anchor="ctr">
                    <a:lnL>
                      <a:noFill/>
                    </a:lnL>
                  </a:tcPr>
                </a:tc>
                <a:tc>
                  <a:txBody>
                    <a:bodyPr/>
                    <a:lstStyle/>
                    <a:p>
                      <a:pPr algn="ctr" fontAlgn="b"/>
                      <a:r>
                        <a:rPr lang="en-US" sz="900" b="0" u="none" strike="noStrike" dirty="0">
                          <a:solidFill>
                            <a:srgbClr val="000000"/>
                          </a:solidFill>
                          <a:effectLst/>
                        </a:rPr>
                        <a:t>4598</a:t>
                      </a:r>
                      <a:endParaRPr lang="en-US" sz="9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rgbClr val="000000"/>
                          </a:solidFill>
                          <a:effectLst/>
                        </a:rPr>
                        <a:t>9841</a:t>
                      </a:r>
                      <a:endParaRPr lang="en-US" sz="9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rgbClr val="000000"/>
                          </a:solidFill>
                          <a:effectLst/>
                        </a:rPr>
                        <a:t>5579</a:t>
                      </a:r>
                      <a:endParaRPr lang="en-US" sz="9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rgbClr val="000000"/>
                          </a:solidFill>
                          <a:effectLst/>
                        </a:rPr>
                        <a:t>33580</a:t>
                      </a:r>
                      <a:endParaRPr lang="en-US" sz="900" b="0" i="0" u="none" strike="noStrike" dirty="0">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10014"/>
                  </a:ext>
                </a:extLst>
              </a:tr>
              <a:tr h="99995">
                <a:tc>
                  <a:txBody>
                    <a:bodyPr/>
                    <a:lstStyle/>
                    <a:p>
                      <a:pPr algn="ctr" fontAlgn="b"/>
                      <a:r>
                        <a:rPr lang="en-US" sz="900" b="1" u="none" strike="noStrike" dirty="0">
                          <a:solidFill>
                            <a:srgbClr val="000000"/>
                          </a:solidFill>
                          <a:effectLst/>
                        </a:rPr>
                        <a:t>Merger &amp; Restructuring Charges</a:t>
                      </a:r>
                      <a:endParaRPr lang="en-US" sz="900" b="1" i="0" u="none" strike="noStrike" dirty="0">
                        <a:solidFill>
                          <a:srgbClr val="000000"/>
                        </a:solidFill>
                        <a:effectLst/>
                        <a:latin typeface="+mj-lt"/>
                      </a:endParaRPr>
                    </a:p>
                  </a:txBody>
                  <a:tcPr marL="6350" marR="6350" marT="635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900" b="0" u="none" strike="noStrike" dirty="0">
                          <a:solidFill>
                            <a:srgbClr val="000000"/>
                          </a:solidFill>
                          <a:effectLst/>
                        </a:rPr>
                        <a:t>-</a:t>
                      </a:r>
                      <a:endParaRPr lang="en-US" sz="900" b="0" i="0" u="none" strike="noStrike" dirty="0">
                        <a:solidFill>
                          <a:srgbClr val="000000"/>
                        </a:solidFill>
                        <a:effectLst/>
                        <a:latin typeface="Aptos Narrow" panose="020B0004020202020204" pitchFamily="34" charset="0"/>
                      </a:endParaRPr>
                    </a:p>
                  </a:txBody>
                  <a:tcPr marL="6350" marR="6350" marT="6350" marB="0" anchor="ctr">
                    <a:lnL>
                      <a:noFill/>
                    </a:lnL>
                  </a:tcPr>
                </a:tc>
                <a:tc>
                  <a:txBody>
                    <a:bodyPr/>
                    <a:lstStyle/>
                    <a:p>
                      <a:pPr algn="ctr" fontAlgn="b"/>
                      <a:r>
                        <a:rPr lang="en-US" sz="900" b="0" u="none" strike="noStrike">
                          <a:solidFill>
                            <a:srgbClr val="000000"/>
                          </a:solidFill>
                          <a:effectLst/>
                        </a:rPr>
                        <a:t>-189</a:t>
                      </a:r>
                      <a:endParaRPr lang="en-US" sz="9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rgbClr val="000000"/>
                          </a:solidFill>
                          <a:effectLst/>
                        </a:rPr>
                        <a:t>-</a:t>
                      </a:r>
                      <a:endParaRPr lang="en-US" sz="9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rgbClr val="000000"/>
                          </a:solidFill>
                          <a:effectLst/>
                        </a:rPr>
                        <a:t>-</a:t>
                      </a:r>
                      <a:endParaRPr lang="en-US" sz="9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rgbClr val="000000"/>
                          </a:solidFill>
                          <a:effectLst/>
                        </a:rPr>
                        <a:t>-</a:t>
                      </a:r>
                      <a:endParaRPr lang="en-US" sz="900" b="0" i="0" u="none" strike="noStrike" dirty="0">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10017"/>
                  </a:ext>
                </a:extLst>
              </a:tr>
              <a:tr h="99995">
                <a:tc>
                  <a:txBody>
                    <a:bodyPr/>
                    <a:lstStyle/>
                    <a:p>
                      <a:pPr algn="ctr" fontAlgn="b"/>
                      <a:r>
                        <a:rPr lang="en-US" sz="900" b="1" u="none" strike="noStrike" dirty="0">
                          <a:solidFill>
                            <a:schemeClr val="bg1"/>
                          </a:solidFill>
                          <a:effectLst/>
                        </a:rPr>
                        <a:t>Gain (Loss) on Sale of Investments</a:t>
                      </a:r>
                      <a:endParaRPr lang="en-US" sz="900" b="1" i="0" u="none" strike="noStrike" dirty="0">
                        <a:solidFill>
                          <a:schemeClr val="bg1"/>
                        </a:solidFill>
                        <a:effectLst/>
                        <a:latin typeface="+mj-lt"/>
                      </a:endParaRPr>
                    </a:p>
                  </a:txBody>
                  <a:tcPr marL="6350" marR="6350" marT="635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900" b="0" u="none" strike="noStrike" dirty="0">
                          <a:solidFill>
                            <a:schemeClr val="bg1"/>
                          </a:solidFill>
                          <a:effectLst/>
                        </a:rPr>
                        <a:t>-1</a:t>
                      </a:r>
                      <a:endParaRPr lang="en-US" sz="900" b="0" i="0" u="none" strike="noStrike" dirty="0">
                        <a:solidFill>
                          <a:schemeClr val="bg1"/>
                        </a:solidFill>
                        <a:effectLst/>
                        <a:latin typeface="Aptos Narrow" panose="020B0004020202020204" pitchFamily="34" charset="0"/>
                      </a:endParaRPr>
                    </a:p>
                  </a:txBody>
                  <a:tcPr marL="6350" marR="6350" marT="6350" marB="0" anchor="ctr">
                    <a:lnL>
                      <a:noFill/>
                    </a:lnL>
                  </a:tcPr>
                </a:tc>
                <a:tc>
                  <a:txBody>
                    <a:bodyPr/>
                    <a:lstStyle/>
                    <a:p>
                      <a:pPr algn="ctr" fontAlgn="b"/>
                      <a:r>
                        <a:rPr lang="en-US" sz="900" b="0" u="none" strike="noStrike" dirty="0">
                          <a:solidFill>
                            <a:schemeClr val="bg1"/>
                          </a:solidFill>
                          <a:effectLst/>
                        </a:rPr>
                        <a:t>-</a:t>
                      </a:r>
                      <a:endParaRPr lang="en-US" sz="900" b="0" i="0" u="none" strike="noStrike" dirty="0">
                        <a:solidFill>
                          <a:schemeClr val="bg1"/>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chemeClr val="bg1"/>
                          </a:solidFill>
                          <a:effectLst/>
                        </a:rPr>
                        <a:t>100</a:t>
                      </a:r>
                      <a:endParaRPr lang="en-US" sz="900" b="0" i="0" u="none" strike="noStrike" dirty="0">
                        <a:solidFill>
                          <a:schemeClr val="bg1"/>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chemeClr val="bg1"/>
                          </a:solidFill>
                          <a:effectLst/>
                        </a:rPr>
                        <a:t>-45</a:t>
                      </a:r>
                      <a:endParaRPr lang="en-US" sz="900" b="0" i="0" u="none" strike="noStrike" dirty="0">
                        <a:solidFill>
                          <a:schemeClr val="bg1"/>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chemeClr val="bg1"/>
                          </a:solidFill>
                          <a:effectLst/>
                        </a:rPr>
                        <a:t>238</a:t>
                      </a:r>
                      <a:endParaRPr lang="en-US" sz="900" b="0" i="0" u="none" strike="noStrike" dirty="0">
                        <a:solidFill>
                          <a:schemeClr val="bg1"/>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3763857282"/>
                  </a:ext>
                </a:extLst>
              </a:tr>
              <a:tr h="84638">
                <a:tc>
                  <a:txBody>
                    <a:bodyPr/>
                    <a:lstStyle/>
                    <a:p>
                      <a:pPr algn="ctr" fontAlgn="b"/>
                      <a:r>
                        <a:rPr lang="en-US" sz="900" b="1" u="none" strike="noStrike" dirty="0">
                          <a:solidFill>
                            <a:schemeClr val="bg1"/>
                          </a:solidFill>
                          <a:effectLst/>
                        </a:rPr>
                        <a:t>Other Unusual Items</a:t>
                      </a:r>
                      <a:endParaRPr lang="en-US" sz="900" b="1" i="0" u="none" strike="noStrike" dirty="0">
                        <a:solidFill>
                          <a:schemeClr val="bg1"/>
                        </a:solidFill>
                        <a:effectLst/>
                        <a:latin typeface="+mj-lt"/>
                      </a:endParaRPr>
                    </a:p>
                  </a:txBody>
                  <a:tcPr marL="6350" marR="6350" marT="635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900" b="0" u="none" strike="noStrike" dirty="0">
                          <a:solidFill>
                            <a:schemeClr val="bg1"/>
                          </a:solidFill>
                          <a:effectLst/>
                        </a:rPr>
                        <a:t>-</a:t>
                      </a:r>
                      <a:endParaRPr lang="en-US" sz="900" b="0" i="0" u="none" strike="noStrike" dirty="0">
                        <a:solidFill>
                          <a:schemeClr val="bg1"/>
                        </a:solidFill>
                        <a:effectLst/>
                        <a:latin typeface="Aptos Narrow" panose="020B0004020202020204" pitchFamily="34" charset="0"/>
                      </a:endParaRPr>
                    </a:p>
                  </a:txBody>
                  <a:tcPr marL="6350" marR="6350" marT="6350" marB="0" anchor="ctr">
                    <a:lnL>
                      <a:noFill/>
                    </a:lnL>
                  </a:tcPr>
                </a:tc>
                <a:tc>
                  <a:txBody>
                    <a:bodyPr/>
                    <a:lstStyle/>
                    <a:p>
                      <a:pPr algn="ctr" fontAlgn="b"/>
                      <a:r>
                        <a:rPr lang="en-US" sz="900" b="0" u="none" strike="noStrike" dirty="0">
                          <a:solidFill>
                            <a:schemeClr val="bg1"/>
                          </a:solidFill>
                          <a:effectLst/>
                        </a:rPr>
                        <a:t>-</a:t>
                      </a:r>
                      <a:endParaRPr lang="en-US" sz="900" b="0" i="0" u="none" strike="noStrike" dirty="0">
                        <a:solidFill>
                          <a:schemeClr val="bg1"/>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chemeClr val="bg1"/>
                          </a:solidFill>
                          <a:effectLst/>
                        </a:rPr>
                        <a:t>-</a:t>
                      </a:r>
                      <a:endParaRPr lang="en-US" sz="900" b="0" i="0" u="none" strike="noStrike" dirty="0">
                        <a:solidFill>
                          <a:schemeClr val="bg1"/>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chemeClr val="bg1"/>
                          </a:solidFill>
                          <a:effectLst/>
                        </a:rPr>
                        <a:t>-1353</a:t>
                      </a:r>
                      <a:endParaRPr lang="en-US" sz="900" b="0" i="0" u="none" strike="noStrike" dirty="0">
                        <a:solidFill>
                          <a:schemeClr val="bg1"/>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chemeClr val="bg1"/>
                          </a:solidFill>
                          <a:effectLst/>
                        </a:rPr>
                        <a:t>-</a:t>
                      </a:r>
                      <a:endParaRPr lang="en-US" sz="900" b="0" i="0" u="none" strike="noStrike" dirty="0">
                        <a:solidFill>
                          <a:schemeClr val="bg1"/>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10020"/>
                  </a:ext>
                </a:extLst>
              </a:tr>
              <a:tr h="84638">
                <a:tc>
                  <a:txBody>
                    <a:bodyPr/>
                    <a:lstStyle/>
                    <a:p>
                      <a:pPr algn="ctr" fontAlgn="b"/>
                      <a:r>
                        <a:rPr lang="en-US" sz="900" b="1" u="none" strike="noStrike" dirty="0">
                          <a:solidFill>
                            <a:schemeClr val="bg1"/>
                          </a:solidFill>
                          <a:effectLst/>
                        </a:rPr>
                        <a:t>EBT (Pre-Tax Income)</a:t>
                      </a:r>
                      <a:endParaRPr lang="en-US" sz="900" b="1" i="0" u="none" strike="noStrike" dirty="0">
                        <a:solidFill>
                          <a:schemeClr val="bg1"/>
                        </a:solidFill>
                        <a:effectLst/>
                        <a:latin typeface="+mj-lt"/>
                      </a:endParaRPr>
                    </a:p>
                  </a:txBody>
                  <a:tcPr marL="6350" marR="6350" marT="635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900" b="0" u="none" strike="noStrike" dirty="0">
                          <a:solidFill>
                            <a:schemeClr val="bg1"/>
                          </a:solidFill>
                          <a:effectLst/>
                        </a:rPr>
                        <a:t>2970</a:t>
                      </a:r>
                      <a:endParaRPr lang="en-US" sz="900" b="0" i="0" u="none" strike="noStrike" dirty="0">
                        <a:solidFill>
                          <a:schemeClr val="bg1"/>
                        </a:solidFill>
                        <a:effectLst/>
                        <a:latin typeface="Aptos Narrow" panose="020B0004020202020204" pitchFamily="34" charset="0"/>
                      </a:endParaRPr>
                    </a:p>
                  </a:txBody>
                  <a:tcPr marL="6350" marR="6350" marT="6350" marB="0" anchor="ctr">
                    <a:lnL>
                      <a:noFill/>
                    </a:lnL>
                  </a:tcPr>
                </a:tc>
                <a:tc>
                  <a:txBody>
                    <a:bodyPr/>
                    <a:lstStyle/>
                    <a:p>
                      <a:pPr algn="ctr" fontAlgn="b"/>
                      <a:r>
                        <a:rPr lang="en-US" sz="900" b="0" u="none" strike="noStrike" dirty="0">
                          <a:solidFill>
                            <a:schemeClr val="bg1"/>
                          </a:solidFill>
                          <a:effectLst/>
                        </a:rPr>
                        <a:t>4409</a:t>
                      </a:r>
                      <a:endParaRPr lang="en-US" sz="900" b="0" i="0" u="none" strike="noStrike" dirty="0">
                        <a:solidFill>
                          <a:schemeClr val="bg1"/>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chemeClr val="bg1"/>
                          </a:solidFill>
                          <a:effectLst/>
                        </a:rPr>
                        <a:t>9941</a:t>
                      </a:r>
                      <a:endParaRPr lang="en-US" sz="900" b="0" i="0" u="none" strike="noStrike" dirty="0">
                        <a:solidFill>
                          <a:schemeClr val="bg1"/>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chemeClr val="bg1"/>
                          </a:solidFill>
                          <a:effectLst/>
                        </a:rPr>
                        <a:t>4181</a:t>
                      </a:r>
                      <a:endParaRPr lang="en-US" sz="900" b="0" i="0" u="none" strike="noStrike" dirty="0">
                        <a:solidFill>
                          <a:schemeClr val="bg1"/>
                        </a:solidFill>
                        <a:effectLst/>
                        <a:latin typeface="Aptos Narrow" panose="020B0004020202020204" pitchFamily="34" charset="0"/>
                      </a:endParaRPr>
                    </a:p>
                  </a:txBody>
                  <a:tcPr marL="6350" marR="6350" marT="6350" marB="0" anchor="ctr"/>
                </a:tc>
                <a:tc>
                  <a:txBody>
                    <a:bodyPr/>
                    <a:lstStyle/>
                    <a:p>
                      <a:pPr algn="ctr" fontAlgn="b"/>
                      <a:r>
                        <a:rPr lang="en-US" sz="900" b="0" u="none" strike="noStrike" dirty="0">
                          <a:solidFill>
                            <a:schemeClr val="bg1"/>
                          </a:solidFill>
                          <a:effectLst/>
                        </a:rPr>
                        <a:t>33818</a:t>
                      </a:r>
                      <a:endParaRPr lang="en-US" sz="900" b="0" i="0" u="none" strike="noStrike" dirty="0">
                        <a:solidFill>
                          <a:schemeClr val="bg1"/>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219645218"/>
                  </a:ext>
                </a:extLst>
              </a:tr>
              <a:tr h="0">
                <a:tc>
                  <a:txBody>
                    <a:bodyPr/>
                    <a:lstStyle/>
                    <a:p>
                      <a:pPr algn="ctr" fontAlgn="b"/>
                      <a:r>
                        <a:rPr lang="en-US" sz="900" b="1" u="none" strike="noStrike" dirty="0">
                          <a:solidFill>
                            <a:schemeClr val="bg1"/>
                          </a:solidFill>
                          <a:effectLst/>
                        </a:rPr>
                        <a:t>Income Tax</a:t>
                      </a:r>
                      <a:endParaRPr lang="en-US" sz="900" b="1" i="0" u="none" strike="noStrike" dirty="0">
                        <a:solidFill>
                          <a:schemeClr val="bg1"/>
                        </a:solidFill>
                        <a:effectLst/>
                        <a:latin typeface="+mj-lt"/>
                      </a:endParaRPr>
                    </a:p>
                  </a:txBody>
                  <a:tcPr marL="6350" marR="6350" marT="6350" marB="0" anchor="ctr">
                    <a:lnL w="12700" cmpd="sng">
                      <a:noFill/>
                    </a:lnL>
                    <a:lnR>
                      <a:noFill/>
                    </a:lnR>
                    <a:lnT w="12700" cmpd="sng">
                      <a:noFill/>
                    </a:lnT>
                    <a:lnB w="50800" cmpd="dbl">
                      <a:noFill/>
                    </a:lnB>
                    <a:lnTlToBr w="12700" cmpd="sng">
                      <a:noFill/>
                      <a:prstDash val="solid"/>
                    </a:lnTlToBr>
                    <a:lnBlToTr w="12700" cmpd="sng">
                      <a:noFill/>
                      <a:prstDash val="solid"/>
                    </a:lnBlToTr>
                  </a:tcPr>
                </a:tc>
                <a:tc>
                  <a:txBody>
                    <a:bodyPr/>
                    <a:lstStyle/>
                    <a:p>
                      <a:pPr algn="ctr"/>
                      <a:r>
                        <a:rPr lang="en-US" sz="900" b="1" dirty="0">
                          <a:effectLst/>
                        </a:rPr>
                        <a:t>174</a:t>
                      </a:r>
                      <a:endParaRPr lang="en-US" sz="900" b="1" dirty="0">
                        <a:effectLst/>
                        <a:latin typeface="Aptos Narrow" panose="020B0004020202020204" pitchFamily="34" charset="0"/>
                      </a:endParaRPr>
                    </a:p>
                  </a:txBody>
                  <a:tcPr anchor="ctr">
                    <a:lnL>
                      <a:noFill/>
                    </a:lnL>
                  </a:tcPr>
                </a:tc>
                <a:tc>
                  <a:txBody>
                    <a:bodyPr/>
                    <a:lstStyle/>
                    <a:p>
                      <a:pPr algn="ctr"/>
                      <a:r>
                        <a:rPr lang="en-US" sz="900" b="1" kern="1200" dirty="0">
                          <a:solidFill>
                            <a:schemeClr val="dk1"/>
                          </a:solidFill>
                          <a:effectLst/>
                        </a:rPr>
                        <a:t>77</a:t>
                      </a:r>
                      <a:endParaRPr lang="en-US" sz="900" b="1" dirty="0">
                        <a:effectLst/>
                        <a:latin typeface="Aptos Narrow" panose="020B0004020202020204" pitchFamily="34" charset="0"/>
                      </a:endParaRPr>
                    </a:p>
                  </a:txBody>
                  <a:tcPr anchor="ctr"/>
                </a:tc>
                <a:tc>
                  <a:txBody>
                    <a:bodyPr/>
                    <a:lstStyle/>
                    <a:p>
                      <a:pPr algn="ctr"/>
                      <a:r>
                        <a:rPr lang="en-US" sz="900" b="1" dirty="0">
                          <a:effectLst/>
                        </a:rPr>
                        <a:t>189</a:t>
                      </a:r>
                      <a:endParaRPr lang="en-US" sz="900" b="1" dirty="0">
                        <a:effectLst/>
                        <a:latin typeface="Aptos Narrow" panose="020B0004020202020204" pitchFamily="34" charset="0"/>
                      </a:endParaRPr>
                    </a:p>
                  </a:txBody>
                  <a:tcPr anchor="ctr"/>
                </a:tc>
                <a:tc>
                  <a:txBody>
                    <a:bodyPr/>
                    <a:lstStyle/>
                    <a:p>
                      <a:pPr algn="ctr" fontAlgn="b"/>
                      <a:r>
                        <a:rPr lang="en-US" sz="900" b="1" kern="1200" dirty="0">
                          <a:solidFill>
                            <a:schemeClr val="dk1"/>
                          </a:solidFill>
                          <a:effectLst/>
                        </a:rPr>
                        <a:t>-187</a:t>
                      </a:r>
                      <a:endParaRPr lang="en-US" sz="900" b="1" i="0" u="none" strike="noStrike" dirty="0">
                        <a:solidFill>
                          <a:schemeClr val="bg1"/>
                        </a:solidFill>
                        <a:effectLst/>
                        <a:latin typeface="Aptos Narrow" panose="020B0004020202020204" pitchFamily="34" charset="0"/>
                      </a:endParaRPr>
                    </a:p>
                  </a:txBody>
                  <a:tcPr marL="6350" marR="6350" marT="6350" marB="0" anchor="ctr"/>
                </a:tc>
                <a:tc>
                  <a:txBody>
                    <a:bodyPr/>
                    <a:lstStyle/>
                    <a:p>
                      <a:pPr algn="ctr" fontAlgn="b"/>
                      <a:r>
                        <a:rPr lang="en-US" sz="900" b="1" kern="1200" dirty="0">
                          <a:solidFill>
                            <a:schemeClr val="dk1"/>
                          </a:solidFill>
                          <a:effectLst/>
                        </a:rPr>
                        <a:t>4,058</a:t>
                      </a:r>
                      <a:endParaRPr lang="en-US" sz="900" b="1" i="0" u="none" strike="noStrike" dirty="0">
                        <a:solidFill>
                          <a:schemeClr val="bg1"/>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278625626"/>
                  </a:ext>
                </a:extLst>
              </a:tr>
              <a:tr h="0">
                <a:tc>
                  <a:txBody>
                    <a:bodyPr/>
                    <a:lstStyle/>
                    <a:p>
                      <a:pPr algn="ctr" fontAlgn="b"/>
                      <a:r>
                        <a:rPr lang="en-US" sz="900" b="1" u="none" strike="noStrike" dirty="0">
                          <a:solidFill>
                            <a:schemeClr val="tx1"/>
                          </a:solidFill>
                          <a:effectLst/>
                        </a:rPr>
                        <a:t>Net Income</a:t>
                      </a:r>
                      <a:endParaRPr lang="en-US" sz="900" b="1" i="0" u="none" strike="noStrike" dirty="0">
                        <a:solidFill>
                          <a:schemeClr val="tx1"/>
                        </a:solidFill>
                        <a:effectLst/>
                        <a:latin typeface="+mj-lt"/>
                      </a:endParaRPr>
                    </a:p>
                  </a:txBody>
                  <a:tcPr marL="6350" marR="6350" marT="6350" marB="0" anchor="ctr">
                    <a:lnL w="12700" cmpd="sng">
                      <a:noFill/>
                    </a:lnL>
                    <a:lnR>
                      <a:noFill/>
                    </a:lnR>
                    <a:lnT w="50800" cmpd="dbl">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900" b="1" kern="1200" dirty="0">
                          <a:solidFill>
                            <a:schemeClr val="tx1"/>
                          </a:solidFill>
                          <a:effectLst/>
                        </a:rPr>
                        <a:t>2,796</a:t>
                      </a:r>
                      <a:endParaRPr lang="en-US" sz="900" b="1" dirty="0">
                        <a:solidFill>
                          <a:schemeClr val="tx1"/>
                        </a:solidFill>
                        <a:effectLst/>
                        <a:latin typeface="Aptos Narrow" panose="020B0004020202020204" pitchFamily="34" charset="0"/>
                      </a:endParaRPr>
                    </a:p>
                  </a:txBody>
                  <a:tcPr anchor="ctr">
                    <a:lnL>
                      <a:noFill/>
                    </a:lnL>
                    <a:solidFill>
                      <a:schemeClr val="bg1"/>
                    </a:solidFill>
                  </a:tcPr>
                </a:tc>
                <a:tc>
                  <a:txBody>
                    <a:bodyPr/>
                    <a:lstStyle/>
                    <a:p>
                      <a:pPr algn="ctr"/>
                      <a:r>
                        <a:rPr lang="en-US" sz="900" b="1" kern="1200" dirty="0">
                          <a:solidFill>
                            <a:schemeClr val="tx1"/>
                          </a:solidFill>
                          <a:effectLst/>
                        </a:rPr>
                        <a:t>4,332</a:t>
                      </a:r>
                      <a:endParaRPr lang="en-US" sz="900" b="1" dirty="0">
                        <a:solidFill>
                          <a:schemeClr val="tx1"/>
                        </a:solidFill>
                        <a:effectLst/>
                        <a:latin typeface="Aptos Narrow" panose="020B0004020202020204" pitchFamily="34" charset="0"/>
                      </a:endParaRPr>
                    </a:p>
                  </a:txBody>
                  <a:tcPr anchor="ctr">
                    <a:solidFill>
                      <a:schemeClr val="bg1"/>
                    </a:solidFill>
                  </a:tcPr>
                </a:tc>
                <a:tc>
                  <a:txBody>
                    <a:bodyPr/>
                    <a:lstStyle/>
                    <a:p>
                      <a:pPr algn="ctr"/>
                      <a:r>
                        <a:rPr lang="en-US" sz="900" b="1" kern="1200" dirty="0">
                          <a:solidFill>
                            <a:schemeClr val="tx1"/>
                          </a:solidFill>
                          <a:effectLst/>
                        </a:rPr>
                        <a:t>9,752</a:t>
                      </a:r>
                      <a:endParaRPr lang="en-US" sz="900" b="1" dirty="0">
                        <a:solidFill>
                          <a:schemeClr val="tx1"/>
                        </a:solidFill>
                        <a:effectLst/>
                        <a:latin typeface="Aptos Narrow" panose="020B0004020202020204" pitchFamily="34" charset="0"/>
                      </a:endParaRPr>
                    </a:p>
                  </a:txBody>
                  <a:tcPr anchor="ctr">
                    <a:solidFill>
                      <a:schemeClr val="bg1"/>
                    </a:solidFill>
                  </a:tcPr>
                </a:tc>
                <a:tc>
                  <a:txBody>
                    <a:bodyPr/>
                    <a:lstStyle/>
                    <a:p>
                      <a:pPr algn="ctr" fontAlgn="b"/>
                      <a:r>
                        <a:rPr lang="en-US" sz="900" b="1" kern="1200" dirty="0">
                          <a:solidFill>
                            <a:schemeClr val="tx1"/>
                          </a:solidFill>
                          <a:effectLst/>
                        </a:rPr>
                        <a:t>4,368</a:t>
                      </a:r>
                      <a:endParaRPr lang="en-US" sz="900" b="1" i="0" u="none" strike="noStrike" dirty="0">
                        <a:solidFill>
                          <a:schemeClr val="tx1"/>
                        </a:solidFill>
                        <a:effectLst/>
                        <a:latin typeface="Aptos Narrow" panose="020B0004020202020204" pitchFamily="34" charset="0"/>
                      </a:endParaRPr>
                    </a:p>
                  </a:txBody>
                  <a:tcPr marL="6350" marR="6350" marT="6350" marB="0" anchor="ctr">
                    <a:solidFill>
                      <a:schemeClr val="bg1"/>
                    </a:solidFill>
                  </a:tcPr>
                </a:tc>
                <a:tc>
                  <a:txBody>
                    <a:bodyPr/>
                    <a:lstStyle/>
                    <a:p>
                      <a:pPr algn="ctr" fontAlgn="b"/>
                      <a:r>
                        <a:rPr lang="en-US" sz="900" b="1" kern="1200" dirty="0">
                          <a:solidFill>
                            <a:schemeClr val="tx1"/>
                          </a:solidFill>
                          <a:effectLst/>
                        </a:rPr>
                        <a:t>29,760</a:t>
                      </a:r>
                      <a:endParaRPr lang="en-US" sz="900" b="1" i="0" u="none" strike="noStrike" dirty="0">
                        <a:solidFill>
                          <a:schemeClr val="tx1"/>
                        </a:solidFill>
                        <a:effectLst/>
                        <a:latin typeface="Aptos Narrow" panose="020B0004020202020204" pitchFamily="34" charset="0"/>
                      </a:endParaRPr>
                    </a:p>
                  </a:txBody>
                  <a:tcPr marL="6350" marR="6350" marT="6350" marB="0" anchor="ctr">
                    <a:solidFill>
                      <a:schemeClr val="bg1"/>
                    </a:solidFill>
                  </a:tcPr>
                </a:tc>
                <a:extLst>
                  <a:ext uri="{0D108BD9-81ED-4DB2-BD59-A6C34878D82A}">
                    <a16:rowId xmlns:a16="http://schemas.microsoft.com/office/drawing/2014/main" val="3456990396"/>
                  </a:ext>
                </a:extLst>
              </a:tr>
            </a:tbl>
          </a:graphicData>
        </a:graphic>
      </p:graphicFrame>
      <p:sp>
        <p:nvSpPr>
          <p:cNvPr id="11" name="object 11">
            <a:extLst>
              <a:ext uri="{FF2B5EF4-FFF2-40B4-BE49-F238E27FC236}">
                <a16:creationId xmlns:a16="http://schemas.microsoft.com/office/drawing/2014/main" id="{4F934314-C977-68CC-EEF7-8505CF7F62F9}"/>
              </a:ext>
            </a:extLst>
          </p:cNvPr>
          <p:cNvSpPr txBox="1"/>
          <p:nvPr/>
        </p:nvSpPr>
        <p:spPr>
          <a:xfrm>
            <a:off x="117047" y="1313294"/>
            <a:ext cx="1787953" cy="22698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Aharoni" panose="02010803020104030203" pitchFamily="2" charset="-79"/>
                <a:cs typeface="Aharoni" panose="02010803020104030203" pitchFamily="2" charset="-79"/>
              </a:rPr>
              <a:t>Quarterly</a:t>
            </a:r>
            <a:r>
              <a:rPr sz="1400" b="1" spc="-45" dirty="0">
                <a:latin typeface="Aharoni" panose="02010803020104030203" pitchFamily="2" charset="-79"/>
                <a:cs typeface="Aharoni" panose="02010803020104030203" pitchFamily="2" charset="-79"/>
              </a:rPr>
              <a:t> </a:t>
            </a:r>
            <a:r>
              <a:rPr sz="1400" b="1" dirty="0">
                <a:latin typeface="Aharoni" panose="02010803020104030203" pitchFamily="2" charset="-79"/>
                <a:cs typeface="Aharoni" panose="02010803020104030203" pitchFamily="2" charset="-79"/>
              </a:rPr>
              <a:t>Snapshot</a:t>
            </a:r>
            <a:r>
              <a:rPr sz="1400" b="1" spc="-55" dirty="0">
                <a:latin typeface="Aharoni" panose="02010803020104030203" pitchFamily="2" charset="-79"/>
                <a:cs typeface="Aharoni" panose="02010803020104030203" pitchFamily="2" charset="-79"/>
              </a:rPr>
              <a:t> </a:t>
            </a:r>
            <a:r>
              <a:rPr sz="1400" b="1" spc="-50" dirty="0">
                <a:latin typeface="Aharoni" panose="02010803020104030203" pitchFamily="2" charset="-79"/>
                <a:cs typeface="Aharoni" panose="02010803020104030203" pitchFamily="2" charset="-79"/>
              </a:rPr>
              <a:t>:</a:t>
            </a:r>
            <a:endParaRPr sz="1400" dirty="0">
              <a:latin typeface="Aharoni" panose="02010803020104030203" pitchFamily="2" charset="-79"/>
              <a:cs typeface="Aharoni" panose="02010803020104030203" pitchFamily="2" charset="-79"/>
            </a:endParaRPr>
          </a:p>
        </p:txBody>
      </p:sp>
      <p:sp>
        <p:nvSpPr>
          <p:cNvPr id="15" name="object 75">
            <a:extLst>
              <a:ext uri="{FF2B5EF4-FFF2-40B4-BE49-F238E27FC236}">
                <a16:creationId xmlns:a16="http://schemas.microsoft.com/office/drawing/2014/main" id="{B6BC034A-3468-AE18-16B6-284DF8345504}"/>
              </a:ext>
            </a:extLst>
          </p:cNvPr>
          <p:cNvSpPr/>
          <p:nvPr/>
        </p:nvSpPr>
        <p:spPr>
          <a:xfrm>
            <a:off x="19050" y="194436"/>
            <a:ext cx="681990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pic>
        <p:nvPicPr>
          <p:cNvPr id="16" name="object 2">
            <a:extLst>
              <a:ext uri="{FF2B5EF4-FFF2-40B4-BE49-F238E27FC236}">
                <a16:creationId xmlns:a16="http://schemas.microsoft.com/office/drawing/2014/main" id="{37CFF2F6-3E0E-BDFF-6392-4FC84A5A8349}"/>
              </a:ext>
            </a:extLst>
          </p:cNvPr>
          <p:cNvPicPr/>
          <p:nvPr/>
        </p:nvPicPr>
        <p:blipFill>
          <a:blip r:embed="rId3" cstate="print"/>
          <a:stretch>
            <a:fillRect/>
          </a:stretch>
        </p:blipFill>
        <p:spPr>
          <a:xfrm>
            <a:off x="4724400" y="450452"/>
            <a:ext cx="1751586" cy="517713"/>
          </a:xfrm>
          <a:prstGeom prst="rect">
            <a:avLst/>
          </a:prstGeom>
        </p:spPr>
      </p:pic>
      <p:sp>
        <p:nvSpPr>
          <p:cNvPr id="17" name="TextBox 16">
            <a:extLst>
              <a:ext uri="{FF2B5EF4-FFF2-40B4-BE49-F238E27FC236}">
                <a16:creationId xmlns:a16="http://schemas.microsoft.com/office/drawing/2014/main" id="{F0358572-6F4C-8201-2A9B-47B99B7B9AA2}"/>
              </a:ext>
            </a:extLst>
          </p:cNvPr>
          <p:cNvSpPr txBox="1"/>
          <p:nvPr/>
        </p:nvSpPr>
        <p:spPr>
          <a:xfrm>
            <a:off x="382014" y="450452"/>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5128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1544" y="71627"/>
            <a:ext cx="2066925" cy="116205"/>
          </a:xfrm>
          <a:prstGeom prst="rect">
            <a:avLst/>
          </a:prstGeom>
        </p:spPr>
        <p:txBody>
          <a:bodyPr vert="horz" wrap="square" lIns="0" tIns="0" rIns="0" bIns="0" rtlCol="0">
            <a:spAutoFit/>
          </a:bodyPr>
          <a:lstStyle/>
          <a:p>
            <a:pPr>
              <a:lnSpc>
                <a:spcPts val="865"/>
              </a:lnSpc>
            </a:pPr>
            <a:r>
              <a:rPr sz="900" dirty="0">
                <a:latin typeface="Calibri"/>
                <a:cs typeface="Calibri"/>
              </a:rPr>
              <a:t>Academic</a:t>
            </a:r>
            <a:r>
              <a:rPr sz="900" spc="-25" dirty="0">
                <a:latin typeface="Calibri"/>
                <a:cs typeface="Calibri"/>
              </a:rPr>
              <a:t> </a:t>
            </a:r>
            <a:r>
              <a:rPr sz="900" dirty="0">
                <a:latin typeface="Calibri"/>
                <a:cs typeface="Calibri"/>
              </a:rPr>
              <a:t>Research</a:t>
            </a:r>
            <a:r>
              <a:rPr sz="900" spc="-20" dirty="0">
                <a:latin typeface="Calibri"/>
                <a:cs typeface="Calibri"/>
              </a:rPr>
              <a:t> </a:t>
            </a:r>
            <a:r>
              <a:rPr sz="900" dirty="0">
                <a:latin typeface="Calibri"/>
                <a:cs typeface="Calibri"/>
              </a:rPr>
              <a:t>-</a:t>
            </a:r>
            <a:r>
              <a:rPr sz="900" spc="-40" dirty="0">
                <a:latin typeface="Calibri"/>
                <a:cs typeface="Calibri"/>
              </a:rPr>
              <a:t> </a:t>
            </a:r>
            <a:r>
              <a:rPr sz="900" dirty="0">
                <a:latin typeface="Calibri"/>
                <a:cs typeface="Calibri"/>
              </a:rPr>
              <a:t>Not</a:t>
            </a:r>
            <a:r>
              <a:rPr sz="900" spc="-45" dirty="0">
                <a:latin typeface="Calibri"/>
                <a:cs typeface="Calibri"/>
              </a:rPr>
              <a:t> </a:t>
            </a:r>
            <a:r>
              <a:rPr sz="900" dirty="0">
                <a:latin typeface="Calibri"/>
                <a:cs typeface="Calibri"/>
              </a:rPr>
              <a:t>a</a:t>
            </a:r>
            <a:r>
              <a:rPr sz="900" spc="-50" dirty="0">
                <a:latin typeface="Calibri"/>
                <a:cs typeface="Calibri"/>
              </a:rPr>
              <a:t> </a:t>
            </a:r>
            <a:r>
              <a:rPr sz="900" spc="-10" dirty="0">
                <a:latin typeface="Calibri"/>
                <a:cs typeface="Calibri"/>
              </a:rPr>
              <a:t>Recommendation</a:t>
            </a:r>
            <a:endParaRPr sz="900">
              <a:latin typeface="Calibri"/>
              <a:cs typeface="Calibri"/>
            </a:endParaRPr>
          </a:p>
        </p:txBody>
      </p:sp>
      <p:sp>
        <p:nvSpPr>
          <p:cNvPr id="3" name="object 3"/>
          <p:cNvSpPr txBox="1"/>
          <p:nvPr/>
        </p:nvSpPr>
        <p:spPr>
          <a:xfrm>
            <a:off x="227330" y="1983734"/>
            <a:ext cx="6011841" cy="6603987"/>
          </a:xfrm>
          <a:prstGeom prst="rect">
            <a:avLst/>
          </a:prstGeom>
        </p:spPr>
        <p:txBody>
          <a:bodyPr vert="horz" wrap="square" lIns="0" tIns="13335" rIns="0" bIns="0" rtlCol="0">
            <a:spAutoFit/>
          </a:bodyPr>
          <a:lstStyle/>
          <a:p>
            <a:pPr marL="182880" indent="-170180">
              <a:lnSpc>
                <a:spcPct val="100000"/>
              </a:lnSpc>
              <a:spcBef>
                <a:spcPts val="105"/>
              </a:spcBef>
              <a:buSzPct val="110000"/>
              <a:buFont typeface="Wingdings"/>
              <a:buChar char=""/>
              <a:tabLst>
                <a:tab pos="182880" algn="l"/>
              </a:tabLst>
            </a:pPr>
            <a:r>
              <a:rPr sz="1000" dirty="0">
                <a:latin typeface="Calibri"/>
                <a:cs typeface="Calibri"/>
              </a:rPr>
              <a:t>Revenue</a:t>
            </a:r>
            <a:r>
              <a:rPr sz="1000" spc="-25" dirty="0">
                <a:latin typeface="Calibri"/>
                <a:cs typeface="Calibri"/>
              </a:rPr>
              <a:t> </a:t>
            </a:r>
            <a:r>
              <a:rPr sz="1000" spc="-10" dirty="0">
                <a:latin typeface="Calibri"/>
                <a:cs typeface="Calibri"/>
              </a:rPr>
              <a:t>growth</a:t>
            </a:r>
            <a:r>
              <a:rPr sz="1000" spc="-40" dirty="0">
                <a:latin typeface="Calibri"/>
                <a:cs typeface="Calibri"/>
              </a:rPr>
              <a:t> </a:t>
            </a:r>
            <a:r>
              <a:rPr sz="1000" dirty="0">
                <a:latin typeface="Calibri"/>
                <a:cs typeface="Calibri"/>
              </a:rPr>
              <a:t>for</a:t>
            </a:r>
            <a:r>
              <a:rPr sz="1000" spc="-15" dirty="0">
                <a:latin typeface="Calibri"/>
                <a:cs typeface="Calibri"/>
              </a:rPr>
              <a:t> </a:t>
            </a:r>
            <a:r>
              <a:rPr sz="1000" dirty="0">
                <a:latin typeface="Calibri"/>
                <a:cs typeface="Calibri"/>
              </a:rPr>
              <a:t>Q</a:t>
            </a:r>
            <a:r>
              <a:rPr lang="en-US" sz="1000" dirty="0">
                <a:latin typeface="Calibri"/>
                <a:cs typeface="Calibri"/>
              </a:rPr>
              <a:t>3</a:t>
            </a:r>
            <a:r>
              <a:rPr sz="1000" spc="-25" dirty="0">
                <a:latin typeface="Calibri"/>
                <a:cs typeface="Calibri"/>
              </a:rPr>
              <a:t> </a:t>
            </a:r>
            <a:r>
              <a:rPr sz="1000" dirty="0">
                <a:latin typeface="Calibri"/>
                <a:cs typeface="Calibri"/>
              </a:rPr>
              <a:t>was</a:t>
            </a:r>
            <a:r>
              <a:rPr sz="1000" spc="-25" dirty="0">
                <a:latin typeface="Calibri"/>
                <a:cs typeface="Calibri"/>
              </a:rPr>
              <a:t> </a:t>
            </a:r>
            <a:r>
              <a:rPr sz="1000" dirty="0">
                <a:latin typeface="Calibri"/>
                <a:cs typeface="Calibri"/>
              </a:rPr>
              <a:t>grew</a:t>
            </a:r>
            <a:r>
              <a:rPr sz="1000" spc="-20" dirty="0">
                <a:latin typeface="Calibri"/>
                <a:cs typeface="Calibri"/>
              </a:rPr>
              <a:t> </a:t>
            </a:r>
            <a:r>
              <a:rPr sz="1000" dirty="0">
                <a:latin typeface="Calibri"/>
                <a:cs typeface="Calibri"/>
              </a:rPr>
              <a:t>by</a:t>
            </a:r>
            <a:r>
              <a:rPr sz="1000" spc="-15" dirty="0">
                <a:latin typeface="Calibri"/>
                <a:cs typeface="Calibri"/>
              </a:rPr>
              <a:t> </a:t>
            </a:r>
            <a:r>
              <a:rPr lang="en-US" sz="1000" dirty="0">
                <a:latin typeface="Calibri"/>
                <a:cs typeface="Calibri"/>
              </a:rPr>
              <a:t>17</a:t>
            </a:r>
            <a:r>
              <a:rPr sz="1000" dirty="0">
                <a:latin typeface="Calibri"/>
                <a:cs typeface="Calibri"/>
              </a:rPr>
              <a:t>%</a:t>
            </a:r>
            <a:r>
              <a:rPr sz="1000" spc="-15" dirty="0">
                <a:latin typeface="Calibri"/>
                <a:cs typeface="Calibri"/>
              </a:rPr>
              <a:t> </a:t>
            </a:r>
            <a:r>
              <a:rPr sz="1000" dirty="0">
                <a:latin typeface="Calibri"/>
                <a:cs typeface="Calibri"/>
              </a:rPr>
              <a:t>from</a:t>
            </a:r>
            <a:r>
              <a:rPr sz="1000" spc="-30" dirty="0">
                <a:latin typeface="Calibri"/>
                <a:cs typeface="Calibri"/>
              </a:rPr>
              <a:t> </a:t>
            </a:r>
            <a:r>
              <a:rPr lang="en-US" sz="1000" spc="-30" dirty="0">
                <a:latin typeface="Calibri"/>
                <a:cs typeface="Calibri"/>
              </a:rPr>
              <a:t>15</a:t>
            </a:r>
            <a:r>
              <a:rPr sz="1000" dirty="0">
                <a:latin typeface="Calibri"/>
                <a:cs typeface="Calibri"/>
              </a:rPr>
              <a:t>%</a:t>
            </a:r>
            <a:r>
              <a:rPr sz="1000" spc="-20" dirty="0">
                <a:latin typeface="Calibri"/>
                <a:cs typeface="Calibri"/>
              </a:rPr>
              <a:t> </a:t>
            </a:r>
            <a:r>
              <a:rPr sz="1000" dirty="0">
                <a:latin typeface="Calibri"/>
                <a:cs typeface="Calibri"/>
              </a:rPr>
              <a:t>in</a:t>
            </a:r>
            <a:r>
              <a:rPr sz="1000" spc="-20" dirty="0">
                <a:latin typeface="Calibri"/>
                <a:cs typeface="Calibri"/>
              </a:rPr>
              <a:t> </a:t>
            </a:r>
            <a:r>
              <a:rPr sz="1000" dirty="0">
                <a:latin typeface="Calibri"/>
                <a:cs typeface="Calibri"/>
              </a:rPr>
              <a:t>Q</a:t>
            </a:r>
            <a:r>
              <a:rPr lang="en-US" sz="1000" dirty="0">
                <a:latin typeface="Calibri"/>
                <a:cs typeface="Calibri"/>
              </a:rPr>
              <a:t>2</a:t>
            </a:r>
            <a:r>
              <a:rPr sz="1000" dirty="0">
                <a:latin typeface="Calibri"/>
                <a:cs typeface="Calibri"/>
              </a:rPr>
              <a:t> and</a:t>
            </a:r>
            <a:r>
              <a:rPr sz="1000" spc="5" dirty="0">
                <a:latin typeface="Calibri"/>
                <a:cs typeface="Calibri"/>
              </a:rPr>
              <a:t> </a:t>
            </a:r>
            <a:r>
              <a:rPr lang="en-US" sz="1000" dirty="0"/>
              <a:t>+94% </a:t>
            </a:r>
            <a:r>
              <a:rPr sz="1000" dirty="0">
                <a:latin typeface="Calibri"/>
                <a:cs typeface="Calibri"/>
              </a:rPr>
              <a:t>on</a:t>
            </a:r>
            <a:r>
              <a:rPr sz="1000" spc="-25" dirty="0">
                <a:latin typeface="Calibri"/>
                <a:cs typeface="Calibri"/>
              </a:rPr>
              <a:t> </a:t>
            </a:r>
            <a:r>
              <a:rPr sz="1000" spc="-10" dirty="0">
                <a:latin typeface="Calibri"/>
                <a:cs typeface="Calibri"/>
              </a:rPr>
              <a:t>YOY</a:t>
            </a:r>
            <a:r>
              <a:rPr sz="1000" spc="-45" dirty="0">
                <a:latin typeface="Calibri"/>
                <a:cs typeface="Calibri"/>
              </a:rPr>
              <a:t> </a:t>
            </a:r>
            <a:r>
              <a:rPr sz="1000" dirty="0">
                <a:latin typeface="Calibri"/>
                <a:cs typeface="Calibri"/>
              </a:rPr>
              <a:t>in</a:t>
            </a:r>
            <a:r>
              <a:rPr sz="1000" spc="-20" dirty="0">
                <a:latin typeface="Calibri"/>
                <a:cs typeface="Calibri"/>
              </a:rPr>
              <a:t> </a:t>
            </a:r>
            <a:r>
              <a:rPr sz="1000" spc="-10" dirty="0">
                <a:latin typeface="Calibri"/>
                <a:cs typeface="Calibri"/>
              </a:rPr>
              <a:t>constant</a:t>
            </a:r>
            <a:r>
              <a:rPr sz="1000" spc="-65" dirty="0">
                <a:latin typeface="Calibri"/>
                <a:cs typeface="Calibri"/>
              </a:rPr>
              <a:t> </a:t>
            </a:r>
            <a:r>
              <a:rPr sz="1000" dirty="0">
                <a:latin typeface="Calibri"/>
                <a:cs typeface="Calibri"/>
              </a:rPr>
              <a:t>currency</a:t>
            </a:r>
            <a:r>
              <a:rPr sz="1000" spc="-10" dirty="0">
                <a:latin typeface="Calibri"/>
                <a:cs typeface="Calibri"/>
              </a:rPr>
              <a:t> terms.</a:t>
            </a:r>
            <a:endParaRPr sz="1000" dirty="0">
              <a:latin typeface="Calibri"/>
              <a:cs typeface="Calibri"/>
            </a:endParaRPr>
          </a:p>
          <a:p>
            <a:pPr>
              <a:lnSpc>
                <a:spcPct val="100000"/>
              </a:lnSpc>
              <a:spcBef>
                <a:spcPts val="150"/>
              </a:spcBef>
              <a:buFont typeface="Wingdings"/>
              <a:buChar char=""/>
            </a:pPr>
            <a:endParaRPr sz="1000" dirty="0">
              <a:latin typeface="Calibri"/>
              <a:cs typeface="Calibri"/>
            </a:endParaRPr>
          </a:p>
          <a:p>
            <a:pPr marL="182880" indent="-170180">
              <a:lnSpc>
                <a:spcPct val="100000"/>
              </a:lnSpc>
              <a:buSzPct val="110000"/>
              <a:buFont typeface="Wingdings"/>
              <a:buChar char=""/>
              <a:tabLst>
                <a:tab pos="182880" algn="l"/>
              </a:tabLst>
            </a:pPr>
            <a:r>
              <a:rPr sz="1000" dirty="0">
                <a:latin typeface="Calibri"/>
                <a:cs typeface="Calibri"/>
              </a:rPr>
              <a:t>The</a:t>
            </a:r>
            <a:r>
              <a:rPr sz="1000" spc="-15" dirty="0">
                <a:latin typeface="Calibri"/>
                <a:cs typeface="Calibri"/>
              </a:rPr>
              <a:t> </a:t>
            </a:r>
            <a:r>
              <a:rPr sz="1000" spc="-10" dirty="0">
                <a:latin typeface="Calibri"/>
                <a:cs typeface="Calibri"/>
              </a:rPr>
              <a:t>growth</a:t>
            </a:r>
            <a:r>
              <a:rPr sz="1000" spc="-40" dirty="0">
                <a:latin typeface="Calibri"/>
                <a:cs typeface="Calibri"/>
              </a:rPr>
              <a:t> </a:t>
            </a:r>
            <a:r>
              <a:rPr sz="1000" dirty="0">
                <a:latin typeface="Calibri"/>
                <a:cs typeface="Calibri"/>
              </a:rPr>
              <a:t>in</a:t>
            </a:r>
            <a:r>
              <a:rPr sz="1000" spc="-35" dirty="0">
                <a:latin typeface="Calibri"/>
                <a:cs typeface="Calibri"/>
              </a:rPr>
              <a:t> </a:t>
            </a:r>
            <a:r>
              <a:rPr lang="en-US" sz="1000" dirty="0">
                <a:latin typeface="Calibri"/>
                <a:cs typeface="Calibri"/>
              </a:rPr>
              <a:t>North America </a:t>
            </a:r>
            <a:r>
              <a:rPr sz="1000" dirty="0">
                <a:latin typeface="Calibri"/>
                <a:cs typeface="Calibri"/>
              </a:rPr>
              <a:t>market</a:t>
            </a:r>
            <a:r>
              <a:rPr sz="1000" spc="-35" dirty="0">
                <a:latin typeface="Calibri"/>
                <a:cs typeface="Calibri"/>
              </a:rPr>
              <a:t> </a:t>
            </a:r>
            <a:r>
              <a:rPr sz="1000" dirty="0">
                <a:latin typeface="Calibri"/>
                <a:cs typeface="Calibri"/>
              </a:rPr>
              <a:t>is</a:t>
            </a:r>
            <a:r>
              <a:rPr sz="1000" spc="-25" dirty="0">
                <a:latin typeface="Calibri"/>
                <a:cs typeface="Calibri"/>
              </a:rPr>
              <a:t> </a:t>
            </a:r>
            <a:r>
              <a:rPr sz="1000" spc="-10" dirty="0">
                <a:latin typeface="Calibri"/>
                <a:cs typeface="Calibri"/>
              </a:rPr>
              <a:t>strong</a:t>
            </a:r>
            <a:r>
              <a:rPr sz="1000" spc="-25" dirty="0">
                <a:latin typeface="Calibri"/>
                <a:cs typeface="Calibri"/>
              </a:rPr>
              <a:t> </a:t>
            </a:r>
            <a:r>
              <a:rPr sz="1000" spc="-10" dirty="0">
                <a:latin typeface="Calibri"/>
                <a:cs typeface="Calibri"/>
              </a:rPr>
              <a:t>and</a:t>
            </a:r>
            <a:r>
              <a:rPr sz="1000" spc="-45" dirty="0">
                <a:latin typeface="Calibri"/>
                <a:cs typeface="Calibri"/>
              </a:rPr>
              <a:t> </a:t>
            </a:r>
            <a:r>
              <a:rPr sz="1000" dirty="0">
                <a:latin typeface="Calibri"/>
                <a:cs typeface="Calibri"/>
              </a:rPr>
              <a:t>contribute</a:t>
            </a:r>
            <a:r>
              <a:rPr sz="1000" spc="-35" dirty="0">
                <a:latin typeface="Calibri"/>
                <a:cs typeface="Calibri"/>
              </a:rPr>
              <a:t> </a:t>
            </a:r>
            <a:r>
              <a:rPr sz="1000" spc="-10" dirty="0">
                <a:latin typeface="Calibri"/>
                <a:cs typeface="Calibri"/>
              </a:rPr>
              <a:t>around</a:t>
            </a:r>
            <a:r>
              <a:rPr sz="1000" spc="-15" dirty="0">
                <a:latin typeface="Calibri"/>
                <a:cs typeface="Calibri"/>
              </a:rPr>
              <a:t> </a:t>
            </a:r>
            <a:r>
              <a:rPr lang="en-US" sz="1000" spc="-15" dirty="0">
                <a:latin typeface="Calibri"/>
                <a:cs typeface="Calibri"/>
              </a:rPr>
              <a:t>4</a:t>
            </a:r>
            <a:r>
              <a:rPr lang="en-US" sz="1000" dirty="0">
                <a:latin typeface="Calibri"/>
                <a:cs typeface="Calibri"/>
              </a:rPr>
              <a:t>0</a:t>
            </a:r>
            <a:r>
              <a:rPr sz="1000" dirty="0">
                <a:latin typeface="Calibri"/>
                <a:cs typeface="Calibri"/>
              </a:rPr>
              <a:t>%</a:t>
            </a:r>
            <a:r>
              <a:rPr sz="1000" spc="-15" dirty="0">
                <a:latin typeface="Calibri"/>
                <a:cs typeface="Calibri"/>
              </a:rPr>
              <a:t> </a:t>
            </a:r>
            <a:r>
              <a:rPr sz="1000" dirty="0">
                <a:latin typeface="Calibri"/>
                <a:cs typeface="Calibri"/>
              </a:rPr>
              <a:t>of</a:t>
            </a:r>
            <a:r>
              <a:rPr sz="1000" spc="-10" dirty="0">
                <a:latin typeface="Calibri"/>
                <a:cs typeface="Calibri"/>
              </a:rPr>
              <a:t> </a:t>
            </a:r>
            <a:r>
              <a:rPr sz="1000" dirty="0">
                <a:latin typeface="Calibri"/>
                <a:cs typeface="Calibri"/>
              </a:rPr>
              <a:t>the</a:t>
            </a:r>
            <a:r>
              <a:rPr sz="1000" spc="-40" dirty="0">
                <a:latin typeface="Calibri"/>
                <a:cs typeface="Calibri"/>
              </a:rPr>
              <a:t> </a:t>
            </a:r>
            <a:r>
              <a:rPr sz="1000" spc="-10" dirty="0">
                <a:latin typeface="Calibri"/>
                <a:cs typeface="Calibri"/>
              </a:rPr>
              <a:t>revenue.</a:t>
            </a:r>
            <a:endParaRPr sz="1000" dirty="0">
              <a:latin typeface="Calibri"/>
              <a:cs typeface="Calibri"/>
            </a:endParaRPr>
          </a:p>
          <a:p>
            <a:pPr>
              <a:lnSpc>
                <a:spcPct val="100000"/>
              </a:lnSpc>
              <a:spcBef>
                <a:spcPts val="120"/>
              </a:spcBef>
              <a:buFont typeface="Wingdings"/>
              <a:buChar char=""/>
            </a:pPr>
            <a:endParaRPr sz="1000" dirty="0">
              <a:latin typeface="Calibri"/>
              <a:cs typeface="Calibri"/>
            </a:endParaRPr>
          </a:p>
          <a:p>
            <a:pPr marL="182880" indent="-170180">
              <a:lnSpc>
                <a:spcPct val="100000"/>
              </a:lnSpc>
              <a:buSzPct val="110000"/>
              <a:buFont typeface="Wingdings"/>
              <a:buChar char=""/>
              <a:tabLst>
                <a:tab pos="182880" algn="l"/>
              </a:tabLst>
            </a:pPr>
            <a:r>
              <a:rPr sz="1000" dirty="0">
                <a:latin typeface="Calibri"/>
                <a:cs typeface="Calibri"/>
              </a:rPr>
              <a:t>The</a:t>
            </a:r>
            <a:r>
              <a:rPr sz="1000" spc="5" dirty="0">
                <a:latin typeface="Calibri"/>
                <a:cs typeface="Calibri"/>
              </a:rPr>
              <a:t> </a:t>
            </a:r>
            <a:r>
              <a:rPr sz="1000" spc="-10" dirty="0">
                <a:latin typeface="Calibri"/>
                <a:cs typeface="Calibri"/>
              </a:rPr>
              <a:t>Operating</a:t>
            </a:r>
            <a:r>
              <a:rPr sz="1000" spc="-35" dirty="0">
                <a:latin typeface="Calibri"/>
                <a:cs typeface="Calibri"/>
              </a:rPr>
              <a:t> </a:t>
            </a:r>
            <a:r>
              <a:rPr sz="1000" spc="-10" dirty="0">
                <a:latin typeface="Calibri"/>
                <a:cs typeface="Calibri"/>
              </a:rPr>
              <a:t>margin</a:t>
            </a:r>
            <a:r>
              <a:rPr sz="1000" spc="-45" dirty="0">
                <a:latin typeface="Calibri"/>
                <a:cs typeface="Calibri"/>
              </a:rPr>
              <a:t> </a:t>
            </a:r>
            <a:r>
              <a:rPr sz="1000" dirty="0">
                <a:latin typeface="Calibri"/>
                <a:cs typeface="Calibri"/>
              </a:rPr>
              <a:t>for</a:t>
            </a:r>
            <a:r>
              <a:rPr sz="1000" spc="-10" dirty="0">
                <a:latin typeface="Calibri"/>
                <a:cs typeface="Calibri"/>
              </a:rPr>
              <a:t> </a:t>
            </a:r>
            <a:r>
              <a:rPr sz="1000" dirty="0">
                <a:latin typeface="Calibri"/>
                <a:cs typeface="Calibri"/>
              </a:rPr>
              <a:t>Q</a:t>
            </a:r>
            <a:r>
              <a:rPr lang="en-US" sz="1000" dirty="0">
                <a:latin typeface="Calibri"/>
                <a:cs typeface="Calibri"/>
              </a:rPr>
              <a:t>3</a:t>
            </a:r>
            <a:r>
              <a:rPr sz="1000" spc="-30" dirty="0">
                <a:latin typeface="Calibri"/>
                <a:cs typeface="Calibri"/>
              </a:rPr>
              <a:t> </a:t>
            </a:r>
            <a:r>
              <a:rPr sz="1000" dirty="0">
                <a:latin typeface="Calibri"/>
                <a:cs typeface="Calibri"/>
              </a:rPr>
              <a:t>is</a:t>
            </a:r>
            <a:r>
              <a:rPr sz="1000" spc="-5" dirty="0">
                <a:latin typeface="Calibri"/>
                <a:cs typeface="Calibri"/>
              </a:rPr>
              <a:t> </a:t>
            </a:r>
            <a:r>
              <a:rPr sz="1000" spc="-10" dirty="0">
                <a:latin typeface="Calibri"/>
                <a:cs typeface="Calibri"/>
              </a:rPr>
              <a:t>stable</a:t>
            </a:r>
            <a:r>
              <a:rPr sz="1000" spc="-15" dirty="0">
                <a:latin typeface="Calibri"/>
                <a:cs typeface="Calibri"/>
              </a:rPr>
              <a:t> </a:t>
            </a:r>
            <a:r>
              <a:rPr sz="1000" dirty="0">
                <a:latin typeface="Calibri"/>
                <a:cs typeface="Calibri"/>
              </a:rPr>
              <a:t>at</a:t>
            </a:r>
            <a:r>
              <a:rPr lang="en-US" sz="1000" spc="-25" dirty="0">
                <a:latin typeface="Calibri"/>
                <a:cs typeface="Calibri"/>
              </a:rPr>
              <a:t> 62</a:t>
            </a:r>
            <a:r>
              <a:rPr lang="en-US" sz="1000" spc="-10" dirty="0">
                <a:latin typeface="Calibri"/>
                <a:cs typeface="Calibri"/>
              </a:rPr>
              <a:t>.</a:t>
            </a:r>
            <a:r>
              <a:rPr sz="1000" spc="-10" dirty="0">
                <a:latin typeface="Calibri"/>
                <a:cs typeface="Calibri"/>
              </a:rPr>
              <a:t>%.</a:t>
            </a:r>
            <a:endParaRPr sz="1000" dirty="0">
              <a:latin typeface="Calibri"/>
              <a:cs typeface="Calibri"/>
            </a:endParaRPr>
          </a:p>
          <a:p>
            <a:pPr>
              <a:lnSpc>
                <a:spcPct val="100000"/>
              </a:lnSpc>
              <a:spcBef>
                <a:spcPts val="150"/>
              </a:spcBef>
              <a:buFont typeface="Wingdings"/>
              <a:buChar char=""/>
            </a:pPr>
            <a:endParaRPr sz="1000" dirty="0">
              <a:latin typeface="Calibri"/>
              <a:cs typeface="Calibri"/>
            </a:endParaRPr>
          </a:p>
          <a:p>
            <a:pPr marL="182880" indent="-170180">
              <a:lnSpc>
                <a:spcPct val="100000"/>
              </a:lnSpc>
              <a:buSzPct val="110000"/>
              <a:buFont typeface="Wingdings"/>
              <a:buChar char=""/>
              <a:tabLst>
                <a:tab pos="182880" algn="l"/>
              </a:tabLst>
            </a:pPr>
            <a:r>
              <a:rPr lang="en-US" sz="1000" dirty="0">
                <a:latin typeface="Calibri"/>
                <a:cs typeface="Calibri"/>
              </a:rPr>
              <a:t>Gross Margin is stable in all three quarters for around 17%.</a:t>
            </a:r>
            <a:endParaRPr sz="1000" dirty="0">
              <a:latin typeface="Calibri"/>
              <a:cs typeface="Calibri"/>
            </a:endParaRPr>
          </a:p>
          <a:p>
            <a:pPr>
              <a:lnSpc>
                <a:spcPct val="100000"/>
              </a:lnSpc>
              <a:spcBef>
                <a:spcPts val="150"/>
              </a:spcBef>
              <a:buFont typeface="Wingdings"/>
              <a:buChar char=""/>
            </a:pPr>
            <a:endParaRPr sz="1000" dirty="0">
              <a:latin typeface="Calibri"/>
              <a:cs typeface="Calibri"/>
            </a:endParaRPr>
          </a:p>
          <a:p>
            <a:pPr marL="182880" indent="-170180">
              <a:lnSpc>
                <a:spcPct val="100000"/>
              </a:lnSpc>
              <a:buSzPct val="110000"/>
              <a:buFont typeface="Wingdings"/>
              <a:buChar char=""/>
              <a:tabLst>
                <a:tab pos="182880" algn="l"/>
              </a:tabLst>
            </a:pPr>
            <a:r>
              <a:rPr lang="en-US" sz="1000" spc="-25" dirty="0">
                <a:latin typeface="Calibri"/>
                <a:cs typeface="Calibri"/>
              </a:rPr>
              <a:t>The Revenue Growth in all four businesses between Q3 and Q2 are as follows: </a:t>
            </a:r>
          </a:p>
          <a:p>
            <a:pPr marL="12700">
              <a:lnSpc>
                <a:spcPct val="100000"/>
              </a:lnSpc>
              <a:buSzPct val="110000"/>
              <a:tabLst>
                <a:tab pos="182880" algn="l"/>
              </a:tabLst>
            </a:pPr>
            <a:endParaRPr lang="en-US" sz="1000" spc="-25" dirty="0">
              <a:latin typeface="Calibri"/>
              <a:cs typeface="Calibri"/>
            </a:endParaRPr>
          </a:p>
          <a:p>
            <a:pPr marL="698500" lvl="1" indent="-228600">
              <a:buSzPct val="110000"/>
              <a:buFont typeface="Arial" panose="020B0604020202020204" pitchFamily="34" charset="0"/>
              <a:buChar char="•"/>
              <a:tabLst>
                <a:tab pos="182880" algn="l"/>
              </a:tabLst>
            </a:pPr>
            <a:r>
              <a:rPr lang="en-US" sz="1000" dirty="0">
                <a:latin typeface="Calibri"/>
                <a:cs typeface="Calibri"/>
              </a:rPr>
              <a:t>Data Center – 17% Increase</a:t>
            </a:r>
          </a:p>
          <a:p>
            <a:pPr marL="698500" lvl="1" indent="-228600">
              <a:buSzPct val="110000"/>
              <a:buFont typeface="Arial" panose="020B0604020202020204" pitchFamily="34" charset="0"/>
              <a:buChar char="•"/>
              <a:tabLst>
                <a:tab pos="182880" algn="l"/>
              </a:tabLst>
            </a:pPr>
            <a:r>
              <a:rPr lang="en-US" sz="1000" dirty="0">
                <a:latin typeface="Calibri"/>
                <a:cs typeface="Calibri"/>
              </a:rPr>
              <a:t>Gaming – 14% Increase</a:t>
            </a:r>
          </a:p>
          <a:p>
            <a:pPr marL="698500" lvl="1" indent="-228600">
              <a:buSzPct val="110000"/>
              <a:buFont typeface="Arial" panose="020B0604020202020204" pitchFamily="34" charset="0"/>
              <a:buChar char="•"/>
              <a:tabLst>
                <a:tab pos="182880" algn="l"/>
              </a:tabLst>
            </a:pPr>
            <a:r>
              <a:rPr lang="en-US" sz="1000" dirty="0">
                <a:latin typeface="Calibri"/>
                <a:cs typeface="Calibri"/>
              </a:rPr>
              <a:t>Professional Visualization – 7% Increase</a:t>
            </a:r>
          </a:p>
          <a:p>
            <a:pPr marL="698500" lvl="1" indent="-228600">
              <a:buSzPct val="110000"/>
              <a:buFont typeface="Arial" panose="020B0604020202020204" pitchFamily="34" charset="0"/>
              <a:buChar char="•"/>
              <a:tabLst>
                <a:tab pos="182880" algn="l"/>
              </a:tabLst>
            </a:pPr>
            <a:r>
              <a:rPr lang="en-US" sz="1000" dirty="0">
                <a:latin typeface="Calibri"/>
                <a:cs typeface="Calibri"/>
              </a:rPr>
              <a:t>Automotives – 30% Increase</a:t>
            </a:r>
          </a:p>
          <a:p>
            <a:pPr>
              <a:lnSpc>
                <a:spcPct val="100000"/>
              </a:lnSpc>
              <a:spcBef>
                <a:spcPts val="120"/>
              </a:spcBef>
              <a:buFont typeface="Wingdings"/>
              <a:buChar char=""/>
            </a:pPr>
            <a:endParaRPr sz="1000" dirty="0">
              <a:latin typeface="Calibri"/>
              <a:cs typeface="Calibri"/>
            </a:endParaRPr>
          </a:p>
          <a:p>
            <a:pPr marL="182245" marR="783590" indent="-170180">
              <a:lnSpc>
                <a:spcPct val="100000"/>
              </a:lnSpc>
              <a:buSzPct val="110000"/>
              <a:buFont typeface="Wingdings"/>
              <a:buChar char=""/>
              <a:tabLst>
                <a:tab pos="186690" algn="l"/>
              </a:tabLst>
            </a:pPr>
            <a:r>
              <a:rPr lang="en-US" sz="1000" dirty="0">
                <a:latin typeface="Calibri"/>
                <a:cs typeface="Calibri"/>
              </a:rPr>
              <a:t>The</a:t>
            </a:r>
            <a:r>
              <a:rPr lang="en-US" sz="1000" spc="-20" dirty="0">
                <a:latin typeface="Calibri"/>
                <a:cs typeface="Calibri"/>
              </a:rPr>
              <a:t> Cash dividend increased by 150% from 0.04 per share to 0.10 per share. </a:t>
            </a:r>
            <a:endParaRPr lang="en-US" sz="1000" dirty="0">
              <a:latin typeface="Calibri"/>
              <a:cs typeface="Calibri"/>
            </a:endParaRPr>
          </a:p>
          <a:p>
            <a:pPr>
              <a:lnSpc>
                <a:spcPct val="100000"/>
              </a:lnSpc>
              <a:spcBef>
                <a:spcPts val="150"/>
              </a:spcBef>
              <a:buFont typeface="Wingdings"/>
              <a:buChar char=""/>
            </a:pPr>
            <a:endParaRPr sz="1000" dirty="0">
              <a:latin typeface="Calibri"/>
              <a:cs typeface="Calibri"/>
            </a:endParaRPr>
          </a:p>
          <a:p>
            <a:pPr marL="182880" indent="-170180">
              <a:lnSpc>
                <a:spcPct val="100000"/>
              </a:lnSpc>
              <a:buSzPct val="110000"/>
              <a:buFont typeface="Wingdings"/>
              <a:buChar char=""/>
              <a:tabLst>
                <a:tab pos="182880" algn="l"/>
              </a:tabLst>
            </a:pPr>
            <a:r>
              <a:rPr sz="1000" dirty="0">
                <a:latin typeface="Calibri"/>
                <a:cs typeface="Calibri"/>
              </a:rPr>
              <a:t>EPS</a:t>
            </a:r>
            <a:r>
              <a:rPr sz="1000" spc="-40" dirty="0">
                <a:latin typeface="Calibri"/>
                <a:cs typeface="Calibri"/>
              </a:rPr>
              <a:t> </a:t>
            </a:r>
            <a:r>
              <a:rPr sz="1000" dirty="0">
                <a:latin typeface="Calibri"/>
                <a:cs typeface="Calibri"/>
              </a:rPr>
              <a:t>grew</a:t>
            </a:r>
            <a:r>
              <a:rPr sz="1000" spc="-10" dirty="0">
                <a:latin typeface="Calibri"/>
                <a:cs typeface="Calibri"/>
              </a:rPr>
              <a:t> </a:t>
            </a:r>
            <a:r>
              <a:rPr sz="1000" dirty="0">
                <a:latin typeface="Calibri"/>
                <a:cs typeface="Calibri"/>
              </a:rPr>
              <a:t>by</a:t>
            </a:r>
            <a:r>
              <a:rPr sz="1000" spc="-10" dirty="0">
                <a:latin typeface="Calibri"/>
                <a:cs typeface="Calibri"/>
              </a:rPr>
              <a:t> </a:t>
            </a:r>
            <a:r>
              <a:rPr lang="en-US" sz="1000" dirty="0"/>
              <a:t>+16% </a:t>
            </a:r>
            <a:r>
              <a:rPr sz="1000" dirty="0">
                <a:latin typeface="Calibri"/>
                <a:cs typeface="Calibri"/>
              </a:rPr>
              <a:t>in</a:t>
            </a:r>
            <a:r>
              <a:rPr sz="1000" spc="-35" dirty="0">
                <a:latin typeface="Calibri"/>
                <a:cs typeface="Calibri"/>
              </a:rPr>
              <a:t> </a:t>
            </a:r>
            <a:r>
              <a:rPr sz="1000" dirty="0">
                <a:latin typeface="Calibri"/>
                <a:cs typeface="Calibri"/>
              </a:rPr>
              <a:t>in</a:t>
            </a:r>
            <a:r>
              <a:rPr sz="1000" spc="-10" dirty="0">
                <a:latin typeface="Calibri"/>
                <a:cs typeface="Calibri"/>
              </a:rPr>
              <a:t> </a:t>
            </a:r>
            <a:r>
              <a:rPr sz="1000" dirty="0">
                <a:latin typeface="Calibri"/>
                <a:cs typeface="Calibri"/>
              </a:rPr>
              <a:t>dollar</a:t>
            </a:r>
            <a:r>
              <a:rPr sz="1000" spc="-25" dirty="0">
                <a:latin typeface="Calibri"/>
                <a:cs typeface="Calibri"/>
              </a:rPr>
              <a:t> </a:t>
            </a:r>
            <a:r>
              <a:rPr sz="1000" dirty="0">
                <a:latin typeface="Calibri"/>
                <a:cs typeface="Calibri"/>
              </a:rPr>
              <a:t>terms</a:t>
            </a:r>
            <a:r>
              <a:rPr sz="1000" spc="-25" dirty="0">
                <a:latin typeface="Calibri"/>
                <a:cs typeface="Calibri"/>
              </a:rPr>
              <a:t> </a:t>
            </a:r>
            <a:r>
              <a:rPr lang="en-US" sz="1000" spc="-25" dirty="0">
                <a:latin typeface="Calibri"/>
                <a:cs typeface="Calibri"/>
              </a:rPr>
              <a:t>between Q3 and Q2 and </a:t>
            </a:r>
            <a:r>
              <a:rPr lang="en-US" sz="1000" dirty="0"/>
              <a:t>+111% </a:t>
            </a:r>
            <a:r>
              <a:rPr sz="1000" dirty="0">
                <a:latin typeface="Calibri"/>
                <a:cs typeface="Calibri"/>
              </a:rPr>
              <a:t>on</a:t>
            </a:r>
            <a:r>
              <a:rPr sz="1000" spc="-35" dirty="0">
                <a:latin typeface="Calibri"/>
                <a:cs typeface="Calibri"/>
              </a:rPr>
              <a:t> </a:t>
            </a:r>
            <a:r>
              <a:rPr sz="1000" spc="-10" dirty="0">
                <a:latin typeface="Calibri"/>
                <a:cs typeface="Calibri"/>
              </a:rPr>
              <a:t>year-on-</a:t>
            </a:r>
            <a:r>
              <a:rPr sz="1000" dirty="0">
                <a:latin typeface="Calibri"/>
                <a:cs typeface="Calibri"/>
              </a:rPr>
              <a:t>year</a:t>
            </a:r>
            <a:r>
              <a:rPr sz="1000" spc="-25" dirty="0">
                <a:latin typeface="Calibri"/>
                <a:cs typeface="Calibri"/>
              </a:rPr>
              <a:t> </a:t>
            </a:r>
            <a:r>
              <a:rPr sz="1000" spc="-10" dirty="0">
                <a:latin typeface="Calibri"/>
                <a:cs typeface="Calibri"/>
              </a:rPr>
              <a:t>basis.</a:t>
            </a:r>
            <a:endParaRPr sz="1000" dirty="0">
              <a:latin typeface="Calibri"/>
              <a:cs typeface="Calibri"/>
            </a:endParaRPr>
          </a:p>
          <a:p>
            <a:pPr>
              <a:lnSpc>
                <a:spcPct val="100000"/>
              </a:lnSpc>
              <a:spcBef>
                <a:spcPts val="125"/>
              </a:spcBef>
            </a:pPr>
            <a:endParaRPr sz="1000" dirty="0">
              <a:latin typeface="Calibri"/>
              <a:cs typeface="Calibri"/>
            </a:endParaRPr>
          </a:p>
          <a:p>
            <a:pPr marL="182880" indent="-170180">
              <a:lnSpc>
                <a:spcPct val="100000"/>
              </a:lnSpc>
              <a:buSzPct val="110000"/>
              <a:buFont typeface="Wingdings"/>
              <a:buChar char=""/>
              <a:tabLst>
                <a:tab pos="182880" algn="l"/>
              </a:tabLst>
            </a:pPr>
            <a:r>
              <a:rPr lang="en-US" sz="1000" dirty="0">
                <a:latin typeface="Calibri"/>
                <a:cs typeface="Calibri"/>
              </a:rPr>
              <a:t>Cash flow from operations increased by 22% from Q2 to Q3 and increased by 140% from last year. </a:t>
            </a:r>
            <a:endParaRPr sz="1000" dirty="0">
              <a:latin typeface="Calibri"/>
              <a:cs typeface="Calibri"/>
            </a:endParaRPr>
          </a:p>
          <a:p>
            <a:pPr>
              <a:lnSpc>
                <a:spcPct val="100000"/>
              </a:lnSpc>
              <a:spcBef>
                <a:spcPts val="145"/>
              </a:spcBef>
              <a:buFont typeface="Wingdings"/>
              <a:buChar char=""/>
            </a:pPr>
            <a:endParaRPr sz="1000" dirty="0">
              <a:latin typeface="Calibri"/>
              <a:cs typeface="Calibri"/>
            </a:endParaRPr>
          </a:p>
          <a:p>
            <a:pPr marL="182245" marR="227329" indent="-170180">
              <a:lnSpc>
                <a:spcPct val="100000"/>
              </a:lnSpc>
              <a:spcBef>
                <a:spcPts val="5"/>
              </a:spcBef>
              <a:buSzPct val="110000"/>
              <a:buFont typeface="Wingdings"/>
              <a:buChar char=""/>
              <a:tabLst>
                <a:tab pos="186690" algn="l"/>
              </a:tabLst>
            </a:pPr>
            <a:r>
              <a:rPr sz="1000" dirty="0">
                <a:latin typeface="Calibri"/>
                <a:cs typeface="Calibri"/>
              </a:rPr>
              <a:t>The</a:t>
            </a:r>
            <a:r>
              <a:rPr sz="1000" spc="15" dirty="0">
                <a:latin typeface="Calibri"/>
                <a:cs typeface="Calibri"/>
              </a:rPr>
              <a:t> </a:t>
            </a:r>
            <a:r>
              <a:rPr sz="1000" spc="-10" dirty="0">
                <a:latin typeface="Calibri"/>
                <a:cs typeface="Calibri"/>
              </a:rPr>
              <a:t>employee</a:t>
            </a:r>
            <a:r>
              <a:rPr sz="1000" spc="-30" dirty="0">
                <a:latin typeface="Calibri"/>
                <a:cs typeface="Calibri"/>
              </a:rPr>
              <a:t> </a:t>
            </a:r>
            <a:r>
              <a:rPr sz="1000" spc="-10" dirty="0">
                <a:latin typeface="Calibri"/>
                <a:cs typeface="Calibri"/>
              </a:rPr>
              <a:t>headcount</a:t>
            </a:r>
            <a:r>
              <a:rPr sz="1000" spc="-60" dirty="0">
                <a:latin typeface="Calibri"/>
                <a:cs typeface="Calibri"/>
              </a:rPr>
              <a:t> </a:t>
            </a:r>
            <a:r>
              <a:rPr sz="1000" spc="-10" dirty="0">
                <a:latin typeface="Calibri"/>
                <a:cs typeface="Calibri"/>
              </a:rPr>
              <a:t>increased</a:t>
            </a:r>
            <a:r>
              <a:rPr sz="1000" spc="-30" dirty="0">
                <a:latin typeface="Calibri"/>
                <a:cs typeface="Calibri"/>
              </a:rPr>
              <a:t> </a:t>
            </a:r>
            <a:r>
              <a:rPr lang="en-US" sz="1000" dirty="0">
                <a:latin typeface="Calibri"/>
                <a:cs typeface="Calibri"/>
              </a:rPr>
              <a:t>to </a:t>
            </a:r>
            <a:r>
              <a:rPr sz="1000" dirty="0">
                <a:latin typeface="Calibri"/>
                <a:cs typeface="Calibri"/>
              </a:rPr>
              <a:t>around</a:t>
            </a:r>
            <a:r>
              <a:rPr sz="1000" spc="-10" dirty="0">
                <a:latin typeface="Calibri"/>
                <a:cs typeface="Calibri"/>
              </a:rPr>
              <a:t> </a:t>
            </a:r>
            <a:r>
              <a:rPr lang="en-US" sz="1000" b="0" i="0" dirty="0">
                <a:solidFill>
                  <a:srgbClr val="EEF0FF"/>
                </a:solidFill>
                <a:effectLst/>
                <a:latin typeface="Google Sans"/>
              </a:rPr>
              <a:t>29,600</a:t>
            </a:r>
            <a:r>
              <a:rPr sz="1000" spc="-10" dirty="0">
                <a:latin typeface="Calibri"/>
                <a:cs typeface="Calibri"/>
              </a:rPr>
              <a:t>,</a:t>
            </a:r>
            <a:r>
              <a:rPr sz="1000" spc="5" dirty="0">
                <a:latin typeface="Calibri"/>
                <a:cs typeface="Calibri"/>
              </a:rPr>
              <a:t> </a:t>
            </a:r>
            <a:r>
              <a:rPr sz="1000" dirty="0">
                <a:latin typeface="Calibri"/>
                <a:cs typeface="Calibri"/>
              </a:rPr>
              <a:t>after 6</a:t>
            </a:r>
            <a:r>
              <a:rPr sz="1000" spc="-40" dirty="0">
                <a:latin typeface="Calibri"/>
                <a:cs typeface="Calibri"/>
              </a:rPr>
              <a:t> </a:t>
            </a:r>
            <a:r>
              <a:rPr sz="1000" dirty="0">
                <a:latin typeface="Calibri"/>
                <a:cs typeface="Calibri"/>
              </a:rPr>
              <a:t>quarters</a:t>
            </a:r>
            <a:r>
              <a:rPr sz="1000" spc="-15" dirty="0">
                <a:latin typeface="Calibri"/>
                <a:cs typeface="Calibri"/>
              </a:rPr>
              <a:t> </a:t>
            </a:r>
            <a:r>
              <a:rPr sz="1000" dirty="0">
                <a:latin typeface="Calibri"/>
                <a:cs typeface="Calibri"/>
              </a:rPr>
              <a:t>and</a:t>
            </a:r>
            <a:r>
              <a:rPr sz="1000" spc="-10" dirty="0">
                <a:latin typeface="Calibri"/>
                <a:cs typeface="Calibri"/>
              </a:rPr>
              <a:t> </a:t>
            </a:r>
            <a:r>
              <a:rPr sz="1000" dirty="0">
                <a:latin typeface="Calibri"/>
                <a:cs typeface="Calibri"/>
              </a:rPr>
              <a:t>on</a:t>
            </a:r>
            <a:r>
              <a:rPr sz="1000" spc="-30" dirty="0">
                <a:latin typeface="Calibri"/>
                <a:cs typeface="Calibri"/>
              </a:rPr>
              <a:t> </a:t>
            </a:r>
            <a:r>
              <a:rPr sz="1000" dirty="0">
                <a:latin typeface="Calibri"/>
                <a:cs typeface="Calibri"/>
              </a:rPr>
              <a:t>track</a:t>
            </a:r>
            <a:r>
              <a:rPr sz="1000" spc="-35" dirty="0">
                <a:latin typeface="Calibri"/>
                <a:cs typeface="Calibri"/>
              </a:rPr>
              <a:t> </a:t>
            </a:r>
            <a:r>
              <a:rPr sz="1000" dirty="0">
                <a:latin typeface="Calibri"/>
                <a:cs typeface="Calibri"/>
              </a:rPr>
              <a:t>to</a:t>
            </a:r>
            <a:r>
              <a:rPr sz="1000" spc="-10" dirty="0">
                <a:latin typeface="Calibri"/>
                <a:cs typeface="Calibri"/>
              </a:rPr>
              <a:t> </a:t>
            </a:r>
            <a:r>
              <a:rPr sz="1000" dirty="0">
                <a:latin typeface="Calibri"/>
                <a:cs typeface="Calibri"/>
              </a:rPr>
              <a:t>onboard</a:t>
            </a:r>
            <a:r>
              <a:rPr sz="1000" spc="15" dirty="0">
                <a:latin typeface="Calibri"/>
                <a:cs typeface="Calibri"/>
              </a:rPr>
              <a:t> </a:t>
            </a:r>
            <a:r>
              <a:rPr lang="en-US" sz="1000" spc="15" dirty="0">
                <a:latin typeface="Calibri"/>
                <a:cs typeface="Calibri"/>
              </a:rPr>
              <a:t>15000 </a:t>
            </a:r>
            <a:r>
              <a:rPr sz="1000" dirty="0">
                <a:latin typeface="Calibri"/>
                <a:cs typeface="Calibri"/>
              </a:rPr>
              <a:t>employee</a:t>
            </a:r>
            <a:r>
              <a:rPr sz="1000" spc="-25" dirty="0">
                <a:latin typeface="Calibri"/>
                <a:cs typeface="Calibri"/>
              </a:rPr>
              <a:t> </a:t>
            </a:r>
            <a:r>
              <a:rPr sz="1000" dirty="0">
                <a:latin typeface="Calibri"/>
                <a:cs typeface="Calibri"/>
              </a:rPr>
              <a:t>for</a:t>
            </a:r>
            <a:r>
              <a:rPr sz="1000" spc="5" dirty="0">
                <a:latin typeface="Calibri"/>
                <a:cs typeface="Calibri"/>
              </a:rPr>
              <a:t> </a:t>
            </a:r>
            <a:r>
              <a:rPr sz="1000" spc="-20" dirty="0">
                <a:latin typeface="Calibri"/>
                <a:cs typeface="Calibri"/>
              </a:rPr>
              <a:t>FY25.</a:t>
            </a:r>
            <a:endParaRPr sz="1000" dirty="0">
              <a:latin typeface="Calibri"/>
              <a:cs typeface="Calibri"/>
            </a:endParaRPr>
          </a:p>
          <a:p>
            <a:pPr>
              <a:lnSpc>
                <a:spcPct val="100000"/>
              </a:lnSpc>
              <a:spcBef>
                <a:spcPts val="100"/>
              </a:spcBef>
            </a:pPr>
            <a:endParaRPr sz="1000" dirty="0">
              <a:latin typeface="Calibri"/>
              <a:cs typeface="Calibri"/>
            </a:endParaRPr>
          </a:p>
          <a:p>
            <a:pPr marL="182245" marR="544830" indent="-170180">
              <a:lnSpc>
                <a:spcPct val="110000"/>
              </a:lnSpc>
              <a:spcBef>
                <a:spcPts val="5"/>
              </a:spcBef>
              <a:buSzPct val="110000"/>
              <a:buFont typeface="Wingdings"/>
              <a:buChar char=""/>
              <a:tabLst>
                <a:tab pos="186690" algn="l"/>
              </a:tabLst>
            </a:pPr>
            <a:r>
              <a:rPr lang="en-US" sz="1000" dirty="0">
                <a:latin typeface="Calibri"/>
                <a:cs typeface="Calibri"/>
              </a:rPr>
              <a:t>Net Income increased by 16% from Q2 to Q3 and 109% from YTD.</a:t>
            </a:r>
            <a:endParaRPr sz="1000" dirty="0">
              <a:latin typeface="Calibri"/>
              <a:cs typeface="Calibri"/>
            </a:endParaRPr>
          </a:p>
          <a:p>
            <a:pPr>
              <a:lnSpc>
                <a:spcPct val="100000"/>
              </a:lnSpc>
              <a:spcBef>
                <a:spcPts val="95"/>
              </a:spcBef>
              <a:buFont typeface="Wingdings"/>
              <a:buChar char=""/>
            </a:pPr>
            <a:endParaRPr sz="1000" dirty="0">
              <a:latin typeface="Calibri"/>
              <a:cs typeface="Calibri"/>
            </a:endParaRPr>
          </a:p>
          <a:p>
            <a:pPr marL="182245" marR="715010" indent="-170180">
              <a:lnSpc>
                <a:spcPct val="102000"/>
              </a:lnSpc>
              <a:buSzPct val="110000"/>
              <a:buFont typeface="Wingdings"/>
              <a:buChar char=""/>
              <a:tabLst>
                <a:tab pos="186690" algn="l"/>
              </a:tabLst>
            </a:pPr>
            <a:r>
              <a:rPr lang="en-US" sz="1000" dirty="0">
                <a:latin typeface="Calibri" panose="020F0502020204030204" pitchFamily="34" charset="0"/>
                <a:cs typeface="Calibri" panose="020F0502020204030204" pitchFamily="34" charset="0"/>
              </a:rPr>
              <a:t>Consumer Internet revenue more than doubled Y/Y as companies scaled their NVIDIA Hopper infrastructure</a:t>
            </a:r>
          </a:p>
          <a:p>
            <a:pPr marL="182245" marR="715010" indent="-170180">
              <a:lnSpc>
                <a:spcPct val="102000"/>
              </a:lnSpc>
              <a:buSzPct val="110000"/>
              <a:buFont typeface="Wingdings"/>
              <a:buChar char=""/>
              <a:tabLst>
                <a:tab pos="186690" algn="l"/>
              </a:tabLst>
            </a:pPr>
            <a:endParaRPr lang="en-US" sz="1000" dirty="0">
              <a:latin typeface="Calibri"/>
              <a:cs typeface="Calibri"/>
            </a:endParaRPr>
          </a:p>
          <a:p>
            <a:pPr marL="182245" marR="5080" indent="-170180" algn="just">
              <a:lnSpc>
                <a:spcPct val="100000"/>
              </a:lnSpc>
              <a:spcBef>
                <a:spcPts val="5"/>
              </a:spcBef>
              <a:buSzPct val="110000"/>
              <a:buFont typeface="Wingdings"/>
              <a:buChar char=""/>
              <a:tabLst>
                <a:tab pos="186690" algn="l"/>
              </a:tabLst>
            </a:pPr>
            <a:r>
              <a:rPr lang="en-US" sz="1000" dirty="0">
                <a:latin typeface="Calibri" panose="020F0502020204030204" pitchFamily="34" charset="0"/>
                <a:cs typeface="Calibri" panose="020F0502020204030204" pitchFamily="34" charset="0"/>
              </a:rPr>
              <a:t>AI is emerging as a powerful demand driver including for autonomous vehicle simulation, generative AI model prototyping for productivity related use cases, and generative AI content creation in media and entertainment</a:t>
            </a:r>
          </a:p>
          <a:p>
            <a:pPr marL="182245" marR="5080" indent="-170180" algn="just">
              <a:lnSpc>
                <a:spcPct val="100000"/>
              </a:lnSpc>
              <a:spcBef>
                <a:spcPts val="5"/>
              </a:spcBef>
              <a:buSzPct val="110000"/>
              <a:buFont typeface="Wingdings"/>
              <a:buChar char=""/>
              <a:tabLst>
                <a:tab pos="186690" algn="l"/>
              </a:tabLst>
            </a:pPr>
            <a:endParaRPr sz="1000" dirty="0">
              <a:latin typeface="Calibri" panose="020F0502020204030204" pitchFamily="34" charset="0"/>
              <a:cs typeface="Calibri" panose="020F0502020204030204" pitchFamily="34" charset="0"/>
            </a:endParaRPr>
          </a:p>
          <a:p>
            <a:pPr marL="182880" indent="-170180">
              <a:lnSpc>
                <a:spcPct val="100000"/>
              </a:lnSpc>
              <a:spcBef>
                <a:spcPts val="5"/>
              </a:spcBef>
              <a:buSzPct val="110000"/>
              <a:buFont typeface="Wingdings"/>
              <a:buChar char=""/>
              <a:tabLst>
                <a:tab pos="182880" algn="l"/>
              </a:tabLst>
            </a:pPr>
            <a:r>
              <a:rPr lang="en-US" sz="1000" dirty="0">
                <a:latin typeface="Calibri" panose="020F0502020204030204" pitchFamily="34" charset="0"/>
                <a:cs typeface="Calibri" panose="020F0502020204030204" pitchFamily="34" charset="0"/>
              </a:rPr>
              <a:t>Software, service, and support revenue is annualizing at $1.5B and we expect to exit this year annualizing at over $2B</a:t>
            </a:r>
            <a:r>
              <a:rPr sz="1000" spc="-20" dirty="0">
                <a:latin typeface="Calibri"/>
                <a:cs typeface="Calibri"/>
              </a:rPr>
              <a:t>.</a:t>
            </a:r>
            <a:endParaRPr sz="1000" dirty="0">
              <a:latin typeface="Calibri"/>
              <a:cs typeface="Calibri"/>
            </a:endParaRPr>
          </a:p>
          <a:p>
            <a:pPr>
              <a:lnSpc>
                <a:spcPct val="100000"/>
              </a:lnSpc>
              <a:spcBef>
                <a:spcPts val="130"/>
              </a:spcBef>
              <a:buFont typeface="Wingdings"/>
              <a:buChar char=""/>
            </a:pPr>
            <a:endParaRPr lang="en-US" sz="1000" dirty="0">
              <a:latin typeface="Calibri"/>
              <a:cs typeface="Calibri"/>
            </a:endParaRPr>
          </a:p>
          <a:p>
            <a:pPr>
              <a:lnSpc>
                <a:spcPct val="100000"/>
              </a:lnSpc>
              <a:spcBef>
                <a:spcPts val="130"/>
              </a:spcBef>
              <a:buFont typeface="Wingdings"/>
              <a:buChar char=""/>
            </a:pPr>
            <a:r>
              <a:rPr lang="en-US" sz="1000" dirty="0">
                <a:latin typeface="Calibri" panose="020F0502020204030204" pitchFamily="34" charset="0"/>
                <a:cs typeface="Calibri" panose="020F0502020204030204" pitchFamily="34" charset="0"/>
              </a:rPr>
              <a:t>NVIDIA Spectrum-X Ethernet for AI revenue increased over 3x year-on-year, and our pipeline continues to build</a:t>
            </a:r>
          </a:p>
          <a:p>
            <a:pPr>
              <a:lnSpc>
                <a:spcPct val="100000"/>
              </a:lnSpc>
              <a:spcBef>
                <a:spcPts val="130"/>
              </a:spcBef>
              <a:buFont typeface="Wingdings"/>
              <a:buChar char=""/>
            </a:pPr>
            <a:endParaRPr lang="en-US" sz="1000" dirty="0">
              <a:latin typeface="Calibri"/>
              <a:cs typeface="Calibri"/>
            </a:endParaRPr>
          </a:p>
          <a:p>
            <a:pPr>
              <a:lnSpc>
                <a:spcPct val="100000"/>
              </a:lnSpc>
              <a:spcBef>
                <a:spcPts val="130"/>
              </a:spcBef>
              <a:buFont typeface="Wingdings"/>
              <a:buChar char=""/>
            </a:pPr>
            <a:r>
              <a:rPr lang="en-US" sz="1000" dirty="0">
                <a:latin typeface="Calibri" panose="020F0502020204030204" pitchFamily="34" charset="0"/>
                <a:cs typeface="Calibri" panose="020F0502020204030204" pitchFamily="34" charset="0"/>
              </a:rPr>
              <a:t>NVIDIA GPU regional cloud revenue jumped 2x Y/Y with strength in North America, EMEA and Asia Pacific regions.</a:t>
            </a:r>
          </a:p>
          <a:p>
            <a:pPr>
              <a:lnSpc>
                <a:spcPct val="100000"/>
              </a:lnSpc>
              <a:spcBef>
                <a:spcPts val="130"/>
              </a:spcBef>
              <a:buFont typeface="Wingdings"/>
              <a:buChar char=""/>
            </a:pPr>
            <a:endParaRPr lang="en-US" sz="1000" dirty="0">
              <a:latin typeface="Calibri" panose="020F0502020204030204" pitchFamily="34" charset="0"/>
              <a:cs typeface="Calibri" panose="020F0502020204030204" pitchFamily="34" charset="0"/>
            </a:endParaRPr>
          </a:p>
          <a:p>
            <a:pPr>
              <a:lnSpc>
                <a:spcPct val="100000"/>
              </a:lnSpc>
              <a:spcBef>
                <a:spcPts val="130"/>
              </a:spcBef>
              <a:buFont typeface="Wingdings"/>
              <a:buChar char=""/>
            </a:pPr>
            <a:r>
              <a:rPr lang="en-US" sz="1000" dirty="0">
                <a:latin typeface="Calibri" panose="020F0502020204030204" pitchFamily="34" charset="0"/>
                <a:cs typeface="Calibri" panose="020F0502020204030204" pitchFamily="34" charset="0"/>
              </a:rPr>
              <a:t>NVIDIA Spectrum-X Ethernet for AI revenue increased over 3x year-on-year, and our pipeline continues to build</a:t>
            </a:r>
            <a:endParaRPr sz="1000" dirty="0">
              <a:latin typeface="Calibri" panose="020F0502020204030204" pitchFamily="34" charset="0"/>
              <a:cs typeface="Calibri" panose="020F0502020204030204" pitchFamily="34" charset="0"/>
            </a:endParaRPr>
          </a:p>
        </p:txBody>
      </p:sp>
      <p:sp>
        <p:nvSpPr>
          <p:cNvPr id="10" name="object 10"/>
          <p:cNvSpPr txBox="1"/>
          <p:nvPr/>
        </p:nvSpPr>
        <p:spPr>
          <a:xfrm>
            <a:off x="201930" y="1451013"/>
            <a:ext cx="300355" cy="329565"/>
          </a:xfrm>
          <a:prstGeom prst="rect">
            <a:avLst/>
          </a:prstGeom>
        </p:spPr>
        <p:txBody>
          <a:bodyPr vert="horz" wrap="square" lIns="0" tIns="12065" rIns="0" bIns="0" rtlCol="0">
            <a:spAutoFit/>
          </a:bodyPr>
          <a:lstStyle/>
          <a:p>
            <a:pPr marL="12700">
              <a:lnSpc>
                <a:spcPct val="100000"/>
              </a:lnSpc>
              <a:spcBef>
                <a:spcPts val="95"/>
              </a:spcBef>
            </a:pPr>
            <a:r>
              <a:rPr sz="2000" spc="-50" dirty="0">
                <a:latin typeface="Wingdings"/>
                <a:cs typeface="Wingdings"/>
              </a:rPr>
              <a:t></a:t>
            </a:r>
            <a:endParaRPr sz="2000" dirty="0">
              <a:latin typeface="Wingdings"/>
              <a:cs typeface="Wingdings"/>
            </a:endParaRPr>
          </a:p>
        </p:txBody>
      </p:sp>
      <p:sp>
        <p:nvSpPr>
          <p:cNvPr id="11" name="object 11"/>
          <p:cNvSpPr txBox="1"/>
          <p:nvPr/>
        </p:nvSpPr>
        <p:spPr>
          <a:xfrm>
            <a:off x="502285" y="1517051"/>
            <a:ext cx="2926715" cy="197490"/>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Quarterly</a:t>
            </a:r>
            <a:r>
              <a:rPr sz="1200" b="1" spc="-45" dirty="0">
                <a:latin typeface="Calibri"/>
                <a:cs typeface="Calibri"/>
              </a:rPr>
              <a:t> </a:t>
            </a:r>
            <a:r>
              <a:rPr sz="1200" b="1" dirty="0">
                <a:latin typeface="Calibri"/>
                <a:cs typeface="Calibri"/>
              </a:rPr>
              <a:t>Result</a:t>
            </a:r>
            <a:r>
              <a:rPr sz="1200" b="1" spc="-40" dirty="0">
                <a:latin typeface="Calibri"/>
                <a:cs typeface="Calibri"/>
              </a:rPr>
              <a:t> </a:t>
            </a:r>
            <a:r>
              <a:rPr sz="1200" b="1" dirty="0">
                <a:latin typeface="Calibri"/>
                <a:cs typeface="Calibri"/>
              </a:rPr>
              <a:t>Analysis</a:t>
            </a:r>
            <a:r>
              <a:rPr sz="1200" b="1" spc="-45" dirty="0">
                <a:latin typeface="Calibri"/>
                <a:cs typeface="Calibri"/>
              </a:rPr>
              <a:t> </a:t>
            </a:r>
            <a:r>
              <a:rPr sz="1200" b="1" dirty="0">
                <a:latin typeface="Calibri"/>
                <a:cs typeface="Calibri"/>
              </a:rPr>
              <a:t>–</a:t>
            </a:r>
            <a:r>
              <a:rPr sz="1200" b="1" spc="-30" dirty="0">
                <a:latin typeface="Calibri"/>
                <a:cs typeface="Calibri"/>
              </a:rPr>
              <a:t> </a:t>
            </a:r>
            <a:r>
              <a:rPr sz="1200" b="1" dirty="0">
                <a:latin typeface="Calibri"/>
                <a:cs typeface="Calibri"/>
              </a:rPr>
              <a:t>Q</a:t>
            </a:r>
            <a:r>
              <a:rPr lang="en-US" sz="1200" b="1" dirty="0">
                <a:latin typeface="Calibri"/>
                <a:cs typeface="Calibri"/>
              </a:rPr>
              <a:t>2</a:t>
            </a:r>
            <a:r>
              <a:rPr sz="1200" b="1" dirty="0">
                <a:latin typeface="Calibri"/>
                <a:cs typeface="Calibri"/>
              </a:rPr>
              <a:t>FY25</a:t>
            </a:r>
            <a:r>
              <a:rPr sz="1200" b="1" spc="-25" dirty="0">
                <a:latin typeface="Calibri"/>
                <a:cs typeface="Calibri"/>
              </a:rPr>
              <a:t> </a:t>
            </a:r>
            <a:r>
              <a:rPr sz="1200" b="1" dirty="0">
                <a:latin typeface="Calibri"/>
                <a:cs typeface="Calibri"/>
              </a:rPr>
              <a:t>to</a:t>
            </a:r>
            <a:r>
              <a:rPr sz="1200" b="1" spc="-30" dirty="0">
                <a:latin typeface="Calibri"/>
                <a:cs typeface="Calibri"/>
              </a:rPr>
              <a:t> </a:t>
            </a:r>
            <a:r>
              <a:rPr sz="1200" b="1" spc="-10" dirty="0">
                <a:latin typeface="Calibri"/>
                <a:cs typeface="Calibri"/>
              </a:rPr>
              <a:t>Q</a:t>
            </a:r>
            <a:r>
              <a:rPr lang="en-US" sz="1200" b="1" spc="-10" dirty="0">
                <a:latin typeface="Calibri"/>
                <a:cs typeface="Calibri"/>
              </a:rPr>
              <a:t>3</a:t>
            </a:r>
            <a:r>
              <a:rPr sz="1200" b="1" spc="-10" dirty="0">
                <a:latin typeface="Calibri"/>
                <a:cs typeface="Calibri"/>
              </a:rPr>
              <a:t>FY25</a:t>
            </a:r>
            <a:endParaRPr sz="1200" dirty="0">
              <a:latin typeface="Calibri"/>
              <a:cs typeface="Calibri"/>
            </a:endParaRPr>
          </a:p>
        </p:txBody>
      </p:sp>
      <p:sp>
        <p:nvSpPr>
          <p:cNvPr id="12" name="object 75">
            <a:extLst>
              <a:ext uri="{FF2B5EF4-FFF2-40B4-BE49-F238E27FC236}">
                <a16:creationId xmlns:a16="http://schemas.microsoft.com/office/drawing/2014/main" id="{0DC490E2-868B-45EC-B3D0-73F3C555E093}"/>
              </a:ext>
            </a:extLst>
          </p:cNvPr>
          <p:cNvSpPr/>
          <p:nvPr/>
        </p:nvSpPr>
        <p:spPr>
          <a:xfrm>
            <a:off x="0" y="191563"/>
            <a:ext cx="6819900" cy="1014730"/>
          </a:xfrm>
          <a:custGeom>
            <a:avLst/>
            <a:gdLst/>
            <a:ahLst/>
            <a:cxnLst/>
            <a:rect l="l" t="t" r="r" b="b"/>
            <a:pathLst>
              <a:path w="6819900" h="1014730">
                <a:moveTo>
                  <a:pt x="6819900" y="0"/>
                </a:moveTo>
                <a:lnTo>
                  <a:pt x="0" y="0"/>
                </a:lnTo>
                <a:lnTo>
                  <a:pt x="0" y="1014463"/>
                </a:lnTo>
                <a:lnTo>
                  <a:pt x="6819900" y="1014463"/>
                </a:lnTo>
                <a:lnTo>
                  <a:pt x="6819900" y="0"/>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0" tIns="0" rIns="0" bIns="0" rtlCol="0"/>
          <a:lstStyle/>
          <a:p>
            <a:endParaRPr/>
          </a:p>
        </p:txBody>
      </p:sp>
      <p:sp>
        <p:nvSpPr>
          <p:cNvPr id="13" name="TextBox 12">
            <a:extLst>
              <a:ext uri="{FF2B5EF4-FFF2-40B4-BE49-F238E27FC236}">
                <a16:creationId xmlns:a16="http://schemas.microsoft.com/office/drawing/2014/main" id="{0B707B98-629A-5E64-DCED-CCD0719CC09D}"/>
              </a:ext>
            </a:extLst>
          </p:cNvPr>
          <p:cNvSpPr txBox="1"/>
          <p:nvPr/>
        </p:nvSpPr>
        <p:spPr>
          <a:xfrm>
            <a:off x="407414" y="499907"/>
            <a:ext cx="203360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NVIDIA</a:t>
            </a:r>
            <a:endParaRPr lang="en-US" dirty="0">
              <a:latin typeface="Aharoni" panose="02010803020104030203" pitchFamily="2" charset="-79"/>
              <a:cs typeface="Aharoni" panose="02010803020104030203" pitchFamily="2" charset="-79"/>
            </a:endParaRPr>
          </a:p>
        </p:txBody>
      </p:sp>
      <p:pic>
        <p:nvPicPr>
          <p:cNvPr id="14" name="object 2">
            <a:extLst>
              <a:ext uri="{FF2B5EF4-FFF2-40B4-BE49-F238E27FC236}">
                <a16:creationId xmlns:a16="http://schemas.microsoft.com/office/drawing/2014/main" id="{A734B754-FC60-DEDF-BD0E-177F0326F569}"/>
              </a:ext>
            </a:extLst>
          </p:cNvPr>
          <p:cNvPicPr/>
          <p:nvPr/>
        </p:nvPicPr>
        <p:blipFill>
          <a:blip r:embed="rId2" cstate="print"/>
          <a:stretch>
            <a:fillRect/>
          </a:stretch>
        </p:blipFill>
        <p:spPr>
          <a:xfrm>
            <a:off x="4699000" y="443859"/>
            <a:ext cx="1751586" cy="517713"/>
          </a:xfrm>
          <a:prstGeom prst="rect">
            <a:avLst/>
          </a:prstGeo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TM04033937[[fn=Vapor Trail]]</Template>
  <TotalTime>19925</TotalTime>
  <Words>7572</Words>
  <Application>Microsoft Office PowerPoint</Application>
  <PresentationFormat>A4 Paper (210x297 mm)</PresentationFormat>
  <Paragraphs>1778</Paragraphs>
  <Slides>26</Slides>
  <Notes>3</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26</vt:i4>
      </vt:variant>
    </vt:vector>
  </HeadingPairs>
  <TitlesOfParts>
    <vt:vector size="43" baseType="lpstr">
      <vt:lpstr>__Inter_d65c78</vt:lpstr>
      <vt:lpstr>Aharoni</vt:lpstr>
      <vt:lpstr>Amasis MT Pro Medium</vt:lpstr>
      <vt:lpstr>-apple-system</vt:lpstr>
      <vt:lpstr>Aptos</vt:lpstr>
      <vt:lpstr>Aptos Narrow</vt:lpstr>
      <vt:lpstr>Arial</vt:lpstr>
      <vt:lpstr>Arial Black</vt:lpstr>
      <vt:lpstr>Arial MT</vt:lpstr>
      <vt:lpstr>Calibri</vt:lpstr>
      <vt:lpstr>Century Gothic</vt:lpstr>
      <vt:lpstr>Google Sans</vt:lpstr>
      <vt:lpstr>Open Sans</vt:lpstr>
      <vt:lpstr>Times New Roman</vt:lpstr>
      <vt:lpstr>ui-sans-serif</vt:lpstr>
      <vt:lpstr>Wingdings</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Rhitik kashyap</dc:creator>
  <cp:lastModifiedBy>Rathore, Jaivardhan Singh</cp:lastModifiedBy>
  <cp:revision>163</cp:revision>
  <cp:lastPrinted>2025-02-19T12:36:51Z</cp:lastPrinted>
  <dcterms:created xsi:type="dcterms:W3CDTF">2025-02-15T06:24:25Z</dcterms:created>
  <dcterms:modified xsi:type="dcterms:W3CDTF">2025-03-26T06:03:12Z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2025-02-15T00:00:00Z</vt:filetime>
  </property>
  <property fmtid="{D5CDD505-2E9C-101B-9397-08002B2CF9AE}" pid="3" name="Creator">
    <vt:lpwstr>Microsoft® Word 2016</vt:lpwstr>
  </property>
  <property fmtid="{D5CDD505-2E9C-101B-9397-08002B2CF9AE}" pid="4" name="LastSaved">
    <vt:filetime>2025-02-15T00:00:00Z</vt:filetime>
  </property>
  <property fmtid="{D5CDD505-2E9C-101B-9397-08002B2CF9AE}" pid="5" name="Producer">
    <vt:lpwstr>www.ilovepdf.com</vt:lpwstr>
  </property>
</Properties>
</file>