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Heebo Black" charset="1" panose="00000A00000000000000"/>
      <p:regular r:id="rId31"/>
    </p:embeddedFont>
    <p:embeddedFont>
      <p:font typeface="Assistant Regular" charset="1" panose="00000500000000000000"/>
      <p:regular r:id="rId32"/>
    </p:embeddedFont>
    <p:embeddedFont>
      <p:font typeface="Aileron Ultra-Bold" charset="1" panose="00000A00000000000000"/>
      <p:regular r:id="rId33"/>
    </p:embeddedFont>
    <p:embeddedFont>
      <p:font typeface="Aileron" charset="1" panose="00000500000000000000"/>
      <p:regular r:id="rId34"/>
    </p:embeddedFont>
    <p:embeddedFont>
      <p:font typeface="Aileron Bold" charset="1" panose="00000800000000000000"/>
      <p:regular r:id="rId35"/>
    </p:embeddedFont>
    <p:embeddedFont>
      <p:font typeface="Assistant Regular Bold" charset="1" panose="000007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9382" y="1994175"/>
            <a:ext cx="13509235" cy="6298651"/>
            <a:chOff x="0" y="0"/>
            <a:chExt cx="18012314" cy="839820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42900"/>
              <a:ext cx="18012314" cy="6115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393"/>
                </a:lnSpc>
              </a:pPr>
              <a:r>
                <a:rPr lang="en-US" b="true" sz="17393" spc="347">
                  <a:solidFill>
                    <a:srgbClr val="191919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AUDITEDGE</a:t>
              </a:r>
            </a:p>
            <a:p>
              <a:pPr algn="ctr">
                <a:lnSpc>
                  <a:spcPts val="17393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6816360"/>
              <a:ext cx="18012314" cy="158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20"/>
                </a:lnSpc>
              </a:pPr>
              <a:r>
                <a:rPr lang="en-US" sz="3220">
                  <a:solidFill>
                    <a:srgbClr val="191919"/>
                  </a:solidFill>
                  <a:latin typeface="Assistant Regular"/>
                  <a:ea typeface="Assistant Regular"/>
                  <a:cs typeface="Assistant Regular"/>
                  <a:sym typeface="Assistant Regular"/>
                </a:rPr>
                <a:t>AI-Powered Assistant for </a:t>
              </a:r>
            </a:p>
            <a:p>
              <a:pPr algn="ctr">
                <a:lnSpc>
                  <a:spcPts val="3220"/>
                </a:lnSpc>
              </a:pPr>
              <a:r>
                <a:rPr lang="en-US" sz="3220">
                  <a:solidFill>
                    <a:srgbClr val="191919"/>
                  </a:solidFill>
                  <a:latin typeface="Assistant Regular"/>
                  <a:ea typeface="Assistant Regular"/>
                  <a:cs typeface="Assistant Regular"/>
                  <a:sym typeface="Assistant Regular"/>
                </a:rPr>
                <a:t>Chartered Accountants</a:t>
              </a:r>
            </a:p>
            <a:p>
              <a:pPr algn="ctr">
                <a:lnSpc>
                  <a:spcPts val="28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2783125">
            <a:off x="630727" y="4714967"/>
            <a:ext cx="3796972" cy="3796972"/>
          </a:xfrm>
          <a:custGeom>
            <a:avLst/>
            <a:gdLst/>
            <a:ahLst/>
            <a:cxnLst/>
            <a:rect r="r" b="b" t="t" l="l"/>
            <a:pathLst>
              <a:path h="3796972" w="3796972">
                <a:moveTo>
                  <a:pt x="0" y="0"/>
                </a:moveTo>
                <a:lnTo>
                  <a:pt x="3796972" y="0"/>
                </a:lnTo>
                <a:lnTo>
                  <a:pt x="3796972" y="3796972"/>
                </a:lnTo>
                <a:lnTo>
                  <a:pt x="0" y="3796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3305" y="1767308"/>
            <a:ext cx="17538661" cy="6752384"/>
          </a:xfrm>
          <a:custGeom>
            <a:avLst/>
            <a:gdLst/>
            <a:ahLst/>
            <a:cxnLst/>
            <a:rect r="r" b="b" t="t" l="l"/>
            <a:pathLst>
              <a:path h="6752384" w="17538661">
                <a:moveTo>
                  <a:pt x="0" y="0"/>
                </a:moveTo>
                <a:lnTo>
                  <a:pt x="17538661" y="0"/>
                </a:lnTo>
                <a:lnTo>
                  <a:pt x="17538661" y="6752384"/>
                </a:lnTo>
                <a:lnTo>
                  <a:pt x="0" y="6752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1784" y="542925"/>
            <a:ext cx="26622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2.Main module: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8918" y="1028700"/>
            <a:ext cx="15840382" cy="8989417"/>
          </a:xfrm>
          <a:custGeom>
            <a:avLst/>
            <a:gdLst/>
            <a:ahLst/>
            <a:cxnLst/>
            <a:rect r="r" b="b" t="t" l="l"/>
            <a:pathLst>
              <a:path h="8989417" w="15840382">
                <a:moveTo>
                  <a:pt x="0" y="0"/>
                </a:moveTo>
                <a:lnTo>
                  <a:pt x="15840382" y="0"/>
                </a:lnTo>
                <a:lnTo>
                  <a:pt x="15840382" y="8989417"/>
                </a:lnTo>
                <a:lnTo>
                  <a:pt x="0" y="8989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9629" y="542925"/>
            <a:ext cx="26622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2.Main module: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6755" y="1097015"/>
            <a:ext cx="15802403" cy="8691321"/>
          </a:xfrm>
          <a:custGeom>
            <a:avLst/>
            <a:gdLst/>
            <a:ahLst/>
            <a:cxnLst/>
            <a:rect r="r" b="b" t="t" l="l"/>
            <a:pathLst>
              <a:path h="8691321" w="15802403">
                <a:moveTo>
                  <a:pt x="0" y="0"/>
                </a:moveTo>
                <a:lnTo>
                  <a:pt x="15802403" y="0"/>
                </a:lnTo>
                <a:lnTo>
                  <a:pt x="15802403" y="8691322"/>
                </a:lnTo>
                <a:lnTo>
                  <a:pt x="0" y="869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9709" y="542925"/>
            <a:ext cx="26622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2.Main module: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3908" y="1028700"/>
            <a:ext cx="16052864" cy="8748811"/>
          </a:xfrm>
          <a:custGeom>
            <a:avLst/>
            <a:gdLst/>
            <a:ahLst/>
            <a:cxnLst/>
            <a:rect r="r" b="b" t="t" l="l"/>
            <a:pathLst>
              <a:path h="8748811" w="16052864">
                <a:moveTo>
                  <a:pt x="0" y="0"/>
                </a:moveTo>
                <a:lnTo>
                  <a:pt x="16052864" y="0"/>
                </a:lnTo>
                <a:lnTo>
                  <a:pt x="16052864" y="8748811"/>
                </a:lnTo>
                <a:lnTo>
                  <a:pt x="0" y="8748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4568" y="542925"/>
            <a:ext cx="26622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2.Main module: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23489"/>
            <a:ext cx="16845873" cy="7306897"/>
          </a:xfrm>
          <a:custGeom>
            <a:avLst/>
            <a:gdLst/>
            <a:ahLst/>
            <a:cxnLst/>
            <a:rect r="r" b="b" t="t" l="l"/>
            <a:pathLst>
              <a:path h="7306897" w="16845873">
                <a:moveTo>
                  <a:pt x="0" y="0"/>
                </a:moveTo>
                <a:lnTo>
                  <a:pt x="16845873" y="0"/>
                </a:lnTo>
                <a:lnTo>
                  <a:pt x="16845873" y="7306897"/>
                </a:lnTo>
                <a:lnTo>
                  <a:pt x="0" y="7306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649" y="542925"/>
            <a:ext cx="266223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2.Main module: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026" y="1301118"/>
            <a:ext cx="17183731" cy="7754159"/>
          </a:xfrm>
          <a:custGeom>
            <a:avLst/>
            <a:gdLst/>
            <a:ahLst/>
            <a:cxnLst/>
            <a:rect r="r" b="b" t="t" l="l"/>
            <a:pathLst>
              <a:path h="7754159" w="17183731">
                <a:moveTo>
                  <a:pt x="0" y="0"/>
                </a:moveTo>
                <a:lnTo>
                  <a:pt x="17183731" y="0"/>
                </a:lnTo>
                <a:lnTo>
                  <a:pt x="17183731" y="7754159"/>
                </a:lnTo>
                <a:lnTo>
                  <a:pt x="0" y="77541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9026" y="542925"/>
            <a:ext cx="527970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3.Sample Report Visualization: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8036" y="1134321"/>
            <a:ext cx="16625727" cy="8583031"/>
          </a:xfrm>
          <a:custGeom>
            <a:avLst/>
            <a:gdLst/>
            <a:ahLst/>
            <a:cxnLst/>
            <a:rect r="r" b="b" t="t" l="l"/>
            <a:pathLst>
              <a:path h="8583031" w="16625727">
                <a:moveTo>
                  <a:pt x="0" y="0"/>
                </a:moveTo>
                <a:lnTo>
                  <a:pt x="16625727" y="0"/>
                </a:lnTo>
                <a:lnTo>
                  <a:pt x="16625727" y="8583032"/>
                </a:lnTo>
                <a:lnTo>
                  <a:pt x="0" y="8583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5065" y="490855"/>
            <a:ext cx="182594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 spc="95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OUTPUT: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0858" y="734105"/>
            <a:ext cx="17453096" cy="8791997"/>
          </a:xfrm>
          <a:custGeom>
            <a:avLst/>
            <a:gdLst/>
            <a:ahLst/>
            <a:cxnLst/>
            <a:rect r="r" b="b" t="t" l="l"/>
            <a:pathLst>
              <a:path h="8791997" w="17453096">
                <a:moveTo>
                  <a:pt x="0" y="0"/>
                </a:moveTo>
                <a:lnTo>
                  <a:pt x="17453096" y="0"/>
                </a:lnTo>
                <a:lnTo>
                  <a:pt x="17453096" y="8791997"/>
                </a:lnTo>
                <a:lnTo>
                  <a:pt x="0" y="87919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748" y="697471"/>
            <a:ext cx="17891614" cy="8878713"/>
          </a:xfrm>
          <a:custGeom>
            <a:avLst/>
            <a:gdLst/>
            <a:ahLst/>
            <a:cxnLst/>
            <a:rect r="r" b="b" t="t" l="l"/>
            <a:pathLst>
              <a:path h="8878713" w="17891614">
                <a:moveTo>
                  <a:pt x="0" y="0"/>
                </a:moveTo>
                <a:lnTo>
                  <a:pt x="17891614" y="0"/>
                </a:lnTo>
                <a:lnTo>
                  <a:pt x="17891614" y="8878714"/>
                </a:lnTo>
                <a:lnTo>
                  <a:pt x="0" y="8878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6467" y="658051"/>
            <a:ext cx="17283044" cy="8943975"/>
          </a:xfrm>
          <a:custGeom>
            <a:avLst/>
            <a:gdLst/>
            <a:ahLst/>
            <a:cxnLst/>
            <a:rect r="r" b="b" t="t" l="l"/>
            <a:pathLst>
              <a:path h="8943975" w="17283044">
                <a:moveTo>
                  <a:pt x="0" y="0"/>
                </a:moveTo>
                <a:lnTo>
                  <a:pt x="17283044" y="0"/>
                </a:lnTo>
                <a:lnTo>
                  <a:pt x="17283044" y="8943976"/>
                </a:lnTo>
                <a:lnTo>
                  <a:pt x="0" y="894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56115" y="1104900"/>
            <a:ext cx="8403185" cy="3799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900"/>
              </a:lnSpc>
            </a:pPr>
            <a:r>
              <a:rPr lang="en-US" sz="9000" b="true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Challenges Faced by CAs</a:t>
            </a:r>
          </a:p>
          <a:p>
            <a:pPr algn="r">
              <a:lnSpc>
                <a:spcPts val="99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504090" y="5763565"/>
            <a:ext cx="4173292" cy="2087178"/>
            <a:chOff x="0" y="0"/>
            <a:chExt cx="5564389" cy="278290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06479"/>
              <a:ext cx="5564389" cy="1876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19"/>
                </a:lnSpc>
                <a:spcBef>
                  <a:spcPct val="0"/>
                </a:spcBef>
              </a:pPr>
              <a:r>
                <a:rPr lang="en-US" sz="3099">
                  <a:solidFill>
                    <a:srgbClr val="191919"/>
                  </a:solidFill>
                  <a:latin typeface="Assistant Regular"/>
                  <a:ea typeface="Assistant Regular"/>
                  <a:cs typeface="Assistant Regular"/>
                  <a:sym typeface="Assistant Regular"/>
                </a:rPr>
                <a:t>to affordable AI-powered tools tailored specifically for CAs.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0"/>
              <a:ext cx="5564389" cy="66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55"/>
                </a:lnSpc>
              </a:pPr>
              <a:r>
                <a:rPr lang="en-US" sz="3296">
                  <a:solidFill>
                    <a:srgbClr val="191919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Limited Access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10618" y="6480773"/>
            <a:ext cx="5504394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India has only 1.5 lakh active </a:t>
            </a:r>
          </a:p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CAs serving, projected to require 30 lakh CAs by 2047</a:t>
            </a:r>
          </a:p>
          <a:p>
            <a:pPr algn="l">
              <a:lnSpc>
                <a:spcPts val="372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10618" y="5763565"/>
            <a:ext cx="4021403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Demand-Supply Gap</a:t>
            </a:r>
          </a:p>
          <a:p>
            <a:pPr algn="l">
              <a:lnSpc>
                <a:spcPts val="3960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7471116" y="5763565"/>
            <a:ext cx="4729253" cy="2553903"/>
            <a:chOff x="0" y="0"/>
            <a:chExt cx="6305671" cy="340520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06479"/>
              <a:ext cx="6305671" cy="249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20"/>
                </a:lnSpc>
              </a:pPr>
              <a:r>
                <a:rPr lang="en-US" sz="3100">
                  <a:solidFill>
                    <a:srgbClr val="191919"/>
                  </a:solidFill>
                  <a:latin typeface="Assistant Regular"/>
                  <a:ea typeface="Assistant Regular"/>
                  <a:cs typeface="Assistant Regular"/>
                  <a:sym typeface="Assistant Regular"/>
                </a:rPr>
                <a:t>make manual audits and fraud detection inefficient and error-prone</a:t>
              </a:r>
            </a:p>
            <a:p>
              <a:pPr algn="l">
                <a:lnSpc>
                  <a:spcPts val="371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0"/>
              <a:ext cx="5694670" cy="1320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60"/>
                </a:lnSpc>
              </a:pPr>
              <a:r>
                <a:rPr lang="en-US" sz="3300">
                  <a:solidFill>
                    <a:srgbClr val="191919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Growing data volumes</a:t>
              </a:r>
            </a:p>
            <a:p>
              <a:pPr algn="l">
                <a:lnSpc>
                  <a:spcPts val="396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2783125">
            <a:off x="2200000" y="1068169"/>
            <a:ext cx="3796972" cy="3796972"/>
          </a:xfrm>
          <a:custGeom>
            <a:avLst/>
            <a:gdLst/>
            <a:ahLst/>
            <a:cxnLst/>
            <a:rect r="r" b="b" t="t" l="l"/>
            <a:pathLst>
              <a:path h="3796972" w="3796972">
                <a:moveTo>
                  <a:pt x="0" y="0"/>
                </a:moveTo>
                <a:lnTo>
                  <a:pt x="3796973" y="0"/>
                </a:lnTo>
                <a:lnTo>
                  <a:pt x="3796973" y="3796973"/>
                </a:lnTo>
                <a:lnTo>
                  <a:pt x="0" y="37969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6209" y="825327"/>
            <a:ext cx="17733316" cy="8644991"/>
          </a:xfrm>
          <a:custGeom>
            <a:avLst/>
            <a:gdLst/>
            <a:ahLst/>
            <a:cxnLst/>
            <a:rect r="r" b="b" t="t" l="l"/>
            <a:pathLst>
              <a:path h="8644991" w="17733316">
                <a:moveTo>
                  <a:pt x="0" y="0"/>
                </a:moveTo>
                <a:lnTo>
                  <a:pt x="17733315" y="0"/>
                </a:lnTo>
                <a:lnTo>
                  <a:pt x="17733315" y="8644991"/>
                </a:lnTo>
                <a:lnTo>
                  <a:pt x="0" y="8644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5084" y="716084"/>
            <a:ext cx="17506689" cy="8818994"/>
          </a:xfrm>
          <a:custGeom>
            <a:avLst/>
            <a:gdLst/>
            <a:ahLst/>
            <a:cxnLst/>
            <a:rect r="r" b="b" t="t" l="l"/>
            <a:pathLst>
              <a:path h="8818994" w="17506689">
                <a:moveTo>
                  <a:pt x="0" y="0"/>
                </a:moveTo>
                <a:lnTo>
                  <a:pt x="17506689" y="0"/>
                </a:lnTo>
                <a:lnTo>
                  <a:pt x="17506689" y="8818994"/>
                </a:lnTo>
                <a:lnTo>
                  <a:pt x="0" y="881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243" y="759188"/>
            <a:ext cx="17358656" cy="8701026"/>
          </a:xfrm>
          <a:custGeom>
            <a:avLst/>
            <a:gdLst/>
            <a:ahLst/>
            <a:cxnLst/>
            <a:rect r="r" b="b" t="t" l="l"/>
            <a:pathLst>
              <a:path h="8701026" w="17358656">
                <a:moveTo>
                  <a:pt x="0" y="0"/>
                </a:moveTo>
                <a:lnTo>
                  <a:pt x="17358656" y="0"/>
                </a:lnTo>
                <a:lnTo>
                  <a:pt x="17358656" y="8701026"/>
                </a:lnTo>
                <a:lnTo>
                  <a:pt x="0" y="8701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1724" y="671270"/>
            <a:ext cx="17524358" cy="8893611"/>
          </a:xfrm>
          <a:custGeom>
            <a:avLst/>
            <a:gdLst/>
            <a:ahLst/>
            <a:cxnLst/>
            <a:rect r="r" b="b" t="t" l="l"/>
            <a:pathLst>
              <a:path h="8893611" w="17524358">
                <a:moveTo>
                  <a:pt x="0" y="0"/>
                </a:moveTo>
                <a:lnTo>
                  <a:pt x="17524358" y="0"/>
                </a:lnTo>
                <a:lnTo>
                  <a:pt x="17524358" y="8893611"/>
                </a:lnTo>
                <a:lnTo>
                  <a:pt x="0" y="8893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4845" y="569810"/>
            <a:ext cx="11980338" cy="4573690"/>
          </a:xfrm>
          <a:custGeom>
            <a:avLst/>
            <a:gdLst/>
            <a:ahLst/>
            <a:cxnLst/>
            <a:rect r="r" b="b" t="t" l="l"/>
            <a:pathLst>
              <a:path h="4573690" w="11980338">
                <a:moveTo>
                  <a:pt x="0" y="0"/>
                </a:moveTo>
                <a:lnTo>
                  <a:pt x="11980338" y="0"/>
                </a:lnTo>
                <a:lnTo>
                  <a:pt x="11980338" y="4573690"/>
                </a:lnTo>
                <a:lnTo>
                  <a:pt x="0" y="4573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84" b="-103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448021"/>
            <a:ext cx="13829193" cy="4125742"/>
          </a:xfrm>
          <a:custGeom>
            <a:avLst/>
            <a:gdLst/>
            <a:ahLst/>
            <a:cxnLst/>
            <a:rect r="r" b="b" t="t" l="l"/>
            <a:pathLst>
              <a:path h="4125742" w="13829193">
                <a:moveTo>
                  <a:pt x="0" y="0"/>
                </a:moveTo>
                <a:lnTo>
                  <a:pt x="13829193" y="0"/>
                </a:lnTo>
                <a:lnTo>
                  <a:pt x="13829193" y="4125742"/>
                </a:lnTo>
                <a:lnTo>
                  <a:pt x="0" y="4125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97" r="0" b="-5097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33783" y="4019134"/>
            <a:ext cx="12224403" cy="2420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91"/>
              </a:lnSpc>
            </a:pPr>
            <a:r>
              <a:rPr lang="en-US" sz="17083" b="true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2783125">
            <a:off x="1147196" y="785594"/>
            <a:ext cx="3796972" cy="3796972"/>
          </a:xfrm>
          <a:custGeom>
            <a:avLst/>
            <a:gdLst/>
            <a:ahLst/>
            <a:cxnLst/>
            <a:rect r="r" b="b" t="t" l="l"/>
            <a:pathLst>
              <a:path h="3796972" w="3796972">
                <a:moveTo>
                  <a:pt x="0" y="0"/>
                </a:moveTo>
                <a:lnTo>
                  <a:pt x="3796973" y="0"/>
                </a:lnTo>
                <a:lnTo>
                  <a:pt x="3796973" y="3796972"/>
                </a:lnTo>
                <a:lnTo>
                  <a:pt x="0" y="3796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783125">
            <a:off x="12676734" y="6153754"/>
            <a:ext cx="3796972" cy="3796972"/>
          </a:xfrm>
          <a:custGeom>
            <a:avLst/>
            <a:gdLst/>
            <a:ahLst/>
            <a:cxnLst/>
            <a:rect r="r" b="b" t="t" l="l"/>
            <a:pathLst>
              <a:path h="3796972" w="3796972">
                <a:moveTo>
                  <a:pt x="0" y="0"/>
                </a:moveTo>
                <a:lnTo>
                  <a:pt x="3796972" y="0"/>
                </a:lnTo>
                <a:lnTo>
                  <a:pt x="3796972" y="3796972"/>
                </a:lnTo>
                <a:lnTo>
                  <a:pt x="0" y="3796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16949" y="1076325"/>
            <a:ext cx="7000537" cy="3381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true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Existing Solutions and Their Limitations</a:t>
            </a:r>
          </a:p>
          <a:p>
            <a:pPr algn="l">
              <a:lnSpc>
                <a:spcPts val="66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8016949" y="4120645"/>
            <a:ext cx="7000537" cy="1897568"/>
            <a:chOff x="0" y="0"/>
            <a:chExt cx="9334049" cy="25300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696755"/>
              <a:ext cx="9334049" cy="1833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191919"/>
                  </a:solidFill>
                  <a:latin typeface="Assistant Regular"/>
                  <a:ea typeface="Assistant Regular"/>
                  <a:cs typeface="Assistant Regular"/>
                  <a:sym typeface="Assistant Regular"/>
                </a:rPr>
                <a:t>streamline bookkeeping but lack advanced AI-driven automation for complex tasks</a:t>
              </a:r>
            </a:p>
            <a:p>
              <a:pPr algn="l">
                <a:lnSpc>
                  <a:spcPts val="3600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9334049" cy="715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191919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QuickBooks and Tally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016949" y="6198128"/>
            <a:ext cx="7000537" cy="2354780"/>
            <a:chOff x="0" y="0"/>
            <a:chExt cx="9334049" cy="31397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698433"/>
              <a:ext cx="9334049" cy="244127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191919"/>
                  </a:solidFill>
                  <a:latin typeface="Assistant Regular"/>
                  <a:ea typeface="Assistant Regular"/>
                  <a:cs typeface="Assistant Regular"/>
                  <a:sym typeface="Assistant Regular"/>
                </a:rPr>
                <a:t>automate document management but are expensive and not fully adapted to Indian-specific tax laws</a:t>
              </a:r>
            </a:p>
            <a:p>
              <a:pPr algn="l">
                <a:lnSpc>
                  <a:spcPts val="3600"/>
                </a:lnSpc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9525"/>
              <a:ext cx="9334049" cy="715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500">
                  <a:solidFill>
                    <a:srgbClr val="191919"/>
                  </a:solidFill>
                  <a:latin typeface="Heebo Black"/>
                  <a:ea typeface="Heebo Black"/>
                  <a:cs typeface="Heebo Black"/>
                  <a:sym typeface="Heebo Black"/>
                </a:rPr>
                <a:t>TaxDome and Docyt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783125">
            <a:off x="2776063" y="1615562"/>
            <a:ext cx="3796972" cy="3796972"/>
          </a:xfrm>
          <a:custGeom>
            <a:avLst/>
            <a:gdLst/>
            <a:ahLst/>
            <a:cxnLst/>
            <a:rect r="r" b="b" t="t" l="l"/>
            <a:pathLst>
              <a:path h="3796972" w="3796972">
                <a:moveTo>
                  <a:pt x="0" y="0"/>
                </a:moveTo>
                <a:lnTo>
                  <a:pt x="3796972" y="0"/>
                </a:lnTo>
                <a:lnTo>
                  <a:pt x="3796972" y="3796972"/>
                </a:lnTo>
                <a:lnTo>
                  <a:pt x="0" y="3796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783125">
            <a:off x="1919703" y="4644833"/>
            <a:ext cx="2533530" cy="2533530"/>
          </a:xfrm>
          <a:custGeom>
            <a:avLst/>
            <a:gdLst/>
            <a:ahLst/>
            <a:cxnLst/>
            <a:rect r="r" b="b" t="t" l="l"/>
            <a:pathLst>
              <a:path h="2533530" w="2533530">
                <a:moveTo>
                  <a:pt x="0" y="0"/>
                </a:moveTo>
                <a:lnTo>
                  <a:pt x="2533530" y="0"/>
                </a:lnTo>
                <a:lnTo>
                  <a:pt x="2533530" y="2533530"/>
                </a:lnTo>
                <a:lnTo>
                  <a:pt x="0" y="2533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8908" y="2248536"/>
            <a:ext cx="10501275" cy="129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 b="true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Solution :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92544" y="5118874"/>
            <a:ext cx="10615732" cy="183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AuditEdge offers an AI-powered assistant that automates routine accounting tasks, streamlines audits, simplifies tax filing, and provides actionable financial insights.</a:t>
            </a: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692544" y="7484770"/>
            <a:ext cx="10615732" cy="1377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The solution enhances productivity, accuracy, and efficiency for CAs by leveraging advanced AI algorithms.</a:t>
            </a: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2783125">
            <a:off x="12863102" y="487527"/>
            <a:ext cx="4737788" cy="4737788"/>
          </a:xfrm>
          <a:custGeom>
            <a:avLst/>
            <a:gdLst/>
            <a:ahLst/>
            <a:cxnLst/>
            <a:rect r="r" b="b" t="t" l="l"/>
            <a:pathLst>
              <a:path h="4737788" w="4737788">
                <a:moveTo>
                  <a:pt x="0" y="0"/>
                </a:moveTo>
                <a:lnTo>
                  <a:pt x="4737788" y="0"/>
                </a:lnTo>
                <a:lnTo>
                  <a:pt x="4737788" y="4737788"/>
                </a:lnTo>
                <a:lnTo>
                  <a:pt x="0" y="4737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76325"/>
            <a:ext cx="7000537" cy="1704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6000" b="true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Initial Requirement Gathering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43463" y="4460750"/>
            <a:ext cx="7000537" cy="1377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“ Each Client comes with a unique problem statement that requires problem specific adjustments ”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43463" y="3401330"/>
            <a:ext cx="7000537" cy="1068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Independant CA - (practicing in Chennai)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43463" y="6539491"/>
            <a:ext cx="7225637" cy="1833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employs around 100 CA for various client needs : </a:t>
            </a:r>
          </a:p>
          <a:p>
            <a:pPr algn="l">
              <a:lnSpc>
                <a:spcPts val="3600"/>
              </a:lnSpc>
            </a:pPr>
            <a:r>
              <a:rPr lang="en-US" sz="30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“ Working Closely with clients from specific sectors and catering to their needs 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43463" y="6008523"/>
            <a:ext cx="12808127" cy="53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CA employed in a firm - (Naga Consultancy)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2783125">
            <a:off x="11039581" y="785594"/>
            <a:ext cx="3796972" cy="3796972"/>
          </a:xfrm>
          <a:custGeom>
            <a:avLst/>
            <a:gdLst/>
            <a:ahLst/>
            <a:cxnLst/>
            <a:rect r="r" b="b" t="t" l="l"/>
            <a:pathLst>
              <a:path h="3796972" w="3796972">
                <a:moveTo>
                  <a:pt x="0" y="0"/>
                </a:moveTo>
                <a:lnTo>
                  <a:pt x="3796972" y="0"/>
                </a:lnTo>
                <a:lnTo>
                  <a:pt x="3796972" y="3796972"/>
                </a:lnTo>
                <a:lnTo>
                  <a:pt x="0" y="3796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783125">
            <a:off x="14302447" y="4143182"/>
            <a:ext cx="2449957" cy="2449957"/>
          </a:xfrm>
          <a:custGeom>
            <a:avLst/>
            <a:gdLst/>
            <a:ahLst/>
            <a:cxnLst/>
            <a:rect r="r" b="b" t="t" l="l"/>
            <a:pathLst>
              <a:path h="2449957" w="2449957">
                <a:moveTo>
                  <a:pt x="0" y="0"/>
                </a:moveTo>
                <a:lnTo>
                  <a:pt x="2449957" y="0"/>
                </a:lnTo>
                <a:lnTo>
                  <a:pt x="2449957" y="2449957"/>
                </a:lnTo>
                <a:lnTo>
                  <a:pt x="0" y="2449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783125">
            <a:off x="11742191" y="6126447"/>
            <a:ext cx="2391751" cy="2391751"/>
          </a:xfrm>
          <a:custGeom>
            <a:avLst/>
            <a:gdLst/>
            <a:ahLst/>
            <a:cxnLst/>
            <a:rect r="r" b="b" t="t" l="l"/>
            <a:pathLst>
              <a:path h="2391751" w="2391751">
                <a:moveTo>
                  <a:pt x="0" y="0"/>
                </a:moveTo>
                <a:lnTo>
                  <a:pt x="2391752" y="0"/>
                </a:lnTo>
                <a:lnTo>
                  <a:pt x="2391752" y="2391751"/>
                </a:lnTo>
                <a:lnTo>
                  <a:pt x="0" y="2391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1000139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900"/>
              </a:lnSpc>
            </a:pPr>
            <a:r>
              <a:rPr lang="en-US" sz="9000" b="true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Services by CA :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710048"/>
            <a:ext cx="5504394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Statutory Audit, Tax Audit, Internal Audit, Stock Audit (verifying inventory records)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94830"/>
            <a:ext cx="402140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Audit &amp; Assurance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6429496"/>
            <a:ext cx="5504394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Direct Tax Advisory, GST Services, Tax Litigation &amp; Representation, Transfer Pricing Advisory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12288"/>
            <a:ext cx="402140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Taxation Services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01376" y="3733800"/>
            <a:ext cx="6013966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Business Valuation, Financial Planning &amp; Forecasting, Investemnt Advisory, Due Diligence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01376" y="3018582"/>
            <a:ext cx="5748288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Financial &amp; Business Advisory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23323" y="6429496"/>
            <a:ext cx="5504394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0"/>
              </a:lnSpc>
            </a:pPr>
            <a:r>
              <a:rPr lang="en-US" sz="3100">
                <a:solidFill>
                  <a:srgbClr val="191919"/>
                </a:solidFill>
                <a:latin typeface="Assistant Regular"/>
                <a:ea typeface="Assistant Regular"/>
                <a:cs typeface="Assistant Regular"/>
                <a:sym typeface="Assistant Regular"/>
              </a:rPr>
              <a:t>Company Incorporation &amp; ROC FIlings, FEMA &amp; RBI Compliance, Corporate Governance Advisory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23323" y="5712288"/>
            <a:ext cx="5892019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191919"/>
                </a:solidFill>
                <a:latin typeface="Heebo Black"/>
                <a:ea typeface="Heebo Black"/>
                <a:cs typeface="Heebo Black"/>
                <a:sym typeface="Heebo Black"/>
              </a:rPr>
              <a:t>Corporate &amp; Legal Compliance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783125">
            <a:off x="13045868" y="785594"/>
            <a:ext cx="3796972" cy="3796972"/>
          </a:xfrm>
          <a:custGeom>
            <a:avLst/>
            <a:gdLst/>
            <a:ahLst/>
            <a:cxnLst/>
            <a:rect r="r" b="b" t="t" l="l"/>
            <a:pathLst>
              <a:path h="3796972" w="3796972">
                <a:moveTo>
                  <a:pt x="0" y="0"/>
                </a:moveTo>
                <a:lnTo>
                  <a:pt x="3796972" y="0"/>
                </a:lnTo>
                <a:lnTo>
                  <a:pt x="3796972" y="3796972"/>
                </a:lnTo>
                <a:lnTo>
                  <a:pt x="0" y="3796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2783125">
            <a:off x="14520045" y="3601317"/>
            <a:ext cx="2931305" cy="2931305"/>
          </a:xfrm>
          <a:custGeom>
            <a:avLst/>
            <a:gdLst/>
            <a:ahLst/>
            <a:cxnLst/>
            <a:rect r="r" b="b" t="t" l="l"/>
            <a:pathLst>
              <a:path h="2931305" w="2931305">
                <a:moveTo>
                  <a:pt x="0" y="0"/>
                </a:moveTo>
                <a:lnTo>
                  <a:pt x="2931305" y="0"/>
                </a:lnTo>
                <a:lnTo>
                  <a:pt x="2931305" y="2931305"/>
                </a:lnTo>
                <a:lnTo>
                  <a:pt x="0" y="2931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086283"/>
            <a:ext cx="3525022" cy="2030323"/>
            <a:chOff x="0" y="0"/>
            <a:chExt cx="928401" cy="534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4FCD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3909698" y="8499438"/>
            <a:ext cx="644024" cy="617168"/>
            <a:chOff x="0" y="0"/>
            <a:chExt cx="6350000" cy="63398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B6B4">
                <a:alpha val="49804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3909698" y="6469115"/>
            <a:ext cx="3525022" cy="2030323"/>
            <a:chOff x="0" y="0"/>
            <a:chExt cx="928401" cy="53473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18B6B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42430" y="5851947"/>
            <a:ext cx="3525022" cy="2030323"/>
            <a:chOff x="0" y="0"/>
            <a:chExt cx="928401" cy="5347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49295" y="5240138"/>
            <a:ext cx="3525022" cy="2030323"/>
            <a:chOff x="0" y="0"/>
            <a:chExt cx="928401" cy="5347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28401" cy="534735"/>
            </a:xfrm>
            <a:custGeom>
              <a:avLst/>
              <a:gdLst/>
              <a:ahLst/>
              <a:cxnLst/>
              <a:rect r="r" b="b" t="t" l="l"/>
              <a:pathLst>
                <a:path h="534735" w="928401">
                  <a:moveTo>
                    <a:pt x="0" y="0"/>
                  </a:moveTo>
                  <a:lnTo>
                    <a:pt x="928401" y="0"/>
                  </a:lnTo>
                  <a:lnTo>
                    <a:pt x="928401" y="534735"/>
                  </a:lnTo>
                  <a:lnTo>
                    <a:pt x="0" y="534735"/>
                  </a:ln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928401" cy="6109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9739770" y="7265102"/>
            <a:ext cx="618157" cy="617168"/>
            <a:chOff x="0" y="0"/>
            <a:chExt cx="6350000" cy="63398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C92D5">
                <a:alpha val="4980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-10800000">
            <a:off x="6826088" y="7882270"/>
            <a:ext cx="618157" cy="617168"/>
            <a:chOff x="0" y="0"/>
            <a:chExt cx="6350000" cy="63398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C9EF">
                <a:alpha val="49804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650434" y="3574512"/>
            <a:ext cx="4525941" cy="4020616"/>
            <a:chOff x="0" y="0"/>
            <a:chExt cx="977479" cy="8683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7479" cy="868343"/>
            </a:xfrm>
            <a:custGeom>
              <a:avLst/>
              <a:gdLst/>
              <a:ahLst/>
              <a:cxnLst/>
              <a:rect r="r" b="b" t="t" l="l"/>
              <a:pathLst>
                <a:path h="868343" w="977479">
                  <a:moveTo>
                    <a:pt x="977479" y="434171"/>
                  </a:moveTo>
                  <a:lnTo>
                    <a:pt x="571079" y="0"/>
                  </a:lnTo>
                  <a:lnTo>
                    <a:pt x="571079" y="203200"/>
                  </a:lnTo>
                  <a:lnTo>
                    <a:pt x="0" y="203200"/>
                  </a:lnTo>
                  <a:lnTo>
                    <a:pt x="0" y="665143"/>
                  </a:lnTo>
                  <a:lnTo>
                    <a:pt x="571079" y="665143"/>
                  </a:lnTo>
                  <a:lnTo>
                    <a:pt x="571079" y="868343"/>
                  </a:lnTo>
                  <a:lnTo>
                    <a:pt x="977479" y="434171"/>
                  </a:ln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27000"/>
              <a:ext cx="875879" cy="538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b="true" sz="3999" spc="19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12640909" y="6647934"/>
            <a:ext cx="618157" cy="617168"/>
            <a:chOff x="0" y="0"/>
            <a:chExt cx="6350000" cy="63398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39840"/>
            </a:xfrm>
            <a:custGeom>
              <a:avLst/>
              <a:gdLst/>
              <a:ahLst/>
              <a:cxnLst/>
              <a:rect r="r" b="b" t="t" l="l"/>
              <a:pathLst>
                <a:path h="6339840" w="635000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538A">
                <a:alpha val="49804"/>
              </a:srgbClr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28700" y="5545370"/>
            <a:ext cx="3124972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Understanding the Purpose of Valuation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909698" y="4801605"/>
            <a:ext cx="3349439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Collecting Financial &amp; Business Information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98353" y="4635523"/>
            <a:ext cx="1887754" cy="905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Valuation Methods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929554" y="3420228"/>
            <a:ext cx="2639213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Adjustments &amp; Final Computation</a:t>
            </a:r>
          </a:p>
          <a:p>
            <a:pPr algn="ctr" marL="0" indent="0" lvl="0">
              <a:lnSpc>
                <a:spcPts val="364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2650434" y="2864582"/>
            <a:ext cx="2431201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40"/>
              </a:lnSpc>
            </a:pPr>
            <a:r>
              <a:rPr lang="en-US" sz="2600" spc="78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Preparing the Valuation Report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00378" y="1818421"/>
            <a:ext cx="11187724" cy="1039832"/>
            <a:chOff x="0" y="0"/>
            <a:chExt cx="14916965" cy="1386443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807746"/>
              <a:ext cx="1491696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40"/>
                </a:lnSpc>
              </a:pPr>
              <a:r>
                <a:rPr lang="en-US" sz="2600" spc="78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(comes under financial and business advisory)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-47625"/>
              <a:ext cx="14916965" cy="7679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716"/>
                </a:lnSpc>
              </a:pPr>
              <a:r>
                <a:rPr lang="en-US" b="true" sz="3600" spc="107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BUSINESS VALUATION PROCESS</a:t>
              </a: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06738" y="9220200"/>
            <a:ext cx="3124972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Mergers, investment analysis, IPO &amp; Fundraising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731754" y="8769261"/>
            <a:ext cx="3124972" cy="65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Financial Documents and Operation Information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823622" y="7987045"/>
            <a:ext cx="3124972" cy="98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Asset-Based Approach, Income-Based Approach,</a:t>
            </a:r>
          </a:p>
          <a:p>
            <a:pPr algn="ctr" marL="0" indent="0" lvl="0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Market-Based Approach 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862752" y="7268211"/>
            <a:ext cx="2989912" cy="199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Non-operating assets/liabilities, </a:t>
            </a:r>
          </a:p>
          <a:p>
            <a:pPr algn="ctr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Premiums for control,</a:t>
            </a:r>
          </a:p>
          <a:p>
            <a:pPr algn="ctr">
              <a:lnSpc>
                <a:spcPts val="2660"/>
              </a:lnSpc>
            </a:pPr>
            <a:r>
              <a:rPr lang="en-US" b="true" sz="1900" spc="57">
                <a:solidFill>
                  <a:srgbClr val="191919"/>
                </a:solidFill>
                <a:latin typeface="Aileron Bold"/>
                <a:ea typeface="Aileron Bold"/>
                <a:cs typeface="Aileron Bold"/>
                <a:sym typeface="Aileron Bold"/>
              </a:rPr>
              <a:t>Discounts for lack of marketability</a:t>
            </a:r>
          </a:p>
          <a:p>
            <a:pPr algn="ctr" marL="0" indent="0" lvl="0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233664" y="7653670"/>
            <a:ext cx="3822783" cy="1323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 Assumptions &amp; Limitations, Financial Data &amp; Adjustments, Final Business Valuation &amp; Conclusion</a:t>
            </a:r>
          </a:p>
        </p:txBody>
      </p:sp>
      <p:sp>
        <p:nvSpPr>
          <p:cNvPr name="Freeform 38" id="38"/>
          <p:cNvSpPr/>
          <p:nvPr/>
        </p:nvSpPr>
        <p:spPr>
          <a:xfrm flipH="false" flipV="false" rot="2783125">
            <a:off x="11459511" y="753664"/>
            <a:ext cx="1796394" cy="1796394"/>
          </a:xfrm>
          <a:custGeom>
            <a:avLst/>
            <a:gdLst/>
            <a:ahLst/>
            <a:cxnLst/>
            <a:rect r="r" b="b" t="t" l="l"/>
            <a:pathLst>
              <a:path h="1796394" w="1796394">
                <a:moveTo>
                  <a:pt x="0" y="0"/>
                </a:moveTo>
                <a:lnTo>
                  <a:pt x="1796394" y="0"/>
                </a:lnTo>
                <a:lnTo>
                  <a:pt x="1796394" y="1796394"/>
                </a:lnTo>
                <a:lnTo>
                  <a:pt x="0" y="17963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6231" y="5834324"/>
            <a:ext cx="2552452" cy="1192530"/>
            <a:chOff x="0" y="0"/>
            <a:chExt cx="672251" cy="3140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85"/>
                  </a:lnTo>
                  <a:cubicBezTo>
                    <a:pt x="672251" y="293712"/>
                    <a:pt x="651881" y="314082"/>
                    <a:pt x="626754" y="314082"/>
                  </a:cubicBezTo>
                  <a:lnTo>
                    <a:pt x="45497" y="314082"/>
                  </a:lnTo>
                  <a:cubicBezTo>
                    <a:pt x="20370" y="314082"/>
                    <a:pt x="0" y="293712"/>
                    <a:pt x="0" y="26858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Data Collection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65092" y="5834324"/>
            <a:ext cx="2552452" cy="1192530"/>
            <a:chOff x="0" y="0"/>
            <a:chExt cx="672251" cy="3140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85"/>
                  </a:lnTo>
                  <a:cubicBezTo>
                    <a:pt x="672251" y="293712"/>
                    <a:pt x="651881" y="314082"/>
                    <a:pt x="626754" y="314082"/>
                  </a:cubicBezTo>
                  <a:lnTo>
                    <a:pt x="45497" y="314082"/>
                  </a:lnTo>
                  <a:cubicBezTo>
                    <a:pt x="20370" y="314082"/>
                    <a:pt x="0" y="293712"/>
                    <a:pt x="0" y="26858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Comparable Analysis: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960871" y="5812856"/>
            <a:ext cx="2552452" cy="1192530"/>
            <a:chOff x="0" y="0"/>
            <a:chExt cx="672251" cy="31408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85"/>
                  </a:lnTo>
                  <a:cubicBezTo>
                    <a:pt x="672251" y="293712"/>
                    <a:pt x="651881" y="314082"/>
                    <a:pt x="626754" y="314082"/>
                  </a:cubicBezTo>
                  <a:lnTo>
                    <a:pt x="45497" y="314082"/>
                  </a:lnTo>
                  <a:cubicBezTo>
                    <a:pt x="20370" y="314082"/>
                    <a:pt x="0" y="293712"/>
                    <a:pt x="0" y="26858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Valuation Calculation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509439" y="5812856"/>
            <a:ext cx="2552452" cy="1192530"/>
            <a:chOff x="0" y="0"/>
            <a:chExt cx="672251" cy="3140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2251" cy="314082"/>
            </a:xfrm>
            <a:custGeom>
              <a:avLst/>
              <a:gdLst/>
              <a:ahLst/>
              <a:cxnLst/>
              <a:rect r="r" b="b" t="t" l="l"/>
              <a:pathLst>
                <a:path h="31408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85"/>
                  </a:lnTo>
                  <a:cubicBezTo>
                    <a:pt x="672251" y="293712"/>
                    <a:pt x="651881" y="314082"/>
                    <a:pt x="626754" y="314082"/>
                  </a:cubicBezTo>
                  <a:lnTo>
                    <a:pt x="45497" y="314082"/>
                  </a:lnTo>
                  <a:cubicBezTo>
                    <a:pt x="20370" y="314082"/>
                    <a:pt x="0" y="293712"/>
                    <a:pt x="0" y="26858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72251" cy="34265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 b="tru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Report Generation: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7709535"/>
            <a:ext cx="6215299" cy="154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Recent transactions of comparable companies gathered.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Client voice inputs refine company selection.</a:t>
            </a:r>
          </a:p>
          <a:p>
            <a:pPr algn="ctr">
              <a:lnSpc>
                <a:spcPts val="314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882806" y="7965712"/>
            <a:ext cx="6351815" cy="1939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Apply identified multiples to estimate business value.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AI automates calculations with real-time market updates.</a:t>
            </a:r>
          </a:p>
          <a:p>
            <a:pPr algn="ctr">
              <a:lnSpc>
                <a:spcPts val="314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3875427" y="3484934"/>
            <a:ext cx="4911173" cy="154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AI identifies key metrics 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Machine learning adjusts metrics based on client-specific factors.</a:t>
            </a:r>
          </a:p>
          <a:p>
            <a:pPr algn="ctr">
              <a:lnSpc>
                <a:spcPts val="314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1039689" y="3342059"/>
            <a:ext cx="6022202" cy="154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AI creates a detailed valuation report with methodology, assumptions, and results.</a:t>
            </a:r>
          </a:p>
          <a:p>
            <a:pPr algn="ctr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sz="2099" spc="31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Ensures clarity for both the client and the CA.</a:t>
            </a:r>
          </a:p>
          <a:p>
            <a:pPr algn="ctr">
              <a:lnSpc>
                <a:spcPts val="3149"/>
              </a:lnSpc>
            </a:pPr>
          </a:p>
        </p:txBody>
      </p:sp>
      <p:sp>
        <p:nvSpPr>
          <p:cNvPr name="AutoShape 18" id="18"/>
          <p:cNvSpPr/>
          <p:nvPr/>
        </p:nvSpPr>
        <p:spPr>
          <a:xfrm flipV="true">
            <a:off x="3628683" y="6430589"/>
            <a:ext cx="1436409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7617544" y="6409121"/>
            <a:ext cx="2343328" cy="21467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2513324" y="6409121"/>
            <a:ext cx="1996116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4509439" y="6213859"/>
            <a:ext cx="173690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H="true">
            <a:off x="2352457" y="7026854"/>
            <a:ext cx="0" cy="749356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3" id="23"/>
          <p:cNvSpPr/>
          <p:nvPr/>
        </p:nvSpPr>
        <p:spPr>
          <a:xfrm flipH="true">
            <a:off x="11237098" y="7005386"/>
            <a:ext cx="0" cy="770823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4" id="24"/>
          <p:cNvSpPr/>
          <p:nvPr/>
        </p:nvSpPr>
        <p:spPr>
          <a:xfrm>
            <a:off x="6331013" y="5033700"/>
            <a:ext cx="10305" cy="800624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>
            <a:off x="15785665" y="5033700"/>
            <a:ext cx="0" cy="779157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3276483" y="1028700"/>
            <a:ext cx="11735033" cy="1571230"/>
            <a:chOff x="0" y="0"/>
            <a:chExt cx="15646711" cy="2094973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14525" y="-9525"/>
              <a:ext cx="15632187" cy="1457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b="true" sz="3600" spc="107">
                  <a:solidFill>
                    <a:srgbClr val="191919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IMPLEMENTATION STEPS FOR MARKET-DRIVEN VALUATION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16231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  <a:ea typeface="Aileron"/>
                  <a:cs typeface="Aileron"/>
                  <a:sym typeface="Aileron"/>
                </a:rPr>
                <a:t>with AI integrations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416541" y="8881110"/>
            <a:ext cx="5224275" cy="1323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(Used SerpAPI for websearch through Google search)</a:t>
            </a:r>
          </a:p>
          <a:p>
            <a:pPr algn="l" marL="0" indent="0" lvl="0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(for voice-to-text transcribe we use whisper model 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4369845"/>
            <a:ext cx="2999978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60"/>
              </a:lnSpc>
            </a:pPr>
            <a:r>
              <a:rPr lang="en-US" sz="1900" spc="57">
                <a:solidFill>
                  <a:srgbClr val="191919"/>
                </a:solidFill>
                <a:latin typeface="Aileron"/>
                <a:ea typeface="Aileron"/>
                <a:cs typeface="Aileron"/>
                <a:sym typeface="Aileron"/>
              </a:rPr>
              <a:t>Used Chatgpt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2783125">
            <a:off x="1141303" y="1129765"/>
            <a:ext cx="1769144" cy="1769144"/>
          </a:xfrm>
          <a:custGeom>
            <a:avLst/>
            <a:gdLst/>
            <a:ahLst/>
            <a:cxnLst/>
            <a:rect r="r" b="b" t="t" l="l"/>
            <a:pathLst>
              <a:path h="1769144" w="1769144">
                <a:moveTo>
                  <a:pt x="0" y="0"/>
                </a:moveTo>
                <a:lnTo>
                  <a:pt x="1769144" y="0"/>
                </a:lnTo>
                <a:lnTo>
                  <a:pt x="1769144" y="1769144"/>
                </a:lnTo>
                <a:lnTo>
                  <a:pt x="0" y="17691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23453" y="2595151"/>
            <a:ext cx="9795183" cy="5411839"/>
          </a:xfrm>
          <a:custGeom>
            <a:avLst/>
            <a:gdLst/>
            <a:ahLst/>
            <a:cxnLst/>
            <a:rect r="r" b="b" t="t" l="l"/>
            <a:pathLst>
              <a:path h="5411839" w="9795183">
                <a:moveTo>
                  <a:pt x="0" y="0"/>
                </a:moveTo>
                <a:lnTo>
                  <a:pt x="9795183" y="0"/>
                </a:lnTo>
                <a:lnTo>
                  <a:pt x="9795183" y="5411839"/>
                </a:lnTo>
                <a:lnTo>
                  <a:pt x="0" y="5411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509" y="523875"/>
            <a:ext cx="6524983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BACKEND CODE 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9079" y="1479087"/>
            <a:ext cx="3882628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00" b="true">
                <a:solidFill>
                  <a:srgbClr val="000000"/>
                </a:solidFill>
                <a:latin typeface="Assistant Regular Bold"/>
                <a:ea typeface="Assistant Regular Bold"/>
                <a:cs typeface="Assistant Regular Bold"/>
                <a:sym typeface="Assistant Regular Bold"/>
              </a:rPr>
              <a:t>1.Modules for the code:</a:t>
            </a:r>
          </a:p>
          <a:p>
            <a:pPr algn="ctr">
              <a:lnSpc>
                <a:spcPts val="37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DAGhNP-GXsQ</dc:identifier>
  <dcterms:modified xsi:type="dcterms:W3CDTF">2011-08-01T06:04:30Z</dcterms:modified>
  <cp:revision>1</cp:revision>
  <dc:title>Arrow Chart Visual Charts Presentation in Blue White Teal Simple Style</dc:title>
</cp:coreProperties>
</file>