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9" r:id="rId8"/>
    <p:sldId id="270" r:id="rId9"/>
    <p:sldId id="262" r:id="rId10"/>
    <p:sldId id="259" r:id="rId11"/>
    <p:sldId id="263" r:id="rId12"/>
    <p:sldId id="264" r:id="rId13"/>
    <p:sldId id="267" r:id="rId14"/>
    <p:sldId id="271" r:id="rId15"/>
    <p:sldId id="272" r:id="rId16"/>
    <p:sldId id="281" r:id="rId17"/>
    <p:sldId id="285" r:id="rId18"/>
    <p:sldId id="273" r:id="rId19"/>
    <p:sldId id="276" r:id="rId20"/>
    <p:sldId id="275" r:id="rId21"/>
    <p:sldId id="26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udh Pro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/>
          <p:cNvSpPr/>
          <p:nvPr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/>
          <p:cNvSpPr/>
          <p:nvPr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/>
          <p:cNvSpPr/>
          <p:nvPr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/>
          <p:cNvSpPr/>
          <p:nvPr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/>
          <p:cNvSpPr/>
          <p:nvPr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/>
          <p:cNvSpPr/>
          <p:nvPr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/>
          <p:cNvSpPr/>
          <p:nvPr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/>
          <p:cNvSpPr/>
          <p:nvPr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0"/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/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/>
          <p:nvPr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Freeform 14"/>
          <p:cNvSpPr/>
          <p:nvPr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/>
          <p:cNvSpPr/>
          <p:nvPr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/>
          <p:cNvSpPr/>
          <p:nvPr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/>
          <p:cNvSpPr/>
          <p:nvPr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/>
          <p:cNvSpPr/>
          <p:nvPr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/>
          <p:cNvSpPr/>
          <p:nvPr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345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/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reeform 3"/>
          <p:cNvSpPr/>
          <p:nvPr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/>
          <p:cNvSpPr/>
          <p:nvPr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/>
          <p:cNvSpPr/>
          <p:nvPr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/>
          <p:cNvSpPr/>
          <p:nvPr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/>
          <p:cNvSpPr/>
          <p:nvPr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/>
          <p:cNvSpPr/>
          <p:nvPr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/>
          <p:cNvSpPr/>
          <p:nvPr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/>
          <p:cNvSpPr/>
          <p:nvPr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/>
          <p:cNvSpPr/>
          <p:nvPr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9"/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/>
          <p:cNvSpPr/>
          <p:nvPr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/>
          <p:cNvSpPr/>
          <p:nvPr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57903C20-6521-41AE-896D-A01F3449102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345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11" y="1819175"/>
            <a:ext cx="8539045" cy="1915886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forecasting real-time stock market</a:t>
            </a:r>
            <a:br>
              <a:rPr lang="en-US" sz="4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using An efficient hybrid approach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9982" y="5028741"/>
            <a:ext cx="5428973" cy="1775861"/>
          </a:xfrm>
        </p:spPr>
        <p:txBody>
          <a:bodyPr/>
          <a:lstStyle/>
          <a:p>
            <a:pPr algn="r"/>
            <a:r>
              <a:rPr lang="en-US" b="1" dirty="0">
                <a:latin typeface="+mj-lt"/>
              </a:rPr>
              <a:t>Reg No and Student name: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126156054 - Jai Adithya A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126003133 – Kiran Soorya R S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126156009 – Anirudh </a:t>
            </a:r>
            <a:r>
              <a:rPr lang="en-US" b="1" dirty="0" err="1">
                <a:latin typeface="+mj-lt"/>
              </a:rPr>
              <a:t>Sooriyamoorthy</a:t>
            </a:r>
            <a:endParaRPr 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5730231"/>
            <a:ext cx="531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Guide: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Dr. PLK PRIYADARSINI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072" y="412595"/>
            <a:ext cx="8084235" cy="892098"/>
          </a:xfrm>
        </p:spPr>
        <p:txBody>
          <a:bodyPr/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Modules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42524" y="2713623"/>
            <a:ext cx="2468880" cy="36576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tvDatafeed AlphaVantage  Yahoo Finance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56000" y="2917190"/>
            <a:ext cx="2494915" cy="171704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TensorFlow  PyTorch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50915" y="2917190"/>
            <a:ext cx="2712720" cy="87376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scikit-learn</a:t>
            </a:r>
            <a:endParaRPr lang="en-US" altLang="en-US" sz="32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( RMSE, MAE, 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MAPE ) </a:t>
            </a:r>
            <a:endParaRPr lang="en-US" altLang="en-US" sz="32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671560" y="2988310"/>
            <a:ext cx="2601595" cy="1553845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Matplotlib 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Plotly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972" y="211836"/>
            <a:ext cx="4895088" cy="6675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Data-Set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2040" y="303276"/>
            <a:ext cx="3489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The dataset contains 6 attributes and above 6000 records.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This dataset have only numeric datatypes data and time stamps. 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879475"/>
            <a:ext cx="5342890" cy="57797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78" y="5705726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7032" y="100361"/>
            <a:ext cx="12783016" cy="557562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Proposed techniques (Architecture)  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7284" y="1119116"/>
            <a:ext cx="3575713" cy="451740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79929" y="3089870"/>
            <a:ext cx="94169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18228" y="3104865"/>
            <a:ext cx="94169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/>
          <p:nvPr/>
        </p:nvSpPr>
        <p:spPr>
          <a:xfrm>
            <a:off x="4637582" y="1430184"/>
            <a:ext cx="2932839" cy="4517409"/>
          </a:xfrm>
          <a:prstGeom prst="rect">
            <a:avLst/>
          </a:prstGeom>
        </p:spPr>
        <p:txBody>
          <a:bodyPr/>
          <a:lstStyle>
            <a:lvl1pPr marL="228600" indent="-3473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latin typeface="+mj-lt"/>
              </a:rPr>
              <a:t>Preproessing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LSTM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Linear Regression </a:t>
            </a:r>
            <a:endParaRPr lang="en-US" sz="2000" b="1" dirty="0">
              <a:latin typeface="+mj-lt"/>
            </a:endParaRPr>
          </a:p>
          <a:p>
            <a:r>
              <a:rPr lang="en-US" sz="2000" b="1" dirty="0" err="1">
                <a:latin typeface="+mj-lt"/>
              </a:rPr>
              <a:t>Descision</a:t>
            </a:r>
            <a:r>
              <a:rPr lang="en-US" sz="2000" b="1" dirty="0">
                <a:latin typeface="+mj-lt"/>
              </a:rPr>
              <a:t> Tree</a:t>
            </a:r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Matplotlib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Seaborn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MAE AND MAPE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RMSE</a:t>
            </a:r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09433" y="2320119"/>
            <a:ext cx="2559706" cy="1569493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954" y="2828260"/>
            <a:ext cx="230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DATASET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9341142" y="2320119"/>
            <a:ext cx="2472519" cy="156949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57100" y="2828260"/>
            <a:ext cx="144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RESULTS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" y="5755908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" y="116402"/>
            <a:ext cx="12374720" cy="660293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Proposed techniques (Architecture) 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4407" y="1192955"/>
            <a:ext cx="5422452" cy="521849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79" y="251414"/>
            <a:ext cx="9556442" cy="326102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Results Comparison - Rmse</a:t>
            </a:r>
            <a:endParaRPr lang="en-I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60" y="1789430"/>
            <a:ext cx="5342890" cy="433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89430"/>
            <a:ext cx="6009005" cy="4332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42135" y="133794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in the research paper</a:t>
            </a:r>
            <a:endParaRPr lang="en-IN" altLang="en-US" b="1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31785" y="1256030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our model</a:t>
            </a:r>
            <a:endParaRPr lang="en-IN" altLang="en-US" b="1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79" y="251414"/>
            <a:ext cx="9556442" cy="326102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Results Comparison - </a:t>
            </a:r>
            <a:r>
              <a:rPr lang="en-IN" altLang="en-US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mae</a:t>
            </a:r>
            <a:endParaRPr lang="en-I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42135" y="133794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in the research paper</a:t>
            </a:r>
            <a:endParaRPr lang="en-IN" altLang="en-US" b="1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31785" y="1256030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our model</a:t>
            </a:r>
            <a:endParaRPr lang="en-IN" altLang="en-US" b="1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2296795"/>
            <a:ext cx="5182870" cy="3967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-1860" t="12223" b="76271"/>
          <a:stretch>
            <a:fillRect/>
          </a:stretch>
        </p:blipFill>
        <p:spPr>
          <a:xfrm>
            <a:off x="626110" y="2604770"/>
            <a:ext cx="5928995" cy="3086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t="11636" b="2517"/>
          <a:stretch>
            <a:fillRect/>
          </a:stretch>
        </p:blipFill>
        <p:spPr>
          <a:xfrm>
            <a:off x="715645" y="2910205"/>
            <a:ext cx="5839460" cy="31311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79" y="251414"/>
            <a:ext cx="9556442" cy="326102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Results Comparison - </a:t>
            </a:r>
            <a:r>
              <a:rPr lang="en-IN" altLang="en-US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mape</a:t>
            </a:r>
            <a:endParaRPr lang="en-I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42135" y="133794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in the research paper</a:t>
            </a:r>
            <a:endParaRPr lang="en-IN" altLang="en-US" b="1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31785" y="1256030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our model</a:t>
            </a:r>
            <a:endParaRPr lang="en-IN" altLang="en-US" b="1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2179955"/>
            <a:ext cx="5860415" cy="364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2159635"/>
            <a:ext cx="5369560" cy="36899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" y="244963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Visual Comparison - barchart</a:t>
            </a:r>
            <a:endParaRPr lang="en-I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r="446"/>
          <a:stretch>
            <a:fillRect/>
          </a:stretch>
        </p:blipFill>
        <p:spPr>
          <a:xfrm>
            <a:off x="5023485" y="2418080"/>
            <a:ext cx="6708140" cy="3936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1207770"/>
            <a:ext cx="3901440" cy="4442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20800" y="5941060"/>
            <a:ext cx="2855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  <a:endParaRPr lang="en-I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13475" y="1682750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our model</a:t>
            </a:r>
            <a:endParaRPr lang="en-IN" altLang="en-US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91" y="244963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through line graph</a:t>
            </a:r>
            <a:endParaRPr lang="en-I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5" y="1781810"/>
            <a:ext cx="5986145" cy="34131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20890" y="131508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our model</a:t>
            </a:r>
            <a:endParaRPr lang="en-IN" altLang="en-US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2958465"/>
            <a:ext cx="5320665" cy="31203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96975" y="2353310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  <a:endParaRPr lang="en-IN" alt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box plot</a:t>
            </a:r>
            <a:endParaRPr lang="en-I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80" y="1677670"/>
            <a:ext cx="6555740" cy="3753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2943225"/>
            <a:ext cx="4867910" cy="30295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33895" y="1219200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our model</a:t>
            </a:r>
            <a:endParaRPr lang="en-IN" altLang="en-US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1205" y="2418715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  <a:endParaRPr lang="en-IN" alt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892" y="1146008"/>
            <a:ext cx="6718433" cy="38206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Outline of this Presentation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720" y="723070"/>
            <a:ext cx="3708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Motivation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Objective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Base Paper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Problem Statement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Literature survey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Modules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Dataset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Work plan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Proposed Techniques (optional)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References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83" y="117625"/>
            <a:ext cx="11719932" cy="5265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 e f e r e n c e 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776" y="644169"/>
            <a:ext cx="114612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Ap Gwilym, O., Sutcliffe, C., 2012. Problems encountered when using high frequency financial market data: suggested solutions. J.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Financ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Manag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Anal. 25 (2).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Borovkova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S.,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Tsiamas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I., 2019. An ensemble of LSTM neural networks for high-frequency stock market classification. J. Forecast. 38 (6), 600–619.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Chen, Z., Liu, B., 2018. Lifelong machine learning. Synth. Lect.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Artif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Intell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Mach. Learn. 12 (3), 1–207.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D’Angelo, G.,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Ficco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M.,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Robustelli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A., 2023. An association rules-based approach for anomaly detection on CAN-bus. In: International Conference on Computational Science and Its Applications. Springer, pp. 174–190.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D’Angelo, G., Palmieri, F.,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Robustelli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A., 2021. Effectiveness of video-classification in android malware detection through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api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-streams and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cnn-lstm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autoencoders.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In:International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Symposium on Mobile Internet Security. Springer, pp. 171–194.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Domingos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P.,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Hulten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G., 2000. Mining high-speed data streams. In: Proceedings of the Sixth ACM SIGKDD International Conference on Knowledge Discovery and Data Mining. pp. 71–80.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5" y="85338"/>
            <a:ext cx="1787090" cy="59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103" y="1815151"/>
            <a:ext cx="4718304" cy="2530296"/>
          </a:xfrm>
          <a:effectLst>
            <a:glow rad="228600">
              <a:schemeClr val="tx2">
                <a:lumMod val="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en-US" sz="6000" dirty="0"/>
              <a:t>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YOU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764" y="140294"/>
            <a:ext cx="7735824" cy="66879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140" y="1870075"/>
            <a:ext cx="8583930" cy="3529965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The stock market is highly dynamic, with prices fluctuating rapidly due to market sentiment, global events, and economic indicators. </a:t>
            </a:r>
            <a:r>
              <a:rPr lang="en-US" sz="2000" b="1" dirty="0">
                <a:latin typeface="+mj-lt"/>
                <a:sym typeface="+mn-ea"/>
              </a:rPr>
              <a:t>Traditional models often fail to capture complex dependencies in stock data</a:t>
            </a:r>
            <a:r>
              <a:rPr lang="en-US" sz="2000" b="1" dirty="0">
                <a:latin typeface="+mj-lt"/>
              </a:rPr>
              <a:t> </a:t>
            </a: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>
              <a:buClr>
                <a:schemeClr val="tx2"/>
              </a:buClr>
            </a:pP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+mj-lt"/>
              </a:rPr>
              <a:t>With advancements in machine learning and deep learning techniques, we aim to leverage innovative models in these fields to effectively model and analyze the complexities of the stock market.</a:t>
            </a: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</a:pPr>
            <a:endParaRPr lang="en-US" sz="20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" y="211757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9247" y="85500"/>
            <a:ext cx="4873505" cy="66611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9566" y="1056996"/>
            <a:ext cx="4400715" cy="962839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Data Collection and Preprocessing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297326" y="2462451"/>
            <a:ext cx="4264111" cy="962839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Calculation of Technical Indicators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06598" y="3867906"/>
            <a:ext cx="4873505" cy="99422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Incremental Model Updates - Train the model on preprocessed historical data and update it incrementally</a:t>
            </a:r>
            <a:endParaRPr lang="en-US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7043351" y="5472894"/>
            <a:ext cx="4905633" cy="994224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Validate the model’s performance against traditional forecasting methods.</a:t>
            </a:r>
            <a:endParaRPr lang="en-US" dirty="0"/>
          </a:p>
        </p:txBody>
      </p:sp>
      <p:sp>
        <p:nvSpPr>
          <p:cNvPr id="25" name="Arc 24"/>
          <p:cNvSpPr/>
          <p:nvPr/>
        </p:nvSpPr>
        <p:spPr>
          <a:xfrm>
            <a:off x="3593242" y="1447914"/>
            <a:ext cx="2254078" cy="1977376"/>
          </a:xfrm>
          <a:prstGeom prst="arc">
            <a:avLst/>
          </a:prstGeom>
          <a:ln w="381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5434398" y="2879218"/>
            <a:ext cx="2254078" cy="1977376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8353064" y="4484206"/>
            <a:ext cx="2254078" cy="1977376"/>
          </a:xfrm>
          <a:prstGeom prst="arc">
            <a:avLst/>
          </a:prstGeom>
          <a:ln w="381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7992"/>
            <a:ext cx="9144000" cy="758953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An efficient hybrid approach for forecasting real-time stock market indices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156" y="1726692"/>
            <a:ext cx="11219688" cy="4384547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Authors : 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Riya Kalra 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Tinku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Singh,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b="1" dirty="0" err="1">
                <a:latin typeface="+mj-lt"/>
              </a:rPr>
              <a:t>Suryanshi</a:t>
            </a:r>
            <a:r>
              <a:rPr lang="en-US" b="1" dirty="0">
                <a:latin typeface="+mj-lt"/>
              </a:rPr>
              <a:t> Mishra, </a:t>
            </a:r>
            <a:r>
              <a:rPr lang="en-US" b="1" dirty="0" err="1">
                <a:latin typeface="+mj-lt"/>
              </a:rPr>
              <a:t>Satakshi</a:t>
            </a:r>
            <a:r>
              <a:rPr lang="en-US" b="1" dirty="0">
                <a:latin typeface="+mj-lt"/>
              </a:rPr>
              <a:t> , Naveen Kumar , </a:t>
            </a:r>
            <a:r>
              <a:rPr lang="en-US" b="1" dirty="0" err="1">
                <a:latin typeface="+mj-lt"/>
              </a:rPr>
              <a:t>Taehong</a:t>
            </a:r>
            <a:r>
              <a:rPr lang="en-US" b="1" dirty="0">
                <a:latin typeface="+mj-lt"/>
              </a:rPr>
              <a:t> Kim  , Manish Kumar, </a:t>
            </a:r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“Journal of King Saud University - Computer and Information Sciences”,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b="1" dirty="0">
                <a:latin typeface="+mj-lt"/>
              </a:rPr>
              <a:t>2024, Pages - (1-11)</a:t>
            </a:r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Indexed in: Scopus / SCI-E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Year : 2024</a:t>
            </a:r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5770162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86012" y="6161814"/>
            <a:ext cx="9301212" cy="69618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 Indexing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184526"/>
            <a:ext cx="10347157" cy="48890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30" y="5824476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00" y="44963"/>
            <a:ext cx="9144000" cy="74972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SCOPUS Indexing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6" y="1124311"/>
            <a:ext cx="9604399" cy="460937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76" y="11050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1434" y="329120"/>
            <a:ext cx="5976377" cy="249028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71" y="2126381"/>
            <a:ext cx="9618345" cy="1065179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+mj-lt"/>
              </a:rPr>
              <a:t>The stock market's inherent volatility, noise, and non-linear nature make accurate price prediction highly complex. Existing machine learning and deep learning models, while promising, face limitations such as high computational demands, real-time update requirements, and extensive hyperparameter tuning. Additionally, incremental learning models struggle to balance stability—preserving past knowledge—and adaptability to new data. Therefore, there is a need for a scalable, efficient, and real-time forecasting approach capable of addressing these challenges.</a:t>
            </a:r>
            <a:endParaRPr lang="en-US" sz="24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" y="32912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29"/>
            <a:ext cx="10881360" cy="72824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Literature survey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670"/>
            <a:ext cx="5181600" cy="3656660"/>
          </a:xfr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8459" y="1190325"/>
            <a:ext cx="5181600" cy="1664934"/>
          </a:xfr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59" y="4414250"/>
            <a:ext cx="5181600" cy="168616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0" name="Connector: Elbow 29"/>
          <p:cNvCxnSpPr/>
          <p:nvPr/>
        </p:nvCxnSpPr>
        <p:spPr>
          <a:xfrm rot="10800000" flipV="1">
            <a:off x="3051209" y="851073"/>
            <a:ext cx="5948417" cy="33925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1208" y="1190325"/>
            <a:ext cx="0" cy="311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99626" y="851072"/>
            <a:ext cx="0" cy="311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022044" y="2941004"/>
            <a:ext cx="0" cy="13313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Financial design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3924</Words>
  <Application>WPS Presentation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Segoe UI Light</vt:lpstr>
      <vt:lpstr>Courier New</vt:lpstr>
      <vt:lpstr>Segoe UI</vt:lpstr>
      <vt:lpstr>Calibri</vt:lpstr>
      <vt:lpstr>Tw Cen MT</vt:lpstr>
      <vt:lpstr>Microsoft YaHei</vt:lpstr>
      <vt:lpstr>Arial Unicode MS</vt:lpstr>
      <vt:lpstr>Financial design</vt:lpstr>
      <vt:lpstr>forecasting real-time stock market using An efficient hybrid approach</vt:lpstr>
      <vt:lpstr>Outline of this Presentation</vt:lpstr>
      <vt:lpstr>Motivation</vt:lpstr>
      <vt:lpstr>Objectives</vt:lpstr>
      <vt:lpstr>An efficient hybrid approach for forecasting real-time stock market indices</vt:lpstr>
      <vt:lpstr>SCIE Indexing</vt:lpstr>
      <vt:lpstr>SCOPUS Indexing</vt:lpstr>
      <vt:lpstr>Problem Statement</vt:lpstr>
      <vt:lpstr>Literature survey</vt:lpstr>
      <vt:lpstr>Modules</vt:lpstr>
      <vt:lpstr>Data-Set</vt:lpstr>
      <vt:lpstr>Proposed techniques (Architecture)   </vt:lpstr>
      <vt:lpstr>Proposed techniques (Architecture) </vt:lpstr>
      <vt:lpstr>Results Comparison - Rmse</vt:lpstr>
      <vt:lpstr>Results Comparison - Rmse</vt:lpstr>
      <vt:lpstr>Results Comparison - mae</vt:lpstr>
      <vt:lpstr>Visual Comparison - barchart</vt:lpstr>
      <vt:lpstr>through line graph</vt:lpstr>
      <vt:lpstr>through box plot</vt:lpstr>
      <vt:lpstr>R e f e r e n c e s</vt:lpstr>
      <vt:lpstr>THANK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real-time stock market using An efficient hybrid approach</dc:title>
  <dc:creator>Anirudh Pro</dc:creator>
  <cp:lastModifiedBy>Jaiadithya A</cp:lastModifiedBy>
  <cp:revision>69</cp:revision>
  <dcterms:created xsi:type="dcterms:W3CDTF">2025-02-13T12:36:00Z</dcterms:created>
  <dcterms:modified xsi:type="dcterms:W3CDTF">2025-03-17T09:49:57Z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0D7A7C6BD19F47CBAADE3179579CB040_12</vt:lpwstr>
  </property>
  <property fmtid="{D5CDD505-2E9C-101B-9397-08002B2CF9AE}" pid="3" name="KSOProductBuildVer">
    <vt:lpwstr>1033-12.2.0.20326</vt:lpwstr>
  </property>
</Properties>
</file>