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70" r:id="rId8"/>
    <p:sldId id="262" r:id="rId9"/>
    <p:sldId id="259" r:id="rId10"/>
    <p:sldId id="263" r:id="rId11"/>
    <p:sldId id="264" r:id="rId12"/>
    <p:sldId id="266" r:id="rId13"/>
    <p:sldId id="267" r:id="rId14"/>
    <p:sldId id="265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irudh Pro" initials="A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8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/>
          <p:cNvSpPr/>
          <p:nvPr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/>
          <p:cNvSpPr/>
          <p:nvPr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/>
          <p:cNvSpPr/>
          <p:nvPr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/>
          <p:cNvSpPr/>
          <p:nvPr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/>
          <p:cNvSpPr/>
          <p:nvPr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/>
          <p:cNvSpPr/>
          <p:nvPr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/>
          <p:cNvSpPr/>
          <p:nvPr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/>
          <p:cNvSpPr/>
          <p:nvPr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/>
          <p:cNvSpPr/>
          <p:nvPr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/>
          <p:nvPr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Picture Placeholder 20"/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Picture Placeholder 20"/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Picture Placeholder 20"/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0"/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0"/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11"/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/>
          <p:cNvSpPr/>
          <p:nvPr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/>
          <p:cNvSpPr/>
          <p:nvPr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/>
          <p:cNvSpPr/>
          <p:nvPr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/>
          <p:cNvSpPr/>
          <p:nvPr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/>
          <p:cNvSpPr/>
          <p:nvPr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reeform 14"/>
          <p:cNvSpPr/>
          <p:nvPr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/>
          <p:cNvSpPr/>
          <p:nvPr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/>
          <p:cNvSpPr/>
          <p:nvPr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/>
          <p:cNvSpPr/>
          <p:nvPr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/>
          <p:cNvSpPr/>
          <p:nvPr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/>
          <p:cNvSpPr/>
          <p:nvPr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345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/>
          <p:cNvSpPr/>
          <p:nvPr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/>
          <p:cNvSpPr/>
          <p:nvPr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/>
          <p:cNvSpPr/>
          <p:nvPr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/>
          <p:cNvSpPr/>
          <p:nvPr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7" name="Freeform: Shape 26"/>
          <p:cNvSpPr/>
          <p:nvPr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Freeform 3"/>
          <p:cNvSpPr/>
          <p:nvPr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/>
          <p:cNvSpPr/>
          <p:nvPr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/>
          <p:cNvSpPr/>
          <p:nvPr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/>
          <p:cNvSpPr/>
          <p:nvPr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/>
          <p:cNvSpPr/>
          <p:nvPr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/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/>
          <p:cNvSpPr/>
          <p:nvPr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/>
          <p:cNvSpPr/>
          <p:nvPr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/>
          <p:cNvSpPr/>
          <p:nvPr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/>
          <p:cNvSpPr/>
          <p:nvPr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/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/>
          <p:cNvSpPr/>
          <p:nvPr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/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7" name="Text Placeholder 56"/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Text Placeholder 54"/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9"/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1" name="Picture Placeholder 29"/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/>
          <p:cNvSpPr/>
          <p:nvPr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/>
          <p:cNvSpPr/>
          <p:nvPr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57903C20-6521-41AE-896D-A01F344910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345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345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211" y="1819175"/>
            <a:ext cx="8539045" cy="1915886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forecasting real-time stock market</a:t>
            </a:r>
            <a:br>
              <a:rPr lang="en-US" sz="4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using An efficient hybrid approach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9982" y="5028741"/>
            <a:ext cx="5428973" cy="1775861"/>
          </a:xfrm>
        </p:spPr>
        <p:txBody>
          <a:bodyPr/>
          <a:lstStyle/>
          <a:p>
            <a:pPr algn="r"/>
            <a:r>
              <a:rPr lang="en-US" b="1" dirty="0">
                <a:latin typeface="+mj-lt"/>
              </a:rPr>
              <a:t>Reg No and Student name:</a:t>
            </a:r>
          </a:p>
          <a:p>
            <a:pPr algn="r"/>
            <a:r>
              <a:rPr lang="en-US" b="1" dirty="0">
                <a:latin typeface="+mj-lt"/>
              </a:rPr>
              <a:t>126156054 - Jai Adithya A</a:t>
            </a:r>
          </a:p>
          <a:p>
            <a:pPr algn="r"/>
            <a:r>
              <a:rPr lang="en-US" b="1" dirty="0">
                <a:latin typeface="+mj-lt"/>
              </a:rPr>
              <a:t>126003133 – Kiran Soorya R S</a:t>
            </a:r>
          </a:p>
          <a:p>
            <a:pPr algn="r"/>
            <a:r>
              <a:rPr lang="en-US" b="1" dirty="0">
                <a:latin typeface="+mj-lt"/>
              </a:rPr>
              <a:t>126156009 – Anirudh </a:t>
            </a:r>
            <a:r>
              <a:rPr lang="en-US" b="1" dirty="0" err="1">
                <a:latin typeface="+mj-lt"/>
              </a:rPr>
              <a:t>Sooriyamoorthy</a:t>
            </a:r>
            <a:endParaRPr 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6056" y="5730231"/>
            <a:ext cx="5312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Guide: </a:t>
            </a:r>
          </a:p>
          <a:p>
            <a:r>
              <a:rPr lang="en-US" sz="2400" b="1" dirty="0">
                <a:solidFill>
                  <a:schemeClr val="bg1"/>
                </a:solidFill>
                <a:latin typeface="+mj-lt"/>
              </a:rPr>
              <a:t>Dr. PLK PRIYADARSINI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072" y="412595"/>
            <a:ext cx="8084235" cy="892098"/>
          </a:xfrm>
        </p:spPr>
        <p:txBody>
          <a:bodyPr/>
          <a:lstStyle/>
          <a:p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Modules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42524" y="2713623"/>
            <a:ext cx="2468880" cy="36576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tvDatafeed AlphaVantage  Yahoo Finance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556000" y="2917190"/>
            <a:ext cx="2494915" cy="1717040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TensorFlow  PyTorch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6050915" y="2917190"/>
            <a:ext cx="2712720" cy="873760"/>
          </a:xfrm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</a:rPr>
              <a:t>scikit-learn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( RMSE, MAE, 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MAPE ) </a:t>
            </a:r>
            <a:endParaRPr lang="en-US" altLang="en-US" sz="32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8671560" y="2988310"/>
            <a:ext cx="2601595" cy="1553845"/>
          </a:xfrm>
        </p:spPr>
        <p:txBody>
          <a:bodyPr/>
          <a:lstStyle/>
          <a:p>
            <a:r>
              <a:rPr lang="en-US" altLang="en-US" sz="2400" dirty="0">
                <a:solidFill>
                  <a:schemeClr val="tx1"/>
                </a:solidFill>
              </a:rPr>
              <a:t>Matplotlib 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Plotly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972" y="211836"/>
            <a:ext cx="4895088" cy="66751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Data-Set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02040" y="303276"/>
            <a:ext cx="348996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The dataset contains 6 attributes and above 6000 records.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b="1" dirty="0">
              <a:solidFill>
                <a:schemeClr val="tx2"/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chemeClr val="tx2"/>
                </a:solidFill>
                <a:latin typeface="+mj-lt"/>
              </a:rPr>
              <a:t>This dataset have only numeric datatypes data and time stamps.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65" y="879475"/>
            <a:ext cx="5342890" cy="5779770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438" y="360407"/>
            <a:ext cx="8878824" cy="49377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240" y="1142888"/>
            <a:ext cx="8453515" cy="4967980"/>
          </a:xfrm>
        </p:spPr>
        <p:txBody>
          <a:bodyPr/>
          <a:lstStyle/>
          <a:p>
            <a:r>
              <a:rPr lang="en-US" dirty="0"/>
              <a:t>This study introduces a novel Hybrid Bidirectional LSTM (H.BLSTM) model designed to enhance the accuracy and efficiency of real-time stock market index forecasting. By combining the strengths of deep learning and incremental learning, the model effectively captures both long-term dependencies and short-term variations in financial time-series data. </a:t>
            </a:r>
          </a:p>
          <a:p>
            <a:endParaRPr lang="en-US" dirty="0"/>
          </a:p>
          <a:p>
            <a:r>
              <a:rPr lang="en-US" dirty="0"/>
              <a:t>Unlike traditional models that either require extensive retraining or struggle with adaptability, the H.BLSTM model integrates real-time updates while maintaining computational efficiency, making it particularly suitable for high-frequency trading (HFT) environments.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1657" y="3746809"/>
            <a:ext cx="8368098" cy="0"/>
          </a:xfrm>
          <a:prstGeom prst="line">
            <a:avLst/>
          </a:prstGeom>
          <a:ln w="38100">
            <a:solidFill>
              <a:schemeClr val="tx2">
                <a:lumMod val="75000"/>
              </a:schemeClr>
            </a:solidFill>
            <a:prstDash val="dashDot"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97032" y="100361"/>
            <a:ext cx="12783016" cy="557562"/>
          </a:xfrm>
        </p:spPr>
        <p:txBody>
          <a:bodyPr/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Proposed techniques (Architecture)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4367284" y="1119116"/>
            <a:ext cx="3575713" cy="4517409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179929" y="3089870"/>
            <a:ext cx="941695" cy="0"/>
          </a:xfrm>
          <a:prstGeom prst="straightConnector1">
            <a:avLst/>
          </a:prstGeom>
          <a:ln w="76200">
            <a:solidFill>
              <a:schemeClr val="tx2">
                <a:lumMod val="75000"/>
              </a:schemeClr>
            </a:solidFill>
            <a:tailEnd type="triangle"/>
          </a:ln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18228" y="3104865"/>
            <a:ext cx="941695" cy="0"/>
          </a:xfrm>
          <a:prstGeom prst="straightConnector1">
            <a:avLst/>
          </a:prstGeom>
          <a:ln w="76200">
            <a:solidFill>
              <a:schemeClr val="accent6">
                <a:lumMod val="75000"/>
              </a:schemeClr>
            </a:solidFill>
            <a:tailEnd type="triangle"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/>
          <p:cNvSpPr txBox="1"/>
          <p:nvPr/>
        </p:nvSpPr>
        <p:spPr>
          <a:xfrm>
            <a:off x="4637582" y="1430184"/>
            <a:ext cx="2932839" cy="4517409"/>
          </a:xfrm>
          <a:prstGeom prst="rect">
            <a:avLst/>
          </a:prstGeom>
        </p:spPr>
        <p:txBody>
          <a:bodyPr/>
          <a:lstStyle>
            <a:lvl1pPr marL="228600" indent="-34734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11430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6002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2057400" indent="-3473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 err="1">
                <a:latin typeface="+mj-lt"/>
              </a:rPr>
              <a:t>Preproessing</a:t>
            </a: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LSTM</a:t>
            </a:r>
          </a:p>
          <a:p>
            <a:r>
              <a:rPr lang="en-US" sz="2000" b="1" dirty="0">
                <a:latin typeface="+mj-lt"/>
              </a:rPr>
              <a:t>Linear Regression </a:t>
            </a:r>
          </a:p>
          <a:p>
            <a:r>
              <a:rPr lang="en-US" sz="2000" b="1" dirty="0" err="1">
                <a:latin typeface="+mj-lt"/>
              </a:rPr>
              <a:t>Descision</a:t>
            </a:r>
            <a:r>
              <a:rPr lang="en-US" sz="2000" b="1" dirty="0">
                <a:latin typeface="+mj-lt"/>
              </a:rPr>
              <a:t> Tree</a:t>
            </a:r>
          </a:p>
          <a:p>
            <a:endParaRPr lang="en-US" sz="2000" b="1" dirty="0">
              <a:latin typeface="+mj-lt"/>
            </a:endParaRPr>
          </a:p>
          <a:p>
            <a:pPr marL="0" indent="0">
              <a:buNone/>
            </a:pPr>
            <a:endParaRPr lang="en-US" sz="2000" b="1" dirty="0">
              <a:latin typeface="+mj-lt"/>
            </a:endParaRPr>
          </a:p>
          <a:p>
            <a:r>
              <a:rPr lang="en-US" sz="2000" b="1" dirty="0">
                <a:latin typeface="+mj-lt"/>
              </a:rPr>
              <a:t>Matplotlib</a:t>
            </a:r>
          </a:p>
          <a:p>
            <a:r>
              <a:rPr lang="en-US" sz="2000" b="1" dirty="0">
                <a:latin typeface="+mj-lt"/>
              </a:rPr>
              <a:t>Seaborn</a:t>
            </a:r>
          </a:p>
          <a:p>
            <a:r>
              <a:rPr lang="en-US" sz="2000" b="1" dirty="0">
                <a:latin typeface="+mj-lt"/>
              </a:rPr>
              <a:t>MAE AND MAPE</a:t>
            </a:r>
          </a:p>
          <a:p>
            <a:r>
              <a:rPr lang="en-US" sz="2000" b="1" dirty="0">
                <a:latin typeface="+mj-lt"/>
              </a:rPr>
              <a:t>RMSE</a:t>
            </a:r>
          </a:p>
          <a:p>
            <a:endParaRPr lang="en-US" sz="2000" b="1" dirty="0">
              <a:latin typeface="+mj-lt"/>
            </a:endParaRPr>
          </a:p>
          <a:p>
            <a:endParaRPr lang="en-US" sz="2000" b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DFDD0EA-896A-4E50-84ED-5FFC0D4CCECA}"/>
              </a:ext>
            </a:extLst>
          </p:cNvPr>
          <p:cNvSpPr/>
          <p:nvPr/>
        </p:nvSpPr>
        <p:spPr>
          <a:xfrm>
            <a:off x="409433" y="2320119"/>
            <a:ext cx="2559706" cy="1569493"/>
          </a:xfrm>
          <a:prstGeom prst="round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B21A8-7410-44FD-B3E1-4133B9A2C550}"/>
              </a:ext>
            </a:extLst>
          </p:cNvPr>
          <p:cNvSpPr txBox="1"/>
          <p:nvPr/>
        </p:nvSpPr>
        <p:spPr>
          <a:xfrm>
            <a:off x="965954" y="2828260"/>
            <a:ext cx="2309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DATASET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365CEDF-54CA-4DB2-B5A1-0D5FE8EB6D37}"/>
              </a:ext>
            </a:extLst>
          </p:cNvPr>
          <p:cNvSpPr/>
          <p:nvPr/>
        </p:nvSpPr>
        <p:spPr>
          <a:xfrm>
            <a:off x="9341142" y="2320119"/>
            <a:ext cx="2472519" cy="1569493"/>
          </a:xfrm>
          <a:prstGeom prst="round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FE31F-78D3-4C1A-96DE-02924A3EA886}"/>
              </a:ext>
            </a:extLst>
          </p:cNvPr>
          <p:cNvSpPr txBox="1"/>
          <p:nvPr/>
        </p:nvSpPr>
        <p:spPr>
          <a:xfrm>
            <a:off x="9857100" y="2828260"/>
            <a:ext cx="1440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RESULTS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083" y="117625"/>
            <a:ext cx="11719932" cy="52654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 e f e r e n c e 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0776" y="644169"/>
            <a:ext cx="1146122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Ap Gwilym, O., Sutcliffe, C., 2012. Problems encountered when using high frequency financial market data: suggested solutions. J.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Financ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Manag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Anal. 25 (2).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Borovkova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S.,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Tsiamas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I., 2019. An ensemble of LSTM neural networks for high-frequency stock market classification. J. Forecast. 38 (6), 600–619.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Chen, Z., Liu, B., 2018. Lifelong machine learning. Synth. Lect.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Artif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Intell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. Mach. Learn. 12 (3), 1–207.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D’Angelo, G.,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Ficco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M.,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Robustelli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A., 2023. An association rules-based approach for anomaly detection on CAN-bus. In: International Conference on Computational Science and Its Applications. Springer, pp. 174–190.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/>
                </a:solidFill>
                <a:latin typeface="+mj-lt"/>
              </a:rPr>
              <a:t>D’Angelo, G., Palmieri, F.,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Robustelli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A., 2021. Effectiveness of video-classification in android malware detection through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api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-streams and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cnn-lstm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autoencoders.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In:International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 Symposium on Mobile Internet Security. Springer, pp. 171–194.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Domingos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P., </a:t>
            </a:r>
            <a:r>
              <a:rPr lang="en-US" sz="2000" b="1" dirty="0" err="1">
                <a:solidFill>
                  <a:schemeClr val="bg1"/>
                </a:solidFill>
                <a:latin typeface="+mj-lt"/>
              </a:rPr>
              <a:t>Hulten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, G., 2000. Mining high-speed data streams. In: Proceedings of the Sixth ACM SIGKDD International Conference on Knowledge Discovery and Data Mining. pp. 71–80.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7103" y="1815151"/>
            <a:ext cx="4718304" cy="2530296"/>
          </a:xfrm>
          <a:effectLst>
            <a:glow rad="228600">
              <a:schemeClr val="tx2">
                <a:lumMod val="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THANK</a:t>
            </a:r>
            <a:r>
              <a:rPr lang="en-US" sz="6000" dirty="0"/>
              <a:t> </a:t>
            </a:r>
            <a:br>
              <a:rPr lang="en-US" sz="6000" dirty="0"/>
            </a:br>
            <a:br>
              <a:rPr lang="en-US" sz="6000" dirty="0"/>
            </a:br>
            <a:r>
              <a:rPr lang="en-US" sz="6000" dirty="0">
                <a:solidFill>
                  <a:schemeClr val="tx2">
                    <a:lumMod val="75000"/>
                  </a:schemeClr>
                </a:solidFill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6892" y="1146008"/>
            <a:ext cx="6718433" cy="3820628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Outline of this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0720" y="723070"/>
            <a:ext cx="37087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Motivation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Objective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Base Paper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Problem Statement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Literature survey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Modules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Dataset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Work plan 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Proposed Techniques (optional)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References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3764" y="140294"/>
            <a:ext cx="7735824" cy="668795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Motivation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2140" y="1870075"/>
            <a:ext cx="8583930" cy="3529965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sz="2000" b="1" dirty="0">
                <a:latin typeface="+mj-lt"/>
              </a:rPr>
              <a:t>The stock market is highly dynamic, with prices fluctuating rapidly due to market sentiment, global events, and economic indicators. </a:t>
            </a:r>
            <a:r>
              <a:rPr lang="en-US" sz="2000" b="1" dirty="0">
                <a:latin typeface="+mj-lt"/>
                <a:sym typeface="+mn-ea"/>
              </a:rPr>
              <a:t>Traditional models often fail to capture complex dependencies in stock data</a:t>
            </a:r>
            <a:r>
              <a:rPr lang="en-US" sz="2000" b="1" dirty="0">
                <a:latin typeface="+mj-lt"/>
              </a:rPr>
              <a:t> </a:t>
            </a: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>
              <a:latin typeface="+mj-lt"/>
            </a:endParaRPr>
          </a:p>
          <a:p>
            <a:pPr>
              <a:buClr>
                <a:schemeClr val="tx2"/>
              </a:buClr>
            </a:pPr>
            <a:endParaRPr 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alt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+mj-lt"/>
              </a:rPr>
              <a:t>With advancements in machine learning and deep learning techniques, we aim to leverage innovative models in these fields to effectively model and analyze the complexities of the stock market.</a:t>
            </a:r>
            <a:endParaRPr lang="en-US" sz="2000" b="1" dirty="0">
              <a:latin typeface="+mj-lt"/>
            </a:endParaRPr>
          </a:p>
          <a:p>
            <a:pPr marL="342900" indent="-34290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en-US" sz="2000" b="1" dirty="0">
              <a:latin typeface="+mj-lt"/>
            </a:endParaRPr>
          </a:p>
          <a:p>
            <a:pPr>
              <a:buClr>
                <a:schemeClr val="tx2"/>
              </a:buClr>
              <a:buFont typeface="Wingdings" panose="05000000000000000000" pitchFamily="2" charset="2"/>
            </a:pPr>
            <a:endParaRPr lang="en-US" sz="2000" b="1" dirty="0">
              <a:latin typeface="+mj-lt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59247" y="85500"/>
            <a:ext cx="4873505" cy="666114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319566" y="1056996"/>
            <a:ext cx="4400715" cy="962839"/>
          </a:xfr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en-US" dirty="0"/>
              <a:t>Data Collection and Preprocessing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2297326" y="2462451"/>
            <a:ext cx="4264111" cy="962839"/>
          </a:xfr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en-US" dirty="0"/>
              <a:t>Calculation of Technical Indicators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4606598" y="3867906"/>
            <a:ext cx="4873505" cy="994224"/>
          </a:xfrm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altLang="en-US" dirty="0"/>
              <a:t>Incremental Model Updates - Train the model on preprocessed historical data and update it incrementally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7043351" y="5472894"/>
            <a:ext cx="4905633" cy="994224"/>
          </a:xfr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Validate the model’s performance against traditional forecasting methods.</a:t>
            </a:r>
          </a:p>
        </p:txBody>
      </p:sp>
      <p:sp>
        <p:nvSpPr>
          <p:cNvPr id="25" name="Arc 24"/>
          <p:cNvSpPr/>
          <p:nvPr/>
        </p:nvSpPr>
        <p:spPr>
          <a:xfrm>
            <a:off x="3593242" y="1447914"/>
            <a:ext cx="2254078" cy="1977376"/>
          </a:xfrm>
          <a:prstGeom prst="arc">
            <a:avLst/>
          </a:prstGeom>
          <a:ln w="38100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/>
          <p:cNvSpPr/>
          <p:nvPr/>
        </p:nvSpPr>
        <p:spPr>
          <a:xfrm>
            <a:off x="5434398" y="2879218"/>
            <a:ext cx="2254078" cy="1977376"/>
          </a:xfrm>
          <a:prstGeom prst="arc">
            <a:avLst/>
          </a:prstGeom>
          <a:ln w="381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8353064" y="4484206"/>
            <a:ext cx="2254078" cy="1977376"/>
          </a:xfrm>
          <a:prstGeom prst="arc">
            <a:avLst/>
          </a:prstGeom>
          <a:ln w="38100">
            <a:solidFill>
              <a:schemeClr val="accent6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67992"/>
            <a:ext cx="9144000" cy="758953"/>
          </a:xfrm>
        </p:spPr>
        <p:txBody>
          <a:bodyPr/>
          <a:lstStyle/>
          <a:p>
            <a:r>
              <a:rPr lang="en-US" altLang="en-US" sz="3200" dirty="0">
                <a:solidFill>
                  <a:schemeClr val="accent6">
                    <a:lumMod val="75000"/>
                  </a:schemeClr>
                </a:solidFill>
              </a:rPr>
              <a:t>An efficient hybrid approach for forecasting real-time stock market indices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156" y="1726692"/>
            <a:ext cx="11219688" cy="4384547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  <a:latin typeface="+mj-lt"/>
              </a:rPr>
              <a:t>Authors : </a:t>
            </a: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Riya Kalra ,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Tinku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 Singh, </a:t>
            </a:r>
          </a:p>
          <a:p>
            <a:r>
              <a:rPr lang="en-US" b="1" dirty="0" err="1">
                <a:latin typeface="+mj-lt"/>
              </a:rPr>
              <a:t>Suryanshi</a:t>
            </a:r>
            <a:r>
              <a:rPr lang="en-US" b="1" dirty="0">
                <a:latin typeface="+mj-lt"/>
              </a:rPr>
              <a:t> Mishra, </a:t>
            </a:r>
            <a:r>
              <a:rPr lang="en-US" b="1" dirty="0" err="1">
                <a:latin typeface="+mj-lt"/>
              </a:rPr>
              <a:t>Satakshi</a:t>
            </a:r>
            <a:r>
              <a:rPr lang="en-US" b="1" dirty="0">
                <a:latin typeface="+mj-lt"/>
              </a:rPr>
              <a:t> , Naveen Kumar , </a:t>
            </a:r>
            <a:r>
              <a:rPr lang="en-US" b="1" dirty="0" err="1">
                <a:latin typeface="+mj-lt"/>
              </a:rPr>
              <a:t>Taehong</a:t>
            </a:r>
            <a:r>
              <a:rPr lang="en-US" b="1" dirty="0">
                <a:latin typeface="+mj-lt"/>
              </a:rPr>
              <a:t> Kim  , Manish Kumar, </a:t>
            </a:r>
          </a:p>
          <a:p>
            <a:endParaRPr lang="en-US" b="1" dirty="0">
              <a:latin typeface="+mj-lt"/>
            </a:endParaRPr>
          </a:p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“Journal of King Saud University - Computer and Information Sciences”,</a:t>
            </a:r>
          </a:p>
          <a:p>
            <a:r>
              <a:rPr lang="en-US" b="1" dirty="0">
                <a:latin typeface="+mj-lt"/>
              </a:rPr>
              <a:t>2024, Pages - (1-11)</a:t>
            </a:r>
          </a:p>
          <a:p>
            <a:endParaRPr lang="en-US" b="1" dirty="0">
              <a:latin typeface="+mj-lt"/>
            </a:endParaRPr>
          </a:p>
          <a:p>
            <a:r>
              <a:rPr lang="en-US" b="1" dirty="0">
                <a:latin typeface="+mj-lt"/>
              </a:rPr>
              <a:t>Indexed in: Scopus / SCI-E</a:t>
            </a:r>
          </a:p>
          <a:p>
            <a:r>
              <a:rPr lang="en-US" b="1" dirty="0">
                <a:latin typeface="+mj-lt"/>
              </a:rPr>
              <a:t>Year : 2024</a:t>
            </a:r>
          </a:p>
          <a:p>
            <a:endParaRPr lang="en-US" b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86012" y="6161814"/>
            <a:ext cx="9301212" cy="696186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SCIE Indexing</a:t>
            </a:r>
            <a:endParaRPr lang="en-IN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45" y="184526"/>
            <a:ext cx="10347157" cy="488903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00" y="44963"/>
            <a:ext cx="9144000" cy="749721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SCOPUS Indexing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046" y="1124311"/>
            <a:ext cx="9604399" cy="4609377"/>
          </a:xfrm>
          <a:prstGeom prst="rect">
            <a:avLst/>
          </a:prstGeom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1434" y="329120"/>
            <a:ext cx="5976377" cy="2490280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71" y="2126381"/>
            <a:ext cx="9618345" cy="1065179"/>
          </a:xfrm>
        </p:spPr>
        <p:txBody>
          <a:bodyPr/>
          <a:lstStyle/>
          <a:p>
            <a:pPr algn="ctr"/>
            <a:r>
              <a:rPr lang="en-US" sz="2400" b="1" dirty="0">
                <a:solidFill>
                  <a:schemeClr val="accent4"/>
                </a:solidFill>
                <a:latin typeface="+mj-lt"/>
              </a:rPr>
              <a:t>The stock market's inherent volatility, noise, and non-linear nature make accurate price prediction highly complex. Existing machine learning and deep learning models, while promising, face limitations such as high computational demands, real-time update requirements, and extensive hyperparameter tuning. Additionally, incremental learning models struggle to balance stability—preserving past knowledge—and adaptability to new data. Therefore, there is a need for a scalable, efficient, and real-time forecasting approach capable of addressing these challenges.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29"/>
            <a:ext cx="10881360" cy="72824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Literature survey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670"/>
            <a:ext cx="5181600" cy="3656660"/>
          </a:xfrm>
          <a:ln w="28575">
            <a:solidFill>
              <a:schemeClr val="tx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8459" y="1190325"/>
            <a:ext cx="5181600" cy="1664934"/>
          </a:xfrm>
          <a:ln w="28575">
            <a:solidFill>
              <a:schemeClr val="tx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459" y="4414250"/>
            <a:ext cx="5181600" cy="1686160"/>
          </a:xfrm>
          <a:prstGeom prst="rect">
            <a:avLst/>
          </a:prstGeom>
          <a:ln w="28575">
            <a:solidFill>
              <a:schemeClr val="tx2">
                <a:lumMod val="75000"/>
              </a:schemeClr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</p:pic>
      <p:cxnSp>
        <p:nvCxnSpPr>
          <p:cNvPr id="30" name="Connector: Elbow 29"/>
          <p:cNvCxnSpPr/>
          <p:nvPr/>
        </p:nvCxnSpPr>
        <p:spPr>
          <a:xfrm rot="10800000" flipV="1">
            <a:off x="3051209" y="851073"/>
            <a:ext cx="5948417" cy="33925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51208" y="1190325"/>
            <a:ext cx="0" cy="3112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8999626" y="851072"/>
            <a:ext cx="0" cy="3112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9022044" y="2941004"/>
            <a:ext cx="0" cy="1331319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Financial design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13</TotalTime>
  <Words>698</Words>
  <Application>Microsoft Office PowerPoint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 New</vt:lpstr>
      <vt:lpstr>Segoe UI Light</vt:lpstr>
      <vt:lpstr>Tw Cen MT</vt:lpstr>
      <vt:lpstr>Wingdings</vt:lpstr>
      <vt:lpstr>Financial design</vt:lpstr>
      <vt:lpstr>forecasting real-time stock market using An efficient hybrid approach</vt:lpstr>
      <vt:lpstr>Outline of this Presentation</vt:lpstr>
      <vt:lpstr>Motivation</vt:lpstr>
      <vt:lpstr>Objectives</vt:lpstr>
      <vt:lpstr>An efficient hybrid approach for forecasting real-time stock market indices</vt:lpstr>
      <vt:lpstr>SCIE Indexing</vt:lpstr>
      <vt:lpstr>SCOPUS Indexing</vt:lpstr>
      <vt:lpstr>Problem Statement</vt:lpstr>
      <vt:lpstr>Literature survey</vt:lpstr>
      <vt:lpstr>Modules</vt:lpstr>
      <vt:lpstr>Data-Set</vt:lpstr>
      <vt:lpstr>Conclusion</vt:lpstr>
      <vt:lpstr>Proposed techniques (Architecture)   </vt:lpstr>
      <vt:lpstr>R e f e r e n c e s</vt:lpstr>
      <vt:lpstr>THANK 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real-time stock market using An efficient hybrid approach</dc:title>
  <dc:creator>Anirudh Pro</dc:creator>
  <cp:lastModifiedBy>Anirudh Pro</cp:lastModifiedBy>
  <cp:revision>54</cp:revision>
  <dcterms:created xsi:type="dcterms:W3CDTF">2025-02-13T12:36:00Z</dcterms:created>
  <dcterms:modified xsi:type="dcterms:W3CDTF">2025-02-13T17:10:04Z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0D7A7C6BD19F47CBAADE3179579CB040_12</vt:lpwstr>
  </property>
  <property fmtid="{D5CDD505-2E9C-101B-9397-08002B2CF9AE}" pid="3" name="KSOProductBuildVer">
    <vt:lpwstr>1033-12.2.0.19805</vt:lpwstr>
  </property>
</Properties>
</file>