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62" r:id="rId9"/>
    <p:sldId id="259" r:id="rId10"/>
    <p:sldId id="263" r:id="rId11"/>
    <p:sldId id="264" r:id="rId12"/>
    <p:sldId id="267" r:id="rId13"/>
    <p:sldId id="271" r:id="rId14"/>
    <p:sldId id="272" r:id="rId15"/>
    <p:sldId id="281" r:id="rId16"/>
    <p:sldId id="285" r:id="rId17"/>
    <p:sldId id="273" r:id="rId18"/>
    <p:sldId id="276" r:id="rId19"/>
    <p:sldId id="27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5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h Pr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/>
          <p:cNvSpPr/>
          <p:nvPr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/>
          <p:cNvSpPr/>
          <p:nvPr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/>
          <p:cNvSpPr/>
          <p:nvPr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/>
          <p:cNvSpPr/>
          <p:nvPr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/>
          <p:cNvSpPr/>
          <p:nvPr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/>
          <p:cNvSpPr/>
          <p:nvPr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/>
          <p:cNvSpPr/>
          <p:nvPr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/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/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/>
          <p:nvPr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14"/>
          <p:cNvSpPr/>
          <p:nvPr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/>
          <p:cNvSpPr/>
          <p:nvPr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/>
          <p:cNvSpPr/>
          <p:nvPr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/>
          <p:cNvSpPr/>
          <p:nvPr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/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/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345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/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/>
          <p:cNvSpPr/>
          <p:nvPr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/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/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/>
          <p:cNvSpPr/>
          <p:nvPr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/>
          <p:cNvSpPr/>
          <p:nvPr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/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/>
          <p:cNvSpPr/>
          <p:nvPr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/>
          <p:cNvSpPr/>
          <p:nvPr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/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/>
          <p:cNvSpPr/>
          <p:nvPr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/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345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11" y="1819175"/>
            <a:ext cx="8539045" cy="1915886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forecasting real-time stock market</a:t>
            </a:r>
            <a:br>
              <a:rPr lang="en-US" sz="4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using An efficient hybrid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9982" y="5028741"/>
            <a:ext cx="5428973" cy="1775861"/>
          </a:xfrm>
        </p:spPr>
        <p:txBody>
          <a:bodyPr/>
          <a:lstStyle/>
          <a:p>
            <a:pPr algn="r"/>
            <a:r>
              <a:rPr lang="en-US" b="1" dirty="0">
                <a:latin typeface="+mj-lt"/>
              </a:rPr>
              <a:t>Reg No and Student name:</a:t>
            </a:r>
          </a:p>
          <a:p>
            <a:pPr algn="r"/>
            <a:r>
              <a:rPr lang="en-US" b="1" dirty="0">
                <a:latin typeface="+mj-lt"/>
              </a:rPr>
              <a:t>126156054 - Jai Adithya A</a:t>
            </a:r>
          </a:p>
          <a:p>
            <a:pPr algn="r"/>
            <a:r>
              <a:rPr lang="en-US" b="1" dirty="0">
                <a:latin typeface="+mj-lt"/>
              </a:rPr>
              <a:t>126003133 – Kiran Soorya R S</a:t>
            </a:r>
          </a:p>
          <a:p>
            <a:pPr algn="r"/>
            <a:r>
              <a:rPr lang="en-US" b="1" dirty="0">
                <a:latin typeface="+mj-lt"/>
              </a:rPr>
              <a:t>126156009 – Anirudh </a:t>
            </a:r>
            <a:r>
              <a:rPr lang="en-US" b="1" dirty="0" err="1">
                <a:latin typeface="+mj-lt"/>
              </a:rPr>
              <a:t>Sooriyamoorthy</a:t>
            </a:r>
            <a:endParaRPr 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5730231"/>
            <a:ext cx="531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Guide: 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Dr. PLK PRIYADARSINI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2" y="412595"/>
            <a:ext cx="8084235" cy="892098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11238" y="2988310"/>
            <a:ext cx="2468880" cy="700055"/>
          </a:xfrm>
        </p:spPr>
        <p:txBody>
          <a:bodyPr/>
          <a:lstStyle/>
          <a:p>
            <a:r>
              <a:rPr lang="en-US" altLang="en-US" dirty="0" err="1">
                <a:solidFill>
                  <a:schemeClr val="tx1"/>
                </a:solidFill>
              </a:rPr>
              <a:t>tvDatafeed</a:t>
            </a:r>
            <a:r>
              <a:rPr lang="en-US" altLang="en-US" dirty="0">
                <a:solidFill>
                  <a:schemeClr val="tx1"/>
                </a:solidFill>
              </a:rPr>
              <a:t> or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TradingviewData</a:t>
            </a:r>
            <a:br>
              <a:rPr lang="en-US" altLang="en-US" sz="2400" dirty="0">
                <a:solidFill>
                  <a:schemeClr val="tx1"/>
                </a:solidFill>
              </a:rPr>
            </a:b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56000" y="2917190"/>
            <a:ext cx="2494915" cy="171704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TensorFlow  PyTorch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50915" y="2917190"/>
            <a:ext cx="2712720" cy="87376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scikit-learn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( RMSE, MAE,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MAPE ) </a:t>
            </a:r>
            <a:endParaRPr lang="en-US" altLang="en-US" sz="32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671560" y="2988310"/>
            <a:ext cx="2601595" cy="155384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Matplotlib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Plotly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972" y="211836"/>
            <a:ext cx="4895088" cy="6675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040" y="303276"/>
            <a:ext cx="3489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The dataset contains 4 attributes OHLC (</a:t>
            </a:r>
            <a:r>
              <a:rPr lang="en-US" sz="2400" b="1" dirty="0" err="1">
                <a:solidFill>
                  <a:schemeClr val="tx2"/>
                </a:solidFill>
                <a:latin typeface="+mj-lt"/>
              </a:rPr>
              <a:t>open,high,low,close</a:t>
            </a:r>
            <a:r>
              <a:rPr lang="en-US" sz="2400" b="1" dirty="0">
                <a:solidFill>
                  <a:schemeClr val="tx2"/>
                </a:solidFill>
                <a:latin typeface="+mj-lt"/>
              </a:rPr>
              <a:t>)</a:t>
            </a:r>
          </a:p>
          <a:p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This dataset have only numeric datatypes data and time stamps.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We use the recent 6000 records for the proper prediction based on our understanding of the paper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378" y="5705726"/>
            <a:ext cx="2566737" cy="848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9D6D6F-5B07-EEBA-56C4-EBFAA250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90" y="879348"/>
            <a:ext cx="4368504" cy="512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7032" y="100361"/>
            <a:ext cx="12783016" cy="557562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Proposed techniques (Architecture)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7284" y="1119116"/>
            <a:ext cx="3575713" cy="451740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79929" y="3089870"/>
            <a:ext cx="94169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18228" y="3104865"/>
            <a:ext cx="94169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/>
          <p:nvPr/>
        </p:nvSpPr>
        <p:spPr>
          <a:xfrm>
            <a:off x="4769429" y="1383778"/>
            <a:ext cx="2932839" cy="4517409"/>
          </a:xfrm>
          <a:prstGeom prst="rect">
            <a:avLst/>
          </a:prstGeom>
        </p:spPr>
        <p:txBody>
          <a:bodyPr/>
          <a:lstStyle>
            <a:lvl1pPr marL="228600" indent="-3473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atin typeface="+mj-lt"/>
              </a:rPr>
              <a:t>Preproessing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LSTM</a:t>
            </a:r>
          </a:p>
          <a:p>
            <a:r>
              <a:rPr lang="en-US" sz="2000" b="1" dirty="0">
                <a:latin typeface="+mj-lt"/>
              </a:rPr>
              <a:t>Linear Regression </a:t>
            </a:r>
          </a:p>
          <a:p>
            <a:r>
              <a:rPr lang="en-US" sz="2000" b="1" dirty="0" err="1">
                <a:latin typeface="+mj-lt"/>
              </a:rPr>
              <a:t>Descision</a:t>
            </a:r>
            <a:r>
              <a:rPr lang="en-US" sz="2000" b="1" dirty="0">
                <a:latin typeface="+mj-lt"/>
              </a:rPr>
              <a:t> Tree</a:t>
            </a:r>
          </a:p>
          <a:p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Matplotlib</a:t>
            </a:r>
          </a:p>
          <a:p>
            <a:r>
              <a:rPr lang="en-US" sz="2000" b="1" dirty="0">
                <a:latin typeface="+mj-lt"/>
              </a:rPr>
              <a:t>Seaborn</a:t>
            </a:r>
          </a:p>
          <a:p>
            <a:r>
              <a:rPr lang="en-US" sz="2000" b="1" dirty="0">
                <a:latin typeface="+mj-lt"/>
              </a:rPr>
              <a:t>MAE AND MAPE</a:t>
            </a:r>
          </a:p>
          <a:p>
            <a:r>
              <a:rPr lang="en-US" sz="2000" b="1" dirty="0">
                <a:latin typeface="+mj-lt"/>
              </a:rPr>
              <a:t>RMSE</a:t>
            </a:r>
          </a:p>
          <a:p>
            <a:endParaRPr lang="en-US" sz="2000" b="1" dirty="0">
              <a:latin typeface="+mj-lt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09433" y="2320119"/>
            <a:ext cx="2559706" cy="1569493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65954" y="2828260"/>
            <a:ext cx="230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DATASET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9341142" y="2320119"/>
            <a:ext cx="2472519" cy="156949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57100" y="2828260"/>
            <a:ext cx="144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RESULTS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6" y="5755908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45" y="116402"/>
            <a:ext cx="12374720" cy="660293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</a:rPr>
              <a:t>Proposed techniques (Architecture) </a:t>
            </a:r>
            <a:endParaRPr lang="en-US" b="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4407" y="1192955"/>
            <a:ext cx="5422452" cy="5218496"/>
          </a:xfrm>
          <a:prstGeom prst="rect">
            <a:avLst/>
          </a:prstGeom>
          <a:ln w="38100">
            <a:solidFill>
              <a:schemeClr val="tx2">
                <a:lumMod val="7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Rmse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4" y="1780885"/>
            <a:ext cx="4843596" cy="3492323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469025" y="1256030"/>
            <a:ext cx="42632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09D69D-1C54-35C4-6D43-D85540B7F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085" y="2014336"/>
            <a:ext cx="5185901" cy="2248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A76F6-F3D6-0637-8A88-CD8462A7F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</a:t>
            </a:r>
            <a:r>
              <a:rPr lang="en-IN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mae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477571" y="1256030"/>
            <a:ext cx="425469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rcRect l="-1860" t="12223" b="76271"/>
          <a:stretch>
            <a:fillRect/>
          </a:stretch>
        </p:blipFill>
        <p:spPr>
          <a:xfrm>
            <a:off x="626110" y="1894393"/>
            <a:ext cx="5016500" cy="2611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t="11636" b="2517"/>
          <a:stretch>
            <a:fillRect/>
          </a:stretch>
        </p:blipFill>
        <p:spPr>
          <a:xfrm>
            <a:off x="715645" y="2155507"/>
            <a:ext cx="4926965" cy="264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56BF4-15E1-EE38-331B-030EA5CA2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859" y="1894393"/>
            <a:ext cx="5355571" cy="1985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ABC6D3-4476-1730-CA99-E47DC53A8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979" y="251414"/>
            <a:ext cx="9556442" cy="326102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Results Comparison - </a:t>
            </a:r>
            <a:r>
              <a:rPr lang="en-IN" altLang="en-US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mape</a:t>
            </a:r>
            <a:endParaRPr lang="en-I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42135" y="1337945"/>
            <a:ext cx="3800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>
                <a:solidFill>
                  <a:schemeClr val="tx2">
                    <a:lumMod val="75000"/>
                  </a:schemeClr>
                </a:solidFill>
                <a:sym typeface="+mn-ea"/>
              </a:rPr>
              <a:t>Achieved in the research paper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443387" y="1256030"/>
            <a:ext cx="428887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b="1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52" y="1706245"/>
            <a:ext cx="4523958" cy="2815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3F1B1-1C45-1964-8EC9-FC518780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04" y="1706245"/>
            <a:ext cx="5361791" cy="19855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B60EF-7D14-F017-34F3-7C93C04C4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392" y="244963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Visual Comparison - barchart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65" y="1207770"/>
            <a:ext cx="3901440" cy="44424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20800" y="5941060"/>
            <a:ext cx="333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213475" y="5841050"/>
            <a:ext cx="330788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955210-74B0-32E7-8691-4455D723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0" y="3493715"/>
            <a:ext cx="3848009" cy="2296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55AFC-2A94-78B6-B17F-661A0ED8E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1" y="1197709"/>
            <a:ext cx="3848009" cy="2296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0C1C08-2AAA-417E-6298-C6F76B45C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364" y="5885893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891" y="244963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accent6">
                    <a:lumMod val="75000"/>
                  </a:schemeClr>
                </a:solidFill>
              </a:rPr>
              <a:t>through line graph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120890" y="1315085"/>
            <a:ext cx="422792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1796237"/>
            <a:ext cx="5320665" cy="31203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74784" y="1314811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31A7A1-E734-CE9A-9068-9725A75E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274" y="1796237"/>
            <a:ext cx="5073639" cy="3029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C0ED63-0E91-58C4-B09C-138715468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1" y="1712630"/>
            <a:ext cx="4867910" cy="30295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033895" y="121920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108105" y="1220232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BFB8BB-A087-D4C0-5BEA-11D9987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34" y="1712629"/>
            <a:ext cx="5765863" cy="30295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F37EC-7572-38F2-A9C3-FA8012349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892" y="1146008"/>
            <a:ext cx="6718433" cy="38206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 of this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720" y="723070"/>
            <a:ext cx="3708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Motivation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Objective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Base Paper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Problem Statement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Literature survey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Modules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Dataset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Work plan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Proposed Techniques (optional)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References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05C7D-6CB2-4F43-EEEC-4F4F408D6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3582-C1BA-1E53-CEDF-AE5573F6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</a:t>
            </a:r>
            <a:r>
              <a:rPr lang="en-IN" altLang="en-US" dirty="0" err="1">
                <a:solidFill>
                  <a:schemeClr val="tx2">
                    <a:lumMod val="75000"/>
                  </a:schemeClr>
                </a:solidFill>
              </a:rPr>
              <a:t>LaTENCY</a:t>
            </a:r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6376BA3-D480-789F-05E5-0D0749BAB6E5}"/>
              </a:ext>
            </a:extLst>
          </p:cNvPr>
          <p:cNvSpPr txBox="1"/>
          <p:nvPr/>
        </p:nvSpPr>
        <p:spPr>
          <a:xfrm>
            <a:off x="7033895" y="121920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77DEA3-107F-9CFA-38E1-4B682CD5FFCA}"/>
              </a:ext>
            </a:extLst>
          </p:cNvPr>
          <p:cNvSpPr txBox="1"/>
          <p:nvPr/>
        </p:nvSpPr>
        <p:spPr>
          <a:xfrm>
            <a:off x="1108105" y="1220232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E7B06-165A-9FDB-2A9B-FACD91839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33B14-C291-BB2B-3006-71279C61F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154" y="1712630"/>
            <a:ext cx="5239481" cy="3162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8D9280-00C4-D1CA-835C-F15F34FA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105" y="1647577"/>
            <a:ext cx="4267200" cy="31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7723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D3E2-0544-1AEC-9568-CA934F5D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87A4-D59E-D5F4-7A4C-44097600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</a:t>
            </a:r>
            <a:r>
              <a:rPr lang="en-IN" altLang="en-US" dirty="0" err="1">
                <a:solidFill>
                  <a:schemeClr val="tx2">
                    <a:lumMod val="75000"/>
                  </a:schemeClr>
                </a:solidFill>
              </a:rPr>
              <a:t>LaTENCY</a:t>
            </a:r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FDF0C21-8514-D58D-7892-E04D16C44CCF}"/>
              </a:ext>
            </a:extLst>
          </p:cNvPr>
          <p:cNvSpPr txBox="1"/>
          <p:nvPr/>
        </p:nvSpPr>
        <p:spPr>
          <a:xfrm>
            <a:off x="7033895" y="121920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18AB0C4-A3EA-2F13-E713-1AE777C59F43}"/>
              </a:ext>
            </a:extLst>
          </p:cNvPr>
          <p:cNvSpPr txBox="1"/>
          <p:nvPr/>
        </p:nvSpPr>
        <p:spPr>
          <a:xfrm>
            <a:off x="1108105" y="1220232"/>
            <a:ext cx="3829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Achieved in the research paper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7FF85-9140-513F-B1E9-71A014E4A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DCD6B3-EF70-B2F1-1F48-0A59A618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1" y="1580782"/>
            <a:ext cx="4248743" cy="2876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51DCC8-8C23-CAFD-C4F0-915593413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257" y="1588532"/>
            <a:ext cx="3233316" cy="19237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66919B-528D-8595-A70F-A661579B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895" y="1588533"/>
            <a:ext cx="2802982" cy="192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5182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D395-FB9B-1450-B55B-AC54ED02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DB4A-9462-6F4B-6113-3C621B860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BAFECFD-4D58-D5E7-25E8-F02CBA5FF85A}"/>
              </a:ext>
            </a:extLst>
          </p:cNvPr>
          <p:cNvSpPr txBox="1"/>
          <p:nvPr/>
        </p:nvSpPr>
        <p:spPr>
          <a:xfrm>
            <a:off x="4391201" y="1210567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73D85-0D54-32ED-6B2C-A87079DCB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C85E42-038A-1B70-3F0D-2E7A96D67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018" y="1750902"/>
            <a:ext cx="9294975" cy="379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37888"/>
      </p:ext>
    </p:extLst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3F86D-BD60-0168-FB82-821C6FFC3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75DB-C36D-965F-8087-3566D90A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93CDCAA-88B4-A5D4-3417-9ED6729E2B33}"/>
              </a:ext>
            </a:extLst>
          </p:cNvPr>
          <p:cNvSpPr txBox="1"/>
          <p:nvPr/>
        </p:nvSpPr>
        <p:spPr>
          <a:xfrm>
            <a:off x="4265057" y="112035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578A2-02B8-2D51-DCC3-CBB507E00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9584E-5699-4314-FDA9-9A7B0C6BB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55" y="1629069"/>
            <a:ext cx="8242689" cy="39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5773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1097-3E7B-B810-1323-D46A1E90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92AE-F756-24E3-84BE-5E2A0C53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EE7362F-CCA7-2EDF-BEF1-B9695124FA94}"/>
              </a:ext>
            </a:extLst>
          </p:cNvPr>
          <p:cNvSpPr txBox="1"/>
          <p:nvPr/>
        </p:nvSpPr>
        <p:spPr>
          <a:xfrm>
            <a:off x="4071000" y="1151979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13B7A-52C1-225E-BDB4-0D158626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084845-A2A9-4619-8F53-9F71EA602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920" y="1679821"/>
            <a:ext cx="9603975" cy="39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35801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6BFB1-5F08-5DFE-F9C1-118374DE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08A-29BE-52A2-ED9A-5814B7F8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49C9733-0F13-E816-73D0-06AAD31693C7}"/>
              </a:ext>
            </a:extLst>
          </p:cNvPr>
          <p:cNvSpPr txBox="1"/>
          <p:nvPr/>
        </p:nvSpPr>
        <p:spPr>
          <a:xfrm>
            <a:off x="3837768" y="1210567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7F871-0E39-DE70-A4B4-4BB226B8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BEA371-39C7-BC9F-1361-AF0E67E61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1" y="1656897"/>
            <a:ext cx="9535806" cy="39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38117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5F0B7-EAD3-E1BA-7DB5-887B80665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519B-455C-72A3-086C-E8375D26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AA7D15E-10DF-9344-60F0-472B5B4CC052}"/>
              </a:ext>
            </a:extLst>
          </p:cNvPr>
          <p:cNvSpPr txBox="1"/>
          <p:nvPr/>
        </p:nvSpPr>
        <p:spPr>
          <a:xfrm>
            <a:off x="4071000" y="111768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189FAF-7849-2B61-102A-6B4EF2A2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7BE06-BCCB-8E73-78D1-1306C4459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118" y="1588532"/>
            <a:ext cx="9680774" cy="39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83739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9DD4-07A2-228B-5EAA-1F32CD1F0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2257F-A97B-F3E8-9691-91DB61A9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AFC36BD-62B5-6800-7BE1-FD1F5779B8D7}"/>
              </a:ext>
            </a:extLst>
          </p:cNvPr>
          <p:cNvSpPr txBox="1"/>
          <p:nvPr/>
        </p:nvSpPr>
        <p:spPr>
          <a:xfrm>
            <a:off x="4071000" y="112769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62895-F8ED-7599-0F85-FD1B3ED6A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C0150F-10CA-8918-C7EF-FB407F019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405" y="1598808"/>
            <a:ext cx="9450017" cy="37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48209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C120F-CAB1-B85A-C6D9-FFA14E124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C5B-E95D-7CC7-6227-1596024C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0299C2B-D02C-137B-77C5-5DC32E5F7716}"/>
              </a:ext>
            </a:extLst>
          </p:cNvPr>
          <p:cNvSpPr txBox="1"/>
          <p:nvPr/>
        </p:nvSpPr>
        <p:spPr>
          <a:xfrm>
            <a:off x="4071000" y="1122550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7400A-12DB-DE73-4F6C-CD47036E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686760-5AF0-696F-0C30-F527D230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1" y="1588531"/>
            <a:ext cx="9834909" cy="39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3364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6A4B6-3130-175D-0BE6-1CBC33FEF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24DA-FED2-51F5-66EF-6F40EC55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521" y="325385"/>
            <a:ext cx="10881360" cy="1069848"/>
          </a:xfrm>
        </p:spPr>
        <p:txBody>
          <a:bodyPr/>
          <a:lstStyle/>
          <a:p>
            <a:pPr algn="ctr"/>
            <a:r>
              <a:rPr lang="en-IN" altLang="en-US" dirty="0">
                <a:solidFill>
                  <a:schemeClr val="tx2">
                    <a:lumMod val="75000"/>
                  </a:schemeClr>
                </a:solidFill>
              </a:rPr>
              <a:t>through MODEL plot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5032DEF-330E-B364-36AC-78B4C3E02724}"/>
              </a:ext>
            </a:extLst>
          </p:cNvPr>
          <p:cNvSpPr txBox="1"/>
          <p:nvPr/>
        </p:nvSpPr>
        <p:spPr>
          <a:xfrm>
            <a:off x="4004708" y="1100323"/>
            <a:ext cx="405000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Achieved through the prescribed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8C37F-774A-04EB-1252-799E4E706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631" y="5746283"/>
            <a:ext cx="2566737" cy="848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033AD-17AA-2C7B-226A-E99F57C0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1" y="1588532"/>
            <a:ext cx="10108374" cy="40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668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764" y="140294"/>
            <a:ext cx="7735824" cy="66879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140" y="1870075"/>
            <a:ext cx="8583930" cy="3529965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The stock market is highly dynamic, with prices fluctuating rapidly due to market sentiment, global events, and economic indicators. </a:t>
            </a:r>
            <a:r>
              <a:rPr lang="en-US" sz="2000" b="1" dirty="0">
                <a:latin typeface="+mj-lt"/>
                <a:sym typeface="+mn-ea"/>
              </a:rPr>
              <a:t>Traditional models often fail to capture complex dependencies in stock data</a:t>
            </a:r>
            <a:r>
              <a:rPr lang="en-US" sz="2000" b="1" dirty="0">
                <a:latin typeface="+mj-lt"/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</a:pP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+mj-lt"/>
              </a:rPr>
              <a:t>With advancements in machine learning and deep learning techniques, we aim to leverage innovative models in these fields to effectively model and analyze the complexities of the stock market.</a:t>
            </a: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</a:pPr>
            <a:endParaRPr lang="en-US" sz="2000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" y="211757"/>
            <a:ext cx="2566737" cy="84899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83" y="117625"/>
            <a:ext cx="11719932" cy="5265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 e f e r e n c e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776" y="644169"/>
            <a:ext cx="114612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Ap Gwilym, O., Sutcliffe, C., 2012. Problems encountered when using high frequency financial market data: suggested solutions. J.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Financ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Manag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Anal. 25 (2).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Borovkova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S.,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Tsiamas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I., 2019. An ensemble of LSTM neural networks for high-frequency stock market classification. J. Forecast. 38 (6), 600–619.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Chen, Z., Liu, B., 2018. Lifelong machine learning. Synth. Lect.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Artif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Intell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Mach. Learn. 12 (3), 1–207.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Ficco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M.,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2023. An association rules-based approach for anomaly detection on CAN-bus. In: International Conference on Computational Science and Its Applications. Springer, pp. 174–190.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Palmieri, F.,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2021. Effectiveness of video-classification in android malware detection through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api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-streams and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cnn-lstm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autoencoders.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In:International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Symposium on Mobile Internet Security. Springer, pp. 171–194.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Domingos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P.,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Hulten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G., 2000. Mining high-speed data streams. In: Proceedings of the Sixth ACM SIGKDD International Conference on Knowledge Discovery and Data Mining. pp. 71–80.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3925" y="85338"/>
            <a:ext cx="1787090" cy="591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03" y="1815151"/>
            <a:ext cx="4718304" cy="2530296"/>
          </a:xfrm>
          <a:effectLst>
            <a:glow rad="228600">
              <a:schemeClr val="tx2">
                <a:lumMod val="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en-US" sz="6000" dirty="0"/>
              <a:t>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9247" y="85500"/>
            <a:ext cx="4873505" cy="66611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9566" y="1056996"/>
            <a:ext cx="4400715" cy="962839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Data Collection and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297326" y="2462451"/>
            <a:ext cx="4264111" cy="96283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Calculation of Technical Indicators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06598" y="3867906"/>
            <a:ext cx="4873505" cy="99422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Incremental Model Updates - Train the model on preprocessed historical data and update it incrementally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7043351" y="5472894"/>
            <a:ext cx="4905633" cy="994224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Validate the model’s performance against traditional forecasting methods.</a:t>
            </a:r>
          </a:p>
        </p:txBody>
      </p:sp>
      <p:sp>
        <p:nvSpPr>
          <p:cNvPr id="25" name="Arc 24"/>
          <p:cNvSpPr/>
          <p:nvPr/>
        </p:nvSpPr>
        <p:spPr>
          <a:xfrm>
            <a:off x="3593242" y="1447914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5434398" y="2879218"/>
            <a:ext cx="2254078" cy="1977376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8353064" y="4484206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7992"/>
            <a:ext cx="9144000" cy="758953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An efficient hybrid approach for forecasting real-time stock market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56" y="1726692"/>
            <a:ext cx="11219688" cy="4384547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Authors : 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Riya Kalra 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Tinku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Singh, </a:t>
            </a:r>
          </a:p>
          <a:p>
            <a:r>
              <a:rPr lang="en-US" b="1" dirty="0" err="1">
                <a:latin typeface="+mj-lt"/>
              </a:rPr>
              <a:t>Suryanshi</a:t>
            </a:r>
            <a:r>
              <a:rPr lang="en-US" b="1" dirty="0">
                <a:latin typeface="+mj-lt"/>
              </a:rPr>
              <a:t> Mishra, </a:t>
            </a:r>
            <a:r>
              <a:rPr lang="en-US" b="1" dirty="0" err="1">
                <a:latin typeface="+mj-lt"/>
              </a:rPr>
              <a:t>Satakshi</a:t>
            </a:r>
            <a:r>
              <a:rPr lang="en-US" b="1" dirty="0">
                <a:latin typeface="+mj-lt"/>
              </a:rPr>
              <a:t> , Naveen Kumar , </a:t>
            </a:r>
            <a:r>
              <a:rPr lang="en-US" b="1" dirty="0" err="1">
                <a:latin typeface="+mj-lt"/>
              </a:rPr>
              <a:t>Taehong</a:t>
            </a:r>
            <a:r>
              <a:rPr lang="en-US" b="1" dirty="0">
                <a:latin typeface="+mj-lt"/>
              </a:rPr>
              <a:t> Kim  , Manish Kumar, </a:t>
            </a:r>
          </a:p>
          <a:p>
            <a:endParaRPr lang="en-US" b="1" dirty="0">
              <a:latin typeface="+mj-lt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“Journal of King Saud University - Computer and Information Sciences”,</a:t>
            </a:r>
          </a:p>
          <a:p>
            <a:r>
              <a:rPr lang="en-US" b="1" dirty="0">
                <a:latin typeface="+mj-lt"/>
              </a:rPr>
              <a:t>2024, Pages - (1-11)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Indexed in: Scopus / SCI-E</a:t>
            </a:r>
          </a:p>
          <a:p>
            <a:r>
              <a:rPr lang="en-US" b="1" dirty="0">
                <a:latin typeface="+mj-lt"/>
              </a:rPr>
              <a:t>Year : 2024</a:t>
            </a:r>
          </a:p>
          <a:p>
            <a:endParaRPr lang="en-US" b="1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5770162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86012" y="6161814"/>
            <a:ext cx="9301212" cy="69618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 Indexing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184526"/>
            <a:ext cx="10347157" cy="48890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130" y="5824476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00" y="44963"/>
            <a:ext cx="9144000" cy="74972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SCOPUS Indexing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6" y="1124311"/>
            <a:ext cx="9604399" cy="460937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076" y="11050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434" y="329120"/>
            <a:ext cx="5976377" cy="249028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71" y="2126381"/>
            <a:ext cx="9618345" cy="1065179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+mj-lt"/>
              </a:rPr>
              <a:t>The stock market's inherent volatility, noise, and non-linear nature make accurate price prediction highly complex. Existing machine learning and deep learning models, while promising, face limitations such as high computational demands, real-time update requirements, and extensive hyperparameter tuning. Additionally, incremental learning models struggle to balance stability—preserving past knowledge—and adaptability to new data. Therefore, there is a need for a scalable, efficient, and real-time forecasting approach capable of addressing these challenges.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" y="32912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29"/>
            <a:ext cx="10881360" cy="72824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Literature survey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670"/>
            <a:ext cx="5181600" cy="3656660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8459" y="1190325"/>
            <a:ext cx="5181600" cy="1664934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59" y="4414250"/>
            <a:ext cx="5181600" cy="168616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Connector: Elbow 29"/>
          <p:cNvCxnSpPr/>
          <p:nvPr/>
        </p:nvCxnSpPr>
        <p:spPr>
          <a:xfrm rot="10800000" flipV="1">
            <a:off x="3051209" y="851073"/>
            <a:ext cx="5948417" cy="33925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1208" y="1190325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99626" y="851072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22044" y="2941004"/>
            <a:ext cx="0" cy="13313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382" y="163630"/>
            <a:ext cx="2566737" cy="8489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243</TotalTime>
  <Words>805</Words>
  <Application>Microsoft Office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Courier New</vt:lpstr>
      <vt:lpstr>Segoe UI Light</vt:lpstr>
      <vt:lpstr>Tw Cen MT</vt:lpstr>
      <vt:lpstr>Wingdings</vt:lpstr>
      <vt:lpstr>Financial design</vt:lpstr>
      <vt:lpstr>forecasting real-time stock market using An efficient hybrid approach</vt:lpstr>
      <vt:lpstr>Outline of this Presentation</vt:lpstr>
      <vt:lpstr>Motivation</vt:lpstr>
      <vt:lpstr>Objectives</vt:lpstr>
      <vt:lpstr>An efficient hybrid approach for forecasting real-time stock market indices</vt:lpstr>
      <vt:lpstr>SCIE Indexing</vt:lpstr>
      <vt:lpstr>SCOPUS Indexing</vt:lpstr>
      <vt:lpstr>Problem Statement</vt:lpstr>
      <vt:lpstr>Literature survey</vt:lpstr>
      <vt:lpstr>Modules</vt:lpstr>
      <vt:lpstr>Data-Set</vt:lpstr>
      <vt:lpstr>Proposed techniques (Architecture)   </vt:lpstr>
      <vt:lpstr>Proposed techniques (Architecture) </vt:lpstr>
      <vt:lpstr>Results Comparison - Rmse</vt:lpstr>
      <vt:lpstr>Results Comparison - mae</vt:lpstr>
      <vt:lpstr>Results Comparison - mape</vt:lpstr>
      <vt:lpstr>Visual Comparison - barchart</vt:lpstr>
      <vt:lpstr>through line graph</vt:lpstr>
      <vt:lpstr>through box plot</vt:lpstr>
      <vt:lpstr>through LaTENCY plot</vt:lpstr>
      <vt:lpstr>through LaTENCY plot</vt:lpstr>
      <vt:lpstr>through MODEL plot</vt:lpstr>
      <vt:lpstr>through MODEL plot</vt:lpstr>
      <vt:lpstr>through MODEL plot</vt:lpstr>
      <vt:lpstr>through MODEL plot</vt:lpstr>
      <vt:lpstr>through MODEL plot</vt:lpstr>
      <vt:lpstr>through MODEL plot</vt:lpstr>
      <vt:lpstr>through MODEL plot</vt:lpstr>
      <vt:lpstr>through MODEL plot</vt:lpstr>
      <vt:lpstr>R e f e r e n c e s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real-time stock market using An efficient hybrid approach</dc:title>
  <dc:creator>Anirudh Pro</dc:creator>
  <cp:lastModifiedBy>Kiran</cp:lastModifiedBy>
  <cp:revision>79</cp:revision>
  <dcterms:created xsi:type="dcterms:W3CDTF">2025-02-13T12:36:00Z</dcterms:created>
  <dcterms:modified xsi:type="dcterms:W3CDTF">2025-04-15T16:54:12Z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0D7A7C6BD19F47CBAADE3179579CB040_12</vt:lpwstr>
  </property>
  <property fmtid="{D5CDD505-2E9C-101B-9397-08002B2CF9AE}" pid="3" name="KSOProductBuildVer">
    <vt:lpwstr>1033-12.2.0.20326</vt:lpwstr>
  </property>
</Properties>
</file>