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hyperlink" Target="https://diveintopython3.problemsolving.io/" TargetMode="External" /><Relationship Id="rId2" Type="http://schemas.openxmlformats.org/officeDocument/2006/relationships/hyperlink" Target="https://docs.python.org/" TargetMode="External" /><Relationship Id="rId1" Type="http://schemas.openxmlformats.org/officeDocument/2006/relationships/slideLayout" Target="../slideLayouts/slideLayout4.xml" /><Relationship Id="rId5" Type="http://schemas.openxmlformats.org/officeDocument/2006/relationships/hyperlink" Target="https://developer.paypal.com/docs" TargetMode="External" /><Relationship Id="rId4" Type="http://schemas.openxmlformats.org/officeDocument/2006/relationships/hyperlink" Target="https://stripe.com/docs/api" TargetMode="Externa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1"/>
          <p:cNvSpPr txBox="1"/>
          <p:nvPr/>
        </p:nvSpPr>
        <p:spPr>
          <a:xfrm>
            <a:off x="2633383" y="1766226"/>
            <a:ext cx="8236200" cy="11214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3600">
                <a:solidFill>
                  <a:srgbClr val="1CACE3"/>
                </a:solidFill>
                <a:latin typeface="Arial"/>
                <a:ea typeface="Arial"/>
                <a:cs typeface="Arial"/>
                <a:sym typeface="Arial"/>
              </a:rPr>
              <a:t>DATA SCIENCE PROJECT ON BILLING SYSTEM USING PYTHON</a:t>
            </a:r>
            <a:endParaRPr sz="3600">
              <a:solidFill>
                <a:schemeClr val="dk1"/>
              </a:solidFill>
              <a:latin typeface="Arial"/>
              <a:ea typeface="Arial"/>
              <a:cs typeface="Arial"/>
              <a:sym typeface="Arial"/>
            </a:endParaRPr>
          </a:p>
        </p:txBody>
      </p:sp>
      <p:sp>
        <p:nvSpPr>
          <p:cNvPr id="23" name="Google Shape;23;p1"/>
          <p:cNvSpPr txBox="1"/>
          <p:nvPr>
            <p:ph type="title"/>
          </p:nvPr>
        </p:nvSpPr>
        <p:spPr>
          <a:xfrm>
            <a:off x="3867150" y="1049655"/>
            <a:ext cx="43269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solidFill>
                  <a:srgbClr val="1382AC"/>
                </a:solidFill>
              </a:rPr>
              <a:t>CAPSTONE PROJECT</a:t>
            </a:r>
            <a:endParaRPr sz="3200"/>
          </a:p>
        </p:txBody>
      </p:sp>
      <p:sp>
        <p:nvSpPr>
          <p:cNvPr id="24" name="Google Shape;24;p1"/>
          <p:cNvSpPr txBox="1"/>
          <p:nvPr/>
        </p:nvSpPr>
        <p:spPr>
          <a:xfrm>
            <a:off x="447675" y="3530800"/>
            <a:ext cx="11271900" cy="2305200"/>
          </a:xfrm>
          <a:prstGeom prst="rect">
            <a:avLst/>
          </a:prstGeom>
          <a:solidFill>
            <a:srgbClr val="465258"/>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276352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2763520" marR="0" rtl="0" algn="l">
              <a:lnSpc>
                <a:spcPct val="100000"/>
              </a:lnSpc>
              <a:spcBef>
                <a:spcPts val="0"/>
              </a:spcBef>
              <a:spcAft>
                <a:spcPts val="0"/>
              </a:spcAft>
              <a:buNone/>
            </a:pPr>
            <a:r>
              <a:rPr b="1" lang="en-US" sz="2000">
                <a:solidFill>
                  <a:srgbClr val="1382AC"/>
                </a:solidFill>
                <a:latin typeface="Arial"/>
                <a:ea typeface="Arial"/>
                <a:cs typeface="Arial"/>
                <a:sym typeface="Arial"/>
              </a:rPr>
              <a:t>Presented By:</a:t>
            </a:r>
            <a:endParaRPr sz="2000">
              <a:solidFill>
                <a:schemeClr val="dk1"/>
              </a:solidFill>
              <a:latin typeface="Arial"/>
              <a:ea typeface="Arial"/>
              <a:cs typeface="Arial"/>
              <a:sym typeface="Arial"/>
            </a:endParaRPr>
          </a:p>
          <a:p>
            <a:pPr indent="0" lvl="0" marL="2763520" marR="0" rtl="0" algn="l">
              <a:lnSpc>
                <a:spcPct val="100000"/>
              </a:lnSpc>
              <a:spcBef>
                <a:spcPts val="0"/>
              </a:spcBef>
              <a:spcAft>
                <a:spcPts val="0"/>
              </a:spcAft>
              <a:buNone/>
            </a:pPr>
            <a:r>
              <a:rPr b="1" lang="en-US" sz="2000">
                <a:solidFill>
                  <a:srgbClr val="1382AC"/>
                </a:solidFill>
                <a:latin typeface="Arial"/>
                <a:ea typeface="Arial"/>
                <a:cs typeface="Arial"/>
                <a:sym typeface="Arial"/>
              </a:rPr>
              <a:t>1</a:t>
            </a:r>
            <a:r>
              <a:rPr b="1" lang="en-US" sz="2000">
                <a:solidFill>
                  <a:srgbClr val="1382AC"/>
                </a:solidFill>
              </a:rPr>
              <a:t>.A.K. Jaiakash (20213013</a:t>
            </a:r>
            <a:r>
              <a:rPr b="1" lang="en-US" sz="2000">
                <a:solidFill>
                  <a:srgbClr val="1382AC"/>
                </a:solidFill>
                <a:latin typeface="Arial"/>
                <a:ea typeface="Arial"/>
                <a:cs typeface="Arial"/>
                <a:sym typeface="Arial"/>
              </a:rPr>
              <a:t>06)-Alagappa college of technology, Anna University –Department of ceramic technology.</a:t>
            </a:r>
            <a:endParaRPr sz="2000">
              <a:solidFill>
                <a:schemeClr val="dk1"/>
              </a:solidFill>
              <a:latin typeface="Arial"/>
              <a:ea typeface="Arial"/>
              <a:cs typeface="Arial"/>
              <a:sym typeface="Arial"/>
            </a:endParaRPr>
          </a:p>
        </p:txBody>
      </p:sp>
      <p:sp>
        <p:nvSpPr>
          <p:cNvPr id="25" name="Google Shape;25;p1"/>
          <p:cNvSpPr txBox="1"/>
          <p:nvPr/>
        </p:nvSpPr>
        <p:spPr>
          <a:xfrm>
            <a:off x="1225302" y="2866524"/>
            <a:ext cx="9753600" cy="1137900"/>
          </a:xfrm>
          <a:prstGeom prst="rect">
            <a:avLst/>
          </a:prstGeom>
          <a:solidFill>
            <a:srgbClr val="465258"/>
          </a:solid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6" name="Picture 5">
            <a:extLst>
              <a:ext uri="{FF2B5EF4-FFF2-40B4-BE49-F238E27FC236}">
                <a16:creationId xmlns:a16="http://schemas.microsoft.com/office/drawing/2014/main" id="{93B59EBC-F128-7813-2DB7-937D3C409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71" y="1434513"/>
            <a:ext cx="3838388" cy="2614660"/>
          </a:xfrm>
          <a:prstGeom prst="rect">
            <a:avLst/>
          </a:prstGeom>
        </p:spPr>
      </p:pic>
      <p:pic>
        <p:nvPicPr>
          <p:cNvPr id="9" name="Picture 8">
            <a:extLst>
              <a:ext uri="{FF2B5EF4-FFF2-40B4-BE49-F238E27FC236}">
                <a16:creationId xmlns:a16="http://schemas.microsoft.com/office/drawing/2014/main" id="{96E1CC38-8E87-E099-B1D3-C07C55305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678" y="1434513"/>
            <a:ext cx="6857364" cy="2614660"/>
          </a:xfrm>
          <a:prstGeom prst="rect">
            <a:avLst/>
          </a:prstGeom>
        </p:spPr>
      </p:pic>
      <p:sp>
        <p:nvSpPr>
          <p:cNvPr id="10" name="TextBox 9">
            <a:extLst>
              <a:ext uri="{FF2B5EF4-FFF2-40B4-BE49-F238E27FC236}">
                <a16:creationId xmlns:a16="http://schemas.microsoft.com/office/drawing/2014/main" id="{4E782B90-2B98-E84C-C780-B3D62EE5EE0A}"/>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CDF9303-8BE0-2051-950F-C28EF45BD10F}"/>
              </a:ext>
            </a:extLst>
          </p:cNvPr>
          <p:cNvSpPr txBox="1"/>
          <p:nvPr/>
        </p:nvSpPr>
        <p:spPr>
          <a:xfrm>
            <a:off x="660400" y="4527227"/>
            <a:ext cx="10730005" cy="120032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6" name="TextBox 5">
            <a:extLst>
              <a:ext uri="{FF2B5EF4-FFF2-40B4-BE49-F238E27FC236}">
                <a16:creationId xmlns:a16="http://schemas.microsoft.com/office/drawing/2014/main" id="{0D8D0C58-5369-B460-7BC0-60F770239F4C}"/>
              </a:ext>
            </a:extLst>
          </p:cNvPr>
          <p:cNvSpPr txBox="1"/>
          <p:nvPr/>
        </p:nvSpPr>
        <p:spPr>
          <a:xfrm>
            <a:off x="1176618" y="1187767"/>
            <a:ext cx="10664265" cy="4893647"/>
          </a:xfrm>
          <a:prstGeom prst="rect">
            <a:avLst/>
          </a:prstGeom>
          <a:noFill/>
        </p:spPr>
        <p:txBody>
          <a:bodyPr wrap="square">
            <a:spAutoFit/>
          </a:bodyPr>
          <a:lstStyle/>
          <a:p>
            <a:pPr algn="l"/>
            <a:r>
              <a:rPr lang="en-US" sz="2400" b="0" i="0" dirty="0">
                <a:effectLst/>
                <a:latin typeface="Söhne"/>
              </a:rPr>
              <a:t>In conclusion, the billing system implemented in Python provides a basic framework for managing products, a shopping cart, and generating bills. The system consists of three main classes: Product, ShoppingCart, and BillingSystem.</a:t>
            </a:r>
          </a:p>
          <a:p>
            <a:pPr algn="l"/>
            <a:endParaRPr lang="en-US" sz="2400" b="0" i="0" dirty="0">
              <a:effectLst/>
              <a:latin typeface="Söhne"/>
            </a:endParaRPr>
          </a:p>
          <a:p>
            <a:pPr marL="457200" indent="-457200" algn="l">
              <a:buFont typeface="+mj-lt"/>
              <a:buAutoNum type="arabicPeriod"/>
            </a:pPr>
            <a:r>
              <a:rPr lang="en-US" sz="2400" b="0" i="0" dirty="0">
                <a:effectLst/>
                <a:latin typeface="Söhne"/>
              </a:rPr>
              <a:t>The Product class represents individual items with their name and price.</a:t>
            </a:r>
          </a:p>
          <a:p>
            <a:pPr marL="457200" indent="-457200" algn="l">
              <a:buFont typeface="+mj-lt"/>
              <a:buAutoNum type="arabicPeriod"/>
            </a:pPr>
            <a:r>
              <a:rPr lang="en-US" sz="2400" b="0" i="0" dirty="0">
                <a:effectLst/>
                <a:latin typeface="Söhne"/>
              </a:rPr>
              <a:t>The ShoppingCart class manages the items added by the user along with their quantities and calculates the total amount.</a:t>
            </a:r>
          </a:p>
          <a:p>
            <a:pPr marL="457200" indent="-457200" algn="l">
              <a:buFont typeface="+mj-lt"/>
              <a:buAutoNum type="arabicPeriod"/>
            </a:pPr>
            <a:r>
              <a:rPr lang="en-US" sz="2400" b="0" i="0" dirty="0">
                <a:effectLst/>
                <a:latin typeface="Söhne"/>
              </a:rPr>
              <a:t>The BillingSystem class acts as a controller for adding items to the cart and generating the bill.</a:t>
            </a:r>
          </a:p>
          <a:p>
            <a:pPr algn="l"/>
            <a:r>
              <a:rPr lang="en-US" sz="2400" b="0" i="0" dirty="0">
                <a:effectLst/>
                <a:latin typeface="Söhne"/>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55CF13AC-3932-F9C2-27E0-1A0A61796BAE}"/>
              </a:ext>
            </a:extLst>
          </p:cNvPr>
          <p:cNvSpPr txBox="1"/>
          <p:nvPr/>
        </p:nvSpPr>
        <p:spPr>
          <a:xfrm>
            <a:off x="915147" y="1479989"/>
            <a:ext cx="11276853" cy="4893647"/>
          </a:xfrm>
          <a:prstGeom prst="rect">
            <a:avLst/>
          </a:prstGeom>
          <a:noFill/>
        </p:spPr>
        <p:txBody>
          <a:bodyPr wrap="square">
            <a:spAutoFit/>
          </a:bodyPr>
          <a:lstStyle/>
          <a:p>
            <a:pPr marL="342900" indent="-342900" algn="l">
              <a:buFont typeface="Arial" panose="020B0604020202020204" pitchFamily="34" charset="0"/>
              <a:buChar char="•"/>
            </a:pPr>
            <a:r>
              <a:rPr lang="en-US" sz="2400" b="1" i="0" dirty="0">
                <a:effectLst/>
                <a:latin typeface="Söhne"/>
              </a:rPr>
              <a:t>User Interface Enhancements</a:t>
            </a:r>
            <a:r>
              <a:rPr lang="en-US" sz="2400" b="0" i="0" dirty="0">
                <a:effectLst/>
                <a:latin typeface="Söhne"/>
              </a:rPr>
              <a:t>: Improve the user interface for better usability.</a:t>
            </a:r>
          </a:p>
          <a:p>
            <a:pPr marL="342900" indent="-342900" algn="l">
              <a:buFont typeface="Arial" panose="020B0604020202020204" pitchFamily="34" charset="0"/>
              <a:buChar char="•"/>
            </a:pPr>
            <a:r>
              <a:rPr lang="en-US" sz="2400" b="1" i="0" dirty="0">
                <a:effectLst/>
                <a:latin typeface="Söhne"/>
              </a:rPr>
              <a:t>Database Integration</a:t>
            </a:r>
            <a:r>
              <a:rPr lang="en-US" sz="2400" b="0" i="0" dirty="0">
                <a:effectLst/>
                <a:latin typeface="Söhne"/>
              </a:rPr>
              <a:t>: Integrate with databases for data management and analysis.</a:t>
            </a:r>
          </a:p>
          <a:p>
            <a:pPr marL="342900" indent="-342900" algn="l">
              <a:buFont typeface="Arial" panose="020B0604020202020204" pitchFamily="34" charset="0"/>
              <a:buChar char="•"/>
            </a:pPr>
            <a:r>
              <a:rPr lang="en-US" sz="2400" b="1" i="0" dirty="0">
                <a:effectLst/>
                <a:latin typeface="Söhne"/>
              </a:rPr>
              <a:t>Inventory Management</a:t>
            </a:r>
            <a:r>
              <a:rPr lang="en-US" sz="2400" b="0" i="0" dirty="0">
                <a:effectLst/>
                <a:latin typeface="Söhne"/>
              </a:rPr>
              <a:t>: Add features to manage inventory levels and stock.</a:t>
            </a:r>
          </a:p>
          <a:p>
            <a:pPr marL="342900" indent="-342900" algn="l">
              <a:buFont typeface="Arial" panose="020B0604020202020204" pitchFamily="34" charset="0"/>
              <a:buChar char="•"/>
            </a:pPr>
            <a:r>
              <a:rPr lang="en-US" sz="2400" b="1" i="0" dirty="0">
                <a:effectLst/>
                <a:latin typeface="Söhne"/>
              </a:rPr>
              <a:t>Billing Features</a:t>
            </a:r>
            <a:r>
              <a:rPr lang="en-US" sz="2400" b="0" i="0" dirty="0">
                <a:effectLst/>
                <a:latin typeface="Söhne"/>
              </a:rPr>
              <a:t>: Enhance billing capabilities with support for various payment methods, discounts, and taxes.</a:t>
            </a:r>
          </a:p>
          <a:p>
            <a:pPr marL="342900" indent="-342900" algn="l">
              <a:buFont typeface="Arial" panose="020B0604020202020204" pitchFamily="34" charset="0"/>
              <a:buChar char="•"/>
            </a:pPr>
            <a:r>
              <a:rPr lang="en-US" sz="2400" b="1" i="0" dirty="0">
                <a:effectLst/>
                <a:latin typeface="Söhne"/>
              </a:rPr>
              <a:t>Localization and Internationalization</a:t>
            </a:r>
            <a:r>
              <a:rPr lang="en-US" sz="2400" b="0" i="0" dirty="0">
                <a:effectLst/>
                <a:latin typeface="Söhne"/>
              </a:rPr>
              <a:t>: Support multiple languages, currencies, and regional preferences.</a:t>
            </a:r>
          </a:p>
          <a:p>
            <a:pPr marL="342900" indent="-342900" algn="l">
              <a:buFont typeface="Arial" panose="020B0604020202020204" pitchFamily="34" charset="0"/>
              <a:buChar char="•"/>
            </a:pPr>
            <a:r>
              <a:rPr lang="en-US" sz="2400" b="1" i="0" dirty="0">
                <a:effectLst/>
                <a:latin typeface="Söhne"/>
              </a:rPr>
              <a:t>Mobile Application Development</a:t>
            </a:r>
            <a:r>
              <a:rPr lang="en-US" sz="2400" b="0" i="0" dirty="0">
                <a:effectLst/>
                <a:latin typeface="Söhne"/>
              </a:rPr>
              <a:t>: Develop mobile applications for increased accessibility.</a:t>
            </a:r>
          </a:p>
          <a:p>
            <a:pPr marL="342900" indent="-342900" algn="l">
              <a:buFont typeface="Arial" panose="020B0604020202020204" pitchFamily="34" charset="0"/>
              <a:buChar char="•"/>
            </a:pPr>
            <a:r>
              <a:rPr lang="en-US" sz="2400" b="1" i="0" dirty="0">
                <a:effectLst/>
                <a:latin typeface="Söhne"/>
              </a:rPr>
              <a:t>Customer Relationship Management (CRM)</a:t>
            </a:r>
            <a:r>
              <a:rPr lang="en-US" sz="2400" b="0" i="0" dirty="0">
                <a:effectLst/>
                <a:latin typeface="Söhne"/>
              </a:rPr>
              <a:t>: Integrate CRM functionalities for managing customer interactions and marketing efforts.</a:t>
            </a:r>
          </a:p>
          <a:p>
            <a:pPr algn="l"/>
            <a:r>
              <a:rPr lang="en-US" sz="2400" b="0" i="0" dirty="0">
                <a:effectLst/>
                <a:latin typeface="Söhne"/>
              </a:rPr>
              <a:t>These enhancements can make the billing system more efficient, adaptable, and user-friendly, catering to the evolving needs of businesses and customers.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663DD509-CD45-D639-B6B7-8F8FDD58A663}"/>
              </a:ext>
            </a:extLst>
          </p:cNvPr>
          <p:cNvSpPr txBox="1"/>
          <p:nvPr/>
        </p:nvSpPr>
        <p:spPr>
          <a:xfrm>
            <a:off x="1512793" y="1625758"/>
            <a:ext cx="10421471" cy="4062651"/>
          </a:xfrm>
          <a:prstGeom prst="rect">
            <a:avLst/>
          </a:prstGeom>
          <a:noFill/>
        </p:spPr>
        <p:txBody>
          <a:bodyPr wrap="square">
            <a:spAutoFit/>
          </a:bodyPr>
          <a:lstStyle/>
          <a:p>
            <a:pPr marL="342900" indent="-342900" algn="l">
              <a:buFont typeface="+mj-lt"/>
              <a:buAutoNum type="arabicPeriod"/>
            </a:pPr>
            <a:r>
              <a:rPr lang="en-US" sz="2400" b="1" i="0" dirty="0">
                <a:effectLst/>
                <a:latin typeface="Söhne"/>
              </a:rPr>
              <a:t>Python Documentation:</a:t>
            </a:r>
          </a:p>
          <a:p>
            <a:pPr marL="342900" indent="-342900" algn="l">
              <a:buFont typeface="Arial" panose="020B0604020202020204" pitchFamily="34" charset="0"/>
              <a:buChar char="•"/>
            </a:pPr>
            <a:r>
              <a:rPr lang="en-US" sz="2400" b="0" i="0" u="none" strike="noStrike" dirty="0">
                <a:effectLst/>
                <a:latin typeface="Söhne"/>
              </a:rPr>
              <a:t>Official Python documentation: </a:t>
            </a:r>
            <a:r>
              <a:rPr lang="en-US" sz="2400" b="0" i="0" u="none" strike="noStrike" dirty="0">
                <a:effectLst/>
                <a:latin typeface="Söhne"/>
                <a:hlinkClick r:id="rId2"/>
              </a:rPr>
              <a:t>https://docs.python.org/</a:t>
            </a:r>
            <a:endParaRPr lang="en-US" sz="2400" b="0" i="0" u="none" strike="noStrike" dirty="0">
              <a:effectLst/>
              <a:latin typeface="Söhne"/>
            </a:endParaRPr>
          </a:p>
          <a:p>
            <a:pPr marL="285750" indent="-285750" algn="l">
              <a:buFont typeface="Arial" panose="020B0604020202020204" pitchFamily="34" charset="0"/>
              <a:buChar char="•"/>
            </a:pPr>
            <a:r>
              <a:rPr lang="en-US" sz="2400" b="0" i="0" dirty="0">
                <a:effectLst/>
                <a:latin typeface="Söhne"/>
              </a:rPr>
              <a:t>Dive Into Python: A free Python tutorial for experienced programmers:  </a:t>
            </a:r>
            <a:r>
              <a:rPr lang="en-US" sz="2400" b="0" i="0" u="none" strike="noStrike" dirty="0">
                <a:effectLst/>
                <a:latin typeface="Söhne"/>
                <a:hlinkClick r:id="rId3"/>
              </a:rPr>
              <a:t>https://diveintopython3.problemsolving.io/</a:t>
            </a:r>
            <a:endParaRPr lang="en-US" sz="2400" b="0" i="0" u="none" strike="noStrike" dirty="0">
              <a:effectLst/>
              <a:latin typeface="Söhne"/>
            </a:endParaRPr>
          </a:p>
          <a:p>
            <a:pPr marL="285750" indent="-285750" algn="l">
              <a:buFont typeface="Arial" panose="020B0604020202020204" pitchFamily="34" charset="0"/>
              <a:buChar char="•"/>
            </a:pPr>
            <a:endParaRPr lang="en-US" sz="2400" b="0" i="0" u="none" strike="noStrike" dirty="0">
              <a:effectLst/>
              <a:latin typeface="Söhne"/>
            </a:endParaRPr>
          </a:p>
          <a:p>
            <a:pPr marL="342900" indent="-342900" algn="l">
              <a:buAutoNum type="arabicPeriod" startAt="2"/>
            </a:pPr>
            <a:r>
              <a:rPr lang="en-US" sz="2400" b="1" dirty="0">
                <a:latin typeface="Söhne"/>
              </a:rPr>
              <a:t>Payment Processing:</a:t>
            </a:r>
          </a:p>
          <a:p>
            <a:pPr marL="285750" indent="-285750" algn="l">
              <a:buFont typeface="Arial" panose="020B0604020202020204" pitchFamily="34" charset="0"/>
              <a:buChar char="•"/>
            </a:pPr>
            <a:r>
              <a:rPr lang="en-US" sz="2400" dirty="0">
                <a:latin typeface="Söhne"/>
              </a:rPr>
              <a:t>Stripe API Documentation: A popular payment processing platform with comprehensive API documentation: </a:t>
            </a:r>
            <a:r>
              <a:rPr lang="en-US" sz="2400" dirty="0">
                <a:latin typeface="Söhne"/>
                <a:hlinkClick r:id="rId4"/>
              </a:rPr>
              <a:t>https://stripe.com/docs/api</a:t>
            </a:r>
            <a:endParaRPr lang="en-US" sz="2400" dirty="0">
              <a:latin typeface="Söhne"/>
            </a:endParaRPr>
          </a:p>
          <a:p>
            <a:pPr marL="285750" indent="-285750" algn="l">
              <a:buFont typeface="Arial" panose="020B0604020202020204" pitchFamily="34" charset="0"/>
              <a:buChar char="•"/>
            </a:pPr>
            <a:r>
              <a:rPr lang="en-US" sz="2400" dirty="0">
                <a:latin typeface="Söhne"/>
              </a:rPr>
              <a:t>PayPal Developer Documentation: PayPal’s developer documentation for integrating payment processing: </a:t>
            </a:r>
            <a:r>
              <a:rPr lang="en-US" sz="2400" dirty="0">
                <a:latin typeface="Söhne"/>
                <a:hlinkClick r:id="rId5"/>
              </a:rPr>
              <a:t>https://developer.paypal.com/docs</a:t>
            </a:r>
            <a:endParaRPr lang="en-US" sz="2400" dirty="0">
              <a:latin typeface="Söhne"/>
            </a:endParaRPr>
          </a:p>
          <a:p>
            <a:pPr algn="l"/>
            <a:endParaRPr lang="en-US" b="0" i="0" dirty="0">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16" name="TextBox 15">
            <a:extLst>
              <a:ext uri="{FF2B5EF4-FFF2-40B4-BE49-F238E27FC236}">
                <a16:creationId xmlns:a16="http://schemas.microsoft.com/office/drawing/2014/main" id="{F3A38D47-2478-0F39-6021-F20DA89E9FA6}"/>
              </a:ext>
            </a:extLst>
          </p:cNvPr>
          <p:cNvSpPr txBox="1"/>
          <p:nvPr/>
        </p:nvSpPr>
        <p:spPr>
          <a:xfrm>
            <a:off x="1813522" y="1736129"/>
            <a:ext cx="9076765" cy="3108543"/>
          </a:xfrm>
          <a:prstGeom prst="rect">
            <a:avLst/>
          </a:prstGeom>
          <a:noFill/>
        </p:spPr>
        <p:txBody>
          <a:bodyPr wrap="square" anchor="t">
            <a:spAutoFit/>
          </a:bodyPr>
          <a:lstStyle/>
          <a:p>
            <a:r>
              <a:rPr lang="en-US" sz="2800" dirty="0">
                <a:latin typeface="Söhne"/>
              </a:rPr>
              <a:t>“</a:t>
            </a:r>
            <a:r>
              <a:rPr lang="en-US" sz="2400" dirty="0">
                <a:effectLst/>
                <a:latin typeface="Söhne"/>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5" name="TextBox 4">
            <a:extLst>
              <a:ext uri="{FF2B5EF4-FFF2-40B4-BE49-F238E27FC236}">
                <a16:creationId xmlns:a16="http://schemas.microsoft.com/office/drawing/2014/main" id="{51D5B499-6E6E-FB25-253F-73B02944ADB5}"/>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47A8AC99-4BF6-0469-6DDE-25B366C27CFA}"/>
              </a:ext>
            </a:extLst>
          </p:cNvPr>
          <p:cNvSpPr txBox="1"/>
          <p:nvPr/>
        </p:nvSpPr>
        <p:spPr>
          <a:xfrm>
            <a:off x="1120924" y="1187767"/>
            <a:ext cx="10828282"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Define Classes: Create classes to represent items and the billing system.
Input Handling: Implement functions to handle user input for adding items to the bill.
Tax Calculation: Implement methods within the ‘BillingSystem’ class to calculate taxes based on the subtotal.
Discount Application: Implement methods within the ‘BillingSystem’ class to apply discounts based on predefined rules or conditions.
Generate Receipt: Implement a method to generate a detailed bill receipt.
User Interface: Depending on the preference, you can implement a command-line interface (CLI) or a graphical user interface (GUI) to interact with the billing system.
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7" name="TextBox 6">
            <a:extLst>
              <a:ext uri="{FF2B5EF4-FFF2-40B4-BE49-F238E27FC236}">
                <a16:creationId xmlns:a16="http://schemas.microsoft.com/office/drawing/2014/main" id="{DA5D443B-0CC5-4033-045B-16BED1B7F5A7}"/>
              </a:ext>
            </a:extLst>
          </p:cNvPr>
          <p:cNvSpPr txBox="1"/>
          <p:nvPr/>
        </p:nvSpPr>
        <p:spPr>
          <a:xfrm>
            <a:off x="1307352" y="1467148"/>
            <a:ext cx="10664266" cy="4893647"/>
          </a:xfrm>
          <a:prstGeom prst="rect">
            <a:avLst/>
          </a:prstGeom>
          <a:noFill/>
        </p:spPr>
        <p:txBody>
          <a:bodyPr wrap="square">
            <a:spAutoFit/>
          </a:bodyPr>
          <a:lstStyle/>
          <a:p>
            <a:pPr marL="457200" indent="-457200">
              <a:buFont typeface="+mj-lt"/>
              <a:buAutoNum type="arabicPeriod"/>
            </a:pPr>
            <a:r>
              <a:rPr lang="en-US" sz="2400" dirty="0"/>
              <a:t>Requirement Gathering: Understand the requirements of the billing system. Identify the features and functionalities it should have. </a:t>
            </a:r>
          </a:p>
          <a:p>
            <a:pPr marL="457200" indent="-457200">
              <a:buFont typeface="+mj-lt"/>
              <a:buAutoNum type="arabicPeriod"/>
            </a:pPr>
            <a:endParaRPr lang="en-US" sz="2400" dirty="0"/>
          </a:p>
          <a:p>
            <a:pPr marL="457200" indent="-457200">
              <a:buFont typeface="+mj-lt"/>
              <a:buAutoNum type="arabicPeriod"/>
            </a:pPr>
            <a:r>
              <a:rPr lang="en-US" sz="2400" dirty="0"/>
              <a:t>Design: Design the system architecture. This includes deciding on the components, their interactions, and the data flow within the system.</a:t>
            </a:r>
          </a:p>
          <a:p>
            <a:pPr marL="457200" indent="-457200">
              <a:buFont typeface="+mj-lt"/>
              <a:buAutoNum type="arabicPeriod"/>
            </a:pPr>
            <a:endParaRPr lang="en-US" sz="2400" dirty="0"/>
          </a:p>
          <a:p>
            <a:pPr marL="457200" indent="-457200">
              <a:buFont typeface="+mj-lt"/>
              <a:buAutoNum type="arabicPeriod"/>
            </a:pPr>
            <a:r>
              <a:rPr lang="en-US" sz="2400" dirty="0"/>
              <a:t>Database Design: Design the database schema to store information such as customer details, products, invoices, etc.</a:t>
            </a:r>
          </a:p>
          <a:p>
            <a:pPr marL="457200" indent="-457200">
              <a:buFont typeface="+mj-lt"/>
              <a:buAutoNum type="arabicPeriod"/>
            </a:pPr>
            <a:endParaRPr lang="en-US" sz="2400" dirty="0"/>
          </a:p>
          <a:p>
            <a:pPr marL="457200" indent="-457200">
              <a:buFont typeface="+mj-lt"/>
              <a:buAutoNum type="arabicPeriod"/>
            </a:pPr>
            <a:r>
              <a:rPr lang="en-US" sz="2400" dirty="0"/>
              <a:t>User Interface Design: Design the user interface for the billing system. This could be a command-line interface, a graphical user interface, or a web-based interface.</a:t>
            </a:r>
          </a:p>
          <a:p>
            <a:pPr marL="457200" indent="-457200">
              <a:buFont typeface="+mj-lt"/>
              <a:buAutoNum type="arabicPeriod"/>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1B8DED7-18DD-A177-C265-2ED8083CFFA1}"/>
              </a:ext>
            </a:extLst>
          </p:cNvPr>
          <p:cNvSpPr txBox="1">
            <a:spLocks/>
          </p:cNvSpPr>
          <p:nvPr/>
        </p:nvSpPr>
        <p:spPr>
          <a:xfrm>
            <a:off x="660400" y="616324"/>
            <a:ext cx="8565776" cy="62453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tabLst>
                <a:tab pos="2366645" algn="l"/>
              </a:tabLst>
            </a:pPr>
            <a:r>
              <a:rPr lang="en-US" sz="3950" kern="0" spc="-5" dirty="0">
                <a:solidFill>
                  <a:srgbClr val="1CACE3"/>
                </a:solidFill>
              </a:rPr>
              <a:t>SYSTEM </a:t>
            </a:r>
            <a:r>
              <a:rPr lang="en-US" sz="3950" kern="0" spc="-15" dirty="0">
                <a:solidFill>
                  <a:srgbClr val="1CACE3"/>
                </a:solidFill>
              </a:rPr>
              <a:t>APPROACH(CONTD)</a:t>
            </a:r>
            <a:endParaRPr lang="en-US" sz="3950" kern="0" dirty="0"/>
          </a:p>
        </p:txBody>
      </p:sp>
      <p:sp>
        <p:nvSpPr>
          <p:cNvPr id="8" name="TextBox 7">
            <a:extLst>
              <a:ext uri="{FF2B5EF4-FFF2-40B4-BE49-F238E27FC236}">
                <a16:creationId xmlns:a16="http://schemas.microsoft.com/office/drawing/2014/main" id="{D19FFD65-457F-F34F-94F9-2E9F9BD7192D}"/>
              </a:ext>
            </a:extLst>
          </p:cNvPr>
          <p:cNvSpPr txBox="1"/>
          <p:nvPr/>
        </p:nvSpPr>
        <p:spPr>
          <a:xfrm>
            <a:off x="1215651" y="1240854"/>
            <a:ext cx="10267390" cy="5262979"/>
          </a:xfrm>
          <a:prstGeom prst="rect">
            <a:avLst/>
          </a:prstGeom>
          <a:noFill/>
        </p:spPr>
        <p:txBody>
          <a:bodyPr wrap="square" anchor="b">
            <a:spAutoFit/>
          </a:bodyPr>
          <a:lstStyle/>
          <a:p>
            <a:pPr marL="457200" indent="-457200">
              <a:buAutoNum type="arabicPeriod" startAt="5"/>
            </a:pPr>
            <a:r>
              <a:rPr lang="en-US" sz="2400" dirty="0"/>
              <a:t>Development: Develop the billing system using Python. Break down the     development process into smaller tasks and implement them one by one.</a:t>
            </a:r>
          </a:p>
          <a:p>
            <a:pPr marL="457200" indent="-457200">
              <a:buAutoNum type="arabicPeriod" startAt="5"/>
            </a:pPr>
            <a:endParaRPr lang="en-US" sz="2400" dirty="0"/>
          </a:p>
          <a:p>
            <a:pPr marL="457200" indent="-457200">
              <a:buAutoNum type="arabicPeriod" startAt="6"/>
            </a:pPr>
            <a:r>
              <a:rPr lang="en-US" sz="2400" dirty="0"/>
              <a:t>Testing: Test the system thoroughly to ensure that it works as expected. This includes unit testing, integration testing, and system testing.</a:t>
            </a:r>
          </a:p>
          <a:p>
            <a:pPr marL="457200" indent="-457200">
              <a:buAutoNum type="arabicPeriod" startAt="6"/>
            </a:pPr>
            <a:endParaRPr lang="en-US" sz="2400" dirty="0"/>
          </a:p>
          <a:p>
            <a:pPr marL="457200" indent="-457200">
              <a:buAutoNum type="arabicPeriod" startAt="6"/>
            </a:pPr>
            <a:r>
              <a:rPr lang="en-US" sz="2400" dirty="0"/>
              <a:t>Documentation: Document the system including its architecture,  components, functionalities, and usage instructions.</a:t>
            </a:r>
          </a:p>
          <a:p>
            <a:pPr marL="457200" indent="-457200">
              <a:buAutoNum type="arabicPeriod" startAt="7"/>
            </a:pPr>
            <a:endParaRPr lang="en-US" sz="2400" dirty="0"/>
          </a:p>
          <a:p>
            <a:pPr marL="457200" indent="-457200">
              <a:buAutoNum type="arabicPeriod" startAt="8"/>
            </a:pPr>
            <a:r>
              <a:rPr lang="en-US" sz="2400" dirty="0"/>
              <a:t>Deployment: Deploy the billing system in the desired environment. This could be on-premise or on the cloud.</a:t>
            </a:r>
          </a:p>
          <a:p>
            <a:pPr marL="457200" indent="-457200">
              <a:buAutoNum type="arabicPeriod" startAt="8"/>
            </a:pPr>
            <a:endParaRPr lang="en-US" sz="2400" dirty="0"/>
          </a:p>
          <a:p>
            <a:pPr marL="457200" indent="-457200">
              <a:buAutoNum type="arabicPeriod" startAt="8"/>
            </a:pPr>
            <a:r>
              <a:rPr lang="en-US" sz="2400" dirty="0"/>
              <a:t>Maintenance: Maintain the billing system by fixing bugs, adding new features, and updating it as required.</a:t>
            </a:r>
          </a:p>
        </p:txBody>
      </p:sp>
    </p:spTree>
    <p:extLst>
      <p:ext uri="{BB962C8B-B14F-4D97-AF65-F5344CB8AC3E}">
        <p14:creationId xmlns:p14="http://schemas.microsoft.com/office/powerpoint/2010/main" val="316650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42432"/>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7E543A87-C5DF-33D5-7169-57F955616A1F}"/>
              </a:ext>
            </a:extLst>
          </p:cNvPr>
          <p:cNvSpPr txBox="1"/>
          <p:nvPr/>
        </p:nvSpPr>
        <p:spPr>
          <a:xfrm>
            <a:off x="1042148" y="1318502"/>
            <a:ext cx="10981764" cy="5262979"/>
          </a:xfrm>
          <a:prstGeom prst="rect">
            <a:avLst/>
          </a:prstGeom>
          <a:noFill/>
        </p:spPr>
        <p:txBody>
          <a:bodyPr wrap="square">
            <a:spAutoFit/>
          </a:bodyPr>
          <a:lstStyle/>
          <a:p>
            <a:pPr algn="l"/>
            <a:r>
              <a:rPr lang="en-US" sz="2400" b="0" i="0" dirty="0">
                <a:effectLst/>
                <a:latin typeface="Söhne"/>
              </a:rPr>
              <a:t>Designing a billing system involves several steps, including algorithm development and deployment. </a:t>
            </a:r>
          </a:p>
          <a:p>
            <a:pPr marL="342900" indent="-342900" algn="l">
              <a:buFont typeface="Arial" panose="020B0604020202020204" pitchFamily="34" charset="0"/>
              <a:buChar char="•"/>
            </a:pPr>
            <a:r>
              <a:rPr lang="en-US" sz="2400" b="1" i="0" dirty="0">
                <a:effectLst/>
                <a:latin typeface="Söhne"/>
              </a:rPr>
              <a:t>Requirements Gathering</a:t>
            </a:r>
            <a:r>
              <a:rPr lang="en-US" sz="2400" b="0" i="0" dirty="0">
                <a:effectLst/>
                <a:latin typeface="Söhne"/>
              </a:rPr>
              <a:t>: Understand the requirements of the billing system, such as types of products or services, pricing models, billing frequency, etc.</a:t>
            </a:r>
          </a:p>
          <a:p>
            <a:pPr marL="342900" indent="-342900" algn="l">
              <a:buFont typeface="Arial" panose="020B0604020202020204" pitchFamily="34" charset="0"/>
              <a:buChar char="•"/>
            </a:pPr>
            <a:r>
              <a:rPr lang="en-US" sz="2400" b="1" i="0" dirty="0">
                <a:effectLst/>
                <a:latin typeface="Söhne"/>
              </a:rPr>
              <a:t>Data Modeling</a:t>
            </a:r>
            <a:r>
              <a:rPr lang="en-US" sz="2400" b="0" i="0" dirty="0">
                <a:effectLst/>
                <a:latin typeface="Söhne"/>
              </a:rPr>
              <a:t>: Design the database schema to store customer information, products/services, pricing details, transactions, etc.</a:t>
            </a:r>
          </a:p>
          <a:p>
            <a:pPr marL="342900" indent="-342900" algn="l">
              <a:buFont typeface="Arial" panose="020B0604020202020204" pitchFamily="34" charset="0"/>
              <a:buChar char="•"/>
            </a:pPr>
            <a:r>
              <a:rPr lang="en-US" sz="2400" b="1" i="0" dirty="0">
                <a:effectLst/>
                <a:latin typeface="Söhne"/>
              </a:rPr>
              <a:t>Algorithm Development</a:t>
            </a:r>
            <a:r>
              <a:rPr lang="en-US" sz="2400" b="0" i="0" dirty="0">
                <a:effectLst/>
                <a:latin typeface="Söhne"/>
              </a:rPr>
              <a:t>:</a:t>
            </a:r>
          </a:p>
          <a:p>
            <a:pPr marL="800100" lvl="1" indent="-342900" algn="l">
              <a:buFont typeface="Arial" panose="020B0604020202020204" pitchFamily="34" charset="0"/>
              <a:buChar char="•"/>
            </a:pPr>
            <a:r>
              <a:rPr lang="en-US" sz="2400" b="1" i="0" dirty="0">
                <a:effectLst/>
                <a:latin typeface="Söhne"/>
              </a:rPr>
              <a:t>Billing Calculation</a:t>
            </a:r>
            <a:r>
              <a:rPr lang="en-US" sz="2400" b="0" i="0" dirty="0">
                <a:effectLst/>
                <a:latin typeface="Söhne"/>
              </a:rPr>
              <a:t>: Develop algorithms to calculate bills based on the usage of products/services, applying any discounts or taxes as necessary.</a:t>
            </a:r>
          </a:p>
          <a:p>
            <a:pPr marL="800100" lvl="1" indent="-342900" algn="l">
              <a:buFont typeface="Arial" panose="020B0604020202020204" pitchFamily="34" charset="0"/>
              <a:buChar char="•"/>
            </a:pPr>
            <a:r>
              <a:rPr lang="en-US" sz="2400" b="1" i="0" dirty="0">
                <a:effectLst/>
                <a:latin typeface="Söhne"/>
              </a:rPr>
              <a:t>Invoice Generation</a:t>
            </a:r>
            <a:r>
              <a:rPr lang="en-US" sz="2400" b="0" i="0" dirty="0">
                <a:effectLst/>
                <a:latin typeface="Söhne"/>
              </a:rPr>
              <a:t>: Create algorithms to generate invoices, including itemized details of charges.</a:t>
            </a:r>
          </a:p>
          <a:p>
            <a:pPr marL="800100" lvl="1" indent="-342900" algn="l">
              <a:buFont typeface="Arial" panose="020B0604020202020204" pitchFamily="34" charset="0"/>
              <a:buChar char="•"/>
            </a:pPr>
            <a:r>
              <a:rPr lang="en-US" sz="2400" b="1" i="0" dirty="0">
                <a:effectLst/>
                <a:latin typeface="Söhne"/>
              </a:rPr>
              <a:t>Payment Processing</a:t>
            </a:r>
            <a:r>
              <a:rPr lang="en-US" sz="2400" b="0" i="0" dirty="0">
                <a:effectLst/>
                <a:latin typeface="Söhne"/>
              </a:rPr>
              <a:t>: Implement algorithms for processing payments, including tracking outstanding balances, handling partial payments, and generating receipts.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4B2903A-3FA2-F436-C025-B61EF7E625BE}"/>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A57C8096-122D-F3C4-2136-7E244A5A1777}"/>
              </a:ext>
            </a:extLst>
          </p:cNvPr>
          <p:cNvSpPr txBox="1"/>
          <p:nvPr/>
        </p:nvSpPr>
        <p:spPr>
          <a:xfrm>
            <a:off x="945961" y="1117551"/>
            <a:ext cx="10716374" cy="6278642"/>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Söhne"/>
              </a:rPr>
              <a:t>Security</a:t>
            </a:r>
            <a:r>
              <a:rPr lang="en-US" sz="2400" b="0" i="0" dirty="0">
                <a:effectLst/>
                <a:latin typeface="Söhne"/>
              </a:rPr>
              <a:t>: Implement security measures to protect sensitive customer information and financial transactions, such as encryption, access control, and data integrity checks.</a:t>
            </a:r>
          </a:p>
          <a:p>
            <a:pPr marL="342900" indent="-342900">
              <a:buFont typeface="Arial" panose="020B0604020202020204" pitchFamily="34" charset="0"/>
              <a:buChar char="•"/>
            </a:pPr>
            <a:r>
              <a:rPr lang="en-US" sz="2400" b="1" i="0" dirty="0">
                <a:effectLst/>
                <a:latin typeface="Söhne"/>
              </a:rPr>
              <a:t>Testing</a:t>
            </a:r>
            <a:r>
              <a:rPr lang="en-US" sz="2400" b="0" i="0" dirty="0">
                <a:effectLst/>
                <a:latin typeface="Söhne"/>
              </a:rPr>
              <a:t>: Thoroughly test the billing system to ensure accuracy in billing calculations, invoice generation, and payment processing.</a:t>
            </a:r>
          </a:p>
          <a:p>
            <a:pPr marL="342900" indent="-342900">
              <a:buFont typeface="Arial" panose="020B0604020202020204" pitchFamily="34" charset="0"/>
              <a:buChar char="•"/>
            </a:pPr>
            <a:r>
              <a:rPr lang="en-US" sz="2400" b="1" i="0" dirty="0">
                <a:effectLst/>
                <a:latin typeface="Söhne"/>
              </a:rPr>
              <a:t>Deployment</a:t>
            </a:r>
            <a:r>
              <a:rPr lang="en-US" sz="2400" b="0" i="0" dirty="0">
                <a:effectLst/>
                <a:latin typeface="Söhne"/>
              </a:rPr>
              <a:t>:</a:t>
            </a:r>
          </a:p>
          <a:p>
            <a:pPr marL="800100" lvl="1" indent="-342900">
              <a:buFont typeface="Arial" panose="020B0604020202020204" pitchFamily="34" charset="0"/>
              <a:buChar char="•"/>
            </a:pPr>
            <a:r>
              <a:rPr lang="en-US" sz="2400" b="1" i="0" dirty="0">
                <a:effectLst/>
                <a:latin typeface="Söhne"/>
              </a:rPr>
              <a:t>Choose Deployment Environment</a:t>
            </a:r>
            <a:r>
              <a:rPr lang="en-US" sz="2400" b="0" i="0" dirty="0">
                <a:effectLst/>
                <a:latin typeface="Söhne"/>
              </a:rPr>
              <a:t>: Decide whether to deploy the billing system on-premises or in the cloud.</a:t>
            </a:r>
          </a:p>
          <a:p>
            <a:pPr marL="800100" lvl="1" indent="-342900">
              <a:buFont typeface="Arial" panose="020B0604020202020204" pitchFamily="34" charset="0"/>
              <a:buChar char="•"/>
            </a:pPr>
            <a:r>
              <a:rPr lang="en-US" sz="2400" b="1" i="0" dirty="0">
                <a:effectLst/>
                <a:latin typeface="Söhne"/>
              </a:rPr>
              <a:t>Setup Infrastructure</a:t>
            </a:r>
            <a:r>
              <a:rPr lang="en-US" sz="2400" b="0" i="0" dirty="0">
                <a:effectLst/>
                <a:latin typeface="Söhne"/>
              </a:rPr>
              <a:t>: Configure servers, databases, and other necessary infrastructure components.</a:t>
            </a:r>
          </a:p>
          <a:p>
            <a:pPr marL="800100" lvl="1" indent="-342900">
              <a:buFont typeface="Arial" panose="020B0604020202020204" pitchFamily="34" charset="0"/>
              <a:buChar char="•"/>
            </a:pPr>
            <a:r>
              <a:rPr lang="en-US" sz="2400" b="1" i="0" dirty="0">
                <a:effectLst/>
                <a:latin typeface="Söhne"/>
              </a:rPr>
              <a:t>Deploy Application</a:t>
            </a:r>
            <a:r>
              <a:rPr lang="en-US" sz="2400" b="0" i="0" dirty="0">
                <a:effectLst/>
                <a:latin typeface="Söhne"/>
              </a:rPr>
              <a:t>: Deploy the billing system application, ensuring that it is accessible to authorized users.</a:t>
            </a:r>
          </a:p>
          <a:p>
            <a:pPr marL="800100" lvl="1" indent="-342900">
              <a:buFont typeface="Arial" panose="020B0604020202020204" pitchFamily="34" charset="0"/>
              <a:buChar char="•"/>
            </a:pPr>
            <a:r>
              <a:rPr lang="en-US" sz="2400" b="1" i="0" dirty="0">
                <a:effectLst/>
                <a:latin typeface="Söhne"/>
              </a:rPr>
              <a:t>Monitoring and Maintenance</a:t>
            </a:r>
            <a:r>
              <a:rPr lang="en-US" sz="2400" b="0" i="0" dirty="0">
                <a:effectLst/>
                <a:latin typeface="Söhne"/>
              </a:rPr>
              <a:t>: Set up monitoring tools to track system performance and address any issues that arise. Regularly maintain the system to apply updates and security patches.</a:t>
            </a:r>
          </a:p>
          <a:p>
            <a:endParaRPr lang="en-US" sz="2400" b="0" i="0" dirty="0">
              <a:effectLst/>
              <a:latin typeface="Söhne"/>
            </a:endParaRPr>
          </a:p>
          <a:p>
            <a:pPr algn="l">
              <a:buFont typeface="+mj-lt"/>
              <a:buAutoNum type="arabicPeriod"/>
            </a:pPr>
            <a:endParaRPr lang="en-US" b="0" i="0" dirty="0">
              <a:solidFill>
                <a:srgbClr val="ECECEC"/>
              </a:solidFill>
              <a:effectLst/>
              <a:latin typeface="Söhne"/>
            </a:endParaRPr>
          </a:p>
        </p:txBody>
      </p:sp>
    </p:spTree>
    <p:extLst>
      <p:ext uri="{BB962C8B-B14F-4D97-AF65-F5344CB8AC3E}">
        <p14:creationId xmlns:p14="http://schemas.microsoft.com/office/powerpoint/2010/main" val="41776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C374B75-2851-7961-7EB3-F0A7DA2A377D}"/>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FE962701-466B-B001-1FF5-5DA24637164B}"/>
              </a:ext>
            </a:extLst>
          </p:cNvPr>
          <p:cNvSpPr txBox="1"/>
          <p:nvPr/>
        </p:nvSpPr>
        <p:spPr>
          <a:xfrm>
            <a:off x="1196788" y="1639420"/>
            <a:ext cx="9798424" cy="4154984"/>
          </a:xfrm>
          <a:prstGeom prst="rect">
            <a:avLst/>
          </a:prstGeom>
          <a:noFill/>
        </p:spPr>
        <p:txBody>
          <a:bodyPr wrap="square">
            <a:spAutoFit/>
          </a:bodyPr>
          <a:lstStyle/>
          <a:p>
            <a:pPr marL="285750" indent="-285750" algn="l">
              <a:buFont typeface="Arial" panose="020B0604020202020204" pitchFamily="34" charset="0"/>
              <a:buChar char="•"/>
            </a:pPr>
            <a:r>
              <a:rPr lang="en-US" sz="2400" b="1" i="0" dirty="0">
                <a:effectLst/>
                <a:latin typeface="Söhne"/>
              </a:rPr>
              <a:t>Integration</a:t>
            </a:r>
            <a:r>
              <a:rPr lang="en-US" sz="2400" b="0" i="0" dirty="0">
                <a:effectLst/>
                <a:latin typeface="Söhne"/>
              </a:rPr>
              <a:t>: Integrate the billing system with other systems such as CRM (Customer Relationship Management), accounting software, and payment gateways for seamless operation.</a:t>
            </a:r>
          </a:p>
          <a:p>
            <a:pPr marL="285750" indent="-285750" algn="l">
              <a:buFont typeface="Arial" panose="020B0604020202020204" pitchFamily="34" charset="0"/>
              <a:buChar char="•"/>
            </a:pPr>
            <a:r>
              <a:rPr lang="en-US" sz="2400" b="1" i="0" dirty="0">
                <a:effectLst/>
                <a:latin typeface="Söhne"/>
              </a:rPr>
              <a:t>Documentation</a:t>
            </a:r>
            <a:r>
              <a:rPr lang="en-US" sz="2400" b="0" i="0" dirty="0">
                <a:effectLst/>
                <a:latin typeface="Söhne"/>
              </a:rPr>
              <a:t>: Document the system architecture, algorithms, deployment procedures, and user manuals to aid in system understanding and troubleshooting.</a:t>
            </a:r>
          </a:p>
          <a:p>
            <a:pPr marL="285750" indent="-285750" algn="l">
              <a:buFont typeface="Arial" panose="020B0604020202020204" pitchFamily="34" charset="0"/>
              <a:buChar char="•"/>
            </a:pPr>
            <a:r>
              <a:rPr lang="en-US" sz="2400" b="1" i="0" dirty="0">
                <a:effectLst/>
                <a:latin typeface="Söhne"/>
              </a:rPr>
              <a:t>Training</a:t>
            </a:r>
            <a:r>
              <a:rPr lang="en-US" sz="2400" b="0" i="0" dirty="0">
                <a:effectLst/>
                <a:latin typeface="Söhne"/>
              </a:rPr>
              <a:t>: Provide training to users on how to use the billing system effectively, including entering data, generating invoices, and processing payments.</a:t>
            </a:r>
          </a:p>
          <a:p>
            <a:pPr marL="285750" indent="-285750" algn="l">
              <a:buFont typeface="Arial" panose="020B0604020202020204" pitchFamily="34" charset="0"/>
              <a:buChar char="•"/>
            </a:pPr>
            <a:r>
              <a:rPr lang="en-US" sz="2400" b="1" i="0" dirty="0">
                <a:effectLst/>
                <a:latin typeface="Söhne"/>
              </a:rPr>
              <a:t>Support</a:t>
            </a:r>
            <a:r>
              <a:rPr lang="en-US" sz="2400" b="0" i="0" dirty="0">
                <a:effectLst/>
                <a:latin typeface="Söhne"/>
              </a:rPr>
              <a:t>: Offer ongoing support to users to address any issues or questions they may have regarding the billing system.</a:t>
            </a:r>
          </a:p>
        </p:txBody>
      </p:sp>
    </p:spTree>
    <p:extLst>
      <p:ext uri="{BB962C8B-B14F-4D97-AF65-F5344CB8AC3E}">
        <p14:creationId xmlns:p14="http://schemas.microsoft.com/office/powerpoint/2010/main" val="1535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