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355" r:id="rId3"/>
    <p:sldId id="356" r:id="rId4"/>
    <p:sldId id="373" r:id="rId5"/>
    <p:sldId id="374" r:id="rId6"/>
    <p:sldId id="330" r:id="rId7"/>
    <p:sldId id="297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42" r:id="rId17"/>
    <p:sldId id="343" r:id="rId18"/>
    <p:sldId id="341" r:id="rId19"/>
    <p:sldId id="346" r:id="rId20"/>
    <p:sldId id="344" r:id="rId21"/>
    <p:sldId id="345" r:id="rId22"/>
    <p:sldId id="347" r:id="rId23"/>
    <p:sldId id="349" r:id="rId24"/>
    <p:sldId id="348" r:id="rId25"/>
    <p:sldId id="350" r:id="rId26"/>
    <p:sldId id="351" r:id="rId27"/>
    <p:sldId id="352" r:id="rId28"/>
    <p:sldId id="353" r:id="rId29"/>
    <p:sldId id="354" r:id="rId30"/>
    <p:sldId id="338" r:id="rId31"/>
    <p:sldId id="340" r:id="rId32"/>
    <p:sldId id="339" r:id="rId33"/>
    <p:sldId id="328" r:id="rId34"/>
    <p:sldId id="359" r:id="rId35"/>
    <p:sldId id="365" r:id="rId36"/>
    <p:sldId id="364" r:id="rId37"/>
    <p:sldId id="366" r:id="rId38"/>
    <p:sldId id="36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栋 华" initials="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05408"/>
    <a:srgbClr val="CC6600"/>
    <a:srgbClr val="000099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0712" autoAdjust="0"/>
  </p:normalViewPr>
  <p:slideViewPr>
    <p:cSldViewPr>
      <p:cViewPr varScale="1">
        <p:scale>
          <a:sx n="99" d="100"/>
          <a:sy n="99" d="100"/>
        </p:scale>
        <p:origin x="93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7410E-7E8E-4678-A326-1B52096B2E0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98991-EAEF-4C80-A779-F30B7CEC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这个问题值得花时间想清楚。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是集成电路，但集成电路都是</a:t>
            </a:r>
            <a:r>
              <a:rPr lang="en-US" altLang="zh-CN" dirty="0"/>
              <a:t>CPU</a:t>
            </a:r>
            <a:r>
              <a:rPr lang="zh-CN" altLang="en-US"/>
              <a:t>吗？</a:t>
            </a:r>
            <a:endParaRPr lang="en-US" altLang="zh-CN" dirty="0"/>
          </a:p>
          <a:p>
            <a:r>
              <a:rPr lang="zh-CN" altLang="en-US" dirty="0"/>
              <a:t>同样的功能，用</a:t>
            </a:r>
            <a:r>
              <a:rPr lang="en-US" altLang="zh-CN" dirty="0"/>
              <a:t>Verilog</a:t>
            </a:r>
            <a:r>
              <a:rPr lang="zh-CN" altLang="en-US" dirty="0"/>
              <a:t>编码实现，是硬件实现；用汇编编程实现，是软件实现。</a:t>
            </a:r>
            <a:endParaRPr lang="en-US" altLang="zh-CN" dirty="0"/>
          </a:p>
          <a:p>
            <a:r>
              <a:rPr lang="zh-CN" altLang="en-US" dirty="0"/>
              <a:t>软件与硬件具有逻辑等价性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98991-EAEF-4C80-A779-F30B7CEC3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若令</a:t>
            </a:r>
            <a:r>
              <a:rPr lang="en-US" altLang="zh-CN" dirty="0"/>
              <a:t>X</a:t>
            </a:r>
            <a:r>
              <a:rPr lang="zh-CN" altLang="en-US" dirty="0"/>
              <a:t>的值为</a:t>
            </a:r>
            <a:r>
              <a:rPr lang="en-US" altLang="zh-CN" dirty="0"/>
              <a:t>0x01/0x02/0x04/0x08</a:t>
            </a:r>
            <a:r>
              <a:rPr lang="zh-CN" altLang="en-US" dirty="0"/>
              <a:t>，则为正逻辑的</a:t>
            </a:r>
            <a:r>
              <a:rPr lang="en-US" altLang="zh-CN" dirty="0"/>
              <a:t>2-4</a:t>
            </a:r>
            <a:r>
              <a:rPr lang="zh-CN" altLang="en-US" dirty="0"/>
              <a:t>译码器；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若令</a:t>
            </a:r>
            <a:r>
              <a:rPr lang="en-US" altLang="zh-CN" dirty="0"/>
              <a:t>X</a:t>
            </a:r>
            <a:r>
              <a:rPr lang="zh-CN" altLang="en-US" dirty="0"/>
              <a:t>的值为</a:t>
            </a:r>
            <a:r>
              <a:rPr lang="en-US" altLang="zh-CN" dirty="0"/>
              <a:t>0xF0/0xF5/0xFA/0xFF</a:t>
            </a:r>
            <a:r>
              <a:rPr lang="zh-CN" altLang="en-US" dirty="0"/>
              <a:t>，则为一分二缓冲器；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若令</a:t>
            </a:r>
            <a:r>
              <a:rPr lang="en-US" altLang="zh-CN" dirty="0"/>
              <a:t>X</a:t>
            </a:r>
            <a:r>
              <a:rPr lang="zh-CN" altLang="en-US" dirty="0"/>
              <a:t>的值为</a:t>
            </a:r>
            <a:r>
              <a:rPr lang="en-US" altLang="zh-CN" dirty="0"/>
              <a:t>0xFC/0xF9/0xF6/0xF3</a:t>
            </a:r>
            <a:r>
              <a:rPr lang="zh-CN" altLang="en-US" dirty="0"/>
              <a:t>，则为正负缓冲器；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98991-EAEF-4C80-A779-F30B7CEC3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即使是保研，也不如做人的格局重要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98991-EAEF-4C80-A779-F30B7CEC398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1693-BED3-4E77-A220-7ACCB40FA14A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3D8-B841-45C2-8EF1-9F5E2FAC497F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5A21-4822-44FB-BCB3-973A0AC0251D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 marL="742950" indent="-285750">
              <a:buFont typeface="Wingdings" panose="05000000000000000000" pitchFamily="2" charset="2"/>
              <a:buChar char="Ø"/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162-9318-4A3A-9453-91B6FB083B3E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AECC-5715-427E-9B08-6A5B0D8129D0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DAD6-2B73-4351-B702-F9C134B1C2ED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55A5-C8EA-4736-9C76-D14CF7B03141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8E94-000A-40FE-95F8-16D454A81707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034C-228C-4415-B3A1-4C97F77E75A5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118A-E0A0-46AD-8465-60719D05E20E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E22C-F2D7-4AE9-8D86-CBEC2D285B79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file:///X:\Education\&#35838;&#31243;&#35774;&#35745;\&#29468;&#35868;&#35821;20160726.mp4" TargetMode="External"/><Relationship Id="rId3" Type="http://schemas.openxmlformats.org/officeDocument/2006/relationships/hyperlink" Target="http://www.digilent.com.cn/project/details/163.html" TargetMode="External"/><Relationship Id="rId7" Type="http://schemas.openxmlformats.org/officeDocument/2006/relationships/hyperlink" Target="file:///X:\Education\&#35838;&#31243;&#35774;&#35745;\&#20219;&#22825;&#22530;&#36229;&#32423;&#29595;&#20029;&#20877;&#29616;.flv" TargetMode="External"/><Relationship Id="rId12" Type="http://schemas.openxmlformats.org/officeDocument/2006/relationships/hyperlink" Target="http://www.digilent.com.cn/project/details/147.html" TargetMode="External"/><Relationship Id="rId2" Type="http://schemas.openxmlformats.org/officeDocument/2006/relationships/hyperlink" Target="http://digilent.com.cn/project/details/10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X:\Education\&#35838;&#31243;&#35774;&#35745;\&#26234;&#33021;&#35299;&#39764;&#26041;&#26426;&#22120;&#20154;.flv" TargetMode="External"/><Relationship Id="rId11" Type="http://schemas.openxmlformats.org/officeDocument/2006/relationships/hyperlink" Target="http://digilent.com.cn/project/details/132.html" TargetMode="External"/><Relationship Id="rId5" Type="http://schemas.openxmlformats.org/officeDocument/2006/relationships/hyperlink" Target="http://digilent.com.cn/project/details/101.html" TargetMode="External"/><Relationship Id="rId10" Type="http://schemas.openxmlformats.org/officeDocument/2006/relationships/hyperlink" Target="file:///X:\Education\&#27605;&#19994;&#35774;&#35745;\15&#32423;&#27605;&#35774;\&#26612;&#21487;\QQ&#35270;&#39057;20190617214635.mp4" TargetMode="External"/><Relationship Id="rId4" Type="http://schemas.openxmlformats.org/officeDocument/2006/relationships/hyperlink" Target="http://www.digilent.com.cn/project/details/126.html" TargetMode="External"/><Relationship Id="rId9" Type="http://schemas.openxmlformats.org/officeDocument/2006/relationships/hyperlink" Target="file:///X:\Education\&#27605;&#19994;&#35774;&#35745;\15&#32423;&#27605;&#35774;\&#26612;&#21487;\QQ&#35270;&#39057;20190617214629.mp4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32.xml"/><Relationship Id="rId7" Type="http://schemas.openxmlformats.org/officeDocument/2006/relationships/slide" Target="slide4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slide" Target="slide41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024" y="668288"/>
            <a:ext cx="7988424" cy="1470025"/>
          </a:xfrm>
        </p:spPr>
        <p:txBody>
          <a:bodyPr/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计算机设计与实践</a:t>
            </a:r>
            <a:r>
              <a:rPr lang="en-US" altLang="zh-CN" b="1" dirty="0"/>
              <a:t>》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zh-CN" altLang="en-US" sz="3200" b="1" dirty="0"/>
              <a:t>课程设计指导</a:t>
            </a:r>
            <a:endParaRPr 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4056" y="4772744"/>
            <a:ext cx="6400800" cy="175260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授课班级：</a:t>
            </a:r>
            <a:r>
              <a:rPr lang="en-US" altLang="zh-CN" sz="2400" b="1" dirty="0">
                <a:solidFill>
                  <a:schemeClr val="tx1"/>
                </a:solidFill>
              </a:rPr>
              <a:t>1704101-4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1704201-2</a:t>
            </a:r>
          </a:p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体系结构教研室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2019</a:t>
            </a:r>
            <a:r>
              <a:rPr lang="zh-CN" altLang="en-US" sz="2400" b="1" dirty="0">
                <a:solidFill>
                  <a:schemeClr val="tx1"/>
                </a:solidFill>
              </a:rPr>
              <a:t>夏季学期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321359"/>
            <a:ext cx="2497183" cy="216335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55776" y="1781861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5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27881"/>
              </p:ext>
            </p:extLst>
          </p:nvPr>
        </p:nvGraphicFramePr>
        <p:xfrm>
          <a:off x="179512" y="944840"/>
          <a:ext cx="8784976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编号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200" b="1" dirty="0">
                          <a:effectLst/>
                        </a:rPr>
                        <a:t>别</a:t>
                      </a:r>
                      <a:r>
                        <a:rPr lang="zh-CN" sz="2200" b="1" dirty="0">
                          <a:effectLst/>
                        </a:rPr>
                        <a:t>名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功能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$0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$zero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常数</a:t>
                      </a:r>
                      <a:r>
                        <a:rPr lang="en-US" sz="2200" b="1" dirty="0">
                          <a:effectLst/>
                        </a:rPr>
                        <a:t>0</a:t>
                      </a:r>
                      <a:r>
                        <a:rPr lang="zh-CN" sz="2200" b="1" dirty="0">
                          <a:effectLst/>
                        </a:rPr>
                        <a:t>，该寄存器永远只返回</a:t>
                      </a:r>
                      <a:r>
                        <a:rPr lang="en-US" sz="2200" b="1" dirty="0">
                          <a:effectLst/>
                        </a:rPr>
                        <a:t>0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$1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$at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保留给汇编器使用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$2-$3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$v0, $v1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用来存放子程序的返回值（非浮点数值）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$4-$7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$a0-$a3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存放子程序调用时的前</a:t>
                      </a:r>
                      <a:r>
                        <a:rPr lang="en-US" sz="2200" b="1" dirty="0">
                          <a:effectLst/>
                        </a:rPr>
                        <a:t>4</a:t>
                      </a:r>
                      <a:r>
                        <a:rPr lang="zh-CN" sz="2200" b="1" dirty="0">
                          <a:effectLst/>
                        </a:rPr>
                        <a:t>个参数（非浮点数值）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$8-$15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$t0-$t7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临时变量，不需要保存，但其值可能因子程序调用而被改写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$16-$23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$s0-$s7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子程序寄存器变量，子程序在使用前需保存旧值并在返回前恢复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$24-$25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$t8, $t9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临时变量，不需要保存，但其值可能因子程序调用而被改写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$26-$27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$k0, $k1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内核用寄存器；保留给中断或自陷程序使用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$28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$gp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全局指针，用于访问</a:t>
                      </a:r>
                      <a:r>
                        <a:rPr lang="en-US" sz="2200" b="1" dirty="0">
                          <a:effectLst/>
                        </a:rPr>
                        <a:t>static/extern</a:t>
                      </a:r>
                      <a:r>
                        <a:rPr lang="zh-CN" sz="2200" b="1" dirty="0">
                          <a:effectLst/>
                        </a:rPr>
                        <a:t>变量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$29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$sp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堆栈指针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$30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$fp/$s8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第</a:t>
                      </a:r>
                      <a:r>
                        <a:rPr lang="en-US" sz="2200" b="1" dirty="0">
                          <a:effectLst/>
                        </a:rPr>
                        <a:t>9</a:t>
                      </a:r>
                      <a:r>
                        <a:rPr lang="zh-CN" sz="2200" b="1" dirty="0">
                          <a:effectLst/>
                        </a:rPr>
                        <a:t>个寄存器变量；</a:t>
                      </a:r>
                      <a:r>
                        <a:rPr lang="zh-CN" altLang="en-US" sz="2200" b="1" dirty="0">
                          <a:effectLst/>
                        </a:rPr>
                        <a:t>或被</a:t>
                      </a:r>
                      <a:r>
                        <a:rPr lang="zh-CN" sz="2200" b="1" dirty="0">
                          <a:effectLst/>
                        </a:rPr>
                        <a:t>子程序用作</a:t>
                      </a:r>
                      <a:r>
                        <a:rPr lang="zh-CN" altLang="en-US" sz="2200" b="1" dirty="0">
                          <a:effectLst/>
                        </a:rPr>
                        <a:t>栈</a:t>
                      </a:r>
                      <a:r>
                        <a:rPr lang="zh-CN" sz="2200" b="1" dirty="0">
                          <a:effectLst/>
                        </a:rPr>
                        <a:t>帧指针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$31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$ra</a:t>
                      </a:r>
                      <a:endParaRPr lang="en-US" sz="2200" b="1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b="1" dirty="0">
                          <a:effectLst/>
                        </a:rPr>
                        <a:t>存放子程序的返回地址，子程序通常以指令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jr</a:t>
                      </a: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zh-CN" sz="2200" b="1" dirty="0">
                          <a:effectLst/>
                        </a:rPr>
                        <a:t>结束</a:t>
                      </a:r>
                      <a:endParaRPr lang="en-US" sz="2200" b="1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7664" y="33265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MIPS</a:t>
            </a:r>
            <a:r>
              <a:rPr lang="zh-CN" altLang="en-US" sz="2800" b="1" dirty="0"/>
              <a:t>寄存器功能表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328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立即寻址（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型）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b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寄存器寻址（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型）</a:t>
            </a:r>
            <a:endParaRPr lang="en-US" altLang="zh-CN" sz="28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的指令格式与寻址方式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0185" y="3140968"/>
            <a:ext cx="5111975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$a0, $a0, 100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0186" y="2250532"/>
            <a:ext cx="4176000" cy="413412"/>
            <a:chOff x="0" y="0"/>
            <a:chExt cx="2154646" cy="185057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a typeface="宋体"/>
                  <a:cs typeface="Times New Roman"/>
                </a:rPr>
                <a:t>op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59228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rs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8457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7686" y="0"/>
              <a:ext cx="1076960" cy="184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imme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9675" y="2656154"/>
            <a:ext cx="4007476" cy="412805"/>
            <a:chOff x="36707" y="0"/>
            <a:chExt cx="2448339" cy="185057"/>
          </a:xfrm>
        </p:grpSpPr>
        <p:sp>
          <p:nvSpPr>
            <p:cNvPr id="15" name="矩形 14"/>
            <p:cNvSpPr/>
            <p:nvPr/>
          </p:nvSpPr>
          <p:spPr>
            <a:xfrm>
              <a:off x="36707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6634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79855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07769" y="0"/>
              <a:ext cx="1077277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16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00186" y="4596341"/>
            <a:ext cx="4175870" cy="414000"/>
            <a:chOff x="971600" y="4020277"/>
            <a:chExt cx="3528392" cy="504056"/>
          </a:xfrm>
        </p:grpSpPr>
        <p:sp>
          <p:nvSpPr>
            <p:cNvPr id="33" name="矩形 32"/>
            <p:cNvSpPr/>
            <p:nvPr/>
          </p:nvSpPr>
          <p:spPr>
            <a:xfrm>
              <a:off x="971600" y="4020277"/>
              <a:ext cx="588188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CC"/>
                  </a:solidFill>
                  <a:effectLst/>
                  <a:ea typeface="宋体"/>
                  <a:cs typeface="Times New Roman"/>
                </a:rPr>
                <a:t>0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559788" y="4020277"/>
              <a:ext cx="588188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rs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47978" y="4020277"/>
              <a:ext cx="588188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rt</a:t>
              </a:r>
              <a:endParaRPr lang="en-US" sz="2400">
                <a:effectLst/>
                <a:ea typeface="宋体"/>
                <a:cs typeface="Times New Roman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36166" y="4020277"/>
              <a:ext cx="588188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rd</a:t>
              </a:r>
              <a:endParaRPr lang="en-US" sz="2400">
                <a:effectLst/>
                <a:ea typeface="宋体"/>
                <a:cs typeface="Times New Roman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324356" y="4020277"/>
              <a:ext cx="588188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…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12546" y="4020277"/>
              <a:ext cx="587446" cy="5033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funct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99374" y="5028389"/>
            <a:ext cx="4004674" cy="344827"/>
            <a:chOff x="0" y="0"/>
            <a:chExt cx="2626892" cy="185057"/>
          </a:xfrm>
        </p:grpSpPr>
        <p:sp>
          <p:nvSpPr>
            <p:cNvPr id="27" name="矩形 26"/>
            <p:cNvSpPr/>
            <p:nvPr/>
          </p:nvSpPr>
          <p:spPr>
            <a:xfrm>
              <a:off x="0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6</a:t>
              </a:r>
              <a:endParaRPr lang="en-US" sz="3200">
                <a:effectLst/>
                <a:ea typeface="宋体"/>
                <a:cs typeface="Times New Roman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5534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97875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1571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23912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68117" y="0"/>
              <a:ext cx="358775" cy="18478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00186" y="5415607"/>
            <a:ext cx="5111974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$t0, $t0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52120" y="3861048"/>
            <a:ext cx="3384376" cy="945340"/>
          </a:xfrm>
          <a:prstGeom prst="wedgeRoundRectCallout">
            <a:avLst>
              <a:gd name="adj1" fmla="val -46863"/>
              <a:gd name="adj2" fmla="val -94388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zh-CN" altLang="en-US" sz="2600" b="1" dirty="0">
                <a:solidFill>
                  <a:srgbClr val="006600"/>
                </a:solidFill>
              </a:rPr>
              <a:t>汇编指令，其格式为：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652120" y="5363980"/>
            <a:ext cx="3384376" cy="945340"/>
          </a:xfrm>
          <a:prstGeom prst="wedgeRoundRectCallout">
            <a:avLst>
              <a:gd name="adj1" fmla="val -59384"/>
              <a:gd name="adj2" fmla="val -22431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6600"/>
                </a:solidFill>
              </a:rPr>
              <a:t>汇编指令，其格式为：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algn="ctr"/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5652120" y="1484784"/>
            <a:ext cx="3384376" cy="945340"/>
          </a:xfrm>
          <a:prstGeom prst="wedgeRoundRectCallout">
            <a:avLst>
              <a:gd name="adj1" fmla="val -63337"/>
              <a:gd name="adj2" fmla="val 40087"/>
              <a:gd name="adj3" fmla="val 16667"/>
            </a:avLst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zh-CN" altLang="en-US" sz="2600" b="1" dirty="0">
                <a:solidFill>
                  <a:srgbClr val="FFFF00"/>
                </a:solidFill>
              </a:rPr>
              <a:t>机器指令格式</a:t>
            </a:r>
            <a:endParaRPr lang="en-US" altLang="zh-CN" sz="2600" b="1" dirty="0">
              <a:solidFill>
                <a:srgbClr val="FFFF00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5652120" y="1475548"/>
            <a:ext cx="3384376" cy="945340"/>
          </a:xfrm>
          <a:prstGeom prst="wedgeRoundRectCallout">
            <a:avLst>
              <a:gd name="adj1" fmla="val -65973"/>
              <a:gd name="adj2" fmla="val 276007"/>
              <a:gd name="adj3" fmla="val 16667"/>
            </a:avLst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zh-CN" altLang="en-US" sz="2600" b="1" dirty="0">
                <a:solidFill>
                  <a:srgbClr val="FFFF00"/>
                </a:solidFill>
              </a:rPr>
              <a:t>机器指令格式</a:t>
            </a:r>
            <a:endParaRPr lang="en-US" altLang="zh-CN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/>
      <p:bldP spid="8" grpId="0" animBg="1"/>
      <p:bldP spid="41" grpId="0" animBg="1"/>
      <p:bldP spid="42" grpId="0" animBg="1"/>
      <p:bldP spid="43" grpId="0" animBg="1"/>
      <p:bldP spid="4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的指令格式与寻址方式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基址寻址（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型）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PC</a:t>
            </a:r>
            <a:r>
              <a:rPr lang="zh-CN" altLang="en-US" sz="2800" b="1" dirty="0"/>
              <a:t>相对寻址（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型）</a:t>
            </a:r>
            <a:endParaRPr lang="en-US" altLang="zh-CN" sz="2800" b="1" dirty="0"/>
          </a:p>
          <a:p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05889" y="2348880"/>
            <a:ext cx="4176000" cy="414000"/>
            <a:chOff x="0" y="0"/>
            <a:chExt cx="2154646" cy="185057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op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9228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rs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8457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err="1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77686" y="0"/>
              <a:ext cx="1076960" cy="184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offset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2533" y="2924944"/>
            <a:ext cx="3596263" cy="216024"/>
            <a:chOff x="66665" y="0"/>
            <a:chExt cx="3597471" cy="216441"/>
          </a:xfrm>
        </p:grpSpPr>
        <p:sp>
          <p:nvSpPr>
            <p:cNvPr id="10" name="矩形 9"/>
            <p:cNvSpPr/>
            <p:nvPr/>
          </p:nvSpPr>
          <p:spPr>
            <a:xfrm>
              <a:off x="66665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    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8086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9341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86858" y="31384"/>
              <a:ext cx="107727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16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5888" y="3284984"/>
            <a:ext cx="4746231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lw  $t0, 4($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5888" y="4725144"/>
            <a:ext cx="4176000" cy="414000"/>
            <a:chOff x="0" y="0"/>
            <a:chExt cx="2154646" cy="185057"/>
          </a:xfrm>
        </p:grpSpPr>
        <p:sp>
          <p:nvSpPr>
            <p:cNvPr id="26" name="矩形 25"/>
            <p:cNvSpPr/>
            <p:nvPr/>
          </p:nvSpPr>
          <p:spPr>
            <a:xfrm>
              <a:off x="0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op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9228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rs</a:t>
              </a:r>
              <a:endParaRPr lang="en-US" sz="2400">
                <a:effectLst/>
                <a:ea typeface="宋体"/>
                <a:cs typeface="Times New Roman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18457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rt</a:t>
              </a:r>
              <a:endParaRPr lang="en-US" sz="2400">
                <a:effectLst/>
                <a:ea typeface="宋体"/>
                <a:cs typeface="Times New Roman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77686" y="0"/>
              <a:ext cx="1076960" cy="184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offset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15615" y="5229200"/>
            <a:ext cx="3456385" cy="184700"/>
            <a:chOff x="209796" y="0"/>
            <a:chExt cx="3457547" cy="185057"/>
          </a:xfrm>
        </p:grpSpPr>
        <p:sp>
          <p:nvSpPr>
            <p:cNvPr id="22" name="矩形 21"/>
            <p:cNvSpPr/>
            <p:nvPr/>
          </p:nvSpPr>
          <p:spPr>
            <a:xfrm>
              <a:off x="209796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97589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79342" y="0"/>
              <a:ext cx="35922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5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90065" y="0"/>
              <a:ext cx="1077278" cy="1850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16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05888" y="5589240"/>
            <a:ext cx="5754343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$s0, $s1, EXIT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5406898" y="2132856"/>
            <a:ext cx="3384376" cy="1008112"/>
          </a:xfrm>
          <a:prstGeom prst="wedgeRoundRectCallout">
            <a:avLst>
              <a:gd name="adj1" fmla="val -63667"/>
              <a:gd name="adj2" fmla="val 83733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6600"/>
                </a:solidFill>
              </a:rPr>
              <a:t>汇编指令格式：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algn="ctr"/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offset(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480716" y="4459169"/>
            <a:ext cx="3384376" cy="945340"/>
          </a:xfrm>
          <a:prstGeom prst="wedgeRoundRectCallout">
            <a:avLst>
              <a:gd name="adj1" fmla="val -39943"/>
              <a:gd name="adj2" fmla="val 83733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6600"/>
                </a:solidFill>
              </a:rPr>
              <a:t>汇编指令格式：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algn="ctr"/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的指令格式与寻址方式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/>
              <a:t>类直接寻址（</a:t>
            </a:r>
            <a:r>
              <a:rPr lang="en-US" altLang="zh-CN" sz="2800" b="1" dirty="0"/>
              <a:t>J</a:t>
            </a:r>
            <a:r>
              <a:rPr lang="zh-CN" altLang="en-US" sz="2800" b="1" dirty="0"/>
              <a:t>型）</a:t>
            </a:r>
            <a:endParaRPr lang="en-US" sz="2800" b="1" dirty="0"/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注意：</a:t>
            </a:r>
            <a:endParaRPr lang="en-US" altLang="zh-CN" sz="28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MIPS</a:t>
            </a:r>
            <a:r>
              <a:rPr lang="zh-CN" altLang="en-US" b="1" dirty="0"/>
              <a:t>汇编采用标号的形式指明转移的目标地址；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由于指令字长固定为</a:t>
            </a:r>
            <a:r>
              <a:rPr lang="en-US" altLang="zh-CN" b="1" dirty="0"/>
              <a:t>32</a:t>
            </a:r>
            <a:r>
              <a:rPr lang="zh-CN" altLang="en-US" b="1" dirty="0"/>
              <a:t>位，</a:t>
            </a:r>
            <a:r>
              <a:rPr lang="en-US" altLang="zh-CN" b="1" dirty="0"/>
              <a:t>MIPS</a:t>
            </a:r>
            <a:r>
              <a:rPr lang="zh-CN" altLang="en-US" b="1" dirty="0"/>
              <a:t>的条件转移和非条件转移指令的目标地址是按字地址给出的，计算实际的转移地址时应将</a:t>
            </a:r>
            <a:r>
              <a:rPr lang="en-US" altLang="zh-CN" b="1" dirty="0"/>
              <a:t>target</a:t>
            </a:r>
            <a:r>
              <a:rPr lang="en-US" altLang="zh-CN" dirty="0"/>
              <a:t>/</a:t>
            </a:r>
            <a:r>
              <a:rPr lang="en-US" altLang="zh-CN" b="1" dirty="0"/>
              <a:t>offset</a:t>
            </a:r>
            <a:r>
              <a:rPr lang="zh-CN" altLang="en-US" b="1" dirty="0"/>
              <a:t>左移</a:t>
            </a:r>
            <a:r>
              <a:rPr lang="en-US" altLang="zh-CN" b="1" dirty="0"/>
              <a:t>2</a:t>
            </a:r>
            <a:r>
              <a:rPr lang="zh-CN" altLang="en-US" b="1" dirty="0"/>
              <a:t>位。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99591" y="2348880"/>
            <a:ext cx="4176000" cy="414000"/>
            <a:chOff x="0" y="0"/>
            <a:chExt cx="2154647" cy="185057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359228" cy="1850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op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9229" y="0"/>
              <a:ext cx="1795418" cy="184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target</a:t>
              </a:r>
              <a:endParaRPr lang="en-US" sz="2400" dirty="0">
                <a:effectLst/>
                <a:ea typeface="宋体"/>
                <a:cs typeface="Times New Roman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78008" y="2884396"/>
            <a:ext cx="3133952" cy="184564"/>
            <a:chOff x="178432" y="0"/>
            <a:chExt cx="3134128" cy="184700"/>
          </a:xfrm>
        </p:grpSpPr>
        <p:sp>
          <p:nvSpPr>
            <p:cNvPr id="10" name="矩形 9"/>
            <p:cNvSpPr/>
            <p:nvPr/>
          </p:nvSpPr>
          <p:spPr>
            <a:xfrm>
              <a:off x="178432" y="0"/>
              <a:ext cx="359107" cy="184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18050" y="0"/>
              <a:ext cx="1794510" cy="18415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26</a:t>
              </a:r>
              <a:endParaRPr lang="en-US" sz="3200" dirty="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99591" y="3284984"/>
            <a:ext cx="4176000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RSLT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716016" y="3068960"/>
            <a:ext cx="3384376" cy="945340"/>
          </a:xfrm>
          <a:prstGeom prst="wedgeRoundRectCallout">
            <a:avLst>
              <a:gd name="adj1" fmla="val -91344"/>
              <a:gd name="adj2" fmla="val -19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rgbClr val="006600"/>
                </a:solidFill>
              </a:rPr>
              <a:t>指令格式：</a:t>
            </a:r>
            <a:endParaRPr lang="en-US" altLang="zh-CN" sz="2600" b="1" dirty="0">
              <a:solidFill>
                <a:srgbClr val="006600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target</a:t>
            </a:r>
            <a:endParaRPr lang="en-US" sz="24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常用指令集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——</a:t>
            </a:r>
            <a:r>
              <a:rPr lang="en-US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en-US" altLang="zh-CN" b="1" cap="none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eihai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MIPS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>
            <a:noAutofit/>
          </a:bodyPr>
          <a:lstStyle/>
          <a:p>
            <a:r>
              <a:rPr lang="zh-CN" altLang="en-US" sz="2800" b="1" dirty="0"/>
              <a:t>按照使用频率的不同，</a:t>
            </a:r>
            <a:r>
              <a:rPr lang="en-US" altLang="zh-CN" sz="2800" b="1" dirty="0"/>
              <a:t>MIPS-32</a:t>
            </a:r>
            <a:r>
              <a:rPr lang="zh-CN" altLang="en-US" sz="2800" b="1" dirty="0"/>
              <a:t>指令集包括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个子集：</a:t>
            </a:r>
            <a:endParaRPr lang="en-US" altLang="zh-CN" sz="28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核心指令子集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/>
              <a:t>MIPS core instructions</a:t>
            </a:r>
            <a:r>
              <a:rPr lang="en-US" altLang="zh-CN" sz="2400" b="1" dirty="0">
                <a:latin typeface="+mn-ea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算术核心指令子集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/>
              <a:t>MIPS Arithmetic core</a:t>
            </a:r>
            <a:r>
              <a:rPr lang="en-US" altLang="zh-CN" sz="2400" b="1" dirty="0">
                <a:latin typeface="+mn-ea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剩余指令子集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/>
              <a:t>Remaining MIPS-32</a:t>
            </a:r>
            <a:r>
              <a:rPr lang="en-US" altLang="zh-CN" sz="2400" b="1" dirty="0">
                <a:latin typeface="+mn-ea"/>
              </a:rPr>
              <a:t>)</a:t>
            </a:r>
            <a:endParaRPr lang="en-US" altLang="zh-CN" sz="2400" b="1" dirty="0"/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b="1" dirty="0"/>
              <a:t>对</a:t>
            </a:r>
            <a:r>
              <a:rPr lang="en-US" altLang="zh-CN" b="1" dirty="0"/>
              <a:t>MIPS-32</a:t>
            </a:r>
            <a:r>
              <a:rPr lang="zh-CN" altLang="en-US" b="1" dirty="0"/>
              <a:t>核心指令子集进行少量的筛选和扩充，形成面向我校计算机及信息安全专业准大三学生的</a:t>
            </a:r>
            <a:r>
              <a:rPr lang="en-US" altLang="zh-CN" b="1" dirty="0"/>
              <a:t>Weihai MIPS</a:t>
            </a:r>
            <a:r>
              <a:rPr lang="zh-CN" altLang="en-US" b="1" dirty="0"/>
              <a:t>指令集，共</a:t>
            </a:r>
            <a:r>
              <a:rPr lang="en-US" altLang="zh-CN" b="1" dirty="0"/>
              <a:t>36</a:t>
            </a:r>
            <a:r>
              <a:rPr lang="zh-CN" altLang="en-US" b="1" dirty="0"/>
              <a:t>条常用指令。</a:t>
            </a:r>
            <a:endParaRPr lang="en-US" altLang="zh-CN" b="1" dirty="0"/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b="1" dirty="0"/>
              <a:t>按照</a:t>
            </a:r>
            <a:r>
              <a:rPr lang="en-US" altLang="zh-CN" b="1" dirty="0"/>
              <a:t>RISC</a:t>
            </a:r>
            <a:r>
              <a:rPr lang="zh-CN" altLang="en-US" b="1" dirty="0"/>
              <a:t>的原理，复杂功能由简单指令编程实现</a:t>
            </a:r>
            <a:endParaRPr lang="en-US" altLang="zh-CN" b="1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b="1" dirty="0"/>
              <a:t>    ——</a:t>
            </a:r>
            <a:r>
              <a:rPr lang="zh-CN" altLang="en-US" b="1" dirty="0"/>
              <a:t>对于</a:t>
            </a:r>
            <a:r>
              <a:rPr lang="zh-CN" altLang="en-US" dirty="0"/>
              <a:t>具体</a:t>
            </a:r>
            <a:r>
              <a:rPr lang="zh-CN" altLang="en-US" b="1" dirty="0"/>
              <a:t>题目，此</a:t>
            </a:r>
            <a:r>
              <a:rPr lang="en-US" altLang="zh-CN" b="1" dirty="0"/>
              <a:t>36</a:t>
            </a:r>
            <a:r>
              <a:rPr lang="zh-CN" altLang="en-US" b="1" dirty="0"/>
              <a:t>条指令足以应对。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7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顺序结构程序设计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1.1</a:t>
            </a:r>
            <a:r>
              <a:rPr lang="zh-CN" altLang="en-US" sz="2800" b="1" dirty="0"/>
              <a:t>：将立即数 </a:t>
            </a:r>
            <a:r>
              <a:rPr lang="en-US" altLang="zh-CN" sz="2800" b="1" dirty="0"/>
              <a:t>-100 </a:t>
            </a:r>
            <a:r>
              <a:rPr lang="zh-CN" altLang="en-US" sz="2800" b="1" dirty="0"/>
              <a:t>存入 </a:t>
            </a:r>
            <a:r>
              <a:rPr lang="en-US" altLang="zh-CN" sz="2800" b="1" dirty="0"/>
              <a:t>$s0 </a:t>
            </a:r>
            <a:r>
              <a:rPr lang="zh-CN" altLang="en-US" sz="2800" b="1" dirty="0"/>
              <a:t>寄存器。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$s0, $zero, -100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1.2</a:t>
            </a:r>
            <a:r>
              <a:rPr lang="zh-CN" altLang="en-US" sz="2800" b="1" dirty="0"/>
              <a:t>：将立即数 </a:t>
            </a:r>
            <a:r>
              <a:rPr lang="en-US" altLang="zh-CN" sz="2800" b="1" dirty="0"/>
              <a:t>0x20190701 </a:t>
            </a:r>
            <a:r>
              <a:rPr lang="zh-CN" altLang="en-US" sz="2800" b="1" dirty="0"/>
              <a:t>存入 </a:t>
            </a:r>
            <a:r>
              <a:rPr lang="en-US" altLang="zh-CN" sz="2800" b="1" dirty="0"/>
              <a:t>$s0 </a:t>
            </a:r>
            <a:r>
              <a:rPr lang="zh-CN" altLang="en-US" sz="2800" b="1" dirty="0"/>
              <a:t>寄存器。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$s0, 0x2019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$s0, $s0,   0x701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：计算 </a:t>
            </a:r>
            <a:r>
              <a:rPr lang="en-US" sz="2800" b="1" dirty="0"/>
              <a:t>$s1 </a:t>
            </a:r>
            <a:r>
              <a:rPr lang="zh-CN" altLang="en-US" sz="2800" b="1" dirty="0"/>
              <a:t>寄存器里的带符号数的相反数，结果仍存于 </a:t>
            </a:r>
            <a:r>
              <a:rPr lang="en-US" sz="2800" b="1" dirty="0"/>
              <a:t>$s1 </a:t>
            </a:r>
            <a:r>
              <a:rPr lang="zh-CN" altLang="en-US" sz="2800" b="1" dirty="0"/>
              <a:t>当中。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$s1, $zero, $s1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Ins="72000">
            <a:noAutofit/>
          </a:bodyPr>
          <a:lstStyle/>
          <a:p>
            <a:r>
              <a:rPr lang="zh-CN" altLang="en-US" b="1" dirty="0"/>
              <a:t>顺序结构程序设计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：将 </a:t>
            </a:r>
            <a:r>
              <a:rPr lang="en-US" sz="2800" b="1" dirty="0"/>
              <a:t>$s2 </a:t>
            </a:r>
            <a:r>
              <a:rPr lang="zh-CN" altLang="en-US" sz="2800" b="1" dirty="0"/>
              <a:t>寄存器里的操作数按位取反，结果仍存放于 </a:t>
            </a:r>
            <a:r>
              <a:rPr lang="en-US" sz="2800" b="1" dirty="0"/>
              <a:t>$s2</a:t>
            </a:r>
            <a:r>
              <a:rPr lang="zh-CN" altLang="en-US" sz="2800" b="1" dirty="0"/>
              <a:t>当中。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-1	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与指导书例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有何不同？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$s2,   $t2</a:t>
            </a:r>
            <a:endParaRPr lang="en-US" altLang="zh-CN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：将 </a:t>
            </a:r>
            <a:r>
              <a:rPr lang="en-US" sz="2800" b="1" dirty="0"/>
              <a:t>$t0 </a:t>
            </a:r>
            <a:r>
              <a:rPr lang="zh-CN" altLang="en-US" sz="2800" b="1" dirty="0"/>
              <a:t>寄存器清零。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sub 	$t0, 	$t0,   $t0</a:t>
            </a:r>
          </a:p>
          <a:p>
            <a:pPr marL="0" indent="0">
              <a:buNone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或者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$t0, 	$t0,   $t0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	$t0, 	$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  $zero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顺序结构程序设计</a:t>
            </a:r>
            <a:endParaRPr lang="en-US" altLang="zh-CN" b="1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/>
              <a:t>例</a:t>
            </a:r>
            <a:r>
              <a:rPr lang="en-US" sz="2800" b="1" dirty="0"/>
              <a:t>5</a:t>
            </a:r>
            <a:r>
              <a:rPr lang="zh-CN" altLang="en-US" sz="2800" b="1" dirty="0"/>
              <a:t>．将</a:t>
            </a:r>
            <a:r>
              <a:rPr lang="en-US" sz="2800" b="1" dirty="0"/>
              <a:t>$t1</a:t>
            </a:r>
            <a:r>
              <a:rPr lang="zh-CN" altLang="en-US" sz="2800" b="1" dirty="0"/>
              <a:t>寄存器的值赋给</a:t>
            </a:r>
            <a:r>
              <a:rPr lang="en-US" sz="2800" b="1" dirty="0"/>
              <a:t>$s1</a:t>
            </a:r>
            <a:r>
              <a:rPr lang="zh-CN" altLang="en-US" sz="2800" b="1" dirty="0"/>
              <a:t>寄存器。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	$s1, $t1, 	$zero</a:t>
            </a:r>
          </a:p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	$s1, $t1, $zero</a:t>
            </a:r>
            <a:endParaRPr lang="en-US" altLang="zh-CN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/>
              <a:t>例</a:t>
            </a:r>
            <a:r>
              <a:rPr lang="en-US" sz="2800" b="1" dirty="0"/>
              <a:t>6</a:t>
            </a:r>
            <a:r>
              <a:rPr lang="zh-CN" altLang="en-US" sz="2800" b="1" dirty="0"/>
              <a:t>．编写一条空操作（</a:t>
            </a:r>
            <a:r>
              <a:rPr lang="en-US" sz="2800" b="1" dirty="0"/>
              <a:t>NOP</a:t>
            </a:r>
            <a:r>
              <a:rPr lang="zh-CN" altLang="en-US" sz="2800" b="1" dirty="0"/>
              <a:t>）指令，用于等待、延时等应用场合。</a:t>
            </a:r>
            <a:endParaRPr lang="en-US" sz="28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b="1" dirty="0"/>
              <a:t>任何以寄存器 </a:t>
            </a:r>
            <a:r>
              <a:rPr lang="en-US" sz="2400" b="1" dirty="0"/>
              <a:t>$zero </a:t>
            </a:r>
            <a:r>
              <a:rPr lang="zh-CN" altLang="en-US" sz="2400" b="1" dirty="0"/>
              <a:t>为目的操作数的指令均可视为</a:t>
            </a:r>
            <a:r>
              <a:rPr lang="en-US" sz="2400" b="1" dirty="0"/>
              <a:t>NOP</a:t>
            </a:r>
            <a:r>
              <a:rPr lang="zh-CN" altLang="en-US" sz="2400" b="1" dirty="0"/>
              <a:t>，其中，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$zero, $zero, 0</a:t>
            </a:r>
            <a:r>
              <a:rPr lang="zh-CN" altLang="en-US" sz="2400" b="1" dirty="0"/>
              <a:t>是最常见的空操作指令，原因在于该指令的机器码为全 </a:t>
            </a:r>
            <a:r>
              <a:rPr lang="en-US" sz="2400" b="1" dirty="0"/>
              <a:t>0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>
            <a:noAutofit/>
          </a:bodyPr>
          <a:lstStyle/>
          <a:p>
            <a:r>
              <a:rPr lang="zh-CN" altLang="en-US" b="1" dirty="0"/>
              <a:t>循环结构程序设计</a:t>
            </a:r>
            <a:endParaRPr lang="en-US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/>
              <a:t>例</a:t>
            </a:r>
            <a:r>
              <a:rPr lang="en-US" sz="2800" b="1" dirty="0"/>
              <a:t>7</a:t>
            </a:r>
            <a:r>
              <a:rPr lang="zh-CN" altLang="en-US" sz="2800" b="1" dirty="0"/>
              <a:t>．计算十进制数 </a:t>
            </a:r>
            <a:r>
              <a:rPr lang="en-US" sz="2800" b="1" dirty="0"/>
              <a:t>1 </a:t>
            </a:r>
            <a:r>
              <a:rPr lang="zh-CN" altLang="en-US" sz="2800" b="1" dirty="0"/>
              <a:t>到 </a:t>
            </a:r>
            <a:r>
              <a:rPr lang="en-US" sz="2800" b="1" dirty="0"/>
              <a:t>100 </a:t>
            </a:r>
            <a:r>
              <a:rPr lang="zh-CN" altLang="en-US" sz="2800" b="1" dirty="0"/>
              <a:t>的累加和，结果存放在主存的第 </a:t>
            </a:r>
            <a:r>
              <a:rPr lang="en-US" sz="2800" b="1" dirty="0"/>
              <a:t>0x112 </a:t>
            </a:r>
            <a:r>
              <a:rPr lang="zh-CN" altLang="en-US" sz="2800" b="1" dirty="0"/>
              <a:t>号存储字当中。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$t0, $zero, 100	   #$t0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为循环控制变量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$t1, $t1, 	  $t1	   #$t1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存放中间结果及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#	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最终结果，初值为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NEXT:	add	$t1, $t0,   $t1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$t0, $t0,   -1	   #$t0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的值减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$t0, $zero, NEXT  #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未减到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则循环；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#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减到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则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累加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结束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$t1, 0x448($zero) #0x112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号存储字的地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#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址为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0x448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说明：</a:t>
            </a:r>
            <a:endParaRPr lang="en-US" altLang="zh-CN" sz="28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在将 </a:t>
            </a:r>
            <a:r>
              <a:rPr lang="en-US" sz="2800" b="1" dirty="0" err="1"/>
              <a:t>bne</a:t>
            </a:r>
            <a:r>
              <a:rPr lang="en-US" sz="2800" b="1" dirty="0"/>
              <a:t> </a:t>
            </a:r>
            <a:r>
              <a:rPr lang="zh-CN" altLang="en-US" sz="2800" b="1" dirty="0"/>
              <a:t>指令翻译成机器指令时，是把转移目标地址距离 </a:t>
            </a:r>
            <a:r>
              <a:rPr lang="en-US" sz="2800" b="1" dirty="0"/>
              <a:t>PC </a:t>
            </a:r>
            <a:r>
              <a:rPr lang="zh-CN" altLang="en-US" sz="2800" b="1" dirty="0"/>
              <a:t>当前值（即 </a:t>
            </a:r>
            <a:r>
              <a:rPr lang="en-US" sz="2800" b="1" dirty="0" err="1"/>
              <a:t>bne</a:t>
            </a:r>
            <a:r>
              <a:rPr lang="en-US" sz="2800" b="1" dirty="0"/>
              <a:t> </a:t>
            </a:r>
            <a:r>
              <a:rPr lang="zh-CN" altLang="en-US" sz="2800" b="1" dirty="0"/>
              <a:t>的下一条指令的地址）的相对偏移量作为其 </a:t>
            </a:r>
            <a:r>
              <a:rPr lang="en-US" sz="2800" b="1" dirty="0"/>
              <a:t>offset </a:t>
            </a:r>
            <a:r>
              <a:rPr lang="zh-CN" altLang="en-US" sz="2800" b="1" dirty="0"/>
              <a:t>字段（以指令条数为单位）。</a:t>
            </a:r>
            <a:endParaRPr lang="en-US" altLang="zh-CN" sz="28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在本例中，</a:t>
            </a:r>
            <a:r>
              <a:rPr lang="en-US" sz="2800" b="1" dirty="0"/>
              <a:t>add </a:t>
            </a:r>
            <a:r>
              <a:rPr lang="zh-CN" altLang="en-US" sz="2800" b="1" dirty="0"/>
              <a:t>指令距离 </a:t>
            </a:r>
            <a:r>
              <a:rPr lang="en-US" sz="2800" b="1" dirty="0" err="1"/>
              <a:t>sw</a:t>
            </a:r>
            <a:r>
              <a:rPr lang="en-US" sz="2800" b="1" dirty="0"/>
              <a:t> </a:t>
            </a:r>
            <a:r>
              <a:rPr lang="zh-CN" altLang="en-US" sz="2800" b="1" dirty="0"/>
              <a:t>指令的相对偏移量为 </a:t>
            </a:r>
            <a:r>
              <a:rPr lang="en-US" sz="2800" b="1" dirty="0"/>
              <a:t>-3 </a:t>
            </a:r>
            <a:r>
              <a:rPr lang="zh-CN" altLang="en-US" sz="2800" b="1" dirty="0"/>
              <a:t>条指令，因此，指令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$zero, NEXT</a:t>
            </a:r>
            <a:r>
              <a:rPr lang="zh-CN" altLang="en-US" sz="2800" b="1" dirty="0"/>
              <a:t>对应的机器码为：</a:t>
            </a:r>
            <a:endParaRPr lang="en-US" sz="28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47664" y="5445224"/>
            <a:ext cx="5904656" cy="863270"/>
            <a:chOff x="1547664" y="3933056"/>
            <a:chExt cx="5904656" cy="863270"/>
          </a:xfrm>
        </p:grpSpPr>
        <p:grpSp>
          <p:nvGrpSpPr>
            <p:cNvPr id="15" name="组合 14"/>
            <p:cNvGrpSpPr/>
            <p:nvPr/>
          </p:nvGrpSpPr>
          <p:grpSpPr>
            <a:xfrm>
              <a:off x="1547664" y="3933056"/>
              <a:ext cx="5904656" cy="432048"/>
              <a:chOff x="1547664" y="3933056"/>
              <a:chExt cx="5904656" cy="43204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47664" y="3933056"/>
                <a:ext cx="100811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000101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55776" y="3933056"/>
                <a:ext cx="100811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01000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63888" y="3933882"/>
                <a:ext cx="1008112" cy="431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00000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72000" y="3933882"/>
                <a:ext cx="2880320" cy="431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1111 1111 1111 1101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547664" y="4364278"/>
              <a:ext cx="5904656" cy="432048"/>
              <a:chOff x="1547664" y="4364278"/>
              <a:chExt cx="5904656" cy="43204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547664" y="4364278"/>
                <a:ext cx="100811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55776" y="4364278"/>
                <a:ext cx="100811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63888" y="4365104"/>
                <a:ext cx="1008112" cy="431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572000" y="4365104"/>
                <a:ext cx="2880320" cy="431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73938"/>
              </p:ext>
            </p:extLst>
          </p:nvPr>
        </p:nvGraphicFramePr>
        <p:xfrm>
          <a:off x="457200" y="476672"/>
          <a:ext cx="8229600" cy="60333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217">
                <a:tc gridSpan="3"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4400" b="1" kern="1200" cap="all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+mj-lt"/>
                          <a:ea typeface="+mj-ea"/>
                          <a:cs typeface="+mj-cs"/>
                        </a:rPr>
                        <a:t>题目样例</a:t>
                      </a:r>
                      <a:endParaRPr lang="en-US" sz="4400" b="1" kern="1200" cap="all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汽车尾灯控制器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选择排序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七人表决器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电梯呼叫系统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辗转相除法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二分查找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Fibonacci</a:t>
                      </a:r>
                      <a:r>
                        <a:rPr lang="zh-CN" altLang="en-US" sz="2200" b="1" dirty="0"/>
                        <a:t>数列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汉诺塔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阶乘计算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闰年判定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字符串比较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浮点加减法器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病房呼叫系统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指数函数计算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/>
                        <a:t>浮点乘法器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CRC</a:t>
                      </a:r>
                      <a:r>
                        <a:rPr lang="zh-CN" altLang="en-US" sz="2200" b="1" dirty="0"/>
                        <a:t>编码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CRC</a:t>
                      </a:r>
                      <a:r>
                        <a:rPr lang="zh-CN" altLang="en-US" sz="2200" b="1" dirty="0"/>
                        <a:t>校验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汉明编码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汉明校验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LED</a:t>
                      </a:r>
                      <a:r>
                        <a:rPr lang="zh-CN" altLang="en-US" sz="2200" b="1" dirty="0"/>
                        <a:t>霓虹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数码管霓虹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前序遍历二叉树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智力抢答器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音乐播放器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节奏大师（按键）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节奏大师（拨码）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银行排队器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输入字符分类统计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/>
                        <a:t>鼠标按键模拟器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16-2</a:t>
                      </a:r>
                      <a:r>
                        <a:rPr lang="zh-CN" altLang="en-US" sz="2200" b="1" dirty="0"/>
                        <a:t>进制转换训练器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乒乓球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3</a:t>
                      </a:r>
                      <a:r>
                        <a:rPr lang="zh-CN" altLang="en-US" sz="2200" b="1" dirty="0"/>
                        <a:t>段贪吃蛇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/>
                        <a:t>流水</a:t>
                      </a:r>
                      <a:r>
                        <a:rPr lang="en-US" altLang="zh-CN" sz="2200" b="1" dirty="0"/>
                        <a:t>MIPS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7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>
            <a:noAutofit/>
          </a:bodyPr>
          <a:lstStyle/>
          <a:p>
            <a:r>
              <a:rPr lang="zh-CN" altLang="en-US" b="1" dirty="0"/>
              <a:t>分支结构程序设计</a:t>
            </a:r>
            <a:endParaRPr lang="en-US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/>
              <a:t>例</a:t>
            </a:r>
            <a:r>
              <a:rPr lang="en-US" sz="2400" b="1" dirty="0"/>
              <a:t>8</a:t>
            </a:r>
            <a:r>
              <a:rPr lang="zh-CN" altLang="en-US" sz="2400" b="1" dirty="0"/>
              <a:t>．假设变量 </a:t>
            </a:r>
            <a:r>
              <a:rPr lang="en-US" sz="2400" b="1" dirty="0"/>
              <a:t>f</a:t>
            </a:r>
            <a:r>
              <a:rPr lang="zh-CN" altLang="en-US" sz="2400" b="1" dirty="0"/>
              <a:t>、</a:t>
            </a:r>
            <a:r>
              <a:rPr lang="en-US" sz="2400" b="1" dirty="0"/>
              <a:t>g</a:t>
            </a:r>
            <a:r>
              <a:rPr lang="zh-CN" altLang="en-US" sz="2400" b="1" dirty="0"/>
              <a:t>、</a:t>
            </a:r>
            <a:r>
              <a:rPr lang="en-US" sz="2400" b="1" dirty="0"/>
              <a:t>h</a:t>
            </a:r>
            <a:r>
              <a:rPr lang="zh-CN" altLang="en-US" sz="2400" b="1" dirty="0"/>
              <a:t>、</a:t>
            </a:r>
            <a:r>
              <a:rPr lang="en-US" sz="2400" b="1" dirty="0" err="1"/>
              <a:t>i</a:t>
            </a:r>
            <a:r>
              <a:rPr lang="zh-CN" altLang="en-US" sz="2400" b="1" dirty="0"/>
              <a:t>、</a:t>
            </a:r>
            <a:r>
              <a:rPr lang="en-US" sz="2400" b="1" dirty="0"/>
              <a:t>j </a:t>
            </a:r>
            <a:r>
              <a:rPr lang="zh-CN" altLang="en-US" sz="2400" b="1" dirty="0"/>
              <a:t>的主存地址分别为</a:t>
            </a:r>
            <a:r>
              <a:rPr lang="en-US" sz="2400" b="1" dirty="0"/>
              <a:t>0</a:t>
            </a:r>
            <a:r>
              <a:rPr lang="zh-CN" altLang="en-US" sz="2400" b="1" dirty="0"/>
              <a:t>、</a:t>
            </a:r>
            <a:r>
              <a:rPr lang="en-US" sz="2400" b="1" dirty="0"/>
              <a:t>4</a:t>
            </a:r>
            <a:r>
              <a:rPr lang="zh-CN" altLang="en-US" sz="2400" b="1" dirty="0"/>
              <a:t>、</a:t>
            </a:r>
            <a:r>
              <a:rPr lang="en-US" sz="2400" b="1" dirty="0"/>
              <a:t>8</a:t>
            </a:r>
            <a:r>
              <a:rPr lang="zh-CN" altLang="en-US" sz="2400" b="1" dirty="0"/>
              <a:t>、</a:t>
            </a:r>
            <a:r>
              <a:rPr lang="en-US" sz="2400" b="1" dirty="0"/>
              <a:t>12</a:t>
            </a:r>
            <a:r>
              <a:rPr lang="zh-CN" altLang="en-US" sz="2400" b="1" dirty="0"/>
              <a:t>、</a:t>
            </a:r>
            <a:r>
              <a:rPr lang="en-US" sz="2400" b="1" dirty="0"/>
              <a:t>16</a:t>
            </a:r>
            <a:r>
              <a:rPr lang="zh-CN" altLang="en-US" sz="2400" b="1" dirty="0"/>
              <a:t>，则可将</a:t>
            </a:r>
            <a:r>
              <a:rPr lang="en-US" sz="2400" b="1" dirty="0"/>
              <a:t>C</a:t>
            </a:r>
            <a:r>
              <a:rPr lang="zh-CN" altLang="en-US" sz="2400" b="1" dirty="0"/>
              <a:t>语句： </a:t>
            </a:r>
            <a:endParaRPr lang="en-US" sz="2400" b="1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j) f = g + h; else f = g – 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400" b="1" dirty="0"/>
              <a:t>编译为如下所示的</a:t>
            </a:r>
            <a:r>
              <a:rPr lang="en-US" sz="2400" b="1" dirty="0"/>
              <a:t>MIPS</a:t>
            </a:r>
            <a:r>
              <a:rPr lang="zh-CN" altLang="en-US" sz="2400" b="1" dirty="0"/>
              <a:t>汇编语言程序。</a:t>
            </a: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$s1, 4($zero)	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将变量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$s2, 8($zero)	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$s3, 12($zero)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$s4, 16($zero)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$s3, $s4, ELSE	#offset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字段值为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$s0, $s1, $s2	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分支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	RSLT			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跳过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分支，重要！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ELSE:	sub	$s0, $s1, $s2	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分支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RSLT: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$s0, 0($zero)		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当中的结果存至变量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子程序设计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CC"/>
                </a:solidFill>
              </a:rPr>
              <a:t>子程序</a:t>
            </a:r>
            <a:r>
              <a:rPr lang="zh-CN" altLang="en-US" b="1" dirty="0"/>
              <a:t>（又称过程）是模块化程序设计的重要手段，能够提高程序的重用性、可读性和可维护性。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在调用子程序时，主程序经常要与其交换参数，</a:t>
            </a:r>
            <a:r>
              <a:rPr lang="en-US" altLang="zh-CN" b="1" dirty="0"/>
              <a:t>MIPS</a:t>
            </a:r>
            <a:r>
              <a:rPr lang="zh-CN" altLang="en-US" b="1" dirty="0"/>
              <a:t>总是尽可能地使用寄存器进行参数传递。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常用作参数传递的寄存器包括：</a:t>
            </a:r>
            <a:r>
              <a:rPr lang="en-US" b="1" dirty="0"/>
              <a:t>$a0 - $a3</a:t>
            </a:r>
            <a:r>
              <a:rPr lang="zh-CN" altLang="en-US" b="1" dirty="0"/>
              <a:t>（主程序用其向子程序传递参数）、</a:t>
            </a:r>
            <a:r>
              <a:rPr lang="en-US" b="1" dirty="0"/>
              <a:t>$v0 - $v1</a:t>
            </a:r>
            <a:r>
              <a:rPr lang="zh-CN" altLang="en-US" b="1" dirty="0"/>
              <a:t>（子程序用其存放返回值）。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/>
              <a:t>子程序调用指令为</a:t>
            </a:r>
            <a:r>
              <a:rPr lang="en-US" sz="2600" b="1" dirty="0" err="1"/>
              <a:t>jal</a:t>
            </a:r>
            <a:r>
              <a:rPr lang="zh-CN" altLang="en-US" sz="2600" b="1" dirty="0"/>
              <a:t>，用于将指令的执行流程转移至子程序，同时将返回地址保存在寄存器 </a:t>
            </a:r>
            <a:r>
              <a:rPr lang="en-US" sz="2600" b="1" dirty="0"/>
              <a:t>$</a:t>
            </a:r>
            <a:r>
              <a:rPr lang="en-US" sz="2600" b="1" dirty="0" err="1"/>
              <a:t>ra</a:t>
            </a:r>
            <a:r>
              <a:rPr lang="zh-CN" altLang="en-US" sz="2600" b="1" dirty="0"/>
              <a:t>当中。</a:t>
            </a:r>
            <a:endParaRPr lang="en-US" altLang="zh-CN" sz="26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</a:rPr>
              <a:t>注意：</a:t>
            </a:r>
            <a:r>
              <a:rPr lang="en-US" sz="2600" b="1" dirty="0"/>
              <a:t>MIPS</a:t>
            </a:r>
            <a:r>
              <a:rPr lang="zh-CN" altLang="en-US" sz="2600" b="1" dirty="0"/>
              <a:t>是将</a:t>
            </a:r>
            <a:r>
              <a:rPr lang="en-US" sz="2600" b="1" dirty="0" err="1"/>
              <a:t>jal</a:t>
            </a:r>
            <a:r>
              <a:rPr lang="zh-CN" altLang="en-US" sz="2600" b="1" dirty="0"/>
              <a:t>指令之后的第</a:t>
            </a:r>
            <a:r>
              <a:rPr lang="en-US" sz="2600" b="1" dirty="0"/>
              <a:t>2</a:t>
            </a:r>
            <a:r>
              <a:rPr lang="zh-CN" altLang="en-US" sz="2600" b="1" dirty="0"/>
              <a:t>条指令的地址（即</a:t>
            </a:r>
            <a:r>
              <a:rPr lang="en-US" sz="2600" b="1" dirty="0" err="1"/>
              <a:t>jal</a:t>
            </a:r>
            <a:r>
              <a:rPr lang="zh-CN" altLang="en-US" sz="2600" b="1" dirty="0"/>
              <a:t>指令本身的地址 </a:t>
            </a:r>
            <a:r>
              <a:rPr lang="en-US" sz="2600" b="1" dirty="0"/>
              <a:t>+ 8</a:t>
            </a:r>
            <a:r>
              <a:rPr lang="zh-CN" altLang="en-US" sz="2600" b="1" dirty="0"/>
              <a:t>，或当前的</a:t>
            </a:r>
            <a:r>
              <a:rPr lang="en-US" sz="2600" b="1" dirty="0"/>
              <a:t>PC</a:t>
            </a:r>
            <a:r>
              <a:rPr lang="zh-CN" altLang="en-US" sz="2600" b="1" dirty="0"/>
              <a:t>值 </a:t>
            </a:r>
            <a:r>
              <a:rPr lang="en-US" sz="2600" b="1" dirty="0"/>
              <a:t>+ 4</a:t>
            </a:r>
            <a:r>
              <a:rPr lang="zh-CN" altLang="en-US" sz="2600" b="1" dirty="0"/>
              <a:t>）作为子程序执行完后的返回地址。</a:t>
            </a:r>
            <a:endParaRPr lang="en-US" altLang="zh-CN" sz="26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/>
              <a:t>原因在于</a:t>
            </a:r>
            <a:r>
              <a:rPr lang="en-US" sz="2600" b="1" dirty="0"/>
              <a:t>MIPS</a:t>
            </a:r>
            <a:r>
              <a:rPr lang="zh-CN" altLang="en-US" sz="2600" b="1" dirty="0"/>
              <a:t>通常采用流水线机制，为了降低转移指令对流水线效能的影响，</a:t>
            </a:r>
            <a:r>
              <a:rPr lang="en-US" sz="2600" b="1" dirty="0"/>
              <a:t>MIPS</a:t>
            </a:r>
            <a:r>
              <a:rPr lang="zh-CN" altLang="en-US" sz="2600" b="1" dirty="0"/>
              <a:t>会把紧跟在 </a:t>
            </a:r>
            <a:r>
              <a:rPr lang="en-US" sz="2600" b="1" dirty="0" err="1"/>
              <a:t>jal</a:t>
            </a:r>
            <a:r>
              <a:rPr lang="en-US" sz="2600" b="1" dirty="0"/>
              <a:t> </a:t>
            </a:r>
            <a:r>
              <a:rPr lang="zh-CN" altLang="en-US" sz="2600" b="1" dirty="0"/>
              <a:t>指令之后的第一条指令执行完，然后再转至子程序执行。</a:t>
            </a:r>
            <a:endParaRPr lang="en-US" altLang="zh-CN" sz="26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/>
              <a:t>本次设计中，可在 </a:t>
            </a:r>
            <a:r>
              <a:rPr lang="en-US" altLang="zh-CN" sz="2600" b="1" dirty="0" err="1"/>
              <a:t>jal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指令后安排一条空操作指令。</a:t>
            </a:r>
            <a:endParaRPr lang="en-US" altLang="zh-CN" sz="26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/>
              <a:t>子程序的最后一条指令通常为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zh-CN" altLang="en-US" sz="2600" b="1" dirty="0"/>
              <a:t>，用于返回。</a:t>
            </a:r>
            <a:endParaRPr lang="en-US" altLang="zh-CN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Ins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b="1" dirty="0"/>
              <a:t>例</a:t>
            </a:r>
            <a:r>
              <a:rPr lang="en-US" sz="2800" b="1" dirty="0"/>
              <a:t>9</a:t>
            </a:r>
            <a:r>
              <a:rPr lang="zh-CN" altLang="en-US" sz="2800" b="1" dirty="0"/>
              <a:t>：假设有</a:t>
            </a:r>
            <a:r>
              <a:rPr lang="en-US" sz="2800" b="1" dirty="0"/>
              <a:t>C</a:t>
            </a:r>
            <a:r>
              <a:rPr lang="zh-CN" altLang="en-US" sz="2800" b="1" dirty="0"/>
              <a:t>函数：</a:t>
            </a:r>
            <a:endParaRPr lang="en-US" sz="2800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leaf_example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f = (g + h) –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/>
              <a:t>已知其形参变量 </a:t>
            </a:r>
            <a:r>
              <a:rPr lang="en-US" sz="2400" b="1" dirty="0"/>
              <a:t>g</a:t>
            </a:r>
            <a:r>
              <a:rPr lang="zh-CN" altLang="en-US" sz="2400" b="1" dirty="0"/>
              <a:t>、</a:t>
            </a:r>
            <a:r>
              <a:rPr lang="en-US" sz="2400" b="1" dirty="0"/>
              <a:t>h</a:t>
            </a:r>
            <a:r>
              <a:rPr lang="zh-CN" altLang="en-US" sz="2400" b="1" dirty="0"/>
              <a:t>、</a:t>
            </a:r>
            <a:r>
              <a:rPr lang="en-US" sz="2400" b="1" dirty="0" err="1"/>
              <a:t>i</a:t>
            </a:r>
            <a:r>
              <a:rPr lang="zh-CN" altLang="en-US" sz="2400" b="1" dirty="0"/>
              <a:t>、</a:t>
            </a:r>
            <a:r>
              <a:rPr lang="en-US" sz="2400" b="1" dirty="0"/>
              <a:t>j </a:t>
            </a:r>
            <a:r>
              <a:rPr lang="zh-CN" altLang="en-US" sz="2400" b="1" dirty="0"/>
              <a:t>的主存地址分别为 </a:t>
            </a:r>
            <a:r>
              <a:rPr lang="en-US" sz="2400" b="1" dirty="0"/>
              <a:t>0</a:t>
            </a:r>
            <a:r>
              <a:rPr lang="zh-CN" altLang="en-US" sz="2400" b="1" dirty="0"/>
              <a:t>、</a:t>
            </a:r>
            <a:r>
              <a:rPr lang="en-US" sz="2400" b="1" dirty="0"/>
              <a:t>4</a:t>
            </a:r>
            <a:r>
              <a:rPr lang="zh-CN" altLang="en-US" sz="2400" b="1" dirty="0"/>
              <a:t>、</a:t>
            </a:r>
            <a:r>
              <a:rPr lang="en-US" sz="2400" b="1" dirty="0"/>
              <a:t>8</a:t>
            </a:r>
            <a:r>
              <a:rPr lang="zh-CN" altLang="en-US" sz="2400" b="1" dirty="0"/>
              <a:t>、</a:t>
            </a:r>
            <a:r>
              <a:rPr lang="en-US" sz="2400" b="1" dirty="0"/>
              <a:t>12</a:t>
            </a:r>
            <a:r>
              <a:rPr lang="zh-CN" altLang="en-US" sz="2400" b="1" dirty="0"/>
              <a:t>，且已由如下指令依次与寄存器</a:t>
            </a:r>
            <a:r>
              <a:rPr lang="en-US" sz="2400" b="1" dirty="0"/>
              <a:t>$a0 - $a3</a:t>
            </a:r>
            <a:r>
              <a:rPr lang="zh-CN" altLang="en-US" sz="2400" b="1" dirty="0"/>
              <a:t>关联：</a:t>
            </a:r>
            <a:endParaRPr lang="en-US" altLang="zh-CN" sz="2400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lw		$a0, 0($zero)	  #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将变量</a:t>
            </a:r>
            <a:r>
              <a:rPr lang="zh-CN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lw		$a1, 4($zero)	  #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lw		$a2, 8($zero)	  #     </a:t>
            </a:r>
            <a:r>
              <a:rPr lang="zh-CN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lw		$a3, 12($zero)	  #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的值取至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$a3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/>
              <a:t>则可将该上述</a:t>
            </a:r>
            <a:r>
              <a:rPr lang="en-US" sz="2800" b="1" dirty="0"/>
              <a:t>C</a:t>
            </a:r>
            <a:r>
              <a:rPr lang="zh-CN" altLang="en-US" sz="2800" b="1" dirty="0"/>
              <a:t>函数编译为如下所示的</a:t>
            </a:r>
            <a:r>
              <a:rPr lang="en-US" sz="2800" b="1" dirty="0"/>
              <a:t>MIPS</a:t>
            </a:r>
            <a:r>
              <a:rPr lang="zh-CN" altLang="en-US" sz="2800" b="1" dirty="0"/>
              <a:t>子程序。</a:t>
            </a:r>
            <a:endParaRPr lang="en-US" sz="28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leaf_exmp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-12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修改堆栈指针，准备入栈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8($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	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$s1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$s2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压入堆栈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$s1, 4($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		#   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作为现场信息加以保护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$s2, 0($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$s0, $a0, $a1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计算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+ h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，存至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$s1, $a2, $a3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计算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j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，存至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sub	$s2, $s0, $s1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将二者做减法，存至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$v0, $s2, $zero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将结果存至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$v0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，作为返回值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$s2, 0($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	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恢复现场，注意出栈顺序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$s1, 4($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lw	$s0, 8($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修改堆栈指针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返回主程序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6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如果一个子程序在执行过程中（返回之前）又发生了子程序调用，则称为子程序的</a:t>
            </a:r>
            <a:r>
              <a:rPr lang="zh-CN" altLang="en-US" sz="2800" b="1" dirty="0">
                <a:solidFill>
                  <a:srgbClr val="0000CC"/>
                </a:solidFill>
              </a:rPr>
              <a:t>嵌套</a:t>
            </a:r>
            <a:r>
              <a:rPr lang="zh-CN" altLang="en-US" sz="2800" b="1" dirty="0"/>
              <a:t>调用。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特别地，如果再次被调用的子程序与主调程序是同一个子程序，则称为子程序的</a:t>
            </a:r>
            <a:r>
              <a:rPr lang="zh-CN" altLang="en-US" sz="2800" b="1" dirty="0">
                <a:solidFill>
                  <a:srgbClr val="0000CC"/>
                </a:solidFill>
              </a:rPr>
              <a:t>递归</a:t>
            </a:r>
            <a:r>
              <a:rPr lang="zh-CN" altLang="en-US" sz="2800" b="1" dirty="0"/>
              <a:t>调用。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由于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的参数传递倾向于使用</a:t>
            </a:r>
            <a:r>
              <a:rPr lang="en-US" sz="2800" b="1" dirty="0"/>
              <a:t>$a0 - $a3</a:t>
            </a:r>
            <a:r>
              <a:rPr lang="zh-CN" altLang="en-US" sz="2800" b="1" dirty="0"/>
              <a:t>，返回地址又被固定存入 </a:t>
            </a:r>
            <a:r>
              <a:rPr lang="en-US" sz="2800" b="1" dirty="0"/>
              <a:t>$</a:t>
            </a:r>
            <a:r>
              <a:rPr lang="en-US" sz="2800" b="1" dirty="0" err="1"/>
              <a:t>ra</a:t>
            </a:r>
            <a:r>
              <a:rPr lang="zh-CN" altLang="en-US" sz="2800" b="1" dirty="0"/>
              <a:t>；又由于在发生子程序的嵌套调用时，原子程序并未执行完，因此原有参数和返回地址的转储就成为了一个关键问题。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转储可采用堆栈来实现。</a:t>
            </a:r>
            <a:endParaRPr 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1" dirty="0"/>
              <a:t>例</a:t>
            </a:r>
            <a:r>
              <a:rPr lang="en-US" sz="2800" b="1" dirty="0"/>
              <a:t>10</a:t>
            </a:r>
            <a:r>
              <a:rPr lang="zh-CN" altLang="en-US" sz="2800" b="1" dirty="0"/>
              <a:t>：对于采用递归方式计算自然数列前</a:t>
            </a:r>
            <a:r>
              <a:rPr lang="en-US" sz="2800" b="1" dirty="0"/>
              <a:t>n</a:t>
            </a:r>
            <a:r>
              <a:rPr lang="zh-CN" altLang="en-US" sz="2800" b="1" dirty="0"/>
              <a:t>项和的</a:t>
            </a:r>
            <a:r>
              <a:rPr lang="en-US" sz="2800" b="1" dirty="0"/>
              <a:t>C</a:t>
            </a:r>
            <a:r>
              <a:rPr lang="zh-CN" altLang="en-US" sz="2800" b="1" dirty="0"/>
              <a:t>函数：</a:t>
            </a:r>
            <a:endParaRPr lang="en-US" sz="28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sigma(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(n &lt; 1)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else	  return (n +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igma(n - 1));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/>
              <a:t>已知形参变量 </a:t>
            </a:r>
            <a:r>
              <a:rPr lang="en-US" sz="2800" b="1" dirty="0"/>
              <a:t>n </a:t>
            </a:r>
            <a:r>
              <a:rPr lang="zh-CN" altLang="en-US" sz="2800" b="1" dirty="0"/>
              <a:t>的主存地址为 </a:t>
            </a:r>
            <a:r>
              <a:rPr lang="en-US" sz="2800" b="1" dirty="0"/>
              <a:t>0</a:t>
            </a:r>
            <a:r>
              <a:rPr lang="zh-CN" altLang="en-US" sz="2800" b="1" dirty="0"/>
              <a:t>，且已由指令</a:t>
            </a:r>
            <a:endParaRPr lang="en-US" altLang="zh-CN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$a0, 0($zero)</a:t>
            </a:r>
            <a:r>
              <a:rPr lang="zh-CN" altLang="en-US" sz="2800" b="1" dirty="0"/>
              <a:t>与寄存器 </a:t>
            </a:r>
            <a:r>
              <a:rPr lang="en-US" sz="2800" b="1" dirty="0"/>
              <a:t>$a0</a:t>
            </a:r>
            <a:r>
              <a:rPr lang="en-US" sz="2000" b="1" dirty="0"/>
              <a:t> </a:t>
            </a:r>
            <a:r>
              <a:rPr lang="zh-CN" altLang="en-US" sz="2800" b="1" dirty="0"/>
              <a:t>相关联，则可将该</a:t>
            </a:r>
            <a:r>
              <a:rPr lang="en-US" sz="2800" b="1" dirty="0"/>
              <a:t>C</a:t>
            </a:r>
            <a:r>
              <a:rPr lang="zh-CN" altLang="en-US" sz="2800" b="1" dirty="0"/>
              <a:t>函数编译为如下所示的</a:t>
            </a:r>
            <a:r>
              <a:rPr lang="en-US" sz="2800" b="1" dirty="0"/>
              <a:t>MIPS</a:t>
            </a:r>
            <a:r>
              <a:rPr lang="zh-CN" altLang="en-US" sz="2800" b="1" dirty="0"/>
              <a:t>递归子程序。</a:t>
            </a:r>
            <a:endParaRPr lang="en-US" sz="2800" b="1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579296" cy="5832648"/>
          </a:xfrm>
        </p:spPr>
        <p:txBody>
          <a:bodyPr rIns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sigma: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修改堆栈指针，准备入栈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将返回地址和参数值由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$a0,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转存至堆栈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$t0, $a0, 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判断参数是否减到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，是则不转移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$t0, $zero,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rcsv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	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否则转至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rcsv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继续递归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$v0, $v0, $v0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到达递归原点，返回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	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转至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$a0, $a0, -1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若参数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≥1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，将其减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sigma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作为下一轮调用的参数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$zero, $zero, 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#NOP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，执行完本指令才转子程序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	lw	$a0,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恢复本轮调用的参数值至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$v0, $a0, $v0	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 + sigma($a0 - 1)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恢复本轮调用的返回地址至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出栈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个字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返回上一轮调用（或主程序）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pPr/>
              <a:t>2019/7/11</a:t>
            </a:fld>
            <a:endParaRPr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148064" y="260648"/>
            <a:ext cx="3744416" cy="1152128"/>
          </a:xfrm>
          <a:prstGeom prst="round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本程序与指导书有所不同，读者可对比分析其异同点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55576" y="3320988"/>
            <a:ext cx="1512168" cy="1980220"/>
            <a:chOff x="755576" y="3320988"/>
            <a:chExt cx="1512168" cy="1980220"/>
          </a:xfrm>
        </p:grpSpPr>
        <p:sp>
          <p:nvSpPr>
            <p:cNvPr id="14" name="矩形 13"/>
            <p:cNvSpPr/>
            <p:nvPr/>
          </p:nvSpPr>
          <p:spPr>
            <a:xfrm>
              <a:off x="755576" y="4653136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55576" y="3320988"/>
              <a:ext cx="0" cy="198022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7744" y="3320988"/>
              <a:ext cx="0" cy="19800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755576" y="4221088"/>
            <a:ext cx="151216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$</a:t>
            </a:r>
            <a:r>
              <a:rPr lang="en-US" altLang="zh-CN" sz="2200" dirty="0" err="1">
                <a:solidFill>
                  <a:schemeClr val="tx1"/>
                </a:solidFill>
              </a:rPr>
              <a:t>ra</a:t>
            </a:r>
            <a:r>
              <a:rPr lang="en-US" altLang="zh-CN" sz="2200" dirty="0">
                <a:solidFill>
                  <a:schemeClr val="tx1"/>
                </a:solidFill>
              </a:rPr>
              <a:t> (main)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6" y="3789040"/>
            <a:ext cx="151216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$a0 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96" y="3789040"/>
            <a:ext cx="755576" cy="43088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85" name="组合 84"/>
          <p:cNvGrpSpPr/>
          <p:nvPr/>
        </p:nvGrpSpPr>
        <p:grpSpPr>
          <a:xfrm>
            <a:off x="2987485" y="2420888"/>
            <a:ext cx="1512168" cy="2880320"/>
            <a:chOff x="2987485" y="2420888"/>
            <a:chExt cx="1512168" cy="2880320"/>
          </a:xfrm>
        </p:grpSpPr>
        <p:sp>
          <p:nvSpPr>
            <p:cNvPr id="16" name="矩形 15"/>
            <p:cNvSpPr/>
            <p:nvPr/>
          </p:nvSpPr>
          <p:spPr>
            <a:xfrm>
              <a:off x="2987485" y="4653136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987485" y="2420888"/>
              <a:ext cx="0" cy="288032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99653" y="2420888"/>
              <a:ext cx="0" cy="288032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987485" y="4221088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87485" y="3789040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67744" y="2956882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2092786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1196752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987485" y="3356992"/>
            <a:ext cx="151216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solidFill>
                  <a:schemeClr val="tx1"/>
                </a:solidFill>
              </a:rPr>
              <a:t>ra</a:t>
            </a:r>
            <a:r>
              <a:rPr lang="en-US" altLang="zh-CN" sz="2200" dirty="0">
                <a:solidFill>
                  <a:schemeClr val="tx1"/>
                </a:solidFill>
              </a:rPr>
              <a:t>_(1stCall)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87485" y="2924944"/>
            <a:ext cx="151216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$a0 (2)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219394" y="1484784"/>
            <a:ext cx="1512168" cy="3816424"/>
            <a:chOff x="5219394" y="1484784"/>
            <a:chExt cx="1512168" cy="3816424"/>
          </a:xfrm>
        </p:grpSpPr>
        <p:sp>
          <p:nvSpPr>
            <p:cNvPr id="22" name="矩形 21"/>
            <p:cNvSpPr/>
            <p:nvPr/>
          </p:nvSpPr>
          <p:spPr>
            <a:xfrm>
              <a:off x="5219394" y="4653136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219394" y="1485208"/>
              <a:ext cx="0" cy="38160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731562" y="1484784"/>
              <a:ext cx="0" cy="38164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219394" y="4221088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219394" y="3789040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222244" y="3356992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22244" y="2924944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5222244" y="2492896"/>
            <a:ext cx="150931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solidFill>
                  <a:schemeClr val="tx1"/>
                </a:solidFill>
              </a:rPr>
              <a:t>ra</a:t>
            </a:r>
            <a:r>
              <a:rPr lang="en-US" altLang="zh-CN" sz="2200" dirty="0">
                <a:solidFill>
                  <a:schemeClr val="tx1"/>
                </a:solidFill>
              </a:rPr>
              <a:t>_(2ndCall)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22244" y="2060848"/>
            <a:ext cx="150931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$a0 (1)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7451304" y="476672"/>
            <a:ext cx="1512168" cy="4824536"/>
            <a:chOff x="7451304" y="476672"/>
            <a:chExt cx="1512168" cy="4824536"/>
          </a:xfrm>
        </p:grpSpPr>
        <p:sp>
          <p:nvSpPr>
            <p:cNvPr id="32" name="矩形 31"/>
            <p:cNvSpPr/>
            <p:nvPr/>
          </p:nvSpPr>
          <p:spPr>
            <a:xfrm>
              <a:off x="7451304" y="4653136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7451304" y="476672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963472" y="476672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7451304" y="4221088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451304" y="3789040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451304" y="3356992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451304" y="2924944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7454154" y="2492896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_(2ndCall)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454154" y="2060848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(1)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7454154" y="1628800"/>
            <a:ext cx="150931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solidFill>
                  <a:schemeClr val="tx1"/>
                </a:solidFill>
              </a:rPr>
              <a:t>ra</a:t>
            </a:r>
            <a:r>
              <a:rPr lang="en-US" altLang="zh-CN" sz="2200" dirty="0">
                <a:solidFill>
                  <a:schemeClr val="tx1"/>
                </a:solidFill>
              </a:rPr>
              <a:t>_(3rdCall)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4154" y="1196752"/>
            <a:ext cx="1509318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$a0 (0)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1560" y="551723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($a0) = 3</a:t>
            </a:r>
          </a:p>
          <a:p>
            <a:pPr algn="ctr"/>
            <a:r>
              <a:rPr lang="zh-CN" altLang="en-US" sz="2000" b="1" dirty="0"/>
              <a:t>第 </a:t>
            </a:r>
            <a:r>
              <a:rPr lang="en-US" altLang="zh-CN" sz="2000" b="1" dirty="0"/>
              <a:t>1 </a:t>
            </a:r>
            <a:r>
              <a:rPr lang="zh-CN" altLang="en-US" sz="2000" b="1" dirty="0"/>
              <a:t>次调用</a:t>
            </a:r>
            <a:endParaRPr lang="en-US" altLang="zh-CN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879473" y="551723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($a0) = 2</a:t>
            </a:r>
          </a:p>
          <a:p>
            <a:pPr algn="ctr"/>
            <a:r>
              <a:rPr lang="zh-CN" altLang="en-US" sz="2000" b="1" dirty="0"/>
              <a:t>第 </a:t>
            </a:r>
            <a:r>
              <a:rPr lang="en-US" altLang="zh-CN" sz="2000" b="1" dirty="0"/>
              <a:t>2 </a:t>
            </a:r>
            <a:r>
              <a:rPr lang="zh-CN" altLang="en-US" sz="2000" b="1" dirty="0"/>
              <a:t>次调用</a:t>
            </a:r>
            <a:endParaRPr lang="en-US" altLang="zh-CN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12807" y="553117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($a0) = 1</a:t>
            </a:r>
          </a:p>
          <a:p>
            <a:pPr algn="ctr"/>
            <a:r>
              <a:rPr lang="zh-CN" altLang="en-US" sz="2000" b="1" dirty="0"/>
              <a:t>第 </a:t>
            </a:r>
            <a:r>
              <a:rPr lang="en-US" altLang="zh-CN" sz="2000" b="1" dirty="0"/>
              <a:t>3 </a:t>
            </a:r>
            <a:r>
              <a:rPr lang="zh-CN" altLang="en-US" sz="2000" b="1" dirty="0"/>
              <a:t>次调用</a:t>
            </a:r>
            <a:endParaRPr lang="en-US" altLang="zh-CN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343292" y="553117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($a0) = 0</a:t>
            </a:r>
          </a:p>
          <a:p>
            <a:pPr algn="ctr"/>
            <a:r>
              <a:rPr lang="zh-CN" altLang="en-US" sz="2000" b="1" dirty="0"/>
              <a:t>第 </a:t>
            </a:r>
            <a:r>
              <a:rPr lang="en-US" altLang="zh-CN" sz="2000" b="1" dirty="0"/>
              <a:t>4 </a:t>
            </a:r>
            <a:r>
              <a:rPr lang="zh-CN" altLang="en-US" sz="2000" b="1" dirty="0"/>
              <a:t>次调用</a:t>
            </a:r>
            <a:endParaRPr lang="en-US" altLang="zh-CN" sz="2000" b="1" dirty="0"/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496640" y="107237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152" y="1360408"/>
            <a:ext cx="214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堆栈向下生长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4653136"/>
            <a:ext cx="755576" cy="43088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6099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以</a:t>
            </a:r>
            <a:r>
              <a:rPr lang="en-US" altLang="zh-CN" sz="2800" b="1" dirty="0"/>
              <a:t>sigma(3)</a:t>
            </a:r>
            <a:r>
              <a:rPr lang="zh-CN" altLang="en-US" sz="2800" b="1" dirty="0"/>
              <a:t>调用为例的堆栈变化示意图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26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21" grpId="0"/>
      <p:bldP spid="27" grpId="0"/>
      <p:bldP spid="37" grpId="0"/>
      <p:bldP spid="40" grpId="0" animBg="1"/>
      <p:bldP spid="41" grpId="0" animBg="1"/>
      <p:bldP spid="44" grpId="0" animBg="1"/>
      <p:bldP spid="45" grpId="0" animBg="1"/>
      <p:bldP spid="50" grpId="0" animBg="1"/>
      <p:bldP spid="51" grpId="0" animBg="1"/>
      <p:bldP spid="69" grpId="0"/>
      <p:bldP spid="77" grpId="0"/>
      <p:bldP spid="78" grpId="0"/>
      <p:bldP spid="79" grpId="0"/>
      <p:bldP spid="83" grpId="0"/>
      <p:bldP spid="52" grpId="0"/>
      <p:bldP spid="5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6384" y="2134017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735448" y="531623"/>
            <a:ext cx="1512168" cy="4824536"/>
            <a:chOff x="7451304" y="476672"/>
            <a:chExt cx="1512168" cy="4824536"/>
          </a:xfrm>
        </p:grpSpPr>
        <p:sp>
          <p:nvSpPr>
            <p:cNvPr id="53" name="矩形 52"/>
            <p:cNvSpPr/>
            <p:nvPr/>
          </p:nvSpPr>
          <p:spPr>
            <a:xfrm>
              <a:off x="7451304" y="4653136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7451304" y="476672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963472" y="476672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451304" y="4221088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451304" y="3789040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451304" y="3357819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51304" y="2925771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454154" y="2493723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_(2ndCall)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454154" y="2061675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(1)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8298" y="1252530"/>
            <a:ext cx="1509318" cy="864096"/>
            <a:chOff x="7454154" y="1184879"/>
            <a:chExt cx="1509318" cy="864096"/>
          </a:xfrm>
        </p:grpSpPr>
        <p:sp>
          <p:nvSpPr>
            <p:cNvPr id="63" name="矩形 62"/>
            <p:cNvSpPr/>
            <p:nvPr/>
          </p:nvSpPr>
          <p:spPr>
            <a:xfrm>
              <a:off x="7454154" y="1616927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_(3rdCall)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454154" y="1184879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(0)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1520" y="5445224"/>
            <a:ext cx="219472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1" dirty="0"/>
              <a:t>执行完第 </a:t>
            </a:r>
            <a:r>
              <a:rPr lang="en-US" altLang="zh-CN" sz="2000" b="1" dirty="0"/>
              <a:t>4 </a:t>
            </a:r>
            <a:r>
              <a:rPr lang="zh-CN" altLang="en-US" sz="2000" b="1" dirty="0"/>
              <a:t>次调用， </a:t>
            </a:r>
            <a:r>
              <a:rPr lang="en-US" sz="2000" b="1" dirty="0"/>
              <a:t>($v0) = 0</a:t>
            </a:r>
            <a:r>
              <a:rPr lang="zh-CN" altLang="en-US" sz="2000" b="1" dirty="0"/>
              <a:t>，然后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返回第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次调用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267744" y="2998113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986808" y="531623"/>
            <a:ext cx="1512168" cy="4824536"/>
            <a:chOff x="2986808" y="531623"/>
            <a:chExt cx="1512168" cy="4824536"/>
          </a:xfrm>
        </p:grpSpPr>
        <p:sp>
          <p:nvSpPr>
            <p:cNvPr id="68" name="矩形 67"/>
            <p:cNvSpPr/>
            <p:nvPr/>
          </p:nvSpPr>
          <p:spPr>
            <a:xfrm>
              <a:off x="2986808" y="4708087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986808" y="531623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498976" y="531623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2986808" y="4276039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986808" y="3843991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2986808" y="3412770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986808" y="2980722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2989658" y="2548674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_(2ndCall)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89658" y="2116626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(1)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2989658" y="1684578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_(3rdCall)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989658" y="1252530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(0)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555776" y="5445224"/>
            <a:ext cx="2339752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3366"/>
                </a:solidFill>
              </a:rPr>
              <a:t>执行完第 </a:t>
            </a:r>
            <a:r>
              <a:rPr lang="en-US" altLang="zh-CN" sz="2000" b="1" dirty="0">
                <a:solidFill>
                  <a:srgbClr val="003366"/>
                </a:solidFill>
              </a:rPr>
              <a:t>3 </a:t>
            </a:r>
            <a:r>
              <a:rPr lang="zh-CN" altLang="en-US" sz="2000" b="1" dirty="0">
                <a:solidFill>
                  <a:srgbClr val="003366"/>
                </a:solidFill>
              </a:rPr>
              <a:t>次调用，</a:t>
            </a:r>
            <a:r>
              <a:rPr lang="en-US" sz="2000" b="1" dirty="0">
                <a:solidFill>
                  <a:srgbClr val="003366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3366"/>
                </a:solidFill>
              </a:rPr>
              <a:t>($v0) = 1</a:t>
            </a:r>
            <a:r>
              <a:rPr lang="zh-CN" altLang="en-US" sz="2000" b="1" dirty="0">
                <a:solidFill>
                  <a:srgbClr val="003366"/>
                </a:solidFill>
              </a:rPr>
              <a:t>，然后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3366"/>
                </a:solidFill>
              </a:rPr>
              <a:t>返回第</a:t>
            </a:r>
            <a:r>
              <a:rPr lang="en-US" altLang="zh-CN" sz="2000" b="1" dirty="0">
                <a:solidFill>
                  <a:srgbClr val="003366"/>
                </a:solidFill>
              </a:rPr>
              <a:t>2</a:t>
            </a:r>
            <a:r>
              <a:rPr lang="zh-CN" altLang="en-US" sz="2000" b="1" dirty="0">
                <a:solidFill>
                  <a:srgbClr val="003366"/>
                </a:solidFill>
              </a:rPr>
              <a:t>次调用</a:t>
            </a:r>
            <a:endParaRPr lang="en-US" altLang="zh-CN" sz="2000" b="1" dirty="0">
              <a:solidFill>
                <a:srgbClr val="00336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99992" y="3862209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5219056" y="543496"/>
            <a:ext cx="1512168" cy="4824536"/>
            <a:chOff x="5219056" y="543496"/>
            <a:chExt cx="1512168" cy="4824536"/>
          </a:xfrm>
        </p:grpSpPr>
        <p:sp>
          <p:nvSpPr>
            <p:cNvPr id="83" name="矩形 82"/>
            <p:cNvSpPr/>
            <p:nvPr/>
          </p:nvSpPr>
          <p:spPr>
            <a:xfrm>
              <a:off x="5219056" y="4719960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219056" y="543496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731224" y="543496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219056" y="4287912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219056" y="3855864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219056" y="3424643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219056" y="2992595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221906" y="2560547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_(2ndCall)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221906" y="2128499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(1)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221906" y="1696451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_(3rdCall)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221906" y="1264403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(0)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959804" y="5445224"/>
            <a:ext cx="2276492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1" dirty="0"/>
              <a:t>执行完第 </a:t>
            </a:r>
            <a:r>
              <a:rPr lang="en-US" altLang="zh-CN" sz="2000" b="1" dirty="0"/>
              <a:t>2 </a:t>
            </a:r>
            <a:r>
              <a:rPr lang="zh-CN" altLang="en-US" sz="2000" b="1" dirty="0"/>
              <a:t>次调用，</a:t>
            </a:r>
            <a:endParaRPr lang="en-US" altLang="zh-CN" sz="2000" b="1" dirty="0"/>
          </a:p>
          <a:p>
            <a:pPr algn="ctr"/>
            <a:r>
              <a:rPr lang="en-US" sz="2000" b="1" dirty="0"/>
              <a:t>($v0) = 3</a:t>
            </a:r>
            <a:r>
              <a:rPr lang="zh-CN" altLang="en-US" sz="2000" b="1" dirty="0"/>
              <a:t>，然后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返回第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次调用</a:t>
            </a:r>
            <a:endParaRPr lang="en-US" altLang="zh-CN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769260" y="4725144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7488324" y="543496"/>
            <a:ext cx="1512168" cy="4824536"/>
            <a:chOff x="7488324" y="543496"/>
            <a:chExt cx="1512168" cy="4824536"/>
          </a:xfrm>
        </p:grpSpPr>
        <p:sp>
          <p:nvSpPr>
            <p:cNvPr id="98" name="矩形 97"/>
            <p:cNvSpPr/>
            <p:nvPr/>
          </p:nvSpPr>
          <p:spPr>
            <a:xfrm>
              <a:off x="7488324" y="4719960"/>
              <a:ext cx="1512168" cy="64807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0"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7488324" y="543496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9000492" y="543496"/>
              <a:ext cx="0" cy="482453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7488324" y="4287912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$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 (main)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488324" y="3855864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(3)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488324" y="3424643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_(1stCall)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488324" y="2992595"/>
              <a:ext cx="151216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(2)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7491174" y="2560547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_(2ndCall)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491174" y="2128499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(1)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7491174" y="1696451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</a:rPr>
                <a:t>ra</a:t>
              </a:r>
              <a:r>
                <a:rPr lang="en-US" altLang="zh-CN" sz="2200" dirty="0">
                  <a:solidFill>
                    <a:schemeClr val="tx1"/>
                  </a:solidFill>
                </a:rPr>
                <a:t>_(3rdCall)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491174" y="1264403"/>
              <a:ext cx="1509318" cy="4320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$a0 (0)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308304" y="5445224"/>
            <a:ext cx="180020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3366"/>
                </a:solidFill>
              </a:rPr>
              <a:t>执行完第 </a:t>
            </a:r>
            <a:r>
              <a:rPr lang="en-US" altLang="zh-CN" sz="2000" b="1" dirty="0">
                <a:solidFill>
                  <a:srgbClr val="003366"/>
                </a:solidFill>
              </a:rPr>
              <a:t>1 </a:t>
            </a:r>
            <a:r>
              <a:rPr lang="zh-CN" altLang="en-US" sz="2000" b="1" dirty="0">
                <a:solidFill>
                  <a:srgbClr val="003366"/>
                </a:solidFill>
              </a:rPr>
              <a:t>次调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3366"/>
                </a:solidFill>
              </a:rPr>
              <a:t>用，</a:t>
            </a:r>
            <a:r>
              <a:rPr lang="en-US" altLang="zh-CN" sz="2000" b="1" dirty="0">
                <a:solidFill>
                  <a:srgbClr val="003366"/>
                </a:solidFill>
              </a:rPr>
              <a:t>($v0) = 6</a:t>
            </a:r>
            <a:r>
              <a:rPr lang="zh-CN" altLang="en-US" sz="2000" b="1" dirty="0">
                <a:solidFill>
                  <a:srgbClr val="003366"/>
                </a:solidFill>
              </a:rPr>
              <a:t>，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3366"/>
                </a:solidFill>
              </a:rPr>
              <a:t>返回主程序</a:t>
            </a:r>
            <a:endParaRPr lang="en-US" altLang="zh-CN" sz="2000" b="1" dirty="0">
              <a:solidFill>
                <a:srgbClr val="003366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384" y="1247429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67744" y="2134017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499992" y="2998113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5598" y="3862209"/>
            <a:ext cx="755576" cy="43088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200" dirty="0"/>
              <a:t>SP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6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6" grpId="0"/>
      <p:bldP spid="81" grpId="0"/>
      <p:bldP spid="96" grpId="0"/>
      <p:bldP spid="111" grpId="0"/>
      <p:bldP spid="116" grpId="0"/>
      <p:bldP spid="116" grpId="1"/>
      <p:bldP spid="117" grpId="0"/>
      <p:bldP spid="117" grpId="1"/>
      <p:bldP spid="118" grpId="0"/>
      <p:bldP spid="1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EDA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课程设计的区别？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本课程也要使用</a:t>
            </a:r>
            <a:r>
              <a:rPr lang="en-US" altLang="zh-CN" sz="2800" b="1" dirty="0"/>
              <a:t>Verilog</a:t>
            </a:r>
            <a:r>
              <a:rPr lang="zh-CN" altLang="en-US" sz="2800" b="1" dirty="0"/>
              <a:t>语言和</a:t>
            </a:r>
            <a:r>
              <a:rPr lang="en-US" altLang="zh-CN" sz="2800" b="1" dirty="0"/>
              <a:t>EDA</a:t>
            </a:r>
            <a:r>
              <a:rPr lang="zh-CN" altLang="en-US" sz="2800" b="1" dirty="0"/>
              <a:t>工具进行开发；</a:t>
            </a:r>
            <a:endParaRPr lang="en-US" altLang="zh-CN" sz="2800" b="1" dirty="0"/>
          </a:p>
          <a:p>
            <a:r>
              <a:rPr lang="zh-CN" altLang="en-US" sz="2800" b="1" dirty="0"/>
              <a:t>但是，</a:t>
            </a:r>
            <a:r>
              <a:rPr lang="en-US" altLang="zh-CN" sz="2800" b="1" dirty="0"/>
              <a:t>EDA</a:t>
            </a:r>
            <a:r>
              <a:rPr lang="zh-CN" altLang="en-US" sz="2800" b="1" dirty="0"/>
              <a:t>课设的作品是一个具有特定功能的数字电路，不可编程，无通用性；</a:t>
            </a:r>
            <a:endParaRPr lang="en-US" altLang="zh-CN" sz="2800" b="1" dirty="0"/>
          </a:p>
          <a:p>
            <a:r>
              <a:rPr lang="zh-CN" altLang="en-US" sz="2800" b="1" dirty="0"/>
              <a:t>本课程的目的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设计并实现一台基于存储程序原理的计算机；</a:t>
            </a:r>
            <a:endParaRPr lang="en-US" altLang="zh-CN" sz="2800" b="1" dirty="0"/>
          </a:p>
          <a:p>
            <a:r>
              <a:rPr lang="zh-CN" altLang="en-US" sz="2800" b="1" dirty="0"/>
              <a:t>其特征是能够通过执行由</a:t>
            </a:r>
            <a:r>
              <a:rPr lang="zh-CN" altLang="en-US" sz="2800" b="1" dirty="0">
                <a:solidFill>
                  <a:srgbClr val="0000CC"/>
                </a:solidFill>
              </a:rPr>
              <a:t>指令</a:t>
            </a:r>
            <a:r>
              <a:rPr lang="zh-CN" altLang="en-US" sz="2800" b="1" dirty="0"/>
              <a:t>构成的程序，完成多样化的任务，实现通用计算；</a:t>
            </a:r>
            <a:endParaRPr lang="en-US" altLang="zh-CN" sz="2800" b="1" dirty="0"/>
          </a:p>
          <a:p>
            <a:r>
              <a:rPr lang="zh-CN" altLang="en-US" sz="2800" b="1" dirty="0"/>
              <a:t>其实质是实现一套指令集，然后利用该指令集编写程序，交给模型机执行，以验证其正确性。</a:t>
            </a:r>
            <a:endParaRPr lang="en-US" altLang="zh-CN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/>
              <a:t>输入输出程序设计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2800" b="1" dirty="0"/>
              <a:t>例：假设某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系统的输入设备包括左、中、右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个按键，按下为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，不按为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，该系统采用主存外设统一编址的方式，按键的端口号为</a:t>
            </a:r>
            <a:r>
              <a:rPr lang="en-US" altLang="zh-CN" sz="2800" b="1" dirty="0"/>
              <a:t>0xfff4</a:t>
            </a:r>
            <a:r>
              <a:rPr lang="zh-CN" altLang="en-US" sz="2800" b="1" dirty="0"/>
              <a:t>，如下所示：</a:t>
            </a:r>
            <a:endParaRPr lang="en-US" altLang="zh-CN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/>
              <a:t>试用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汇编语言编写按键识别程序。</a:t>
            </a:r>
            <a:endParaRPr 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997"/>
              </p:ext>
            </p:extLst>
          </p:nvPr>
        </p:nvGraphicFramePr>
        <p:xfrm>
          <a:off x="2267744" y="3645024"/>
          <a:ext cx="3744416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cap="all" baseline="0" dirty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en-US" sz="2400" b="1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cap="all" baseline="0" dirty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en-US" sz="2400" b="1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cap="all" baseline="0" dirty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en-US" sz="2400" b="1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baseline="0" dirty="0"/>
                        <a:t>{5’</a:t>
                      </a:r>
                      <a:r>
                        <a:rPr lang="en-US" sz="2400" b="1" cap="none" baseline="0" dirty="0"/>
                        <a:t>b</a:t>
                      </a:r>
                      <a:r>
                        <a:rPr lang="en-US" sz="2400" b="1" cap="all" baseline="0" dirty="0"/>
                        <a:t>0, </a:t>
                      </a:r>
                      <a:r>
                        <a:rPr lang="en-US" sz="2400" b="1" cap="all" baseline="0" dirty="0" err="1"/>
                        <a:t>btn</a:t>
                      </a:r>
                      <a:r>
                        <a:rPr lang="en-US" altLang="zh-CN" sz="2400" b="1" cap="all" baseline="0" dirty="0" err="1"/>
                        <a:t>L</a:t>
                      </a:r>
                      <a:r>
                        <a:rPr lang="en-US" sz="2400" b="1" cap="all" baseline="0" dirty="0"/>
                        <a:t>, </a:t>
                      </a:r>
                      <a:r>
                        <a:rPr lang="en-US" sz="2400" b="1" cap="all" baseline="0" dirty="0" err="1"/>
                        <a:t>btnC</a:t>
                      </a:r>
                      <a:r>
                        <a:rPr lang="en-US" sz="2400" b="1" cap="all" baseline="0" dirty="0"/>
                        <a:t>, </a:t>
                      </a:r>
                      <a:r>
                        <a:rPr lang="en-US" sz="2400" b="1" cap="all" baseline="0" dirty="0" err="1"/>
                        <a:t>btnR</a:t>
                      </a:r>
                      <a:r>
                        <a:rPr lang="en-US" sz="2400" b="1" cap="all" baseline="0" dirty="0"/>
                        <a:t>} </a:t>
                      </a:r>
                      <a:endParaRPr lang="en-US" sz="2400" b="1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14772"/>
              </p:ext>
            </p:extLst>
          </p:nvPr>
        </p:nvGraphicFramePr>
        <p:xfrm>
          <a:off x="6060504" y="3645024"/>
          <a:ext cx="175185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0xfff7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3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汇编语言程序设计初步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525963"/>
          </a:xfrm>
        </p:spPr>
        <p:txBody>
          <a:bodyPr rIns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WAIT:	lw   $s0,  0xfff4($zero)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 $s0,   7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判断是否有键按下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$s0,  $zero, WAIT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若无则继续查询等待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PRSD: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DELAY_20MS	</a:t>
            </a:r>
            <a:r>
              <a:rPr lang="en-US" sz="2200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若有则延迟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20ms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去抖动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$zero,$zero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	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#NOP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$s1,  $s0,   1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判断是否“右”键按下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 $zero,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若是则转右键处理程序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$s1,  $s0,   2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判断是否“中”键按下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 $zero,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若是则转中键处理程序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LEFT:	……		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“左”键按下的处理程序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WAIT	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继续检测按键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RGHT:	……	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“右”键按下的处理程序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WAIT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继续检测按键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CNTR:	……		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“中”键按下的处理程序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WAIT	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	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继续检测按键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pPr/>
              <a:t>2019/7/11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7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§2 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微处理器设计实例分析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下面分析</a:t>
            </a:r>
            <a:r>
              <a:rPr lang="en-US" altLang="zh-CN" b="1" dirty="0"/>
              <a:t>MIPS</a:t>
            </a:r>
            <a:r>
              <a:rPr lang="zh-CN" altLang="en-US" b="1" dirty="0"/>
              <a:t>体系结构的一个</a:t>
            </a:r>
            <a:r>
              <a:rPr lang="en-US" altLang="zh-CN" b="1" dirty="0"/>
              <a:t>8</a:t>
            </a:r>
            <a:r>
              <a:rPr lang="zh-CN" altLang="en-US" b="1" dirty="0"/>
              <a:t>位子集</a:t>
            </a:r>
            <a:r>
              <a:rPr lang="zh-CN" altLang="en-US" dirty="0"/>
              <a:t>；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为设计我们自己的</a:t>
            </a:r>
            <a:r>
              <a:rPr lang="en-US" altLang="zh-CN" b="1" dirty="0"/>
              <a:t>MIPS</a:t>
            </a:r>
            <a:r>
              <a:rPr lang="zh-CN" altLang="en-US" b="1" dirty="0"/>
              <a:t>系统提供借鉴。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本例的主要特点：</a:t>
            </a:r>
            <a:endParaRPr lang="en-US" altLang="zh-CN" b="1" dirty="0"/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指令字长固定为</a:t>
            </a:r>
            <a:r>
              <a:rPr lang="en-US" altLang="zh-CN" b="1" dirty="0"/>
              <a:t>32</a:t>
            </a:r>
            <a:r>
              <a:rPr lang="zh-CN" altLang="en-US" b="1" dirty="0"/>
              <a:t>位；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使用</a:t>
            </a:r>
            <a:r>
              <a:rPr lang="en-US" altLang="zh-CN" b="1" dirty="0"/>
              <a:t>8</a:t>
            </a:r>
            <a:r>
              <a:rPr lang="zh-CN" altLang="en-US" b="1" dirty="0"/>
              <a:t>个</a:t>
            </a:r>
            <a:r>
              <a:rPr lang="en-US" altLang="zh-CN" b="1" dirty="0"/>
              <a:t>8</a:t>
            </a:r>
            <a:r>
              <a:rPr lang="zh-CN" altLang="en-US" b="1" dirty="0"/>
              <a:t>位通用寄存器</a:t>
            </a:r>
            <a:r>
              <a:rPr lang="en-US" altLang="zh-CN" b="1" dirty="0"/>
              <a:t>$0 - $7</a:t>
            </a:r>
            <a:r>
              <a:rPr lang="zh-CN" altLang="en-US" b="1" dirty="0"/>
              <a:t>，其中</a:t>
            </a:r>
            <a:r>
              <a:rPr lang="en-US" altLang="zh-CN" b="1" dirty="0"/>
              <a:t>$0</a:t>
            </a:r>
            <a:r>
              <a:rPr lang="zh-CN" altLang="en-US" b="1" dirty="0"/>
              <a:t>恒存</a:t>
            </a:r>
            <a:r>
              <a:rPr lang="en-US" altLang="zh-CN" b="1" dirty="0"/>
              <a:t>0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PC</a:t>
            </a:r>
            <a:r>
              <a:rPr lang="zh-CN" altLang="en-US" b="1" dirty="0"/>
              <a:t>为</a:t>
            </a:r>
            <a:r>
              <a:rPr lang="en-US" altLang="zh-CN" b="1" dirty="0"/>
              <a:t>8</a:t>
            </a:r>
            <a:r>
              <a:rPr lang="zh-CN" altLang="en-US" b="1" dirty="0"/>
              <a:t>位；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共</a:t>
            </a:r>
            <a:r>
              <a:rPr lang="en-US" altLang="zh-CN" b="1" dirty="0"/>
              <a:t>9</a:t>
            </a:r>
            <a:r>
              <a:rPr lang="zh-CN" altLang="en-US" b="1" dirty="0"/>
              <a:t>条指令：</a:t>
            </a:r>
            <a:r>
              <a:rPr lang="en-US" altLang="zh-CN" b="1" dirty="0"/>
              <a:t>add</a:t>
            </a:r>
            <a:r>
              <a:rPr lang="zh-CN" altLang="en-US" b="1" dirty="0"/>
              <a:t>、</a:t>
            </a:r>
            <a:r>
              <a:rPr lang="en-US" altLang="zh-CN" b="1" dirty="0"/>
              <a:t>sub</a:t>
            </a:r>
            <a:r>
              <a:rPr lang="zh-CN" altLang="en-US" b="1" dirty="0"/>
              <a:t>、</a:t>
            </a:r>
            <a:r>
              <a:rPr lang="en-US" altLang="zh-CN" b="1" dirty="0"/>
              <a:t>and</a:t>
            </a:r>
            <a:r>
              <a:rPr lang="zh-CN" altLang="en-US" b="1" dirty="0"/>
              <a:t>、</a:t>
            </a:r>
            <a:r>
              <a:rPr lang="en-US" altLang="zh-CN" b="1" dirty="0"/>
              <a:t>or</a:t>
            </a:r>
            <a:r>
              <a:rPr lang="zh-CN" altLang="en-US" b="1" dirty="0"/>
              <a:t>、</a:t>
            </a:r>
            <a:r>
              <a:rPr lang="en-US" altLang="zh-CN" b="1" dirty="0" err="1"/>
              <a:t>slt</a:t>
            </a:r>
            <a:r>
              <a:rPr lang="zh-CN" altLang="en-US" b="1" dirty="0"/>
              <a:t>、</a:t>
            </a:r>
            <a:r>
              <a:rPr lang="en-US" altLang="zh-CN" b="1" dirty="0" err="1"/>
              <a:t>beq</a:t>
            </a:r>
            <a:r>
              <a:rPr lang="zh-CN" altLang="en-US" b="1" dirty="0"/>
              <a:t>、</a:t>
            </a:r>
            <a:r>
              <a:rPr lang="en-US" altLang="zh-CN" b="1" dirty="0"/>
              <a:t>j</a:t>
            </a:r>
            <a:r>
              <a:rPr lang="zh-CN" altLang="en-US" b="1" dirty="0"/>
              <a:t>、</a:t>
            </a:r>
            <a:r>
              <a:rPr lang="en-US" altLang="zh-CN" b="1" dirty="0" err="1"/>
              <a:t>lb</a:t>
            </a:r>
            <a:r>
              <a:rPr lang="zh-CN" altLang="en-US" b="1" dirty="0"/>
              <a:t>、</a:t>
            </a:r>
            <a:r>
              <a:rPr lang="en-US" altLang="zh-CN" b="1" dirty="0" err="1"/>
              <a:t>sb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6376" y="-1415858"/>
            <a:ext cx="5256267" cy="9144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7744" y="580526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多周期</a:t>
            </a:r>
            <a:r>
              <a:rPr lang="en-US" altLang="zh-CN" sz="2400" b="1" dirty="0"/>
              <a:t>MIPS</a:t>
            </a:r>
            <a:r>
              <a:rPr lang="zh-CN" altLang="en-US" sz="2400" b="1" dirty="0"/>
              <a:t>微架构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746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微处理器设计实例分析（续）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注意：</a:t>
            </a:r>
            <a:endParaRPr lang="en-US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将本图与附录</a:t>
            </a:r>
            <a:r>
              <a:rPr lang="en-US" altLang="zh-CN" b="1" dirty="0"/>
              <a:t>2</a:t>
            </a:r>
            <a:r>
              <a:rPr lang="zh-CN" altLang="en-US" b="1" dirty="0"/>
              <a:t>的源码反复对照阅读；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Mu</a:t>
            </a:r>
            <a:r>
              <a:rPr lang="en-US" altLang="zh-CN" b="1" dirty="0"/>
              <a:t>x</a:t>
            </a:r>
            <a:r>
              <a:rPr lang="zh-CN" altLang="en-US" b="1" dirty="0"/>
              <a:t>为多路选择器；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本例的</a:t>
            </a:r>
            <a:r>
              <a:rPr lang="en-US" altLang="zh-CN" b="1" dirty="0"/>
              <a:t>Registers</a:t>
            </a:r>
            <a:r>
              <a:rPr lang="zh-CN" altLang="en-US" b="1" dirty="0"/>
              <a:t>是</a:t>
            </a:r>
            <a:r>
              <a:rPr lang="en-US" altLang="zh-CN" b="1" dirty="0"/>
              <a:t>8</a:t>
            </a:r>
            <a:r>
              <a:rPr lang="zh-CN" altLang="en-US" b="1" dirty="0"/>
              <a:t>个寄存器构成的寄存器堆，又称作</a:t>
            </a:r>
            <a:r>
              <a:rPr lang="zh-CN" altLang="en-US" b="1" dirty="0">
                <a:solidFill>
                  <a:srgbClr val="0000CC"/>
                </a:solidFill>
              </a:rPr>
              <a:t>寄存器文件</a:t>
            </a:r>
            <a:r>
              <a:rPr lang="zh-CN" altLang="en-US" b="1" dirty="0"/>
              <a:t>（</a:t>
            </a:r>
            <a:r>
              <a:rPr lang="en-US" altLang="zh-CN" b="1" dirty="0"/>
              <a:t>register file</a:t>
            </a:r>
            <a:r>
              <a:rPr lang="zh-CN" altLang="en-US" b="1" dirty="0"/>
              <a:t>）；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试读</a:t>
            </a:r>
            <a:r>
              <a:rPr lang="en-US" altLang="zh-CN" b="1" dirty="0"/>
              <a:t>《</a:t>
            </a:r>
            <a:r>
              <a:rPr lang="zh-CN" altLang="en-US" b="1" dirty="0"/>
              <a:t>指导书</a:t>
            </a:r>
            <a:r>
              <a:rPr lang="en-US" altLang="zh-CN" b="1" dirty="0"/>
              <a:t>》58</a:t>
            </a:r>
            <a:r>
              <a:rPr lang="zh-CN" altLang="en-US" b="1" dirty="0"/>
              <a:t>页，</a:t>
            </a:r>
            <a:r>
              <a:rPr lang="en-US" altLang="zh-CN" b="1" dirty="0" err="1"/>
              <a:t>regfile</a:t>
            </a:r>
            <a:r>
              <a:rPr lang="zh-CN" altLang="en-US" b="1" dirty="0"/>
              <a:t>模块的源码；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748464" cy="5721499"/>
          </a:xfrm>
        </p:spPr>
        <p:txBody>
          <a:bodyPr lIns="0" rIns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#(parameter WIDTH = 8, REGBITS = 3)(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input             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input             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input	[REGBITS–1:0]	ra1, ra2,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input  	[WIDTH–1:0]		wd,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output 	[WIDTH–1:0]		rd1, rd2);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reg  	[WIDTH–1:0]		RAM[(1&lt;&lt;REGBITS)–1 : 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3-ported register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read two ports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combinationally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write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 port on rising edge of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register 0 hardwired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always @(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RAM[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assign rd1 = ra1 ? RAM[ra1] 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assign rd2 = ra2 ? RAM[ra2] 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7380312" y="3247207"/>
            <a:ext cx="1656184" cy="1368152"/>
          </a:xfrm>
          <a:prstGeom prst="wedgeRoundRectCallout">
            <a:avLst>
              <a:gd name="adj1" fmla="val -107048"/>
              <a:gd name="adj2" fmla="val -73248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z="2400" b="1" dirty="0">
                <a:solidFill>
                  <a:srgbClr val="006600"/>
                </a:solidFill>
              </a:rPr>
              <a:t>见</a:t>
            </a:r>
            <a:r>
              <a:rPr lang="en-US" altLang="zh-CN" sz="2400" b="1" dirty="0">
                <a:solidFill>
                  <a:srgbClr val="006600"/>
                </a:solidFill>
              </a:rPr>
              <a:t>EDA</a:t>
            </a:r>
            <a:r>
              <a:rPr lang="zh-CN" altLang="en-US" sz="2400" b="1" dirty="0">
                <a:solidFill>
                  <a:srgbClr val="006600"/>
                </a:solidFill>
              </a:rPr>
              <a:t>教材</a:t>
            </a:r>
            <a:r>
              <a:rPr lang="en-US" altLang="zh-CN" sz="2400" b="1" dirty="0">
                <a:solidFill>
                  <a:srgbClr val="006600"/>
                </a:solidFill>
              </a:rPr>
              <a:t>§5.5</a:t>
            </a:r>
            <a:r>
              <a:rPr lang="zh-CN" altLang="en-US" sz="2400" b="1" dirty="0">
                <a:solidFill>
                  <a:srgbClr val="006600"/>
                </a:solidFill>
              </a:rPr>
              <a:t>：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006600"/>
                </a:solidFill>
              </a:rPr>
              <a:t>存储器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圆角矩形标注 1">
            <a:extLst>
              <a:ext uri="{FF2B5EF4-FFF2-40B4-BE49-F238E27FC236}">
                <a16:creationId xmlns:a16="http://schemas.microsoft.com/office/drawing/2014/main" id="{224456E9-88CB-4CC9-B4FA-89256E62FF61}"/>
              </a:ext>
            </a:extLst>
          </p:cNvPr>
          <p:cNvSpPr/>
          <p:nvPr/>
        </p:nvSpPr>
        <p:spPr>
          <a:xfrm>
            <a:off x="7092280" y="908720"/>
            <a:ext cx="1944216" cy="1596752"/>
          </a:xfrm>
          <a:prstGeom prst="wedgeRoundRectCallout">
            <a:avLst>
              <a:gd name="adj1" fmla="val -79944"/>
              <a:gd name="adj2" fmla="val -59563"/>
              <a:gd name="adj3" fmla="val 16667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400" b="1" dirty="0">
                <a:solidFill>
                  <a:srgbClr val="006600"/>
                </a:solidFill>
              </a:rPr>
              <a:t>Verilog-2001</a:t>
            </a:r>
            <a:r>
              <a:rPr lang="zh-CN" altLang="en-US" sz="2400" b="1" dirty="0">
                <a:solidFill>
                  <a:srgbClr val="006600"/>
                </a:solidFill>
              </a:rPr>
              <a:t>语法，见</a:t>
            </a:r>
            <a:r>
              <a:rPr lang="en-US" altLang="zh-CN" sz="2400" b="1" dirty="0">
                <a:solidFill>
                  <a:srgbClr val="006600"/>
                </a:solidFill>
              </a:rPr>
              <a:t>EDA</a:t>
            </a:r>
            <a:r>
              <a:rPr lang="zh-CN" altLang="en-US" sz="2400" b="1" dirty="0">
                <a:solidFill>
                  <a:srgbClr val="006600"/>
                </a:solidFill>
              </a:rPr>
              <a:t>教材</a:t>
            </a:r>
            <a:r>
              <a:rPr lang="en-US" altLang="zh-CN" sz="2400" b="1" dirty="0">
                <a:solidFill>
                  <a:srgbClr val="006600"/>
                </a:solidFill>
              </a:rPr>
              <a:t>§12.1</a:t>
            </a:r>
            <a:endParaRPr lang="en-US" sz="2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微处理器设计实例分析（续）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b="1" dirty="0"/>
              <a:t>注意：</a:t>
            </a:r>
            <a:endParaRPr lang="en-US" altLang="zh-CN" sz="3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将本图与附录</a:t>
            </a:r>
            <a:r>
              <a:rPr lang="en-US" altLang="zh-CN" b="1" dirty="0"/>
              <a:t>2</a:t>
            </a:r>
            <a:r>
              <a:rPr lang="zh-CN" altLang="en-US" b="1" dirty="0"/>
              <a:t>的源码反复对照阅读；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Mu</a:t>
            </a:r>
            <a:r>
              <a:rPr lang="en-US" altLang="zh-CN" b="1" dirty="0"/>
              <a:t>x</a:t>
            </a:r>
            <a:r>
              <a:rPr lang="zh-CN" altLang="en-US" b="1" dirty="0"/>
              <a:t>为多路选择器；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本例的</a:t>
            </a:r>
            <a:r>
              <a:rPr lang="en-US" altLang="zh-CN" b="1" dirty="0"/>
              <a:t>Registers</a:t>
            </a:r>
            <a:r>
              <a:rPr lang="zh-CN" altLang="en-US" b="1" dirty="0"/>
              <a:t>是</a:t>
            </a:r>
            <a:r>
              <a:rPr lang="en-US" altLang="zh-CN" b="1" dirty="0"/>
              <a:t>8</a:t>
            </a:r>
            <a:r>
              <a:rPr lang="zh-CN" altLang="en-US" b="1" dirty="0"/>
              <a:t>个寄存器构成的寄存器堆，又称作</a:t>
            </a:r>
            <a:r>
              <a:rPr lang="zh-CN" altLang="en-US" b="1" dirty="0">
                <a:solidFill>
                  <a:srgbClr val="0000CC"/>
                </a:solidFill>
              </a:rPr>
              <a:t>寄存器文件</a:t>
            </a:r>
            <a:r>
              <a:rPr lang="zh-CN" altLang="en-US" b="1" dirty="0"/>
              <a:t>（</a:t>
            </a:r>
            <a:r>
              <a:rPr lang="en-US" altLang="zh-CN" b="1" dirty="0"/>
              <a:t>register file</a:t>
            </a:r>
            <a:r>
              <a:rPr lang="zh-CN" altLang="en-US" b="1" dirty="0"/>
              <a:t>）；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试读</a:t>
            </a:r>
            <a:r>
              <a:rPr lang="en-US" altLang="zh-CN" b="1" dirty="0"/>
              <a:t>《</a:t>
            </a:r>
            <a:r>
              <a:rPr lang="zh-CN" altLang="en-US" b="1" dirty="0"/>
              <a:t>指导书</a:t>
            </a:r>
            <a:r>
              <a:rPr lang="en-US" altLang="zh-CN" b="1" dirty="0"/>
              <a:t>》58</a:t>
            </a:r>
            <a:r>
              <a:rPr lang="zh-CN" altLang="en-US" b="1" dirty="0"/>
              <a:t>页，</a:t>
            </a:r>
            <a:r>
              <a:rPr lang="en-US" altLang="zh-CN" b="1" dirty="0" err="1"/>
              <a:t>regfile</a:t>
            </a:r>
            <a:r>
              <a:rPr lang="zh-CN" altLang="en-US" b="1" dirty="0"/>
              <a:t>模块的源码；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对指令第一、二源操作数的读取是周而复始、必然发生的动作（</a:t>
            </a:r>
            <a:r>
              <a:rPr lang="zh-CN" altLang="en-US" dirty="0"/>
              <a:t>什么</a:t>
            </a:r>
            <a:r>
              <a:rPr lang="zh-CN" altLang="en-US" b="1" dirty="0"/>
              <a:t>道理？）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既然</a:t>
            </a:r>
            <a:r>
              <a:rPr lang="en-US" altLang="zh-CN" b="1" dirty="0"/>
              <a:t>R</a:t>
            </a:r>
            <a:r>
              <a:rPr lang="zh-CN" altLang="en-US" b="1" dirty="0"/>
              <a:t>型指令占了大多数，干脆每条指令都先将</a:t>
            </a:r>
            <a:r>
              <a:rPr lang="en-US" altLang="zh-CN" b="1" dirty="0" err="1"/>
              <a:t>rs</a:t>
            </a:r>
            <a:r>
              <a:rPr lang="zh-CN" altLang="en-US" b="1" dirty="0"/>
              <a:t>、</a:t>
            </a:r>
            <a:r>
              <a:rPr lang="en-US" altLang="zh-CN" b="1" dirty="0" err="1"/>
              <a:t>rt</a:t>
            </a:r>
            <a:r>
              <a:rPr lang="zh-CN" altLang="en-US" b="1" dirty="0"/>
              <a:t>取来，如果到后面发现真的是</a:t>
            </a:r>
            <a:r>
              <a:rPr lang="en-US" altLang="zh-CN" b="1" dirty="0"/>
              <a:t>R</a:t>
            </a:r>
            <a:r>
              <a:rPr lang="zh-CN" altLang="en-US" b="1" dirty="0"/>
              <a:t>型指令，就节省了时间；如果不是的话，丢弃不用即可。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微处理器设计实例分析（续）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注意</a:t>
            </a:r>
            <a:endParaRPr lang="en-US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两个寄存器在此处作为缓冲器使用，起同步作用。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46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0"/>
            <a:ext cx="7812360" cy="676173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74032" y="1340768"/>
            <a:ext cx="1046440" cy="41764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控制器状态转换图及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每个状态下的控制信号值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5329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§3  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背景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本课程设计所采用的</a:t>
            </a:r>
            <a:r>
              <a:rPr lang="en-US" altLang="zh-CN" b="1" dirty="0"/>
              <a:t>FPGA</a:t>
            </a:r>
            <a:r>
              <a:rPr lang="zh-CN" altLang="en-US" b="1" dirty="0"/>
              <a:t>芯片为</a:t>
            </a:r>
            <a:r>
              <a:rPr lang="en-US" altLang="zh-CN" b="1" dirty="0"/>
              <a:t>Xilinx</a:t>
            </a:r>
            <a:r>
              <a:rPr lang="zh-CN" altLang="en-US" b="1" dirty="0"/>
              <a:t> </a:t>
            </a:r>
            <a:r>
              <a:rPr lang="en-US" altLang="zh-CN" b="1" dirty="0"/>
              <a:t>Artix-7</a:t>
            </a:r>
            <a:r>
              <a:rPr lang="zh-CN" altLang="en-US" b="1" dirty="0"/>
              <a:t>系列产品。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Xilinx</a:t>
            </a:r>
            <a:r>
              <a:rPr lang="zh-CN" altLang="en-US" b="1" dirty="0"/>
              <a:t>（赛灵思）公司是</a:t>
            </a:r>
            <a:r>
              <a:rPr lang="en-US" altLang="zh-CN" b="1" dirty="0"/>
              <a:t>FPGA</a:t>
            </a:r>
            <a:r>
              <a:rPr lang="zh-CN" altLang="en-US" b="1" dirty="0"/>
              <a:t>的发明者，是全球领先的可编程逻辑器件供应商，曾与</a:t>
            </a:r>
            <a:r>
              <a:rPr lang="en-US" altLang="zh-CN" b="1" dirty="0"/>
              <a:t>Altera</a:t>
            </a:r>
            <a:r>
              <a:rPr lang="zh-CN" altLang="en-US" b="1" dirty="0"/>
              <a:t>同为</a:t>
            </a:r>
            <a:r>
              <a:rPr lang="en-US" altLang="zh-CN" b="1" dirty="0"/>
              <a:t>PLD</a:t>
            </a:r>
            <a:r>
              <a:rPr lang="zh-CN" altLang="en-US" b="1" dirty="0"/>
              <a:t>领域的两大生产商。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Xilinx</a:t>
            </a:r>
            <a:r>
              <a:rPr lang="zh-CN" altLang="en-US" b="1" dirty="0"/>
              <a:t>的主流产品为“</a:t>
            </a:r>
            <a:r>
              <a:rPr lang="en-US" altLang="zh-CN" b="1" dirty="0"/>
              <a:t>7</a:t>
            </a:r>
            <a:r>
              <a:rPr lang="zh-CN" altLang="en-US" b="1" dirty="0"/>
              <a:t>系列</a:t>
            </a:r>
            <a:r>
              <a:rPr lang="en-US" altLang="zh-CN" b="1" dirty="0"/>
              <a:t>FPGA</a:t>
            </a:r>
            <a:r>
              <a:rPr lang="zh-CN" altLang="en-US" b="1" dirty="0"/>
              <a:t>”，包括：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Artix-7</a:t>
            </a:r>
            <a:r>
              <a:rPr lang="zh-CN" altLang="en-US" b="1" dirty="0"/>
              <a:t>系列，低功耗低成本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Kintex-7</a:t>
            </a:r>
            <a:r>
              <a:rPr lang="zh-CN" altLang="en-US" b="1" dirty="0"/>
              <a:t>系列，高性价比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Virtex-7</a:t>
            </a:r>
            <a:r>
              <a:rPr lang="zh-CN" altLang="en-US" b="1" dirty="0"/>
              <a:t>系列，大容量高性能</a:t>
            </a:r>
            <a:endParaRPr lang="en-US" altLang="zh-CN" b="1" dirty="0"/>
          </a:p>
          <a:p>
            <a:endParaRPr 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436440" y="4625364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/>
              <a:t>机器语言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789240" y="4606480"/>
            <a:ext cx="2743200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实际机器 </a:t>
            </a:r>
            <a:r>
              <a:rPr lang="en-US" altLang="zh-CN" sz="2800" b="1" dirty="0"/>
              <a:t>M</a:t>
            </a:r>
            <a:endParaRPr lang="zh-CN" altLang="en-US" sz="2800" b="1" dirty="0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436440" y="5635014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/>
              <a:t>硬件描述语言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789240" y="5635014"/>
            <a:ext cx="2743200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机器实现 </a:t>
            </a:r>
            <a:r>
              <a:rPr lang="en-US" altLang="zh-CN" sz="2800" b="1" dirty="0"/>
              <a:t>M0</a:t>
            </a:r>
            <a:endParaRPr lang="zh-CN" altLang="en-US" sz="28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本课程设计所属层次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b="1" smtClean="0"/>
              <a:t>2019/7/11</a:t>
            </a:fld>
            <a:endParaRPr lang="zh-CN" altLang="en-US" b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36440" y="1600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/>
              <a:t>高级语言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89240" y="1600200"/>
            <a:ext cx="2743200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虚拟机器 </a:t>
            </a:r>
            <a:r>
              <a:rPr lang="en-US" altLang="zh-CN" sz="2800" b="1" dirty="0"/>
              <a:t>M3</a:t>
            </a:r>
            <a:endParaRPr lang="zh-CN" altLang="en-US" sz="2800" b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436440" y="260985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/>
              <a:t>汇编语言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789240" y="2590637"/>
            <a:ext cx="2743200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虚拟机器 </a:t>
            </a:r>
            <a:r>
              <a:rPr lang="en-US" altLang="zh-CN" sz="2800" b="1" dirty="0"/>
              <a:t>M2</a:t>
            </a:r>
            <a:endParaRPr lang="zh-CN" altLang="en-US" sz="2800" b="1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436440" y="3619497"/>
            <a:ext cx="2743200" cy="584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/>
              <a:t>操作系统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89240" y="3581074"/>
            <a:ext cx="2743200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虚拟机器</a:t>
            </a:r>
            <a:r>
              <a:rPr lang="en-US" altLang="zh-CN" sz="2800" b="1" dirty="0"/>
              <a:t>M1</a:t>
            </a:r>
            <a:endParaRPr lang="zh-CN" altLang="en-US" sz="28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267744" y="4282714"/>
            <a:ext cx="6552728" cy="2023721"/>
            <a:chOff x="2267744" y="4282714"/>
            <a:chExt cx="6552728" cy="2023721"/>
          </a:xfrm>
        </p:grpSpPr>
        <p:sp>
          <p:nvSpPr>
            <p:cNvPr id="24" name="矩形 23"/>
            <p:cNvSpPr/>
            <p:nvPr/>
          </p:nvSpPr>
          <p:spPr>
            <a:xfrm>
              <a:off x="2267744" y="4282714"/>
              <a:ext cx="6552728" cy="202372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436440" y="4629150"/>
              <a:ext cx="2743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B05408"/>
                  </a:solidFill>
                </a:rPr>
                <a:t>机器语言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789240" y="4610266"/>
              <a:ext cx="2743200" cy="52322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05408"/>
                  </a:solidFill>
                </a:rPr>
                <a:t>实际机器 </a:t>
              </a:r>
              <a:r>
                <a:rPr lang="en-US" altLang="zh-CN" sz="2800" b="1" dirty="0">
                  <a:solidFill>
                    <a:srgbClr val="B05408"/>
                  </a:solidFill>
                </a:rPr>
                <a:t>M</a:t>
              </a:r>
              <a:endParaRPr lang="zh-CN" altLang="en-US" sz="2800" b="1" dirty="0">
                <a:solidFill>
                  <a:srgbClr val="B05408"/>
                </a:solidFill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36440" y="5638800"/>
              <a:ext cx="2743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B05408"/>
                  </a:solidFill>
                </a:rPr>
                <a:t>硬件描述语言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789240" y="5638800"/>
              <a:ext cx="2743200" cy="52322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05408"/>
                  </a:solidFill>
                </a:rPr>
                <a:t>机器实现 </a:t>
              </a:r>
              <a:r>
                <a:rPr lang="en-US" altLang="zh-CN" sz="2800" b="1" dirty="0">
                  <a:solidFill>
                    <a:srgbClr val="B05408"/>
                  </a:solidFill>
                </a:rPr>
                <a:t>M0</a:t>
              </a:r>
              <a:endParaRPr lang="zh-CN" altLang="en-US" sz="2800" b="1" dirty="0">
                <a:solidFill>
                  <a:srgbClr val="B05408"/>
                </a:solidFill>
              </a:endParaRPr>
            </a:p>
          </p:txBody>
        </p:sp>
      </p:grpSp>
      <p:sp>
        <p:nvSpPr>
          <p:cNvPr id="20" name="Freeform 15"/>
          <p:cNvSpPr>
            <a:spLocks/>
          </p:cNvSpPr>
          <p:nvPr/>
        </p:nvSpPr>
        <p:spPr bwMode="auto">
          <a:xfrm>
            <a:off x="7160840" y="2152241"/>
            <a:ext cx="1588" cy="409575"/>
          </a:xfrm>
          <a:custGeom>
            <a:avLst/>
            <a:gdLst>
              <a:gd name="T0" fmla="*/ 0 w 1"/>
              <a:gd name="T1" fmla="*/ 0 h 258"/>
              <a:gd name="T2" fmla="*/ 1 w 1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7160840" y="5162307"/>
            <a:ext cx="1588" cy="447675"/>
          </a:xfrm>
          <a:custGeom>
            <a:avLst/>
            <a:gdLst>
              <a:gd name="T0" fmla="*/ 0 w 1"/>
              <a:gd name="T1" fmla="*/ 0 h 282"/>
              <a:gd name="T2" fmla="*/ 1 w 1"/>
              <a:gd name="T3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7162428" y="3142678"/>
            <a:ext cx="1588" cy="409575"/>
          </a:xfrm>
          <a:custGeom>
            <a:avLst/>
            <a:gdLst>
              <a:gd name="T0" fmla="*/ 0 w 1"/>
              <a:gd name="T1" fmla="*/ 0 h 258"/>
              <a:gd name="T2" fmla="*/ 1 w 1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7164016" y="4133770"/>
            <a:ext cx="1588" cy="447675"/>
          </a:xfrm>
          <a:custGeom>
            <a:avLst/>
            <a:gdLst>
              <a:gd name="T0" fmla="*/ 0 w 1"/>
              <a:gd name="T1" fmla="*/ 0 h 282"/>
              <a:gd name="T2" fmla="*/ 1 w 1"/>
              <a:gd name="T3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圆角矩形标注 26"/>
          <p:cNvSpPr/>
          <p:nvPr/>
        </p:nvSpPr>
        <p:spPr>
          <a:xfrm>
            <a:off x="143508" y="3113857"/>
            <a:ext cx="1944216" cy="1168857"/>
          </a:xfrm>
          <a:prstGeom prst="wedgeRoundRectCallout">
            <a:avLst>
              <a:gd name="adj1" fmla="val 91585"/>
              <a:gd name="adj2" fmla="val 102414"/>
              <a:gd name="adj3" fmla="val 16667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编写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测试用例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143508" y="5133486"/>
            <a:ext cx="1944216" cy="916199"/>
          </a:xfrm>
          <a:prstGeom prst="wedgeRoundRectCallout">
            <a:avLst>
              <a:gd name="adj1" fmla="val 72084"/>
              <a:gd name="adj2" fmla="val 37140"/>
              <a:gd name="adj3" fmla="val 16667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设计内容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0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Ins="0">
            <a:noAutofit/>
          </a:bodyPr>
          <a:lstStyle/>
          <a:p>
            <a:r>
              <a:rPr lang="zh-CN" altLang="en-US" b="1" dirty="0"/>
              <a:t>背景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Artix-7</a:t>
            </a:r>
            <a:r>
              <a:rPr lang="zh-CN" altLang="en-US" b="1" dirty="0"/>
              <a:t>开发板应用范例</a:t>
            </a:r>
            <a:endParaRPr lang="en-US" altLang="zh-CN" b="1" dirty="0">
              <a:hlinkClick r:id="rId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2"/>
              </a:rPr>
              <a:t>俄罗斯方块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hlinkClick r:id="rId3"/>
              </a:rPr>
              <a:t>幻影冲撞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hlinkClick r:id="rId4"/>
              </a:rPr>
              <a:t>贪吃蛇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5"/>
              </a:rPr>
              <a:t>视力检测仪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6" action="ppaction://hlinkfile"/>
              </a:rPr>
              <a:t>解魔方机器人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7" action="ppaction://hlinkfile"/>
              </a:rPr>
              <a:t>任天堂</a:t>
            </a:r>
            <a:r>
              <a:rPr lang="en-US" altLang="zh-CN" sz="2800" b="1" dirty="0">
                <a:hlinkClick r:id="rId7" action="ppaction://hlinkfile"/>
              </a:rPr>
              <a:t>FC</a:t>
            </a:r>
            <a:r>
              <a:rPr lang="zh-CN" altLang="en-US" sz="2800" b="1" dirty="0">
                <a:hlinkClick r:id="rId7" action="ppaction://hlinkfile"/>
              </a:rPr>
              <a:t>游戏机仿真器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8" action="ppaction://hlinkfile"/>
              </a:rPr>
              <a:t>猜数字游戏</a:t>
            </a:r>
            <a:r>
              <a:rPr lang="zh-CN" altLang="en-US" sz="2800" dirty="0"/>
              <a:t>、</a:t>
            </a:r>
            <a:r>
              <a:rPr lang="zh-CN" altLang="en-US" sz="2800" dirty="0">
                <a:hlinkClick r:id="rId9" action="ppaction://hlinkfile"/>
              </a:rPr>
              <a:t>扫雷</a:t>
            </a:r>
            <a:r>
              <a:rPr lang="zh-CN" altLang="en-US" sz="2800" dirty="0"/>
              <a:t>、</a:t>
            </a:r>
            <a:r>
              <a:rPr lang="zh-CN" altLang="en-US" sz="2800" dirty="0">
                <a:hlinkClick r:id="rId10" action="ppaction://hlinkfile"/>
              </a:rPr>
              <a:t>弹珠洒落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>
                <a:hlinkClick r:id="rId11"/>
              </a:rPr>
              <a:t>自动寻物小车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hlinkClick r:id="rId12"/>
              </a:rPr>
              <a:t>自平衡小车</a:t>
            </a:r>
            <a:endParaRPr lang="en-US" altLang="zh-CN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信息安全、物联网、模式识别、机器学习</a:t>
            </a:r>
            <a:r>
              <a:rPr lang="en-US" altLang="zh-CN" sz="2800" b="1" dirty="0"/>
              <a:t>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7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6805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/>
              <a:t>Basys 3</a:t>
            </a:r>
            <a:r>
              <a:rPr lang="zh-CN" altLang="en-US" b="1" dirty="0"/>
              <a:t>开发板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FPGA—— XC7A35T-1 CPG236C</a:t>
            </a:r>
            <a:endParaRPr lang="en-US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33280</a:t>
            </a:r>
            <a:r>
              <a:rPr lang="zh-CN" altLang="en-US" sz="2000" b="1" dirty="0"/>
              <a:t>个逻辑单元</a:t>
            </a:r>
            <a:endParaRPr lang="en-US" altLang="zh-CN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1800 Kbit</a:t>
            </a:r>
            <a:r>
              <a:rPr lang="zh-CN" altLang="en-US" sz="2000" b="1" dirty="0"/>
              <a:t>的快速</a:t>
            </a:r>
            <a:r>
              <a:rPr lang="en-US" altLang="zh-CN" sz="2000" b="1" dirty="0"/>
              <a:t>block </a:t>
            </a:r>
            <a:r>
              <a:rPr lang="en-US" sz="2000" b="1" dirty="0"/>
              <a:t>RAM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5</a:t>
            </a:r>
            <a:r>
              <a:rPr lang="zh-CN" altLang="en-US" sz="2000" b="1" dirty="0"/>
              <a:t>个时钟管理单元，各含一个锁相环（</a:t>
            </a:r>
            <a:r>
              <a:rPr lang="en-US" sz="2000" b="1" dirty="0"/>
              <a:t>PLL</a:t>
            </a:r>
            <a:r>
              <a:rPr lang="zh-CN" altLang="en-US" sz="2000" b="1" dirty="0"/>
              <a:t>）</a:t>
            </a:r>
            <a:endParaRPr lang="en-US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内部时钟频率最高可达</a:t>
            </a:r>
            <a:r>
              <a:rPr lang="en-US" sz="2000" b="1" dirty="0"/>
              <a:t>450MHz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1</a:t>
            </a:r>
            <a:r>
              <a:rPr lang="zh-CN" altLang="en-US" sz="2000" b="1" dirty="0"/>
              <a:t>个片上模数转换器（</a:t>
            </a:r>
            <a:r>
              <a:rPr lang="en-US" sz="2000" b="1" dirty="0"/>
              <a:t>XADC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外设资源</a:t>
            </a:r>
            <a:endParaRPr lang="en-US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16</a:t>
            </a:r>
            <a:r>
              <a:rPr lang="zh-CN" altLang="en-US" sz="2000" b="1" dirty="0"/>
              <a:t>个拨码开关、</a:t>
            </a:r>
            <a:r>
              <a:rPr lang="en-US" sz="2000" b="1" dirty="0"/>
              <a:t>5</a:t>
            </a:r>
            <a:r>
              <a:rPr lang="zh-CN" altLang="en-US" sz="2000" b="1" dirty="0"/>
              <a:t>个按键开关、</a:t>
            </a:r>
            <a:r>
              <a:rPr lang="en-US" sz="2000" b="1" dirty="0"/>
              <a:t>16</a:t>
            </a:r>
            <a:r>
              <a:rPr lang="zh-CN" altLang="en-US" sz="2000" b="1" dirty="0"/>
              <a:t>个</a:t>
            </a:r>
            <a:r>
              <a:rPr lang="en-US" sz="2000" b="1" dirty="0"/>
              <a:t>LED</a:t>
            </a:r>
            <a:r>
              <a:rPr lang="zh-CN" altLang="en-US" sz="2000" b="1" dirty="0"/>
              <a:t>、</a:t>
            </a:r>
            <a:r>
              <a:rPr lang="en-US" sz="2000" b="1" dirty="0"/>
              <a:t>4</a:t>
            </a:r>
            <a:r>
              <a:rPr lang="zh-CN" altLang="en-US" sz="2000" b="1" dirty="0"/>
              <a:t>位数码管</a:t>
            </a:r>
            <a:endParaRPr lang="en-US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个</a:t>
            </a:r>
            <a:r>
              <a:rPr lang="en-US" sz="2000" b="1" dirty="0" err="1"/>
              <a:t>Pmod</a:t>
            </a:r>
            <a:r>
              <a:rPr lang="zh-CN" altLang="en-US" sz="2000" b="1" dirty="0"/>
              <a:t>外设扩展接口</a:t>
            </a:r>
            <a:endParaRPr lang="en-US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个</a:t>
            </a:r>
            <a:r>
              <a:rPr lang="en-US" sz="2000" b="1" dirty="0"/>
              <a:t>VGA</a:t>
            </a:r>
            <a:r>
              <a:rPr lang="zh-CN" altLang="en-US" sz="2000" b="1" dirty="0"/>
              <a:t>接口</a:t>
            </a:r>
            <a:endParaRPr lang="en-US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32Mbit</a:t>
            </a:r>
            <a:r>
              <a:rPr lang="zh-CN" altLang="en-US" sz="2000" b="1" dirty="0"/>
              <a:t>的串行</a:t>
            </a:r>
            <a:r>
              <a:rPr lang="en-US" altLang="zh-CN" sz="2000" b="1" dirty="0"/>
              <a:t>QSPI </a:t>
            </a:r>
            <a:r>
              <a:rPr lang="en-US" sz="2000" b="1" dirty="0"/>
              <a:t>Flash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/>
              <a:t>用于</a:t>
            </a:r>
            <a:r>
              <a:rPr lang="en-US" sz="2000" b="1" dirty="0"/>
              <a:t>FPGA</a:t>
            </a:r>
            <a:r>
              <a:rPr lang="zh-CN" altLang="en-US" sz="2000" b="1" dirty="0"/>
              <a:t>配置、通信和系统供电的</a:t>
            </a:r>
            <a:r>
              <a:rPr lang="en-US" sz="2000" b="1" dirty="0"/>
              <a:t>USB-JTAG</a:t>
            </a:r>
            <a:r>
              <a:rPr lang="zh-CN" altLang="en-US" sz="2000" b="1" dirty="0"/>
              <a:t>端口</a:t>
            </a:r>
            <a:endParaRPr lang="en-US" sz="20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可连接鼠标、键盘、优盘的</a:t>
            </a:r>
            <a:r>
              <a:rPr lang="en-US" sz="2000" b="1" dirty="0"/>
              <a:t>USB</a:t>
            </a:r>
            <a:r>
              <a:rPr lang="zh-CN" altLang="en-US" sz="2000" b="1" dirty="0"/>
              <a:t>口</a:t>
            </a:r>
            <a:endParaRPr lang="en-US" sz="2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73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589240"/>
            <a:ext cx="6141368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Basys 3</a:t>
            </a:r>
            <a:r>
              <a:rPr lang="zh-CN" altLang="en-US" sz="2400" b="1" dirty="0"/>
              <a:t>开发板</a:t>
            </a:r>
            <a:endParaRPr lang="en-US" sz="2400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8" y="1268760"/>
            <a:ext cx="7311580" cy="475252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005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56612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部分外设与</a:t>
            </a:r>
            <a:r>
              <a:rPr lang="en-US" sz="2400" b="1" dirty="0"/>
              <a:t>FPGA</a:t>
            </a:r>
            <a:r>
              <a:rPr lang="zh-CN" altLang="en-US" sz="2400" b="1" dirty="0"/>
              <a:t>管脚的连接</a:t>
            </a:r>
            <a:endParaRPr lang="en-US" sz="2400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930214" cy="417399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448" y="1232972"/>
            <a:ext cx="4249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3200" b="1" dirty="0"/>
              <a:t>Basys 3</a:t>
            </a:r>
            <a:r>
              <a:rPr lang="zh-CN" altLang="en-US" sz="3200" b="1" dirty="0"/>
              <a:t>开发板（续）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523902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525963"/>
          </a:xfrm>
        </p:spPr>
        <p:txBody>
          <a:bodyPr rIns="0">
            <a:noAutofit/>
          </a:bodyPr>
          <a:lstStyle/>
          <a:p>
            <a:r>
              <a:rPr lang="en-US" altLang="zh-CN" b="1" dirty="0"/>
              <a:t>Basys 3</a:t>
            </a:r>
            <a:r>
              <a:rPr lang="zh-CN" altLang="en-US" b="1" dirty="0"/>
              <a:t>开发板（续）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Vivado</a:t>
            </a:r>
            <a:r>
              <a:rPr lang="zh-CN" altLang="en-US" b="1" dirty="0"/>
              <a:t>与</a:t>
            </a:r>
            <a:r>
              <a:rPr lang="en-US" altLang="zh-CN" b="1" dirty="0"/>
              <a:t>Basys 3</a:t>
            </a:r>
            <a:r>
              <a:rPr lang="zh-CN" altLang="en-US" b="1" dirty="0"/>
              <a:t>的基本用法参见以下电子文档：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Basys3 Reference Manual.pdf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Vivado</a:t>
            </a:r>
            <a:r>
              <a:rPr lang="zh-CN" altLang="en-US" b="1" dirty="0"/>
              <a:t>的安装及认证</a:t>
            </a:r>
            <a:r>
              <a:rPr lang="en-US" altLang="zh-CN" b="1" dirty="0"/>
              <a:t>.</a:t>
            </a:r>
            <a:r>
              <a:rPr lang="en-US" altLang="zh-CN" b="1" dirty="0" err="1"/>
              <a:t>pptx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Vivado</a:t>
            </a:r>
            <a:r>
              <a:rPr lang="zh-CN" altLang="en-US" b="1" dirty="0"/>
              <a:t>设计流程指导手册</a:t>
            </a:r>
            <a:r>
              <a:rPr lang="en-US" altLang="zh-CN" b="1" dirty="0"/>
              <a:t>.pdf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注意：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对</a:t>
            </a:r>
            <a:r>
              <a:rPr lang="en-US" altLang="zh-CN" b="1" dirty="0"/>
              <a:t>Flash</a:t>
            </a:r>
            <a:r>
              <a:rPr lang="zh-CN" altLang="en-US" b="1" dirty="0"/>
              <a:t>编程时，应选择</a:t>
            </a:r>
            <a:r>
              <a:rPr lang="en-US" altLang="zh-CN" b="1" dirty="0"/>
              <a:t>.bin</a:t>
            </a:r>
            <a:r>
              <a:rPr lang="zh-CN" altLang="en-US" b="1" dirty="0"/>
              <a:t>文件，而非</a:t>
            </a:r>
            <a:r>
              <a:rPr lang="en-US" altLang="zh-CN" b="1" dirty="0"/>
              <a:t>.bit</a:t>
            </a:r>
            <a:r>
              <a:rPr lang="zh-CN" altLang="en-US" b="1" dirty="0"/>
              <a:t>文件；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板载</a:t>
            </a:r>
            <a:r>
              <a:rPr lang="en-US" altLang="zh-CN" b="1" dirty="0"/>
              <a:t>Flash</a:t>
            </a:r>
            <a:r>
              <a:rPr lang="zh-CN" altLang="en-US" b="1" dirty="0"/>
              <a:t>的型号为</a:t>
            </a:r>
            <a:r>
              <a:rPr lang="en-US" altLang="zh-CN" b="1" dirty="0"/>
              <a:t>s25fl032p-spi-x1_x2_x4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/>
              <a:t>完成对</a:t>
            </a:r>
            <a:r>
              <a:rPr lang="en-US" altLang="zh-CN" b="1" dirty="0"/>
              <a:t>Flash</a:t>
            </a:r>
            <a:r>
              <a:rPr lang="zh-CN" altLang="en-US" b="1" dirty="0"/>
              <a:t>编程后，若观察不到现象，可按动“</a:t>
            </a:r>
            <a:r>
              <a:rPr lang="en-US" altLang="zh-CN" b="1" dirty="0"/>
              <a:t>PROG</a:t>
            </a:r>
            <a:r>
              <a:rPr lang="zh-CN" altLang="en-US" b="1" dirty="0"/>
              <a:t>”按钮，完成对</a:t>
            </a:r>
            <a:r>
              <a:rPr lang="en-US" altLang="zh-CN" b="1" dirty="0"/>
              <a:t>FPGA</a:t>
            </a:r>
            <a:r>
              <a:rPr lang="zh-CN" altLang="en-US" b="1" dirty="0"/>
              <a:t>的配置；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96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6805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/>
              <a:t>EGO1</a:t>
            </a:r>
            <a:r>
              <a:rPr lang="zh-CN" altLang="en-US" b="1" dirty="0"/>
              <a:t>开发板</a:t>
            </a:r>
            <a:endParaRPr lang="en-US" altLang="zh-CN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FPGA—— XC7A35T-1 CPG236C</a:t>
            </a:r>
            <a:endParaRPr lang="en-US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33280</a:t>
            </a:r>
            <a:r>
              <a:rPr lang="zh-CN" altLang="en-US" sz="1800" b="1" dirty="0"/>
              <a:t>个逻辑单元</a:t>
            </a:r>
            <a:endParaRPr lang="en-US" altLang="zh-CN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1.8Mbit</a:t>
            </a:r>
            <a:r>
              <a:rPr lang="zh-CN" altLang="en-US" sz="1800" b="1" dirty="0"/>
              <a:t>的快速</a:t>
            </a:r>
            <a:r>
              <a:rPr lang="en-US" altLang="zh-CN" sz="1800" b="1" dirty="0"/>
              <a:t>block </a:t>
            </a:r>
            <a:r>
              <a:rPr lang="en-US" sz="1800" b="1" dirty="0"/>
              <a:t>RAM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5</a:t>
            </a:r>
            <a:r>
              <a:rPr lang="zh-CN" altLang="en-US" sz="1800" b="1" dirty="0"/>
              <a:t>个时钟管理单元，各含一个锁相环（</a:t>
            </a:r>
            <a:r>
              <a:rPr lang="en-US" sz="1800" b="1" dirty="0"/>
              <a:t>PLL</a:t>
            </a:r>
            <a:r>
              <a:rPr lang="zh-CN" altLang="en-US" sz="1800" b="1" dirty="0"/>
              <a:t>）</a:t>
            </a:r>
            <a:endParaRPr lang="en-US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1</a:t>
            </a:r>
            <a:r>
              <a:rPr lang="zh-CN" altLang="en-US" sz="1800" b="1" dirty="0"/>
              <a:t>个片上模数转换器（</a:t>
            </a:r>
            <a:r>
              <a:rPr lang="en-US" sz="1800" b="1" dirty="0"/>
              <a:t>XADC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板载外设资源</a:t>
            </a:r>
            <a:endParaRPr lang="en-US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800" b="1" dirty="0"/>
              <a:t>100MHz</a:t>
            </a:r>
            <a:r>
              <a:rPr lang="zh-CN" altLang="en-US" sz="1800" b="1" dirty="0"/>
              <a:t>的晶振、</a:t>
            </a:r>
            <a:r>
              <a:rPr lang="en-US" altLang="zh-CN" sz="1800" b="1" dirty="0"/>
              <a:t>8Mbit</a:t>
            </a:r>
            <a:r>
              <a:rPr lang="zh-CN" altLang="en-US" sz="1800" b="1" dirty="0"/>
              <a:t>的异步</a:t>
            </a:r>
            <a:r>
              <a:rPr lang="en-US" altLang="zh-CN" sz="1800" b="1" dirty="0"/>
              <a:t>SRAM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128</a:t>
            </a:r>
            <a:r>
              <a:rPr lang="en-US" sz="1800" b="1" dirty="0"/>
              <a:t>Mbit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QSPI </a:t>
            </a:r>
            <a:r>
              <a:rPr lang="en-US" sz="1800" b="1" dirty="0"/>
              <a:t>Flash</a:t>
            </a:r>
            <a:endParaRPr lang="en-US" altLang="zh-CN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b="1" dirty="0"/>
              <a:t>8</a:t>
            </a:r>
            <a:r>
              <a:rPr lang="zh-CN" altLang="en-US" sz="1800" b="1" dirty="0"/>
              <a:t>个拨码开关、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</a:t>
            </a:r>
            <a:r>
              <a:rPr lang="en-US" altLang="zh-CN" sz="1800" b="1" dirty="0"/>
              <a:t>DIP</a:t>
            </a:r>
            <a:r>
              <a:rPr lang="zh-CN" altLang="en-US" sz="1800" b="1" dirty="0"/>
              <a:t>开关、</a:t>
            </a:r>
            <a:r>
              <a:rPr lang="en-US" sz="1800" b="1" dirty="0"/>
              <a:t>16</a:t>
            </a:r>
            <a:r>
              <a:rPr lang="zh-CN" altLang="en-US" sz="1800" b="1" dirty="0"/>
              <a:t>个</a:t>
            </a:r>
            <a:r>
              <a:rPr lang="en-US" sz="1800" b="1" dirty="0"/>
              <a:t>LED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段数码管</a:t>
            </a:r>
            <a:endParaRPr lang="en-US" altLang="zh-CN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5</a:t>
            </a:r>
            <a:r>
              <a:rPr lang="zh-CN" altLang="en-US" sz="1800" b="1" dirty="0"/>
              <a:t>个通用按键、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个专用按键</a:t>
            </a:r>
            <a:endParaRPr lang="en-US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b="1" dirty="0"/>
              <a:t>32</a:t>
            </a:r>
            <a:r>
              <a:rPr lang="zh-CN" altLang="en-US" sz="1800" b="1" dirty="0"/>
              <a:t>针通用扩展</a:t>
            </a:r>
            <a:r>
              <a:rPr lang="en-US" altLang="zh-CN" sz="1800" b="1" dirty="0"/>
              <a:t>I/O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</a:t>
            </a:r>
            <a:r>
              <a:rPr lang="en-US" altLang="zh-CN" sz="1800" b="1" dirty="0"/>
              <a:t>DAC</a:t>
            </a:r>
            <a:endParaRPr lang="en-US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个</a:t>
            </a:r>
            <a:r>
              <a:rPr lang="en-US" sz="1800" b="1" dirty="0"/>
              <a:t>VGA</a:t>
            </a:r>
            <a:r>
              <a:rPr lang="zh-CN" altLang="en-US" sz="1800" b="1" dirty="0"/>
              <a:t>接口、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个音频接口、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个蓝牙模块</a:t>
            </a:r>
            <a:endParaRPr lang="en-US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b="1" dirty="0"/>
              <a:t>用于串行通信和供电的</a:t>
            </a:r>
            <a:r>
              <a:rPr lang="en-US" sz="1800" b="1" dirty="0"/>
              <a:t>USB-</a:t>
            </a:r>
            <a:r>
              <a:rPr lang="en-US" altLang="zh-CN" sz="1800" b="1" dirty="0"/>
              <a:t>UART</a:t>
            </a:r>
            <a:r>
              <a:rPr lang="zh-CN" altLang="en-US" sz="1800" b="1" dirty="0"/>
              <a:t>端口</a:t>
            </a:r>
            <a:endParaRPr lang="en-US" altLang="zh-CN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b="1" dirty="0"/>
              <a:t>用于配置</a:t>
            </a:r>
            <a:r>
              <a:rPr lang="en-US" altLang="zh-CN" sz="1800" b="1" dirty="0"/>
              <a:t>FPGA</a:t>
            </a:r>
            <a:r>
              <a:rPr lang="zh-CN" altLang="en-US" sz="1800" b="1" dirty="0"/>
              <a:t>和供电的</a:t>
            </a:r>
            <a:r>
              <a:rPr lang="en-US" altLang="zh-CN" sz="1800" b="1" dirty="0"/>
              <a:t>USB-JTAG</a:t>
            </a:r>
            <a:r>
              <a:rPr lang="zh-CN" altLang="en-US" sz="1800" b="1" dirty="0"/>
              <a:t>端口</a:t>
            </a:r>
            <a:endParaRPr lang="en-US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b="1" dirty="0"/>
              <a:t>可连接鼠标、键盘的</a:t>
            </a:r>
            <a:r>
              <a:rPr lang="en-US" sz="1800" b="1" dirty="0"/>
              <a:t>USB/PS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端口</a:t>
            </a:r>
            <a:endParaRPr lang="en-US" altLang="zh-CN" sz="1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8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EGO1</a:t>
            </a:r>
            <a:r>
              <a:rPr lang="zh-CN" altLang="en-US" sz="4000" b="1" dirty="0"/>
              <a:t>开发板</a:t>
            </a:r>
            <a:endParaRPr lang="en-US" sz="40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3125"/>
            <a:ext cx="6794536" cy="4415614"/>
          </a:xfr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475656" y="5589240"/>
            <a:ext cx="61413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EGO1</a:t>
            </a:r>
            <a:r>
              <a:rPr lang="zh-CN" altLang="en-US" sz="2400" b="1" dirty="0"/>
              <a:t>开发板</a:t>
            </a:r>
            <a:endParaRPr lang="en-US" sz="2400" b="1" dirty="0"/>
          </a:p>
        </p:txBody>
      </p:sp>
      <p:sp>
        <p:nvSpPr>
          <p:cNvPr id="3" name="圆角矩形标注 2"/>
          <p:cNvSpPr/>
          <p:nvPr/>
        </p:nvSpPr>
        <p:spPr>
          <a:xfrm>
            <a:off x="107504" y="4509120"/>
            <a:ext cx="1152128" cy="1080120"/>
          </a:xfrm>
          <a:prstGeom prst="wedgeRoundRectCallout">
            <a:avLst>
              <a:gd name="adj1" fmla="val 313828"/>
              <a:gd name="adj2" fmla="val -850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2800" b="1" dirty="0">
                <a:solidFill>
                  <a:srgbClr val="0000CC"/>
                </a:solidFill>
              </a:rPr>
              <a:t>FPGA </a:t>
            </a:r>
            <a:r>
              <a:rPr lang="en-US" sz="1600" b="1" dirty="0">
                <a:solidFill>
                  <a:srgbClr val="0000CC"/>
                </a:solidFill>
              </a:rPr>
              <a:t>XC7A35T-1CSG324C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884368" y="908720"/>
            <a:ext cx="1187624" cy="900100"/>
          </a:xfrm>
          <a:prstGeom prst="wedgeRoundRectCallout">
            <a:avLst>
              <a:gd name="adj1" fmla="val -234836"/>
              <a:gd name="adj2" fmla="val 1466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CC"/>
                </a:solidFill>
              </a:rPr>
              <a:t>CPLD</a:t>
            </a:r>
            <a:endParaRPr lang="en-US" sz="1600" b="1" dirty="0">
              <a:solidFill>
                <a:srgbClr val="0000CC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884368" y="2060848"/>
            <a:ext cx="1187624" cy="1152128"/>
          </a:xfrm>
          <a:prstGeom prst="wedgeRoundRectCallout">
            <a:avLst>
              <a:gd name="adj1" fmla="val -251945"/>
              <a:gd name="adj2" fmla="val 1276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</a:rPr>
              <a:t>板载</a:t>
            </a:r>
            <a:endParaRPr lang="en-US" sz="2800" b="1" dirty="0">
              <a:solidFill>
                <a:srgbClr val="0000CC"/>
              </a:solidFill>
            </a:endParaRPr>
          </a:p>
          <a:p>
            <a:pPr algn="ctr"/>
            <a:r>
              <a:rPr lang="en-US" sz="2800" b="1" dirty="0">
                <a:solidFill>
                  <a:srgbClr val="0000CC"/>
                </a:solidFill>
              </a:rPr>
              <a:t>SRAM</a:t>
            </a:r>
            <a:endParaRPr lang="en-US" sz="1600" b="1" dirty="0">
              <a:solidFill>
                <a:srgbClr val="0000CC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8196" y="2636912"/>
            <a:ext cx="1211436" cy="900100"/>
          </a:xfrm>
          <a:prstGeom prst="wedgeRoundRectCallout">
            <a:avLst>
              <a:gd name="adj1" fmla="val 196146"/>
              <a:gd name="adj2" fmla="val 747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0000CC"/>
                </a:solidFill>
              </a:rPr>
              <a:t>FLASH</a:t>
            </a:r>
            <a:endParaRPr lang="en-US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22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硬件平台（续）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525963"/>
          </a:xfrm>
        </p:spPr>
        <p:txBody>
          <a:bodyPr rIns="0">
            <a:noAutofit/>
          </a:bodyPr>
          <a:lstStyle/>
          <a:p>
            <a:r>
              <a:rPr lang="en-US" altLang="zh-CN" b="1" dirty="0"/>
              <a:t>EGO1</a:t>
            </a:r>
            <a:r>
              <a:rPr lang="zh-CN" altLang="en-US" b="1" dirty="0"/>
              <a:t>开发板（续）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Vivado</a:t>
            </a:r>
            <a:r>
              <a:rPr lang="zh-CN" altLang="en-US" b="1" dirty="0"/>
              <a:t>结合</a:t>
            </a:r>
            <a:r>
              <a:rPr lang="en-US" altLang="zh-CN" b="1" dirty="0"/>
              <a:t>EGO1</a:t>
            </a:r>
            <a:r>
              <a:rPr lang="zh-CN" altLang="en-US" b="1" dirty="0"/>
              <a:t>的基本用法（含外设与</a:t>
            </a:r>
            <a:r>
              <a:rPr lang="en-US" altLang="zh-CN" b="1" dirty="0"/>
              <a:t>FPGA</a:t>
            </a:r>
            <a:r>
              <a:rPr lang="zh-CN" altLang="en-US" b="1" dirty="0"/>
              <a:t>管脚的连接）参见以下电子文档：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EGO1</a:t>
            </a:r>
            <a:r>
              <a:rPr lang="zh-CN" altLang="en-US" b="1" dirty="0"/>
              <a:t>快速上手指南</a:t>
            </a:r>
            <a:r>
              <a:rPr lang="en-US" altLang="zh-CN" b="1" dirty="0"/>
              <a:t>v1224.pdf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 err="1"/>
              <a:t>EGo</a:t>
            </a:r>
            <a:r>
              <a:rPr lang="zh-CN" altLang="en-US" b="1" dirty="0"/>
              <a:t>五分钟快速上手</a:t>
            </a:r>
            <a:r>
              <a:rPr lang="en-US" altLang="zh-CN" b="1" dirty="0"/>
              <a:t>.mp4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b="1" dirty="0"/>
              <a:t>EGO1 User Manual_v04_20161221.pdf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63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§4  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课程设计要求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总体要求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/>
              <a:t>在</a:t>
            </a:r>
            <a:r>
              <a:rPr lang="en-US" b="1" dirty="0"/>
              <a:t>FPGA</a:t>
            </a:r>
            <a:r>
              <a:rPr lang="zh-CN" altLang="en-US" b="1" dirty="0"/>
              <a:t>平台上实现一个</a:t>
            </a:r>
            <a:r>
              <a:rPr lang="en-US" b="1" dirty="0"/>
              <a:t>MIPS</a:t>
            </a:r>
            <a:r>
              <a:rPr lang="zh-CN" altLang="en-US" b="1" dirty="0"/>
              <a:t>风格的处理器，并以此处理器为核心搭建一台简单而完整的实验计算机系统，其中：</a:t>
            </a:r>
            <a:endParaRPr lang="en-US" altLang="zh-CN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/>
              <a:t>指令系统根据所选题目的需要，从</a:t>
            </a:r>
            <a:r>
              <a:rPr lang="en-US" altLang="zh-CN" sz="2800" b="1" dirty="0"/>
              <a:t>Weihai MIPS</a:t>
            </a:r>
            <a:r>
              <a:rPr lang="zh-CN" altLang="en-US" sz="2800" b="1" dirty="0"/>
              <a:t>指令集中选择；</a:t>
            </a:r>
            <a:endParaRPr lang="en-US" altLang="zh-CN" sz="2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/>
              <a:t>存储器建议采用哈佛结构，包括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的指令存储器和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的数据存储器；</a:t>
            </a:r>
            <a:endParaRPr lang="en-US" altLang="zh-CN" sz="28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/>
              <a:t>主存与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建议采用统一编址方式，见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指导书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图</a:t>
            </a:r>
            <a:r>
              <a:rPr lang="en-US" altLang="zh-CN" sz="2800" b="1" dirty="0"/>
              <a:t>4-3</a:t>
            </a:r>
            <a:r>
              <a:rPr lang="zh-CN" altLang="en-US" sz="2800" b="1" dirty="0"/>
              <a:t>；</a:t>
            </a:r>
            <a:endParaRPr lang="en-US" altLang="zh-CN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4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62" y="5445224"/>
            <a:ext cx="4355976" cy="11430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存储空间地址映射</a:t>
            </a:r>
            <a:endParaRPr lang="en-US" sz="32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31606"/>
              </p:ext>
            </p:extLst>
          </p:nvPr>
        </p:nvGraphicFramePr>
        <p:xfrm>
          <a:off x="4355976" y="404664"/>
          <a:ext cx="3672408" cy="58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all" baseline="0" dirty="0" err="1"/>
                        <a:t>Keyboard_valid</a:t>
                      </a:r>
                      <a:endParaRPr lang="en-US" altLang="zh-CN" b="0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all" baseline="0" dirty="0" err="1"/>
                        <a:t>Keyboard_data</a:t>
                      </a:r>
                      <a:endParaRPr lang="en-US" altLang="zh-CN" b="0" cap="all" baseline="0" dirty="0"/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b="0" cap="all" baseline="0" dirty="0" err="1"/>
                        <a:t>sw</a:t>
                      </a:r>
                      <a:r>
                        <a:rPr lang="en-US" b="0" cap="all" baseline="0" dirty="0"/>
                        <a:t>[15 : 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b="0" cap="all" baseline="0" dirty="0" err="1"/>
                        <a:t>sw</a:t>
                      </a:r>
                      <a:r>
                        <a:rPr lang="en-US" b="0" cap="all" baseline="0" dirty="0"/>
                        <a:t>[7 : 0]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all" baseline="0" dirty="0"/>
                        <a:t>{4’</a:t>
                      </a:r>
                      <a:r>
                        <a:rPr lang="en-US" b="0" cap="none" baseline="0" dirty="0"/>
                        <a:t>b0, AN3, AN2, AN1, AN0</a:t>
                      </a:r>
                      <a:r>
                        <a:rPr lang="en-US" b="0" cap="all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all" baseline="0" dirty="0"/>
                        <a:t>{CA, CB, CC, CD, CE, CF, CG, DP}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all" baseline="0" dirty="0"/>
                        <a:t>  </a:t>
                      </a:r>
                      <a:r>
                        <a:rPr lang="en-US" altLang="zh-CN" b="0" cap="all" baseline="0" dirty="0"/>
                        <a:t>CPU_VALID</a:t>
                      </a:r>
                      <a:r>
                        <a:rPr lang="en-US" b="0" cap="all" baseline="0" dirty="0"/>
                        <a:t> 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all" baseline="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all" baseline="0" dirty="0" err="1"/>
                        <a:t>ld</a:t>
                      </a:r>
                      <a:r>
                        <a:rPr lang="en-US" b="0" cap="all" baseline="0" dirty="0"/>
                        <a:t>[15 : 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b="0" cap="all" baseline="0" dirty="0" err="1"/>
                        <a:t>ld</a:t>
                      </a:r>
                      <a:r>
                        <a:rPr lang="en-US" b="0" cap="all" baseline="0" dirty="0"/>
                        <a:t>[7 : 0]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779912" y="404664"/>
            <a:ext cx="576064" cy="2016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3779912" y="2924944"/>
            <a:ext cx="576064" cy="33123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9727"/>
              </p:ext>
            </p:extLst>
          </p:nvPr>
        </p:nvGraphicFramePr>
        <p:xfrm>
          <a:off x="8100392" y="404664"/>
          <a:ext cx="936104" cy="58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0xfffe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0xfffd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0xfffc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0xfffb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0xfffa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0xfff9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0xfff7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0xfff6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0xfff5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0xfff4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0xfff3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0xfff2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59951"/>
              </p:ext>
            </p:extLst>
          </p:nvPr>
        </p:nvGraphicFramePr>
        <p:xfrm>
          <a:off x="251520" y="2420888"/>
          <a:ext cx="3528392" cy="30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0" dirty="0">
                          <a:effectLst/>
                        </a:rPr>
                        <a:t>基本</a:t>
                      </a:r>
                      <a:r>
                        <a:rPr lang="en-US" altLang="zh-CN" sz="2400" b="1" kern="0" dirty="0">
                          <a:effectLst/>
                        </a:rPr>
                        <a:t>I/O </a:t>
                      </a:r>
                      <a:r>
                        <a:rPr lang="en-US" altLang="zh-CN" sz="2400" b="1" kern="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0" dirty="0">
                          <a:effectLst/>
                        </a:rPr>
                        <a:t>0xfff0 - 0xffff</a:t>
                      </a:r>
                      <a:r>
                        <a:rPr lang="en-US" altLang="zh-CN" sz="2400" b="1" kern="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2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其它外设 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0xff00 -</a:t>
                      </a:r>
                      <a:r>
                        <a:rPr lang="en-US" altLang="zh-CN" sz="2400" b="1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0xffef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2400" b="1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0" dirty="0">
                          <a:effectLst/>
                        </a:rPr>
                        <a:t>保留</a:t>
                      </a:r>
                      <a:endParaRPr lang="en-US" sz="2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RAM 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0x1000 - 0x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1fff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ROM 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0x0000 - 0x0fff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395536" y="404664"/>
            <a:ext cx="3168352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若采用</a:t>
            </a:r>
            <a:r>
              <a:rPr lang="en-US" altLang="zh-CN" sz="2400" b="1" dirty="0">
                <a:solidFill>
                  <a:schemeClr val="tx1"/>
                </a:solidFill>
              </a:rPr>
              <a:t>MEM-I/O</a:t>
            </a:r>
            <a:r>
              <a:rPr lang="zh-CN" altLang="en-US" sz="2400" b="1" dirty="0">
                <a:solidFill>
                  <a:schemeClr val="tx1"/>
                </a:solidFill>
              </a:rPr>
              <a:t>统一编址，编程者必须清楚存储空间地址映射情况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9"/>
          <p:cNvGrpSpPr>
            <a:grpSpLocks/>
          </p:cNvGrpSpPr>
          <p:nvPr/>
        </p:nvGrpSpPr>
        <p:grpSpPr bwMode="auto">
          <a:xfrm>
            <a:off x="5292080" y="4199391"/>
            <a:ext cx="3779420" cy="2220492"/>
            <a:chOff x="-1053428" y="1739900"/>
            <a:chExt cx="5019675" cy="3009900"/>
          </a:xfrm>
        </p:grpSpPr>
        <p:grpSp>
          <p:nvGrpSpPr>
            <p:cNvPr id="23" name="Group 3"/>
            <p:cNvGrpSpPr>
              <a:grpSpLocks/>
            </p:cNvGrpSpPr>
            <p:nvPr/>
          </p:nvGrpSpPr>
          <p:grpSpPr bwMode="auto">
            <a:xfrm>
              <a:off x="2102522" y="1854200"/>
              <a:ext cx="1398587" cy="493713"/>
              <a:chOff x="3047" y="1930"/>
              <a:chExt cx="881" cy="311"/>
            </a:xfrm>
          </p:grpSpPr>
          <p:sp>
            <p:nvSpPr>
              <p:cNvPr id="77" name="Rectangle 4"/>
              <p:cNvSpPr>
                <a:spLocks noChangeArrowheads="1"/>
              </p:cNvSpPr>
              <p:nvPr/>
            </p:nvSpPr>
            <p:spPr bwMode="auto">
              <a:xfrm>
                <a:off x="3294" y="1930"/>
                <a:ext cx="39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>
                <a:off x="3047" y="2025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6"/>
              <p:cNvSpPr>
                <a:spLocks noChangeShapeType="1"/>
              </p:cNvSpPr>
              <p:nvPr/>
            </p:nvSpPr>
            <p:spPr bwMode="auto">
              <a:xfrm>
                <a:off x="3048" y="2161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3331" y="1932"/>
                <a:ext cx="256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&amp;</a:t>
                </a:r>
              </a:p>
            </p:txBody>
          </p:sp>
          <p:sp>
            <p:nvSpPr>
              <p:cNvPr id="81" name="Line 8"/>
              <p:cNvSpPr>
                <a:spLocks noChangeShapeType="1"/>
              </p:cNvSpPr>
              <p:nvPr/>
            </p:nvSpPr>
            <p:spPr bwMode="auto">
              <a:xfrm>
                <a:off x="3681" y="2081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2102522" y="2654300"/>
              <a:ext cx="1398587" cy="493713"/>
              <a:chOff x="3047" y="2434"/>
              <a:chExt cx="881" cy="311"/>
            </a:xfrm>
          </p:grpSpPr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3294" y="2434"/>
                <a:ext cx="39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047" y="2529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3048" y="2665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3331" y="2436"/>
                <a:ext cx="256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&amp;</a:t>
                </a:r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>
                <a:off x="3681" y="2585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2102522" y="3454400"/>
              <a:ext cx="1398587" cy="493713"/>
              <a:chOff x="3047" y="2938"/>
              <a:chExt cx="881" cy="311"/>
            </a:xfrm>
          </p:grpSpPr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3294" y="2938"/>
                <a:ext cx="39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>
                <a:off x="3047" y="3033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8"/>
              <p:cNvSpPr>
                <a:spLocks noChangeShapeType="1"/>
              </p:cNvSpPr>
              <p:nvPr/>
            </p:nvSpPr>
            <p:spPr bwMode="auto">
              <a:xfrm>
                <a:off x="3048" y="3169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>
                <a:off x="3331" y="2940"/>
                <a:ext cx="256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&amp;</a:t>
                </a:r>
              </a:p>
            </p:txBody>
          </p:sp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>
                <a:off x="3681" y="3089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2102522" y="4256088"/>
              <a:ext cx="1398587" cy="493712"/>
              <a:chOff x="3047" y="3443"/>
              <a:chExt cx="881" cy="311"/>
            </a:xfrm>
          </p:grpSpPr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3294" y="3443"/>
                <a:ext cx="39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>
                <a:off x="3047" y="3538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"/>
              <p:cNvSpPr>
                <a:spLocks noChangeShapeType="1"/>
              </p:cNvSpPr>
              <p:nvPr/>
            </p:nvSpPr>
            <p:spPr bwMode="auto">
              <a:xfrm>
                <a:off x="3048" y="367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5"/>
              <p:cNvSpPr>
                <a:spLocks noChangeShapeType="1"/>
              </p:cNvSpPr>
              <p:nvPr/>
            </p:nvSpPr>
            <p:spPr bwMode="auto">
              <a:xfrm>
                <a:off x="3681" y="359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3331" y="3445"/>
                <a:ext cx="256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&amp;</a:t>
                </a:r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-1053428" y="3089275"/>
              <a:ext cx="733425" cy="679450"/>
              <a:chOff x="592" y="1824"/>
              <a:chExt cx="462" cy="428"/>
            </a:xfrm>
          </p:grpSpPr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>
                <a:off x="592" y="1824"/>
                <a:ext cx="4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>
                <a:off x="592" y="2252"/>
                <a:ext cx="4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-343816" y="3756025"/>
              <a:ext cx="2438400" cy="869950"/>
            </a:xfrm>
            <a:custGeom>
              <a:avLst/>
              <a:gdLst>
                <a:gd name="T0" fmla="*/ 0 w 1536"/>
                <a:gd name="T1" fmla="*/ 2147483647 h 548"/>
                <a:gd name="T2" fmla="*/ 2147483647 w 1536"/>
                <a:gd name="T3" fmla="*/ 0 h 548"/>
                <a:gd name="T4" fmla="*/ 2147483647 w 1536"/>
                <a:gd name="T5" fmla="*/ 2147483647 h 548"/>
                <a:gd name="T6" fmla="*/ 2147483647 w 1536"/>
                <a:gd name="T7" fmla="*/ 2147483647 h 5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48">
                  <a:moveTo>
                    <a:pt x="0" y="5"/>
                  </a:moveTo>
                  <a:lnTo>
                    <a:pt x="95" y="0"/>
                  </a:lnTo>
                  <a:lnTo>
                    <a:pt x="101" y="546"/>
                  </a:lnTo>
                  <a:lnTo>
                    <a:pt x="1536" y="548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-554953" y="3089275"/>
              <a:ext cx="2682875" cy="1322388"/>
            </a:xfrm>
            <a:custGeom>
              <a:avLst/>
              <a:gdLst>
                <a:gd name="T0" fmla="*/ 0 w 1690"/>
                <a:gd name="T1" fmla="*/ 0 h 833"/>
                <a:gd name="T2" fmla="*/ 2147483647 w 1690"/>
                <a:gd name="T3" fmla="*/ 0 h 833"/>
                <a:gd name="T4" fmla="*/ 2147483647 w 1690"/>
                <a:gd name="T5" fmla="*/ 2147483647 h 833"/>
                <a:gd name="T6" fmla="*/ 2147483647 w 1690"/>
                <a:gd name="T7" fmla="*/ 2147483647 h 8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0" h="833">
                  <a:moveTo>
                    <a:pt x="0" y="0"/>
                  </a:moveTo>
                  <a:lnTo>
                    <a:pt x="342" y="0"/>
                  </a:lnTo>
                  <a:lnTo>
                    <a:pt x="342" y="828"/>
                  </a:lnTo>
                  <a:lnTo>
                    <a:pt x="1690" y="833"/>
                  </a:lnTo>
                </a:path>
              </a:pathLst>
            </a:cu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2"/>
            <p:cNvGrpSpPr>
              <a:grpSpLocks/>
            </p:cNvGrpSpPr>
            <p:nvPr/>
          </p:nvGrpSpPr>
          <p:grpSpPr bwMode="auto">
            <a:xfrm>
              <a:off x="230859" y="2312988"/>
              <a:ext cx="1208088" cy="493712"/>
              <a:chOff x="4378" y="2797"/>
              <a:chExt cx="1145" cy="311"/>
            </a:xfrm>
          </p:grpSpPr>
          <p:sp>
            <p:nvSpPr>
              <p:cNvPr id="55" name="Rectangle 33"/>
              <p:cNvSpPr>
                <a:spLocks noChangeArrowheads="1"/>
              </p:cNvSpPr>
              <p:nvPr/>
            </p:nvSpPr>
            <p:spPr bwMode="auto">
              <a:xfrm>
                <a:off x="4681" y="2797"/>
                <a:ext cx="48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4378" y="2962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35"/>
              <p:cNvSpPr>
                <a:spLocks noChangeShapeType="1"/>
              </p:cNvSpPr>
              <p:nvPr/>
            </p:nvSpPr>
            <p:spPr bwMode="auto">
              <a:xfrm>
                <a:off x="5220" y="2952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36"/>
              <p:cNvSpPr txBox="1">
                <a:spLocks noChangeArrowheads="1"/>
              </p:cNvSpPr>
              <p:nvPr/>
            </p:nvSpPr>
            <p:spPr bwMode="auto">
              <a:xfrm>
                <a:off x="4729" y="2808"/>
                <a:ext cx="442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1 </a:t>
                </a:r>
              </a:p>
            </p:txBody>
          </p:sp>
          <p:sp>
            <p:nvSpPr>
              <p:cNvPr id="59" name="Oval 37"/>
              <p:cNvSpPr>
                <a:spLocks noChangeArrowheads="1"/>
              </p:cNvSpPr>
              <p:nvPr/>
            </p:nvSpPr>
            <p:spPr bwMode="auto">
              <a:xfrm>
                <a:off x="5167" y="2910"/>
                <a:ext cx="47" cy="8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</p:grpSp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222922" y="3203575"/>
              <a:ext cx="1208087" cy="493713"/>
              <a:chOff x="4378" y="2797"/>
              <a:chExt cx="1145" cy="311"/>
            </a:xfrm>
          </p:grpSpPr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4681" y="2797"/>
                <a:ext cx="481" cy="31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4378" y="2953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5220" y="2952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42"/>
              <p:cNvSpPr txBox="1">
                <a:spLocks noChangeArrowheads="1"/>
              </p:cNvSpPr>
              <p:nvPr/>
            </p:nvSpPr>
            <p:spPr bwMode="auto">
              <a:xfrm>
                <a:off x="4729" y="2808"/>
                <a:ext cx="442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FF0000"/>
                    </a:solidFill>
                    <a:ea typeface="隶书" pitchFamily="49" charset="-122"/>
                  </a:rPr>
                  <a:t>1 </a:t>
                </a:r>
              </a:p>
            </p:txBody>
          </p:sp>
          <p:sp>
            <p:nvSpPr>
              <p:cNvPr id="54" name="Oval 43"/>
              <p:cNvSpPr>
                <a:spLocks noChangeArrowheads="1"/>
              </p:cNvSpPr>
              <p:nvPr/>
            </p:nvSpPr>
            <p:spPr bwMode="auto">
              <a:xfrm>
                <a:off x="5167" y="2910"/>
                <a:ext cx="47" cy="8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1400"/>
              </a:p>
            </p:txBody>
          </p:sp>
        </p:grp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-324766" y="2562225"/>
              <a:ext cx="560388" cy="512763"/>
            </a:xfrm>
            <a:custGeom>
              <a:avLst/>
              <a:gdLst>
                <a:gd name="T0" fmla="*/ 0 w 541"/>
                <a:gd name="T1" fmla="*/ 2147483647 h 314"/>
                <a:gd name="T2" fmla="*/ 0 w 541"/>
                <a:gd name="T3" fmla="*/ 0 h 314"/>
                <a:gd name="T4" fmla="*/ 2147483647 w 541"/>
                <a:gd name="T5" fmla="*/ 0 h 3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1" h="314">
                  <a:moveTo>
                    <a:pt x="0" y="314"/>
                  </a:moveTo>
                  <a:lnTo>
                    <a:pt x="0" y="0"/>
                  </a:lnTo>
                  <a:lnTo>
                    <a:pt x="541" y="0"/>
                  </a:lnTo>
                </a:path>
              </a:pathLst>
            </a:cu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-340641" y="3375025"/>
              <a:ext cx="547688" cy="365125"/>
            </a:xfrm>
            <a:custGeom>
              <a:avLst/>
              <a:gdLst>
                <a:gd name="T0" fmla="*/ 0 w 489"/>
                <a:gd name="T1" fmla="*/ 2147483647 h 230"/>
                <a:gd name="T2" fmla="*/ 0 w 489"/>
                <a:gd name="T3" fmla="*/ 2147483647 h 230"/>
                <a:gd name="T4" fmla="*/ 2147483647 w 489"/>
                <a:gd name="T5" fmla="*/ 2147483647 h 230"/>
                <a:gd name="T6" fmla="*/ 2147483647 w 489"/>
                <a:gd name="T7" fmla="*/ 0 h 230"/>
                <a:gd name="T8" fmla="*/ 2147483647 w 489"/>
                <a:gd name="T9" fmla="*/ 0 h 230"/>
                <a:gd name="T10" fmla="*/ 2147483647 w 489"/>
                <a:gd name="T11" fmla="*/ 2147483647 h 230"/>
                <a:gd name="T12" fmla="*/ 2147483647 w 489"/>
                <a:gd name="T13" fmla="*/ 2147483647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9" h="230">
                  <a:moveTo>
                    <a:pt x="0" y="230"/>
                  </a:moveTo>
                  <a:lnTo>
                    <a:pt x="0" y="47"/>
                  </a:lnTo>
                  <a:lnTo>
                    <a:pt x="218" y="47"/>
                  </a:lnTo>
                  <a:lnTo>
                    <a:pt x="255" y="0"/>
                  </a:lnTo>
                  <a:lnTo>
                    <a:pt x="312" y="0"/>
                  </a:lnTo>
                  <a:lnTo>
                    <a:pt x="345" y="48"/>
                  </a:lnTo>
                  <a:lnTo>
                    <a:pt x="489" y="48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1435772" y="2003425"/>
              <a:ext cx="676275" cy="552450"/>
            </a:xfrm>
            <a:custGeom>
              <a:avLst/>
              <a:gdLst>
                <a:gd name="T0" fmla="*/ 0 w 426"/>
                <a:gd name="T1" fmla="*/ 2147483647 h 354"/>
                <a:gd name="T2" fmla="*/ 0 w 426"/>
                <a:gd name="T3" fmla="*/ 0 h 354"/>
                <a:gd name="T4" fmla="*/ 2147483647 w 426"/>
                <a:gd name="T5" fmla="*/ 0 h 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" h="354">
                  <a:moveTo>
                    <a:pt x="0" y="354"/>
                  </a:moveTo>
                  <a:lnTo>
                    <a:pt x="0" y="0"/>
                  </a:lnTo>
                  <a:lnTo>
                    <a:pt x="426" y="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1416722" y="2212975"/>
              <a:ext cx="723900" cy="1233488"/>
            </a:xfrm>
            <a:custGeom>
              <a:avLst/>
              <a:gdLst>
                <a:gd name="T0" fmla="*/ 0 w 456"/>
                <a:gd name="T1" fmla="*/ 2147483647 h 774"/>
                <a:gd name="T2" fmla="*/ 2147483647 w 456"/>
                <a:gd name="T3" fmla="*/ 2147483647 h 774"/>
                <a:gd name="T4" fmla="*/ 2147483647 w 456"/>
                <a:gd name="T5" fmla="*/ 0 h 774"/>
                <a:gd name="T6" fmla="*/ 2147483647 w 456"/>
                <a:gd name="T7" fmla="*/ 0 h 7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6" h="774">
                  <a:moveTo>
                    <a:pt x="0" y="774"/>
                  </a:moveTo>
                  <a:lnTo>
                    <a:pt x="120" y="774"/>
                  </a:lnTo>
                  <a:lnTo>
                    <a:pt x="120" y="0"/>
                  </a:lnTo>
                  <a:lnTo>
                    <a:pt x="456" y="0"/>
                  </a:ln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-885153" y="2740025"/>
              <a:ext cx="494876" cy="385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 dirty="0"/>
                <a:t>A</a:t>
              </a:r>
              <a:r>
                <a:rPr kumimoji="0" lang="en-US" altLang="zh-CN" sz="1400" baseline="-25000" dirty="0"/>
                <a:t>1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-875629" y="3396280"/>
              <a:ext cx="494876" cy="385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3353472" y="1739900"/>
              <a:ext cx="480389" cy="38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 dirty="0"/>
                <a:t>Y</a:t>
              </a:r>
              <a:r>
                <a:rPr kumimoji="0" lang="en-US" altLang="zh-CN" sz="1400" baseline="-25000" dirty="0"/>
                <a:t>0</a:t>
              </a: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3362999" y="2539051"/>
              <a:ext cx="480389" cy="38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 dirty="0"/>
                <a:t>Y</a:t>
              </a:r>
              <a:r>
                <a:rPr kumimoji="0" lang="en-US" altLang="zh-CN" sz="1400" baseline="-25000" dirty="0"/>
                <a:t>1</a:t>
              </a:r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3353472" y="3359151"/>
              <a:ext cx="480389" cy="38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 dirty="0"/>
                <a:t>Y</a:t>
              </a:r>
              <a:r>
                <a:rPr kumimoji="0" lang="en-US" altLang="zh-CN" sz="1400" baseline="-25000" dirty="0"/>
                <a:t>2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3343949" y="4121150"/>
              <a:ext cx="480389" cy="38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 dirty="0"/>
                <a:t>Y</a:t>
              </a:r>
              <a:r>
                <a:rPr kumimoji="0" lang="en-US" altLang="zh-CN" sz="1400" baseline="-25000" dirty="0"/>
                <a:t>3</a:t>
              </a:r>
            </a:p>
          </p:txBody>
        </p:sp>
        <p:sp>
          <p:nvSpPr>
            <p:cNvPr id="42" name="Freeform 54"/>
            <p:cNvSpPr>
              <a:spLocks/>
            </p:cNvSpPr>
            <p:nvPr/>
          </p:nvSpPr>
          <p:spPr bwMode="auto">
            <a:xfrm>
              <a:off x="1435772" y="2546350"/>
              <a:ext cx="657225" cy="257175"/>
            </a:xfrm>
            <a:custGeom>
              <a:avLst/>
              <a:gdLst>
                <a:gd name="T0" fmla="*/ 0 w 420"/>
                <a:gd name="T1" fmla="*/ 0 h 162"/>
                <a:gd name="T2" fmla="*/ 0 w 420"/>
                <a:gd name="T3" fmla="*/ 2147483647 h 162"/>
                <a:gd name="T4" fmla="*/ 2147483647 w 420"/>
                <a:gd name="T5" fmla="*/ 2147483647 h 162"/>
                <a:gd name="T6" fmla="*/ 2147483647 w 420"/>
                <a:gd name="T7" fmla="*/ 2147483647 h 162"/>
                <a:gd name="T8" fmla="*/ 2147483647 w 420"/>
                <a:gd name="T9" fmla="*/ 2147483647 h 162"/>
                <a:gd name="T10" fmla="*/ 2147483647 w 420"/>
                <a:gd name="T11" fmla="*/ 2147483647 h 162"/>
                <a:gd name="T12" fmla="*/ 2147483647 w 420"/>
                <a:gd name="T13" fmla="*/ 2147483647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162">
                  <a:moveTo>
                    <a:pt x="0" y="0"/>
                  </a:moveTo>
                  <a:lnTo>
                    <a:pt x="0" y="162"/>
                  </a:lnTo>
                  <a:lnTo>
                    <a:pt x="59" y="161"/>
                  </a:lnTo>
                  <a:lnTo>
                    <a:pt x="96" y="114"/>
                  </a:lnTo>
                  <a:lnTo>
                    <a:pt x="153" y="114"/>
                  </a:lnTo>
                  <a:lnTo>
                    <a:pt x="186" y="162"/>
                  </a:lnTo>
                  <a:lnTo>
                    <a:pt x="420" y="162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5"/>
            <p:cNvSpPr>
              <a:spLocks/>
            </p:cNvSpPr>
            <p:nvPr/>
          </p:nvSpPr>
          <p:spPr bwMode="auto">
            <a:xfrm>
              <a:off x="-331116" y="3003550"/>
              <a:ext cx="2443163" cy="1095375"/>
            </a:xfrm>
            <a:custGeom>
              <a:avLst/>
              <a:gdLst>
                <a:gd name="T0" fmla="*/ 0 w 1539"/>
                <a:gd name="T1" fmla="*/ 2147483647 h 690"/>
                <a:gd name="T2" fmla="*/ 2147483647 w 1539"/>
                <a:gd name="T3" fmla="*/ 2147483647 h 690"/>
                <a:gd name="T4" fmla="*/ 2147483647 w 1539"/>
                <a:gd name="T5" fmla="*/ 2147483647 h 690"/>
                <a:gd name="T6" fmla="*/ 2147483647 w 1539"/>
                <a:gd name="T7" fmla="*/ 2147483647 h 690"/>
                <a:gd name="T8" fmla="*/ 2147483647 w 1539"/>
                <a:gd name="T9" fmla="*/ 2147483647 h 690"/>
                <a:gd name="T10" fmla="*/ 2147483647 w 1539"/>
                <a:gd name="T11" fmla="*/ 2147483647 h 690"/>
                <a:gd name="T12" fmla="*/ 2147483647 w 1539"/>
                <a:gd name="T13" fmla="*/ 0 h 690"/>
                <a:gd name="T14" fmla="*/ 2147483647 w 1539"/>
                <a:gd name="T15" fmla="*/ 0 h 6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9" h="690">
                  <a:moveTo>
                    <a:pt x="0" y="473"/>
                  </a:moveTo>
                  <a:lnTo>
                    <a:pt x="154" y="473"/>
                  </a:lnTo>
                  <a:lnTo>
                    <a:pt x="180" y="426"/>
                  </a:lnTo>
                  <a:lnTo>
                    <a:pt x="220" y="426"/>
                  </a:lnTo>
                  <a:lnTo>
                    <a:pt x="297" y="690"/>
                  </a:lnTo>
                  <a:lnTo>
                    <a:pt x="1329" y="690"/>
                  </a:lnTo>
                  <a:lnTo>
                    <a:pt x="1323" y="0"/>
                  </a:lnTo>
                  <a:lnTo>
                    <a:pt x="1539" y="0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6"/>
            <p:cNvSpPr>
              <a:spLocks/>
            </p:cNvSpPr>
            <p:nvPr/>
          </p:nvSpPr>
          <p:spPr bwMode="auto">
            <a:xfrm>
              <a:off x="1931072" y="3603625"/>
              <a:ext cx="190500" cy="819150"/>
            </a:xfrm>
            <a:custGeom>
              <a:avLst/>
              <a:gdLst>
                <a:gd name="T0" fmla="*/ 0 w 138"/>
                <a:gd name="T1" fmla="*/ 2147483647 h 516"/>
                <a:gd name="T2" fmla="*/ 0 w 138"/>
                <a:gd name="T3" fmla="*/ 0 h 516"/>
                <a:gd name="T4" fmla="*/ 2147483647 w 138"/>
                <a:gd name="T5" fmla="*/ 0 h 5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" h="516">
                  <a:moveTo>
                    <a:pt x="0" y="516"/>
                  </a:moveTo>
                  <a:lnTo>
                    <a:pt x="0" y="0"/>
                  </a:lnTo>
                  <a:lnTo>
                    <a:pt x="138" y="0"/>
                  </a:lnTo>
                </a:path>
              </a:pathLst>
            </a:custGeom>
            <a:noFill/>
            <a:ln w="28575" cmpd="sng">
              <a:solidFill>
                <a:srgbClr val="CC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7"/>
            <p:cNvSpPr>
              <a:spLocks/>
            </p:cNvSpPr>
            <p:nvPr/>
          </p:nvSpPr>
          <p:spPr bwMode="auto">
            <a:xfrm>
              <a:off x="1421484" y="3455988"/>
              <a:ext cx="700088" cy="366712"/>
            </a:xfrm>
            <a:custGeom>
              <a:avLst/>
              <a:gdLst>
                <a:gd name="T0" fmla="*/ 0 w 441"/>
                <a:gd name="T1" fmla="*/ 0 h 231"/>
                <a:gd name="T2" fmla="*/ 2147483647 w 441"/>
                <a:gd name="T3" fmla="*/ 2147483647 h 231"/>
                <a:gd name="T4" fmla="*/ 2147483647 w 441"/>
                <a:gd name="T5" fmla="*/ 2147483647 h 231"/>
                <a:gd name="T6" fmla="*/ 2147483647 w 441"/>
                <a:gd name="T7" fmla="*/ 2147483647 h 231"/>
                <a:gd name="T8" fmla="*/ 2147483647 w 441"/>
                <a:gd name="T9" fmla="*/ 2147483647 h 231"/>
                <a:gd name="T10" fmla="*/ 2147483647 w 441"/>
                <a:gd name="T11" fmla="*/ 2147483647 h 231"/>
                <a:gd name="T12" fmla="*/ 2147483647 w 441"/>
                <a:gd name="T13" fmla="*/ 2147483647 h 2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" h="231">
                  <a:moveTo>
                    <a:pt x="0" y="0"/>
                  </a:moveTo>
                  <a:lnTo>
                    <a:pt x="3" y="231"/>
                  </a:lnTo>
                  <a:lnTo>
                    <a:pt x="153" y="231"/>
                  </a:lnTo>
                  <a:lnTo>
                    <a:pt x="189" y="171"/>
                  </a:lnTo>
                  <a:lnTo>
                    <a:pt x="360" y="171"/>
                  </a:lnTo>
                  <a:lnTo>
                    <a:pt x="402" y="228"/>
                  </a:lnTo>
                  <a:lnTo>
                    <a:pt x="441" y="231"/>
                  </a:ln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3350297" y="2094011"/>
              <a:ext cx="61595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3328072" y="2892616"/>
              <a:ext cx="61595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3305847" y="3691766"/>
              <a:ext cx="61595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3331246" y="4495418"/>
              <a:ext cx="61595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流程图: 可选过程 92"/>
          <p:cNvSpPr/>
          <p:nvPr/>
        </p:nvSpPr>
        <p:spPr>
          <a:xfrm>
            <a:off x="5221580" y="4290610"/>
            <a:ext cx="3886924" cy="2129273"/>
          </a:xfrm>
          <a:prstGeom prst="flowChartAlternateProcess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z="2800" dirty="0">
                <a:solidFill>
                  <a:srgbClr val="FFFF00"/>
                </a:solidFill>
              </a:rPr>
              <a:t>在硬件不变的前提下，靠程序实现正逻辑译码、正负缓冲、一分二</a:t>
            </a:r>
            <a:r>
              <a:rPr lang="en-US" altLang="zh-CN" sz="2800" dirty="0">
                <a:solidFill>
                  <a:srgbClr val="FFFF00"/>
                </a:solidFill>
              </a:rPr>
              <a:t>HUB</a:t>
            </a:r>
            <a:r>
              <a:rPr lang="zh-CN" altLang="en-US" sz="2800" dirty="0">
                <a:solidFill>
                  <a:srgbClr val="FFFF00"/>
                </a:solidFill>
              </a:rPr>
              <a:t>、半加器、</a:t>
            </a:r>
            <a:r>
              <a:rPr lang="en-US" altLang="zh-CN" sz="2800" dirty="0">
                <a:solidFill>
                  <a:srgbClr val="FFFF00"/>
                </a:solidFill>
              </a:rPr>
              <a:t>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EDA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课程设计的区别（续）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例：实现</a:t>
            </a:r>
            <a:r>
              <a:rPr lang="en-US" altLang="zh-CN" b="1" dirty="0"/>
              <a:t>2-4</a:t>
            </a:r>
            <a:r>
              <a:rPr lang="zh-CN" altLang="en-US" b="1" dirty="0"/>
              <a:t>译码功能</a:t>
            </a:r>
            <a:endParaRPr lang="en-US" altLang="zh-CN" b="1" dirty="0"/>
          </a:p>
          <a:p>
            <a:r>
              <a:rPr lang="zh-CN" altLang="en-US" b="1" dirty="0"/>
              <a:t>本设计的思路：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为端口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分配地址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用</a:t>
            </a:r>
            <a:r>
              <a:rPr lang="zh-CN" altLang="en-US" dirty="0">
                <a:solidFill>
                  <a:srgbClr val="0000CC"/>
                </a:solidFill>
              </a:rPr>
              <a:t>取数指令</a:t>
            </a:r>
            <a:r>
              <a:rPr lang="zh-CN" altLang="en-US" b="1" dirty="0"/>
              <a:t>读取端口</a:t>
            </a:r>
            <a:r>
              <a:rPr lang="en-US" altLang="zh-CN" b="1" dirty="0"/>
              <a:t>A</a:t>
            </a:r>
            <a:r>
              <a:rPr lang="zh-CN" altLang="en-US" b="1" dirty="0"/>
              <a:t>的值到</a:t>
            </a:r>
            <a:r>
              <a:rPr lang="en-US" altLang="zh-CN" b="1" dirty="0"/>
              <a:t>ACC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用</a:t>
            </a:r>
            <a:r>
              <a:rPr lang="zh-CN" altLang="en-US" b="1" dirty="0">
                <a:solidFill>
                  <a:srgbClr val="0000CC"/>
                </a:solidFill>
              </a:rPr>
              <a:t>位操作指令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0000CC"/>
                </a:solidFill>
              </a:rPr>
              <a:t>比较指令</a:t>
            </a:r>
            <a:r>
              <a:rPr lang="zh-CN" altLang="en-US" b="1" dirty="0"/>
              <a:t>判断</a:t>
            </a:r>
            <a:r>
              <a:rPr lang="en-US" altLang="zh-CN" b="1" dirty="0"/>
              <a:t>ACC</a:t>
            </a:r>
            <a:r>
              <a:rPr lang="zh-CN" altLang="en-US" b="1" dirty="0"/>
              <a:t>的低</a:t>
            </a:r>
            <a:r>
              <a:rPr lang="en-US" altLang="zh-CN" b="1" dirty="0"/>
              <a:t>2</a:t>
            </a:r>
            <a:r>
              <a:rPr lang="zh-CN" altLang="en-US" b="1" dirty="0"/>
              <a:t>位等于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sz="1600" dirty="0"/>
              <a:t> </a:t>
            </a:r>
            <a:r>
              <a:rPr lang="zh-CN" altLang="en-US" dirty="0"/>
              <a:t>多少，若为</a:t>
            </a:r>
            <a:r>
              <a:rPr lang="en-US" altLang="zh-CN" dirty="0"/>
              <a:t>00/01/10/11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sz="2400" b="1" dirty="0"/>
              <a:t>   </a:t>
            </a:r>
            <a:r>
              <a:rPr lang="zh-CN" altLang="en-US" b="1" dirty="0"/>
              <a:t>则令寄存器</a:t>
            </a:r>
            <a:r>
              <a:rPr lang="en-US" altLang="zh-CN" b="1" dirty="0"/>
              <a:t>X</a:t>
            </a:r>
            <a:r>
              <a:rPr lang="zh-CN" altLang="en-US" b="1" dirty="0"/>
              <a:t>的值等于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altLang="zh-CN" dirty="0"/>
              <a:t>0xFE/0xFD/0xFB/0xF7</a:t>
            </a:r>
            <a:r>
              <a:rPr lang="zh-CN" altLang="en-US" dirty="0"/>
              <a:t>；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0000CC"/>
                </a:solidFill>
              </a:rPr>
              <a:t>存数指令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/>
              <a:t>   </a:t>
            </a:r>
            <a:r>
              <a:rPr lang="en-US" sz="1600" b="1" dirty="0"/>
              <a:t> </a:t>
            </a:r>
            <a:r>
              <a:rPr lang="zh-CN" altLang="en-US" b="1" dirty="0"/>
              <a:t>送至</a:t>
            </a:r>
            <a:r>
              <a:rPr lang="en-US" altLang="zh-CN" b="1" dirty="0"/>
              <a:t>Y</a:t>
            </a:r>
            <a:r>
              <a:rPr lang="zh-CN" altLang="en-US" b="1" dirty="0"/>
              <a:t>端口。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142068" y="1394761"/>
            <a:ext cx="3110452" cy="2196270"/>
            <a:chOff x="5672656" y="1538777"/>
            <a:chExt cx="3110452" cy="2196270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538777"/>
              <a:ext cx="2411764" cy="2196270"/>
              <a:chOff x="5546968" y="2762913"/>
              <a:chExt cx="2411764" cy="219627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868144" y="2762913"/>
                <a:ext cx="1584176" cy="21962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线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-4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线译码器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452320" y="3032956"/>
                <a:ext cx="182880" cy="18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454676" y="3549013"/>
                <a:ext cx="182880" cy="18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454676" y="4065070"/>
                <a:ext cx="182880" cy="18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454676" y="4581128"/>
                <a:ext cx="182880" cy="18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直接连接符 14"/>
              <p:cNvCxnSpPr>
                <a:stCxn id="8" idx="6"/>
              </p:cNvCxnSpPr>
              <p:nvPr/>
            </p:nvCxnSpPr>
            <p:spPr>
              <a:xfrm>
                <a:off x="7635200" y="3122966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7635200" y="3639023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635200" y="4155080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7637556" y="4671138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546968" y="3639023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546968" y="4155080"/>
                <a:ext cx="321176" cy="0"/>
              </a:xfrm>
              <a:prstGeom prst="line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8260980" y="1538777"/>
              <a:ext cx="522128" cy="1962231"/>
              <a:chOff x="8260980" y="1538777"/>
              <a:chExt cx="522128" cy="1962231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8263336" y="1538777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r>
                  <a:rPr lang="en-US" b="1" baseline="-25000" dirty="0"/>
                  <a:t>3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283016" y="2069743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r>
                  <a:rPr lang="en-US" b="1" baseline="-25000" dirty="0"/>
                  <a:t>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283016" y="2600709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r>
                  <a:rPr lang="en-US" b="1" baseline="-25000" dirty="0"/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260980" y="3131676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r>
                  <a:rPr lang="en-US" b="1" baseline="-25000" dirty="0"/>
                  <a:t>0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5672656" y="2204864"/>
              <a:ext cx="500092" cy="900298"/>
              <a:chOff x="5672656" y="2204864"/>
              <a:chExt cx="500092" cy="90029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5672656" y="2204864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r>
                  <a:rPr lang="en-US" b="1" baseline="-25000" dirty="0"/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72656" y="2735830"/>
                <a:ext cx="500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0</a:t>
                </a:r>
              </a:p>
            </p:txBody>
          </p:sp>
        </p:grpSp>
      </p:grpSp>
      <p:sp>
        <p:nvSpPr>
          <p:cNvPr id="94" name="流程图: 可选过程 93"/>
          <p:cNvSpPr/>
          <p:nvPr/>
        </p:nvSpPr>
        <p:spPr>
          <a:xfrm>
            <a:off x="5220072" y="4293096"/>
            <a:ext cx="3886924" cy="2129273"/>
          </a:xfrm>
          <a:prstGeom prst="flowChartAlternateProcess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sz="2800" dirty="0">
                <a:solidFill>
                  <a:srgbClr val="FFFF00"/>
                </a:solidFill>
              </a:rPr>
              <a:t>利用</a:t>
            </a:r>
            <a:r>
              <a:rPr lang="en-US" altLang="zh-CN" sz="2800" dirty="0">
                <a:solidFill>
                  <a:srgbClr val="FFFF00"/>
                </a:solidFill>
              </a:rPr>
              <a:t>EDA</a:t>
            </a:r>
            <a:r>
              <a:rPr lang="zh-CN" altLang="en-US" sz="2800" dirty="0">
                <a:solidFill>
                  <a:srgbClr val="FFFF00"/>
                </a:solidFill>
              </a:rPr>
              <a:t>技术实现一台能识别并执行取数、位操作、比较、存数等指令的计算机。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课程设计要求（续）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主存数据线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位，按字节编址；</a:t>
            </a:r>
            <a:endParaRPr lang="en-US" altLang="zh-CN" sz="2800" b="1" dirty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PC</a:t>
            </a:r>
            <a:r>
              <a:rPr lang="zh-CN" altLang="en-US" sz="2800" b="1" dirty="0"/>
              <a:t>采用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位；</a:t>
            </a:r>
            <a:endParaRPr lang="en-US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字节序建议采用小端模式。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63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课程设计步骤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/>
              <a:t>下面通过一个简单的例子加以说明。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题目：用户通过拨码开关</a:t>
            </a:r>
            <a:r>
              <a:rPr lang="en-US" altLang="zh-CN" sz="2800" b="1" dirty="0"/>
              <a:t>SW7 – SW0</a:t>
            </a:r>
            <a:r>
              <a:rPr lang="zh-CN" altLang="en-US" sz="2800" b="1" dirty="0"/>
              <a:t>输入一个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位数，将该数通过</a:t>
            </a:r>
            <a:r>
              <a:rPr lang="en-US" altLang="zh-CN" sz="2800" b="1" dirty="0"/>
              <a:t>LD7 – LD0</a:t>
            </a:r>
            <a:r>
              <a:rPr lang="zh-CN" altLang="en-US" sz="2800" b="1" dirty="0"/>
              <a:t>显示出来。</a:t>
            </a:r>
            <a:endParaRPr lang="en-US" altLang="zh-CN" sz="2800" b="1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b="1" dirty="0"/>
              <a:t>编写汇编语言程序（格式不重要，功能正确即可）；</a:t>
            </a:r>
            <a:endParaRPr lang="en-US" altLang="zh-CN" sz="28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altLang="zh-CN" sz="28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altLang="zh-CN" sz="28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altLang="zh-CN" sz="2800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8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/>
              <a:t>由此确定需要实现</a:t>
            </a:r>
            <a:r>
              <a:rPr lang="en-US" altLang="zh-CN" b="1" dirty="0"/>
              <a:t>3</a:t>
            </a:r>
            <a:r>
              <a:rPr lang="zh-CN" altLang="en-US" b="1" dirty="0"/>
              <a:t>条指令</a:t>
            </a:r>
            <a:r>
              <a:rPr lang="en-US" altLang="zh-CN" b="1" dirty="0" err="1"/>
              <a:t>lbu</a:t>
            </a:r>
            <a:r>
              <a:rPr lang="zh-CN" altLang="en-US" b="1" dirty="0"/>
              <a:t>、</a:t>
            </a:r>
            <a:r>
              <a:rPr lang="en-US" altLang="zh-CN" b="1" dirty="0" err="1"/>
              <a:t>sb</a:t>
            </a:r>
            <a:r>
              <a:rPr lang="zh-CN" altLang="en-US" b="1" dirty="0"/>
              <a:t>和</a:t>
            </a:r>
            <a:r>
              <a:rPr lang="en-US" altLang="zh-CN" b="1" dirty="0"/>
              <a:t>j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25199"/>
              </p:ext>
            </p:extLst>
          </p:nvPr>
        </p:nvGraphicFramePr>
        <p:xfrm>
          <a:off x="3203848" y="3832448"/>
          <a:ext cx="51845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/>
                        <a:t>程序</a:t>
                      </a:r>
                      <a:endParaRPr lang="en-US" altLang="zh-C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lbu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$t0,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6553</a:t>
                      </a:r>
                      <a:r>
                        <a:rPr lang="en-US" altLang="zh-CN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($zero)</a:t>
                      </a:r>
                      <a:endParaRPr lang="en-US" altLang="zh-CN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$t0, 6552</a:t>
                      </a:r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($zero)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	0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31827"/>
              </p:ext>
            </p:extLst>
          </p:nvPr>
        </p:nvGraphicFramePr>
        <p:xfrm>
          <a:off x="1403648" y="3832448"/>
          <a:ext cx="1679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地址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66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 </a:t>
            </a: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课程设计步骤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200"/>
              </a:spcBef>
              <a:buFont typeface="+mj-lt"/>
              <a:buAutoNum type="arabicPeriod" startAt="2"/>
            </a:pPr>
            <a:r>
              <a:rPr lang="zh-CN" altLang="en-US" sz="2800" b="1" dirty="0"/>
              <a:t>在图</a:t>
            </a:r>
            <a:r>
              <a:rPr lang="en-US" altLang="zh-CN" sz="2800" b="1" dirty="0"/>
              <a:t>2-2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2-3</a:t>
            </a:r>
            <a:r>
              <a:rPr lang="zh-CN" altLang="en-US" sz="2800" b="1" dirty="0"/>
              <a:t>的基础上进行修改，画出本组设计的实验计算机的微架构图（组成框图）；</a:t>
            </a:r>
            <a:endParaRPr lang="en-US" altLang="zh-CN" sz="2800" b="1" dirty="0"/>
          </a:p>
          <a:p>
            <a:pPr marL="514350" indent="-514350">
              <a:spcBef>
                <a:spcPts val="200"/>
              </a:spcBef>
              <a:buFont typeface="+mj-lt"/>
              <a:buAutoNum type="arabicPeriod" startAt="2"/>
            </a:pPr>
            <a:r>
              <a:rPr lang="zh-CN" altLang="en-US" sz="2800" b="1" dirty="0"/>
              <a:t>结合该微架构图，在附录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Verilog</a:t>
            </a:r>
            <a:r>
              <a:rPr lang="zh-CN" altLang="en-US" sz="2800" b="1" dirty="0"/>
              <a:t>源码基础上进行修改；</a:t>
            </a:r>
            <a:endParaRPr lang="en-US" altLang="zh-CN" sz="2800" b="1" dirty="0"/>
          </a:p>
          <a:p>
            <a:pPr marL="514350" indent="-514350">
              <a:spcBef>
                <a:spcPts val="200"/>
              </a:spcBef>
              <a:buFont typeface="+mj-lt"/>
              <a:buAutoNum type="arabicPeriod" startAt="2"/>
            </a:pPr>
            <a:r>
              <a:rPr lang="zh-CN" altLang="en-US" sz="2800" b="1" dirty="0"/>
              <a:t>综合、功能仿真、</a:t>
            </a:r>
            <a:r>
              <a:rPr lang="zh-CN" altLang="en-US" sz="2800" b="1" dirty="0">
                <a:solidFill>
                  <a:srgbClr val="0000CC"/>
                </a:solidFill>
              </a:rPr>
              <a:t>时序仿真</a:t>
            </a:r>
            <a:r>
              <a:rPr lang="zh-CN" altLang="en-US" sz="2800" b="1" dirty="0"/>
              <a:t>、布局布线、配置</a:t>
            </a:r>
            <a:r>
              <a:rPr lang="en-US" altLang="zh-CN" sz="2800" b="1" dirty="0"/>
              <a:t>FPGA</a:t>
            </a:r>
            <a:r>
              <a:rPr lang="zh-CN" altLang="en-US" sz="2800" b="1" dirty="0"/>
              <a:t>，即完成了模型机的设计；</a:t>
            </a:r>
            <a:endParaRPr lang="en-US" altLang="zh-CN" sz="2800" b="1" dirty="0"/>
          </a:p>
          <a:p>
            <a:pPr marL="514350" indent="-514350">
              <a:spcBef>
                <a:spcPts val="200"/>
              </a:spcBef>
              <a:buFont typeface="+mj-lt"/>
              <a:buAutoNum type="arabicPeriod" startAt="2"/>
            </a:pPr>
            <a:r>
              <a:rPr lang="zh-CN" altLang="en-US" sz="2800" b="1" dirty="0"/>
              <a:t>验证：将前面的汇编语言程序手工翻译成机器语言程序，输入内存，</a:t>
            </a:r>
            <a:r>
              <a:rPr lang="zh-CN" altLang="en-US" sz="2800" dirty="0"/>
              <a:t>启动模型</a:t>
            </a:r>
            <a:r>
              <a:rPr lang="zh-CN" altLang="en-US" sz="2800" b="1" dirty="0"/>
              <a:t>机</a:t>
            </a:r>
            <a:r>
              <a:rPr lang="zh-CN" altLang="en-US" sz="2800" dirty="0"/>
              <a:t>运</a:t>
            </a:r>
            <a:r>
              <a:rPr lang="zh-CN" altLang="en-US" sz="2800" b="1" dirty="0"/>
              <a:t>行，题目要求的功能实现了，即说明设计正确；一般需要经过反复多次调试。</a:t>
            </a:r>
            <a:endParaRPr lang="en-US" altLang="zh-CN" sz="2800" b="1" dirty="0"/>
          </a:p>
          <a:p>
            <a:pPr marL="514350" indent="-514350">
              <a:spcBef>
                <a:spcPts val="200"/>
              </a:spcBef>
              <a:buFont typeface="+mj-lt"/>
              <a:buAutoNum type="arabicPeriod" startAt="2"/>
            </a:pPr>
            <a:r>
              <a:rPr lang="zh-CN" altLang="en-US" sz="2800" b="1" dirty="0"/>
              <a:t>撰写实验报告，认真总结自己学到的知识。</a:t>
            </a:r>
            <a:endParaRPr lang="en-US" altLang="zh-CN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3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</a:t>
            </a:r>
            <a:r>
              <a:rPr lang="en-US" altLang="zh-CN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IP</a:t>
            </a: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核构造存储器和系统时钟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模块的可重用性是现代软件工程思想的一个重要特点，其在</a:t>
            </a:r>
            <a:r>
              <a:rPr lang="en-US" altLang="zh-CN" sz="2800" b="1" dirty="0"/>
              <a:t>HDL</a:t>
            </a:r>
            <a:r>
              <a:rPr lang="zh-CN" altLang="en-US" sz="2800" b="1" dirty="0"/>
              <a:t>设计领域的体现就是</a:t>
            </a:r>
            <a:r>
              <a:rPr lang="en-US" altLang="zh-CN" sz="2800" b="1" dirty="0"/>
              <a:t>IP</a:t>
            </a:r>
            <a:r>
              <a:rPr lang="zh-CN" altLang="en-US" sz="2800" b="1" dirty="0"/>
              <a:t>核。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IP</a:t>
            </a:r>
            <a:r>
              <a:rPr lang="zh-CN" altLang="en-US" sz="2800" b="1" dirty="0"/>
              <a:t>的全称是</a:t>
            </a:r>
            <a:r>
              <a:rPr lang="en-US" altLang="zh-CN" sz="2800" b="1" dirty="0"/>
              <a:t>Intellectual Property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IP</a:t>
            </a:r>
            <a:r>
              <a:rPr lang="zh-CN" altLang="en-US" sz="2800" b="1" dirty="0"/>
              <a:t>核（</a:t>
            </a:r>
            <a:r>
              <a:rPr lang="en-US" altLang="zh-CN" sz="2800" b="1" dirty="0"/>
              <a:t>IP core</a:t>
            </a:r>
            <a:r>
              <a:rPr lang="zh-CN" altLang="en-US" sz="2800" b="1" dirty="0"/>
              <a:t>）是有知识产权的集成电路宏模块。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IP</a:t>
            </a:r>
            <a:r>
              <a:rPr lang="zh-CN" altLang="en-US" sz="2800" b="1" dirty="0"/>
              <a:t>核是针对某种常见功能、常见电路开发出来的，目的在于免去用户的重复劳动，提高工作效率。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向用户提供完善的</a:t>
            </a:r>
            <a:r>
              <a:rPr lang="en-US" altLang="zh-CN" sz="2800" b="1" dirty="0"/>
              <a:t>IP</a:t>
            </a:r>
            <a:r>
              <a:rPr lang="zh-CN" altLang="en-US" sz="2800" b="1" dirty="0"/>
              <a:t>核服务是</a:t>
            </a:r>
            <a:r>
              <a:rPr lang="en-US" altLang="zh-CN" sz="2800" b="1" dirty="0"/>
              <a:t>PLD</a:t>
            </a:r>
            <a:r>
              <a:rPr lang="zh-CN" altLang="en-US" sz="2800" b="1" dirty="0"/>
              <a:t>供应商的重要任务，谁提供的</a:t>
            </a:r>
            <a:r>
              <a:rPr lang="en-US" altLang="zh-CN" sz="2800" b="1" dirty="0"/>
              <a:t>IP</a:t>
            </a:r>
            <a:r>
              <a:rPr lang="zh-CN" altLang="en-US" sz="2800" b="1" dirty="0"/>
              <a:t>核更丰富，谁的市场占有率就更高。</a:t>
            </a:r>
            <a:endParaRPr lang="en-US" altLang="zh-CN" sz="2800" b="1" dirty="0"/>
          </a:p>
          <a:p>
            <a:endParaRPr 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</a:t>
            </a:r>
            <a:r>
              <a:rPr lang="en-US" altLang="zh-CN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IP</a:t>
            </a: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核构造存储器和系统时钟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本次课程设计要求采用</a:t>
            </a:r>
            <a:r>
              <a:rPr lang="en-US" altLang="zh-CN" sz="2800" b="1" dirty="0"/>
              <a:t>IP</a:t>
            </a:r>
            <a:r>
              <a:rPr lang="zh-CN" altLang="en-US" sz="2800" b="1" dirty="0"/>
              <a:t>核来构造内存和系统 时钟，具体方法参见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指导书</a:t>
            </a:r>
            <a:r>
              <a:rPr lang="en-US" altLang="zh-CN" sz="2800" b="1" dirty="0"/>
              <a:t>》</a:t>
            </a:r>
            <a:r>
              <a:rPr lang="zh-CN" altLang="en-US" sz="2800" b="1" dirty="0">
                <a:latin typeface="Times New Roman"/>
                <a:cs typeface="Times New Roman"/>
              </a:rPr>
              <a:t>的</a:t>
            </a:r>
            <a:r>
              <a:rPr lang="en-US" altLang="zh-CN" sz="2800" b="1" dirty="0">
                <a:latin typeface="Times New Roman"/>
                <a:cs typeface="Times New Roman"/>
              </a:rPr>
              <a:t>4.4</a:t>
            </a:r>
            <a:r>
              <a:rPr lang="zh-CN" altLang="en-US" sz="2800" b="1" dirty="0">
                <a:latin typeface="Times New Roman"/>
                <a:cs typeface="Times New Roman"/>
              </a:rPr>
              <a:t>节和</a:t>
            </a:r>
            <a:r>
              <a:rPr lang="en-US" altLang="zh-CN" sz="2800" b="1" dirty="0">
                <a:latin typeface="Times New Roman"/>
                <a:cs typeface="Times New Roman"/>
              </a:rPr>
              <a:t>4.5.2</a:t>
            </a:r>
            <a:r>
              <a:rPr lang="zh-CN" altLang="en-US" sz="2800" b="1" dirty="0">
                <a:latin typeface="Times New Roman"/>
                <a:cs typeface="Times New Roman"/>
              </a:rPr>
              <a:t>条。</a:t>
            </a:r>
            <a:endParaRPr 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3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课程设计安排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zh-CN" altLang="en-US" b="1" dirty="0"/>
              <a:t>时间：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19-20</a:t>
            </a:r>
            <a:r>
              <a:rPr lang="zh-CN" altLang="en-US" b="1" dirty="0"/>
              <a:t>周，周一至周五集中到实验室</a:t>
            </a:r>
            <a:endParaRPr lang="en-US" altLang="zh-CN" b="1" dirty="0"/>
          </a:p>
          <a:p>
            <a:r>
              <a:rPr lang="zh-CN" altLang="en-US" b="1" dirty="0"/>
              <a:t>地点：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研究院中</a:t>
            </a:r>
            <a:r>
              <a:rPr lang="en-US" altLang="zh-CN" b="1" dirty="0"/>
              <a:t>403</a:t>
            </a:r>
            <a:r>
              <a:rPr lang="zh-CN" altLang="en-US" b="1" dirty="0"/>
              <a:t>（计科）、</a:t>
            </a:r>
            <a:r>
              <a:rPr lang="en-US" altLang="zh-CN" b="1" dirty="0"/>
              <a:t>417</a:t>
            </a:r>
            <a:r>
              <a:rPr lang="zh-CN" altLang="en-US" b="1" dirty="0"/>
              <a:t>（信安）</a:t>
            </a:r>
            <a:endParaRPr lang="en-US" altLang="zh-CN" b="1" dirty="0"/>
          </a:p>
          <a:p>
            <a:r>
              <a:rPr lang="zh-CN" altLang="en-US" b="1" dirty="0"/>
              <a:t>课余时间：开发板带回宿舍</a:t>
            </a:r>
            <a:endParaRPr lang="en-US" altLang="zh-CN" b="1" dirty="0"/>
          </a:p>
          <a:p>
            <a:r>
              <a:rPr lang="zh-CN" altLang="en-US" dirty="0"/>
              <a:t>考勤的意义：</a:t>
            </a:r>
            <a:endParaRPr lang="en-US" altLang="zh-CN" dirty="0"/>
          </a:p>
          <a:p>
            <a:pPr lvl="1"/>
            <a:r>
              <a:rPr lang="zh-CN" altLang="en-US" dirty="0"/>
              <a:t>敦促进度</a:t>
            </a:r>
            <a:endParaRPr lang="en-US" altLang="zh-CN" dirty="0"/>
          </a:p>
          <a:p>
            <a:pPr lvl="1"/>
            <a:r>
              <a:rPr lang="zh-CN" altLang="en-US" dirty="0"/>
              <a:t>控制分数</a:t>
            </a:r>
            <a:endParaRPr lang="en-US" altLang="zh-CN" dirty="0"/>
          </a:p>
          <a:p>
            <a:pPr lvl="1"/>
            <a:r>
              <a:rPr lang="zh-CN" altLang="en-US" dirty="0"/>
              <a:t>安全责任</a:t>
            </a:r>
            <a:endParaRPr lang="en-US" altLang="zh-CN" dirty="0"/>
          </a:p>
          <a:p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73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几个重要的时间节点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19</a:t>
            </a:r>
            <a:r>
              <a:rPr lang="zh-CN" altLang="en-US" sz="2800" b="1" dirty="0"/>
              <a:t>周周一下午，各班上报分组；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19</a:t>
            </a:r>
            <a:r>
              <a:rPr lang="zh-CN" altLang="en-US" sz="2800" b="1" dirty="0"/>
              <a:t>周周三上午，提交选题名单，领取开发板；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19</a:t>
            </a:r>
            <a:r>
              <a:rPr lang="zh-CN" altLang="en-US" sz="2800" b="1" dirty="0"/>
              <a:t>周周三</a:t>
            </a:r>
            <a:r>
              <a:rPr lang="en-US" altLang="zh-CN" sz="2800" b="1" dirty="0"/>
              <a:t>17:30</a:t>
            </a:r>
            <a:r>
              <a:rPr lang="zh-CN" altLang="en-US" sz="2800" b="1" dirty="0"/>
              <a:t>，学生自主命题通道关闭；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19</a:t>
            </a:r>
            <a:r>
              <a:rPr lang="zh-CN" altLang="en-US" sz="2800" b="1" dirty="0"/>
              <a:t>周周五</a:t>
            </a:r>
            <a:r>
              <a:rPr lang="en-US" altLang="zh-CN" sz="2800" b="1" dirty="0"/>
              <a:t>17:30</a:t>
            </a:r>
            <a:r>
              <a:rPr lang="zh-CN" altLang="en-US" sz="2800" b="1" dirty="0"/>
              <a:t>，二次选题通道关闭；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20</a:t>
            </a:r>
            <a:r>
              <a:rPr lang="zh-CN" altLang="en-US" sz="2800" b="1" dirty="0"/>
              <a:t>周周一，中期检查；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20</a:t>
            </a:r>
            <a:r>
              <a:rPr lang="zh-CN" altLang="en-US" sz="2800" b="1" dirty="0"/>
              <a:t>周周三</a:t>
            </a:r>
            <a:r>
              <a:rPr lang="en-US" altLang="zh-CN" sz="2800" b="1" dirty="0"/>
              <a:t>14:00</a:t>
            </a:r>
            <a:r>
              <a:rPr lang="zh-CN" altLang="en-US" sz="2800" b="1" dirty="0"/>
              <a:t>，提前做完的同学开始验收；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20</a:t>
            </a:r>
            <a:r>
              <a:rPr lang="zh-CN" altLang="en-US" sz="2800" b="1" dirty="0"/>
              <a:t>周周五，集中验收。</a:t>
            </a:r>
            <a:endParaRPr lang="en-US" altLang="zh-CN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5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课设文化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——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人际关系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8066"/>
            <a:ext cx="8363272" cy="4525963"/>
          </a:xfrm>
        </p:spPr>
        <p:txBody>
          <a:bodyPr/>
          <a:lstStyle/>
          <a:p>
            <a:r>
              <a:rPr lang="zh-CN" altLang="en-US" b="1" dirty="0"/>
              <a:t>团队协作至关重要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拒绝袖手旁观，拒绝独断专行；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听得进别人的不同意见；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提意见拒绝拍脑门，允许自己的意见不被采纳。</a:t>
            </a:r>
            <a:endParaRPr lang="en-US" altLang="zh-CN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/>
              <a:t>尊重老师、尊重同学、尊重实验设施</a:t>
            </a:r>
            <a:endParaRPr lang="en-US" altLang="zh-CN" sz="32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/>
              <a:t>不过分计较</a:t>
            </a:r>
            <a:endParaRPr lang="en-US" altLang="zh-CN" sz="32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imgsa.baidu.com/timg?image&amp;quality=80&amp;size=b9999_10000&amp;sec=1530457009850&amp;di=5ec7af5e23300f19a944d6d41cac74ab&amp;imgtype=0&amp;src=http%3A%2F%2Fimg2.autoimg.cn%2Ftravelplat%2Fg19%2FM02%2F45%2F7A%2FwKgFU1j115WAWzp5AAcOTabqtyg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938" y="404664"/>
            <a:ext cx="2646878" cy="576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愿君躬</a:t>
            </a:r>
            <a:r>
              <a:rPr lang="zh-CN" altLang="en-US" sz="80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4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endParaRPr lang="en-US" sz="72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纸上得来</a:t>
            </a:r>
            <a:r>
              <a:rPr lang="zh-CN" altLang="en-US" sz="80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浅</a:t>
            </a:r>
            <a:r>
              <a:rPr lang="en-US" altLang="zh-CN" sz="7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sz="48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50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参考资料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Autofit/>
          </a:bodyPr>
          <a:lstStyle/>
          <a:p>
            <a:pPr marL="285750" lvl="1">
              <a:buFont typeface="Wingdings" panose="05000000000000000000" pitchFamily="2" charset="2"/>
              <a:buChar char="Ø"/>
            </a:pPr>
            <a:r>
              <a:rPr lang="en-US" altLang="zh-CN" dirty="0"/>
              <a:t>《</a:t>
            </a:r>
            <a:r>
              <a:rPr lang="zh-CN" altLang="en-US" b="1" dirty="0"/>
              <a:t>指导书</a:t>
            </a:r>
            <a:r>
              <a:rPr lang="en-US" altLang="zh-CN" b="1" dirty="0"/>
              <a:t>》</a:t>
            </a:r>
            <a:endParaRPr lang="en-US" b="1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zh-CN" altLang="en-US" b="1" dirty="0"/>
              <a:t>开发板手册</a:t>
            </a:r>
            <a:endParaRPr lang="en-US" altLang="zh-CN" b="1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altLang="zh-CN" b="1" dirty="0"/>
              <a:t>Vivado</a:t>
            </a:r>
            <a:r>
              <a:rPr lang="zh-CN" altLang="en-US" b="1" dirty="0"/>
              <a:t>的安装及认证</a:t>
            </a:r>
            <a:r>
              <a:rPr lang="en-US" altLang="zh-CN" b="1" dirty="0"/>
              <a:t>.</a:t>
            </a:r>
            <a:r>
              <a:rPr lang="en-US" altLang="zh-CN" b="1" dirty="0" err="1"/>
              <a:t>pptx</a:t>
            </a:r>
            <a:endParaRPr lang="en-US" altLang="zh-CN" b="1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altLang="zh-CN" b="1" dirty="0"/>
              <a:t>Vivado</a:t>
            </a:r>
            <a:r>
              <a:rPr lang="zh-CN" altLang="en-US" b="1" dirty="0"/>
              <a:t>设计流程指导手册</a:t>
            </a:r>
            <a:r>
              <a:rPr lang="en-US" altLang="zh-CN" b="1" dirty="0"/>
              <a:t>.pdf</a:t>
            </a: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altLang="zh-CN" b="1" dirty="0"/>
              <a:t>P&amp;H</a:t>
            </a:r>
            <a:r>
              <a:rPr lang="zh-CN" altLang="en-US" b="1" dirty="0"/>
              <a:t>各版本</a:t>
            </a:r>
            <a:endParaRPr lang="en-US" altLang="zh-CN" b="1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b="1" dirty="0"/>
              <a:t>Xilinx</a:t>
            </a:r>
            <a:r>
              <a:rPr lang="zh-CN" altLang="en-US" b="1" dirty="0"/>
              <a:t>技术文档</a:t>
            </a:r>
            <a:endParaRPr lang="en-US" altLang="zh-CN" b="1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b="1" dirty="0"/>
              <a:t>Xilinx</a:t>
            </a:r>
            <a:r>
              <a:rPr lang="zh-CN" altLang="en-US" b="1" dirty="0"/>
              <a:t>官网论坛</a:t>
            </a:r>
            <a:r>
              <a:rPr lang="en-US" altLang="zh-CN" b="1" dirty="0"/>
              <a:t>https://forums.xilinx.com/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1" y="1484784"/>
            <a:ext cx="3502025" cy="4691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4"/>
          <a:stretch/>
        </p:blipFill>
        <p:spPr>
          <a:xfrm>
            <a:off x="3211835" y="3933056"/>
            <a:ext cx="1000125" cy="9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目录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136904" cy="5112568"/>
          </a:xfrm>
        </p:spPr>
        <p:txBody>
          <a:bodyPr rIns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+mn-ea"/>
                <a:cs typeface="Times New Roman"/>
              </a:rPr>
              <a:t>§1 	</a:t>
            </a:r>
            <a:r>
              <a:rPr lang="en-US" altLang="zh-CN" b="1" dirty="0">
                <a:latin typeface="+mn-ea"/>
                <a:cs typeface="Times New Roman"/>
                <a:hlinkClick r:id="rId2" action="ppaction://hlinksldjump"/>
              </a:rPr>
              <a:t>MIPS</a:t>
            </a:r>
            <a:r>
              <a:rPr lang="zh-CN" altLang="en-US" b="1" dirty="0">
                <a:latin typeface="+mn-ea"/>
                <a:cs typeface="Times New Roman"/>
                <a:hlinkClick r:id="rId2" action="ppaction://hlinksldjump"/>
              </a:rPr>
              <a:t>指令集与</a:t>
            </a:r>
            <a:r>
              <a:rPr lang="en-US" altLang="zh-CN" b="1" dirty="0">
                <a:latin typeface="+mn-ea"/>
                <a:cs typeface="Times New Roman"/>
                <a:hlinkClick r:id="rId2" action="ppaction://hlinksldjump"/>
              </a:rPr>
              <a:t>MIPS</a:t>
            </a:r>
            <a:r>
              <a:rPr lang="zh-CN" altLang="en-US" b="1" dirty="0">
                <a:latin typeface="+mn-ea"/>
                <a:cs typeface="Times New Roman"/>
                <a:hlinkClick r:id="rId2" action="ppaction://hlinksldjump"/>
              </a:rPr>
              <a:t>汇编初步</a:t>
            </a:r>
            <a:endParaRPr lang="en-US" altLang="zh-CN" b="1" dirty="0">
              <a:latin typeface="+mn-ea"/>
              <a:cs typeface="Times New Roman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+mn-ea"/>
                <a:cs typeface="Times New Roman"/>
              </a:rPr>
              <a:t>§2 	</a:t>
            </a:r>
            <a:r>
              <a:rPr lang="en-US" altLang="zh-CN" b="1" dirty="0">
                <a:latin typeface="+mn-ea"/>
                <a:cs typeface="Times New Roman"/>
                <a:hlinkClick r:id="rId3" action="ppaction://hlinksldjump"/>
              </a:rPr>
              <a:t>MIPS</a:t>
            </a:r>
            <a:r>
              <a:rPr lang="zh-CN" altLang="en-US" b="1" dirty="0">
                <a:latin typeface="+mn-ea"/>
                <a:cs typeface="Times New Roman"/>
                <a:hlinkClick r:id="rId3" action="ppaction://hlinksldjump"/>
              </a:rPr>
              <a:t>微处理器设计实例分析</a:t>
            </a:r>
            <a:endParaRPr lang="en-US" altLang="zh-CN" b="1" dirty="0">
              <a:latin typeface="+mn-ea"/>
              <a:cs typeface="Times New Roman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+mn-ea"/>
                <a:cs typeface="Times New Roman"/>
              </a:rPr>
              <a:t>§3 	</a:t>
            </a:r>
            <a:r>
              <a:rPr lang="zh-CN" altLang="en-US" b="1" dirty="0">
                <a:latin typeface="+mn-ea"/>
                <a:hlinkClick r:id="rId4" action="ppaction://hlinksldjump"/>
              </a:rPr>
              <a:t>硬件平台</a:t>
            </a:r>
            <a:r>
              <a:rPr lang="en-US" altLang="zh-CN" sz="2600" b="1" dirty="0">
                <a:latin typeface="+mn-ea"/>
              </a:rPr>
              <a:t>  </a:t>
            </a:r>
            <a:r>
              <a:rPr lang="zh-CN" altLang="en-US" sz="2600" b="1" dirty="0">
                <a:latin typeface="+mn-ea"/>
                <a:hlinkClick r:id="rId4" action="ppaction://hlinksldjump"/>
              </a:rPr>
              <a:t>背景</a:t>
            </a:r>
            <a:r>
              <a:rPr lang="zh-CN" altLang="en-US" sz="2600" b="1" dirty="0">
                <a:latin typeface="+mn-ea"/>
              </a:rPr>
              <a:t>  </a:t>
            </a:r>
            <a:r>
              <a:rPr lang="en-US" altLang="zh-CN" sz="2600" b="1" dirty="0">
                <a:latin typeface="+mn-ea"/>
                <a:hlinkClick r:id="rId5" action="ppaction://hlinksldjump"/>
              </a:rPr>
              <a:t>Basys 3</a:t>
            </a:r>
            <a:r>
              <a:rPr lang="zh-CN" altLang="en-US" sz="2600" b="1" dirty="0">
                <a:latin typeface="+mn-ea"/>
                <a:hlinkClick r:id="rId5" action="ppaction://hlinksldjump"/>
              </a:rPr>
              <a:t>开发板</a:t>
            </a:r>
            <a:r>
              <a:rPr lang="zh-CN" altLang="en-US" sz="2600" b="1" dirty="0">
                <a:latin typeface="+mn-ea"/>
              </a:rPr>
              <a:t>  </a:t>
            </a:r>
            <a:r>
              <a:rPr lang="en-US" altLang="zh-CN" sz="2600" b="1" dirty="0">
                <a:latin typeface="+mn-ea"/>
                <a:hlinkClick r:id="rId6" action="ppaction://hlinksldjump"/>
              </a:rPr>
              <a:t>EGO1</a:t>
            </a:r>
            <a:r>
              <a:rPr lang="zh-CN" altLang="en-US" sz="2600" b="1" dirty="0">
                <a:latin typeface="+mn-ea"/>
                <a:hlinkClick r:id="rId6" action="ppaction://hlinksldjump"/>
              </a:rPr>
              <a:t>开发板</a:t>
            </a:r>
            <a:endParaRPr lang="en-US" altLang="zh-CN" sz="2600" b="1" dirty="0">
              <a:latin typeface="+mn-ea"/>
              <a:cs typeface="Times New Roman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 dirty="0">
                <a:latin typeface="+mn-ea"/>
                <a:cs typeface="Times New Roman"/>
              </a:rPr>
              <a:t>§4 	</a:t>
            </a:r>
            <a:r>
              <a:rPr lang="zh-CN" altLang="en-US" b="1" dirty="0">
                <a:latin typeface="+mn-ea"/>
                <a:cs typeface="Times New Roman"/>
                <a:hlinkClick r:id="rId7" action="ppaction://hlinksldjump"/>
              </a:rPr>
              <a:t>课程</a:t>
            </a:r>
            <a:r>
              <a:rPr lang="zh-CN" altLang="en-US" b="1" dirty="0">
                <a:latin typeface="+mn-ea"/>
                <a:hlinkClick r:id="rId7" action="ppaction://hlinksldjump"/>
              </a:rPr>
              <a:t>设计要求</a:t>
            </a:r>
            <a:endParaRPr lang="en-US" altLang="zh-CN" b="1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b="1" dirty="0">
                <a:latin typeface="+mn-ea"/>
              </a:rPr>
              <a:t>	</a:t>
            </a:r>
            <a:r>
              <a:rPr lang="zh-CN" altLang="en-US" sz="2600" b="1" dirty="0">
                <a:latin typeface="+mn-ea"/>
                <a:hlinkClick r:id="rId7" action="ppaction://hlinksldjump"/>
              </a:rPr>
              <a:t>总体要求</a:t>
            </a:r>
            <a:r>
              <a:rPr lang="en-US" altLang="zh-CN" sz="2600" b="1" dirty="0">
                <a:latin typeface="+mn-ea"/>
              </a:rPr>
              <a:t>	 </a:t>
            </a:r>
            <a:r>
              <a:rPr lang="zh-CN" altLang="en-US" sz="2600" b="1" dirty="0">
                <a:latin typeface="+mn-ea"/>
                <a:hlinkClick r:id="rId8" action="ppaction://hlinksldjump"/>
              </a:rPr>
              <a:t>存储空间地址映射</a:t>
            </a:r>
            <a:r>
              <a:rPr lang="en-US" altLang="zh-CN" sz="2600" b="1" dirty="0">
                <a:latin typeface="+mn-ea"/>
              </a:rPr>
              <a:t>    </a:t>
            </a:r>
            <a:r>
              <a:rPr lang="zh-CN" altLang="en-US" sz="2600" b="1" dirty="0">
                <a:latin typeface="+mn-ea"/>
                <a:hlinkClick r:id="rId9" action="ppaction://hlinksldjump"/>
              </a:rPr>
              <a:t>设计步骤</a:t>
            </a:r>
            <a:endParaRPr lang="en-US" altLang="zh-CN" sz="2600" b="1" dirty="0"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latin typeface="+mn-ea"/>
                <a:cs typeface="Times New Roman"/>
              </a:rPr>
              <a:t>附：</a:t>
            </a:r>
            <a:r>
              <a:rPr lang="zh-CN" altLang="en-US" b="1" dirty="0">
                <a:latin typeface="+mn-ea"/>
                <a:cs typeface="Times New Roman"/>
                <a:hlinkClick r:id="rId10" action="ppaction://hlinksldjump"/>
              </a:rPr>
              <a:t>用</a:t>
            </a:r>
            <a:r>
              <a:rPr lang="en-US" altLang="zh-CN" b="1" dirty="0">
                <a:latin typeface="+mn-ea"/>
                <a:cs typeface="Times New Roman"/>
                <a:hlinkClick r:id="rId10" action="ppaction://hlinksldjump"/>
              </a:rPr>
              <a:t>IP</a:t>
            </a:r>
            <a:r>
              <a:rPr lang="zh-CN" altLang="en-US" b="1" dirty="0">
                <a:latin typeface="+mn-ea"/>
                <a:cs typeface="Times New Roman"/>
                <a:hlinkClick r:id="rId10" action="ppaction://hlinksldjump"/>
              </a:rPr>
              <a:t>核构造存储器和时钟</a:t>
            </a:r>
            <a:endParaRPr lang="en-US" altLang="zh-CN" b="1" dirty="0">
              <a:latin typeface="+mn-ea"/>
              <a:cs typeface="Times New Roman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9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§1  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指令集与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汇编初步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b="1" dirty="0"/>
              <a:t>MIPS</a:t>
            </a:r>
            <a:r>
              <a:rPr lang="zh-CN" altLang="en-US" b="1" dirty="0"/>
              <a:t>体系结构简介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全称：</a:t>
            </a:r>
            <a:r>
              <a:rPr lang="en-US" altLang="zh-CN" b="1" dirty="0"/>
              <a:t>Microprocessor without Interlocked Pipeline Stages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著名的</a:t>
            </a:r>
            <a:r>
              <a:rPr lang="en-US" altLang="zh-CN" b="1" dirty="0"/>
              <a:t>RISC</a:t>
            </a:r>
            <a:r>
              <a:rPr lang="zh-CN" altLang="en-US" b="1" dirty="0"/>
              <a:t>体系结构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学习</a:t>
            </a:r>
            <a:r>
              <a:rPr lang="en-US" altLang="zh-CN" b="1" dirty="0"/>
              <a:t>《</a:t>
            </a:r>
            <a:r>
              <a:rPr lang="zh-CN" altLang="en-US" b="1" dirty="0"/>
              <a:t>计算机体系结构</a:t>
            </a:r>
            <a:r>
              <a:rPr lang="en-US" altLang="zh-CN" b="1" dirty="0"/>
              <a:t>》</a:t>
            </a:r>
            <a:r>
              <a:rPr lang="zh-CN" altLang="en-US" b="1" dirty="0"/>
              <a:t>课程的经典案例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对</a:t>
            </a:r>
            <a:r>
              <a:rPr lang="en-US" altLang="zh-CN" b="1" dirty="0"/>
              <a:t>MIPS</a:t>
            </a:r>
            <a:r>
              <a:rPr lang="zh-CN" altLang="en-US" b="1" dirty="0"/>
              <a:t>的分析在</a:t>
            </a:r>
            <a:r>
              <a:rPr lang="en-US" altLang="zh-CN" b="1" dirty="0"/>
              <a:t>P&amp;H</a:t>
            </a:r>
            <a:r>
              <a:rPr lang="zh-CN" altLang="en-US" b="1" dirty="0"/>
              <a:t>、</a:t>
            </a:r>
            <a:r>
              <a:rPr lang="en-US" altLang="zh-CN" b="1" dirty="0"/>
              <a:t>H&amp;P</a:t>
            </a:r>
            <a:r>
              <a:rPr lang="zh-CN" altLang="en-US" b="1" dirty="0"/>
              <a:t>中比比皆是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曾广泛应用于家庭游戏机、超级计算机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目前主要应用在住宅网关、路由器等嵌入式领域</a:t>
            </a:r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1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指令集与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汇编初步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r>
              <a:rPr lang="en-US" altLang="zh-CN" b="1" dirty="0"/>
              <a:t>MIPS</a:t>
            </a:r>
            <a:r>
              <a:rPr lang="zh-CN" altLang="en-US" b="1" dirty="0"/>
              <a:t>处理器的基本寄存器组织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32</a:t>
            </a:r>
            <a:r>
              <a:rPr lang="zh-CN" altLang="en-US" b="1" dirty="0"/>
              <a:t>位的</a:t>
            </a:r>
            <a:r>
              <a:rPr lang="en-US" altLang="zh-CN" b="1" dirty="0"/>
              <a:t>PC</a:t>
            </a:r>
            <a:r>
              <a:rPr lang="zh-CN" altLang="en-US" b="1" dirty="0"/>
              <a:t>，以</a:t>
            </a:r>
            <a:r>
              <a:rPr lang="en-US" altLang="zh-CN" b="1" dirty="0"/>
              <a:t>4</a:t>
            </a:r>
            <a:r>
              <a:rPr lang="zh-CN" altLang="en-US" b="1" dirty="0"/>
              <a:t>为单位</a:t>
            </a:r>
            <a:r>
              <a:rPr lang="zh-CN" altLang="en-US" dirty="0"/>
              <a:t>增减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32</a:t>
            </a:r>
            <a:r>
              <a:rPr lang="zh-CN" altLang="en-US" b="1" dirty="0"/>
              <a:t>个</a:t>
            </a:r>
            <a:r>
              <a:rPr lang="en-US" altLang="zh-CN" b="1" dirty="0"/>
              <a:t>32</a:t>
            </a:r>
            <a:r>
              <a:rPr lang="zh-CN" altLang="en-US" b="1" dirty="0"/>
              <a:t>位通用寄存器：</a:t>
            </a:r>
            <a:endParaRPr lang="en-US" altLang="zh-CN" b="1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/>
              <a:t>可直接按编号记作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$0-$31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每个寄存器都有别名，也可通过别名引用；</a:t>
            </a:r>
            <a:endParaRPr lang="en-US" altLang="zh-CN" b="1" dirty="0">
              <a:latin typeface="+mn-ea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例如，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寄存器不管存入的值是多少，永远只返回</a:t>
            </a:r>
            <a:r>
              <a:rPr lang="en-US" altLang="zh-CN" b="1" dirty="0">
                <a:latin typeface="+mn-ea"/>
                <a:cs typeface="Courier New" panose="02070309020205020404" pitchFamily="49" charset="0"/>
              </a:rPr>
              <a:t>0</a:t>
            </a: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，因此又可将其记作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$zero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又如，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$31</a:t>
            </a: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寄存器专门用于存放子程序调用的返回  地址，因此又可记作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书写汇编指令时，推荐使用别名表示寄存器。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MIPS</a:t>
            </a:r>
            <a:r>
              <a:rPr lang="zh-CN" altLang="en-US" b="1" dirty="0"/>
              <a:t>不使用条件码机制，无</a:t>
            </a:r>
            <a:r>
              <a:rPr lang="en-US" altLang="zh-CN" b="1" dirty="0"/>
              <a:t>PSW</a:t>
            </a:r>
            <a:r>
              <a:rPr lang="zh-CN" altLang="en-US" b="1" dirty="0"/>
              <a:t>寄存器。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C0C0C0"/>
      </a:dk1>
      <a:lt1>
        <a:sysClr val="window" lastClr="00000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C0C0C0"/>
      </a:dk1>
      <a:lt1>
        <a:sysClr val="window" lastClr="00000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13775</TotalTime>
  <Words>4724</Words>
  <Application>Microsoft Office PowerPoint</Application>
  <PresentationFormat>全屏显示(4:3)</PresentationFormat>
  <Paragraphs>908</Paragraphs>
  <Slides>58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黑体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《计算机设计与实践》   课程设计指导</vt:lpstr>
      <vt:lpstr>PowerPoint 演示文稿</vt:lpstr>
      <vt:lpstr>与EDA课程设计的区别？</vt:lpstr>
      <vt:lpstr>本课程设计所属层次</vt:lpstr>
      <vt:lpstr>与EDA课程设计的区别（续）</vt:lpstr>
      <vt:lpstr>参考资料</vt:lpstr>
      <vt:lpstr>目录</vt:lpstr>
      <vt:lpstr>§1  MIPS指令集与MIPS汇编初步</vt:lpstr>
      <vt:lpstr>MIPS指令集与MIPS汇编初步</vt:lpstr>
      <vt:lpstr>PowerPoint 演示文稿</vt:lpstr>
      <vt:lpstr>MIPS的指令格式与寻址方式</vt:lpstr>
      <vt:lpstr>MIPS的指令格式与寻址方式(续)</vt:lpstr>
      <vt:lpstr>MIPS的指令格式与寻址方式(续)</vt:lpstr>
      <vt:lpstr>MIPS常用指令集——Weihai MIPS</vt:lpstr>
      <vt:lpstr>MIPS汇编语言程序设计初步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MIPS汇编语言程序设计初步(续)</vt:lpstr>
      <vt:lpstr>PowerPoint 演示文稿</vt:lpstr>
      <vt:lpstr>PowerPoint 演示文稿</vt:lpstr>
      <vt:lpstr>PowerPoint 演示文稿</vt:lpstr>
      <vt:lpstr>MIPS汇编语言程序设计初步(续)</vt:lpstr>
      <vt:lpstr>MIPS汇编语言程序设计初步(续)</vt:lpstr>
      <vt:lpstr>§2 MIPS微处理器设计实例分析</vt:lpstr>
      <vt:lpstr>PowerPoint 演示文稿</vt:lpstr>
      <vt:lpstr>MIPS微处理器设计实例分析（续）</vt:lpstr>
      <vt:lpstr>PowerPoint 演示文稿</vt:lpstr>
      <vt:lpstr>MIPS微处理器设计实例分析（续）</vt:lpstr>
      <vt:lpstr>MIPS微处理器设计实例分析（续）</vt:lpstr>
      <vt:lpstr>PowerPoint 演示文稿</vt:lpstr>
      <vt:lpstr>§3  硬件平台</vt:lpstr>
      <vt:lpstr>硬件平台（续）</vt:lpstr>
      <vt:lpstr>硬件平台（续）</vt:lpstr>
      <vt:lpstr>Basys 3开发板</vt:lpstr>
      <vt:lpstr>部分外设与FPGA管脚的连接</vt:lpstr>
      <vt:lpstr>硬件平台（续）</vt:lpstr>
      <vt:lpstr>硬件平台（续）</vt:lpstr>
      <vt:lpstr>EGO1开发板</vt:lpstr>
      <vt:lpstr>硬件平台（续）</vt:lpstr>
      <vt:lpstr>§4  课程设计要求</vt:lpstr>
      <vt:lpstr>存储空间地址映射</vt:lpstr>
      <vt:lpstr>课程设计要求（续）</vt:lpstr>
      <vt:lpstr>课程设计步骤</vt:lpstr>
      <vt:lpstr> 课程设计步骤</vt:lpstr>
      <vt:lpstr>用IP核构造存储器和系统时钟</vt:lpstr>
      <vt:lpstr>用IP核构造存储器和系统时钟</vt:lpstr>
      <vt:lpstr>课程设计安排</vt:lpstr>
      <vt:lpstr>几个重要的时间节点</vt:lpstr>
      <vt:lpstr>课设文化——人际关系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华栋</dc:creator>
  <cp:lastModifiedBy>恒杰 陈</cp:lastModifiedBy>
  <cp:revision>530</cp:revision>
  <dcterms:created xsi:type="dcterms:W3CDTF">2016-07-09T13:15:36Z</dcterms:created>
  <dcterms:modified xsi:type="dcterms:W3CDTF">2019-07-11T17:27:22Z</dcterms:modified>
</cp:coreProperties>
</file>