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5"/>
  </p:notesMasterIdLst>
  <p:sldIdLst>
    <p:sldId id="256" r:id="rId2"/>
    <p:sldId id="257" r:id="rId3"/>
    <p:sldId id="258" r:id="rId4"/>
    <p:sldId id="259" r:id="rId5"/>
    <p:sldId id="260" r:id="rId6"/>
    <p:sldId id="261" r:id="rId7"/>
    <p:sldId id="269" r:id="rId8"/>
    <p:sldId id="270" r:id="rId9"/>
    <p:sldId id="271" r:id="rId10"/>
    <p:sldId id="272" r:id="rId11"/>
    <p:sldId id="283" r:id="rId12"/>
    <p:sldId id="262" r:id="rId13"/>
    <p:sldId id="263" r:id="rId14"/>
    <p:sldId id="264" r:id="rId15"/>
    <p:sldId id="265" r:id="rId16"/>
    <p:sldId id="282" r:id="rId17"/>
    <p:sldId id="266" r:id="rId18"/>
    <p:sldId id="276" r:id="rId19"/>
    <p:sldId id="277" r:id="rId20"/>
    <p:sldId id="281" r:id="rId21"/>
    <p:sldId id="268" r:id="rId22"/>
    <p:sldId id="278" r:id="rId23"/>
    <p:sldId id="279" r:id="rId24"/>
    <p:sldId id="291" r:id="rId25"/>
    <p:sldId id="290" r:id="rId26"/>
    <p:sldId id="284" r:id="rId27"/>
    <p:sldId id="267" r:id="rId28"/>
    <p:sldId id="285" r:id="rId29"/>
    <p:sldId id="286" r:id="rId30"/>
    <p:sldId id="287" r:id="rId31"/>
    <p:sldId id="288" r:id="rId32"/>
    <p:sldId id="289" r:id="rId33"/>
    <p:sldId id="292" r:id="rId34"/>
  </p:sldIdLst>
  <p:sldSz cx="12192000" cy="6858000"/>
  <p:notesSz cx="6858000" cy="9144000"/>
  <p:embeddedFontLst>
    <p:embeddedFont>
      <p:font typeface="Poppins" panose="00000500000000000000" pitchFamily="2" charset="0"/>
      <p:regular r:id="rId36"/>
      <p:bold r:id="rId37"/>
      <p:italic r:id="rId38"/>
      <p:boldItalic r:id="rId39"/>
    </p:embeddedFont>
    <p:embeddedFont>
      <p:font typeface="Poppins Light" panose="00000400000000000000" pitchFamily="2" charset="0"/>
      <p:regular r:id="rId40"/>
      <p:italic r:id="rId41"/>
    </p:embeddedFont>
    <p:embeddedFont>
      <p:font typeface="poppins-bold" panose="020B0604020202020204" charset="0"/>
      <p:regular r:id="rId42"/>
    </p:embeddedFont>
    <p:embeddedFont>
      <p:font typeface="Rubik Black" panose="020B0604020202020204" charset="-79"/>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6.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0T09:21:20.372"/>
    </inkml:context>
    <inkml:brush xml:id="br0">
      <inkml:brushProperty name="width" value="0.035" units="cm"/>
      <inkml:brushProperty name="height" value="0.035" units="cm"/>
    </inkml:brush>
  </inkml:definitions>
  <inkml:trace contextRef="#ctx0" brushRef="#br0">599 0 24575,'0'0'0,"-9"5"0,-39 19 0,1 2 0,-54 39 0,65-37 0,1 1 0,1 2 0,2 1 0,1 1 0,1 2 0,2 0 0,2 3 0,-26 48 0,36-57 0,2 1 0,1 1 0,-17 63 0,24-70 0,2 0 0,1 0 0,1 0 0,0 0 0,2 1 0,4 27 0,-1-23 0,3 0 0,0 0 0,2-1 0,1 0 0,1 0 0,1-1 0,2 0 0,0-1 0,2-1 0,20 27 0,-11-20 0,2-1 0,1-1 0,41 35 0,-53-53 0,0-1 0,1 0 0,28 14 0,-32-20 0,-1 0 0,1-1 0,0 0 0,1-1 0,-1-1 0,18 3 0,-19-5-1365,-4-1-5461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0T09:21:21.840"/>
    </inkml:context>
    <inkml:brush xml:id="br0">
      <inkml:brushProperty name="width" value="0.035" units="cm"/>
      <inkml:brushProperty name="height" value="0.035" units="cm"/>
    </inkml:brush>
  </inkml:definitions>
  <inkml:trace contextRef="#ctx0" brushRef="#br0">0 0 24575,'0'0'0,"0"0"0,0 0 0,4 0 0,8 1 0,1 0 0,-1 0 0,0 2 0,0-1 0,0 1 0,0 1 0,-1 0 0,14 7 0,-11-3 0,0-1 0,0 2 0,-1 0 0,0 1 0,21 21 0,-20-15 0,0 0 0,-1 2 0,-1-1 0,0 2 0,14 32 0,-10-12 0,23 79 0,-29-77 0,-2 0 0,5 76 0,-12-82 0,-1-1 0,-2 0 0,-12 65 0,7-69 0,-2 0 0,-1-1 0,-2 0 0,0 0 0,-2-1 0,-1-1 0,-34 46 0,32-52-273,-1-1 0,0-1 0,-2 0 0,-36 27 0,45-38-6553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0T09:21:38.814"/>
    </inkml:context>
    <inkml:brush xml:id="br0">
      <inkml:brushProperty name="width" value="0.035" units="cm"/>
      <inkml:brushProperty name="height" value="0.035" units="cm"/>
    </inkml:brush>
  </inkml:definitions>
  <inkml:trace contextRef="#ctx0" brushRef="#br0">484 1 24575,'0'34'0,"1"19"0,0-14 0,-4 39 0,2-65 0,-1-1 0,0 1 0,-1-1 0,-1 0 0,0 0 0,0 0 0,-9 14 0,-5 4 0,-1-1 0,-2-2 0,-1 0 0,0 0 0,-47 38 0,2-9 0,-81 51 0,136-99 0,8-5 0,0 0 0,-1 0 0,1 0 0,-1 0 0,0 0 0,0-1 0,0 0 0,-9 2 0,22-5 0,0-1 0,0 0 0,0-1 0,0 0 0,0 0 0,12-7 0,2-1 0,15-7 0,0-1 0,55-37 0,-73 41 0,0 0 0,-1-1 0,-1 0 0,0-2 0,-1 0 0,13-20 0,6-11 0,-14 21 0,33-60 0,-53 87 0,-1 1 0,0 0 0,0 0 0,0 0 0,0 0 0,1-1 0,-1 1 0,0 0 0,0 0 0,0 0 0,1 0 0,-1 0 0,0 0 0,0 0 0,0 0 0,1 0 0,-1 0 0,0 0 0,0 0 0,1 0 0,-1 0 0,0 0 0,0 0 0,1 0 0,-1 0 0,0 0 0,0 0 0,0 0 0,1 0 0,-1 0 0,0 0 0,0 0 0,0 0 0,1 1 0,-1-1 0,0 0 0,0 0 0,0 0 0,0 0 0,1 1 0,-1-1 0,0 0 0,0 0 0,0 0 0,0 1 0,0-1 0,1 0 0,10 15 0,-7-9 0,63 74 0,105 98 0,-152-159-195,2-2 0,0 0 0,1-1 0,1-1 0,0-2 0,38 16 0,-46-22-6631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0T09:21:39.659"/>
    </inkml:context>
    <inkml:brush xml:id="br0">
      <inkml:brushProperty name="width" value="0.035" units="cm"/>
      <inkml:brushProperty name="height" value="0.035" units="cm"/>
    </inkml:brush>
  </inkml:definitions>
  <inkml:trace contextRef="#ctx0" brushRef="#br0">156 17 24575,'0'-13'0,"0"9"0,0 11 0,-3 63 0,-16 81 0,16-124 0,-14 74 0,-4-1 0,-49 141 0,64-224 0,3-10 0,0 0 0,1 1 0,-1 0 0,2-1 0,-1 1 0,0 14 0,2-19-76,1-1 1,0 0-1,0 0 0,0 0 0,1 0 0,-1 0 0,0 0 0,1 0 1,-1 0-1,1-1 0,0 1 0,-1 0 0,1-1 0,0 0 1,0 1-1,0-1 0,3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DCC84-3658-4278-A14C-1691FE0E63A4}" type="datetimeFigureOut">
              <a:rPr lang="en-US" smtClean="0"/>
              <a:t>2/20/2025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29C21C-23FE-4791-BD9E-CEF5B4FC9156}" type="slidenum">
              <a:rPr lang="en-US" smtClean="0"/>
              <a:t>‹#›</a:t>
            </a:fld>
            <a:endParaRPr lang="en-US"/>
          </a:p>
        </p:txBody>
      </p:sp>
    </p:spTree>
    <p:extLst>
      <p:ext uri="{BB962C8B-B14F-4D97-AF65-F5344CB8AC3E}">
        <p14:creationId xmlns:p14="http://schemas.microsoft.com/office/powerpoint/2010/main" val="33785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customXml" Target="../ink/ink2.xml"/><Relationship Id="rId10" Type="http://schemas.openxmlformats.org/officeDocument/2006/relationships/image" Target="../media/image29.png"/><Relationship Id="rId4" Type="http://schemas.openxmlformats.org/officeDocument/2006/relationships/image" Target="../media/image26.png"/><Relationship Id="rId9" Type="http://schemas.openxmlformats.org/officeDocument/2006/relationships/customXml" Target="../ink/ink4.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标题 1"/>
          <p:cNvSpPr txBox="1"/>
          <p:nvPr/>
        </p:nvSpPr>
        <p:spPr>
          <a:xfrm>
            <a:off x="0" y="3254344"/>
            <a:ext cx="12192000" cy="3436352"/>
          </a:xfrm>
          <a:custGeom>
            <a:avLst/>
            <a:gdLst>
              <a:gd name="connsiteX0" fmla="*/ 0 w 12192000"/>
              <a:gd name="connsiteY0" fmla="*/ 2204780 h 3436352"/>
              <a:gd name="connsiteX1" fmla="*/ 680665 w 12192000"/>
              <a:gd name="connsiteY1" fmla="*/ 2885445 h 3436352"/>
              <a:gd name="connsiteX2" fmla="*/ 11511335 w 12192000"/>
              <a:gd name="connsiteY2" fmla="*/ 2885445 h 3436352"/>
              <a:gd name="connsiteX3" fmla="*/ 12192000 w 12192000"/>
              <a:gd name="connsiteY3" fmla="*/ 2204780 h 3436352"/>
              <a:gd name="connsiteX4" fmla="*/ 12192000 w 12192000"/>
              <a:gd name="connsiteY4" fmla="*/ 3436352 h 3436352"/>
              <a:gd name="connsiteX5" fmla="*/ 0 w 12192000"/>
              <a:gd name="connsiteY5" fmla="*/ 3436352 h 3436352"/>
              <a:gd name="connsiteX6" fmla="*/ 12192000 w 12192000"/>
              <a:gd name="connsiteY6" fmla="*/ 0 h 3436352"/>
              <a:gd name="connsiteX7" fmla="*/ 12192000 w 12192000"/>
              <a:gd name="connsiteY7" fmla="*/ 266717 h 3436352"/>
              <a:gd name="connsiteX8" fmla="*/ 12181213 w 12192000"/>
              <a:gd name="connsiteY8" fmla="*/ 159712 h 3436352"/>
              <a:gd name="connsiteX9" fmla="*/ 12185281 w 12192000"/>
              <a:gd name="connsiteY9" fmla="*/ 133053 h 3436352"/>
              <a:gd name="connsiteX10" fmla="*/ 12192000 w 12192000"/>
              <a:gd name="connsiteY10" fmla="*/ 0 h 3436352"/>
              <a:gd name="connsiteX11" fmla="*/ 0 w 12192000"/>
              <a:gd name="connsiteY11" fmla="*/ 0 h 3436352"/>
              <a:gd name="connsiteX12" fmla="*/ 6719 w 12192000"/>
              <a:gd name="connsiteY12" fmla="*/ 133053 h 3436352"/>
              <a:gd name="connsiteX13" fmla="*/ 10787 w 12192000"/>
              <a:gd name="connsiteY13" fmla="*/ 159712 h 3436352"/>
              <a:gd name="connsiteX14" fmla="*/ 0 w 12192000"/>
              <a:gd name="connsiteY14" fmla="*/ 266717 h 3436352"/>
            </a:gdLst>
            <a:ahLst/>
            <a:cxnLst/>
            <a:rect l="l" t="t" r="r" b="b"/>
            <a:pathLst>
              <a:path w="12192000" h="3436352">
                <a:moveTo>
                  <a:pt x="0" y="2204780"/>
                </a:moveTo>
                <a:cubicBezTo>
                  <a:pt x="0" y="2580701"/>
                  <a:pt x="304744" y="2885445"/>
                  <a:pt x="680665" y="2885445"/>
                </a:cubicBezTo>
                <a:lnTo>
                  <a:pt x="11511335" y="2885445"/>
                </a:lnTo>
                <a:cubicBezTo>
                  <a:pt x="11887256" y="2885445"/>
                  <a:pt x="12192000" y="2580701"/>
                  <a:pt x="12192000" y="2204780"/>
                </a:cubicBezTo>
                <a:lnTo>
                  <a:pt x="12192000" y="3436352"/>
                </a:lnTo>
                <a:lnTo>
                  <a:pt x="0" y="3436352"/>
                </a:lnTo>
                <a:close/>
                <a:moveTo>
                  <a:pt x="12192000" y="0"/>
                </a:moveTo>
                <a:lnTo>
                  <a:pt x="12192000" y="266717"/>
                </a:lnTo>
                <a:lnTo>
                  <a:pt x="12181213" y="159712"/>
                </a:lnTo>
                <a:lnTo>
                  <a:pt x="12185281" y="133053"/>
                </a:lnTo>
                <a:cubicBezTo>
                  <a:pt x="12189724" y="89306"/>
                  <a:pt x="12192000" y="44919"/>
                  <a:pt x="12192000" y="0"/>
                </a:cubicBezTo>
                <a:close/>
                <a:moveTo>
                  <a:pt x="0" y="0"/>
                </a:moveTo>
                <a:cubicBezTo>
                  <a:pt x="0" y="44919"/>
                  <a:pt x="2276" y="89306"/>
                  <a:pt x="6719" y="133053"/>
                </a:cubicBezTo>
                <a:lnTo>
                  <a:pt x="10787" y="159712"/>
                </a:lnTo>
                <a:lnTo>
                  <a:pt x="0" y="266717"/>
                </a:lnTo>
                <a:close/>
              </a:path>
            </a:pathLst>
          </a:custGeom>
          <a:solidFill>
            <a:schemeClr val="bg1"/>
          </a:solidFill>
          <a:ln w="12700" cap="sq">
            <a:noFill/>
            <a:miter/>
          </a:ln>
          <a:effectLst>
            <a:outerShdw blurRad="419100" dist="38100" dir="16200000" rotWithShape="0">
              <a:schemeClr val="accent1">
                <a:alpha val="24000"/>
              </a:schemeClr>
            </a:outerShdw>
          </a:effectLst>
        </p:spPr>
        <p:txBody>
          <a:bodyPr vert="horz" wrap="square" lIns="91440" tIns="45720" rIns="91440" bIns="45720" rtlCol="0" anchor="ctr"/>
          <a:lstStyle/>
          <a:p>
            <a:pPr algn="ctr"/>
            <a:endParaRPr kumimoji="1" lang="zh-CN" altLang="en-US"/>
          </a:p>
        </p:txBody>
      </p:sp>
      <p:sp>
        <p:nvSpPr>
          <p:cNvPr id="52" name="标题 1"/>
          <p:cNvSpPr txBox="1"/>
          <p:nvPr/>
        </p:nvSpPr>
        <p:spPr>
          <a:xfrm>
            <a:off x="0" y="3421648"/>
            <a:ext cx="12192000" cy="3436352"/>
          </a:xfrm>
          <a:custGeom>
            <a:avLst/>
            <a:gdLst>
              <a:gd name="connsiteX0" fmla="*/ 0 w 12192000"/>
              <a:gd name="connsiteY0" fmla="*/ 2204780 h 3436352"/>
              <a:gd name="connsiteX1" fmla="*/ 680665 w 12192000"/>
              <a:gd name="connsiteY1" fmla="*/ 2885445 h 3436352"/>
              <a:gd name="connsiteX2" fmla="*/ 11511335 w 12192000"/>
              <a:gd name="connsiteY2" fmla="*/ 2885445 h 3436352"/>
              <a:gd name="connsiteX3" fmla="*/ 12192000 w 12192000"/>
              <a:gd name="connsiteY3" fmla="*/ 2204780 h 3436352"/>
              <a:gd name="connsiteX4" fmla="*/ 12192000 w 12192000"/>
              <a:gd name="connsiteY4" fmla="*/ 3436352 h 3436352"/>
              <a:gd name="connsiteX5" fmla="*/ 0 w 12192000"/>
              <a:gd name="connsiteY5" fmla="*/ 3436352 h 3436352"/>
              <a:gd name="connsiteX6" fmla="*/ 12192000 w 12192000"/>
              <a:gd name="connsiteY6" fmla="*/ 0 h 3436352"/>
              <a:gd name="connsiteX7" fmla="*/ 12192000 w 12192000"/>
              <a:gd name="connsiteY7" fmla="*/ 266717 h 3436352"/>
              <a:gd name="connsiteX8" fmla="*/ 12181213 w 12192000"/>
              <a:gd name="connsiteY8" fmla="*/ 159712 h 3436352"/>
              <a:gd name="connsiteX9" fmla="*/ 12185281 w 12192000"/>
              <a:gd name="connsiteY9" fmla="*/ 133053 h 3436352"/>
              <a:gd name="connsiteX10" fmla="*/ 12192000 w 12192000"/>
              <a:gd name="connsiteY10" fmla="*/ 0 h 3436352"/>
              <a:gd name="connsiteX11" fmla="*/ 0 w 12192000"/>
              <a:gd name="connsiteY11" fmla="*/ 0 h 3436352"/>
              <a:gd name="connsiteX12" fmla="*/ 6719 w 12192000"/>
              <a:gd name="connsiteY12" fmla="*/ 133053 h 3436352"/>
              <a:gd name="connsiteX13" fmla="*/ 10787 w 12192000"/>
              <a:gd name="connsiteY13" fmla="*/ 159712 h 3436352"/>
              <a:gd name="connsiteX14" fmla="*/ 0 w 12192000"/>
              <a:gd name="connsiteY14" fmla="*/ 266717 h 3436352"/>
            </a:gdLst>
            <a:ahLst/>
            <a:cxnLst/>
            <a:rect l="l" t="t" r="r" b="b"/>
            <a:pathLst>
              <a:path w="12192000" h="3436352">
                <a:moveTo>
                  <a:pt x="0" y="2204780"/>
                </a:moveTo>
                <a:cubicBezTo>
                  <a:pt x="0" y="2580701"/>
                  <a:pt x="304744" y="2885445"/>
                  <a:pt x="680665" y="2885445"/>
                </a:cubicBezTo>
                <a:lnTo>
                  <a:pt x="11511335" y="2885445"/>
                </a:lnTo>
                <a:cubicBezTo>
                  <a:pt x="11887256" y="2885445"/>
                  <a:pt x="12192000" y="2580701"/>
                  <a:pt x="12192000" y="2204780"/>
                </a:cubicBezTo>
                <a:lnTo>
                  <a:pt x="12192000" y="3436352"/>
                </a:lnTo>
                <a:lnTo>
                  <a:pt x="0" y="3436352"/>
                </a:lnTo>
                <a:close/>
                <a:moveTo>
                  <a:pt x="12192000" y="0"/>
                </a:moveTo>
                <a:lnTo>
                  <a:pt x="12192000" y="266717"/>
                </a:lnTo>
                <a:lnTo>
                  <a:pt x="12181213" y="159712"/>
                </a:lnTo>
                <a:lnTo>
                  <a:pt x="12185281" y="133053"/>
                </a:lnTo>
                <a:cubicBezTo>
                  <a:pt x="12189724" y="89306"/>
                  <a:pt x="12192000" y="44919"/>
                  <a:pt x="12192000" y="0"/>
                </a:cubicBezTo>
                <a:close/>
                <a:moveTo>
                  <a:pt x="0" y="0"/>
                </a:moveTo>
                <a:cubicBezTo>
                  <a:pt x="0" y="44919"/>
                  <a:pt x="2276" y="89306"/>
                  <a:pt x="6719" y="133053"/>
                </a:cubicBezTo>
                <a:lnTo>
                  <a:pt x="10787" y="159712"/>
                </a:lnTo>
                <a:lnTo>
                  <a:pt x="0" y="266717"/>
                </a:lnTo>
                <a:close/>
              </a:path>
            </a:pathLst>
          </a:cu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53" name="标题 1"/>
          <p:cNvSpPr txBox="1"/>
          <p:nvPr/>
        </p:nvSpPr>
        <p:spPr>
          <a:xfrm>
            <a:off x="806714" y="2501704"/>
            <a:ext cx="992915" cy="665253"/>
          </a:xfrm>
          <a:prstGeom prst="wedgeRoundRectCallout">
            <a:avLst/>
          </a:prstGeom>
          <a:solidFill>
            <a:schemeClr val="bg1"/>
          </a:solidFill>
          <a:ln w="12700" cap="sq">
            <a:solidFill>
              <a:schemeClr val="accent1"/>
            </a:solidFill>
            <a:miter/>
          </a:ln>
        </p:spPr>
        <p:txBody>
          <a:bodyPr vert="horz" wrap="square" lIns="91440" tIns="45720" rIns="91440" bIns="45720" rtlCol="0" anchor="ctr"/>
          <a:lstStyle/>
          <a:p>
            <a:pPr algn="ctr"/>
            <a:endParaRPr kumimoji="1" lang="zh-CN" altLang="en-US"/>
          </a:p>
        </p:txBody>
      </p:sp>
      <p:sp>
        <p:nvSpPr>
          <p:cNvPr id="54" name="标题 1"/>
          <p:cNvSpPr txBox="1"/>
          <p:nvPr/>
        </p:nvSpPr>
        <p:spPr>
          <a:xfrm>
            <a:off x="2828104" y="3381611"/>
            <a:ext cx="533443" cy="357407"/>
          </a:xfrm>
          <a:prstGeom prst="wedgeRoundRectCallout">
            <a:avLst/>
          </a:prstGeom>
          <a:solidFill>
            <a:schemeClr val="bg1"/>
          </a:solidFill>
          <a:ln w="12700" cap="sq">
            <a:solidFill>
              <a:schemeClr val="accent1"/>
            </a:solidFill>
            <a:miter/>
          </a:ln>
        </p:spPr>
        <p:txBody>
          <a:bodyPr vert="horz" wrap="square" lIns="91440" tIns="45720" rIns="91440" bIns="45720" rtlCol="0" anchor="ctr"/>
          <a:lstStyle/>
          <a:p>
            <a:pPr algn="ctr"/>
            <a:endParaRPr kumimoji="1" lang="zh-CN" altLang="en-US"/>
          </a:p>
        </p:txBody>
      </p:sp>
      <p:sp>
        <p:nvSpPr>
          <p:cNvPr id="55" name="标题 1"/>
          <p:cNvSpPr txBox="1"/>
          <p:nvPr/>
        </p:nvSpPr>
        <p:spPr>
          <a:xfrm>
            <a:off x="10654727" y="2570293"/>
            <a:ext cx="992915" cy="665253"/>
          </a:xfrm>
          <a:prstGeom prst="wedgeRoundRectCallout">
            <a:avLst/>
          </a:prstGeom>
          <a:solidFill>
            <a:schemeClr val="bg1"/>
          </a:solidFill>
          <a:ln w="12700" cap="sq">
            <a:solidFill>
              <a:schemeClr val="accent1"/>
            </a:solidFill>
            <a:miter/>
          </a:ln>
        </p:spPr>
        <p:txBody>
          <a:bodyPr vert="horz" wrap="square" lIns="91440" tIns="45720" rIns="91440" bIns="45720" rtlCol="0" anchor="ctr"/>
          <a:lstStyle/>
          <a:p>
            <a:pPr algn="ctr"/>
            <a:endParaRPr kumimoji="1" lang="zh-CN" altLang="en-US"/>
          </a:p>
        </p:txBody>
      </p:sp>
      <p:sp>
        <p:nvSpPr>
          <p:cNvPr id="56" name="标题 1"/>
          <p:cNvSpPr txBox="1"/>
          <p:nvPr/>
        </p:nvSpPr>
        <p:spPr>
          <a:xfrm>
            <a:off x="9822874" y="3211768"/>
            <a:ext cx="533443" cy="357407"/>
          </a:xfrm>
          <a:prstGeom prst="wedgeRoundRectCallout">
            <a:avLst/>
          </a:prstGeom>
          <a:solidFill>
            <a:schemeClr val="bg1"/>
          </a:solidFill>
          <a:ln w="12700" cap="sq">
            <a:solidFill>
              <a:schemeClr val="accent1"/>
            </a:solidFill>
            <a:miter/>
          </a:ln>
        </p:spPr>
        <p:txBody>
          <a:bodyPr vert="horz" wrap="square" lIns="91440" tIns="45720" rIns="91440" bIns="45720" rtlCol="0" anchor="ctr"/>
          <a:lstStyle/>
          <a:p>
            <a:pPr algn="ctr"/>
            <a:endParaRPr kumimoji="1" lang="zh-CN" altLang="en-US"/>
          </a:p>
        </p:txBody>
      </p:sp>
      <p:sp>
        <p:nvSpPr>
          <p:cNvPr id="57" name="标题 1"/>
          <p:cNvSpPr txBox="1"/>
          <p:nvPr/>
        </p:nvSpPr>
        <p:spPr>
          <a:xfrm>
            <a:off x="631937" y="866414"/>
            <a:ext cx="10928127" cy="1903367"/>
          </a:xfrm>
          <a:prstGeom prst="rect">
            <a:avLst/>
          </a:prstGeom>
          <a:noFill/>
          <a:ln>
            <a:noFill/>
          </a:ln>
        </p:spPr>
        <p:txBody>
          <a:bodyPr vert="horz" wrap="square" lIns="0" tIns="0" rIns="0" bIns="0" rtlCol="0" anchor="ctr"/>
          <a:lstStyle/>
          <a:p>
            <a:pPr algn="ctr"/>
            <a:r>
              <a:rPr kumimoji="1" lang="en-US" altLang="zh-CN" sz="4300" dirty="0">
                <a:ln w="12700">
                  <a:noFill/>
                </a:ln>
                <a:solidFill>
                  <a:srgbClr val="7011AB">
                    <a:alpha val="100000"/>
                  </a:srgbClr>
                </a:solidFill>
                <a:latin typeface="Rubik Black"/>
                <a:ea typeface="Rubik Black"/>
                <a:cs typeface="Rubik Black"/>
              </a:rPr>
              <a:t> Kubernetes</a:t>
            </a:r>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C060B9B2-9DCA-29B1-1006-1073600246B4}"/>
              </a:ext>
            </a:extLst>
          </p:cNvPr>
          <p:cNvSpPr txBox="1"/>
          <p:nvPr/>
        </p:nvSpPr>
        <p:spPr>
          <a:xfrm>
            <a:off x="6690477" y="2681217"/>
            <a:ext cx="3339348" cy="2271078"/>
          </a:xfrm>
          <a:prstGeom prst="roundRect">
            <a:avLst>
              <a:gd name="adj" fmla="val 6800"/>
            </a:avLst>
          </a:prstGeom>
          <a:solidFill>
            <a:schemeClr val="accent1">
              <a:lumMod val="20000"/>
              <a:lumOff val="80000"/>
              <a:alpha val="100000"/>
            </a:schemeClr>
          </a:solidFill>
          <a:ln w="12700" cap="flat">
            <a:noFill/>
            <a:miter/>
          </a:ln>
          <a:effectLst/>
        </p:spPr>
        <p:txBody>
          <a:bodyPr vert="horz" wrap="square" lIns="91440" tIns="45720" rIns="91440" bIns="45720" rtlCol="0" anchor="ctr"/>
          <a:lstStyle/>
          <a:p>
            <a:pPr algn="ctr"/>
            <a:endParaRPr kumimoji="1" lang="zh-CN" altLang="en-US" dirty="0"/>
          </a:p>
        </p:txBody>
      </p:sp>
      <p:sp>
        <p:nvSpPr>
          <p:cNvPr id="5" name="标题 1">
            <a:extLst>
              <a:ext uri="{FF2B5EF4-FFF2-40B4-BE49-F238E27FC236}">
                <a16:creationId xmlns:a16="http://schemas.microsoft.com/office/drawing/2014/main" id="{924EF9DC-E365-911E-89D8-3D45E3FE3557}"/>
              </a:ext>
            </a:extLst>
          </p:cNvPr>
          <p:cNvSpPr txBox="1"/>
          <p:nvPr/>
        </p:nvSpPr>
        <p:spPr>
          <a:xfrm>
            <a:off x="1464606" y="2681219"/>
            <a:ext cx="3197216" cy="2271078"/>
          </a:xfrm>
          <a:prstGeom prst="roundRect">
            <a:avLst>
              <a:gd name="adj" fmla="val 6800"/>
            </a:avLst>
          </a:prstGeom>
          <a:solidFill>
            <a:schemeClr val="accent1">
              <a:lumMod val="20000"/>
              <a:lumOff val="80000"/>
              <a:alpha val="100000"/>
            </a:schemeClr>
          </a:solidFill>
          <a:ln w="12700" cap="flat">
            <a:noFill/>
            <a:miter/>
          </a:ln>
          <a:effectLst/>
        </p:spPr>
        <p:txBody>
          <a:bodyPr vert="horz" wrap="square" lIns="91440" tIns="45720" rIns="91440" bIns="45720" rtlCol="0" anchor="ctr"/>
          <a:lstStyle/>
          <a:p>
            <a:pPr algn="ctr"/>
            <a:endParaRPr kumimoji="1" lang="zh-CN" altLang="en-US" dirty="0"/>
          </a:p>
        </p:txBody>
      </p:sp>
      <p:sp>
        <p:nvSpPr>
          <p:cNvPr id="2" name="标题 1"/>
          <p:cNvSpPr txBox="1"/>
          <p:nvPr/>
        </p:nvSpPr>
        <p:spPr>
          <a:xfrm>
            <a:off x="4356704" y="566810"/>
            <a:ext cx="544893" cy="93685"/>
          </a:xfrm>
          <a:prstGeom prst="roundRect">
            <a:avLst>
              <a:gd name="adj" fmla="val 50000"/>
            </a:avLst>
          </a:prstGeom>
          <a:solidFill>
            <a:srgbClr val="FFFFFF">
              <a:alpha val="100000"/>
            </a:srgbClr>
          </a:solidFill>
          <a:ln w="6350" cap="sq">
            <a:solidFill>
              <a:schemeClr val="bg1"/>
            </a:solidFill>
            <a:miter/>
          </a:ln>
          <a:effectLst>
            <a:outerShdw blurRad="76200" sx="102000" sy="102000" algn="ctr" rotWithShape="0">
              <a:schemeClr val="tx1">
                <a:lumMod val="75000"/>
                <a:lumOff val="25000"/>
                <a:alpha val="20000"/>
              </a:schemeClr>
            </a:outerShdw>
          </a:effectLst>
        </p:spPr>
        <p:txBody>
          <a:bodyPr vert="horz" wrap="square" lIns="91440" tIns="45720" rIns="91440" bIns="45720" rtlCol="0" anchor="ctr"/>
          <a:lstStyle/>
          <a:p>
            <a:pPr algn="ctr"/>
            <a:endParaRPr kumimoji="1" lang="zh-CN" altLang="en-US"/>
          </a:p>
        </p:txBody>
      </p:sp>
      <p:sp>
        <p:nvSpPr>
          <p:cNvPr id="3" name="标题 1"/>
          <p:cNvSpPr txBox="1"/>
          <p:nvPr/>
        </p:nvSpPr>
        <p:spPr>
          <a:xfrm>
            <a:off x="4267804" y="566810"/>
            <a:ext cx="544893" cy="93685"/>
          </a:xfrm>
          <a:prstGeom prst="roundRect">
            <a:avLst>
              <a:gd name="adj" fmla="val 50000"/>
            </a:avLst>
          </a:prstGeom>
          <a:solidFill>
            <a:srgbClr val="FFFFFF">
              <a:alpha val="100000"/>
            </a:srgbClr>
          </a:solidFill>
          <a:ln w="6350" cap="sq">
            <a:solidFill>
              <a:schemeClr val="bg1"/>
            </a:solidFill>
            <a:miter/>
          </a:ln>
          <a:effectLst>
            <a:outerShdw blurRad="76200" sx="102000" sy="102000" algn="ctr" rotWithShape="0">
              <a:schemeClr val="tx1">
                <a:lumMod val="75000"/>
                <a:lumOff val="25000"/>
                <a:alpha val="20000"/>
              </a:schemeClr>
            </a:outerShdw>
          </a:effectLst>
        </p:spPr>
        <p:txBody>
          <a:bodyPr vert="horz" wrap="square" lIns="91440" tIns="45720" rIns="91440" bIns="45720" rtlCol="0" anchor="ctr"/>
          <a:lstStyle/>
          <a:p>
            <a:pPr algn="ctr"/>
            <a:endParaRPr kumimoji="1" lang="zh-CN" altLang="en-US"/>
          </a:p>
        </p:txBody>
      </p:sp>
      <p:sp>
        <p:nvSpPr>
          <p:cNvPr id="4" name="标题 1"/>
          <p:cNvSpPr txBox="1"/>
          <p:nvPr/>
        </p:nvSpPr>
        <p:spPr>
          <a:xfrm>
            <a:off x="4432904" y="566810"/>
            <a:ext cx="544893" cy="93685"/>
          </a:xfrm>
          <a:prstGeom prst="roundRect">
            <a:avLst>
              <a:gd name="adj" fmla="val 50000"/>
            </a:avLst>
          </a:prstGeom>
          <a:solidFill>
            <a:srgbClr val="FFFFFF">
              <a:alpha val="100000"/>
            </a:srgbClr>
          </a:solidFill>
          <a:ln w="6350" cap="sq">
            <a:solidFill>
              <a:schemeClr val="bg1"/>
            </a:solidFill>
            <a:miter/>
          </a:ln>
          <a:effectLst>
            <a:outerShdw blurRad="76200" sx="102000" sy="102000" algn="ctr" rotWithShape="0">
              <a:schemeClr val="tx1">
                <a:lumMod val="75000"/>
                <a:lumOff val="25000"/>
                <a:alpha val="20000"/>
              </a:schemeClr>
            </a:outerShdw>
          </a:effectLst>
        </p:spPr>
        <p:txBody>
          <a:bodyPr vert="horz" wrap="square" lIns="91440" tIns="45720" rIns="91440" bIns="45720" rtlCol="0" anchor="ctr"/>
          <a:lstStyle/>
          <a:p>
            <a:pPr algn="ctr"/>
            <a:endParaRPr kumimoji="1" lang="zh-CN" altLang="en-US"/>
          </a:p>
        </p:txBody>
      </p:sp>
      <p:sp>
        <p:nvSpPr>
          <p:cNvPr id="55" name="标题 1"/>
          <p:cNvSpPr txBox="1"/>
          <p:nvPr/>
        </p:nvSpPr>
        <p:spPr>
          <a:xfrm>
            <a:off x="0" y="6474752"/>
            <a:ext cx="12192000" cy="383247"/>
          </a:xfrm>
          <a:prstGeom prst="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56" name="标题 1"/>
          <p:cNvSpPr txBox="1"/>
          <p:nvPr/>
        </p:nvSpPr>
        <p:spPr>
          <a:xfrm>
            <a:off x="2722083" y="2800435"/>
            <a:ext cx="2181774" cy="532487"/>
          </a:xfrm>
          <a:prstGeom prst="rect">
            <a:avLst/>
          </a:prstGeom>
          <a:noFill/>
          <a:ln>
            <a:noFill/>
          </a:ln>
        </p:spPr>
        <p:txBody>
          <a:bodyPr vert="horz" wrap="square" lIns="0" tIns="0" rIns="0" bIns="0" rtlCol="0" anchor="t"/>
          <a:lstStyle/>
          <a:p>
            <a:pPr algn="l"/>
            <a:r>
              <a:rPr kumimoji="1" lang="en-US" altLang="zh-CN" sz="1600">
                <a:ln w="12700">
                  <a:noFill/>
                </a:ln>
                <a:solidFill>
                  <a:srgbClr val="000000">
                    <a:alpha val="100000"/>
                  </a:srgbClr>
                </a:solidFill>
                <a:latin typeface="poppins-bold"/>
                <a:ea typeface="poppins-bold"/>
                <a:cs typeface="poppins-bold"/>
              </a:rPr>
              <a:t>Kubelet</a:t>
            </a:r>
            <a:endParaRPr kumimoji="1" lang="zh-CN" altLang="en-US"/>
          </a:p>
        </p:txBody>
      </p:sp>
      <p:sp>
        <p:nvSpPr>
          <p:cNvPr id="57" name="标题 1"/>
          <p:cNvSpPr txBox="1"/>
          <p:nvPr/>
        </p:nvSpPr>
        <p:spPr>
          <a:xfrm>
            <a:off x="1794983" y="3326671"/>
            <a:ext cx="2751075" cy="2502629"/>
          </a:xfrm>
          <a:prstGeom prst="rect">
            <a:avLst/>
          </a:prstGeom>
          <a:noFill/>
          <a:ln>
            <a:noFill/>
          </a:ln>
        </p:spPr>
        <p:txBody>
          <a:bodyPr vert="horz" wrap="square" lIns="0" tIns="0" rIns="0" bIns="0" rtlCol="0" anchor="t"/>
          <a:lstStyle/>
          <a:p>
            <a:pPr algn="ctr"/>
            <a:r>
              <a:rPr kumimoji="1" lang="en-US" altLang="zh-CN" sz="1400">
                <a:ln w="12700">
                  <a:noFill/>
                </a:ln>
                <a:solidFill>
                  <a:srgbClr val="000000">
                    <a:alpha val="100000"/>
                  </a:srgbClr>
                </a:solidFill>
                <a:latin typeface="Poppins"/>
                <a:ea typeface="Poppins"/>
                <a:cs typeface="Poppins"/>
              </a:rPr>
              <a:t>kubelet is the agent that runs on each node in the cluster. The agent is
responsible for making sure that the containers are running on the nodes as
expected.</a:t>
            </a:r>
            <a:endParaRPr kumimoji="1" lang="zh-CN" altLang="en-US"/>
          </a:p>
        </p:txBody>
      </p:sp>
      <p:sp>
        <p:nvSpPr>
          <p:cNvPr id="58" name="标题 1"/>
          <p:cNvSpPr txBox="1"/>
          <p:nvPr/>
        </p:nvSpPr>
        <p:spPr>
          <a:xfrm>
            <a:off x="4981865" y="3105235"/>
            <a:ext cx="2181774" cy="532487"/>
          </a:xfrm>
          <a:prstGeom prst="rect">
            <a:avLst/>
          </a:prstGeom>
          <a:noFill/>
          <a:ln>
            <a:noFill/>
          </a:ln>
        </p:spPr>
        <p:txBody>
          <a:bodyPr vert="horz" wrap="square" lIns="0" tIns="0" rIns="0" bIns="0" rtlCol="0" anchor="t"/>
          <a:lstStyle/>
          <a:p>
            <a:pPr algn="l"/>
            <a:endParaRPr kumimoji="1" lang="zh-CN" altLang="en-US"/>
          </a:p>
        </p:txBody>
      </p:sp>
      <p:sp>
        <p:nvSpPr>
          <p:cNvPr id="59" name="标题 1"/>
          <p:cNvSpPr txBox="1"/>
          <p:nvPr/>
        </p:nvSpPr>
        <p:spPr>
          <a:xfrm>
            <a:off x="4270665" y="3631470"/>
            <a:ext cx="2769573" cy="1562829"/>
          </a:xfrm>
          <a:prstGeom prst="rect">
            <a:avLst/>
          </a:prstGeom>
          <a:noFill/>
          <a:ln>
            <a:noFill/>
          </a:ln>
        </p:spPr>
        <p:txBody>
          <a:bodyPr vert="horz" wrap="square" lIns="0" tIns="0" rIns="0" bIns="0" rtlCol="0" anchor="t"/>
          <a:lstStyle/>
          <a:p>
            <a:pPr algn="ctr"/>
            <a:endParaRPr kumimoji="1" lang="zh-CN" altLang="en-US"/>
          </a:p>
        </p:txBody>
      </p:sp>
      <p:sp>
        <p:nvSpPr>
          <p:cNvPr id="60" name="标题 1"/>
          <p:cNvSpPr txBox="1"/>
          <p:nvPr/>
        </p:nvSpPr>
        <p:spPr>
          <a:xfrm>
            <a:off x="7328020" y="2800435"/>
            <a:ext cx="2181774" cy="532487"/>
          </a:xfrm>
          <a:prstGeom prst="rect">
            <a:avLst/>
          </a:prstGeom>
          <a:noFill/>
          <a:ln>
            <a:noFill/>
          </a:ln>
        </p:spPr>
        <p:txBody>
          <a:bodyPr vert="horz" wrap="square" lIns="0" tIns="0" rIns="0" bIns="0" rtlCol="0" anchor="t"/>
          <a:lstStyle/>
          <a:p>
            <a:pPr algn="l"/>
            <a:r>
              <a:rPr kumimoji="1" lang="en-US" altLang="zh-CN" sz="1600">
                <a:ln w="12700">
                  <a:noFill/>
                </a:ln>
                <a:solidFill>
                  <a:srgbClr val="000000">
                    <a:alpha val="100000"/>
                  </a:srgbClr>
                </a:solidFill>
                <a:latin typeface="poppins-bold"/>
                <a:ea typeface="poppins-bold"/>
                <a:cs typeface="poppins-bold"/>
              </a:rPr>
              <a:t>Container Runtime</a:t>
            </a:r>
            <a:endParaRPr kumimoji="1" lang="zh-CN" altLang="en-US"/>
          </a:p>
        </p:txBody>
      </p:sp>
      <p:sp>
        <p:nvSpPr>
          <p:cNvPr id="61" name="标题 1"/>
          <p:cNvSpPr txBox="1"/>
          <p:nvPr/>
        </p:nvSpPr>
        <p:spPr>
          <a:xfrm>
            <a:off x="6883520" y="3326670"/>
            <a:ext cx="2890096" cy="2502629"/>
          </a:xfrm>
          <a:prstGeom prst="rect">
            <a:avLst/>
          </a:prstGeom>
          <a:noFill/>
          <a:ln>
            <a:noFill/>
          </a:ln>
        </p:spPr>
        <p:txBody>
          <a:bodyPr vert="horz" wrap="square" lIns="0" tIns="0" rIns="0" bIns="0" rtlCol="0" anchor="t"/>
          <a:lstStyle/>
          <a:p>
            <a:pPr algn="ctr"/>
            <a:r>
              <a:rPr kumimoji="1" lang="en-US" altLang="zh-CN" sz="1400" dirty="0">
                <a:ln w="12700">
                  <a:noFill/>
                </a:ln>
                <a:solidFill>
                  <a:srgbClr val="000000">
                    <a:alpha val="100000"/>
                  </a:srgbClr>
                </a:solidFill>
                <a:latin typeface="Poppins"/>
                <a:ea typeface="Poppins"/>
                <a:cs typeface="Poppins"/>
              </a:rPr>
              <a:t>The Container Runtime is the software that runs containers. Kubernetes supports several runtimes, including Docker, containerd, and CRI- O.</a:t>
            </a:r>
            <a:endParaRPr kumimoji="1" lang="zh-CN" altLang="en-US" dirty="0"/>
          </a:p>
        </p:txBody>
      </p:sp>
      <p:sp>
        <p:nvSpPr>
          <p:cNvPr id="62" name="标题 1"/>
          <p:cNvSpPr txBox="1"/>
          <p:nvPr/>
        </p:nvSpPr>
        <p:spPr>
          <a:xfrm>
            <a:off x="2988783" y="1647910"/>
            <a:ext cx="1391112" cy="830997"/>
          </a:xfrm>
          <a:prstGeom prst="rect">
            <a:avLst/>
          </a:prstGeom>
          <a:noFill/>
          <a:ln>
            <a:noFill/>
          </a:ln>
        </p:spPr>
        <p:txBody>
          <a:bodyPr vert="horz" wrap="square" lIns="0" tIns="0" rIns="0" bIns="0" rtlCol="0" anchor="t"/>
          <a:lstStyle/>
          <a:p>
            <a:pPr algn="l"/>
            <a:endParaRPr kumimoji="1" lang="zh-CN" altLang="en-US"/>
          </a:p>
        </p:txBody>
      </p:sp>
      <p:sp>
        <p:nvSpPr>
          <p:cNvPr id="63" name="标题 1"/>
          <p:cNvSpPr txBox="1"/>
          <p:nvPr/>
        </p:nvSpPr>
        <p:spPr>
          <a:xfrm>
            <a:off x="5299365" y="2028910"/>
            <a:ext cx="1391112" cy="830997"/>
          </a:xfrm>
          <a:prstGeom prst="rect">
            <a:avLst/>
          </a:prstGeom>
          <a:noFill/>
          <a:ln>
            <a:noFill/>
          </a:ln>
        </p:spPr>
        <p:txBody>
          <a:bodyPr vert="horz" wrap="square" lIns="0" tIns="0" rIns="0" bIns="0" rtlCol="0" anchor="t"/>
          <a:lstStyle/>
          <a:p>
            <a:pPr algn="l"/>
            <a:endParaRPr kumimoji="1" lang="zh-CN" altLang="en-US"/>
          </a:p>
        </p:txBody>
      </p:sp>
      <p:sp>
        <p:nvSpPr>
          <p:cNvPr id="64" name="标题 1"/>
          <p:cNvSpPr txBox="1"/>
          <p:nvPr/>
        </p:nvSpPr>
        <p:spPr>
          <a:xfrm>
            <a:off x="8051920" y="1724110"/>
            <a:ext cx="1391112" cy="830997"/>
          </a:xfrm>
          <a:prstGeom prst="rect">
            <a:avLst/>
          </a:prstGeom>
          <a:noFill/>
          <a:ln>
            <a:noFill/>
          </a:ln>
        </p:spPr>
        <p:txBody>
          <a:bodyPr vert="horz" wrap="square" lIns="0" tIns="0" rIns="0" bIns="0" rtlCol="0" anchor="t"/>
          <a:lstStyle/>
          <a:p>
            <a:pPr algn="l"/>
            <a:endParaRPr kumimoji="1" lang="zh-CN" altLang="en-US"/>
          </a:p>
        </p:txBody>
      </p:sp>
      <p:sp>
        <p:nvSpPr>
          <p:cNvPr id="65" name="标题 1"/>
          <p:cNvSpPr txBox="1"/>
          <p:nvPr/>
        </p:nvSpPr>
        <p:spPr>
          <a:xfrm>
            <a:off x="783617" y="385281"/>
            <a:ext cx="10671175" cy="468000"/>
          </a:xfrm>
          <a:prstGeom prst="rect">
            <a:avLst/>
          </a:prstGeom>
          <a:noFill/>
          <a:ln>
            <a:noFill/>
          </a:ln>
        </p:spPr>
        <p:txBody>
          <a:bodyPr vert="horz" wrap="square" lIns="0" tIns="0" rIns="0" bIns="0" rtlCol="0" anchor="ctr"/>
          <a:lstStyle/>
          <a:p>
            <a:pPr algn="l"/>
            <a:r>
              <a:rPr kumimoji="1" lang="en-US" altLang="zh-CN" sz="2800">
                <a:ln w="12700">
                  <a:noFill/>
                </a:ln>
                <a:solidFill>
                  <a:srgbClr val="262626">
                    <a:alpha val="100000"/>
                  </a:srgbClr>
                </a:solidFill>
                <a:latin typeface="poppins-bold"/>
                <a:ea typeface="poppins-bold"/>
                <a:cs typeface="poppins-bold"/>
              </a:rPr>
              <a:t>Worker Node Components</a:t>
            </a:r>
            <a:endParaRPr kumimoji="1" lang="zh-CN" altLang="en-US"/>
          </a:p>
        </p:txBody>
      </p:sp>
      <p:sp>
        <p:nvSpPr>
          <p:cNvPr id="66" name="标题 1"/>
          <p:cNvSpPr txBox="1"/>
          <p:nvPr/>
        </p:nvSpPr>
        <p:spPr>
          <a:xfrm>
            <a:off x="329783" y="179882"/>
            <a:ext cx="255666" cy="848818"/>
          </a:xfrm>
          <a:prstGeom prst="roundRect">
            <a:avLst>
              <a:gd name="adj" fmla="val 50000"/>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Tree>
    <p:extLst>
      <p:ext uri="{BB962C8B-B14F-4D97-AF65-F5344CB8AC3E}">
        <p14:creationId xmlns:p14="http://schemas.microsoft.com/office/powerpoint/2010/main" val="87761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标题 1"/>
          <p:cNvSpPr txBox="1"/>
          <p:nvPr/>
        </p:nvSpPr>
        <p:spPr>
          <a:xfrm>
            <a:off x="0" y="3254344"/>
            <a:ext cx="12192000" cy="3436352"/>
          </a:xfrm>
          <a:custGeom>
            <a:avLst/>
            <a:gdLst>
              <a:gd name="connsiteX0" fmla="*/ 0 w 12192000"/>
              <a:gd name="connsiteY0" fmla="*/ 2204780 h 3436352"/>
              <a:gd name="connsiteX1" fmla="*/ 680665 w 12192000"/>
              <a:gd name="connsiteY1" fmla="*/ 2885445 h 3436352"/>
              <a:gd name="connsiteX2" fmla="*/ 11511335 w 12192000"/>
              <a:gd name="connsiteY2" fmla="*/ 2885445 h 3436352"/>
              <a:gd name="connsiteX3" fmla="*/ 12192000 w 12192000"/>
              <a:gd name="connsiteY3" fmla="*/ 2204780 h 3436352"/>
              <a:gd name="connsiteX4" fmla="*/ 12192000 w 12192000"/>
              <a:gd name="connsiteY4" fmla="*/ 3436352 h 3436352"/>
              <a:gd name="connsiteX5" fmla="*/ 0 w 12192000"/>
              <a:gd name="connsiteY5" fmla="*/ 3436352 h 3436352"/>
              <a:gd name="connsiteX6" fmla="*/ 12192000 w 12192000"/>
              <a:gd name="connsiteY6" fmla="*/ 0 h 3436352"/>
              <a:gd name="connsiteX7" fmla="*/ 12192000 w 12192000"/>
              <a:gd name="connsiteY7" fmla="*/ 266717 h 3436352"/>
              <a:gd name="connsiteX8" fmla="*/ 12181213 w 12192000"/>
              <a:gd name="connsiteY8" fmla="*/ 159712 h 3436352"/>
              <a:gd name="connsiteX9" fmla="*/ 12185281 w 12192000"/>
              <a:gd name="connsiteY9" fmla="*/ 133053 h 3436352"/>
              <a:gd name="connsiteX10" fmla="*/ 12192000 w 12192000"/>
              <a:gd name="connsiteY10" fmla="*/ 0 h 3436352"/>
              <a:gd name="connsiteX11" fmla="*/ 0 w 12192000"/>
              <a:gd name="connsiteY11" fmla="*/ 0 h 3436352"/>
              <a:gd name="connsiteX12" fmla="*/ 6719 w 12192000"/>
              <a:gd name="connsiteY12" fmla="*/ 133053 h 3436352"/>
              <a:gd name="connsiteX13" fmla="*/ 10787 w 12192000"/>
              <a:gd name="connsiteY13" fmla="*/ 159712 h 3436352"/>
              <a:gd name="connsiteX14" fmla="*/ 0 w 12192000"/>
              <a:gd name="connsiteY14" fmla="*/ 266717 h 3436352"/>
            </a:gdLst>
            <a:ahLst/>
            <a:cxnLst/>
            <a:rect l="l" t="t" r="r" b="b"/>
            <a:pathLst>
              <a:path w="12192000" h="3436352">
                <a:moveTo>
                  <a:pt x="0" y="2204780"/>
                </a:moveTo>
                <a:cubicBezTo>
                  <a:pt x="0" y="2580701"/>
                  <a:pt x="304744" y="2885445"/>
                  <a:pt x="680665" y="2885445"/>
                </a:cubicBezTo>
                <a:lnTo>
                  <a:pt x="11511335" y="2885445"/>
                </a:lnTo>
                <a:cubicBezTo>
                  <a:pt x="11887256" y="2885445"/>
                  <a:pt x="12192000" y="2580701"/>
                  <a:pt x="12192000" y="2204780"/>
                </a:cubicBezTo>
                <a:lnTo>
                  <a:pt x="12192000" y="3436352"/>
                </a:lnTo>
                <a:lnTo>
                  <a:pt x="0" y="3436352"/>
                </a:lnTo>
                <a:close/>
                <a:moveTo>
                  <a:pt x="12192000" y="0"/>
                </a:moveTo>
                <a:lnTo>
                  <a:pt x="12192000" y="266717"/>
                </a:lnTo>
                <a:lnTo>
                  <a:pt x="12181213" y="159712"/>
                </a:lnTo>
                <a:lnTo>
                  <a:pt x="12185281" y="133053"/>
                </a:lnTo>
                <a:cubicBezTo>
                  <a:pt x="12189724" y="89306"/>
                  <a:pt x="12192000" y="44919"/>
                  <a:pt x="12192000" y="0"/>
                </a:cubicBezTo>
                <a:close/>
                <a:moveTo>
                  <a:pt x="0" y="0"/>
                </a:moveTo>
                <a:cubicBezTo>
                  <a:pt x="0" y="44919"/>
                  <a:pt x="2276" y="89306"/>
                  <a:pt x="6719" y="133053"/>
                </a:cubicBezTo>
                <a:lnTo>
                  <a:pt x="10787" y="159712"/>
                </a:lnTo>
                <a:lnTo>
                  <a:pt x="0" y="266717"/>
                </a:lnTo>
                <a:close/>
              </a:path>
            </a:pathLst>
          </a:custGeom>
          <a:solidFill>
            <a:schemeClr val="bg1"/>
          </a:solidFill>
          <a:ln w="12700" cap="sq">
            <a:noFill/>
            <a:miter/>
          </a:ln>
          <a:effectLst>
            <a:outerShdw blurRad="419100" dist="38100" dir="16200000" rotWithShape="0">
              <a:schemeClr val="accent1">
                <a:alpha val="24000"/>
              </a:schemeClr>
            </a:outerShdw>
          </a:effectLst>
        </p:spPr>
        <p:txBody>
          <a:bodyPr vert="horz" wrap="square" lIns="91440" tIns="45720" rIns="91440" bIns="45720" rtlCol="0" anchor="ctr"/>
          <a:lstStyle/>
          <a:p>
            <a:pPr algn="ctr"/>
            <a:endParaRPr kumimoji="1" lang="zh-CN" altLang="en-US"/>
          </a:p>
        </p:txBody>
      </p:sp>
      <p:sp>
        <p:nvSpPr>
          <p:cNvPr id="55" name="标题 1"/>
          <p:cNvSpPr txBox="1"/>
          <p:nvPr/>
        </p:nvSpPr>
        <p:spPr>
          <a:xfrm>
            <a:off x="0" y="3421648"/>
            <a:ext cx="12192000" cy="3436352"/>
          </a:xfrm>
          <a:custGeom>
            <a:avLst/>
            <a:gdLst>
              <a:gd name="connsiteX0" fmla="*/ 0 w 12192000"/>
              <a:gd name="connsiteY0" fmla="*/ 2204780 h 3436352"/>
              <a:gd name="connsiteX1" fmla="*/ 680665 w 12192000"/>
              <a:gd name="connsiteY1" fmla="*/ 2885445 h 3436352"/>
              <a:gd name="connsiteX2" fmla="*/ 11511335 w 12192000"/>
              <a:gd name="connsiteY2" fmla="*/ 2885445 h 3436352"/>
              <a:gd name="connsiteX3" fmla="*/ 12192000 w 12192000"/>
              <a:gd name="connsiteY3" fmla="*/ 2204780 h 3436352"/>
              <a:gd name="connsiteX4" fmla="*/ 12192000 w 12192000"/>
              <a:gd name="connsiteY4" fmla="*/ 3436352 h 3436352"/>
              <a:gd name="connsiteX5" fmla="*/ 0 w 12192000"/>
              <a:gd name="connsiteY5" fmla="*/ 3436352 h 3436352"/>
              <a:gd name="connsiteX6" fmla="*/ 12192000 w 12192000"/>
              <a:gd name="connsiteY6" fmla="*/ 0 h 3436352"/>
              <a:gd name="connsiteX7" fmla="*/ 12192000 w 12192000"/>
              <a:gd name="connsiteY7" fmla="*/ 266717 h 3436352"/>
              <a:gd name="connsiteX8" fmla="*/ 12181213 w 12192000"/>
              <a:gd name="connsiteY8" fmla="*/ 159712 h 3436352"/>
              <a:gd name="connsiteX9" fmla="*/ 12185281 w 12192000"/>
              <a:gd name="connsiteY9" fmla="*/ 133053 h 3436352"/>
              <a:gd name="connsiteX10" fmla="*/ 12192000 w 12192000"/>
              <a:gd name="connsiteY10" fmla="*/ 0 h 3436352"/>
              <a:gd name="connsiteX11" fmla="*/ 0 w 12192000"/>
              <a:gd name="connsiteY11" fmla="*/ 0 h 3436352"/>
              <a:gd name="connsiteX12" fmla="*/ 6719 w 12192000"/>
              <a:gd name="connsiteY12" fmla="*/ 133053 h 3436352"/>
              <a:gd name="connsiteX13" fmla="*/ 10787 w 12192000"/>
              <a:gd name="connsiteY13" fmla="*/ 159712 h 3436352"/>
              <a:gd name="connsiteX14" fmla="*/ 0 w 12192000"/>
              <a:gd name="connsiteY14" fmla="*/ 266717 h 3436352"/>
            </a:gdLst>
            <a:ahLst/>
            <a:cxnLst/>
            <a:rect l="l" t="t" r="r" b="b"/>
            <a:pathLst>
              <a:path w="12192000" h="3436352">
                <a:moveTo>
                  <a:pt x="0" y="2204780"/>
                </a:moveTo>
                <a:cubicBezTo>
                  <a:pt x="0" y="2580701"/>
                  <a:pt x="304744" y="2885445"/>
                  <a:pt x="680665" y="2885445"/>
                </a:cubicBezTo>
                <a:lnTo>
                  <a:pt x="11511335" y="2885445"/>
                </a:lnTo>
                <a:cubicBezTo>
                  <a:pt x="11887256" y="2885445"/>
                  <a:pt x="12192000" y="2580701"/>
                  <a:pt x="12192000" y="2204780"/>
                </a:cubicBezTo>
                <a:lnTo>
                  <a:pt x="12192000" y="3436352"/>
                </a:lnTo>
                <a:lnTo>
                  <a:pt x="0" y="3436352"/>
                </a:lnTo>
                <a:close/>
                <a:moveTo>
                  <a:pt x="12192000" y="0"/>
                </a:moveTo>
                <a:lnTo>
                  <a:pt x="12192000" y="266717"/>
                </a:lnTo>
                <a:lnTo>
                  <a:pt x="12181213" y="159712"/>
                </a:lnTo>
                <a:lnTo>
                  <a:pt x="12185281" y="133053"/>
                </a:lnTo>
                <a:cubicBezTo>
                  <a:pt x="12189724" y="89306"/>
                  <a:pt x="12192000" y="44919"/>
                  <a:pt x="12192000" y="0"/>
                </a:cubicBezTo>
                <a:close/>
                <a:moveTo>
                  <a:pt x="0" y="0"/>
                </a:moveTo>
                <a:cubicBezTo>
                  <a:pt x="0" y="44919"/>
                  <a:pt x="2276" y="89306"/>
                  <a:pt x="6719" y="133053"/>
                </a:cubicBezTo>
                <a:lnTo>
                  <a:pt x="10787" y="159712"/>
                </a:lnTo>
                <a:lnTo>
                  <a:pt x="0" y="266717"/>
                </a:lnTo>
                <a:close/>
              </a:path>
            </a:pathLst>
          </a:cu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56" name="标题 1"/>
          <p:cNvSpPr txBox="1"/>
          <p:nvPr/>
        </p:nvSpPr>
        <p:spPr>
          <a:xfrm>
            <a:off x="681820" y="4958808"/>
            <a:ext cx="992915" cy="665253"/>
          </a:xfrm>
          <a:prstGeom prst="wedgeRoundRectCallout">
            <a:avLst/>
          </a:prstGeom>
          <a:solidFill>
            <a:schemeClr val="bg1"/>
          </a:solidFill>
          <a:ln w="12700" cap="sq">
            <a:solidFill>
              <a:schemeClr val="accent1"/>
            </a:solidFill>
            <a:miter/>
          </a:ln>
        </p:spPr>
        <p:txBody>
          <a:bodyPr vert="horz" wrap="square" lIns="91440" tIns="45720" rIns="91440" bIns="45720" rtlCol="0" anchor="ctr"/>
          <a:lstStyle/>
          <a:p>
            <a:pPr algn="ctr"/>
            <a:endParaRPr kumimoji="1" lang="zh-CN" altLang="en-US"/>
          </a:p>
        </p:txBody>
      </p:sp>
      <p:sp>
        <p:nvSpPr>
          <p:cNvPr id="57" name="标题 1"/>
          <p:cNvSpPr txBox="1"/>
          <p:nvPr/>
        </p:nvSpPr>
        <p:spPr>
          <a:xfrm>
            <a:off x="10859992" y="5338919"/>
            <a:ext cx="533443" cy="357407"/>
          </a:xfrm>
          <a:prstGeom prst="wedgeRoundRectCallout">
            <a:avLst/>
          </a:prstGeom>
          <a:solidFill>
            <a:schemeClr val="bg1"/>
          </a:solidFill>
          <a:ln w="12700" cap="sq">
            <a:solidFill>
              <a:schemeClr val="accent1"/>
            </a:solidFill>
            <a:miter/>
          </a:ln>
        </p:spPr>
        <p:txBody>
          <a:bodyPr vert="horz" wrap="square" lIns="91440" tIns="45720" rIns="91440" bIns="45720" rtlCol="0" anchor="ctr"/>
          <a:lstStyle/>
          <a:p>
            <a:pPr algn="ctr"/>
            <a:endParaRPr kumimoji="1" lang="zh-CN" altLang="en-US"/>
          </a:p>
        </p:txBody>
      </p:sp>
      <p:sp>
        <p:nvSpPr>
          <p:cNvPr id="58" name="标题 1"/>
          <p:cNvSpPr txBox="1"/>
          <p:nvPr/>
        </p:nvSpPr>
        <p:spPr>
          <a:xfrm>
            <a:off x="1752600" y="257175"/>
            <a:ext cx="9105900" cy="5076825"/>
          </a:xfrm>
          <a:prstGeom prst="rect">
            <a:avLst/>
          </a:prstGeom>
          <a:noFill/>
          <a:ln>
            <a:noFill/>
          </a:ln>
        </p:spPr>
        <p:txBody>
          <a:bodyPr vert="horz" wrap="square" lIns="0" tIns="0" rIns="0" bIns="0" rtlCol="0" anchor="ctr"/>
          <a:lstStyle/>
          <a:p>
            <a:pPr algn="ctr"/>
            <a:r>
              <a:rPr kumimoji="1" lang="en-US" altLang="zh-CN" sz="4200" dirty="0">
                <a:ln w="12700">
                  <a:noFill/>
                </a:ln>
                <a:solidFill>
                  <a:srgbClr val="7011AB">
                    <a:alpha val="100000"/>
                  </a:srgbClr>
                </a:solidFill>
                <a:latin typeface="poppins-bold"/>
                <a:cs typeface="poppins-bold"/>
              </a:rPr>
              <a:t>Resources</a:t>
            </a:r>
          </a:p>
          <a:p>
            <a:pPr algn="ctr"/>
            <a:endParaRPr kumimoji="1" lang="en-US" altLang="zh-CN" sz="4200" dirty="0">
              <a:ln w="12700">
                <a:noFill/>
              </a:ln>
              <a:solidFill>
                <a:srgbClr val="7011AB">
                  <a:alpha val="100000"/>
                </a:srgbClr>
              </a:solidFill>
              <a:latin typeface="poppins-bold"/>
              <a:cs typeface="poppins-bold"/>
            </a:endParaRPr>
          </a:p>
          <a:p>
            <a:pPr algn="ctr"/>
            <a:endParaRPr kumimoji="1" lang="en-US" altLang="zh-CN" sz="4200" dirty="0">
              <a:ln w="12700">
                <a:noFill/>
              </a:ln>
              <a:solidFill>
                <a:srgbClr val="7011AB">
                  <a:alpha val="100000"/>
                </a:srgbClr>
              </a:solidFill>
              <a:latin typeface="poppins-bold"/>
              <a:cs typeface="poppins-bold"/>
            </a:endParaRPr>
          </a:p>
          <a:p>
            <a:pPr algn="ctr"/>
            <a:endParaRPr kumimoji="1" lang="en-US" altLang="zh-CN" sz="2400" dirty="0">
              <a:ln w="12700">
                <a:noFill/>
              </a:ln>
              <a:solidFill>
                <a:srgbClr val="7011AB">
                  <a:alpha val="100000"/>
                </a:srgbClr>
              </a:solidFill>
              <a:latin typeface="poppins-bold"/>
              <a:cs typeface="poppins-bold"/>
            </a:endParaRPr>
          </a:p>
          <a:p>
            <a:pPr algn="ctr"/>
            <a:endParaRPr kumimoji="1" lang="zh-CN" altLang="en-US" dirty="0"/>
          </a:p>
        </p:txBody>
      </p:sp>
      <p:sp>
        <p:nvSpPr>
          <p:cNvPr id="59" name="标题 1"/>
          <p:cNvSpPr txBox="1"/>
          <p:nvPr/>
        </p:nvSpPr>
        <p:spPr>
          <a:xfrm>
            <a:off x="4232323" y="69178"/>
            <a:ext cx="3972986" cy="2546506"/>
          </a:xfrm>
          <a:prstGeom prst="rect">
            <a:avLst/>
          </a:prstGeom>
          <a:noFill/>
          <a:ln>
            <a:noFill/>
          </a:ln>
        </p:spPr>
        <p:txBody>
          <a:bodyPr vert="horz" wrap="square" lIns="0" tIns="0" rIns="0" bIns="0" rtlCol="0" anchor="b"/>
          <a:lstStyle/>
          <a:p>
            <a:pPr algn="ctr"/>
            <a:endParaRPr kumimoji="1" lang="zh-CN" altLang="en-US" dirty="0"/>
          </a:p>
        </p:txBody>
      </p:sp>
      <p:sp>
        <p:nvSpPr>
          <p:cNvPr id="4" name="TextBox 3">
            <a:extLst>
              <a:ext uri="{FF2B5EF4-FFF2-40B4-BE49-F238E27FC236}">
                <a16:creationId xmlns:a16="http://schemas.microsoft.com/office/drawing/2014/main" id="{A73C6CC5-EF8D-5337-9FFE-2B185A002BD0}"/>
              </a:ext>
            </a:extLst>
          </p:cNvPr>
          <p:cNvSpPr txBox="1"/>
          <p:nvPr/>
        </p:nvSpPr>
        <p:spPr>
          <a:xfrm>
            <a:off x="4805362" y="2803681"/>
            <a:ext cx="3128963" cy="22621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solidFill>
                  <a:schemeClr val="accent1">
                    <a:lumMod val="75000"/>
                  </a:schemeClr>
                </a:solidFill>
                <a:latin typeface="poppins-bold" panose="020B0604020202020204" charset="0"/>
                <a:cs typeface="poppins-bold" panose="020B0604020202020204" charset="0"/>
              </a:rPr>
              <a:t>Pod</a:t>
            </a:r>
          </a:p>
          <a:p>
            <a:pPr marL="285750" indent="-285750">
              <a:lnSpc>
                <a:spcPct val="150000"/>
              </a:lnSpc>
              <a:buFont typeface="Arial" panose="020B0604020202020204" pitchFamily="34" charset="0"/>
              <a:buChar char="•"/>
            </a:pPr>
            <a:r>
              <a:rPr lang="en-US" sz="2400" dirty="0">
                <a:solidFill>
                  <a:schemeClr val="accent1">
                    <a:lumMod val="75000"/>
                  </a:schemeClr>
                </a:solidFill>
                <a:latin typeface="poppins-bold" panose="020B0604020202020204" charset="0"/>
                <a:cs typeface="poppins-bold" panose="020B0604020202020204" charset="0"/>
              </a:rPr>
              <a:t>Replica Set</a:t>
            </a:r>
          </a:p>
          <a:p>
            <a:pPr marL="285750" indent="-285750">
              <a:lnSpc>
                <a:spcPct val="150000"/>
              </a:lnSpc>
              <a:buFont typeface="Arial" panose="020B0604020202020204" pitchFamily="34" charset="0"/>
              <a:buChar char="•"/>
            </a:pPr>
            <a:r>
              <a:rPr lang="en-US" sz="2400" dirty="0">
                <a:solidFill>
                  <a:schemeClr val="accent1">
                    <a:lumMod val="75000"/>
                  </a:schemeClr>
                </a:solidFill>
                <a:latin typeface="poppins-bold" panose="020B0604020202020204" charset="0"/>
                <a:cs typeface="poppins-bold" panose="020B0604020202020204" charset="0"/>
              </a:rPr>
              <a:t>Deployment</a:t>
            </a:r>
          </a:p>
          <a:p>
            <a:pPr marL="285750" indent="-285750">
              <a:lnSpc>
                <a:spcPct val="150000"/>
              </a:lnSpc>
              <a:buFont typeface="Arial" panose="020B0604020202020204" pitchFamily="34" charset="0"/>
              <a:buChar char="•"/>
            </a:pPr>
            <a:r>
              <a:rPr lang="en-US" sz="2400" dirty="0">
                <a:solidFill>
                  <a:schemeClr val="accent1">
                    <a:lumMod val="75000"/>
                  </a:schemeClr>
                </a:solidFill>
                <a:latin typeface="poppins-bold" panose="020B0604020202020204" charset="0"/>
                <a:cs typeface="poppins-bold" panose="020B0604020202020204" charset="0"/>
              </a:rPr>
              <a:t>Services</a:t>
            </a:r>
          </a:p>
        </p:txBody>
      </p:sp>
    </p:spTree>
    <p:extLst>
      <p:ext uri="{BB962C8B-B14F-4D97-AF65-F5344CB8AC3E}">
        <p14:creationId xmlns:p14="http://schemas.microsoft.com/office/powerpoint/2010/main" val="697201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819486" y="2654300"/>
            <a:ext cx="4231568" cy="2592806"/>
          </a:xfrm>
          <a:prstGeom prst="rect">
            <a:avLst/>
          </a:prstGeom>
          <a:noFill/>
          <a:ln cap="sq">
            <a:noFill/>
          </a:ln>
        </p:spPr>
        <p:txBody>
          <a:bodyPr vert="horz" wrap="square" lIns="0" tIns="0" rIns="0" bIns="0" rtlCol="0" anchor="t"/>
          <a:lstStyle/>
          <a:p>
            <a:pPr algn="ctr"/>
            <a:r>
              <a:rPr kumimoji="1" lang="en-US" altLang="zh-CN" sz="1400" dirty="0">
                <a:ln w="12700">
                  <a:noFill/>
                </a:ln>
                <a:solidFill>
                  <a:srgbClr val="262626">
                    <a:alpha val="100000"/>
                  </a:srgbClr>
                </a:solidFill>
                <a:latin typeface="Poppins"/>
                <a:ea typeface="Poppins"/>
                <a:cs typeface="Poppins"/>
              </a:rPr>
              <a:t>Pods are the smallest deployable units in Kubernetes, which can host one or more containers. 
If you want to scale your application its better to spin up new pods instead of creating pods with multiple container of same kind.</a:t>
            </a:r>
            <a:endParaRPr kumimoji="1" lang="zh-CN" altLang="en-US" dirty="0"/>
          </a:p>
        </p:txBody>
      </p:sp>
      <p:sp>
        <p:nvSpPr>
          <p:cNvPr id="3" name="标题 1"/>
          <p:cNvSpPr txBox="1"/>
          <p:nvPr/>
        </p:nvSpPr>
        <p:spPr>
          <a:xfrm>
            <a:off x="819487" y="1615356"/>
            <a:ext cx="4231568" cy="899912"/>
          </a:xfrm>
          <a:prstGeom prst="rect">
            <a:avLst/>
          </a:prstGeom>
          <a:noFill/>
          <a:ln cap="sq">
            <a:noFill/>
          </a:ln>
        </p:spPr>
        <p:txBody>
          <a:bodyPr vert="horz" wrap="square" lIns="0" tIns="0" rIns="0" bIns="0" rtlCol="0" anchor="ctr"/>
          <a:lstStyle/>
          <a:p>
            <a:pPr algn="ctr"/>
            <a:r>
              <a:rPr kumimoji="1" lang="en-US" altLang="zh-CN" sz="1600">
                <a:ln w="12700">
                  <a:noFill/>
                </a:ln>
                <a:solidFill>
                  <a:srgbClr val="000000">
                    <a:alpha val="100000"/>
                  </a:srgbClr>
                </a:solidFill>
                <a:latin typeface="poppins-bold"/>
                <a:ea typeface="poppins-bold"/>
                <a:cs typeface="poppins-bold"/>
              </a:rPr>
              <a:t>Pod</a:t>
            </a:r>
            <a:endParaRPr kumimoji="1" lang="zh-CN" altLang="en-US"/>
          </a:p>
        </p:txBody>
      </p:sp>
      <p:pic>
        <p:nvPicPr>
          <p:cNvPr id="4" name="Picture 3"/>
          <p:cNvPicPr>
            <a:picLocks noChangeAspect="1"/>
          </p:cNvPicPr>
          <p:nvPr/>
        </p:nvPicPr>
        <p:blipFill>
          <a:blip r:embed="rId2">
            <a:alphaModFix/>
          </a:blip>
          <a:srcRect/>
          <a:stretch>
            <a:fillRect/>
          </a:stretch>
        </p:blipFill>
        <p:spPr>
          <a:xfrm>
            <a:off x="5778500" y="376025"/>
            <a:ext cx="6096000" cy="3057950"/>
          </a:xfrm>
          <a:prstGeom prst="rect">
            <a:avLst/>
          </a:prstGeom>
        </p:spPr>
      </p:pic>
      <p:pic>
        <p:nvPicPr>
          <p:cNvPr id="5" name="Picture 4"/>
          <p:cNvPicPr>
            <a:picLocks noChangeAspect="1"/>
          </p:cNvPicPr>
          <p:nvPr/>
        </p:nvPicPr>
        <p:blipFill>
          <a:blip r:embed="rId3">
            <a:alphaModFix/>
          </a:blip>
          <a:srcRect/>
          <a:stretch>
            <a:fillRect/>
          </a:stretch>
        </p:blipFill>
        <p:spPr>
          <a:xfrm>
            <a:off x="5778500" y="3858283"/>
            <a:ext cx="6096000" cy="257043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4678680" y="5014497"/>
            <a:ext cx="1247140" cy="1071638"/>
          </a:xfrm>
          <a:prstGeom prst="rect">
            <a:avLst/>
          </a:prstGeom>
          <a:noFill/>
          <a:ln>
            <a:noFill/>
          </a:ln>
        </p:spPr>
        <p:txBody>
          <a:bodyPr vert="horz" wrap="square" lIns="0" tIns="0" rIns="0" bIns="0" rtlCol="0" anchor="b"/>
          <a:lstStyle/>
          <a:p>
            <a:pPr algn="l"/>
            <a:r>
              <a:rPr kumimoji="1" lang="en-US" altLang="zh-CN" sz="1600" b="1">
                <a:ln w="12700">
                  <a:noFill/>
                </a:ln>
                <a:solidFill>
                  <a:srgbClr val="000000">
                    <a:alpha val="100000"/>
                  </a:srgbClr>
                </a:solidFill>
                <a:latin typeface="Poppins"/>
                <a:ea typeface="Poppins"/>
                <a:cs typeface="Poppins"/>
              </a:rPr>
              <a:t>Metadata</a:t>
            </a:r>
            <a:r>
              <a:rPr kumimoji="1" lang="en-US" altLang="zh-CN" sz="1400">
                <a:ln w="12700">
                  <a:noFill/>
                </a:ln>
                <a:solidFill>
                  <a:srgbClr val="000000">
                    <a:alpha val="100000"/>
                  </a:srgbClr>
                </a:solidFill>
                <a:latin typeface="Poppins"/>
                <a:ea typeface="Poppins"/>
                <a:cs typeface="Poppins"/>
              </a:rPr>
              <a:t> : </a:t>
            </a:r>
            <a:r>
              <a:rPr kumimoji="1" lang="en-US" altLang="zh-CN" sz="1400" i="1">
                <a:ln w="12700">
                  <a:noFill/>
                </a:ln>
                <a:solidFill>
                  <a:srgbClr val="000000">
                    <a:alpha val="100000"/>
                  </a:srgbClr>
                </a:solidFill>
                <a:latin typeface="Poppins"/>
                <a:ea typeface="Poppins"/>
                <a:cs typeface="Poppins"/>
              </a:rPr>
              <a:t>Name</a:t>
            </a:r>
            <a:r>
              <a:rPr kumimoji="1" lang="en-US" altLang="zh-CN" sz="1400">
                <a:ln w="12700">
                  <a:noFill/>
                </a:ln>
                <a:solidFill>
                  <a:srgbClr val="000000">
                    <a:alpha val="100000"/>
                  </a:srgbClr>
                </a:solidFill>
                <a:latin typeface="Poppins"/>
                <a:ea typeface="Poppins"/>
                <a:cs typeface="Poppins"/>
              </a:rPr>
              <a:t> -&gt; specifies the name of the resource you create.
</a:t>
            </a:r>
            <a:r>
              <a:rPr kumimoji="1" lang="en-US" altLang="zh-CN" sz="1400" i="1">
                <a:ln w="12700">
                  <a:noFill/>
                </a:ln>
                <a:solidFill>
                  <a:srgbClr val="000000">
                    <a:alpha val="100000"/>
                  </a:srgbClr>
                </a:solidFill>
                <a:latin typeface="Poppins"/>
                <a:ea typeface="Poppins"/>
                <a:cs typeface="Poppins"/>
              </a:rPr>
              <a:t>Labels</a:t>
            </a:r>
            <a:r>
              <a:rPr kumimoji="1" lang="en-US" altLang="zh-CN" sz="1400">
                <a:ln w="12700">
                  <a:noFill/>
                </a:ln>
                <a:solidFill>
                  <a:srgbClr val="000000">
                    <a:alpha val="100000"/>
                  </a:srgbClr>
                </a:solidFill>
                <a:latin typeface="Poppins"/>
                <a:ea typeface="Poppins"/>
                <a:cs typeface="Poppins"/>
              </a:rPr>
              <a:t> -&gt; are used to efficiently select resources based on attributes.</a:t>
            </a:r>
            <a:endParaRPr kumimoji="1" lang="zh-CN" altLang="en-US"/>
          </a:p>
        </p:txBody>
      </p:sp>
      <p:sp>
        <p:nvSpPr>
          <p:cNvPr id="3" name="标题 1"/>
          <p:cNvSpPr txBox="1"/>
          <p:nvPr/>
        </p:nvSpPr>
        <p:spPr>
          <a:xfrm>
            <a:off x="6709008" y="2900139"/>
            <a:ext cx="3959280" cy="3382576"/>
          </a:xfrm>
          <a:prstGeom prst="rect">
            <a:avLst/>
          </a:prstGeom>
          <a:noFill/>
          <a:ln w="12700" cap="sq">
            <a:noFill/>
            <a:miter/>
          </a:ln>
        </p:spPr>
        <p:txBody>
          <a:bodyPr vert="horz" wrap="square" lIns="0" tIns="0" rIns="0" bIns="0" rtlCol="0" anchor="t"/>
          <a:lstStyle/>
          <a:p>
            <a:pPr algn="just"/>
            <a:endParaRPr kumimoji="1" lang="zh-CN" altLang="en-US"/>
          </a:p>
        </p:txBody>
      </p:sp>
      <p:sp>
        <p:nvSpPr>
          <p:cNvPr id="4" name="标题 1"/>
          <p:cNvSpPr txBox="1"/>
          <p:nvPr/>
        </p:nvSpPr>
        <p:spPr>
          <a:xfrm>
            <a:off x="7877408" y="889332"/>
            <a:ext cx="2794000" cy="228600"/>
          </a:xfrm>
          <a:prstGeom prst="rect">
            <a:avLst/>
          </a:prstGeom>
          <a:noFill/>
          <a:ln>
            <a:noFill/>
          </a:ln>
        </p:spPr>
        <p:txBody>
          <a:bodyPr vert="horz" wrap="square" lIns="0" tIns="0" rIns="0" bIns="0" rtlCol="0" anchor="t">
            <a:spAutoFit/>
          </a:bodyPr>
          <a:lstStyle/>
          <a:p>
            <a:pPr algn="l"/>
            <a:r>
              <a:rPr kumimoji="1" lang="en-US" altLang="zh-CN" sz="1600">
                <a:ln w="12700">
                  <a:noFill/>
                </a:ln>
                <a:solidFill>
                  <a:srgbClr val="262626">
                    <a:alpha val="100000"/>
                  </a:srgbClr>
                </a:solidFill>
                <a:latin typeface="poppins-bold"/>
                <a:ea typeface="poppins-bold"/>
                <a:cs typeface="poppins-bold"/>
              </a:rPr>
              <a:t>Pod Yaml</a:t>
            </a:r>
            <a:endParaRPr kumimoji="1" lang="zh-CN" altLang="en-US"/>
          </a:p>
        </p:txBody>
      </p:sp>
      <p:sp>
        <p:nvSpPr>
          <p:cNvPr id="5" name="标题 1"/>
          <p:cNvSpPr txBox="1"/>
          <p:nvPr/>
        </p:nvSpPr>
        <p:spPr>
          <a:xfrm>
            <a:off x="3437917" y="42381"/>
            <a:ext cx="10671175" cy="468000"/>
          </a:xfrm>
          <a:prstGeom prst="rect">
            <a:avLst/>
          </a:prstGeom>
          <a:noFill/>
          <a:ln>
            <a:noFill/>
          </a:ln>
        </p:spPr>
        <p:txBody>
          <a:bodyPr vert="horz" wrap="square" lIns="0" tIns="0" rIns="0" bIns="0" rtlCol="0" anchor="ctr"/>
          <a:lstStyle/>
          <a:p>
            <a:pPr algn="l"/>
            <a:endParaRPr kumimoji="1" lang="zh-CN" altLang="en-US"/>
          </a:p>
        </p:txBody>
      </p:sp>
      <p:sp>
        <p:nvSpPr>
          <p:cNvPr id="6" name="标题 1"/>
          <p:cNvSpPr txBox="1"/>
          <p:nvPr/>
        </p:nvSpPr>
        <p:spPr>
          <a:xfrm>
            <a:off x="393700" y="210818"/>
            <a:ext cx="11061700" cy="6081400"/>
          </a:xfrm>
          <a:prstGeom prst="roundRect">
            <a:avLst>
              <a:gd name="adj" fmla="val 6800"/>
            </a:avLst>
          </a:prstGeom>
          <a:solidFill>
            <a:schemeClr val="accent1">
              <a:lumMod val="20000"/>
              <a:lumOff val="80000"/>
              <a:alpha val="100000"/>
            </a:schemeClr>
          </a:solidFill>
          <a:ln w="12700" cap="flat">
            <a:noFill/>
            <a:miter/>
          </a:ln>
          <a:effectLst/>
        </p:spPr>
        <p:txBody>
          <a:bodyPr vert="horz" wrap="square" lIns="91440" tIns="45720" rIns="91440" bIns="45720" rtlCol="0" anchor="ctr"/>
          <a:lstStyle/>
          <a:p>
            <a:pPr algn="ctr"/>
            <a:endParaRPr kumimoji="1" lang="zh-CN" altLang="en-US"/>
          </a:p>
        </p:txBody>
      </p:sp>
      <p:sp>
        <p:nvSpPr>
          <p:cNvPr id="7" name="标题 1"/>
          <p:cNvSpPr txBox="1"/>
          <p:nvPr/>
        </p:nvSpPr>
        <p:spPr>
          <a:xfrm>
            <a:off x="868680" y="467897"/>
            <a:ext cx="10378440" cy="1071638"/>
          </a:xfrm>
          <a:prstGeom prst="rect">
            <a:avLst/>
          </a:prstGeom>
          <a:noFill/>
          <a:ln>
            <a:noFill/>
          </a:ln>
        </p:spPr>
        <p:txBody>
          <a:bodyPr vert="horz" wrap="square" lIns="0" tIns="0" rIns="0" bIns="0" rtlCol="0" anchor="b"/>
          <a:lstStyle/>
          <a:p>
            <a:pPr algn="l"/>
            <a:r>
              <a:rPr kumimoji="1" lang="en-US" altLang="zh-CN" sz="1600" b="1">
                <a:ln w="12700">
                  <a:noFill/>
                </a:ln>
                <a:solidFill>
                  <a:srgbClr val="000000">
                    <a:alpha val="100000"/>
                  </a:srgbClr>
                </a:solidFill>
                <a:latin typeface="Poppins"/>
                <a:ea typeface="Poppins"/>
                <a:cs typeface="Poppins"/>
              </a:rPr>
              <a:t>ApiVersion</a:t>
            </a:r>
            <a:r>
              <a:rPr kumimoji="1" lang="en-US" altLang="zh-CN" sz="1400">
                <a:ln w="12700">
                  <a:noFill/>
                </a:ln>
                <a:solidFill>
                  <a:srgbClr val="000000">
                    <a:alpha val="100000"/>
                  </a:srgbClr>
                </a:solidFill>
                <a:latin typeface="Poppins"/>
                <a:ea typeface="Poppins"/>
                <a:cs typeface="Poppins"/>
              </a:rPr>
              <a:t> : Depends on resource you are creating so for resources under core API groups use v1 and for resources under Apps api group use apps/v1.  
you can also run </a:t>
            </a:r>
            <a:r>
              <a:rPr kumimoji="1" lang="en-US" altLang="zh-CN" sz="1400" b="1" i="1">
                <a:ln w="12700">
                  <a:noFill/>
                </a:ln>
                <a:solidFill>
                  <a:srgbClr val="000000">
                    <a:alpha val="100000"/>
                  </a:srgbClr>
                </a:solidFill>
                <a:latin typeface="Poppins"/>
                <a:ea typeface="Poppins"/>
                <a:cs typeface="Poppins"/>
              </a:rPr>
              <a:t>kubectl api-resources</a:t>
            </a:r>
            <a:r>
              <a:rPr kumimoji="1" lang="en-US" altLang="zh-CN" sz="1400">
                <a:ln w="12700">
                  <a:noFill/>
                </a:ln>
                <a:solidFill>
                  <a:srgbClr val="000000">
                    <a:alpha val="100000"/>
                  </a:srgbClr>
                </a:solidFill>
                <a:latin typeface="Poppins"/>
                <a:ea typeface="Poppins"/>
                <a:cs typeface="Poppins"/>
              </a:rPr>
              <a:t> to check which api version will be used for which resource</a:t>
            </a:r>
            <a:endParaRPr kumimoji="1" lang="zh-CN" altLang="en-US"/>
          </a:p>
        </p:txBody>
      </p:sp>
      <p:pic>
        <p:nvPicPr>
          <p:cNvPr id="8" name="Picture 7"/>
          <p:cNvPicPr>
            <a:picLocks noChangeAspect="1"/>
          </p:cNvPicPr>
          <p:nvPr/>
        </p:nvPicPr>
        <p:blipFill>
          <a:blip r:embed="rId2">
            <a:alphaModFix/>
          </a:blip>
          <a:srcRect/>
          <a:stretch>
            <a:fillRect/>
          </a:stretch>
        </p:blipFill>
        <p:spPr>
          <a:xfrm>
            <a:off x="1727200" y="2211912"/>
            <a:ext cx="8369938" cy="333587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1184275" y="3016222"/>
            <a:ext cx="9829800" cy="266700"/>
          </a:xfrm>
          <a:prstGeom prst="rect">
            <a:avLst/>
          </a:prstGeom>
          <a:noFill/>
          <a:ln>
            <a:noFill/>
          </a:ln>
        </p:spPr>
        <p:txBody>
          <a:bodyPr vert="horz" wrap="square" lIns="0" tIns="0" rIns="0" bIns="0" rtlCol="0" anchor="ctr">
            <a:spAutoFit/>
          </a:bodyPr>
          <a:lstStyle/>
          <a:p>
            <a:pPr algn="ctr"/>
            <a:r>
              <a:rPr kumimoji="1" lang="en-US" altLang="zh-CN" sz="1600">
                <a:ln w="12700">
                  <a:noFill/>
                </a:ln>
                <a:solidFill>
                  <a:srgbClr val="FFFFFF">
                    <a:alpha val="100000"/>
                  </a:srgbClr>
                </a:solidFill>
                <a:latin typeface="OPPOSans H"/>
                <a:ea typeface="OPPOSans H"/>
                <a:cs typeface="OPPOSans H"/>
              </a:rPr>
              <a:t>yaml
</a:t>
            </a:r>
            <a:endParaRPr kumimoji="1" lang="zh-CN" altLang="en-US"/>
          </a:p>
        </p:txBody>
      </p:sp>
      <p:sp>
        <p:nvSpPr>
          <p:cNvPr id="3" name="标题 1"/>
          <p:cNvSpPr txBox="1"/>
          <p:nvPr/>
        </p:nvSpPr>
        <p:spPr>
          <a:xfrm>
            <a:off x="1184275" y="3495549"/>
            <a:ext cx="9823450" cy="873251"/>
          </a:xfrm>
          <a:prstGeom prst="rect">
            <a:avLst/>
          </a:prstGeom>
          <a:noFill/>
          <a:ln w="12700" cap="sq">
            <a:noFill/>
            <a:miter/>
          </a:ln>
        </p:spPr>
        <p:txBody>
          <a:bodyPr vert="horz" wrap="square" lIns="0" tIns="0" rIns="0" bIns="0" rtlCol="0" anchor="t"/>
          <a:lstStyle/>
          <a:p>
            <a:pPr algn="ctr"/>
            <a:endParaRPr kumimoji="1" lang="zh-CN" altLang="en-US"/>
          </a:p>
        </p:txBody>
      </p:sp>
      <p:sp>
        <p:nvSpPr>
          <p:cNvPr id="4" name="标题 1"/>
          <p:cNvSpPr txBox="1"/>
          <p:nvPr/>
        </p:nvSpPr>
        <p:spPr>
          <a:xfrm>
            <a:off x="783617" y="385281"/>
            <a:ext cx="10671175" cy="468000"/>
          </a:xfrm>
          <a:prstGeom prst="rect">
            <a:avLst/>
          </a:prstGeom>
          <a:noFill/>
          <a:ln>
            <a:noFill/>
          </a:ln>
        </p:spPr>
        <p:txBody>
          <a:bodyPr vert="horz" wrap="square" lIns="0" tIns="0" rIns="0" bIns="0" rtlCol="0" anchor="ctr"/>
          <a:lstStyle/>
          <a:p>
            <a:pPr algn="l"/>
            <a:endParaRPr kumimoji="1" lang="zh-CN" altLang="en-US"/>
          </a:p>
        </p:txBody>
      </p:sp>
      <p:sp>
        <p:nvSpPr>
          <p:cNvPr id="5" name="标题 1"/>
          <p:cNvSpPr txBox="1"/>
          <p:nvPr/>
        </p:nvSpPr>
        <p:spPr>
          <a:xfrm>
            <a:off x="520700" y="337818"/>
            <a:ext cx="11061700" cy="6081400"/>
          </a:xfrm>
          <a:prstGeom prst="roundRect">
            <a:avLst>
              <a:gd name="adj" fmla="val 6800"/>
            </a:avLst>
          </a:prstGeom>
          <a:solidFill>
            <a:schemeClr val="accent1">
              <a:lumMod val="20000"/>
              <a:lumOff val="80000"/>
              <a:alpha val="100000"/>
            </a:schemeClr>
          </a:solidFill>
          <a:ln w="12700" cap="flat">
            <a:noFill/>
            <a:miter/>
          </a:ln>
          <a:effectLst/>
        </p:spPr>
        <p:txBody>
          <a:bodyPr vert="horz" wrap="square" lIns="91440" tIns="45720" rIns="91440" bIns="45720" rtlCol="0" anchor="ctr"/>
          <a:lstStyle/>
          <a:p>
            <a:pPr algn="ctr"/>
            <a:endParaRPr kumimoji="1" lang="zh-CN" altLang="en-US"/>
          </a:p>
        </p:txBody>
      </p:sp>
      <p:sp>
        <p:nvSpPr>
          <p:cNvPr id="6" name="标题 1"/>
          <p:cNvSpPr txBox="1"/>
          <p:nvPr/>
        </p:nvSpPr>
        <p:spPr>
          <a:xfrm>
            <a:off x="868680" y="2207797"/>
            <a:ext cx="5552440" cy="1071638"/>
          </a:xfrm>
          <a:prstGeom prst="rect">
            <a:avLst/>
          </a:prstGeom>
          <a:noFill/>
          <a:ln>
            <a:noFill/>
          </a:ln>
        </p:spPr>
        <p:txBody>
          <a:bodyPr vert="horz" wrap="square" lIns="0" tIns="0" rIns="0" bIns="0" rtlCol="0" anchor="b"/>
          <a:lstStyle/>
          <a:p>
            <a:pPr algn="l"/>
            <a:r>
              <a:rPr kumimoji="1" lang="en-US" altLang="zh-CN" sz="1600" b="1">
                <a:ln w="12700">
                  <a:noFill/>
                </a:ln>
                <a:solidFill>
                  <a:srgbClr val="000000">
                    <a:alpha val="100000"/>
                  </a:srgbClr>
                </a:solidFill>
                <a:latin typeface="Poppins"/>
                <a:ea typeface="Poppins"/>
                <a:cs typeface="Poppins"/>
              </a:rPr>
              <a:t>Metadata</a:t>
            </a:r>
            <a:r>
              <a:rPr kumimoji="1" lang="en-US" altLang="zh-CN" sz="1400">
                <a:ln w="12700">
                  <a:noFill/>
                </a:ln>
                <a:solidFill>
                  <a:srgbClr val="000000">
                    <a:alpha val="100000"/>
                  </a:srgbClr>
                </a:solidFill>
                <a:latin typeface="Poppins"/>
                <a:ea typeface="Poppins"/>
                <a:cs typeface="Poppins"/>
              </a:rPr>
              <a:t> : </a:t>
            </a:r>
            <a:r>
              <a:rPr kumimoji="1" lang="en-US" altLang="zh-CN" sz="1400" i="1">
                <a:ln w="12700">
                  <a:noFill/>
                </a:ln>
                <a:solidFill>
                  <a:srgbClr val="000000">
                    <a:alpha val="100000"/>
                  </a:srgbClr>
                </a:solidFill>
                <a:latin typeface="Poppins"/>
                <a:ea typeface="Poppins"/>
                <a:cs typeface="Poppins"/>
              </a:rPr>
              <a:t>Name</a:t>
            </a:r>
            <a:r>
              <a:rPr kumimoji="1" lang="en-US" altLang="zh-CN" sz="1400">
                <a:ln w="12700">
                  <a:noFill/>
                </a:ln>
                <a:solidFill>
                  <a:srgbClr val="000000">
                    <a:alpha val="100000"/>
                  </a:srgbClr>
                </a:solidFill>
                <a:latin typeface="Poppins"/>
                <a:ea typeface="Poppins"/>
                <a:cs typeface="Poppins"/>
              </a:rPr>
              <a:t> -&gt; specifies the name of the resource you create.
</a:t>
            </a:r>
            <a:r>
              <a:rPr kumimoji="1" lang="en-US" altLang="zh-CN" sz="1400" i="1">
                <a:ln w="12700">
                  <a:noFill/>
                </a:ln>
                <a:solidFill>
                  <a:srgbClr val="000000">
                    <a:alpha val="100000"/>
                  </a:srgbClr>
                </a:solidFill>
                <a:latin typeface="Poppins"/>
                <a:ea typeface="Poppins"/>
                <a:cs typeface="Poppins"/>
              </a:rPr>
              <a:t>Labels</a:t>
            </a:r>
            <a:r>
              <a:rPr kumimoji="1" lang="en-US" altLang="zh-CN" sz="1400">
                <a:ln w="12700">
                  <a:noFill/>
                </a:ln>
                <a:solidFill>
                  <a:srgbClr val="000000">
                    <a:alpha val="100000"/>
                  </a:srgbClr>
                </a:solidFill>
                <a:latin typeface="Poppins"/>
                <a:ea typeface="Poppins"/>
                <a:cs typeface="Poppins"/>
              </a:rPr>
              <a:t> -&gt; are used to efficiently select resources based on attributes.
Used in spec command to specify how to select resources.</a:t>
            </a:r>
            <a:endParaRPr kumimoji="1" lang="zh-CN" altLang="en-US"/>
          </a:p>
        </p:txBody>
      </p:sp>
      <p:sp>
        <p:nvSpPr>
          <p:cNvPr id="7" name="标题 1"/>
          <p:cNvSpPr txBox="1"/>
          <p:nvPr/>
        </p:nvSpPr>
        <p:spPr>
          <a:xfrm>
            <a:off x="868680" y="493297"/>
            <a:ext cx="10454640" cy="1071638"/>
          </a:xfrm>
          <a:prstGeom prst="rect">
            <a:avLst/>
          </a:prstGeom>
          <a:noFill/>
          <a:ln>
            <a:noFill/>
          </a:ln>
        </p:spPr>
        <p:txBody>
          <a:bodyPr vert="horz" wrap="square" lIns="0" tIns="0" rIns="0" bIns="0" rtlCol="0" anchor="b"/>
          <a:lstStyle/>
          <a:p>
            <a:pPr algn="l"/>
            <a:r>
              <a:rPr kumimoji="1" lang="en-US" altLang="zh-CN" sz="1600" b="1" dirty="0">
                <a:ln w="12700">
                  <a:noFill/>
                </a:ln>
                <a:solidFill>
                  <a:srgbClr val="000000">
                    <a:alpha val="100000"/>
                  </a:srgbClr>
                </a:solidFill>
                <a:latin typeface="Poppins"/>
                <a:ea typeface="Poppins"/>
                <a:cs typeface="Poppins"/>
              </a:rPr>
              <a:t>Kind</a:t>
            </a:r>
            <a:r>
              <a:rPr kumimoji="1" lang="en-US" altLang="zh-CN" sz="1400" dirty="0">
                <a:ln w="12700">
                  <a:noFill/>
                </a:ln>
                <a:solidFill>
                  <a:srgbClr val="000000">
                    <a:alpha val="100000"/>
                  </a:srgbClr>
                </a:solidFill>
                <a:latin typeface="Poppins"/>
                <a:ea typeface="Poppins"/>
                <a:cs typeface="Poppins"/>
              </a:rPr>
              <a:t> : Name of the resource that you want to create</a:t>
            </a:r>
            <a:endParaRPr kumimoji="1" lang="zh-CN" altLang="en-US" dirty="0"/>
          </a:p>
        </p:txBody>
      </p:sp>
      <p:sp>
        <p:nvSpPr>
          <p:cNvPr id="8" name="标题 1"/>
          <p:cNvSpPr txBox="1"/>
          <p:nvPr/>
        </p:nvSpPr>
        <p:spPr>
          <a:xfrm>
            <a:off x="868680" y="2957097"/>
            <a:ext cx="10378440" cy="1071638"/>
          </a:xfrm>
          <a:prstGeom prst="rect">
            <a:avLst/>
          </a:prstGeom>
          <a:noFill/>
          <a:ln>
            <a:noFill/>
          </a:ln>
        </p:spPr>
        <p:txBody>
          <a:bodyPr vert="horz" wrap="square" lIns="0" tIns="0" rIns="0" bIns="0" rtlCol="0" anchor="b"/>
          <a:lstStyle/>
          <a:p>
            <a:pPr algn="l"/>
            <a:r>
              <a:rPr kumimoji="1" lang="en-US" altLang="zh-CN" sz="1400" i="1" dirty="0">
                <a:ln w="12700">
                  <a:noFill/>
                </a:ln>
                <a:solidFill>
                  <a:srgbClr val="000000">
                    <a:alpha val="100000"/>
                  </a:srgbClr>
                </a:solidFill>
                <a:latin typeface="Poppins"/>
                <a:ea typeface="Poppins"/>
                <a:cs typeface="Poppins"/>
              </a:rPr>
              <a:t>Annotations -&gt; </a:t>
            </a:r>
            <a:r>
              <a:rPr kumimoji="1" lang="en-US" altLang="zh-CN" sz="1400" dirty="0">
                <a:ln w="12700">
                  <a:noFill/>
                </a:ln>
                <a:solidFill>
                  <a:srgbClr val="000000">
                    <a:alpha val="100000"/>
                  </a:srgbClr>
                </a:solidFill>
                <a:latin typeface="Poppins"/>
                <a:ea typeface="Poppins"/>
                <a:cs typeface="Poppins"/>
              </a:rPr>
              <a:t>They are key-value metadata attached to objects like Pods, Deployments, Services, etc. They provide non-identifying information to kubernetes resources</a:t>
            </a:r>
            <a:endParaRPr kumimoji="1" lang="zh-CN" altLang="en-US" dirty="0"/>
          </a:p>
        </p:txBody>
      </p:sp>
      <p:pic>
        <p:nvPicPr>
          <p:cNvPr id="9" name="Picture 8"/>
          <p:cNvPicPr>
            <a:picLocks noChangeAspect="1"/>
          </p:cNvPicPr>
          <p:nvPr/>
        </p:nvPicPr>
        <p:blipFill>
          <a:blip r:embed="rId2">
            <a:alphaModFix/>
          </a:blip>
          <a:srcRect/>
          <a:stretch>
            <a:fillRect/>
          </a:stretch>
        </p:blipFill>
        <p:spPr>
          <a:xfrm>
            <a:off x="2844800" y="4365712"/>
            <a:ext cx="6096000" cy="1682576"/>
          </a:xfrm>
          <a:prstGeom prst="rect">
            <a:avLst/>
          </a:prstGeom>
        </p:spPr>
      </p:pic>
      <p:pic>
        <p:nvPicPr>
          <p:cNvPr id="10" name="Picture 9"/>
          <p:cNvPicPr>
            <a:picLocks noChangeAspect="1"/>
          </p:cNvPicPr>
          <p:nvPr/>
        </p:nvPicPr>
        <p:blipFill>
          <a:blip r:embed="rId3">
            <a:alphaModFix/>
          </a:blip>
          <a:srcRect/>
          <a:stretch>
            <a:fillRect/>
          </a:stretch>
        </p:blipFill>
        <p:spPr>
          <a:xfrm>
            <a:off x="6985000" y="1205399"/>
            <a:ext cx="4267200" cy="174970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0" y="6474752"/>
            <a:ext cx="12192000" cy="383247"/>
          </a:xfrm>
          <a:prstGeom prst="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a:off x="0" y="6474752"/>
            <a:ext cx="12192000" cy="383247"/>
          </a:xfrm>
          <a:prstGeom prst="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4" name="标题 1"/>
          <p:cNvSpPr txBox="1"/>
          <p:nvPr/>
        </p:nvSpPr>
        <p:spPr>
          <a:xfrm>
            <a:off x="1871980" y="124997"/>
            <a:ext cx="8321040" cy="652538"/>
          </a:xfrm>
          <a:prstGeom prst="rect">
            <a:avLst/>
          </a:prstGeom>
          <a:noFill/>
          <a:ln>
            <a:noFill/>
          </a:ln>
        </p:spPr>
        <p:txBody>
          <a:bodyPr vert="horz" wrap="square" lIns="0" tIns="0" rIns="0" bIns="0" rtlCol="0" anchor="b"/>
          <a:lstStyle/>
          <a:p>
            <a:pPr algn="ctr"/>
            <a:r>
              <a:rPr kumimoji="1" lang="en-US" altLang="zh-CN" sz="1600">
                <a:ln w="12700">
                  <a:noFill/>
                </a:ln>
                <a:solidFill>
                  <a:srgbClr val="000000">
                    <a:alpha val="100000"/>
                  </a:srgbClr>
                </a:solidFill>
                <a:latin typeface="poppins-bold"/>
                <a:ea typeface="poppins-bold"/>
                <a:cs typeface="poppins-bold"/>
              </a:rPr>
              <a:t>Pod.yaml</a:t>
            </a:r>
            <a:endParaRPr kumimoji="1" lang="zh-CN" altLang="en-US"/>
          </a:p>
        </p:txBody>
      </p:sp>
      <p:sp>
        <p:nvSpPr>
          <p:cNvPr id="5" name="标题 1"/>
          <p:cNvSpPr txBox="1"/>
          <p:nvPr/>
        </p:nvSpPr>
        <p:spPr>
          <a:xfrm>
            <a:off x="1935480" y="4833498"/>
            <a:ext cx="8321040" cy="777997"/>
          </a:xfrm>
          <a:prstGeom prst="rect">
            <a:avLst/>
          </a:prstGeom>
          <a:noFill/>
          <a:ln>
            <a:noFill/>
          </a:ln>
        </p:spPr>
        <p:txBody>
          <a:bodyPr vert="horz" wrap="square" lIns="0" tIns="0" rIns="0" bIns="0" rtlCol="0" anchor="t"/>
          <a:lstStyle/>
          <a:p>
            <a:pPr algn="ctr"/>
            <a:endParaRPr kumimoji="1" lang="zh-CN" altLang="en-US"/>
          </a:p>
        </p:txBody>
      </p:sp>
      <p:pic>
        <p:nvPicPr>
          <p:cNvPr id="6" name="Picture 5"/>
          <p:cNvPicPr>
            <a:picLocks noChangeAspect="1"/>
          </p:cNvPicPr>
          <p:nvPr/>
        </p:nvPicPr>
        <p:blipFill>
          <a:blip r:embed="rId2">
            <a:alphaModFix/>
          </a:blip>
          <a:srcRect/>
          <a:stretch>
            <a:fillRect/>
          </a:stretch>
        </p:blipFill>
        <p:spPr>
          <a:xfrm>
            <a:off x="5190958" y="933450"/>
            <a:ext cx="6246338" cy="4991100"/>
          </a:xfrm>
          <a:prstGeom prst="rect">
            <a:avLst/>
          </a:prstGeom>
        </p:spPr>
      </p:pic>
      <p:sp>
        <p:nvSpPr>
          <p:cNvPr id="7" name="标题 1">
            <a:extLst>
              <a:ext uri="{FF2B5EF4-FFF2-40B4-BE49-F238E27FC236}">
                <a16:creationId xmlns:a16="http://schemas.microsoft.com/office/drawing/2014/main" id="{F70B4A03-DB4C-2627-0F0C-19383CED9860}"/>
              </a:ext>
            </a:extLst>
          </p:cNvPr>
          <p:cNvSpPr txBox="1"/>
          <p:nvPr/>
        </p:nvSpPr>
        <p:spPr>
          <a:xfrm>
            <a:off x="558800" y="2252342"/>
            <a:ext cx="3375025" cy="2062483"/>
          </a:xfrm>
          <a:prstGeom prst="roundRect">
            <a:avLst>
              <a:gd name="adj" fmla="val 6800"/>
            </a:avLst>
          </a:prstGeom>
          <a:solidFill>
            <a:schemeClr val="accent1">
              <a:lumMod val="20000"/>
              <a:lumOff val="80000"/>
              <a:alpha val="100000"/>
            </a:schemeClr>
          </a:solidFill>
          <a:ln w="12700" cap="flat">
            <a:noFill/>
            <a:miter/>
          </a:ln>
          <a:effectLst/>
        </p:spPr>
        <p:txBody>
          <a:bodyPr vert="horz" wrap="square" lIns="91440" tIns="45720" rIns="91440" bIns="45720" rtlCol="0" anchor="ctr"/>
          <a:lstStyle/>
          <a:p>
            <a:pPr algn="ctr"/>
            <a:endParaRPr kumimoji="1" lang="zh-CN" altLang="en-US" dirty="0"/>
          </a:p>
        </p:txBody>
      </p:sp>
      <p:sp>
        <p:nvSpPr>
          <p:cNvPr id="8" name="TextBox 7">
            <a:extLst>
              <a:ext uri="{FF2B5EF4-FFF2-40B4-BE49-F238E27FC236}">
                <a16:creationId xmlns:a16="http://schemas.microsoft.com/office/drawing/2014/main" id="{DC32697D-039E-F7A2-DBF5-CEA60F5584ED}"/>
              </a:ext>
            </a:extLst>
          </p:cNvPr>
          <p:cNvSpPr txBox="1"/>
          <p:nvPr/>
        </p:nvSpPr>
        <p:spPr>
          <a:xfrm>
            <a:off x="703748" y="2720431"/>
            <a:ext cx="2921946" cy="338554"/>
          </a:xfrm>
          <a:prstGeom prst="rect">
            <a:avLst/>
          </a:prstGeom>
          <a:noFill/>
        </p:spPr>
        <p:txBody>
          <a:bodyPr wrap="square" rtlCol="0">
            <a:spAutoFit/>
          </a:bodyPr>
          <a:lstStyle/>
          <a:p>
            <a:r>
              <a:rPr lang="en-US" sz="1600" b="1" dirty="0">
                <a:latin typeface="Poppins" panose="00000500000000000000" pitchFamily="2" charset="0"/>
                <a:cs typeface="Poppins" panose="00000500000000000000" pitchFamily="2" charset="0"/>
              </a:rPr>
              <a:t>Container Port:</a:t>
            </a:r>
            <a:r>
              <a:rPr lang="en-US" sz="1600" dirty="0">
                <a:latin typeface="Poppins Light" panose="020B0502040204020203" pitchFamily="2" charset="0"/>
                <a:cs typeface="Poppins Light" panose="020B0502040204020203" pitchFamily="2" charset="0"/>
              </a:rPr>
              <a:t> </a:t>
            </a:r>
          </a:p>
        </p:txBody>
      </p:sp>
      <p:sp>
        <p:nvSpPr>
          <p:cNvPr id="9" name="TextBox 8">
            <a:extLst>
              <a:ext uri="{FF2B5EF4-FFF2-40B4-BE49-F238E27FC236}">
                <a16:creationId xmlns:a16="http://schemas.microsoft.com/office/drawing/2014/main" id="{BCB4FB13-0150-4FF5-DCEE-91CD97D201EA}"/>
              </a:ext>
            </a:extLst>
          </p:cNvPr>
          <p:cNvSpPr txBox="1"/>
          <p:nvPr/>
        </p:nvSpPr>
        <p:spPr>
          <a:xfrm>
            <a:off x="683583" y="3121281"/>
            <a:ext cx="2962275" cy="738664"/>
          </a:xfrm>
          <a:prstGeom prst="rect">
            <a:avLst/>
          </a:prstGeom>
          <a:noFill/>
        </p:spPr>
        <p:txBody>
          <a:bodyPr wrap="square" rtlCol="0">
            <a:spAutoFit/>
          </a:bodyPr>
          <a:lstStyle/>
          <a:p>
            <a:r>
              <a:rPr lang="en-US" sz="1400" dirty="0">
                <a:latin typeface="Poppins" panose="00000500000000000000" pitchFamily="2" charset="0"/>
                <a:cs typeface="Poppins" panose="00000500000000000000" pitchFamily="2" charset="0"/>
              </a:rPr>
              <a:t>This specifies the port at which the application listens inside the container.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标题 1"/>
          <p:cNvSpPr txBox="1"/>
          <p:nvPr/>
        </p:nvSpPr>
        <p:spPr>
          <a:xfrm>
            <a:off x="0" y="3254344"/>
            <a:ext cx="12192000" cy="3436352"/>
          </a:xfrm>
          <a:custGeom>
            <a:avLst/>
            <a:gdLst>
              <a:gd name="connsiteX0" fmla="*/ 0 w 12192000"/>
              <a:gd name="connsiteY0" fmla="*/ 2204780 h 3436352"/>
              <a:gd name="connsiteX1" fmla="*/ 680665 w 12192000"/>
              <a:gd name="connsiteY1" fmla="*/ 2885445 h 3436352"/>
              <a:gd name="connsiteX2" fmla="*/ 11511335 w 12192000"/>
              <a:gd name="connsiteY2" fmla="*/ 2885445 h 3436352"/>
              <a:gd name="connsiteX3" fmla="*/ 12192000 w 12192000"/>
              <a:gd name="connsiteY3" fmla="*/ 2204780 h 3436352"/>
              <a:gd name="connsiteX4" fmla="*/ 12192000 w 12192000"/>
              <a:gd name="connsiteY4" fmla="*/ 3436352 h 3436352"/>
              <a:gd name="connsiteX5" fmla="*/ 0 w 12192000"/>
              <a:gd name="connsiteY5" fmla="*/ 3436352 h 3436352"/>
              <a:gd name="connsiteX6" fmla="*/ 12192000 w 12192000"/>
              <a:gd name="connsiteY6" fmla="*/ 0 h 3436352"/>
              <a:gd name="connsiteX7" fmla="*/ 12192000 w 12192000"/>
              <a:gd name="connsiteY7" fmla="*/ 266717 h 3436352"/>
              <a:gd name="connsiteX8" fmla="*/ 12181213 w 12192000"/>
              <a:gd name="connsiteY8" fmla="*/ 159712 h 3436352"/>
              <a:gd name="connsiteX9" fmla="*/ 12185281 w 12192000"/>
              <a:gd name="connsiteY9" fmla="*/ 133053 h 3436352"/>
              <a:gd name="connsiteX10" fmla="*/ 12192000 w 12192000"/>
              <a:gd name="connsiteY10" fmla="*/ 0 h 3436352"/>
              <a:gd name="connsiteX11" fmla="*/ 0 w 12192000"/>
              <a:gd name="connsiteY11" fmla="*/ 0 h 3436352"/>
              <a:gd name="connsiteX12" fmla="*/ 6719 w 12192000"/>
              <a:gd name="connsiteY12" fmla="*/ 133053 h 3436352"/>
              <a:gd name="connsiteX13" fmla="*/ 10787 w 12192000"/>
              <a:gd name="connsiteY13" fmla="*/ 159712 h 3436352"/>
              <a:gd name="connsiteX14" fmla="*/ 0 w 12192000"/>
              <a:gd name="connsiteY14" fmla="*/ 266717 h 3436352"/>
            </a:gdLst>
            <a:ahLst/>
            <a:cxnLst/>
            <a:rect l="l" t="t" r="r" b="b"/>
            <a:pathLst>
              <a:path w="12192000" h="3436352">
                <a:moveTo>
                  <a:pt x="0" y="2204780"/>
                </a:moveTo>
                <a:cubicBezTo>
                  <a:pt x="0" y="2580701"/>
                  <a:pt x="304744" y="2885445"/>
                  <a:pt x="680665" y="2885445"/>
                </a:cubicBezTo>
                <a:lnTo>
                  <a:pt x="11511335" y="2885445"/>
                </a:lnTo>
                <a:cubicBezTo>
                  <a:pt x="11887256" y="2885445"/>
                  <a:pt x="12192000" y="2580701"/>
                  <a:pt x="12192000" y="2204780"/>
                </a:cubicBezTo>
                <a:lnTo>
                  <a:pt x="12192000" y="3436352"/>
                </a:lnTo>
                <a:lnTo>
                  <a:pt x="0" y="3436352"/>
                </a:lnTo>
                <a:close/>
                <a:moveTo>
                  <a:pt x="12192000" y="0"/>
                </a:moveTo>
                <a:lnTo>
                  <a:pt x="12192000" y="266717"/>
                </a:lnTo>
                <a:lnTo>
                  <a:pt x="12181213" y="159712"/>
                </a:lnTo>
                <a:lnTo>
                  <a:pt x="12185281" y="133053"/>
                </a:lnTo>
                <a:cubicBezTo>
                  <a:pt x="12189724" y="89306"/>
                  <a:pt x="12192000" y="44919"/>
                  <a:pt x="12192000" y="0"/>
                </a:cubicBezTo>
                <a:close/>
                <a:moveTo>
                  <a:pt x="0" y="0"/>
                </a:moveTo>
                <a:cubicBezTo>
                  <a:pt x="0" y="44919"/>
                  <a:pt x="2276" y="89306"/>
                  <a:pt x="6719" y="133053"/>
                </a:cubicBezTo>
                <a:lnTo>
                  <a:pt x="10787" y="159712"/>
                </a:lnTo>
                <a:lnTo>
                  <a:pt x="0" y="266717"/>
                </a:lnTo>
                <a:close/>
              </a:path>
            </a:pathLst>
          </a:custGeom>
          <a:solidFill>
            <a:schemeClr val="bg1"/>
          </a:solidFill>
          <a:ln w="12700" cap="sq">
            <a:noFill/>
            <a:miter/>
          </a:ln>
          <a:effectLst>
            <a:outerShdw blurRad="419100" dist="38100" dir="16200000" rotWithShape="0">
              <a:schemeClr val="accent1">
                <a:alpha val="24000"/>
              </a:schemeClr>
            </a:outerShdw>
          </a:effectLst>
        </p:spPr>
        <p:txBody>
          <a:bodyPr vert="horz" wrap="square" lIns="91440" tIns="45720" rIns="91440" bIns="45720" rtlCol="0" anchor="ctr"/>
          <a:lstStyle/>
          <a:p>
            <a:pPr algn="ctr"/>
            <a:endParaRPr kumimoji="1" lang="zh-CN" altLang="en-US"/>
          </a:p>
        </p:txBody>
      </p:sp>
      <p:sp>
        <p:nvSpPr>
          <p:cNvPr id="55" name="标题 1"/>
          <p:cNvSpPr txBox="1"/>
          <p:nvPr/>
        </p:nvSpPr>
        <p:spPr>
          <a:xfrm>
            <a:off x="0" y="3421648"/>
            <a:ext cx="12192000" cy="3436352"/>
          </a:xfrm>
          <a:custGeom>
            <a:avLst/>
            <a:gdLst>
              <a:gd name="connsiteX0" fmla="*/ 0 w 12192000"/>
              <a:gd name="connsiteY0" fmla="*/ 2204780 h 3436352"/>
              <a:gd name="connsiteX1" fmla="*/ 680665 w 12192000"/>
              <a:gd name="connsiteY1" fmla="*/ 2885445 h 3436352"/>
              <a:gd name="connsiteX2" fmla="*/ 11511335 w 12192000"/>
              <a:gd name="connsiteY2" fmla="*/ 2885445 h 3436352"/>
              <a:gd name="connsiteX3" fmla="*/ 12192000 w 12192000"/>
              <a:gd name="connsiteY3" fmla="*/ 2204780 h 3436352"/>
              <a:gd name="connsiteX4" fmla="*/ 12192000 w 12192000"/>
              <a:gd name="connsiteY4" fmla="*/ 3436352 h 3436352"/>
              <a:gd name="connsiteX5" fmla="*/ 0 w 12192000"/>
              <a:gd name="connsiteY5" fmla="*/ 3436352 h 3436352"/>
              <a:gd name="connsiteX6" fmla="*/ 12192000 w 12192000"/>
              <a:gd name="connsiteY6" fmla="*/ 0 h 3436352"/>
              <a:gd name="connsiteX7" fmla="*/ 12192000 w 12192000"/>
              <a:gd name="connsiteY7" fmla="*/ 266717 h 3436352"/>
              <a:gd name="connsiteX8" fmla="*/ 12181213 w 12192000"/>
              <a:gd name="connsiteY8" fmla="*/ 159712 h 3436352"/>
              <a:gd name="connsiteX9" fmla="*/ 12185281 w 12192000"/>
              <a:gd name="connsiteY9" fmla="*/ 133053 h 3436352"/>
              <a:gd name="connsiteX10" fmla="*/ 12192000 w 12192000"/>
              <a:gd name="connsiteY10" fmla="*/ 0 h 3436352"/>
              <a:gd name="connsiteX11" fmla="*/ 0 w 12192000"/>
              <a:gd name="connsiteY11" fmla="*/ 0 h 3436352"/>
              <a:gd name="connsiteX12" fmla="*/ 6719 w 12192000"/>
              <a:gd name="connsiteY12" fmla="*/ 133053 h 3436352"/>
              <a:gd name="connsiteX13" fmla="*/ 10787 w 12192000"/>
              <a:gd name="connsiteY13" fmla="*/ 159712 h 3436352"/>
              <a:gd name="connsiteX14" fmla="*/ 0 w 12192000"/>
              <a:gd name="connsiteY14" fmla="*/ 266717 h 3436352"/>
            </a:gdLst>
            <a:ahLst/>
            <a:cxnLst/>
            <a:rect l="l" t="t" r="r" b="b"/>
            <a:pathLst>
              <a:path w="12192000" h="3436352">
                <a:moveTo>
                  <a:pt x="0" y="2204780"/>
                </a:moveTo>
                <a:cubicBezTo>
                  <a:pt x="0" y="2580701"/>
                  <a:pt x="304744" y="2885445"/>
                  <a:pt x="680665" y="2885445"/>
                </a:cubicBezTo>
                <a:lnTo>
                  <a:pt x="11511335" y="2885445"/>
                </a:lnTo>
                <a:cubicBezTo>
                  <a:pt x="11887256" y="2885445"/>
                  <a:pt x="12192000" y="2580701"/>
                  <a:pt x="12192000" y="2204780"/>
                </a:cubicBezTo>
                <a:lnTo>
                  <a:pt x="12192000" y="3436352"/>
                </a:lnTo>
                <a:lnTo>
                  <a:pt x="0" y="3436352"/>
                </a:lnTo>
                <a:close/>
                <a:moveTo>
                  <a:pt x="12192000" y="0"/>
                </a:moveTo>
                <a:lnTo>
                  <a:pt x="12192000" y="266717"/>
                </a:lnTo>
                <a:lnTo>
                  <a:pt x="12181213" y="159712"/>
                </a:lnTo>
                <a:lnTo>
                  <a:pt x="12185281" y="133053"/>
                </a:lnTo>
                <a:cubicBezTo>
                  <a:pt x="12189724" y="89306"/>
                  <a:pt x="12192000" y="44919"/>
                  <a:pt x="12192000" y="0"/>
                </a:cubicBezTo>
                <a:close/>
                <a:moveTo>
                  <a:pt x="0" y="0"/>
                </a:moveTo>
                <a:cubicBezTo>
                  <a:pt x="0" y="44919"/>
                  <a:pt x="2276" y="89306"/>
                  <a:pt x="6719" y="133053"/>
                </a:cubicBezTo>
                <a:lnTo>
                  <a:pt x="10787" y="159712"/>
                </a:lnTo>
                <a:lnTo>
                  <a:pt x="0" y="266717"/>
                </a:lnTo>
                <a:close/>
              </a:path>
            </a:pathLst>
          </a:cu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56" name="标题 1"/>
          <p:cNvSpPr txBox="1"/>
          <p:nvPr/>
        </p:nvSpPr>
        <p:spPr>
          <a:xfrm>
            <a:off x="681820" y="4958808"/>
            <a:ext cx="992915" cy="665253"/>
          </a:xfrm>
          <a:prstGeom prst="wedgeRoundRectCallout">
            <a:avLst/>
          </a:prstGeom>
          <a:solidFill>
            <a:schemeClr val="bg1"/>
          </a:solidFill>
          <a:ln w="12700" cap="sq">
            <a:solidFill>
              <a:schemeClr val="accent1"/>
            </a:solidFill>
            <a:miter/>
          </a:ln>
        </p:spPr>
        <p:txBody>
          <a:bodyPr vert="horz" wrap="square" lIns="91440" tIns="45720" rIns="91440" bIns="45720" rtlCol="0" anchor="ctr"/>
          <a:lstStyle/>
          <a:p>
            <a:pPr algn="ctr"/>
            <a:endParaRPr kumimoji="1" lang="zh-CN" altLang="en-US"/>
          </a:p>
        </p:txBody>
      </p:sp>
      <p:sp>
        <p:nvSpPr>
          <p:cNvPr id="57" name="标题 1"/>
          <p:cNvSpPr txBox="1"/>
          <p:nvPr/>
        </p:nvSpPr>
        <p:spPr>
          <a:xfrm>
            <a:off x="10859992" y="5338919"/>
            <a:ext cx="533443" cy="357407"/>
          </a:xfrm>
          <a:prstGeom prst="wedgeRoundRectCallout">
            <a:avLst/>
          </a:prstGeom>
          <a:solidFill>
            <a:schemeClr val="bg1"/>
          </a:solidFill>
          <a:ln w="12700" cap="sq">
            <a:solidFill>
              <a:schemeClr val="accent1"/>
            </a:solidFill>
            <a:miter/>
          </a:ln>
        </p:spPr>
        <p:txBody>
          <a:bodyPr vert="horz" wrap="square" lIns="91440" tIns="45720" rIns="91440" bIns="45720" rtlCol="0" anchor="ctr"/>
          <a:lstStyle/>
          <a:p>
            <a:pPr algn="ctr"/>
            <a:endParaRPr kumimoji="1" lang="zh-CN" altLang="en-US"/>
          </a:p>
        </p:txBody>
      </p:sp>
      <p:sp>
        <p:nvSpPr>
          <p:cNvPr id="58" name="标题 1"/>
          <p:cNvSpPr txBox="1"/>
          <p:nvPr/>
        </p:nvSpPr>
        <p:spPr>
          <a:xfrm>
            <a:off x="1752600" y="2754326"/>
            <a:ext cx="9105900" cy="2579674"/>
          </a:xfrm>
          <a:prstGeom prst="rect">
            <a:avLst/>
          </a:prstGeom>
          <a:noFill/>
          <a:ln>
            <a:noFill/>
          </a:ln>
        </p:spPr>
        <p:txBody>
          <a:bodyPr vert="horz" wrap="square" lIns="0" tIns="0" rIns="0" bIns="0" rtlCol="0" anchor="ctr"/>
          <a:lstStyle/>
          <a:p>
            <a:pPr algn="ctr"/>
            <a:r>
              <a:rPr kumimoji="1" lang="en-US" altLang="zh-CN" sz="4200" dirty="0">
                <a:ln w="12700">
                  <a:noFill/>
                </a:ln>
                <a:solidFill>
                  <a:srgbClr val="7011AB">
                    <a:alpha val="100000"/>
                  </a:srgbClr>
                </a:solidFill>
                <a:latin typeface="poppins-bold"/>
                <a:ea typeface="poppins-bold"/>
                <a:cs typeface="poppins-bold"/>
              </a:rPr>
              <a:t>Replica Set</a:t>
            </a:r>
            <a:endParaRPr kumimoji="1" lang="zh-CN" altLang="en-US" dirty="0"/>
          </a:p>
        </p:txBody>
      </p:sp>
      <p:sp>
        <p:nvSpPr>
          <p:cNvPr id="59" name="标题 1"/>
          <p:cNvSpPr txBox="1"/>
          <p:nvPr/>
        </p:nvSpPr>
        <p:spPr>
          <a:xfrm>
            <a:off x="4213273" y="69178"/>
            <a:ext cx="3972986" cy="2546506"/>
          </a:xfrm>
          <a:prstGeom prst="rect">
            <a:avLst/>
          </a:prstGeom>
          <a:noFill/>
          <a:ln>
            <a:noFill/>
          </a:ln>
        </p:spPr>
        <p:txBody>
          <a:bodyPr vert="horz" wrap="square" lIns="0" tIns="0" rIns="0" bIns="0" rtlCol="0" anchor="b"/>
          <a:lstStyle/>
          <a:p>
            <a:pPr algn="ctr"/>
            <a:endParaRPr kumimoji="1" lang="zh-CN" altLang="en-US" dirty="0"/>
          </a:p>
        </p:txBody>
      </p:sp>
    </p:spTree>
    <p:extLst>
      <p:ext uri="{BB962C8B-B14F-4D97-AF65-F5344CB8AC3E}">
        <p14:creationId xmlns:p14="http://schemas.microsoft.com/office/powerpoint/2010/main" val="3485628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1"/>
          <p:cNvSpPr txBox="1"/>
          <p:nvPr/>
        </p:nvSpPr>
        <p:spPr>
          <a:xfrm>
            <a:off x="783617" y="385281"/>
            <a:ext cx="10671175" cy="468000"/>
          </a:xfrm>
          <a:prstGeom prst="rect">
            <a:avLst/>
          </a:prstGeom>
          <a:noFill/>
          <a:ln>
            <a:noFill/>
          </a:ln>
        </p:spPr>
        <p:txBody>
          <a:bodyPr vert="horz" wrap="square" lIns="0" tIns="0" rIns="0" bIns="0" rtlCol="0" anchor="ctr"/>
          <a:lstStyle/>
          <a:p>
            <a:pPr algn="l"/>
            <a:endParaRPr kumimoji="1" lang="zh-CN" altLang="en-US"/>
          </a:p>
        </p:txBody>
      </p:sp>
      <p:pic>
        <p:nvPicPr>
          <p:cNvPr id="4" name="Picture 3"/>
          <p:cNvPicPr>
            <a:picLocks noChangeAspect="1"/>
          </p:cNvPicPr>
          <p:nvPr/>
        </p:nvPicPr>
        <p:blipFill>
          <a:blip r:embed="rId2">
            <a:alphaModFix/>
          </a:blip>
          <a:srcRect/>
          <a:stretch>
            <a:fillRect/>
          </a:stretch>
        </p:blipFill>
        <p:spPr>
          <a:xfrm>
            <a:off x="6180901" y="578159"/>
            <a:ext cx="5315857" cy="5894560"/>
          </a:xfrm>
          <a:prstGeom prst="rect">
            <a:avLst/>
          </a:prstGeom>
        </p:spPr>
      </p:pic>
      <p:sp>
        <p:nvSpPr>
          <p:cNvPr id="5" name="标题 1">
            <a:extLst>
              <a:ext uri="{FF2B5EF4-FFF2-40B4-BE49-F238E27FC236}">
                <a16:creationId xmlns:a16="http://schemas.microsoft.com/office/drawing/2014/main" id="{EABE56D2-E7FB-FA09-FE6D-214DCBE4DA9C}"/>
              </a:ext>
            </a:extLst>
          </p:cNvPr>
          <p:cNvSpPr txBox="1"/>
          <p:nvPr/>
        </p:nvSpPr>
        <p:spPr>
          <a:xfrm>
            <a:off x="1005100" y="619281"/>
            <a:ext cx="3375025" cy="3036631"/>
          </a:xfrm>
          <a:prstGeom prst="roundRect">
            <a:avLst>
              <a:gd name="adj" fmla="val 6800"/>
            </a:avLst>
          </a:prstGeom>
          <a:solidFill>
            <a:schemeClr val="accent1">
              <a:lumMod val="20000"/>
              <a:lumOff val="80000"/>
              <a:alpha val="100000"/>
            </a:schemeClr>
          </a:solidFill>
          <a:ln w="12700" cap="flat">
            <a:noFill/>
            <a:miter/>
          </a:ln>
          <a:effectLst/>
        </p:spPr>
        <p:txBody>
          <a:bodyPr vert="horz" wrap="square" lIns="91440" tIns="45720" rIns="91440" bIns="45720" rtlCol="0" anchor="ctr"/>
          <a:lstStyle/>
          <a:p>
            <a:pPr algn="ctr"/>
            <a:endParaRPr kumimoji="1" lang="zh-CN" altLang="en-US" dirty="0"/>
          </a:p>
        </p:txBody>
      </p:sp>
      <p:sp>
        <p:nvSpPr>
          <p:cNvPr id="6" name="TextBox 5">
            <a:extLst>
              <a:ext uri="{FF2B5EF4-FFF2-40B4-BE49-F238E27FC236}">
                <a16:creationId xmlns:a16="http://schemas.microsoft.com/office/drawing/2014/main" id="{9EAB03DA-B8BC-903C-866E-B3D7344F9306}"/>
              </a:ext>
            </a:extLst>
          </p:cNvPr>
          <p:cNvSpPr txBox="1"/>
          <p:nvPr/>
        </p:nvSpPr>
        <p:spPr>
          <a:xfrm>
            <a:off x="1222513" y="853281"/>
            <a:ext cx="2872409" cy="338554"/>
          </a:xfrm>
          <a:prstGeom prst="rect">
            <a:avLst/>
          </a:prstGeom>
          <a:noFill/>
        </p:spPr>
        <p:txBody>
          <a:bodyPr wrap="square" rtlCol="0">
            <a:spAutoFit/>
          </a:bodyPr>
          <a:lstStyle/>
          <a:p>
            <a:r>
              <a:rPr lang="en-US" sz="1600" b="1" dirty="0">
                <a:latin typeface="Poppins" panose="00000500000000000000" pitchFamily="2" charset="0"/>
                <a:cs typeface="Poppins" panose="00000500000000000000" pitchFamily="2" charset="0"/>
              </a:rPr>
              <a:t>Replica Set:</a:t>
            </a:r>
          </a:p>
        </p:txBody>
      </p:sp>
      <p:sp>
        <p:nvSpPr>
          <p:cNvPr id="8" name="TextBox 7">
            <a:extLst>
              <a:ext uri="{FF2B5EF4-FFF2-40B4-BE49-F238E27FC236}">
                <a16:creationId xmlns:a16="http://schemas.microsoft.com/office/drawing/2014/main" id="{E139EDCD-44C6-9F52-AD1D-699662B1E573}"/>
              </a:ext>
            </a:extLst>
          </p:cNvPr>
          <p:cNvSpPr txBox="1"/>
          <p:nvPr/>
        </p:nvSpPr>
        <p:spPr>
          <a:xfrm>
            <a:off x="1341783" y="1371600"/>
            <a:ext cx="2753139" cy="1815882"/>
          </a:xfrm>
          <a:prstGeom prst="rect">
            <a:avLst/>
          </a:prstGeom>
          <a:noFill/>
        </p:spPr>
        <p:txBody>
          <a:bodyPr wrap="square" rtlCol="0">
            <a:spAutoFit/>
          </a:bodyPr>
          <a:lstStyle/>
          <a:p>
            <a:r>
              <a:rPr lang="en-US" sz="1400" dirty="0">
                <a:latin typeface="Poppins" panose="00000500000000000000" pitchFamily="2" charset="0"/>
                <a:cs typeface="Poppins" panose="00000500000000000000" pitchFamily="2" charset="0"/>
              </a:rPr>
              <a:t>A ReplicaSet ensures that a specified number of pod replicas are running at any given time. If a pod fails or is deleted, the ReplicaSet automatically creates a new one to maintain the desired state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ADCB13-D59F-0522-CD5E-98D654547EE0}"/>
              </a:ext>
            </a:extLst>
          </p:cNvPr>
          <p:cNvPicPr>
            <a:picLocks noChangeAspect="1"/>
          </p:cNvPicPr>
          <p:nvPr/>
        </p:nvPicPr>
        <p:blipFill>
          <a:blip r:embed="rId2"/>
          <a:stretch>
            <a:fillRect/>
          </a:stretch>
        </p:blipFill>
        <p:spPr>
          <a:xfrm>
            <a:off x="784443" y="1490870"/>
            <a:ext cx="10914318" cy="4813035"/>
          </a:xfrm>
          <a:prstGeom prst="rect">
            <a:avLst/>
          </a:prstGeom>
        </p:spPr>
      </p:pic>
    </p:spTree>
    <p:extLst>
      <p:ext uri="{BB962C8B-B14F-4D97-AF65-F5344CB8AC3E}">
        <p14:creationId xmlns:p14="http://schemas.microsoft.com/office/powerpoint/2010/main" val="621789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D33304-A7D4-9F99-A974-A46F732F5170}"/>
              </a:ext>
            </a:extLst>
          </p:cNvPr>
          <p:cNvPicPr>
            <a:picLocks noChangeAspect="1"/>
          </p:cNvPicPr>
          <p:nvPr/>
        </p:nvPicPr>
        <p:blipFill>
          <a:blip r:embed="rId2"/>
          <a:stretch>
            <a:fillRect/>
          </a:stretch>
        </p:blipFill>
        <p:spPr>
          <a:xfrm>
            <a:off x="6331214" y="538975"/>
            <a:ext cx="5118663" cy="3918226"/>
          </a:xfrm>
          <a:prstGeom prst="rect">
            <a:avLst/>
          </a:prstGeom>
        </p:spPr>
      </p:pic>
      <p:pic>
        <p:nvPicPr>
          <p:cNvPr id="5" name="Picture 4">
            <a:extLst>
              <a:ext uri="{FF2B5EF4-FFF2-40B4-BE49-F238E27FC236}">
                <a16:creationId xmlns:a16="http://schemas.microsoft.com/office/drawing/2014/main" id="{55BAC725-78A3-971B-3243-4F4EA95C7291}"/>
              </a:ext>
            </a:extLst>
          </p:cNvPr>
          <p:cNvPicPr>
            <a:picLocks noChangeAspect="1"/>
          </p:cNvPicPr>
          <p:nvPr/>
        </p:nvPicPr>
        <p:blipFill>
          <a:blip r:embed="rId3"/>
          <a:stretch>
            <a:fillRect/>
          </a:stretch>
        </p:blipFill>
        <p:spPr>
          <a:xfrm>
            <a:off x="742123" y="538975"/>
            <a:ext cx="3703641" cy="2034716"/>
          </a:xfrm>
          <a:prstGeom prst="rect">
            <a:avLst/>
          </a:prstGeom>
        </p:spPr>
      </p:pic>
      <p:pic>
        <p:nvPicPr>
          <p:cNvPr id="7" name="Picture 6">
            <a:extLst>
              <a:ext uri="{FF2B5EF4-FFF2-40B4-BE49-F238E27FC236}">
                <a16:creationId xmlns:a16="http://schemas.microsoft.com/office/drawing/2014/main" id="{E8CB4390-53A2-B2B1-0432-CEBE61CBFB9A}"/>
              </a:ext>
            </a:extLst>
          </p:cNvPr>
          <p:cNvPicPr>
            <a:picLocks noChangeAspect="1"/>
          </p:cNvPicPr>
          <p:nvPr/>
        </p:nvPicPr>
        <p:blipFill>
          <a:blip r:embed="rId4"/>
          <a:stretch>
            <a:fillRect/>
          </a:stretch>
        </p:blipFill>
        <p:spPr>
          <a:xfrm>
            <a:off x="742123" y="3067080"/>
            <a:ext cx="3749365" cy="3109229"/>
          </a:xfrm>
          <a:prstGeom prst="rect">
            <a:avLst/>
          </a:prstGeom>
        </p:spPr>
      </p:pic>
      <p:pic>
        <p:nvPicPr>
          <p:cNvPr id="4" name="Picture 3">
            <a:extLst>
              <a:ext uri="{FF2B5EF4-FFF2-40B4-BE49-F238E27FC236}">
                <a16:creationId xmlns:a16="http://schemas.microsoft.com/office/drawing/2014/main" id="{73D71723-5554-1272-723D-DA8766EE50F2}"/>
              </a:ext>
            </a:extLst>
          </p:cNvPr>
          <p:cNvPicPr>
            <a:picLocks noChangeAspect="1"/>
          </p:cNvPicPr>
          <p:nvPr/>
        </p:nvPicPr>
        <p:blipFill>
          <a:blip r:embed="rId5"/>
          <a:stretch>
            <a:fillRect/>
          </a:stretch>
        </p:blipFill>
        <p:spPr>
          <a:xfrm>
            <a:off x="6331214" y="6204884"/>
            <a:ext cx="4968671" cy="281964"/>
          </a:xfrm>
          <a:prstGeom prst="rect">
            <a:avLst/>
          </a:prstGeom>
        </p:spPr>
      </p:pic>
      <p:cxnSp>
        <p:nvCxnSpPr>
          <p:cNvPr id="8" name="Connector: Curved 7">
            <a:extLst>
              <a:ext uri="{FF2B5EF4-FFF2-40B4-BE49-F238E27FC236}">
                <a16:creationId xmlns:a16="http://schemas.microsoft.com/office/drawing/2014/main" id="{B2417C02-CC3B-0C1C-F73C-69F4FAB79E5B}"/>
              </a:ext>
            </a:extLst>
          </p:cNvPr>
          <p:cNvCxnSpPr>
            <a:cxnSpLocks/>
            <a:endCxn id="4" idx="1"/>
          </p:cNvCxnSpPr>
          <p:nvPr/>
        </p:nvCxnSpPr>
        <p:spPr>
          <a:xfrm rot="10800000" flipV="1">
            <a:off x="6331215" y="5610224"/>
            <a:ext cx="822061" cy="735641"/>
          </a:xfrm>
          <a:prstGeom prst="curvedConnector3">
            <a:avLst>
              <a:gd name="adj1" fmla="val 127808"/>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100E1A5-3645-595C-AEFF-773F70E50307}"/>
              </a:ext>
            </a:extLst>
          </p:cNvPr>
          <p:cNvSpPr txBox="1"/>
          <p:nvPr/>
        </p:nvSpPr>
        <p:spPr>
          <a:xfrm>
            <a:off x="7153276" y="5429250"/>
            <a:ext cx="1990724" cy="338554"/>
          </a:xfrm>
          <a:prstGeom prst="rect">
            <a:avLst/>
          </a:prstGeom>
          <a:noFill/>
        </p:spPr>
        <p:txBody>
          <a:bodyPr wrap="square" rtlCol="0">
            <a:spAutoFit/>
          </a:bodyPr>
          <a:lstStyle/>
          <a:p>
            <a:r>
              <a:rPr lang="en-US" sz="1600" dirty="0">
                <a:latin typeface="Poppins" panose="00000500000000000000" pitchFamily="2" charset="0"/>
                <a:cs typeface="Poppins" panose="00000500000000000000" pitchFamily="2" charset="0"/>
              </a:rPr>
              <a:t>If scaling needed</a:t>
            </a:r>
          </a:p>
        </p:txBody>
      </p:sp>
    </p:spTree>
    <p:extLst>
      <p:ext uri="{BB962C8B-B14F-4D97-AF65-F5344CB8AC3E}">
        <p14:creationId xmlns:p14="http://schemas.microsoft.com/office/powerpoint/2010/main" val="4223908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标题 1"/>
          <p:cNvSpPr txBox="1"/>
          <p:nvPr/>
        </p:nvSpPr>
        <p:spPr>
          <a:xfrm>
            <a:off x="0" y="6474752"/>
            <a:ext cx="12192000" cy="383247"/>
          </a:xfrm>
          <a:prstGeom prst="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53" name="标题 1"/>
          <p:cNvSpPr txBox="1"/>
          <p:nvPr/>
        </p:nvSpPr>
        <p:spPr>
          <a:xfrm>
            <a:off x="0" y="790186"/>
            <a:ext cx="10440000" cy="1080000"/>
          </a:xfrm>
          <a:prstGeom prst="rect">
            <a:avLst/>
          </a:prstGeom>
          <a:solidFill>
            <a:schemeClr val="accent1"/>
          </a:solidFill>
          <a:ln w="12700" cap="sq">
            <a:noFill/>
            <a:miter/>
          </a:ln>
          <a:effectLst>
            <a:outerShdw blurRad="508000" dist="190500" dir="5400000" sx="105000" sy="105000" algn="t" rotWithShape="0">
              <a:schemeClr val="accent1">
                <a:alpha val="25000"/>
              </a:schemeClr>
            </a:outerShdw>
          </a:effectLst>
        </p:spPr>
        <p:txBody>
          <a:bodyPr vert="horz" wrap="square" lIns="0" tIns="0" rIns="0" bIns="0" rtlCol="0" anchor="ctr"/>
          <a:lstStyle/>
          <a:p>
            <a:pPr algn="l"/>
            <a:endParaRPr kumimoji="1" lang="zh-CN" altLang="en-US"/>
          </a:p>
        </p:txBody>
      </p:sp>
      <p:sp>
        <p:nvSpPr>
          <p:cNvPr id="54" name="标题 1"/>
          <p:cNvSpPr txBox="1"/>
          <p:nvPr/>
        </p:nvSpPr>
        <p:spPr>
          <a:xfrm>
            <a:off x="3317963" y="924313"/>
            <a:ext cx="6930093" cy="864000"/>
          </a:xfrm>
          <a:prstGeom prst="rect">
            <a:avLst/>
          </a:prstGeom>
          <a:noFill/>
          <a:ln cap="sq">
            <a:noFill/>
          </a:ln>
          <a:effectLst/>
        </p:spPr>
        <p:txBody>
          <a:bodyPr vert="horz" wrap="square" lIns="0" tIns="0" rIns="0" bIns="0" rtlCol="0" anchor="ctr"/>
          <a:lstStyle/>
          <a:p>
            <a:pPr algn="r"/>
            <a:r>
              <a:rPr kumimoji="1" lang="en-US" altLang="zh-CN" sz="5400">
                <a:ln w="12700">
                  <a:noFill/>
                </a:ln>
                <a:solidFill>
                  <a:srgbClr val="FFFFFF">
                    <a:alpha val="100000"/>
                  </a:srgbClr>
                </a:solidFill>
                <a:latin typeface="poppins-bold"/>
                <a:ea typeface="poppins-bold"/>
                <a:cs typeface="poppins-bold"/>
              </a:rPr>
              <a:t>CONTENTS</a:t>
            </a:r>
            <a:endParaRPr kumimoji="1" lang="zh-CN" altLang="en-US"/>
          </a:p>
        </p:txBody>
      </p:sp>
      <p:cxnSp>
        <p:nvCxnSpPr>
          <p:cNvPr id="55" name="标题 1"/>
          <p:cNvCxnSpPr/>
          <p:nvPr/>
        </p:nvCxnSpPr>
        <p:spPr>
          <a:xfrm>
            <a:off x="0" y="625202"/>
            <a:ext cx="5947954" cy="0"/>
          </a:xfrm>
          <a:prstGeom prst="line">
            <a:avLst/>
          </a:prstGeom>
          <a:noFill/>
          <a:ln w="19050" cap="sq">
            <a:solidFill>
              <a:schemeClr val="accent1"/>
            </a:solidFill>
            <a:miter/>
          </a:ln>
        </p:spPr>
      </p:cxnSp>
      <p:sp>
        <p:nvSpPr>
          <p:cNvPr id="56" name="标题 1"/>
          <p:cNvSpPr txBox="1"/>
          <p:nvPr/>
        </p:nvSpPr>
        <p:spPr>
          <a:xfrm>
            <a:off x="1029593" y="2676555"/>
            <a:ext cx="720001" cy="720000"/>
          </a:xfrm>
          <a:prstGeom prst="roundRect">
            <a:avLst>
              <a:gd name="adj" fmla="val 13192"/>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57" name="标题 1"/>
          <p:cNvSpPr txBox="1"/>
          <p:nvPr/>
        </p:nvSpPr>
        <p:spPr>
          <a:xfrm>
            <a:off x="1101593" y="2820555"/>
            <a:ext cx="576000" cy="432000"/>
          </a:xfrm>
          <a:prstGeom prst="rect">
            <a:avLst/>
          </a:prstGeom>
          <a:noFill/>
          <a:ln w="12700" cap="sq">
            <a:noFill/>
            <a:miter/>
          </a:ln>
        </p:spPr>
        <p:txBody>
          <a:bodyPr vert="horz" wrap="square" lIns="0" tIns="0" rIns="0" bIns="0" rtlCol="0" anchor="ctr"/>
          <a:lstStyle/>
          <a:p>
            <a:pPr algn="ctr"/>
            <a:r>
              <a:rPr kumimoji="1" lang="en-US" altLang="zh-CN" sz="2600">
                <a:ln w="12700">
                  <a:noFill/>
                </a:ln>
                <a:solidFill>
                  <a:srgbClr val="FFFFFF">
                    <a:alpha val="100000"/>
                  </a:srgbClr>
                </a:solidFill>
                <a:latin typeface="poppins-bold"/>
                <a:ea typeface="poppins-bold"/>
                <a:cs typeface="poppins-bold"/>
              </a:rPr>
              <a:t>01</a:t>
            </a:r>
            <a:endParaRPr kumimoji="1" lang="zh-CN" altLang="en-US"/>
          </a:p>
        </p:txBody>
      </p:sp>
      <p:sp>
        <p:nvSpPr>
          <p:cNvPr id="58" name="标题 1"/>
          <p:cNvSpPr txBox="1"/>
          <p:nvPr/>
        </p:nvSpPr>
        <p:spPr>
          <a:xfrm>
            <a:off x="1986583" y="2604555"/>
            <a:ext cx="4032000" cy="864000"/>
          </a:xfrm>
          <a:prstGeom prst="rect">
            <a:avLst/>
          </a:prstGeom>
          <a:noFill/>
          <a:ln>
            <a:noFill/>
          </a:ln>
        </p:spPr>
        <p:txBody>
          <a:bodyPr vert="horz" wrap="square" lIns="0" tIns="0" rIns="0" bIns="0" rtlCol="0" anchor="ctr"/>
          <a:lstStyle/>
          <a:p>
            <a:pPr algn="l"/>
            <a:r>
              <a:rPr kumimoji="1" lang="en-US" altLang="zh-CN" sz="1400" dirty="0">
                <a:ln w="12700">
                  <a:noFill/>
                </a:ln>
                <a:solidFill>
                  <a:srgbClr val="262626">
                    <a:alpha val="100000"/>
                  </a:srgbClr>
                </a:solidFill>
                <a:latin typeface="Poppins"/>
                <a:ea typeface="Poppins"/>
                <a:cs typeface="Poppins"/>
              </a:rPr>
              <a:t>Introduction to Kubernetes</a:t>
            </a:r>
            <a:endParaRPr kumimoji="1" lang="zh-CN" altLang="en-US" dirty="0"/>
          </a:p>
        </p:txBody>
      </p:sp>
      <p:sp>
        <p:nvSpPr>
          <p:cNvPr id="59" name="标题 1"/>
          <p:cNvSpPr txBox="1"/>
          <p:nvPr/>
        </p:nvSpPr>
        <p:spPr>
          <a:xfrm>
            <a:off x="6529636" y="2676555"/>
            <a:ext cx="720001" cy="720000"/>
          </a:xfrm>
          <a:prstGeom prst="roundRect">
            <a:avLst>
              <a:gd name="adj" fmla="val 13192"/>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60" name="标题 1"/>
          <p:cNvSpPr txBox="1"/>
          <p:nvPr/>
        </p:nvSpPr>
        <p:spPr>
          <a:xfrm>
            <a:off x="6601636" y="2820555"/>
            <a:ext cx="576000" cy="432000"/>
          </a:xfrm>
          <a:prstGeom prst="rect">
            <a:avLst/>
          </a:prstGeom>
          <a:noFill/>
          <a:ln w="12700" cap="sq">
            <a:noFill/>
            <a:miter/>
          </a:ln>
        </p:spPr>
        <p:txBody>
          <a:bodyPr vert="horz" wrap="square" lIns="0" tIns="0" rIns="0" bIns="0" rtlCol="0" anchor="ctr"/>
          <a:lstStyle/>
          <a:p>
            <a:pPr algn="ctr"/>
            <a:r>
              <a:rPr kumimoji="1" lang="en-US" altLang="zh-CN" sz="2600">
                <a:ln w="12700">
                  <a:noFill/>
                </a:ln>
                <a:solidFill>
                  <a:srgbClr val="FFFFFF">
                    <a:alpha val="100000"/>
                  </a:srgbClr>
                </a:solidFill>
                <a:latin typeface="poppins-bold"/>
                <a:ea typeface="poppins-bold"/>
                <a:cs typeface="poppins-bold"/>
              </a:rPr>
              <a:t>02</a:t>
            </a:r>
            <a:endParaRPr kumimoji="1" lang="zh-CN" altLang="en-US"/>
          </a:p>
        </p:txBody>
      </p:sp>
      <p:sp>
        <p:nvSpPr>
          <p:cNvPr id="61" name="标题 1"/>
          <p:cNvSpPr txBox="1"/>
          <p:nvPr/>
        </p:nvSpPr>
        <p:spPr>
          <a:xfrm>
            <a:off x="7486900" y="2604555"/>
            <a:ext cx="4032000" cy="864000"/>
          </a:xfrm>
          <a:prstGeom prst="rect">
            <a:avLst/>
          </a:prstGeom>
          <a:noFill/>
          <a:ln>
            <a:noFill/>
          </a:ln>
        </p:spPr>
        <p:txBody>
          <a:bodyPr vert="horz" wrap="square" lIns="0" tIns="0" rIns="0" bIns="0" rtlCol="0" anchor="ctr"/>
          <a:lstStyle/>
          <a:p>
            <a:pPr algn="l"/>
            <a:r>
              <a:rPr kumimoji="1" lang="en-US" altLang="zh-CN" sz="1400">
                <a:ln w="12700">
                  <a:noFill/>
                </a:ln>
                <a:solidFill>
                  <a:srgbClr val="262626">
                    <a:alpha val="100000"/>
                  </a:srgbClr>
                </a:solidFill>
                <a:latin typeface="Poppins"/>
                <a:ea typeface="Poppins"/>
                <a:cs typeface="Poppins"/>
              </a:rPr>
              <a:t>Core Components</a:t>
            </a:r>
            <a:endParaRPr kumimoji="1" lang="zh-CN" altLang="en-US"/>
          </a:p>
        </p:txBody>
      </p:sp>
      <p:sp>
        <p:nvSpPr>
          <p:cNvPr id="62" name="标题 1"/>
          <p:cNvSpPr txBox="1"/>
          <p:nvPr/>
        </p:nvSpPr>
        <p:spPr>
          <a:xfrm>
            <a:off x="1029593" y="3864387"/>
            <a:ext cx="720001" cy="720000"/>
          </a:xfrm>
          <a:prstGeom prst="roundRect">
            <a:avLst>
              <a:gd name="adj" fmla="val 13192"/>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63" name="标题 1"/>
          <p:cNvSpPr txBox="1"/>
          <p:nvPr/>
        </p:nvSpPr>
        <p:spPr>
          <a:xfrm>
            <a:off x="1101593" y="4008387"/>
            <a:ext cx="576000" cy="432000"/>
          </a:xfrm>
          <a:prstGeom prst="rect">
            <a:avLst/>
          </a:prstGeom>
          <a:noFill/>
          <a:ln w="12700" cap="sq">
            <a:noFill/>
            <a:miter/>
          </a:ln>
        </p:spPr>
        <p:txBody>
          <a:bodyPr vert="horz" wrap="square" lIns="0" tIns="0" rIns="0" bIns="0" rtlCol="0" anchor="ctr"/>
          <a:lstStyle/>
          <a:p>
            <a:pPr algn="ctr"/>
            <a:r>
              <a:rPr kumimoji="1" lang="en-US" altLang="zh-CN" sz="2600">
                <a:ln w="12700">
                  <a:noFill/>
                </a:ln>
                <a:solidFill>
                  <a:srgbClr val="FFFFFF">
                    <a:alpha val="100000"/>
                  </a:srgbClr>
                </a:solidFill>
                <a:latin typeface="poppins-bold"/>
                <a:ea typeface="poppins-bold"/>
                <a:cs typeface="poppins-bold"/>
              </a:rPr>
              <a:t>03</a:t>
            </a:r>
            <a:endParaRPr kumimoji="1" lang="zh-CN" altLang="en-US"/>
          </a:p>
        </p:txBody>
      </p:sp>
      <p:sp>
        <p:nvSpPr>
          <p:cNvPr id="64" name="标题 1"/>
          <p:cNvSpPr txBox="1"/>
          <p:nvPr/>
        </p:nvSpPr>
        <p:spPr>
          <a:xfrm>
            <a:off x="1987800" y="3855887"/>
            <a:ext cx="4032000" cy="864000"/>
          </a:xfrm>
          <a:prstGeom prst="rect">
            <a:avLst/>
          </a:prstGeom>
          <a:noFill/>
          <a:ln>
            <a:noFill/>
          </a:ln>
        </p:spPr>
        <p:txBody>
          <a:bodyPr vert="horz" wrap="square" lIns="0" tIns="0" rIns="0" bIns="0" rtlCol="0" anchor="ctr"/>
          <a:lstStyle/>
          <a:p>
            <a:pPr algn="l"/>
            <a:r>
              <a:rPr kumimoji="1" lang="en-US" altLang="zh-CN" sz="1400" dirty="0">
                <a:ln w="12700">
                  <a:noFill/>
                </a:ln>
                <a:solidFill>
                  <a:srgbClr val="262626">
                    <a:alpha val="100000"/>
                  </a:srgbClr>
                </a:solidFill>
                <a:latin typeface="Poppins"/>
                <a:ea typeface="Poppins"/>
                <a:cs typeface="Poppins"/>
              </a:rPr>
              <a:t>Resources</a:t>
            </a:r>
            <a:endParaRPr kumimoji="1"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标题 1"/>
          <p:cNvSpPr txBox="1"/>
          <p:nvPr/>
        </p:nvSpPr>
        <p:spPr>
          <a:xfrm>
            <a:off x="0" y="3254344"/>
            <a:ext cx="12192000" cy="3436352"/>
          </a:xfrm>
          <a:custGeom>
            <a:avLst/>
            <a:gdLst>
              <a:gd name="connsiteX0" fmla="*/ 0 w 12192000"/>
              <a:gd name="connsiteY0" fmla="*/ 2204780 h 3436352"/>
              <a:gd name="connsiteX1" fmla="*/ 680665 w 12192000"/>
              <a:gd name="connsiteY1" fmla="*/ 2885445 h 3436352"/>
              <a:gd name="connsiteX2" fmla="*/ 11511335 w 12192000"/>
              <a:gd name="connsiteY2" fmla="*/ 2885445 h 3436352"/>
              <a:gd name="connsiteX3" fmla="*/ 12192000 w 12192000"/>
              <a:gd name="connsiteY3" fmla="*/ 2204780 h 3436352"/>
              <a:gd name="connsiteX4" fmla="*/ 12192000 w 12192000"/>
              <a:gd name="connsiteY4" fmla="*/ 3436352 h 3436352"/>
              <a:gd name="connsiteX5" fmla="*/ 0 w 12192000"/>
              <a:gd name="connsiteY5" fmla="*/ 3436352 h 3436352"/>
              <a:gd name="connsiteX6" fmla="*/ 12192000 w 12192000"/>
              <a:gd name="connsiteY6" fmla="*/ 0 h 3436352"/>
              <a:gd name="connsiteX7" fmla="*/ 12192000 w 12192000"/>
              <a:gd name="connsiteY7" fmla="*/ 266717 h 3436352"/>
              <a:gd name="connsiteX8" fmla="*/ 12181213 w 12192000"/>
              <a:gd name="connsiteY8" fmla="*/ 159712 h 3436352"/>
              <a:gd name="connsiteX9" fmla="*/ 12185281 w 12192000"/>
              <a:gd name="connsiteY9" fmla="*/ 133053 h 3436352"/>
              <a:gd name="connsiteX10" fmla="*/ 12192000 w 12192000"/>
              <a:gd name="connsiteY10" fmla="*/ 0 h 3436352"/>
              <a:gd name="connsiteX11" fmla="*/ 0 w 12192000"/>
              <a:gd name="connsiteY11" fmla="*/ 0 h 3436352"/>
              <a:gd name="connsiteX12" fmla="*/ 6719 w 12192000"/>
              <a:gd name="connsiteY12" fmla="*/ 133053 h 3436352"/>
              <a:gd name="connsiteX13" fmla="*/ 10787 w 12192000"/>
              <a:gd name="connsiteY13" fmla="*/ 159712 h 3436352"/>
              <a:gd name="connsiteX14" fmla="*/ 0 w 12192000"/>
              <a:gd name="connsiteY14" fmla="*/ 266717 h 3436352"/>
            </a:gdLst>
            <a:ahLst/>
            <a:cxnLst/>
            <a:rect l="l" t="t" r="r" b="b"/>
            <a:pathLst>
              <a:path w="12192000" h="3436352">
                <a:moveTo>
                  <a:pt x="0" y="2204780"/>
                </a:moveTo>
                <a:cubicBezTo>
                  <a:pt x="0" y="2580701"/>
                  <a:pt x="304744" y="2885445"/>
                  <a:pt x="680665" y="2885445"/>
                </a:cubicBezTo>
                <a:lnTo>
                  <a:pt x="11511335" y="2885445"/>
                </a:lnTo>
                <a:cubicBezTo>
                  <a:pt x="11887256" y="2885445"/>
                  <a:pt x="12192000" y="2580701"/>
                  <a:pt x="12192000" y="2204780"/>
                </a:cubicBezTo>
                <a:lnTo>
                  <a:pt x="12192000" y="3436352"/>
                </a:lnTo>
                <a:lnTo>
                  <a:pt x="0" y="3436352"/>
                </a:lnTo>
                <a:close/>
                <a:moveTo>
                  <a:pt x="12192000" y="0"/>
                </a:moveTo>
                <a:lnTo>
                  <a:pt x="12192000" y="266717"/>
                </a:lnTo>
                <a:lnTo>
                  <a:pt x="12181213" y="159712"/>
                </a:lnTo>
                <a:lnTo>
                  <a:pt x="12185281" y="133053"/>
                </a:lnTo>
                <a:cubicBezTo>
                  <a:pt x="12189724" y="89306"/>
                  <a:pt x="12192000" y="44919"/>
                  <a:pt x="12192000" y="0"/>
                </a:cubicBezTo>
                <a:close/>
                <a:moveTo>
                  <a:pt x="0" y="0"/>
                </a:moveTo>
                <a:cubicBezTo>
                  <a:pt x="0" y="44919"/>
                  <a:pt x="2276" y="89306"/>
                  <a:pt x="6719" y="133053"/>
                </a:cubicBezTo>
                <a:lnTo>
                  <a:pt x="10787" y="159712"/>
                </a:lnTo>
                <a:lnTo>
                  <a:pt x="0" y="266717"/>
                </a:lnTo>
                <a:close/>
              </a:path>
            </a:pathLst>
          </a:custGeom>
          <a:solidFill>
            <a:schemeClr val="bg1"/>
          </a:solidFill>
          <a:ln w="12700" cap="sq">
            <a:noFill/>
            <a:miter/>
          </a:ln>
          <a:effectLst>
            <a:outerShdw blurRad="419100" dist="38100" dir="16200000" rotWithShape="0">
              <a:schemeClr val="accent1">
                <a:alpha val="24000"/>
              </a:schemeClr>
            </a:outerShdw>
          </a:effectLst>
        </p:spPr>
        <p:txBody>
          <a:bodyPr vert="horz" wrap="square" lIns="91440" tIns="45720" rIns="91440" bIns="45720" rtlCol="0" anchor="ctr"/>
          <a:lstStyle/>
          <a:p>
            <a:pPr algn="ctr"/>
            <a:endParaRPr kumimoji="1" lang="zh-CN" altLang="en-US"/>
          </a:p>
        </p:txBody>
      </p:sp>
      <p:sp>
        <p:nvSpPr>
          <p:cNvPr id="55" name="标题 1"/>
          <p:cNvSpPr txBox="1"/>
          <p:nvPr/>
        </p:nvSpPr>
        <p:spPr>
          <a:xfrm>
            <a:off x="0" y="3421648"/>
            <a:ext cx="12192000" cy="3436352"/>
          </a:xfrm>
          <a:custGeom>
            <a:avLst/>
            <a:gdLst>
              <a:gd name="connsiteX0" fmla="*/ 0 w 12192000"/>
              <a:gd name="connsiteY0" fmla="*/ 2204780 h 3436352"/>
              <a:gd name="connsiteX1" fmla="*/ 680665 w 12192000"/>
              <a:gd name="connsiteY1" fmla="*/ 2885445 h 3436352"/>
              <a:gd name="connsiteX2" fmla="*/ 11511335 w 12192000"/>
              <a:gd name="connsiteY2" fmla="*/ 2885445 h 3436352"/>
              <a:gd name="connsiteX3" fmla="*/ 12192000 w 12192000"/>
              <a:gd name="connsiteY3" fmla="*/ 2204780 h 3436352"/>
              <a:gd name="connsiteX4" fmla="*/ 12192000 w 12192000"/>
              <a:gd name="connsiteY4" fmla="*/ 3436352 h 3436352"/>
              <a:gd name="connsiteX5" fmla="*/ 0 w 12192000"/>
              <a:gd name="connsiteY5" fmla="*/ 3436352 h 3436352"/>
              <a:gd name="connsiteX6" fmla="*/ 12192000 w 12192000"/>
              <a:gd name="connsiteY6" fmla="*/ 0 h 3436352"/>
              <a:gd name="connsiteX7" fmla="*/ 12192000 w 12192000"/>
              <a:gd name="connsiteY7" fmla="*/ 266717 h 3436352"/>
              <a:gd name="connsiteX8" fmla="*/ 12181213 w 12192000"/>
              <a:gd name="connsiteY8" fmla="*/ 159712 h 3436352"/>
              <a:gd name="connsiteX9" fmla="*/ 12185281 w 12192000"/>
              <a:gd name="connsiteY9" fmla="*/ 133053 h 3436352"/>
              <a:gd name="connsiteX10" fmla="*/ 12192000 w 12192000"/>
              <a:gd name="connsiteY10" fmla="*/ 0 h 3436352"/>
              <a:gd name="connsiteX11" fmla="*/ 0 w 12192000"/>
              <a:gd name="connsiteY11" fmla="*/ 0 h 3436352"/>
              <a:gd name="connsiteX12" fmla="*/ 6719 w 12192000"/>
              <a:gd name="connsiteY12" fmla="*/ 133053 h 3436352"/>
              <a:gd name="connsiteX13" fmla="*/ 10787 w 12192000"/>
              <a:gd name="connsiteY13" fmla="*/ 159712 h 3436352"/>
              <a:gd name="connsiteX14" fmla="*/ 0 w 12192000"/>
              <a:gd name="connsiteY14" fmla="*/ 266717 h 3436352"/>
            </a:gdLst>
            <a:ahLst/>
            <a:cxnLst/>
            <a:rect l="l" t="t" r="r" b="b"/>
            <a:pathLst>
              <a:path w="12192000" h="3436352">
                <a:moveTo>
                  <a:pt x="0" y="2204780"/>
                </a:moveTo>
                <a:cubicBezTo>
                  <a:pt x="0" y="2580701"/>
                  <a:pt x="304744" y="2885445"/>
                  <a:pt x="680665" y="2885445"/>
                </a:cubicBezTo>
                <a:lnTo>
                  <a:pt x="11511335" y="2885445"/>
                </a:lnTo>
                <a:cubicBezTo>
                  <a:pt x="11887256" y="2885445"/>
                  <a:pt x="12192000" y="2580701"/>
                  <a:pt x="12192000" y="2204780"/>
                </a:cubicBezTo>
                <a:lnTo>
                  <a:pt x="12192000" y="3436352"/>
                </a:lnTo>
                <a:lnTo>
                  <a:pt x="0" y="3436352"/>
                </a:lnTo>
                <a:close/>
                <a:moveTo>
                  <a:pt x="12192000" y="0"/>
                </a:moveTo>
                <a:lnTo>
                  <a:pt x="12192000" y="266717"/>
                </a:lnTo>
                <a:lnTo>
                  <a:pt x="12181213" y="159712"/>
                </a:lnTo>
                <a:lnTo>
                  <a:pt x="12185281" y="133053"/>
                </a:lnTo>
                <a:cubicBezTo>
                  <a:pt x="12189724" y="89306"/>
                  <a:pt x="12192000" y="44919"/>
                  <a:pt x="12192000" y="0"/>
                </a:cubicBezTo>
                <a:close/>
                <a:moveTo>
                  <a:pt x="0" y="0"/>
                </a:moveTo>
                <a:cubicBezTo>
                  <a:pt x="0" y="44919"/>
                  <a:pt x="2276" y="89306"/>
                  <a:pt x="6719" y="133053"/>
                </a:cubicBezTo>
                <a:lnTo>
                  <a:pt x="10787" y="159712"/>
                </a:lnTo>
                <a:lnTo>
                  <a:pt x="0" y="266717"/>
                </a:lnTo>
                <a:close/>
              </a:path>
            </a:pathLst>
          </a:cu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56" name="标题 1"/>
          <p:cNvSpPr txBox="1"/>
          <p:nvPr/>
        </p:nvSpPr>
        <p:spPr>
          <a:xfrm>
            <a:off x="681820" y="4958808"/>
            <a:ext cx="992915" cy="665253"/>
          </a:xfrm>
          <a:prstGeom prst="wedgeRoundRectCallout">
            <a:avLst/>
          </a:prstGeom>
          <a:solidFill>
            <a:schemeClr val="bg1"/>
          </a:solidFill>
          <a:ln w="12700" cap="sq">
            <a:solidFill>
              <a:schemeClr val="accent1"/>
            </a:solidFill>
            <a:miter/>
          </a:ln>
        </p:spPr>
        <p:txBody>
          <a:bodyPr vert="horz" wrap="square" lIns="91440" tIns="45720" rIns="91440" bIns="45720" rtlCol="0" anchor="ctr"/>
          <a:lstStyle/>
          <a:p>
            <a:pPr algn="ctr"/>
            <a:endParaRPr kumimoji="1" lang="zh-CN" altLang="en-US"/>
          </a:p>
        </p:txBody>
      </p:sp>
      <p:sp>
        <p:nvSpPr>
          <p:cNvPr id="57" name="标题 1"/>
          <p:cNvSpPr txBox="1"/>
          <p:nvPr/>
        </p:nvSpPr>
        <p:spPr>
          <a:xfrm>
            <a:off x="10859992" y="5338919"/>
            <a:ext cx="533443" cy="357407"/>
          </a:xfrm>
          <a:prstGeom prst="wedgeRoundRectCallout">
            <a:avLst/>
          </a:prstGeom>
          <a:solidFill>
            <a:schemeClr val="bg1"/>
          </a:solidFill>
          <a:ln w="12700" cap="sq">
            <a:solidFill>
              <a:schemeClr val="accent1"/>
            </a:solidFill>
            <a:miter/>
          </a:ln>
        </p:spPr>
        <p:txBody>
          <a:bodyPr vert="horz" wrap="square" lIns="91440" tIns="45720" rIns="91440" bIns="45720" rtlCol="0" anchor="ctr"/>
          <a:lstStyle/>
          <a:p>
            <a:pPr algn="ctr"/>
            <a:endParaRPr kumimoji="1" lang="zh-CN" altLang="en-US"/>
          </a:p>
        </p:txBody>
      </p:sp>
      <p:sp>
        <p:nvSpPr>
          <p:cNvPr id="58" name="标题 1"/>
          <p:cNvSpPr txBox="1"/>
          <p:nvPr/>
        </p:nvSpPr>
        <p:spPr>
          <a:xfrm>
            <a:off x="1752600" y="2754326"/>
            <a:ext cx="9105900" cy="2579674"/>
          </a:xfrm>
          <a:prstGeom prst="rect">
            <a:avLst/>
          </a:prstGeom>
          <a:noFill/>
          <a:ln>
            <a:noFill/>
          </a:ln>
        </p:spPr>
        <p:txBody>
          <a:bodyPr vert="horz" wrap="square" lIns="0" tIns="0" rIns="0" bIns="0" rtlCol="0" anchor="ctr"/>
          <a:lstStyle/>
          <a:p>
            <a:pPr algn="ctr"/>
            <a:r>
              <a:rPr kumimoji="1" lang="en-US" altLang="zh-CN" sz="4200">
                <a:ln w="12700">
                  <a:noFill/>
                </a:ln>
                <a:solidFill>
                  <a:srgbClr val="7011AB">
                    <a:alpha val="100000"/>
                  </a:srgbClr>
                </a:solidFill>
                <a:latin typeface="poppins-bold"/>
                <a:ea typeface="poppins-bold"/>
                <a:cs typeface="poppins-bold"/>
              </a:rPr>
              <a:t>Deployments</a:t>
            </a:r>
            <a:endParaRPr kumimoji="1" lang="zh-CN" altLang="en-US"/>
          </a:p>
        </p:txBody>
      </p:sp>
      <p:sp>
        <p:nvSpPr>
          <p:cNvPr id="59" name="标题 1"/>
          <p:cNvSpPr txBox="1"/>
          <p:nvPr/>
        </p:nvSpPr>
        <p:spPr>
          <a:xfrm>
            <a:off x="4213273" y="69178"/>
            <a:ext cx="3972986" cy="2546506"/>
          </a:xfrm>
          <a:prstGeom prst="rect">
            <a:avLst/>
          </a:prstGeom>
          <a:noFill/>
          <a:ln>
            <a:noFill/>
          </a:ln>
        </p:spPr>
        <p:txBody>
          <a:bodyPr vert="horz" wrap="square" lIns="0" tIns="0" rIns="0" bIns="0" rtlCol="0" anchor="b"/>
          <a:lstStyle/>
          <a:p>
            <a:pPr algn="ctr"/>
            <a:endParaRPr kumimoji="1" lang="zh-CN" altLang="en-US" dirty="0"/>
          </a:p>
        </p:txBody>
      </p:sp>
    </p:spTree>
    <p:extLst>
      <p:ext uri="{BB962C8B-B14F-4D97-AF65-F5344CB8AC3E}">
        <p14:creationId xmlns:p14="http://schemas.microsoft.com/office/powerpoint/2010/main" val="3703694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标题 1">
            <a:extLst>
              <a:ext uri="{FF2B5EF4-FFF2-40B4-BE49-F238E27FC236}">
                <a16:creationId xmlns:a16="http://schemas.microsoft.com/office/drawing/2014/main" id="{A53B5012-1DAF-2212-C5B0-871B0CFBC54F}"/>
              </a:ext>
            </a:extLst>
          </p:cNvPr>
          <p:cNvSpPr txBox="1"/>
          <p:nvPr/>
        </p:nvSpPr>
        <p:spPr>
          <a:xfrm>
            <a:off x="1005100" y="619282"/>
            <a:ext cx="3375025" cy="2005932"/>
          </a:xfrm>
          <a:prstGeom prst="roundRect">
            <a:avLst>
              <a:gd name="adj" fmla="val 6800"/>
            </a:avLst>
          </a:prstGeom>
          <a:solidFill>
            <a:schemeClr val="accent1">
              <a:lumMod val="20000"/>
              <a:lumOff val="80000"/>
              <a:alpha val="100000"/>
            </a:schemeClr>
          </a:solidFill>
          <a:ln w="12700" cap="flat">
            <a:noFill/>
            <a:miter/>
          </a:ln>
          <a:effectLst/>
        </p:spPr>
        <p:txBody>
          <a:bodyPr vert="horz" wrap="square" lIns="91440" tIns="45720" rIns="91440" bIns="45720" rtlCol="0" anchor="ctr"/>
          <a:lstStyle/>
          <a:p>
            <a:pPr algn="ctr"/>
            <a:endParaRPr kumimoji="1" lang="zh-CN" altLang="en-US" dirty="0"/>
          </a:p>
        </p:txBody>
      </p:sp>
      <p:sp>
        <p:nvSpPr>
          <p:cNvPr id="16" name="TextBox 15">
            <a:extLst>
              <a:ext uri="{FF2B5EF4-FFF2-40B4-BE49-F238E27FC236}">
                <a16:creationId xmlns:a16="http://schemas.microsoft.com/office/drawing/2014/main" id="{BDFB9BD9-76C0-94EE-1356-EC8FDAB88D1F}"/>
              </a:ext>
            </a:extLst>
          </p:cNvPr>
          <p:cNvSpPr txBox="1"/>
          <p:nvPr/>
        </p:nvSpPr>
        <p:spPr>
          <a:xfrm>
            <a:off x="1170039" y="816077"/>
            <a:ext cx="2133600" cy="338554"/>
          </a:xfrm>
          <a:prstGeom prst="rect">
            <a:avLst/>
          </a:prstGeom>
          <a:noFill/>
        </p:spPr>
        <p:txBody>
          <a:bodyPr wrap="square" rtlCol="0">
            <a:spAutoFit/>
          </a:bodyPr>
          <a:lstStyle/>
          <a:p>
            <a:r>
              <a:rPr lang="en-US" sz="1600" b="1" dirty="0">
                <a:latin typeface="Poppins" panose="00000500000000000000" pitchFamily="2" charset="0"/>
                <a:cs typeface="Poppins" panose="00000500000000000000" pitchFamily="2" charset="0"/>
              </a:rPr>
              <a:t>Deployment: </a:t>
            </a:r>
          </a:p>
        </p:txBody>
      </p:sp>
      <p:sp>
        <p:nvSpPr>
          <p:cNvPr id="17" name="TextBox 16">
            <a:extLst>
              <a:ext uri="{FF2B5EF4-FFF2-40B4-BE49-F238E27FC236}">
                <a16:creationId xmlns:a16="http://schemas.microsoft.com/office/drawing/2014/main" id="{C1DD6311-F64F-0527-39AF-2556A3291184}"/>
              </a:ext>
            </a:extLst>
          </p:cNvPr>
          <p:cNvSpPr txBox="1"/>
          <p:nvPr/>
        </p:nvSpPr>
        <p:spPr>
          <a:xfrm>
            <a:off x="1170039" y="1351427"/>
            <a:ext cx="2949677" cy="954107"/>
          </a:xfrm>
          <a:prstGeom prst="rect">
            <a:avLst/>
          </a:prstGeom>
          <a:noFill/>
        </p:spPr>
        <p:txBody>
          <a:bodyPr wrap="square" rtlCol="0">
            <a:spAutoFit/>
          </a:bodyPr>
          <a:lstStyle/>
          <a:p>
            <a:r>
              <a:rPr lang="en-US" sz="1400" dirty="0">
                <a:latin typeface="Poppins" panose="00000500000000000000" pitchFamily="2" charset="0"/>
                <a:cs typeface="Poppins" panose="00000500000000000000" pitchFamily="2" charset="0"/>
              </a:rPr>
              <a:t>Kubernetes Deployments are used to manage the deployment and scaling of containerized applications.</a:t>
            </a:r>
          </a:p>
        </p:txBody>
      </p:sp>
      <p:pic>
        <p:nvPicPr>
          <p:cNvPr id="23" name="Picture 22">
            <a:extLst>
              <a:ext uri="{FF2B5EF4-FFF2-40B4-BE49-F238E27FC236}">
                <a16:creationId xmlns:a16="http://schemas.microsoft.com/office/drawing/2014/main" id="{D718D91B-4CE1-9B7E-3BDE-555FC16F073C}"/>
              </a:ext>
            </a:extLst>
          </p:cNvPr>
          <p:cNvPicPr>
            <a:picLocks noChangeAspect="1"/>
          </p:cNvPicPr>
          <p:nvPr/>
        </p:nvPicPr>
        <p:blipFill>
          <a:blip r:embed="rId2"/>
          <a:stretch>
            <a:fillRect/>
          </a:stretch>
        </p:blipFill>
        <p:spPr>
          <a:xfrm>
            <a:off x="699186" y="3357359"/>
            <a:ext cx="10793628" cy="3184488"/>
          </a:xfrm>
          <a:prstGeom prst="rect">
            <a:avLst/>
          </a:prstGeom>
        </p:spPr>
      </p:pic>
      <p:sp>
        <p:nvSpPr>
          <p:cNvPr id="24" name="TextBox 23">
            <a:extLst>
              <a:ext uri="{FF2B5EF4-FFF2-40B4-BE49-F238E27FC236}">
                <a16:creationId xmlns:a16="http://schemas.microsoft.com/office/drawing/2014/main" id="{CB713AED-E200-A575-29EA-85680A79CB75}"/>
              </a:ext>
            </a:extLst>
          </p:cNvPr>
          <p:cNvSpPr txBox="1"/>
          <p:nvPr/>
        </p:nvSpPr>
        <p:spPr>
          <a:xfrm>
            <a:off x="5667375" y="1013929"/>
            <a:ext cx="5519525" cy="1015663"/>
          </a:xfrm>
          <a:prstGeom prst="rect">
            <a:avLst/>
          </a:prstGeom>
          <a:noFill/>
        </p:spPr>
        <p:txBody>
          <a:bodyPr wrap="square" rtlCol="0">
            <a:spAutoFit/>
          </a:bodyPr>
          <a:lstStyle/>
          <a:p>
            <a:r>
              <a:rPr lang="en-US" sz="1600" b="1" dirty="0">
                <a:latin typeface="Poppins" panose="00000500000000000000" pitchFamily="2" charset="0"/>
                <a:cs typeface="Poppins" panose="00000500000000000000" pitchFamily="2" charset="0"/>
              </a:rPr>
              <a:t>2 Types of Deployment:</a:t>
            </a:r>
          </a:p>
          <a:p>
            <a:endParaRPr lang="en-US" sz="1600" b="1" dirty="0">
              <a:latin typeface="Poppins" panose="00000500000000000000" pitchFamily="2" charset="0"/>
              <a:cs typeface="Poppins" panose="00000500000000000000" pitchFamily="2" charset="0"/>
            </a:endParaRPr>
          </a:p>
          <a:p>
            <a:pPr marL="285750" indent="-285750">
              <a:buFont typeface="Arial" panose="020B0604020202020204" pitchFamily="34" charset="0"/>
              <a:buChar char="•"/>
            </a:pPr>
            <a:r>
              <a:rPr lang="en-US" sz="1400" dirty="0">
                <a:latin typeface="Poppins" panose="00000500000000000000" pitchFamily="2" charset="0"/>
                <a:cs typeface="Poppins" panose="00000500000000000000" pitchFamily="2" charset="0"/>
              </a:rPr>
              <a:t>Rolling Update (Default)</a:t>
            </a:r>
          </a:p>
          <a:p>
            <a:pPr marL="285750" indent="-285750">
              <a:buFont typeface="Arial" panose="020B0604020202020204" pitchFamily="34" charset="0"/>
              <a:buChar char="•"/>
            </a:pPr>
            <a:r>
              <a:rPr lang="en-US" sz="1400" dirty="0">
                <a:latin typeface="Poppins" panose="00000500000000000000" pitchFamily="2" charset="0"/>
                <a:cs typeface="Poppins" panose="00000500000000000000" pitchFamily="2" charset="0"/>
              </a:rPr>
              <a:t>Recreate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BC55DF45-182F-CD16-4304-D7652A88A6D9}"/>
              </a:ext>
            </a:extLst>
          </p:cNvPr>
          <p:cNvPicPr>
            <a:picLocks noChangeAspect="1"/>
          </p:cNvPicPr>
          <p:nvPr/>
        </p:nvPicPr>
        <p:blipFill>
          <a:blip r:embed="rId2"/>
          <a:stretch>
            <a:fillRect/>
          </a:stretch>
        </p:blipFill>
        <p:spPr>
          <a:xfrm>
            <a:off x="5571936" y="438306"/>
            <a:ext cx="6324789" cy="5514773"/>
          </a:xfrm>
          <a:prstGeom prst="rect">
            <a:avLst/>
          </a:prstGeom>
        </p:spPr>
      </p:pic>
      <p:pic>
        <p:nvPicPr>
          <p:cNvPr id="3" name="Picture 2">
            <a:extLst>
              <a:ext uri="{FF2B5EF4-FFF2-40B4-BE49-F238E27FC236}">
                <a16:creationId xmlns:a16="http://schemas.microsoft.com/office/drawing/2014/main" id="{87749CBF-F2A3-A705-CBD2-E459B6DAB176}"/>
              </a:ext>
            </a:extLst>
          </p:cNvPr>
          <p:cNvPicPr>
            <a:picLocks noChangeAspect="1"/>
          </p:cNvPicPr>
          <p:nvPr/>
        </p:nvPicPr>
        <p:blipFill>
          <a:blip r:embed="rId3"/>
          <a:stretch>
            <a:fillRect/>
          </a:stretch>
        </p:blipFill>
        <p:spPr>
          <a:xfrm>
            <a:off x="129313" y="5353177"/>
            <a:ext cx="5227773" cy="1005927"/>
          </a:xfrm>
          <a:prstGeom prst="rect">
            <a:avLst/>
          </a:prstGeom>
        </p:spPr>
      </p:pic>
      <p:sp>
        <p:nvSpPr>
          <p:cNvPr id="4" name="标题 1">
            <a:extLst>
              <a:ext uri="{FF2B5EF4-FFF2-40B4-BE49-F238E27FC236}">
                <a16:creationId xmlns:a16="http://schemas.microsoft.com/office/drawing/2014/main" id="{1B2048A0-09B1-FA95-CB46-DFF5F766AA9B}"/>
              </a:ext>
            </a:extLst>
          </p:cNvPr>
          <p:cNvSpPr txBox="1"/>
          <p:nvPr/>
        </p:nvSpPr>
        <p:spPr>
          <a:xfrm>
            <a:off x="671725" y="438306"/>
            <a:ext cx="3785975" cy="4514694"/>
          </a:xfrm>
          <a:prstGeom prst="roundRect">
            <a:avLst>
              <a:gd name="adj" fmla="val 6800"/>
            </a:avLst>
          </a:prstGeom>
          <a:solidFill>
            <a:schemeClr val="accent1">
              <a:lumMod val="20000"/>
              <a:lumOff val="80000"/>
              <a:alpha val="100000"/>
            </a:schemeClr>
          </a:solidFill>
          <a:ln w="12700" cap="flat">
            <a:noFill/>
            <a:miter/>
          </a:ln>
          <a:effectLst/>
        </p:spPr>
        <p:txBody>
          <a:bodyPr vert="horz" wrap="square" lIns="91440" tIns="45720" rIns="91440" bIns="45720" rtlCol="0" anchor="ctr"/>
          <a:lstStyle/>
          <a:p>
            <a:pPr algn="ctr"/>
            <a:endParaRPr kumimoji="1" lang="zh-CN" altLang="en-US" dirty="0"/>
          </a:p>
        </p:txBody>
      </p:sp>
      <p:sp>
        <p:nvSpPr>
          <p:cNvPr id="5" name="TextBox 4">
            <a:extLst>
              <a:ext uri="{FF2B5EF4-FFF2-40B4-BE49-F238E27FC236}">
                <a16:creationId xmlns:a16="http://schemas.microsoft.com/office/drawing/2014/main" id="{6C46B3C4-12A1-E805-1670-7388A9EB1408}"/>
              </a:ext>
            </a:extLst>
          </p:cNvPr>
          <p:cNvSpPr txBox="1"/>
          <p:nvPr/>
        </p:nvSpPr>
        <p:spPr>
          <a:xfrm>
            <a:off x="942975" y="666750"/>
            <a:ext cx="2457450" cy="338554"/>
          </a:xfrm>
          <a:prstGeom prst="rect">
            <a:avLst/>
          </a:prstGeom>
          <a:noFill/>
        </p:spPr>
        <p:txBody>
          <a:bodyPr wrap="square" rtlCol="0">
            <a:spAutoFit/>
          </a:bodyPr>
          <a:lstStyle/>
          <a:p>
            <a:r>
              <a:rPr lang="en-US" sz="1600" b="1" dirty="0">
                <a:latin typeface="Poppins" panose="00000500000000000000" pitchFamily="2" charset="0"/>
                <a:cs typeface="Poppins" panose="00000500000000000000" pitchFamily="2" charset="0"/>
              </a:rPr>
              <a:t>Rolling Update :</a:t>
            </a:r>
          </a:p>
        </p:txBody>
      </p:sp>
      <p:sp>
        <p:nvSpPr>
          <p:cNvPr id="6" name="TextBox 5">
            <a:extLst>
              <a:ext uri="{FF2B5EF4-FFF2-40B4-BE49-F238E27FC236}">
                <a16:creationId xmlns:a16="http://schemas.microsoft.com/office/drawing/2014/main" id="{70E7E1C5-2E04-5082-6A21-EB68C384DE84}"/>
              </a:ext>
            </a:extLst>
          </p:cNvPr>
          <p:cNvSpPr txBox="1"/>
          <p:nvPr/>
        </p:nvSpPr>
        <p:spPr>
          <a:xfrm>
            <a:off x="942975" y="1233748"/>
            <a:ext cx="3048000" cy="3323987"/>
          </a:xfrm>
          <a:prstGeom prst="rect">
            <a:avLst/>
          </a:prstGeom>
          <a:noFill/>
        </p:spPr>
        <p:txBody>
          <a:bodyPr wrap="square" rtlCol="0">
            <a:spAutoFit/>
          </a:bodyPr>
          <a:lstStyle/>
          <a:p>
            <a:r>
              <a:rPr lang="en-US" sz="1400" i="1" dirty="0">
                <a:latin typeface="Poppins" panose="00000500000000000000" pitchFamily="2" charset="0"/>
                <a:cs typeface="Poppins" panose="00000500000000000000" pitchFamily="2" charset="0"/>
              </a:rPr>
              <a:t>maxUnavailable -&gt; </a:t>
            </a:r>
            <a:r>
              <a:rPr lang="en-US" sz="1400" dirty="0">
                <a:latin typeface="Poppins" panose="00000500000000000000" pitchFamily="2" charset="0"/>
                <a:cs typeface="Poppins" panose="00000500000000000000" pitchFamily="2" charset="0"/>
              </a:rPr>
              <a:t>states at any given time how many pods can de down(max).</a:t>
            </a:r>
          </a:p>
          <a:p>
            <a:endParaRPr lang="en-US" sz="1400" i="1" dirty="0">
              <a:latin typeface="Poppins" panose="00000500000000000000" pitchFamily="2" charset="0"/>
              <a:cs typeface="Poppins" panose="00000500000000000000" pitchFamily="2" charset="0"/>
            </a:endParaRPr>
          </a:p>
          <a:p>
            <a:r>
              <a:rPr lang="en-US" sz="1400" i="1" dirty="0">
                <a:latin typeface="Poppins" panose="00000500000000000000" pitchFamily="2" charset="0"/>
                <a:cs typeface="Poppins" panose="00000500000000000000" pitchFamily="2" charset="0"/>
              </a:rPr>
              <a:t>maxSurge -&gt;  </a:t>
            </a:r>
            <a:r>
              <a:rPr lang="en-US" sz="1400" dirty="0">
                <a:latin typeface="Poppins" panose="00000500000000000000" pitchFamily="2" charset="0"/>
                <a:cs typeface="Poppins" panose="00000500000000000000" pitchFamily="2" charset="0"/>
              </a:rPr>
              <a:t>states how many more pods could be created.</a:t>
            </a:r>
          </a:p>
          <a:p>
            <a:endParaRPr lang="en-US" sz="1400" i="1" dirty="0">
              <a:latin typeface="Poppins" panose="00000500000000000000" pitchFamily="2" charset="0"/>
              <a:cs typeface="Poppins" panose="00000500000000000000" pitchFamily="2" charset="0"/>
            </a:endParaRPr>
          </a:p>
          <a:p>
            <a:r>
              <a:rPr lang="en-US" sz="1400" i="1" dirty="0">
                <a:latin typeface="Poppins" panose="00000500000000000000" pitchFamily="2" charset="0"/>
                <a:cs typeface="Poppins" panose="00000500000000000000" pitchFamily="2" charset="0"/>
              </a:rPr>
              <a:t>Advantage: </a:t>
            </a:r>
            <a:r>
              <a:rPr lang="en-US" sz="1400" dirty="0">
                <a:latin typeface="Poppins" panose="00000500000000000000" pitchFamily="2" charset="0"/>
                <a:cs typeface="Poppins" panose="00000500000000000000" pitchFamily="2" charset="0"/>
              </a:rPr>
              <a:t>Zero Downtime</a:t>
            </a:r>
          </a:p>
          <a:p>
            <a:endParaRPr lang="en-US" sz="1400" i="1" dirty="0">
              <a:latin typeface="Poppins" panose="00000500000000000000" pitchFamily="2" charset="0"/>
              <a:cs typeface="Poppins" panose="00000500000000000000" pitchFamily="2" charset="0"/>
            </a:endParaRPr>
          </a:p>
          <a:p>
            <a:r>
              <a:rPr lang="en-US" sz="1400" i="1" dirty="0">
                <a:latin typeface="Poppins" panose="00000500000000000000" pitchFamily="2" charset="0"/>
                <a:cs typeface="Poppins" panose="00000500000000000000" pitchFamily="2" charset="0"/>
              </a:rPr>
              <a:t>Disadvantage: </a:t>
            </a:r>
            <a:r>
              <a:rPr lang="en-US" sz="1400" dirty="0">
                <a:latin typeface="Poppins" panose="00000500000000000000" pitchFamily="2" charset="0"/>
                <a:cs typeface="Poppins" panose="00000500000000000000" pitchFamily="2" charset="0"/>
              </a:rPr>
              <a:t>Longer deployment time.</a:t>
            </a:r>
            <a:endParaRPr lang="en-US" sz="1400" i="1" dirty="0">
              <a:latin typeface="Poppins" panose="00000500000000000000" pitchFamily="2" charset="0"/>
              <a:cs typeface="Poppins" panose="00000500000000000000" pitchFamily="2" charset="0"/>
            </a:endParaRPr>
          </a:p>
          <a:p>
            <a:endParaRPr lang="en-US" sz="1400" i="1" dirty="0">
              <a:latin typeface="Poppins" panose="00000500000000000000" pitchFamily="2" charset="0"/>
              <a:cs typeface="Poppins" panose="00000500000000000000" pitchFamily="2" charset="0"/>
            </a:endParaRPr>
          </a:p>
          <a:p>
            <a:r>
              <a:rPr lang="en-US" sz="1400" dirty="0">
                <a:latin typeface="Poppins" panose="00000500000000000000" pitchFamily="2" charset="0"/>
                <a:cs typeface="Poppins" panose="00000500000000000000" pitchFamily="2" charset="0"/>
              </a:rPr>
              <a:t>Values can be provided either in percent format or number format.</a:t>
            </a:r>
          </a:p>
        </p:txBody>
      </p:sp>
    </p:spTree>
    <p:extLst>
      <p:ext uri="{BB962C8B-B14F-4D97-AF65-F5344CB8AC3E}">
        <p14:creationId xmlns:p14="http://schemas.microsoft.com/office/powerpoint/2010/main" val="1815964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72B820-65BE-238F-D9D7-AA01AAD99224}"/>
              </a:ext>
            </a:extLst>
          </p:cNvPr>
          <p:cNvPicPr>
            <a:picLocks noChangeAspect="1"/>
          </p:cNvPicPr>
          <p:nvPr/>
        </p:nvPicPr>
        <p:blipFill>
          <a:blip r:embed="rId2"/>
          <a:stretch>
            <a:fillRect/>
          </a:stretch>
        </p:blipFill>
        <p:spPr>
          <a:xfrm>
            <a:off x="7250264" y="2857500"/>
            <a:ext cx="3825572" cy="2194750"/>
          </a:xfrm>
          <a:prstGeom prst="rect">
            <a:avLst/>
          </a:prstGeom>
        </p:spPr>
      </p:pic>
      <p:pic>
        <p:nvPicPr>
          <p:cNvPr id="5" name="Picture 4">
            <a:extLst>
              <a:ext uri="{FF2B5EF4-FFF2-40B4-BE49-F238E27FC236}">
                <a16:creationId xmlns:a16="http://schemas.microsoft.com/office/drawing/2014/main" id="{518F6110-B95E-4850-B81D-C13A33CCDA3B}"/>
              </a:ext>
            </a:extLst>
          </p:cNvPr>
          <p:cNvPicPr>
            <a:picLocks noChangeAspect="1"/>
          </p:cNvPicPr>
          <p:nvPr/>
        </p:nvPicPr>
        <p:blipFill>
          <a:blip r:embed="rId3"/>
          <a:stretch>
            <a:fillRect/>
          </a:stretch>
        </p:blipFill>
        <p:spPr>
          <a:xfrm>
            <a:off x="7997129" y="828659"/>
            <a:ext cx="2145513" cy="533415"/>
          </a:xfrm>
          <a:prstGeom prst="rect">
            <a:avLst/>
          </a:prstGeom>
        </p:spPr>
      </p:pic>
      <p:sp>
        <p:nvSpPr>
          <p:cNvPr id="6" name="标题 1">
            <a:extLst>
              <a:ext uri="{FF2B5EF4-FFF2-40B4-BE49-F238E27FC236}">
                <a16:creationId xmlns:a16="http://schemas.microsoft.com/office/drawing/2014/main" id="{804079A1-856A-43DD-B0FC-0CD5998FFE88}"/>
              </a:ext>
            </a:extLst>
          </p:cNvPr>
          <p:cNvSpPr txBox="1"/>
          <p:nvPr/>
        </p:nvSpPr>
        <p:spPr>
          <a:xfrm>
            <a:off x="976525" y="952578"/>
            <a:ext cx="3747875" cy="3809843"/>
          </a:xfrm>
          <a:prstGeom prst="roundRect">
            <a:avLst>
              <a:gd name="adj" fmla="val 6800"/>
            </a:avLst>
          </a:prstGeom>
          <a:solidFill>
            <a:schemeClr val="accent1">
              <a:lumMod val="20000"/>
              <a:lumOff val="80000"/>
              <a:alpha val="100000"/>
            </a:schemeClr>
          </a:solidFill>
          <a:ln w="12700" cap="flat">
            <a:noFill/>
            <a:miter/>
          </a:ln>
          <a:effectLst/>
        </p:spPr>
        <p:txBody>
          <a:bodyPr vert="horz" wrap="square" lIns="91440" tIns="45720" rIns="91440" bIns="45720" rtlCol="0" anchor="ctr"/>
          <a:lstStyle/>
          <a:p>
            <a:pPr algn="ctr"/>
            <a:endParaRPr kumimoji="1" lang="zh-CN" altLang="en-US" dirty="0"/>
          </a:p>
        </p:txBody>
      </p:sp>
      <p:sp>
        <p:nvSpPr>
          <p:cNvPr id="7" name="TextBox 6">
            <a:extLst>
              <a:ext uri="{FF2B5EF4-FFF2-40B4-BE49-F238E27FC236}">
                <a16:creationId xmlns:a16="http://schemas.microsoft.com/office/drawing/2014/main" id="{2A093B9F-FB71-86CB-0BAC-1A59FA8CDF70}"/>
              </a:ext>
            </a:extLst>
          </p:cNvPr>
          <p:cNvSpPr txBox="1"/>
          <p:nvPr/>
        </p:nvSpPr>
        <p:spPr>
          <a:xfrm>
            <a:off x="1200150" y="1192797"/>
            <a:ext cx="2457450" cy="338554"/>
          </a:xfrm>
          <a:prstGeom prst="rect">
            <a:avLst/>
          </a:prstGeom>
          <a:noFill/>
        </p:spPr>
        <p:txBody>
          <a:bodyPr wrap="square" rtlCol="0">
            <a:spAutoFit/>
          </a:bodyPr>
          <a:lstStyle/>
          <a:p>
            <a:r>
              <a:rPr lang="en-US" sz="1600" b="1" dirty="0">
                <a:latin typeface="Poppins" panose="00000500000000000000" pitchFamily="2" charset="0"/>
                <a:cs typeface="Poppins" panose="00000500000000000000" pitchFamily="2" charset="0"/>
              </a:rPr>
              <a:t>Recreate :</a:t>
            </a:r>
          </a:p>
        </p:txBody>
      </p:sp>
      <p:sp>
        <p:nvSpPr>
          <p:cNvPr id="8" name="TextBox 7">
            <a:extLst>
              <a:ext uri="{FF2B5EF4-FFF2-40B4-BE49-F238E27FC236}">
                <a16:creationId xmlns:a16="http://schemas.microsoft.com/office/drawing/2014/main" id="{DB898180-C816-D6FD-692F-8882F0D53DA1}"/>
              </a:ext>
            </a:extLst>
          </p:cNvPr>
          <p:cNvSpPr txBox="1"/>
          <p:nvPr/>
        </p:nvSpPr>
        <p:spPr>
          <a:xfrm>
            <a:off x="1200150" y="1624273"/>
            <a:ext cx="3048000" cy="2677656"/>
          </a:xfrm>
          <a:prstGeom prst="rect">
            <a:avLst/>
          </a:prstGeom>
          <a:noFill/>
        </p:spPr>
        <p:txBody>
          <a:bodyPr wrap="square" rtlCol="0">
            <a:spAutoFit/>
          </a:bodyPr>
          <a:lstStyle/>
          <a:p>
            <a:r>
              <a:rPr lang="en-US" sz="1400" dirty="0">
                <a:latin typeface="Poppins" panose="00000500000000000000" pitchFamily="2" charset="0"/>
                <a:cs typeface="Poppins" panose="00000500000000000000" pitchFamily="2" charset="0"/>
              </a:rPr>
              <a:t>The Recreate strategy involves shutting down all the existing instances of the application before starting up the new ones. </a:t>
            </a:r>
          </a:p>
          <a:p>
            <a:endParaRPr lang="en-US" sz="1400" dirty="0">
              <a:latin typeface="Poppins" panose="00000500000000000000" pitchFamily="2" charset="0"/>
              <a:cs typeface="Poppins" panose="00000500000000000000" pitchFamily="2" charset="0"/>
            </a:endParaRPr>
          </a:p>
          <a:p>
            <a:r>
              <a:rPr lang="en-US" sz="1400" i="1" dirty="0">
                <a:latin typeface="Poppins" panose="00000500000000000000" pitchFamily="2" charset="0"/>
                <a:cs typeface="Poppins" panose="00000500000000000000" pitchFamily="2" charset="0"/>
              </a:rPr>
              <a:t>Advantage: </a:t>
            </a:r>
            <a:r>
              <a:rPr lang="en-US" sz="1400" dirty="0">
                <a:latin typeface="Poppins" panose="00000500000000000000" pitchFamily="2" charset="0"/>
                <a:cs typeface="Poppins" panose="00000500000000000000" pitchFamily="2" charset="0"/>
              </a:rPr>
              <a:t>Ensures only one version running at a time.</a:t>
            </a:r>
          </a:p>
          <a:p>
            <a:endParaRPr lang="en-US" sz="1400" dirty="0">
              <a:latin typeface="Poppins" panose="00000500000000000000" pitchFamily="2" charset="0"/>
              <a:cs typeface="Poppins" panose="00000500000000000000" pitchFamily="2" charset="0"/>
            </a:endParaRPr>
          </a:p>
          <a:p>
            <a:r>
              <a:rPr lang="en-US" sz="1400" i="1" dirty="0">
                <a:latin typeface="Poppins" panose="00000500000000000000" pitchFamily="2" charset="0"/>
                <a:cs typeface="Poppins" panose="00000500000000000000" pitchFamily="2" charset="0"/>
              </a:rPr>
              <a:t>Disadvantage: </a:t>
            </a:r>
            <a:r>
              <a:rPr lang="en-US" sz="1400" dirty="0">
                <a:latin typeface="Poppins" panose="00000500000000000000" pitchFamily="2" charset="0"/>
                <a:cs typeface="Poppins" panose="00000500000000000000" pitchFamily="2" charset="0"/>
              </a:rPr>
              <a:t>There will be downtime and service disruption.</a:t>
            </a:r>
            <a:endParaRPr lang="en-US" sz="1400" i="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62861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04AC47-A8D8-62C1-0B1F-7C8978EE0A4B}"/>
              </a:ext>
            </a:extLst>
          </p:cNvPr>
          <p:cNvPicPr>
            <a:picLocks noChangeAspect="1"/>
          </p:cNvPicPr>
          <p:nvPr/>
        </p:nvPicPr>
        <p:blipFill>
          <a:blip r:embed="rId2"/>
          <a:stretch>
            <a:fillRect/>
          </a:stretch>
        </p:blipFill>
        <p:spPr>
          <a:xfrm>
            <a:off x="457779" y="1128644"/>
            <a:ext cx="11131475" cy="4600711"/>
          </a:xfrm>
          <a:prstGeom prst="rect">
            <a:avLst/>
          </a:prstGeom>
        </p:spPr>
      </p:pic>
    </p:spTree>
    <p:extLst>
      <p:ext uri="{BB962C8B-B14F-4D97-AF65-F5344CB8AC3E}">
        <p14:creationId xmlns:p14="http://schemas.microsoft.com/office/powerpoint/2010/main" val="4143924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C60C4A91-9213-7ACB-9DE8-8D89B6FCD213}"/>
              </a:ext>
            </a:extLst>
          </p:cNvPr>
          <p:cNvSpPr txBox="1"/>
          <p:nvPr/>
        </p:nvSpPr>
        <p:spPr>
          <a:xfrm>
            <a:off x="493021" y="1439260"/>
            <a:ext cx="3785975" cy="2485869"/>
          </a:xfrm>
          <a:prstGeom prst="roundRect">
            <a:avLst>
              <a:gd name="adj" fmla="val 6800"/>
            </a:avLst>
          </a:prstGeom>
          <a:solidFill>
            <a:schemeClr val="accent1">
              <a:lumMod val="20000"/>
              <a:lumOff val="80000"/>
              <a:alpha val="100000"/>
            </a:schemeClr>
          </a:solidFill>
          <a:ln w="12700" cap="flat">
            <a:noFill/>
            <a:miter/>
          </a:ln>
          <a:effectLst/>
        </p:spPr>
        <p:txBody>
          <a:bodyPr vert="horz" wrap="square" lIns="91440" tIns="45720" rIns="91440" bIns="45720" rtlCol="0" anchor="ctr"/>
          <a:lstStyle/>
          <a:p>
            <a:pPr algn="ctr"/>
            <a:endParaRPr kumimoji="1" lang="zh-CN" altLang="en-US" dirty="0"/>
          </a:p>
        </p:txBody>
      </p:sp>
      <p:sp>
        <p:nvSpPr>
          <p:cNvPr id="5" name="TextBox 4">
            <a:extLst>
              <a:ext uri="{FF2B5EF4-FFF2-40B4-BE49-F238E27FC236}">
                <a16:creationId xmlns:a16="http://schemas.microsoft.com/office/drawing/2014/main" id="{EFCB7011-A79F-1387-384D-B3764D74E206}"/>
              </a:ext>
            </a:extLst>
          </p:cNvPr>
          <p:cNvSpPr txBox="1"/>
          <p:nvPr/>
        </p:nvSpPr>
        <p:spPr>
          <a:xfrm>
            <a:off x="4305300" y="339209"/>
            <a:ext cx="6096000" cy="369332"/>
          </a:xfrm>
          <a:prstGeom prst="rect">
            <a:avLst/>
          </a:prstGeom>
          <a:noFill/>
        </p:spPr>
        <p:txBody>
          <a:bodyPr wrap="square">
            <a:spAutoFit/>
          </a:bodyPr>
          <a:lstStyle/>
          <a:p>
            <a:r>
              <a:rPr lang="en-US" b="1" dirty="0">
                <a:latin typeface="Poppins" panose="00000500000000000000" pitchFamily="2" charset="0"/>
                <a:cs typeface="Poppins" panose="00000500000000000000" pitchFamily="2" charset="0"/>
              </a:rPr>
              <a:t>Rollout and Versioning</a:t>
            </a:r>
            <a:endParaRPr lang="en-US" dirty="0"/>
          </a:p>
        </p:txBody>
      </p:sp>
      <p:sp>
        <p:nvSpPr>
          <p:cNvPr id="6" name="TextBox 5">
            <a:extLst>
              <a:ext uri="{FF2B5EF4-FFF2-40B4-BE49-F238E27FC236}">
                <a16:creationId xmlns:a16="http://schemas.microsoft.com/office/drawing/2014/main" id="{F0924A78-BA2D-4B95-51E9-8EE715751238}"/>
              </a:ext>
            </a:extLst>
          </p:cNvPr>
          <p:cNvSpPr txBox="1"/>
          <p:nvPr/>
        </p:nvSpPr>
        <p:spPr>
          <a:xfrm>
            <a:off x="876295" y="1774253"/>
            <a:ext cx="3019425" cy="1815882"/>
          </a:xfrm>
          <a:prstGeom prst="rect">
            <a:avLst/>
          </a:prstGeom>
          <a:noFill/>
        </p:spPr>
        <p:txBody>
          <a:bodyPr wrap="square" rtlCol="0">
            <a:spAutoFit/>
          </a:bodyPr>
          <a:lstStyle/>
          <a:p>
            <a:r>
              <a:rPr lang="en-US" sz="1400" b="0" i="0" u="none" strike="noStrike" baseline="0" dirty="0">
                <a:solidFill>
                  <a:srgbClr val="000000"/>
                </a:solidFill>
                <a:latin typeface="Poppins" panose="00000500000000000000" pitchFamily="2" charset="0"/>
                <a:cs typeface="Poppins" panose="00000500000000000000" pitchFamily="2" charset="0"/>
              </a:rPr>
              <a:t>Whenever you create a new deployment or upgrade the images in an existing deployment it triggers a Rollout. A rollout is the process of gradually deploying or upgrading your application containers</a:t>
            </a:r>
            <a:endParaRPr lang="en-US" sz="1400" dirty="0">
              <a:latin typeface="Poppins" panose="00000500000000000000" pitchFamily="2" charset="0"/>
              <a:cs typeface="Poppins" panose="00000500000000000000" pitchFamily="2" charset="0"/>
            </a:endParaRPr>
          </a:p>
        </p:txBody>
      </p:sp>
      <p:pic>
        <p:nvPicPr>
          <p:cNvPr id="9" name="Picture 8">
            <a:extLst>
              <a:ext uri="{FF2B5EF4-FFF2-40B4-BE49-F238E27FC236}">
                <a16:creationId xmlns:a16="http://schemas.microsoft.com/office/drawing/2014/main" id="{B264FE7A-8DEA-5C16-07C6-D5A5CB2347F0}"/>
              </a:ext>
            </a:extLst>
          </p:cNvPr>
          <p:cNvPicPr>
            <a:picLocks noChangeAspect="1"/>
          </p:cNvPicPr>
          <p:nvPr/>
        </p:nvPicPr>
        <p:blipFill>
          <a:blip r:embed="rId2"/>
          <a:stretch>
            <a:fillRect/>
          </a:stretch>
        </p:blipFill>
        <p:spPr>
          <a:xfrm>
            <a:off x="5146775" y="1843995"/>
            <a:ext cx="6654700" cy="1493607"/>
          </a:xfrm>
          <a:prstGeom prst="rect">
            <a:avLst/>
          </a:prstGeom>
        </p:spPr>
      </p:pic>
      <p:pic>
        <p:nvPicPr>
          <p:cNvPr id="11" name="Picture 10">
            <a:extLst>
              <a:ext uri="{FF2B5EF4-FFF2-40B4-BE49-F238E27FC236}">
                <a16:creationId xmlns:a16="http://schemas.microsoft.com/office/drawing/2014/main" id="{B54CFE89-58A1-5BDE-F7E0-D271D89BBA3E}"/>
              </a:ext>
            </a:extLst>
          </p:cNvPr>
          <p:cNvPicPr>
            <a:picLocks noChangeAspect="1"/>
          </p:cNvPicPr>
          <p:nvPr/>
        </p:nvPicPr>
        <p:blipFill>
          <a:blip r:embed="rId3"/>
          <a:stretch>
            <a:fillRect/>
          </a:stretch>
        </p:blipFill>
        <p:spPr>
          <a:xfrm>
            <a:off x="1268456" y="4199278"/>
            <a:ext cx="9894779" cy="2416862"/>
          </a:xfrm>
          <a:prstGeom prst="rect">
            <a:avLst/>
          </a:prstGeom>
        </p:spPr>
      </p:pic>
    </p:spTree>
    <p:extLst>
      <p:ext uri="{BB962C8B-B14F-4D97-AF65-F5344CB8AC3E}">
        <p14:creationId xmlns:p14="http://schemas.microsoft.com/office/powerpoint/2010/main" val="1825799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标题 1"/>
          <p:cNvSpPr txBox="1"/>
          <p:nvPr/>
        </p:nvSpPr>
        <p:spPr>
          <a:xfrm>
            <a:off x="0" y="3254344"/>
            <a:ext cx="12192000" cy="3436352"/>
          </a:xfrm>
          <a:custGeom>
            <a:avLst/>
            <a:gdLst>
              <a:gd name="connsiteX0" fmla="*/ 0 w 12192000"/>
              <a:gd name="connsiteY0" fmla="*/ 2204780 h 3436352"/>
              <a:gd name="connsiteX1" fmla="*/ 680665 w 12192000"/>
              <a:gd name="connsiteY1" fmla="*/ 2885445 h 3436352"/>
              <a:gd name="connsiteX2" fmla="*/ 11511335 w 12192000"/>
              <a:gd name="connsiteY2" fmla="*/ 2885445 h 3436352"/>
              <a:gd name="connsiteX3" fmla="*/ 12192000 w 12192000"/>
              <a:gd name="connsiteY3" fmla="*/ 2204780 h 3436352"/>
              <a:gd name="connsiteX4" fmla="*/ 12192000 w 12192000"/>
              <a:gd name="connsiteY4" fmla="*/ 3436352 h 3436352"/>
              <a:gd name="connsiteX5" fmla="*/ 0 w 12192000"/>
              <a:gd name="connsiteY5" fmla="*/ 3436352 h 3436352"/>
              <a:gd name="connsiteX6" fmla="*/ 12192000 w 12192000"/>
              <a:gd name="connsiteY6" fmla="*/ 0 h 3436352"/>
              <a:gd name="connsiteX7" fmla="*/ 12192000 w 12192000"/>
              <a:gd name="connsiteY7" fmla="*/ 266717 h 3436352"/>
              <a:gd name="connsiteX8" fmla="*/ 12181213 w 12192000"/>
              <a:gd name="connsiteY8" fmla="*/ 159712 h 3436352"/>
              <a:gd name="connsiteX9" fmla="*/ 12185281 w 12192000"/>
              <a:gd name="connsiteY9" fmla="*/ 133053 h 3436352"/>
              <a:gd name="connsiteX10" fmla="*/ 12192000 w 12192000"/>
              <a:gd name="connsiteY10" fmla="*/ 0 h 3436352"/>
              <a:gd name="connsiteX11" fmla="*/ 0 w 12192000"/>
              <a:gd name="connsiteY11" fmla="*/ 0 h 3436352"/>
              <a:gd name="connsiteX12" fmla="*/ 6719 w 12192000"/>
              <a:gd name="connsiteY12" fmla="*/ 133053 h 3436352"/>
              <a:gd name="connsiteX13" fmla="*/ 10787 w 12192000"/>
              <a:gd name="connsiteY13" fmla="*/ 159712 h 3436352"/>
              <a:gd name="connsiteX14" fmla="*/ 0 w 12192000"/>
              <a:gd name="connsiteY14" fmla="*/ 266717 h 3436352"/>
            </a:gdLst>
            <a:ahLst/>
            <a:cxnLst/>
            <a:rect l="l" t="t" r="r" b="b"/>
            <a:pathLst>
              <a:path w="12192000" h="3436352">
                <a:moveTo>
                  <a:pt x="0" y="2204780"/>
                </a:moveTo>
                <a:cubicBezTo>
                  <a:pt x="0" y="2580701"/>
                  <a:pt x="304744" y="2885445"/>
                  <a:pt x="680665" y="2885445"/>
                </a:cubicBezTo>
                <a:lnTo>
                  <a:pt x="11511335" y="2885445"/>
                </a:lnTo>
                <a:cubicBezTo>
                  <a:pt x="11887256" y="2885445"/>
                  <a:pt x="12192000" y="2580701"/>
                  <a:pt x="12192000" y="2204780"/>
                </a:cubicBezTo>
                <a:lnTo>
                  <a:pt x="12192000" y="3436352"/>
                </a:lnTo>
                <a:lnTo>
                  <a:pt x="0" y="3436352"/>
                </a:lnTo>
                <a:close/>
                <a:moveTo>
                  <a:pt x="12192000" y="0"/>
                </a:moveTo>
                <a:lnTo>
                  <a:pt x="12192000" y="266717"/>
                </a:lnTo>
                <a:lnTo>
                  <a:pt x="12181213" y="159712"/>
                </a:lnTo>
                <a:lnTo>
                  <a:pt x="12185281" y="133053"/>
                </a:lnTo>
                <a:cubicBezTo>
                  <a:pt x="12189724" y="89306"/>
                  <a:pt x="12192000" y="44919"/>
                  <a:pt x="12192000" y="0"/>
                </a:cubicBezTo>
                <a:close/>
                <a:moveTo>
                  <a:pt x="0" y="0"/>
                </a:moveTo>
                <a:cubicBezTo>
                  <a:pt x="0" y="44919"/>
                  <a:pt x="2276" y="89306"/>
                  <a:pt x="6719" y="133053"/>
                </a:cubicBezTo>
                <a:lnTo>
                  <a:pt x="10787" y="159712"/>
                </a:lnTo>
                <a:lnTo>
                  <a:pt x="0" y="266717"/>
                </a:lnTo>
                <a:close/>
              </a:path>
            </a:pathLst>
          </a:custGeom>
          <a:solidFill>
            <a:schemeClr val="bg1"/>
          </a:solidFill>
          <a:ln w="12700" cap="sq">
            <a:noFill/>
            <a:miter/>
          </a:ln>
          <a:effectLst>
            <a:outerShdw blurRad="419100" dist="38100" dir="16200000" rotWithShape="0">
              <a:schemeClr val="accent1">
                <a:alpha val="24000"/>
              </a:schemeClr>
            </a:outerShdw>
          </a:effectLst>
        </p:spPr>
        <p:txBody>
          <a:bodyPr vert="horz" wrap="square" lIns="91440" tIns="45720" rIns="91440" bIns="45720" rtlCol="0" anchor="ctr"/>
          <a:lstStyle/>
          <a:p>
            <a:pPr algn="ctr"/>
            <a:endParaRPr kumimoji="1" lang="zh-CN" altLang="en-US"/>
          </a:p>
        </p:txBody>
      </p:sp>
      <p:sp>
        <p:nvSpPr>
          <p:cNvPr id="55" name="标题 1"/>
          <p:cNvSpPr txBox="1"/>
          <p:nvPr/>
        </p:nvSpPr>
        <p:spPr>
          <a:xfrm>
            <a:off x="0" y="3421648"/>
            <a:ext cx="12192000" cy="3436352"/>
          </a:xfrm>
          <a:custGeom>
            <a:avLst/>
            <a:gdLst>
              <a:gd name="connsiteX0" fmla="*/ 0 w 12192000"/>
              <a:gd name="connsiteY0" fmla="*/ 2204780 h 3436352"/>
              <a:gd name="connsiteX1" fmla="*/ 680665 w 12192000"/>
              <a:gd name="connsiteY1" fmla="*/ 2885445 h 3436352"/>
              <a:gd name="connsiteX2" fmla="*/ 11511335 w 12192000"/>
              <a:gd name="connsiteY2" fmla="*/ 2885445 h 3436352"/>
              <a:gd name="connsiteX3" fmla="*/ 12192000 w 12192000"/>
              <a:gd name="connsiteY3" fmla="*/ 2204780 h 3436352"/>
              <a:gd name="connsiteX4" fmla="*/ 12192000 w 12192000"/>
              <a:gd name="connsiteY4" fmla="*/ 3436352 h 3436352"/>
              <a:gd name="connsiteX5" fmla="*/ 0 w 12192000"/>
              <a:gd name="connsiteY5" fmla="*/ 3436352 h 3436352"/>
              <a:gd name="connsiteX6" fmla="*/ 12192000 w 12192000"/>
              <a:gd name="connsiteY6" fmla="*/ 0 h 3436352"/>
              <a:gd name="connsiteX7" fmla="*/ 12192000 w 12192000"/>
              <a:gd name="connsiteY7" fmla="*/ 266717 h 3436352"/>
              <a:gd name="connsiteX8" fmla="*/ 12181213 w 12192000"/>
              <a:gd name="connsiteY8" fmla="*/ 159712 h 3436352"/>
              <a:gd name="connsiteX9" fmla="*/ 12185281 w 12192000"/>
              <a:gd name="connsiteY9" fmla="*/ 133053 h 3436352"/>
              <a:gd name="connsiteX10" fmla="*/ 12192000 w 12192000"/>
              <a:gd name="connsiteY10" fmla="*/ 0 h 3436352"/>
              <a:gd name="connsiteX11" fmla="*/ 0 w 12192000"/>
              <a:gd name="connsiteY11" fmla="*/ 0 h 3436352"/>
              <a:gd name="connsiteX12" fmla="*/ 6719 w 12192000"/>
              <a:gd name="connsiteY12" fmla="*/ 133053 h 3436352"/>
              <a:gd name="connsiteX13" fmla="*/ 10787 w 12192000"/>
              <a:gd name="connsiteY13" fmla="*/ 159712 h 3436352"/>
              <a:gd name="connsiteX14" fmla="*/ 0 w 12192000"/>
              <a:gd name="connsiteY14" fmla="*/ 266717 h 3436352"/>
            </a:gdLst>
            <a:ahLst/>
            <a:cxnLst/>
            <a:rect l="l" t="t" r="r" b="b"/>
            <a:pathLst>
              <a:path w="12192000" h="3436352">
                <a:moveTo>
                  <a:pt x="0" y="2204780"/>
                </a:moveTo>
                <a:cubicBezTo>
                  <a:pt x="0" y="2580701"/>
                  <a:pt x="304744" y="2885445"/>
                  <a:pt x="680665" y="2885445"/>
                </a:cubicBezTo>
                <a:lnTo>
                  <a:pt x="11511335" y="2885445"/>
                </a:lnTo>
                <a:cubicBezTo>
                  <a:pt x="11887256" y="2885445"/>
                  <a:pt x="12192000" y="2580701"/>
                  <a:pt x="12192000" y="2204780"/>
                </a:cubicBezTo>
                <a:lnTo>
                  <a:pt x="12192000" y="3436352"/>
                </a:lnTo>
                <a:lnTo>
                  <a:pt x="0" y="3436352"/>
                </a:lnTo>
                <a:close/>
                <a:moveTo>
                  <a:pt x="12192000" y="0"/>
                </a:moveTo>
                <a:lnTo>
                  <a:pt x="12192000" y="266717"/>
                </a:lnTo>
                <a:lnTo>
                  <a:pt x="12181213" y="159712"/>
                </a:lnTo>
                <a:lnTo>
                  <a:pt x="12185281" y="133053"/>
                </a:lnTo>
                <a:cubicBezTo>
                  <a:pt x="12189724" y="89306"/>
                  <a:pt x="12192000" y="44919"/>
                  <a:pt x="12192000" y="0"/>
                </a:cubicBezTo>
                <a:close/>
                <a:moveTo>
                  <a:pt x="0" y="0"/>
                </a:moveTo>
                <a:cubicBezTo>
                  <a:pt x="0" y="44919"/>
                  <a:pt x="2276" y="89306"/>
                  <a:pt x="6719" y="133053"/>
                </a:cubicBezTo>
                <a:lnTo>
                  <a:pt x="10787" y="159712"/>
                </a:lnTo>
                <a:lnTo>
                  <a:pt x="0" y="266717"/>
                </a:lnTo>
                <a:close/>
              </a:path>
            </a:pathLst>
          </a:cu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56" name="标题 1"/>
          <p:cNvSpPr txBox="1"/>
          <p:nvPr/>
        </p:nvSpPr>
        <p:spPr>
          <a:xfrm>
            <a:off x="681820" y="4958808"/>
            <a:ext cx="992915" cy="665253"/>
          </a:xfrm>
          <a:prstGeom prst="wedgeRoundRectCallout">
            <a:avLst/>
          </a:prstGeom>
          <a:solidFill>
            <a:schemeClr val="bg1"/>
          </a:solidFill>
          <a:ln w="12700" cap="sq">
            <a:solidFill>
              <a:schemeClr val="accent1"/>
            </a:solidFill>
            <a:miter/>
          </a:ln>
        </p:spPr>
        <p:txBody>
          <a:bodyPr vert="horz" wrap="square" lIns="91440" tIns="45720" rIns="91440" bIns="45720" rtlCol="0" anchor="ctr"/>
          <a:lstStyle/>
          <a:p>
            <a:pPr algn="ctr"/>
            <a:endParaRPr kumimoji="1" lang="zh-CN" altLang="en-US"/>
          </a:p>
        </p:txBody>
      </p:sp>
      <p:sp>
        <p:nvSpPr>
          <p:cNvPr id="57" name="标题 1"/>
          <p:cNvSpPr txBox="1"/>
          <p:nvPr/>
        </p:nvSpPr>
        <p:spPr>
          <a:xfrm>
            <a:off x="10859992" y="5338919"/>
            <a:ext cx="533443" cy="357407"/>
          </a:xfrm>
          <a:prstGeom prst="wedgeRoundRectCallout">
            <a:avLst/>
          </a:prstGeom>
          <a:solidFill>
            <a:schemeClr val="bg1"/>
          </a:solidFill>
          <a:ln w="12700" cap="sq">
            <a:solidFill>
              <a:schemeClr val="accent1"/>
            </a:solidFill>
            <a:miter/>
          </a:ln>
        </p:spPr>
        <p:txBody>
          <a:bodyPr vert="horz" wrap="square" lIns="91440" tIns="45720" rIns="91440" bIns="45720" rtlCol="0" anchor="ctr"/>
          <a:lstStyle/>
          <a:p>
            <a:pPr algn="ctr"/>
            <a:endParaRPr kumimoji="1" lang="zh-CN" altLang="en-US"/>
          </a:p>
        </p:txBody>
      </p:sp>
      <p:sp>
        <p:nvSpPr>
          <p:cNvPr id="58" name="标题 1"/>
          <p:cNvSpPr txBox="1"/>
          <p:nvPr/>
        </p:nvSpPr>
        <p:spPr>
          <a:xfrm>
            <a:off x="1752600" y="2754326"/>
            <a:ext cx="9105900" cy="2579674"/>
          </a:xfrm>
          <a:prstGeom prst="rect">
            <a:avLst/>
          </a:prstGeom>
          <a:noFill/>
          <a:ln>
            <a:noFill/>
          </a:ln>
        </p:spPr>
        <p:txBody>
          <a:bodyPr vert="horz" wrap="square" lIns="0" tIns="0" rIns="0" bIns="0" rtlCol="0" anchor="ctr"/>
          <a:lstStyle/>
          <a:p>
            <a:pPr algn="ctr"/>
            <a:r>
              <a:rPr kumimoji="1" lang="en-US" altLang="zh-CN" sz="4200" dirty="0">
                <a:ln w="12700">
                  <a:noFill/>
                </a:ln>
                <a:solidFill>
                  <a:srgbClr val="7011AB">
                    <a:alpha val="100000"/>
                  </a:srgbClr>
                </a:solidFill>
                <a:latin typeface="poppins-bold"/>
                <a:ea typeface="poppins-bold"/>
                <a:cs typeface="poppins-bold"/>
              </a:rPr>
              <a:t>Services</a:t>
            </a:r>
            <a:endParaRPr kumimoji="1" lang="zh-CN" altLang="en-US" dirty="0"/>
          </a:p>
        </p:txBody>
      </p:sp>
      <p:sp>
        <p:nvSpPr>
          <p:cNvPr id="59" name="标题 1"/>
          <p:cNvSpPr txBox="1"/>
          <p:nvPr/>
        </p:nvSpPr>
        <p:spPr>
          <a:xfrm>
            <a:off x="4213273" y="69178"/>
            <a:ext cx="3972986" cy="2546506"/>
          </a:xfrm>
          <a:prstGeom prst="rect">
            <a:avLst/>
          </a:prstGeom>
          <a:noFill/>
          <a:ln>
            <a:noFill/>
          </a:ln>
        </p:spPr>
        <p:txBody>
          <a:bodyPr vert="horz" wrap="square" lIns="0" tIns="0" rIns="0" bIns="0" rtlCol="0" anchor="b"/>
          <a:lstStyle/>
          <a:p>
            <a:pPr algn="ctr"/>
            <a:endParaRPr kumimoji="1" lang="zh-CN" altLang="en-US" dirty="0"/>
          </a:p>
        </p:txBody>
      </p:sp>
    </p:spTree>
    <p:extLst>
      <p:ext uri="{BB962C8B-B14F-4D97-AF65-F5344CB8AC3E}">
        <p14:creationId xmlns:p14="http://schemas.microsoft.com/office/powerpoint/2010/main" val="2593894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D5B11D9F-C64C-9A61-AE76-075371575071}"/>
              </a:ext>
            </a:extLst>
          </p:cNvPr>
          <p:cNvSpPr txBox="1"/>
          <p:nvPr/>
        </p:nvSpPr>
        <p:spPr>
          <a:xfrm>
            <a:off x="262964" y="1147545"/>
            <a:ext cx="3747875" cy="3809843"/>
          </a:xfrm>
          <a:prstGeom prst="roundRect">
            <a:avLst>
              <a:gd name="adj" fmla="val 6800"/>
            </a:avLst>
          </a:prstGeom>
          <a:solidFill>
            <a:schemeClr val="accent1">
              <a:lumMod val="20000"/>
              <a:lumOff val="80000"/>
              <a:alpha val="100000"/>
            </a:schemeClr>
          </a:solidFill>
          <a:ln w="12700" cap="flat">
            <a:noFill/>
            <a:miter/>
          </a:ln>
          <a:effectLst/>
        </p:spPr>
        <p:txBody>
          <a:bodyPr vert="horz" wrap="square" lIns="91440" tIns="45720" rIns="91440" bIns="45720" rtlCol="0" anchor="ctr"/>
          <a:lstStyle/>
          <a:p>
            <a:pPr algn="ctr"/>
            <a:endParaRPr kumimoji="1" lang="zh-CN" altLang="en-US" dirty="0"/>
          </a:p>
        </p:txBody>
      </p:sp>
      <p:sp>
        <p:nvSpPr>
          <p:cNvPr id="2" name="标题 1"/>
          <p:cNvSpPr txBox="1"/>
          <p:nvPr/>
        </p:nvSpPr>
        <p:spPr>
          <a:xfrm>
            <a:off x="783617" y="2311428"/>
            <a:ext cx="2861540" cy="3346421"/>
          </a:xfrm>
          <a:prstGeom prst="rect">
            <a:avLst/>
          </a:prstGeom>
          <a:noFill/>
          <a:ln>
            <a:noFill/>
          </a:ln>
        </p:spPr>
        <p:txBody>
          <a:bodyPr vert="horz" wrap="square" lIns="91440" tIns="45720" rIns="91440" bIns="45720" rtlCol="0" anchor="t"/>
          <a:lstStyle/>
          <a:p>
            <a:pPr algn="ctr"/>
            <a:r>
              <a:rPr lang="en-US" sz="1800" b="0" i="0" u="none" strike="noStrike" baseline="0" dirty="0">
                <a:solidFill>
                  <a:srgbClr val="000000"/>
                </a:solidFill>
                <a:latin typeface="Calibri" panose="020F0502020204030204" pitchFamily="34" charset="0"/>
              </a:rPr>
              <a:t>Kubernetes Services enable communication between various components within and outside of the application </a:t>
            </a:r>
            <a:r>
              <a:rPr kumimoji="1" lang="en-US" altLang="zh-CN" sz="1400" dirty="0">
                <a:ln w="12700">
                  <a:noFill/>
                </a:ln>
                <a:solidFill>
                  <a:srgbClr val="000000">
                    <a:alpha val="100000"/>
                  </a:srgbClr>
                </a:solidFill>
                <a:latin typeface="Poppins"/>
                <a:ea typeface="Poppins"/>
                <a:cs typeface="Poppins"/>
              </a:rPr>
              <a:t>.</a:t>
            </a:r>
            <a:endParaRPr kumimoji="1" lang="zh-CN" altLang="en-US" dirty="0"/>
          </a:p>
        </p:txBody>
      </p:sp>
      <p:sp>
        <p:nvSpPr>
          <p:cNvPr id="3" name="标题 1"/>
          <p:cNvSpPr txBox="1"/>
          <p:nvPr/>
        </p:nvSpPr>
        <p:spPr>
          <a:xfrm>
            <a:off x="-1408418" y="1227821"/>
            <a:ext cx="7090641" cy="789343"/>
          </a:xfrm>
          <a:prstGeom prst="rect">
            <a:avLst/>
          </a:prstGeom>
          <a:noFill/>
          <a:ln>
            <a:noFill/>
          </a:ln>
        </p:spPr>
        <p:txBody>
          <a:bodyPr vert="horz" wrap="square" lIns="91440" tIns="45720" rIns="91440" bIns="45720" rtlCol="0" anchor="b"/>
          <a:lstStyle/>
          <a:p>
            <a:pPr algn="ctr"/>
            <a:r>
              <a:rPr kumimoji="1" lang="en-US" altLang="zh-CN" sz="1600" dirty="0">
                <a:ln w="12700">
                  <a:noFill/>
                </a:ln>
                <a:solidFill>
                  <a:srgbClr val="000000">
                    <a:alpha val="100000"/>
                  </a:srgbClr>
                </a:solidFill>
                <a:latin typeface="poppins-bold"/>
                <a:ea typeface="poppins-bold"/>
                <a:cs typeface="poppins-bold"/>
              </a:rPr>
              <a:t>Service</a:t>
            </a:r>
            <a:endParaRPr kumimoji="1" lang="zh-CN" altLang="en-US" dirty="0"/>
          </a:p>
        </p:txBody>
      </p:sp>
      <p:sp>
        <p:nvSpPr>
          <p:cNvPr id="4" name="标题 1"/>
          <p:cNvSpPr txBox="1"/>
          <p:nvPr/>
        </p:nvSpPr>
        <p:spPr>
          <a:xfrm>
            <a:off x="783617" y="385281"/>
            <a:ext cx="10671175" cy="468000"/>
          </a:xfrm>
          <a:prstGeom prst="rect">
            <a:avLst/>
          </a:prstGeom>
          <a:noFill/>
          <a:ln>
            <a:noFill/>
          </a:ln>
        </p:spPr>
        <p:txBody>
          <a:bodyPr vert="horz" wrap="square" lIns="0" tIns="0" rIns="0" bIns="0" rtlCol="0" anchor="ctr"/>
          <a:lstStyle/>
          <a:p>
            <a:pPr algn="l"/>
            <a:endParaRPr kumimoji="1" lang="zh-CN" altLang="en-US"/>
          </a:p>
        </p:txBody>
      </p:sp>
      <p:pic>
        <p:nvPicPr>
          <p:cNvPr id="6" name="Picture 5">
            <a:extLst>
              <a:ext uri="{FF2B5EF4-FFF2-40B4-BE49-F238E27FC236}">
                <a16:creationId xmlns:a16="http://schemas.microsoft.com/office/drawing/2014/main" id="{9E20EBE9-5DFD-8275-6FB7-67E82602AD00}"/>
              </a:ext>
            </a:extLst>
          </p:cNvPr>
          <p:cNvPicPr>
            <a:picLocks noChangeAspect="1"/>
          </p:cNvPicPr>
          <p:nvPr/>
        </p:nvPicPr>
        <p:blipFill>
          <a:blip r:embed="rId2"/>
          <a:stretch>
            <a:fillRect/>
          </a:stretch>
        </p:blipFill>
        <p:spPr>
          <a:xfrm>
            <a:off x="4297655" y="1962662"/>
            <a:ext cx="7171041" cy="2446232"/>
          </a:xfrm>
          <a:prstGeom prst="rect">
            <a:avLst/>
          </a:prstGeom>
        </p:spPr>
      </p:pic>
      <p:sp>
        <p:nvSpPr>
          <p:cNvPr id="10" name="TextBox 9">
            <a:extLst>
              <a:ext uri="{FF2B5EF4-FFF2-40B4-BE49-F238E27FC236}">
                <a16:creationId xmlns:a16="http://schemas.microsoft.com/office/drawing/2014/main" id="{8BB2B313-1FB2-F2C1-189F-7E1FF52827AF}"/>
              </a:ext>
            </a:extLst>
          </p:cNvPr>
          <p:cNvSpPr txBox="1"/>
          <p:nvPr/>
        </p:nvSpPr>
        <p:spPr>
          <a:xfrm>
            <a:off x="4633911" y="1306132"/>
            <a:ext cx="4386263" cy="461665"/>
          </a:xfrm>
          <a:prstGeom prst="rect">
            <a:avLst/>
          </a:prstGeom>
          <a:noFill/>
        </p:spPr>
        <p:txBody>
          <a:bodyPr wrap="square" rtlCol="0">
            <a:spAutoFit/>
          </a:bodyPr>
          <a:lstStyle/>
          <a:p>
            <a:r>
              <a:rPr lang="en-US" sz="2400" dirty="0">
                <a:latin typeface="Poppins" panose="00000500000000000000" pitchFamily="2" charset="0"/>
                <a:cs typeface="Poppins" panose="00000500000000000000" pitchFamily="2" charset="0"/>
              </a:rPr>
              <a:t>Types of Services : </a:t>
            </a:r>
          </a:p>
        </p:txBody>
      </p:sp>
      <mc:AlternateContent xmlns:mc="http://schemas.openxmlformats.org/markup-compatibility/2006">
        <mc:Choice xmlns:p14="http://schemas.microsoft.com/office/powerpoint/2010/main" Requires="p14">
          <p:contentPart p14:bwMode="auto" r:id="rId3">
            <p14:nvContentPartPr>
              <p14:cNvPr id="11" name="Ink 10">
                <a:extLst>
                  <a:ext uri="{FF2B5EF4-FFF2-40B4-BE49-F238E27FC236}">
                    <a16:creationId xmlns:a16="http://schemas.microsoft.com/office/drawing/2014/main" id="{389E9E13-AA52-2832-5132-AB7E84499558}"/>
                  </a:ext>
                </a:extLst>
              </p14:cNvPr>
              <p14:cNvContentPartPr/>
              <p14:nvPr/>
            </p14:nvContentPartPr>
            <p14:xfrm>
              <a:off x="6973115" y="4701524"/>
              <a:ext cx="215867" cy="511727"/>
            </p14:xfrm>
          </p:contentPart>
        </mc:Choice>
        <mc:Fallback>
          <p:pic>
            <p:nvPicPr>
              <p:cNvPr id="11" name="Ink 10">
                <a:extLst>
                  <a:ext uri="{FF2B5EF4-FFF2-40B4-BE49-F238E27FC236}">
                    <a16:creationId xmlns:a16="http://schemas.microsoft.com/office/drawing/2014/main" id="{389E9E13-AA52-2832-5132-AB7E84499558}"/>
                  </a:ext>
                </a:extLst>
              </p:cNvPr>
              <p:cNvPicPr/>
              <p:nvPr/>
            </p:nvPicPr>
            <p:blipFill>
              <a:blip r:embed="rId4"/>
              <a:stretch>
                <a:fillRect/>
              </a:stretch>
            </p:blipFill>
            <p:spPr>
              <a:xfrm>
                <a:off x="6966999" y="4695406"/>
                <a:ext cx="228099" cy="523962"/>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2" name="Ink 11">
                <a:extLst>
                  <a:ext uri="{FF2B5EF4-FFF2-40B4-BE49-F238E27FC236}">
                    <a16:creationId xmlns:a16="http://schemas.microsoft.com/office/drawing/2014/main" id="{07C4D197-D681-F9F0-8FC0-F97009F06BA0}"/>
                  </a:ext>
                </a:extLst>
              </p14:cNvPr>
              <p14:cNvContentPartPr/>
              <p14:nvPr/>
            </p14:nvContentPartPr>
            <p14:xfrm>
              <a:off x="8146928" y="4762804"/>
              <a:ext cx="146025" cy="434473"/>
            </p14:xfrm>
          </p:contentPart>
        </mc:Choice>
        <mc:Fallback>
          <p:pic>
            <p:nvPicPr>
              <p:cNvPr id="12" name="Ink 11">
                <a:extLst>
                  <a:ext uri="{FF2B5EF4-FFF2-40B4-BE49-F238E27FC236}">
                    <a16:creationId xmlns:a16="http://schemas.microsoft.com/office/drawing/2014/main" id="{07C4D197-D681-F9F0-8FC0-F97009F06BA0}"/>
                  </a:ext>
                </a:extLst>
              </p:cNvPr>
              <p:cNvPicPr/>
              <p:nvPr/>
            </p:nvPicPr>
            <p:blipFill>
              <a:blip r:embed="rId6"/>
              <a:stretch>
                <a:fillRect/>
              </a:stretch>
            </p:blipFill>
            <p:spPr>
              <a:xfrm>
                <a:off x="8140814" y="4756690"/>
                <a:ext cx="158254" cy="446702"/>
              </a:xfrm>
              <a:prstGeom prst="rect">
                <a:avLst/>
              </a:prstGeom>
            </p:spPr>
          </p:pic>
        </mc:Fallback>
      </mc:AlternateContent>
      <p:grpSp>
        <p:nvGrpSpPr>
          <p:cNvPr id="15" name="Group 14">
            <a:extLst>
              <a:ext uri="{FF2B5EF4-FFF2-40B4-BE49-F238E27FC236}">
                <a16:creationId xmlns:a16="http://schemas.microsoft.com/office/drawing/2014/main" id="{26E793D8-7193-33C5-0260-A33ACD34CD62}"/>
              </a:ext>
            </a:extLst>
          </p:cNvPr>
          <p:cNvGrpSpPr/>
          <p:nvPr/>
        </p:nvGrpSpPr>
        <p:grpSpPr>
          <a:xfrm>
            <a:off x="7462290" y="4114980"/>
            <a:ext cx="352440" cy="532440"/>
            <a:chOff x="7462290" y="4114980"/>
            <a:chExt cx="352440" cy="532440"/>
          </a:xfrm>
        </p:grpSpPr>
        <mc:AlternateContent xmlns:mc="http://schemas.openxmlformats.org/markup-compatibility/2006">
          <mc:Choice xmlns:p14="http://schemas.microsoft.com/office/powerpoint/2010/main" Requires="p14">
            <p:contentPart p14:bwMode="auto" r:id="rId7">
              <p14:nvContentPartPr>
                <p14:cNvPr id="13" name="Ink 12">
                  <a:extLst>
                    <a:ext uri="{FF2B5EF4-FFF2-40B4-BE49-F238E27FC236}">
                      <a16:creationId xmlns:a16="http://schemas.microsoft.com/office/drawing/2014/main" id="{61346B64-9741-28A1-D4FA-8B7AD5CC8FD8}"/>
                    </a:ext>
                  </a:extLst>
                </p14:cNvPr>
                <p14:cNvContentPartPr/>
                <p14:nvPr/>
              </p14:nvContentPartPr>
              <p14:xfrm>
                <a:off x="7462290" y="4114980"/>
                <a:ext cx="352440" cy="259200"/>
              </p14:xfrm>
            </p:contentPart>
          </mc:Choice>
          <mc:Fallback>
            <p:pic>
              <p:nvPicPr>
                <p:cNvPr id="13" name="Ink 12">
                  <a:extLst>
                    <a:ext uri="{FF2B5EF4-FFF2-40B4-BE49-F238E27FC236}">
                      <a16:creationId xmlns:a16="http://schemas.microsoft.com/office/drawing/2014/main" id="{61346B64-9741-28A1-D4FA-8B7AD5CC8FD8}"/>
                    </a:ext>
                  </a:extLst>
                </p:cNvPr>
                <p:cNvPicPr/>
                <p:nvPr/>
              </p:nvPicPr>
              <p:blipFill>
                <a:blip r:embed="rId8"/>
                <a:stretch>
                  <a:fillRect/>
                </a:stretch>
              </p:blipFill>
              <p:spPr>
                <a:xfrm>
                  <a:off x="7456170" y="4108860"/>
                  <a:ext cx="364680" cy="2714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4" name="Ink 13">
                  <a:extLst>
                    <a:ext uri="{FF2B5EF4-FFF2-40B4-BE49-F238E27FC236}">
                      <a16:creationId xmlns:a16="http://schemas.microsoft.com/office/drawing/2014/main" id="{6D435BB9-39B7-3A8A-93CF-8A208C38436A}"/>
                    </a:ext>
                  </a:extLst>
                </p14:cNvPr>
                <p14:cNvContentPartPr/>
                <p14:nvPr/>
              </p14:nvContentPartPr>
              <p14:xfrm>
                <a:off x="7580370" y="4354020"/>
                <a:ext cx="56160" cy="293400"/>
              </p14:xfrm>
            </p:contentPart>
          </mc:Choice>
          <mc:Fallback>
            <p:pic>
              <p:nvPicPr>
                <p:cNvPr id="14" name="Ink 13">
                  <a:extLst>
                    <a:ext uri="{FF2B5EF4-FFF2-40B4-BE49-F238E27FC236}">
                      <a16:creationId xmlns:a16="http://schemas.microsoft.com/office/drawing/2014/main" id="{6D435BB9-39B7-3A8A-93CF-8A208C38436A}"/>
                    </a:ext>
                  </a:extLst>
                </p:cNvPr>
                <p:cNvPicPr/>
                <p:nvPr/>
              </p:nvPicPr>
              <p:blipFill>
                <a:blip r:embed="rId10"/>
                <a:stretch>
                  <a:fillRect/>
                </a:stretch>
              </p:blipFill>
              <p:spPr>
                <a:xfrm>
                  <a:off x="7574250" y="4347900"/>
                  <a:ext cx="68400" cy="305640"/>
                </a:xfrm>
                <a:prstGeom prst="rect">
                  <a:avLst/>
                </a:prstGeom>
              </p:spPr>
            </p:pic>
          </mc:Fallback>
        </mc:AlternateContent>
      </p:grpSp>
      <p:sp>
        <p:nvSpPr>
          <p:cNvPr id="16" name="TextBox 15">
            <a:extLst>
              <a:ext uri="{FF2B5EF4-FFF2-40B4-BE49-F238E27FC236}">
                <a16:creationId xmlns:a16="http://schemas.microsoft.com/office/drawing/2014/main" id="{E8169BF5-75B2-D45D-9821-DBCBBFC56B41}"/>
              </a:ext>
            </a:extLst>
          </p:cNvPr>
          <p:cNvSpPr txBox="1"/>
          <p:nvPr/>
        </p:nvSpPr>
        <p:spPr>
          <a:xfrm>
            <a:off x="7188982" y="4752975"/>
            <a:ext cx="2363190" cy="369332"/>
          </a:xfrm>
          <a:prstGeom prst="rect">
            <a:avLst/>
          </a:prstGeom>
          <a:noFill/>
        </p:spPr>
        <p:txBody>
          <a:bodyPr wrap="square" rtlCol="0">
            <a:spAutoFit/>
          </a:bodyPr>
          <a:lstStyle/>
          <a:p>
            <a:r>
              <a:rPr lang="en-US" dirty="0">
                <a:latin typeface="Poppins" panose="00000500000000000000" pitchFamily="2" charset="0"/>
                <a:cs typeface="Poppins" panose="00000500000000000000" pitchFamily="2" charset="0"/>
              </a:rPr>
              <a:t>Default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DC05E7-CCA4-06FE-D7D4-DA5D805022AF}"/>
              </a:ext>
            </a:extLst>
          </p:cNvPr>
          <p:cNvSpPr txBox="1"/>
          <p:nvPr/>
        </p:nvSpPr>
        <p:spPr>
          <a:xfrm>
            <a:off x="4105275" y="285750"/>
            <a:ext cx="3419475" cy="461665"/>
          </a:xfrm>
          <a:prstGeom prst="rect">
            <a:avLst/>
          </a:prstGeom>
          <a:noFill/>
        </p:spPr>
        <p:txBody>
          <a:bodyPr wrap="square" rtlCol="0">
            <a:spAutoFit/>
          </a:bodyPr>
          <a:lstStyle/>
          <a:p>
            <a:r>
              <a:rPr lang="en-US" sz="2400" b="1" dirty="0">
                <a:latin typeface="Poppins" panose="00000500000000000000" pitchFamily="2" charset="0"/>
                <a:cs typeface="Poppins" panose="00000500000000000000" pitchFamily="2" charset="0"/>
              </a:rPr>
              <a:t>NodePort</a:t>
            </a:r>
          </a:p>
        </p:txBody>
      </p:sp>
      <p:pic>
        <p:nvPicPr>
          <p:cNvPr id="4" name="Picture 3">
            <a:extLst>
              <a:ext uri="{FF2B5EF4-FFF2-40B4-BE49-F238E27FC236}">
                <a16:creationId xmlns:a16="http://schemas.microsoft.com/office/drawing/2014/main" id="{865A2D88-B12B-F450-6DDC-200A64A68648}"/>
              </a:ext>
            </a:extLst>
          </p:cNvPr>
          <p:cNvPicPr>
            <a:picLocks noChangeAspect="1"/>
          </p:cNvPicPr>
          <p:nvPr/>
        </p:nvPicPr>
        <p:blipFill>
          <a:blip r:embed="rId2"/>
          <a:stretch>
            <a:fillRect/>
          </a:stretch>
        </p:blipFill>
        <p:spPr>
          <a:xfrm>
            <a:off x="6096000" y="1331045"/>
            <a:ext cx="5097900" cy="4859155"/>
          </a:xfrm>
          <a:prstGeom prst="rect">
            <a:avLst/>
          </a:prstGeom>
        </p:spPr>
      </p:pic>
      <p:sp>
        <p:nvSpPr>
          <p:cNvPr id="5" name="标题 1">
            <a:extLst>
              <a:ext uri="{FF2B5EF4-FFF2-40B4-BE49-F238E27FC236}">
                <a16:creationId xmlns:a16="http://schemas.microsoft.com/office/drawing/2014/main" id="{2A2BAF29-0049-A69A-65D3-7883036E2843}"/>
              </a:ext>
            </a:extLst>
          </p:cNvPr>
          <p:cNvSpPr txBox="1"/>
          <p:nvPr/>
        </p:nvSpPr>
        <p:spPr>
          <a:xfrm>
            <a:off x="343926" y="1059057"/>
            <a:ext cx="4994836" cy="5403130"/>
          </a:xfrm>
          <a:prstGeom prst="roundRect">
            <a:avLst>
              <a:gd name="adj" fmla="val 6800"/>
            </a:avLst>
          </a:prstGeom>
          <a:solidFill>
            <a:schemeClr val="accent1">
              <a:lumMod val="20000"/>
              <a:lumOff val="80000"/>
              <a:alpha val="100000"/>
            </a:schemeClr>
          </a:solidFill>
          <a:ln w="12700" cap="flat">
            <a:noFill/>
            <a:miter/>
          </a:ln>
          <a:effectLst/>
        </p:spPr>
        <p:txBody>
          <a:bodyPr vert="horz" wrap="square" lIns="91440" tIns="45720" rIns="91440" bIns="45720" rtlCol="0" anchor="ctr"/>
          <a:lstStyle/>
          <a:p>
            <a:pPr algn="ctr"/>
            <a:endParaRPr kumimoji="1" lang="zh-CN" altLang="en-US" dirty="0"/>
          </a:p>
        </p:txBody>
      </p:sp>
      <p:sp>
        <p:nvSpPr>
          <p:cNvPr id="6" name="TextBox 5">
            <a:extLst>
              <a:ext uri="{FF2B5EF4-FFF2-40B4-BE49-F238E27FC236}">
                <a16:creationId xmlns:a16="http://schemas.microsoft.com/office/drawing/2014/main" id="{EF7FB725-E0A2-4D7E-709E-5F41706ACE19}"/>
              </a:ext>
            </a:extLst>
          </p:cNvPr>
          <p:cNvSpPr txBox="1"/>
          <p:nvPr/>
        </p:nvSpPr>
        <p:spPr>
          <a:xfrm>
            <a:off x="841094" y="1438275"/>
            <a:ext cx="4000500" cy="4832092"/>
          </a:xfrm>
          <a:prstGeom prst="rect">
            <a:avLst/>
          </a:prstGeom>
          <a:noFill/>
        </p:spPr>
        <p:txBody>
          <a:bodyPr wrap="square" rtlCol="0">
            <a:spAutoFit/>
          </a:bodyPr>
          <a:lstStyle/>
          <a:p>
            <a:r>
              <a:rPr lang="en-US" sz="1400" dirty="0">
                <a:latin typeface="Poppins" panose="00000500000000000000" pitchFamily="2" charset="0"/>
                <a:cs typeface="Poppins" panose="00000500000000000000" pitchFamily="2" charset="0"/>
              </a:rPr>
              <a:t>NodePort is a type of Kubernetes service that exposes an application running in a cluster on a specific port of each node's IP address. This allows external traffic to access the application using the node's IP address and the designated port number.</a:t>
            </a:r>
          </a:p>
          <a:p>
            <a:endParaRPr lang="en-US" sz="1400" dirty="0">
              <a:latin typeface="Poppins" panose="00000500000000000000" pitchFamily="2" charset="0"/>
              <a:cs typeface="Poppins" panose="00000500000000000000" pitchFamily="2" charset="0"/>
            </a:endParaRPr>
          </a:p>
          <a:p>
            <a:endParaRPr lang="en-US" sz="1400" dirty="0">
              <a:latin typeface="Poppins" panose="00000500000000000000" pitchFamily="2" charset="0"/>
              <a:cs typeface="Poppins" panose="00000500000000000000" pitchFamily="2" charset="0"/>
            </a:endParaRPr>
          </a:p>
          <a:p>
            <a:r>
              <a:rPr lang="en-US" sz="1400" i="1" dirty="0">
                <a:latin typeface="Poppins" panose="00000500000000000000" pitchFamily="2" charset="0"/>
                <a:cs typeface="Poppins" panose="00000500000000000000" pitchFamily="2" charset="0"/>
              </a:rPr>
              <a:t>Nodeport-&gt; </a:t>
            </a:r>
            <a:r>
              <a:rPr lang="en-US" sz="1400" dirty="0">
                <a:latin typeface="Poppins" panose="00000500000000000000" pitchFamily="2" charset="0"/>
                <a:cs typeface="Poppins" panose="00000500000000000000" pitchFamily="2" charset="0"/>
              </a:rPr>
              <a:t>Port exposed on the node where external traffic comes. can be in the range of 30000-32767. If default is not provided a free port is selected. </a:t>
            </a:r>
            <a:br>
              <a:rPr lang="en-US" sz="1400" dirty="0">
                <a:latin typeface="Poppins" panose="00000500000000000000" pitchFamily="2" charset="0"/>
                <a:cs typeface="Poppins" panose="00000500000000000000" pitchFamily="2" charset="0"/>
              </a:rPr>
            </a:br>
            <a:br>
              <a:rPr lang="en-US" sz="1400" dirty="0">
                <a:latin typeface="Poppins" panose="00000500000000000000" pitchFamily="2" charset="0"/>
                <a:cs typeface="Poppins" panose="00000500000000000000" pitchFamily="2" charset="0"/>
              </a:rPr>
            </a:br>
            <a:r>
              <a:rPr lang="en-US" sz="1400" i="1" dirty="0">
                <a:latin typeface="Poppins" panose="00000500000000000000" pitchFamily="2" charset="0"/>
                <a:cs typeface="Poppins" panose="00000500000000000000" pitchFamily="2" charset="0"/>
              </a:rPr>
              <a:t>Port</a:t>
            </a:r>
            <a:r>
              <a:rPr lang="en-US" sz="1400" dirty="0">
                <a:latin typeface="Poppins" panose="00000500000000000000" pitchFamily="2" charset="0"/>
                <a:cs typeface="Poppins" panose="00000500000000000000" pitchFamily="2" charset="0"/>
              </a:rPr>
              <a:t> -&gt; Intermediary port where both NodePort and TargetPort forward traffic. It is the only mandatory port rest both can have defaults.</a:t>
            </a:r>
          </a:p>
          <a:p>
            <a:endParaRPr lang="en-US" sz="1400" dirty="0">
              <a:latin typeface="Poppins" panose="00000500000000000000" pitchFamily="2" charset="0"/>
              <a:cs typeface="Poppins" panose="00000500000000000000" pitchFamily="2" charset="0"/>
            </a:endParaRPr>
          </a:p>
          <a:p>
            <a:r>
              <a:rPr lang="en-US" sz="1400" i="1" dirty="0">
                <a:latin typeface="Poppins" panose="00000500000000000000" pitchFamily="2" charset="0"/>
                <a:cs typeface="Poppins" panose="00000500000000000000" pitchFamily="2" charset="0"/>
              </a:rPr>
              <a:t>TargetPort</a:t>
            </a:r>
            <a:r>
              <a:rPr lang="en-US" sz="1400" dirty="0">
                <a:latin typeface="Poppins" panose="00000500000000000000" pitchFamily="2" charset="0"/>
                <a:cs typeface="Poppins" panose="00000500000000000000" pitchFamily="2" charset="0"/>
              </a:rPr>
              <a:t> -&gt; Port in POD where traffic gets forwarded to by default is the same as container exposed port.</a:t>
            </a:r>
          </a:p>
          <a:p>
            <a:endParaRPr lang="en-US" sz="14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933843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3B34B0-6C39-D58E-3AB9-6C3E53C914CA}"/>
              </a:ext>
            </a:extLst>
          </p:cNvPr>
          <p:cNvPicPr>
            <a:picLocks noChangeAspect="1"/>
          </p:cNvPicPr>
          <p:nvPr/>
        </p:nvPicPr>
        <p:blipFill>
          <a:blip r:embed="rId2"/>
          <a:stretch>
            <a:fillRect/>
          </a:stretch>
        </p:blipFill>
        <p:spPr>
          <a:xfrm>
            <a:off x="1624687" y="420861"/>
            <a:ext cx="8481338" cy="4356645"/>
          </a:xfrm>
          <a:prstGeom prst="rect">
            <a:avLst/>
          </a:prstGeom>
        </p:spPr>
      </p:pic>
      <p:pic>
        <p:nvPicPr>
          <p:cNvPr id="5" name="Picture 4">
            <a:extLst>
              <a:ext uri="{FF2B5EF4-FFF2-40B4-BE49-F238E27FC236}">
                <a16:creationId xmlns:a16="http://schemas.microsoft.com/office/drawing/2014/main" id="{7F1C6CEB-AB80-4665-40B3-9A65ED9FBFF5}"/>
              </a:ext>
            </a:extLst>
          </p:cNvPr>
          <p:cNvPicPr>
            <a:picLocks noChangeAspect="1"/>
          </p:cNvPicPr>
          <p:nvPr/>
        </p:nvPicPr>
        <p:blipFill>
          <a:blip r:embed="rId3"/>
          <a:stretch>
            <a:fillRect/>
          </a:stretch>
        </p:blipFill>
        <p:spPr>
          <a:xfrm>
            <a:off x="952932" y="5505450"/>
            <a:ext cx="10476635" cy="533433"/>
          </a:xfrm>
          <a:prstGeom prst="rect">
            <a:avLst/>
          </a:prstGeom>
        </p:spPr>
      </p:pic>
    </p:spTree>
    <p:extLst>
      <p:ext uri="{BB962C8B-B14F-4D97-AF65-F5344CB8AC3E}">
        <p14:creationId xmlns:p14="http://schemas.microsoft.com/office/powerpoint/2010/main" val="2221863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标题 1"/>
          <p:cNvSpPr txBox="1"/>
          <p:nvPr/>
        </p:nvSpPr>
        <p:spPr>
          <a:xfrm>
            <a:off x="0" y="0"/>
            <a:ext cx="1748867" cy="1582699"/>
          </a:xfrm>
          <a:custGeom>
            <a:avLst/>
            <a:gdLst>
              <a:gd name="connsiteX0" fmla="*/ 972259 w 1748867"/>
              <a:gd name="connsiteY0" fmla="*/ 0 h 1582699"/>
              <a:gd name="connsiteX1" fmla="*/ 1747003 w 1748867"/>
              <a:gd name="connsiteY1" fmla="*/ 0 h 1582699"/>
              <a:gd name="connsiteX2" fmla="*/ 1748867 w 1748867"/>
              <a:gd name="connsiteY2" fmla="*/ 36929 h 1582699"/>
              <a:gd name="connsiteX3" fmla="*/ 203097 w 1748867"/>
              <a:gd name="connsiteY3" fmla="*/ 1582699 h 1582699"/>
              <a:gd name="connsiteX4" fmla="*/ 45051 w 1748867"/>
              <a:gd name="connsiteY4" fmla="*/ 1574719 h 1582699"/>
              <a:gd name="connsiteX5" fmla="*/ 0 w 1748867"/>
              <a:gd name="connsiteY5" fmla="*/ 1567843 h 1582699"/>
              <a:gd name="connsiteX6" fmla="*/ 0 w 1748867"/>
              <a:gd name="connsiteY6" fmla="*/ 779419 h 1582699"/>
              <a:gd name="connsiteX7" fmla="*/ 47334 w 1748867"/>
              <a:gd name="connsiteY7" fmla="*/ 794112 h 1582699"/>
              <a:gd name="connsiteX8" fmla="*/ 203097 w 1748867"/>
              <a:gd name="connsiteY8" fmla="*/ 809814 h 1582699"/>
              <a:gd name="connsiteX9" fmla="*/ 975982 w 1748867"/>
              <a:gd name="connsiteY9" fmla="*/ 36929 h 1582699"/>
            </a:gdLst>
            <a:ahLst/>
            <a:cxnLst/>
            <a:rect l="l" t="t" r="r" b="b"/>
            <a:pathLst>
              <a:path w="1748867" h="1582699">
                <a:moveTo>
                  <a:pt x="972259" y="0"/>
                </a:moveTo>
                <a:lnTo>
                  <a:pt x="1747003" y="0"/>
                </a:lnTo>
                <a:lnTo>
                  <a:pt x="1748867" y="36929"/>
                </a:lnTo>
                <a:cubicBezTo>
                  <a:pt x="1748867" y="890634"/>
                  <a:pt x="1056802" y="1582699"/>
                  <a:pt x="203097" y="1582699"/>
                </a:cubicBezTo>
                <a:cubicBezTo>
                  <a:pt x="149741" y="1582699"/>
                  <a:pt x="97015" y="1579996"/>
                  <a:pt x="45051" y="1574719"/>
                </a:cubicBezTo>
                <a:lnTo>
                  <a:pt x="0" y="1567843"/>
                </a:lnTo>
                <a:lnTo>
                  <a:pt x="0" y="779419"/>
                </a:lnTo>
                <a:lnTo>
                  <a:pt x="47334" y="794112"/>
                </a:lnTo>
                <a:cubicBezTo>
                  <a:pt x="97647" y="804407"/>
                  <a:pt x="149741" y="809814"/>
                  <a:pt x="203097" y="809814"/>
                </a:cubicBezTo>
                <a:cubicBezTo>
                  <a:pt x="629950" y="809814"/>
                  <a:pt x="975982" y="463782"/>
                  <a:pt x="975982" y="36929"/>
                </a:cubicBezTo>
                <a:close/>
              </a:path>
            </a:pathLst>
          </a:custGeom>
          <a:solidFill>
            <a:schemeClr val="accent1">
              <a:lumMod val="20000"/>
              <a:lumOff val="80000"/>
            </a:schemeClr>
          </a:solidFill>
          <a:ln w="12700" cap="sq">
            <a:noFill/>
            <a:miter/>
          </a:ln>
        </p:spPr>
        <p:txBody>
          <a:bodyPr vert="horz" wrap="square" lIns="91440" tIns="45720" rIns="91440" bIns="45720" rtlCol="0" anchor="ctr"/>
          <a:lstStyle/>
          <a:p>
            <a:pPr algn="ctr"/>
            <a:endParaRPr kumimoji="1" lang="zh-CN" altLang="en-US"/>
          </a:p>
        </p:txBody>
      </p:sp>
      <p:sp>
        <p:nvSpPr>
          <p:cNvPr id="54" name="标题 1"/>
          <p:cNvSpPr txBox="1"/>
          <p:nvPr/>
        </p:nvSpPr>
        <p:spPr>
          <a:xfrm>
            <a:off x="0" y="3254344"/>
            <a:ext cx="12192000" cy="3436352"/>
          </a:xfrm>
          <a:custGeom>
            <a:avLst/>
            <a:gdLst>
              <a:gd name="connsiteX0" fmla="*/ 0 w 12192000"/>
              <a:gd name="connsiteY0" fmla="*/ 2204780 h 3436352"/>
              <a:gd name="connsiteX1" fmla="*/ 680665 w 12192000"/>
              <a:gd name="connsiteY1" fmla="*/ 2885445 h 3436352"/>
              <a:gd name="connsiteX2" fmla="*/ 11511335 w 12192000"/>
              <a:gd name="connsiteY2" fmla="*/ 2885445 h 3436352"/>
              <a:gd name="connsiteX3" fmla="*/ 12192000 w 12192000"/>
              <a:gd name="connsiteY3" fmla="*/ 2204780 h 3436352"/>
              <a:gd name="connsiteX4" fmla="*/ 12192000 w 12192000"/>
              <a:gd name="connsiteY4" fmla="*/ 3436352 h 3436352"/>
              <a:gd name="connsiteX5" fmla="*/ 0 w 12192000"/>
              <a:gd name="connsiteY5" fmla="*/ 3436352 h 3436352"/>
              <a:gd name="connsiteX6" fmla="*/ 12192000 w 12192000"/>
              <a:gd name="connsiteY6" fmla="*/ 0 h 3436352"/>
              <a:gd name="connsiteX7" fmla="*/ 12192000 w 12192000"/>
              <a:gd name="connsiteY7" fmla="*/ 266717 h 3436352"/>
              <a:gd name="connsiteX8" fmla="*/ 12181213 w 12192000"/>
              <a:gd name="connsiteY8" fmla="*/ 159712 h 3436352"/>
              <a:gd name="connsiteX9" fmla="*/ 12185281 w 12192000"/>
              <a:gd name="connsiteY9" fmla="*/ 133053 h 3436352"/>
              <a:gd name="connsiteX10" fmla="*/ 12192000 w 12192000"/>
              <a:gd name="connsiteY10" fmla="*/ 0 h 3436352"/>
              <a:gd name="connsiteX11" fmla="*/ 0 w 12192000"/>
              <a:gd name="connsiteY11" fmla="*/ 0 h 3436352"/>
              <a:gd name="connsiteX12" fmla="*/ 6719 w 12192000"/>
              <a:gd name="connsiteY12" fmla="*/ 133053 h 3436352"/>
              <a:gd name="connsiteX13" fmla="*/ 10787 w 12192000"/>
              <a:gd name="connsiteY13" fmla="*/ 159712 h 3436352"/>
              <a:gd name="connsiteX14" fmla="*/ 0 w 12192000"/>
              <a:gd name="connsiteY14" fmla="*/ 266717 h 3436352"/>
            </a:gdLst>
            <a:ahLst/>
            <a:cxnLst/>
            <a:rect l="l" t="t" r="r" b="b"/>
            <a:pathLst>
              <a:path w="12192000" h="3436352">
                <a:moveTo>
                  <a:pt x="0" y="2204780"/>
                </a:moveTo>
                <a:cubicBezTo>
                  <a:pt x="0" y="2580701"/>
                  <a:pt x="304744" y="2885445"/>
                  <a:pt x="680665" y="2885445"/>
                </a:cubicBezTo>
                <a:lnTo>
                  <a:pt x="11511335" y="2885445"/>
                </a:lnTo>
                <a:cubicBezTo>
                  <a:pt x="11887256" y="2885445"/>
                  <a:pt x="12192000" y="2580701"/>
                  <a:pt x="12192000" y="2204780"/>
                </a:cubicBezTo>
                <a:lnTo>
                  <a:pt x="12192000" y="3436352"/>
                </a:lnTo>
                <a:lnTo>
                  <a:pt x="0" y="3436352"/>
                </a:lnTo>
                <a:close/>
                <a:moveTo>
                  <a:pt x="12192000" y="0"/>
                </a:moveTo>
                <a:lnTo>
                  <a:pt x="12192000" y="266717"/>
                </a:lnTo>
                <a:lnTo>
                  <a:pt x="12181213" y="159712"/>
                </a:lnTo>
                <a:lnTo>
                  <a:pt x="12185281" y="133053"/>
                </a:lnTo>
                <a:cubicBezTo>
                  <a:pt x="12189724" y="89306"/>
                  <a:pt x="12192000" y="44919"/>
                  <a:pt x="12192000" y="0"/>
                </a:cubicBezTo>
                <a:close/>
                <a:moveTo>
                  <a:pt x="0" y="0"/>
                </a:moveTo>
                <a:cubicBezTo>
                  <a:pt x="0" y="44919"/>
                  <a:pt x="2276" y="89306"/>
                  <a:pt x="6719" y="133053"/>
                </a:cubicBezTo>
                <a:lnTo>
                  <a:pt x="10787" y="159712"/>
                </a:lnTo>
                <a:lnTo>
                  <a:pt x="0" y="266717"/>
                </a:lnTo>
                <a:close/>
              </a:path>
            </a:pathLst>
          </a:custGeom>
          <a:solidFill>
            <a:schemeClr val="bg1"/>
          </a:solidFill>
          <a:ln w="12700" cap="sq">
            <a:noFill/>
            <a:miter/>
          </a:ln>
          <a:effectLst>
            <a:outerShdw blurRad="419100" dist="38100" dir="16200000" rotWithShape="0">
              <a:schemeClr val="accent1">
                <a:alpha val="24000"/>
              </a:schemeClr>
            </a:outerShdw>
          </a:effectLst>
        </p:spPr>
        <p:txBody>
          <a:bodyPr vert="horz" wrap="square" lIns="91440" tIns="45720" rIns="91440" bIns="45720" rtlCol="0" anchor="ctr"/>
          <a:lstStyle/>
          <a:p>
            <a:pPr algn="ctr"/>
            <a:endParaRPr kumimoji="1" lang="zh-CN" altLang="en-US"/>
          </a:p>
        </p:txBody>
      </p:sp>
      <p:sp>
        <p:nvSpPr>
          <p:cNvPr id="55" name="标题 1"/>
          <p:cNvSpPr txBox="1"/>
          <p:nvPr/>
        </p:nvSpPr>
        <p:spPr>
          <a:xfrm>
            <a:off x="0" y="3421648"/>
            <a:ext cx="12192000" cy="3436352"/>
          </a:xfrm>
          <a:custGeom>
            <a:avLst/>
            <a:gdLst>
              <a:gd name="connsiteX0" fmla="*/ 0 w 12192000"/>
              <a:gd name="connsiteY0" fmla="*/ 2204780 h 3436352"/>
              <a:gd name="connsiteX1" fmla="*/ 680665 w 12192000"/>
              <a:gd name="connsiteY1" fmla="*/ 2885445 h 3436352"/>
              <a:gd name="connsiteX2" fmla="*/ 11511335 w 12192000"/>
              <a:gd name="connsiteY2" fmla="*/ 2885445 h 3436352"/>
              <a:gd name="connsiteX3" fmla="*/ 12192000 w 12192000"/>
              <a:gd name="connsiteY3" fmla="*/ 2204780 h 3436352"/>
              <a:gd name="connsiteX4" fmla="*/ 12192000 w 12192000"/>
              <a:gd name="connsiteY4" fmla="*/ 3436352 h 3436352"/>
              <a:gd name="connsiteX5" fmla="*/ 0 w 12192000"/>
              <a:gd name="connsiteY5" fmla="*/ 3436352 h 3436352"/>
              <a:gd name="connsiteX6" fmla="*/ 12192000 w 12192000"/>
              <a:gd name="connsiteY6" fmla="*/ 0 h 3436352"/>
              <a:gd name="connsiteX7" fmla="*/ 12192000 w 12192000"/>
              <a:gd name="connsiteY7" fmla="*/ 266717 h 3436352"/>
              <a:gd name="connsiteX8" fmla="*/ 12181213 w 12192000"/>
              <a:gd name="connsiteY8" fmla="*/ 159712 h 3436352"/>
              <a:gd name="connsiteX9" fmla="*/ 12185281 w 12192000"/>
              <a:gd name="connsiteY9" fmla="*/ 133053 h 3436352"/>
              <a:gd name="connsiteX10" fmla="*/ 12192000 w 12192000"/>
              <a:gd name="connsiteY10" fmla="*/ 0 h 3436352"/>
              <a:gd name="connsiteX11" fmla="*/ 0 w 12192000"/>
              <a:gd name="connsiteY11" fmla="*/ 0 h 3436352"/>
              <a:gd name="connsiteX12" fmla="*/ 6719 w 12192000"/>
              <a:gd name="connsiteY12" fmla="*/ 133053 h 3436352"/>
              <a:gd name="connsiteX13" fmla="*/ 10787 w 12192000"/>
              <a:gd name="connsiteY13" fmla="*/ 159712 h 3436352"/>
              <a:gd name="connsiteX14" fmla="*/ 0 w 12192000"/>
              <a:gd name="connsiteY14" fmla="*/ 266717 h 3436352"/>
            </a:gdLst>
            <a:ahLst/>
            <a:cxnLst/>
            <a:rect l="l" t="t" r="r" b="b"/>
            <a:pathLst>
              <a:path w="12192000" h="3436352">
                <a:moveTo>
                  <a:pt x="0" y="2204780"/>
                </a:moveTo>
                <a:cubicBezTo>
                  <a:pt x="0" y="2580701"/>
                  <a:pt x="304744" y="2885445"/>
                  <a:pt x="680665" y="2885445"/>
                </a:cubicBezTo>
                <a:lnTo>
                  <a:pt x="11511335" y="2885445"/>
                </a:lnTo>
                <a:cubicBezTo>
                  <a:pt x="11887256" y="2885445"/>
                  <a:pt x="12192000" y="2580701"/>
                  <a:pt x="12192000" y="2204780"/>
                </a:cubicBezTo>
                <a:lnTo>
                  <a:pt x="12192000" y="3436352"/>
                </a:lnTo>
                <a:lnTo>
                  <a:pt x="0" y="3436352"/>
                </a:lnTo>
                <a:close/>
                <a:moveTo>
                  <a:pt x="12192000" y="0"/>
                </a:moveTo>
                <a:lnTo>
                  <a:pt x="12192000" y="266717"/>
                </a:lnTo>
                <a:lnTo>
                  <a:pt x="12181213" y="159712"/>
                </a:lnTo>
                <a:lnTo>
                  <a:pt x="12185281" y="133053"/>
                </a:lnTo>
                <a:cubicBezTo>
                  <a:pt x="12189724" y="89306"/>
                  <a:pt x="12192000" y="44919"/>
                  <a:pt x="12192000" y="0"/>
                </a:cubicBezTo>
                <a:close/>
                <a:moveTo>
                  <a:pt x="0" y="0"/>
                </a:moveTo>
                <a:cubicBezTo>
                  <a:pt x="0" y="44919"/>
                  <a:pt x="2276" y="89306"/>
                  <a:pt x="6719" y="133053"/>
                </a:cubicBezTo>
                <a:lnTo>
                  <a:pt x="10787" y="159712"/>
                </a:lnTo>
                <a:lnTo>
                  <a:pt x="0" y="266717"/>
                </a:lnTo>
                <a:close/>
              </a:path>
            </a:pathLst>
          </a:cu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56" name="标题 1"/>
          <p:cNvSpPr txBox="1"/>
          <p:nvPr/>
        </p:nvSpPr>
        <p:spPr>
          <a:xfrm>
            <a:off x="681820" y="4958808"/>
            <a:ext cx="992915" cy="665253"/>
          </a:xfrm>
          <a:prstGeom prst="wedgeRoundRectCallout">
            <a:avLst/>
          </a:prstGeom>
          <a:solidFill>
            <a:schemeClr val="bg1"/>
          </a:solidFill>
          <a:ln w="12700" cap="sq">
            <a:solidFill>
              <a:schemeClr val="accent1"/>
            </a:solidFill>
            <a:miter/>
          </a:ln>
        </p:spPr>
        <p:txBody>
          <a:bodyPr vert="horz" wrap="square" lIns="91440" tIns="45720" rIns="91440" bIns="45720" rtlCol="0" anchor="ctr"/>
          <a:lstStyle/>
          <a:p>
            <a:pPr algn="ctr"/>
            <a:endParaRPr kumimoji="1" lang="zh-CN" altLang="en-US"/>
          </a:p>
        </p:txBody>
      </p:sp>
      <p:sp>
        <p:nvSpPr>
          <p:cNvPr id="57" name="标题 1"/>
          <p:cNvSpPr txBox="1"/>
          <p:nvPr/>
        </p:nvSpPr>
        <p:spPr>
          <a:xfrm>
            <a:off x="10859992" y="5338919"/>
            <a:ext cx="533443" cy="357407"/>
          </a:xfrm>
          <a:prstGeom prst="wedgeRoundRectCallout">
            <a:avLst/>
          </a:prstGeom>
          <a:solidFill>
            <a:schemeClr val="bg1"/>
          </a:solidFill>
          <a:ln w="12700" cap="sq">
            <a:solidFill>
              <a:schemeClr val="accent1"/>
            </a:solidFill>
            <a:miter/>
          </a:ln>
        </p:spPr>
        <p:txBody>
          <a:bodyPr vert="horz" wrap="square" lIns="91440" tIns="45720" rIns="91440" bIns="45720" rtlCol="0" anchor="ctr"/>
          <a:lstStyle/>
          <a:p>
            <a:pPr algn="ctr"/>
            <a:endParaRPr kumimoji="1" lang="zh-CN" altLang="en-US"/>
          </a:p>
        </p:txBody>
      </p:sp>
      <p:sp>
        <p:nvSpPr>
          <p:cNvPr id="58" name="标题 1"/>
          <p:cNvSpPr txBox="1"/>
          <p:nvPr/>
        </p:nvSpPr>
        <p:spPr>
          <a:xfrm>
            <a:off x="1752600" y="2754326"/>
            <a:ext cx="9105900" cy="2579674"/>
          </a:xfrm>
          <a:prstGeom prst="rect">
            <a:avLst/>
          </a:prstGeom>
          <a:noFill/>
          <a:ln>
            <a:noFill/>
          </a:ln>
        </p:spPr>
        <p:txBody>
          <a:bodyPr vert="horz" wrap="square" lIns="0" tIns="0" rIns="0" bIns="0" rtlCol="0" anchor="ctr"/>
          <a:lstStyle/>
          <a:p>
            <a:pPr algn="ctr"/>
            <a:r>
              <a:rPr kumimoji="1" lang="en-US" altLang="zh-CN" sz="4200" dirty="0">
                <a:ln w="12700">
                  <a:noFill/>
                </a:ln>
                <a:solidFill>
                  <a:srgbClr val="7011AB">
                    <a:alpha val="100000"/>
                  </a:srgbClr>
                </a:solidFill>
                <a:latin typeface="poppins-bold"/>
                <a:ea typeface="poppins-bold"/>
                <a:cs typeface="poppins-bold"/>
              </a:rPr>
              <a:t>Introduction to Kubernetes</a:t>
            </a:r>
            <a:endParaRPr kumimoji="1" lang="zh-CN" altLang="en-US" dirty="0"/>
          </a:p>
        </p:txBody>
      </p:sp>
      <p:sp>
        <p:nvSpPr>
          <p:cNvPr id="59" name="标题 1"/>
          <p:cNvSpPr txBox="1"/>
          <p:nvPr/>
        </p:nvSpPr>
        <p:spPr>
          <a:xfrm>
            <a:off x="4213273" y="69178"/>
            <a:ext cx="3972986" cy="2546506"/>
          </a:xfrm>
          <a:prstGeom prst="rect">
            <a:avLst/>
          </a:prstGeom>
          <a:noFill/>
          <a:ln>
            <a:noFill/>
          </a:ln>
        </p:spPr>
        <p:txBody>
          <a:bodyPr vert="horz" wrap="square" lIns="0" tIns="0" rIns="0" bIns="0" rtlCol="0" anchor="b"/>
          <a:lstStyle/>
          <a:p>
            <a:pPr algn="ctr"/>
            <a:r>
              <a:rPr kumimoji="1" lang="en-US" altLang="zh-CN" sz="8800">
                <a:ln w="22225">
                  <a:solidFill>
                    <a:srgbClr val="000000">
                      <a:alpha val="100000"/>
                    </a:srgbClr>
                  </a:solidFill>
                </a:ln>
                <a:solidFill>
                  <a:srgbClr val="FFFFFF">
                    <a:alpha val="100000"/>
                  </a:srgbClr>
                </a:solidFill>
                <a:latin typeface="poppins-bold"/>
                <a:ea typeface="poppins-bold"/>
                <a:cs typeface="poppins-bold"/>
              </a:rPr>
              <a:t> 01</a:t>
            </a:r>
            <a:endParaRPr kumimoji="1"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a:extLst>
              <a:ext uri="{FF2B5EF4-FFF2-40B4-BE49-F238E27FC236}">
                <a16:creationId xmlns:a16="http://schemas.microsoft.com/office/drawing/2014/main" id="{979E82FB-2757-9E90-8600-F6EC807C87F0}"/>
              </a:ext>
            </a:extLst>
          </p:cNvPr>
          <p:cNvSpPr txBox="1"/>
          <p:nvPr/>
        </p:nvSpPr>
        <p:spPr>
          <a:xfrm>
            <a:off x="524387" y="1201074"/>
            <a:ext cx="3332724" cy="2789902"/>
          </a:xfrm>
          <a:prstGeom prst="roundRect">
            <a:avLst>
              <a:gd name="adj" fmla="val 6800"/>
            </a:avLst>
          </a:prstGeom>
          <a:solidFill>
            <a:schemeClr val="accent1">
              <a:lumMod val="20000"/>
              <a:lumOff val="80000"/>
              <a:alpha val="100000"/>
            </a:schemeClr>
          </a:solidFill>
          <a:ln w="12700" cap="flat">
            <a:noFill/>
            <a:miter/>
          </a:ln>
          <a:effectLst/>
        </p:spPr>
        <p:txBody>
          <a:bodyPr vert="horz" wrap="square" lIns="91440" tIns="45720" rIns="91440" bIns="45720" rtlCol="0" anchor="ctr"/>
          <a:lstStyle/>
          <a:p>
            <a:pPr algn="ctr"/>
            <a:endParaRPr kumimoji="1" lang="zh-CN" altLang="en-US" dirty="0"/>
          </a:p>
        </p:txBody>
      </p:sp>
      <p:sp>
        <p:nvSpPr>
          <p:cNvPr id="2" name="TextBox 1">
            <a:extLst>
              <a:ext uri="{FF2B5EF4-FFF2-40B4-BE49-F238E27FC236}">
                <a16:creationId xmlns:a16="http://schemas.microsoft.com/office/drawing/2014/main" id="{A4692758-9AE5-2E73-BD7D-7B58EB074C9F}"/>
              </a:ext>
            </a:extLst>
          </p:cNvPr>
          <p:cNvSpPr txBox="1"/>
          <p:nvPr/>
        </p:nvSpPr>
        <p:spPr>
          <a:xfrm>
            <a:off x="4105275" y="285750"/>
            <a:ext cx="3419475" cy="461665"/>
          </a:xfrm>
          <a:prstGeom prst="rect">
            <a:avLst/>
          </a:prstGeom>
          <a:noFill/>
        </p:spPr>
        <p:txBody>
          <a:bodyPr wrap="square" rtlCol="0">
            <a:spAutoFit/>
          </a:bodyPr>
          <a:lstStyle/>
          <a:p>
            <a:r>
              <a:rPr lang="en-US" sz="2400" b="1" dirty="0">
                <a:latin typeface="Poppins" panose="00000500000000000000" pitchFamily="2" charset="0"/>
                <a:cs typeface="Poppins" panose="00000500000000000000" pitchFamily="2" charset="0"/>
              </a:rPr>
              <a:t>Cluster IP</a:t>
            </a:r>
          </a:p>
        </p:txBody>
      </p:sp>
      <p:sp>
        <p:nvSpPr>
          <p:cNvPr id="3" name="TextBox 2">
            <a:extLst>
              <a:ext uri="{FF2B5EF4-FFF2-40B4-BE49-F238E27FC236}">
                <a16:creationId xmlns:a16="http://schemas.microsoft.com/office/drawing/2014/main" id="{2DB4B9F6-8EEB-0D32-2541-B81D3C0019CA}"/>
              </a:ext>
            </a:extLst>
          </p:cNvPr>
          <p:cNvSpPr txBox="1"/>
          <p:nvPr/>
        </p:nvSpPr>
        <p:spPr>
          <a:xfrm>
            <a:off x="971550" y="1449764"/>
            <a:ext cx="2705100" cy="2246769"/>
          </a:xfrm>
          <a:prstGeom prst="rect">
            <a:avLst/>
          </a:prstGeom>
          <a:noFill/>
        </p:spPr>
        <p:txBody>
          <a:bodyPr wrap="square" rtlCol="0">
            <a:spAutoFit/>
          </a:bodyPr>
          <a:lstStyle/>
          <a:p>
            <a:r>
              <a:rPr lang="en-US" sz="1400" dirty="0">
                <a:latin typeface="Poppins" panose="00000500000000000000" pitchFamily="2" charset="0"/>
                <a:cs typeface="Poppins" panose="00000500000000000000" pitchFamily="2" charset="0"/>
              </a:rPr>
              <a:t>A Cluster IP is a type of internal IP address used within a Kubernetes cluster. It is assigned to a service, making the service accessible only within the cluster. This IP is used to route traffic to the appropriate pods that are part of the service.</a:t>
            </a:r>
          </a:p>
        </p:txBody>
      </p:sp>
      <p:pic>
        <p:nvPicPr>
          <p:cNvPr id="5" name="Picture 4">
            <a:extLst>
              <a:ext uri="{FF2B5EF4-FFF2-40B4-BE49-F238E27FC236}">
                <a16:creationId xmlns:a16="http://schemas.microsoft.com/office/drawing/2014/main" id="{9ECFD475-C728-44B4-095E-16B37A6672E9}"/>
              </a:ext>
            </a:extLst>
          </p:cNvPr>
          <p:cNvPicPr>
            <a:picLocks noChangeAspect="1"/>
          </p:cNvPicPr>
          <p:nvPr/>
        </p:nvPicPr>
        <p:blipFill>
          <a:blip r:embed="rId2"/>
          <a:stretch>
            <a:fillRect/>
          </a:stretch>
        </p:blipFill>
        <p:spPr>
          <a:xfrm>
            <a:off x="4773705" y="2087218"/>
            <a:ext cx="6837270" cy="4611649"/>
          </a:xfrm>
          <a:prstGeom prst="rect">
            <a:avLst/>
          </a:prstGeom>
        </p:spPr>
      </p:pic>
      <p:pic>
        <p:nvPicPr>
          <p:cNvPr id="9" name="Picture 8">
            <a:extLst>
              <a:ext uri="{FF2B5EF4-FFF2-40B4-BE49-F238E27FC236}">
                <a16:creationId xmlns:a16="http://schemas.microsoft.com/office/drawing/2014/main" id="{1DF87114-D209-7108-9CBA-FF9AF136A472}"/>
              </a:ext>
            </a:extLst>
          </p:cNvPr>
          <p:cNvPicPr>
            <a:picLocks noChangeAspect="1"/>
          </p:cNvPicPr>
          <p:nvPr/>
        </p:nvPicPr>
        <p:blipFill>
          <a:blip r:embed="rId3"/>
          <a:stretch>
            <a:fillRect/>
          </a:stretch>
        </p:blipFill>
        <p:spPr>
          <a:xfrm flipV="1">
            <a:off x="7021682" y="1571624"/>
            <a:ext cx="3536970" cy="219076"/>
          </a:xfrm>
          <a:prstGeom prst="rect">
            <a:avLst/>
          </a:prstGeom>
        </p:spPr>
      </p:pic>
      <p:sp>
        <p:nvSpPr>
          <p:cNvPr id="10" name="TextBox 9">
            <a:extLst>
              <a:ext uri="{FF2B5EF4-FFF2-40B4-BE49-F238E27FC236}">
                <a16:creationId xmlns:a16="http://schemas.microsoft.com/office/drawing/2014/main" id="{C9312BC5-FB89-0CEF-86D0-3FBEFCE00EC2}"/>
              </a:ext>
            </a:extLst>
          </p:cNvPr>
          <p:cNvSpPr txBox="1"/>
          <p:nvPr/>
        </p:nvSpPr>
        <p:spPr>
          <a:xfrm>
            <a:off x="8391525" y="1513701"/>
            <a:ext cx="1447800" cy="276999"/>
          </a:xfrm>
          <a:prstGeom prst="rect">
            <a:avLst/>
          </a:prstGeom>
          <a:noFill/>
        </p:spPr>
        <p:txBody>
          <a:bodyPr wrap="square" rtlCol="0">
            <a:spAutoFit/>
          </a:bodyPr>
          <a:lstStyle/>
          <a:p>
            <a:r>
              <a:rPr lang="en-US" sz="1200" dirty="0">
                <a:solidFill>
                  <a:schemeClr val="bg1"/>
                </a:solidFill>
              </a:rPr>
              <a:t>Front-end</a:t>
            </a:r>
          </a:p>
        </p:txBody>
      </p:sp>
      <p:cxnSp>
        <p:nvCxnSpPr>
          <p:cNvPr id="12" name="Connector: Curved 11">
            <a:extLst>
              <a:ext uri="{FF2B5EF4-FFF2-40B4-BE49-F238E27FC236}">
                <a16:creationId xmlns:a16="http://schemas.microsoft.com/office/drawing/2014/main" id="{7E814EEA-C014-7994-E527-8C2797748CB9}"/>
              </a:ext>
            </a:extLst>
          </p:cNvPr>
          <p:cNvCxnSpPr>
            <a:cxnSpLocks/>
            <a:endCxn id="10" idx="0"/>
          </p:cNvCxnSpPr>
          <p:nvPr/>
        </p:nvCxnSpPr>
        <p:spPr>
          <a:xfrm rot="10800000" flipV="1">
            <a:off x="9115426" y="888445"/>
            <a:ext cx="885825" cy="62525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B95894D-65E3-1C47-E5FF-181A1078BB9F}"/>
              </a:ext>
            </a:extLst>
          </p:cNvPr>
          <p:cNvSpPr txBox="1"/>
          <p:nvPr/>
        </p:nvSpPr>
        <p:spPr>
          <a:xfrm>
            <a:off x="10077450" y="747415"/>
            <a:ext cx="1219200" cy="307777"/>
          </a:xfrm>
          <a:prstGeom prst="rect">
            <a:avLst/>
          </a:prstGeom>
          <a:noFill/>
        </p:spPr>
        <p:txBody>
          <a:bodyPr wrap="square" rtlCol="0">
            <a:spAutoFit/>
          </a:bodyPr>
          <a:lstStyle/>
          <a:p>
            <a:r>
              <a:rPr lang="en-US" sz="1400" dirty="0">
                <a:latin typeface="Poppins" panose="00000500000000000000" pitchFamily="2" charset="0"/>
                <a:cs typeface="Poppins" panose="00000500000000000000" pitchFamily="2" charset="0"/>
              </a:rPr>
              <a:t>NodePort</a:t>
            </a:r>
          </a:p>
        </p:txBody>
      </p:sp>
      <p:pic>
        <p:nvPicPr>
          <p:cNvPr id="17" name="Picture 16">
            <a:extLst>
              <a:ext uri="{FF2B5EF4-FFF2-40B4-BE49-F238E27FC236}">
                <a16:creationId xmlns:a16="http://schemas.microsoft.com/office/drawing/2014/main" id="{3CD3BC63-9FE5-13D2-C33B-E88A727C5282}"/>
              </a:ext>
            </a:extLst>
          </p:cNvPr>
          <p:cNvPicPr>
            <a:picLocks noChangeAspect="1"/>
          </p:cNvPicPr>
          <p:nvPr/>
        </p:nvPicPr>
        <p:blipFill>
          <a:blip r:embed="rId4"/>
          <a:stretch>
            <a:fillRect/>
          </a:stretch>
        </p:blipFill>
        <p:spPr>
          <a:xfrm>
            <a:off x="447676" y="4239666"/>
            <a:ext cx="3114674" cy="2537882"/>
          </a:xfrm>
          <a:prstGeom prst="rect">
            <a:avLst/>
          </a:prstGeom>
        </p:spPr>
      </p:pic>
    </p:spTree>
    <p:extLst>
      <p:ext uri="{BB962C8B-B14F-4D97-AF65-F5344CB8AC3E}">
        <p14:creationId xmlns:p14="http://schemas.microsoft.com/office/powerpoint/2010/main" val="543048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BDAC87E-A09F-70E8-F8DA-DB27E091F573}"/>
              </a:ext>
            </a:extLst>
          </p:cNvPr>
          <p:cNvSpPr txBox="1"/>
          <p:nvPr/>
        </p:nvSpPr>
        <p:spPr>
          <a:xfrm>
            <a:off x="1975923" y="1459849"/>
            <a:ext cx="7458076" cy="4785787"/>
          </a:xfrm>
          <a:prstGeom prst="roundRect">
            <a:avLst>
              <a:gd name="adj" fmla="val 6800"/>
            </a:avLst>
          </a:prstGeom>
          <a:solidFill>
            <a:schemeClr val="accent1">
              <a:lumMod val="20000"/>
              <a:lumOff val="80000"/>
              <a:alpha val="100000"/>
            </a:schemeClr>
          </a:solidFill>
          <a:ln w="12700" cap="flat">
            <a:noFill/>
            <a:miter/>
          </a:ln>
          <a:effectLst/>
        </p:spPr>
        <p:txBody>
          <a:bodyPr vert="horz" wrap="square" lIns="91440" tIns="45720" rIns="91440" bIns="45720" rtlCol="0" anchor="ctr"/>
          <a:lstStyle/>
          <a:p>
            <a:pPr algn="ctr"/>
            <a:endParaRPr kumimoji="1" lang="zh-CN" altLang="en-US" dirty="0"/>
          </a:p>
        </p:txBody>
      </p:sp>
      <p:sp>
        <p:nvSpPr>
          <p:cNvPr id="2" name="TextBox 1">
            <a:extLst>
              <a:ext uri="{FF2B5EF4-FFF2-40B4-BE49-F238E27FC236}">
                <a16:creationId xmlns:a16="http://schemas.microsoft.com/office/drawing/2014/main" id="{2957CC98-8825-1C8E-29A9-B9532B5FF08B}"/>
              </a:ext>
            </a:extLst>
          </p:cNvPr>
          <p:cNvSpPr txBox="1"/>
          <p:nvPr/>
        </p:nvSpPr>
        <p:spPr>
          <a:xfrm>
            <a:off x="2085974" y="2190750"/>
            <a:ext cx="7458075" cy="3323987"/>
          </a:xfrm>
          <a:prstGeom prst="rect">
            <a:avLst/>
          </a:prstGeom>
          <a:noFill/>
        </p:spPr>
        <p:txBody>
          <a:bodyPr wrap="square" rtlCol="0">
            <a:spAutoFit/>
          </a:bodyPr>
          <a:lstStyle/>
          <a:p>
            <a:r>
              <a:rPr lang="en-US" sz="1400" dirty="0">
                <a:latin typeface="Poppins" panose="00000500000000000000" pitchFamily="2" charset="0"/>
                <a:cs typeface="Poppins" panose="00000500000000000000" pitchFamily="2" charset="0"/>
              </a:rPr>
              <a:t>A LoadBalancer in Kubernetes is a type of service that exposes balanced traffic towards application.</a:t>
            </a:r>
          </a:p>
          <a:p>
            <a:endParaRPr lang="en-US" sz="1400" dirty="0">
              <a:latin typeface="Poppins" panose="00000500000000000000" pitchFamily="2" charset="0"/>
              <a:cs typeface="Poppins" panose="00000500000000000000" pitchFamily="2" charset="0"/>
            </a:endParaRPr>
          </a:p>
          <a:p>
            <a:endParaRPr lang="en-US" sz="1400" dirty="0">
              <a:latin typeface="Poppins" panose="00000500000000000000" pitchFamily="2" charset="0"/>
              <a:cs typeface="Poppins" panose="00000500000000000000" pitchFamily="2" charset="0"/>
            </a:endParaRPr>
          </a:p>
          <a:p>
            <a:r>
              <a:rPr lang="en-US" sz="1400" dirty="0">
                <a:latin typeface="Poppins" panose="00000500000000000000" pitchFamily="2" charset="0"/>
                <a:cs typeface="Poppins" panose="00000500000000000000" pitchFamily="2" charset="0"/>
              </a:rPr>
              <a:t>Challenges of Using LoadBalancer Service Locally</a:t>
            </a:r>
          </a:p>
          <a:p>
            <a:r>
              <a:rPr lang="en-US" sz="1400" dirty="0">
                <a:latin typeface="Poppins" panose="00000500000000000000" pitchFamily="2" charset="0"/>
                <a:cs typeface="Poppins" panose="00000500000000000000" pitchFamily="2" charset="0"/>
              </a:rPr>
              <a:t>Lack of Built-in Load Balancer</a:t>
            </a:r>
          </a:p>
          <a:p>
            <a:endParaRPr lang="en-US" sz="1400" dirty="0">
              <a:latin typeface="Poppins" panose="00000500000000000000" pitchFamily="2" charset="0"/>
              <a:cs typeface="Poppins" panose="00000500000000000000" pitchFamily="2" charset="0"/>
            </a:endParaRPr>
          </a:p>
          <a:p>
            <a:r>
              <a:rPr lang="en-US" sz="1400" i="1" dirty="0">
                <a:latin typeface="Poppins" panose="00000500000000000000" pitchFamily="2" charset="0"/>
                <a:cs typeface="Poppins" panose="00000500000000000000" pitchFamily="2" charset="0"/>
              </a:rPr>
              <a:t>Cloud Providers -&gt; </a:t>
            </a:r>
            <a:r>
              <a:rPr lang="en-US" sz="1400" dirty="0">
                <a:latin typeface="Poppins" panose="00000500000000000000" pitchFamily="2" charset="0"/>
                <a:cs typeface="Poppins" panose="00000500000000000000" pitchFamily="2" charset="0"/>
              </a:rPr>
              <a:t>Cloud providers like AWS, GCP, and Azure offer built-in load balancers that integrate seamlessly with Kubernetes. When you create a LoadBalancer service, Kubernetes automatically provisions and configures the load balancer using the cloud provider's infrastructure.</a:t>
            </a:r>
          </a:p>
          <a:p>
            <a:endParaRPr lang="en-US" sz="1400" dirty="0">
              <a:latin typeface="Poppins" panose="00000500000000000000" pitchFamily="2" charset="0"/>
              <a:cs typeface="Poppins" panose="00000500000000000000" pitchFamily="2" charset="0"/>
            </a:endParaRPr>
          </a:p>
          <a:p>
            <a:r>
              <a:rPr lang="en-US" sz="1400" i="1" dirty="0">
                <a:latin typeface="Poppins" panose="00000500000000000000" pitchFamily="2" charset="0"/>
                <a:cs typeface="Poppins" panose="00000500000000000000" pitchFamily="2" charset="0"/>
              </a:rPr>
              <a:t>Local Environments -&gt;</a:t>
            </a:r>
            <a:r>
              <a:rPr lang="en-US" sz="1400" dirty="0">
                <a:latin typeface="Poppins" panose="00000500000000000000" pitchFamily="2" charset="0"/>
                <a:cs typeface="Poppins" panose="00000500000000000000" pitchFamily="2" charset="0"/>
              </a:rPr>
              <a:t> In a local environment, there is no built-in load balancer available. This makes it challenging to replicate the behavior of a cloud-based load balancer.</a:t>
            </a:r>
          </a:p>
        </p:txBody>
      </p:sp>
      <p:sp>
        <p:nvSpPr>
          <p:cNvPr id="3" name="TextBox 2">
            <a:extLst>
              <a:ext uri="{FF2B5EF4-FFF2-40B4-BE49-F238E27FC236}">
                <a16:creationId xmlns:a16="http://schemas.microsoft.com/office/drawing/2014/main" id="{0E444104-D572-8F8C-87CC-7457FDB0BA6A}"/>
              </a:ext>
            </a:extLst>
          </p:cNvPr>
          <p:cNvSpPr txBox="1"/>
          <p:nvPr/>
        </p:nvSpPr>
        <p:spPr>
          <a:xfrm>
            <a:off x="4105275" y="285750"/>
            <a:ext cx="3419475" cy="461665"/>
          </a:xfrm>
          <a:prstGeom prst="rect">
            <a:avLst/>
          </a:prstGeom>
          <a:noFill/>
        </p:spPr>
        <p:txBody>
          <a:bodyPr wrap="square" rtlCol="0">
            <a:spAutoFit/>
          </a:bodyPr>
          <a:lstStyle/>
          <a:p>
            <a:r>
              <a:rPr lang="en-US" sz="2400" b="1" dirty="0">
                <a:latin typeface="Poppins" panose="00000500000000000000" pitchFamily="2" charset="0"/>
                <a:cs typeface="Poppins" panose="00000500000000000000" pitchFamily="2" charset="0"/>
              </a:rPr>
              <a:t>Load Balancer</a:t>
            </a:r>
          </a:p>
        </p:txBody>
      </p:sp>
    </p:spTree>
    <p:extLst>
      <p:ext uri="{BB962C8B-B14F-4D97-AF65-F5344CB8AC3E}">
        <p14:creationId xmlns:p14="http://schemas.microsoft.com/office/powerpoint/2010/main" val="31785425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EAA51E-65AC-F09C-E3DB-BF2D8CF2415B}"/>
              </a:ext>
            </a:extLst>
          </p:cNvPr>
          <p:cNvPicPr>
            <a:picLocks noChangeAspect="1"/>
          </p:cNvPicPr>
          <p:nvPr/>
        </p:nvPicPr>
        <p:blipFill>
          <a:blip r:embed="rId2"/>
          <a:stretch>
            <a:fillRect/>
          </a:stretch>
        </p:blipFill>
        <p:spPr>
          <a:xfrm>
            <a:off x="923523" y="833335"/>
            <a:ext cx="10173333" cy="5191330"/>
          </a:xfrm>
          <a:prstGeom prst="rect">
            <a:avLst/>
          </a:prstGeom>
        </p:spPr>
      </p:pic>
    </p:spTree>
    <p:extLst>
      <p:ext uri="{BB962C8B-B14F-4D97-AF65-F5344CB8AC3E}">
        <p14:creationId xmlns:p14="http://schemas.microsoft.com/office/powerpoint/2010/main" val="1812703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7E561C-C14D-5E3A-46F6-AB1C0CB7FA99}"/>
              </a:ext>
            </a:extLst>
          </p:cNvPr>
          <p:cNvSpPr txBox="1"/>
          <p:nvPr/>
        </p:nvSpPr>
        <p:spPr>
          <a:xfrm>
            <a:off x="4105275" y="285750"/>
            <a:ext cx="4505325" cy="461665"/>
          </a:xfrm>
          <a:prstGeom prst="rect">
            <a:avLst/>
          </a:prstGeom>
          <a:noFill/>
        </p:spPr>
        <p:txBody>
          <a:bodyPr wrap="square" rtlCol="0">
            <a:spAutoFit/>
          </a:bodyPr>
          <a:lstStyle/>
          <a:p>
            <a:r>
              <a:rPr lang="en-US" sz="2400" b="1" dirty="0">
                <a:latin typeface="Poppins" panose="00000500000000000000" pitchFamily="2" charset="0"/>
                <a:cs typeface="Poppins" panose="00000500000000000000" pitchFamily="2" charset="0"/>
              </a:rPr>
              <a:t>Important Commands</a:t>
            </a:r>
          </a:p>
        </p:txBody>
      </p:sp>
      <p:pic>
        <p:nvPicPr>
          <p:cNvPr id="7" name="Picture 6">
            <a:extLst>
              <a:ext uri="{FF2B5EF4-FFF2-40B4-BE49-F238E27FC236}">
                <a16:creationId xmlns:a16="http://schemas.microsoft.com/office/drawing/2014/main" id="{2DADCA6C-6B4E-D554-7A33-B65AE326DB3E}"/>
              </a:ext>
            </a:extLst>
          </p:cNvPr>
          <p:cNvPicPr>
            <a:picLocks noChangeAspect="1"/>
          </p:cNvPicPr>
          <p:nvPr/>
        </p:nvPicPr>
        <p:blipFill>
          <a:blip r:embed="rId2"/>
          <a:stretch>
            <a:fillRect/>
          </a:stretch>
        </p:blipFill>
        <p:spPr>
          <a:xfrm>
            <a:off x="494809" y="2253574"/>
            <a:ext cx="11202382" cy="2623226"/>
          </a:xfrm>
          <a:prstGeom prst="rect">
            <a:avLst/>
          </a:prstGeom>
        </p:spPr>
      </p:pic>
    </p:spTree>
    <p:extLst>
      <p:ext uri="{BB962C8B-B14F-4D97-AF65-F5344CB8AC3E}">
        <p14:creationId xmlns:p14="http://schemas.microsoft.com/office/powerpoint/2010/main" val="231106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标题 1"/>
          <p:cNvSpPr txBox="1"/>
          <p:nvPr/>
        </p:nvSpPr>
        <p:spPr>
          <a:xfrm>
            <a:off x="0" y="6474752"/>
            <a:ext cx="12192000" cy="383247"/>
          </a:xfrm>
          <a:prstGeom prst="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53" name="标题 1"/>
          <p:cNvSpPr txBox="1"/>
          <p:nvPr/>
        </p:nvSpPr>
        <p:spPr>
          <a:xfrm rot="16200000">
            <a:off x="6617520" y="5415346"/>
            <a:ext cx="151716" cy="155911"/>
          </a:xfrm>
          <a:custGeom>
            <a:avLst/>
            <a:gdLst/>
            <a:ahLst/>
            <a:cxnLst/>
            <a:rect l="0" t="0" r="r" b="b"/>
            <a:pathLst>
              <a:path w="21519" h="21600" extrusionOk="0">
                <a:moveTo>
                  <a:pt x="10759" y="21600"/>
                </a:moveTo>
                <a:cubicBezTo>
                  <a:pt x="10540" y="21600"/>
                  <a:pt x="10329" y="21437"/>
                  <a:pt x="10174" y="21148"/>
                </a:cubicBezTo>
                <a:lnTo>
                  <a:pt x="242" y="2634"/>
                </a:lnTo>
                <a:cubicBezTo>
                  <a:pt x="-81" y="2031"/>
                  <a:pt x="-81" y="1054"/>
                  <a:pt x="242" y="452"/>
                </a:cubicBezTo>
                <a:cubicBezTo>
                  <a:pt x="398" y="163"/>
                  <a:pt x="608" y="0"/>
                  <a:pt x="827" y="0"/>
                </a:cubicBezTo>
                <a:lnTo>
                  <a:pt x="20691" y="0"/>
                </a:lnTo>
                <a:cubicBezTo>
                  <a:pt x="21149" y="0"/>
                  <a:pt x="21519" y="691"/>
                  <a:pt x="21519" y="1543"/>
                </a:cubicBezTo>
                <a:cubicBezTo>
                  <a:pt x="21519" y="1952"/>
                  <a:pt x="21432" y="2344"/>
                  <a:pt x="21277" y="2634"/>
                </a:cubicBezTo>
                <a:lnTo>
                  <a:pt x="11345" y="21148"/>
                </a:lnTo>
                <a:cubicBezTo>
                  <a:pt x="11189" y="21437"/>
                  <a:pt x="10979" y="21600"/>
                  <a:pt x="10759" y="21600"/>
                </a:cubicBezTo>
                <a:close/>
              </a:path>
            </a:pathLst>
          </a:custGeom>
          <a:solidFill>
            <a:schemeClr val="bg1"/>
          </a:solidFill>
          <a:ln w="12700" cap="flat">
            <a:noFill/>
            <a:miter/>
          </a:ln>
          <a:effectLst/>
        </p:spPr>
        <p:txBody>
          <a:bodyPr vert="horz" wrap="square" lIns="45719" tIns="45719" rIns="45719" bIns="45719" rtlCol="0" anchor="ctr"/>
          <a:lstStyle/>
          <a:p>
            <a:pPr algn="l"/>
            <a:endParaRPr kumimoji="1" lang="zh-CN" altLang="en-US"/>
          </a:p>
        </p:txBody>
      </p:sp>
      <p:sp>
        <p:nvSpPr>
          <p:cNvPr id="54" name="标题 1"/>
          <p:cNvSpPr txBox="1"/>
          <p:nvPr/>
        </p:nvSpPr>
        <p:spPr>
          <a:xfrm>
            <a:off x="7243938" y="5346490"/>
            <a:ext cx="2324100" cy="292100"/>
          </a:xfrm>
          <a:prstGeom prst="rect">
            <a:avLst/>
          </a:prstGeom>
          <a:noFill/>
          <a:ln w="12700" cap="flat">
            <a:noFill/>
            <a:miter/>
          </a:ln>
          <a:effectLst/>
        </p:spPr>
        <p:txBody>
          <a:bodyPr vert="horz" wrap="square" lIns="50800" tIns="50800" rIns="50800" bIns="50800" rtlCol="0" anchor="t">
            <a:spAutoFit/>
          </a:bodyPr>
          <a:lstStyle/>
          <a:p>
            <a:pPr algn="ctr"/>
            <a:r>
              <a:rPr kumimoji="1" lang="en-US" altLang="zh-CN" sz="1400">
                <a:ln w="12700">
                  <a:noFill/>
                </a:ln>
                <a:solidFill>
                  <a:srgbClr val="FFFFFF">
                    <a:alpha val="100000"/>
                  </a:srgbClr>
                </a:solidFill>
                <a:latin typeface="poppins-bold"/>
                <a:ea typeface="poppins-bold"/>
                <a:cs typeface="poppins-bold"/>
              </a:rPr>
              <a:t>PART 02</a:t>
            </a:r>
            <a:endParaRPr kumimoji="1" lang="zh-CN" altLang="en-US"/>
          </a:p>
        </p:txBody>
      </p:sp>
      <p:sp>
        <p:nvSpPr>
          <p:cNvPr id="55" name="标题 1"/>
          <p:cNvSpPr txBox="1"/>
          <p:nvPr/>
        </p:nvSpPr>
        <p:spPr>
          <a:xfrm>
            <a:off x="6313063" y="1567657"/>
            <a:ext cx="4850080" cy="2728485"/>
          </a:xfrm>
          <a:prstGeom prst="roundRect">
            <a:avLst>
              <a:gd name="adj" fmla="val 6436"/>
            </a:avLst>
          </a:prstGeom>
          <a:solidFill>
            <a:schemeClr val="bg1"/>
          </a:solidFill>
          <a:ln w="38100" cap="sq">
            <a:noFill/>
            <a:miter/>
            <a:headEnd/>
            <a:tailEnd/>
          </a:ln>
          <a:effectLst>
            <a:outerShdw blurRad="381000" dist="127000" dir="2700000" algn="tl" rotWithShape="0">
              <a:schemeClr val="tx1">
                <a:lumMod val="85000"/>
                <a:lumOff val="15000"/>
                <a:alpha val="15000"/>
              </a:schemeClr>
            </a:outerShdw>
          </a:effectLst>
        </p:spPr>
        <p:txBody>
          <a:bodyPr vert="horz" wrap="square" lIns="38102" tIns="38102" rIns="38102" bIns="38102" rtlCol="0" anchor="ctr"/>
          <a:lstStyle/>
          <a:p>
            <a:pPr algn="ctr"/>
            <a:endParaRPr kumimoji="1" lang="zh-CN" altLang="en-US"/>
          </a:p>
        </p:txBody>
      </p:sp>
      <p:sp>
        <p:nvSpPr>
          <p:cNvPr id="56" name="标题 1"/>
          <p:cNvSpPr txBox="1"/>
          <p:nvPr/>
        </p:nvSpPr>
        <p:spPr>
          <a:xfrm>
            <a:off x="6314077" y="1567706"/>
            <a:ext cx="4848052" cy="171269"/>
          </a:xfrm>
          <a:custGeom>
            <a:avLst/>
            <a:gdLst/>
            <a:ahLst/>
            <a:cxnLst/>
            <a:rect l="0" t="0" r="r" b="b"/>
            <a:pathLst>
              <a:path w="21600" h="21598" extrusionOk="0">
                <a:moveTo>
                  <a:pt x="1730" y="0"/>
                </a:moveTo>
                <a:cubicBezTo>
                  <a:pt x="1220" y="0"/>
                  <a:pt x="914" y="-2"/>
                  <a:pt x="711" y="1259"/>
                </a:cubicBezTo>
                <a:cubicBezTo>
                  <a:pt x="417" y="2844"/>
                  <a:pt x="187" y="6279"/>
                  <a:pt x="80" y="10634"/>
                </a:cubicBezTo>
                <a:cubicBezTo>
                  <a:pt x="14" y="12980"/>
                  <a:pt x="3" y="16721"/>
                  <a:pt x="0" y="21598"/>
                </a:cubicBezTo>
                <a:lnTo>
                  <a:pt x="21600" y="21598"/>
                </a:lnTo>
                <a:cubicBezTo>
                  <a:pt x="21597" y="16721"/>
                  <a:pt x="21586" y="12980"/>
                  <a:pt x="21520" y="10634"/>
                </a:cubicBezTo>
                <a:cubicBezTo>
                  <a:pt x="21413" y="6279"/>
                  <a:pt x="21181" y="2844"/>
                  <a:pt x="20887" y="1259"/>
                </a:cubicBezTo>
                <a:cubicBezTo>
                  <a:pt x="20683" y="-2"/>
                  <a:pt x="20378" y="0"/>
                  <a:pt x="19868" y="0"/>
                </a:cubicBezTo>
                <a:lnTo>
                  <a:pt x="1730" y="0"/>
                </a:lnTo>
                <a:close/>
              </a:path>
            </a:pathLst>
          </a:custGeom>
          <a:solidFill>
            <a:schemeClr val="accent2"/>
          </a:solidFill>
          <a:ln w="12700" cap="flat">
            <a:noFill/>
            <a:miter/>
          </a:ln>
          <a:effectLst/>
        </p:spPr>
        <p:txBody>
          <a:bodyPr vert="horz" wrap="square" lIns="0" tIns="0" rIns="0" bIns="0" rtlCol="0" anchor="ctr"/>
          <a:lstStyle/>
          <a:p>
            <a:pPr algn="l"/>
            <a:endParaRPr kumimoji="1" lang="zh-CN" altLang="en-US"/>
          </a:p>
        </p:txBody>
      </p:sp>
      <p:sp>
        <p:nvSpPr>
          <p:cNvPr id="57" name="标题 1"/>
          <p:cNvSpPr txBox="1"/>
          <p:nvPr/>
        </p:nvSpPr>
        <p:spPr>
          <a:xfrm rot="16200000">
            <a:off x="1377606" y="5415346"/>
            <a:ext cx="151717" cy="155911"/>
          </a:xfrm>
          <a:custGeom>
            <a:avLst/>
            <a:gdLst/>
            <a:ahLst/>
            <a:cxnLst/>
            <a:rect l="0" t="0" r="r" b="b"/>
            <a:pathLst>
              <a:path w="21519" h="21600" extrusionOk="0">
                <a:moveTo>
                  <a:pt x="10759" y="21600"/>
                </a:moveTo>
                <a:cubicBezTo>
                  <a:pt x="10540" y="21600"/>
                  <a:pt x="10329" y="21437"/>
                  <a:pt x="10174" y="21148"/>
                </a:cubicBezTo>
                <a:lnTo>
                  <a:pt x="242" y="2634"/>
                </a:lnTo>
                <a:cubicBezTo>
                  <a:pt x="-81" y="2031"/>
                  <a:pt x="-81" y="1054"/>
                  <a:pt x="242" y="452"/>
                </a:cubicBezTo>
                <a:cubicBezTo>
                  <a:pt x="398" y="163"/>
                  <a:pt x="608" y="0"/>
                  <a:pt x="827" y="0"/>
                </a:cubicBezTo>
                <a:lnTo>
                  <a:pt x="20691" y="0"/>
                </a:lnTo>
                <a:cubicBezTo>
                  <a:pt x="21149" y="0"/>
                  <a:pt x="21519" y="691"/>
                  <a:pt x="21519" y="1543"/>
                </a:cubicBezTo>
                <a:cubicBezTo>
                  <a:pt x="21519" y="1952"/>
                  <a:pt x="21432" y="2344"/>
                  <a:pt x="21277" y="2634"/>
                </a:cubicBezTo>
                <a:lnTo>
                  <a:pt x="11345" y="21148"/>
                </a:lnTo>
                <a:cubicBezTo>
                  <a:pt x="11189" y="21437"/>
                  <a:pt x="10979" y="21600"/>
                  <a:pt x="10759" y="21600"/>
                </a:cubicBezTo>
                <a:close/>
              </a:path>
            </a:pathLst>
          </a:custGeom>
          <a:solidFill>
            <a:schemeClr val="bg1"/>
          </a:solidFill>
          <a:ln w="12700" cap="flat">
            <a:noFill/>
            <a:miter/>
          </a:ln>
          <a:effectLst/>
        </p:spPr>
        <p:txBody>
          <a:bodyPr vert="horz" wrap="square" lIns="45719" tIns="45719" rIns="45719" bIns="45719" rtlCol="0" anchor="ctr"/>
          <a:lstStyle/>
          <a:p>
            <a:pPr algn="l"/>
            <a:endParaRPr kumimoji="1" lang="zh-CN" altLang="en-US"/>
          </a:p>
        </p:txBody>
      </p:sp>
      <p:sp>
        <p:nvSpPr>
          <p:cNvPr id="58" name="标题 1"/>
          <p:cNvSpPr txBox="1"/>
          <p:nvPr/>
        </p:nvSpPr>
        <p:spPr>
          <a:xfrm>
            <a:off x="1073148" y="2140554"/>
            <a:ext cx="4850080" cy="2728485"/>
          </a:xfrm>
          <a:prstGeom prst="roundRect">
            <a:avLst>
              <a:gd name="adj" fmla="val 6436"/>
            </a:avLst>
          </a:prstGeom>
          <a:solidFill>
            <a:schemeClr val="bg1"/>
          </a:solidFill>
          <a:ln w="38100" cap="sq">
            <a:noFill/>
            <a:miter/>
            <a:headEnd/>
            <a:tailEnd/>
          </a:ln>
          <a:effectLst>
            <a:outerShdw blurRad="381000" dist="127000" dir="2700000" algn="tl" rotWithShape="0">
              <a:schemeClr val="tx1">
                <a:lumMod val="85000"/>
                <a:lumOff val="15000"/>
                <a:alpha val="15000"/>
              </a:schemeClr>
            </a:outerShdw>
          </a:effectLst>
        </p:spPr>
        <p:txBody>
          <a:bodyPr vert="horz" wrap="square" lIns="38102" tIns="38102" rIns="38102" bIns="38102" rtlCol="0" anchor="ctr"/>
          <a:lstStyle/>
          <a:p>
            <a:pPr algn="ctr"/>
            <a:endParaRPr kumimoji="1" lang="zh-CN" altLang="en-US"/>
          </a:p>
        </p:txBody>
      </p:sp>
      <p:sp>
        <p:nvSpPr>
          <p:cNvPr id="59" name="标题 1"/>
          <p:cNvSpPr txBox="1"/>
          <p:nvPr/>
        </p:nvSpPr>
        <p:spPr>
          <a:xfrm>
            <a:off x="1074162" y="2140603"/>
            <a:ext cx="4848052" cy="171269"/>
          </a:xfrm>
          <a:custGeom>
            <a:avLst/>
            <a:gdLst/>
            <a:ahLst/>
            <a:cxnLst/>
            <a:rect l="0" t="0" r="r" b="b"/>
            <a:pathLst>
              <a:path w="21600" h="21598" extrusionOk="0">
                <a:moveTo>
                  <a:pt x="1730" y="0"/>
                </a:moveTo>
                <a:cubicBezTo>
                  <a:pt x="1220" y="0"/>
                  <a:pt x="914" y="-2"/>
                  <a:pt x="711" y="1259"/>
                </a:cubicBezTo>
                <a:cubicBezTo>
                  <a:pt x="417" y="2844"/>
                  <a:pt x="187" y="6279"/>
                  <a:pt x="80" y="10634"/>
                </a:cubicBezTo>
                <a:cubicBezTo>
                  <a:pt x="14" y="12980"/>
                  <a:pt x="3" y="16721"/>
                  <a:pt x="0" y="21598"/>
                </a:cubicBezTo>
                <a:lnTo>
                  <a:pt x="21600" y="21598"/>
                </a:lnTo>
                <a:cubicBezTo>
                  <a:pt x="21597" y="16721"/>
                  <a:pt x="21586" y="12980"/>
                  <a:pt x="21520" y="10634"/>
                </a:cubicBezTo>
                <a:cubicBezTo>
                  <a:pt x="21413" y="6279"/>
                  <a:pt x="21181" y="2844"/>
                  <a:pt x="20887" y="1259"/>
                </a:cubicBezTo>
                <a:cubicBezTo>
                  <a:pt x="20683" y="-2"/>
                  <a:pt x="20378" y="0"/>
                  <a:pt x="19868" y="0"/>
                </a:cubicBezTo>
                <a:lnTo>
                  <a:pt x="1730" y="0"/>
                </a:lnTo>
                <a:close/>
              </a:path>
            </a:pathLst>
          </a:custGeom>
          <a:solidFill>
            <a:schemeClr val="accent1"/>
          </a:solidFill>
          <a:ln w="12700" cap="flat">
            <a:noFill/>
            <a:miter/>
          </a:ln>
          <a:effectLst/>
        </p:spPr>
        <p:txBody>
          <a:bodyPr vert="horz" wrap="square" lIns="0" tIns="0" rIns="0" bIns="0" rtlCol="0" anchor="ctr"/>
          <a:lstStyle/>
          <a:p>
            <a:pPr algn="l"/>
            <a:endParaRPr kumimoji="1" lang="zh-CN" altLang="en-US"/>
          </a:p>
        </p:txBody>
      </p:sp>
      <p:sp>
        <p:nvSpPr>
          <p:cNvPr id="60" name="标题 1"/>
          <p:cNvSpPr txBox="1"/>
          <p:nvPr/>
        </p:nvSpPr>
        <p:spPr>
          <a:xfrm>
            <a:off x="1344695" y="2369025"/>
            <a:ext cx="4306986" cy="683689"/>
          </a:xfrm>
          <a:prstGeom prst="rect">
            <a:avLst/>
          </a:prstGeom>
          <a:noFill/>
          <a:ln>
            <a:noFill/>
          </a:ln>
        </p:spPr>
        <p:txBody>
          <a:bodyPr vert="horz" wrap="square" lIns="0" tIns="0" rIns="0" bIns="0" rtlCol="0" anchor="b"/>
          <a:lstStyle/>
          <a:p>
            <a:pPr algn="l"/>
            <a:r>
              <a:rPr kumimoji="1" lang="en-US" altLang="zh-CN" sz="1600">
                <a:ln w="12700">
                  <a:noFill/>
                </a:ln>
                <a:solidFill>
                  <a:srgbClr val="000000">
                    <a:alpha val="100000"/>
                  </a:srgbClr>
                </a:solidFill>
                <a:latin typeface="poppins-bold"/>
                <a:ea typeface="poppins-bold"/>
                <a:cs typeface="poppins-bold"/>
              </a:rPr>
              <a:t>Definition and Purpose</a:t>
            </a:r>
            <a:endParaRPr kumimoji="1" lang="zh-CN" altLang="en-US"/>
          </a:p>
        </p:txBody>
      </p:sp>
      <p:sp>
        <p:nvSpPr>
          <p:cNvPr id="61" name="标题 1"/>
          <p:cNvSpPr txBox="1"/>
          <p:nvPr/>
        </p:nvSpPr>
        <p:spPr>
          <a:xfrm>
            <a:off x="6584610" y="1801463"/>
            <a:ext cx="4306986" cy="683689"/>
          </a:xfrm>
          <a:prstGeom prst="rect">
            <a:avLst/>
          </a:prstGeom>
          <a:noFill/>
          <a:ln>
            <a:noFill/>
          </a:ln>
        </p:spPr>
        <p:txBody>
          <a:bodyPr vert="horz" wrap="square" lIns="0" tIns="0" rIns="0" bIns="0" rtlCol="0" anchor="b"/>
          <a:lstStyle/>
          <a:p>
            <a:pPr algn="l"/>
            <a:r>
              <a:rPr kumimoji="1" lang="en-US" altLang="zh-CN" sz="1600">
                <a:ln w="12700">
                  <a:noFill/>
                </a:ln>
                <a:solidFill>
                  <a:srgbClr val="000000">
                    <a:alpha val="100000"/>
                  </a:srgbClr>
                </a:solidFill>
                <a:latin typeface="poppins-bold"/>
                <a:ea typeface="poppins-bold"/>
                <a:cs typeface="poppins-bold"/>
              </a:rPr>
              <a:t>History and Evolution</a:t>
            </a:r>
            <a:endParaRPr kumimoji="1" lang="zh-CN" altLang="en-US"/>
          </a:p>
        </p:txBody>
      </p:sp>
      <p:sp>
        <p:nvSpPr>
          <p:cNvPr id="62" name="标题 1"/>
          <p:cNvSpPr txBox="1"/>
          <p:nvPr/>
        </p:nvSpPr>
        <p:spPr>
          <a:xfrm>
            <a:off x="1332142" y="3126385"/>
            <a:ext cx="4306693" cy="1639664"/>
          </a:xfrm>
          <a:prstGeom prst="rect">
            <a:avLst/>
          </a:prstGeom>
          <a:noFill/>
          <a:ln>
            <a:noFill/>
          </a:ln>
        </p:spPr>
        <p:txBody>
          <a:bodyPr vert="horz" wrap="square" lIns="0" tIns="0" rIns="0" bIns="0" rtlCol="0" anchor="t"/>
          <a:lstStyle/>
          <a:p>
            <a:pPr algn="l"/>
            <a:r>
              <a:rPr kumimoji="1" lang="en-US" altLang="zh-CN" sz="1400" dirty="0">
                <a:ln w="12700">
                  <a:noFill/>
                </a:ln>
                <a:solidFill>
                  <a:srgbClr val="000000">
                    <a:alpha val="100000"/>
                  </a:srgbClr>
                </a:solidFill>
                <a:latin typeface="Poppins"/>
                <a:ea typeface="Poppins"/>
                <a:cs typeface="Poppins"/>
              </a:rPr>
              <a:t>Kubernetes is an open-source platform that automates the management, scaling, and deployment of containerized applications. It's also known as "k8s". </a:t>
            </a:r>
            <a:endParaRPr kumimoji="1" lang="zh-CN" altLang="en-US" dirty="0"/>
          </a:p>
        </p:txBody>
      </p:sp>
      <p:sp>
        <p:nvSpPr>
          <p:cNvPr id="63" name="标题 1"/>
          <p:cNvSpPr txBox="1"/>
          <p:nvPr/>
        </p:nvSpPr>
        <p:spPr>
          <a:xfrm>
            <a:off x="6584757" y="2615202"/>
            <a:ext cx="4306693" cy="1639664"/>
          </a:xfrm>
          <a:prstGeom prst="rect">
            <a:avLst/>
          </a:prstGeom>
          <a:noFill/>
          <a:ln>
            <a:noFill/>
          </a:ln>
        </p:spPr>
        <p:txBody>
          <a:bodyPr vert="horz" wrap="square" lIns="0" tIns="0" rIns="0" bIns="0" rtlCol="0" anchor="t"/>
          <a:lstStyle/>
          <a:p>
            <a:pPr algn="l"/>
            <a:r>
              <a:rPr kumimoji="1" lang="en-US" altLang="zh-CN" sz="1400" dirty="0">
                <a:ln w="12700">
                  <a:noFill/>
                </a:ln>
                <a:solidFill>
                  <a:srgbClr val="000000">
                    <a:alpha val="100000"/>
                  </a:srgbClr>
                </a:solidFill>
                <a:latin typeface="Poppins"/>
                <a:ea typeface="Poppins"/>
                <a:cs typeface="Poppins"/>
              </a:rPr>
              <a:t>Kubernetes was originally designed by Google, but the project is now maintained by a worldwide community of contributors, and the trademark is held by the Cloud Native Computing Foundation.</a:t>
            </a:r>
            <a:endParaRPr kumimoji="1" lang="zh-CN" altLang="en-US" dirty="0"/>
          </a:p>
        </p:txBody>
      </p:sp>
      <p:sp>
        <p:nvSpPr>
          <p:cNvPr id="64" name="标题 1"/>
          <p:cNvSpPr txBox="1"/>
          <p:nvPr/>
        </p:nvSpPr>
        <p:spPr>
          <a:xfrm>
            <a:off x="452878" y="276631"/>
            <a:ext cx="8171180" cy="655320"/>
          </a:xfrm>
          <a:prstGeom prst="roundRect">
            <a:avLst>
              <a:gd name="adj" fmla="val 20263"/>
            </a:avLst>
          </a:prstGeom>
          <a:gradFill>
            <a:gsLst>
              <a:gs pos="0">
                <a:schemeClr val="accent1">
                  <a:lumMod val="20000"/>
                  <a:lumOff val="80000"/>
                </a:schemeClr>
              </a:gs>
              <a:gs pos="80000">
                <a:schemeClr val="accent1">
                  <a:lumMod val="20000"/>
                  <a:lumOff val="80000"/>
                  <a:alpha val="0"/>
                </a:schemeClr>
              </a:gs>
            </a:gsLst>
            <a:lin ang="0" scaled="0"/>
          </a:gradFill>
          <a:ln w="12700" cap="sq">
            <a:noFill/>
            <a:miter/>
          </a:ln>
        </p:spPr>
        <p:txBody>
          <a:bodyPr vert="horz" wrap="square" lIns="91440" tIns="45720" rIns="91440" bIns="45720" rtlCol="0" anchor="ctr"/>
          <a:lstStyle/>
          <a:p>
            <a:pPr algn="ctr"/>
            <a:endParaRPr kumimoji="1" lang="zh-CN" altLang="en-US"/>
          </a:p>
        </p:txBody>
      </p:sp>
      <p:sp>
        <p:nvSpPr>
          <p:cNvPr id="65" name="标题 1"/>
          <p:cNvSpPr txBox="1"/>
          <p:nvPr/>
        </p:nvSpPr>
        <p:spPr>
          <a:xfrm>
            <a:off x="783617" y="385281"/>
            <a:ext cx="10671175" cy="468000"/>
          </a:xfrm>
          <a:prstGeom prst="rect">
            <a:avLst/>
          </a:prstGeom>
          <a:noFill/>
          <a:ln>
            <a:noFill/>
          </a:ln>
        </p:spPr>
        <p:txBody>
          <a:bodyPr vert="horz" wrap="square" lIns="0" tIns="0" rIns="0" bIns="0" rtlCol="0" anchor="ctr"/>
          <a:lstStyle/>
          <a:p>
            <a:pPr algn="l"/>
            <a:r>
              <a:rPr kumimoji="1" lang="en-US" altLang="zh-CN" sz="2800">
                <a:ln w="12700">
                  <a:noFill/>
                </a:ln>
                <a:solidFill>
                  <a:srgbClr val="262626">
                    <a:alpha val="100000"/>
                  </a:srgbClr>
                </a:solidFill>
                <a:latin typeface="poppins-bold"/>
                <a:ea typeface="poppins-bold"/>
                <a:cs typeface="poppins-bold"/>
              </a:rPr>
              <a:t>Overview</a:t>
            </a:r>
            <a:endParaRPr kumimoji="1" lang="zh-CN" altLang="en-US"/>
          </a:p>
        </p:txBody>
      </p:sp>
      <p:sp>
        <p:nvSpPr>
          <p:cNvPr id="66" name="标题 1"/>
          <p:cNvSpPr txBox="1"/>
          <p:nvPr/>
        </p:nvSpPr>
        <p:spPr>
          <a:xfrm>
            <a:off x="329783" y="179882"/>
            <a:ext cx="255666" cy="848818"/>
          </a:xfrm>
          <a:prstGeom prst="roundRect">
            <a:avLst>
              <a:gd name="adj" fmla="val 50000"/>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516378" y="276631"/>
            <a:ext cx="8171180" cy="655320"/>
          </a:xfrm>
          <a:prstGeom prst="roundRect">
            <a:avLst>
              <a:gd name="adj" fmla="val 20263"/>
            </a:avLst>
          </a:prstGeom>
          <a:gradFill>
            <a:gsLst>
              <a:gs pos="0">
                <a:schemeClr val="accent1">
                  <a:lumMod val="20000"/>
                  <a:lumOff val="80000"/>
                </a:schemeClr>
              </a:gs>
              <a:gs pos="80000">
                <a:schemeClr val="accent1">
                  <a:lumMod val="20000"/>
                  <a:lumOff val="80000"/>
                  <a:alpha val="0"/>
                </a:schemeClr>
              </a:gs>
            </a:gsLst>
            <a:lin ang="0" scaled="0"/>
          </a:gra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a:off x="0" y="6474752"/>
            <a:ext cx="12192000" cy="383247"/>
          </a:xfrm>
          <a:prstGeom prst="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4" name="标题 1"/>
          <p:cNvSpPr txBox="1"/>
          <p:nvPr/>
        </p:nvSpPr>
        <p:spPr>
          <a:xfrm>
            <a:off x="660400" y="2457805"/>
            <a:ext cx="3214936" cy="702818"/>
          </a:xfrm>
          <a:prstGeom prst="rect">
            <a:avLst/>
          </a:prstGeom>
          <a:noFill/>
          <a:ln cap="sq">
            <a:noFill/>
          </a:ln>
          <a:effectLst/>
        </p:spPr>
        <p:txBody>
          <a:bodyPr vert="horz" wrap="square" lIns="0" tIns="0" rIns="0" bIns="0" rtlCol="0" anchor="ctr"/>
          <a:lstStyle/>
          <a:p>
            <a:pPr algn="ctr"/>
            <a:r>
              <a:rPr kumimoji="1" lang="en-US" altLang="zh-CN" sz="1600">
                <a:ln w="12700">
                  <a:noFill/>
                </a:ln>
                <a:solidFill>
                  <a:srgbClr val="000000">
                    <a:alpha val="100000"/>
                  </a:srgbClr>
                </a:solidFill>
                <a:latin typeface="poppins-bold"/>
                <a:ea typeface="poppins-bold"/>
                <a:cs typeface="poppins-bold"/>
              </a:rPr>
              <a:t>Nodes </a:t>
            </a:r>
            <a:endParaRPr kumimoji="1" lang="zh-CN" altLang="en-US"/>
          </a:p>
        </p:txBody>
      </p:sp>
      <p:sp>
        <p:nvSpPr>
          <p:cNvPr id="5" name="标题 1"/>
          <p:cNvSpPr txBox="1"/>
          <p:nvPr/>
        </p:nvSpPr>
        <p:spPr>
          <a:xfrm>
            <a:off x="660400" y="3210695"/>
            <a:ext cx="3214936" cy="1613534"/>
          </a:xfrm>
          <a:prstGeom prst="rect">
            <a:avLst/>
          </a:prstGeom>
          <a:noFill/>
          <a:ln>
            <a:noFill/>
          </a:ln>
        </p:spPr>
        <p:txBody>
          <a:bodyPr vert="horz" wrap="square" lIns="0" tIns="0" rIns="0" bIns="0" rtlCol="0" anchor="t"/>
          <a:lstStyle/>
          <a:p>
            <a:pPr algn="ctr"/>
            <a:r>
              <a:rPr kumimoji="1" lang="en-US" altLang="zh-CN" sz="1400" dirty="0">
                <a:ln w="12700">
                  <a:noFill/>
                </a:ln>
                <a:solidFill>
                  <a:srgbClr val="000000">
                    <a:alpha val="100000"/>
                  </a:srgbClr>
                </a:solidFill>
                <a:latin typeface="Poppins"/>
                <a:ea typeface="Poppins"/>
                <a:cs typeface="Poppins"/>
              </a:rPr>
              <a:t> A node is a machine – physical or virtual – on which
kubernetes is installed. It  is a worker machine, and this is where containers will be
launched by kubernetes.</a:t>
            </a:r>
            <a:endParaRPr kumimoji="1" lang="zh-CN" altLang="en-US" dirty="0"/>
          </a:p>
        </p:txBody>
      </p:sp>
      <p:sp>
        <p:nvSpPr>
          <p:cNvPr id="6" name="标题 1"/>
          <p:cNvSpPr txBox="1"/>
          <p:nvPr/>
        </p:nvSpPr>
        <p:spPr>
          <a:xfrm>
            <a:off x="783617" y="385281"/>
            <a:ext cx="10671175" cy="468000"/>
          </a:xfrm>
          <a:prstGeom prst="rect">
            <a:avLst/>
          </a:prstGeom>
          <a:noFill/>
          <a:ln>
            <a:noFill/>
          </a:ln>
        </p:spPr>
        <p:txBody>
          <a:bodyPr vert="horz" wrap="square" lIns="0" tIns="0" rIns="0" bIns="0" rtlCol="0" anchor="ctr"/>
          <a:lstStyle/>
          <a:p>
            <a:pPr algn="l"/>
            <a:r>
              <a:rPr kumimoji="1" lang="en-US" altLang="zh-CN" sz="2800">
                <a:ln w="12700">
                  <a:noFill/>
                </a:ln>
                <a:solidFill>
                  <a:srgbClr val="262626">
                    <a:alpha val="100000"/>
                  </a:srgbClr>
                </a:solidFill>
                <a:latin typeface="poppins-bold"/>
                <a:ea typeface="poppins-bold"/>
                <a:cs typeface="poppins-bold"/>
              </a:rPr>
              <a:t>Key Terms And Definitions</a:t>
            </a:r>
            <a:endParaRPr kumimoji="1" lang="zh-CN" altLang="en-US"/>
          </a:p>
        </p:txBody>
      </p:sp>
      <p:sp>
        <p:nvSpPr>
          <p:cNvPr id="7" name="标题 1"/>
          <p:cNvSpPr txBox="1"/>
          <p:nvPr/>
        </p:nvSpPr>
        <p:spPr>
          <a:xfrm>
            <a:off x="329783" y="179882"/>
            <a:ext cx="255666" cy="848818"/>
          </a:xfrm>
          <a:prstGeom prst="roundRect">
            <a:avLst>
              <a:gd name="adj" fmla="val 50000"/>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pic>
        <p:nvPicPr>
          <p:cNvPr id="8" name="Picture 7"/>
          <p:cNvPicPr>
            <a:picLocks noChangeAspect="1"/>
          </p:cNvPicPr>
          <p:nvPr/>
        </p:nvPicPr>
        <p:blipFill>
          <a:blip r:embed="rId2">
            <a:alphaModFix/>
          </a:blip>
          <a:srcRect l="35161" t="20685" r="39779" b="1542"/>
          <a:stretch>
            <a:fillRect/>
          </a:stretch>
        </p:blipFill>
        <p:spPr>
          <a:xfrm>
            <a:off x="6890591" y="2266731"/>
            <a:ext cx="2625072" cy="30039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1943100" y="550861"/>
            <a:ext cx="8585200" cy="266700"/>
          </a:xfrm>
          <a:prstGeom prst="rect">
            <a:avLst/>
          </a:prstGeom>
          <a:noFill/>
          <a:ln>
            <a:noFill/>
          </a:ln>
        </p:spPr>
        <p:txBody>
          <a:bodyPr vert="horz" wrap="square" lIns="0" tIns="0" rIns="0" bIns="0" rtlCol="0" anchor="ctr">
            <a:spAutoFit/>
          </a:bodyPr>
          <a:lstStyle/>
          <a:p>
            <a:pPr algn="ctr"/>
            <a:r>
              <a:rPr kumimoji="1" lang="en-US" altLang="zh-CN" sz="1600">
                <a:ln w="12700">
                  <a:noFill/>
                </a:ln>
                <a:solidFill>
                  <a:srgbClr val="262626">
                    <a:alpha val="100000"/>
                  </a:srgbClr>
                </a:solidFill>
                <a:latin typeface="poppins-bold"/>
                <a:ea typeface="poppins-bold"/>
                <a:cs typeface="poppins-bold"/>
              </a:rPr>
              <a:t>Cluster</a:t>
            </a:r>
            <a:endParaRPr kumimoji="1" lang="zh-CN" altLang="en-US"/>
          </a:p>
        </p:txBody>
      </p:sp>
      <p:sp>
        <p:nvSpPr>
          <p:cNvPr id="3" name="标题 1"/>
          <p:cNvSpPr txBox="1"/>
          <p:nvPr/>
        </p:nvSpPr>
        <p:spPr>
          <a:xfrm>
            <a:off x="406850" y="1211263"/>
            <a:ext cx="3872600" cy="2277140"/>
          </a:xfrm>
          <a:prstGeom prst="rect">
            <a:avLst/>
          </a:prstGeom>
          <a:noFill/>
          <a:ln>
            <a:noFill/>
          </a:ln>
        </p:spPr>
        <p:txBody>
          <a:bodyPr vert="horz" wrap="square" lIns="0" tIns="0" rIns="0" bIns="0" rtlCol="0" anchor="t"/>
          <a:lstStyle/>
          <a:p>
            <a:pPr algn="ctr"/>
            <a:r>
              <a:rPr kumimoji="1" lang="en-US" altLang="zh-CN" sz="1400" dirty="0">
                <a:ln w="12700">
                  <a:noFill/>
                </a:ln>
                <a:solidFill>
                  <a:srgbClr val="262626">
                    <a:alpha val="100000"/>
                  </a:srgbClr>
                </a:solidFill>
                <a:latin typeface="Poppins"/>
                <a:ea typeface="Poppins"/>
                <a:cs typeface="Poppins"/>
              </a:rPr>
              <a:t>A cluster is a set of nodes grouped together. This way even if one node fails you have
your application still accessible from the other nodes. Moreover, having multiple
nodes helps in sharing load as well.</a:t>
            </a:r>
            <a:endParaRPr kumimoji="1" lang="zh-CN" altLang="en-US" dirty="0"/>
          </a:p>
        </p:txBody>
      </p:sp>
      <p:pic>
        <p:nvPicPr>
          <p:cNvPr id="4" name="Picture 3"/>
          <p:cNvPicPr>
            <a:picLocks noChangeAspect="1"/>
          </p:cNvPicPr>
          <p:nvPr/>
        </p:nvPicPr>
        <p:blipFill>
          <a:blip r:embed="rId2">
            <a:alphaModFix/>
          </a:blip>
          <a:srcRect l="13415" t="18862" r="19185" b="11000"/>
          <a:stretch>
            <a:fillRect/>
          </a:stretch>
        </p:blipFill>
        <p:spPr>
          <a:xfrm>
            <a:off x="5585667" y="357114"/>
            <a:ext cx="5603280" cy="2871569"/>
          </a:xfrm>
          <a:prstGeom prst="rect">
            <a:avLst/>
          </a:prstGeom>
        </p:spPr>
      </p:pic>
      <p:sp>
        <p:nvSpPr>
          <p:cNvPr id="5" name="标题 1"/>
          <p:cNvSpPr txBox="1"/>
          <p:nvPr/>
        </p:nvSpPr>
        <p:spPr>
          <a:xfrm>
            <a:off x="787850" y="3560763"/>
            <a:ext cx="2932800" cy="2620040"/>
          </a:xfrm>
          <a:prstGeom prst="rect">
            <a:avLst/>
          </a:prstGeom>
          <a:noFill/>
          <a:ln>
            <a:noFill/>
          </a:ln>
        </p:spPr>
        <p:txBody>
          <a:bodyPr vert="horz" wrap="square" lIns="0" tIns="0" rIns="0" bIns="0" rtlCol="0" anchor="t"/>
          <a:lstStyle/>
          <a:p>
            <a:pPr algn="l"/>
            <a:r>
              <a:rPr kumimoji="1" lang="en-US" altLang="zh-CN" sz="1400" dirty="0">
                <a:ln w="12700">
                  <a:noFill/>
                </a:ln>
                <a:solidFill>
                  <a:srgbClr val="262626">
                    <a:alpha val="100000"/>
                  </a:srgbClr>
                </a:solidFill>
                <a:latin typeface="Poppins"/>
                <a:ea typeface="Poppins"/>
                <a:cs typeface="Poppins"/>
              </a:rPr>
              <a:t>Each cluster has a Master Node which is responsible for 
-&gt; Managing the cluster
-&gt; Moving workload of failed node to another worker node 
-&gt;Monitor the Nodes and stores the information of members of the cluster</a:t>
            </a:r>
            <a:endParaRPr kumimoji="1" lang="zh-CN" altLang="en-US" dirty="0"/>
          </a:p>
        </p:txBody>
      </p:sp>
      <p:sp>
        <p:nvSpPr>
          <p:cNvPr id="6" name="标题 1"/>
          <p:cNvSpPr txBox="1"/>
          <p:nvPr/>
        </p:nvSpPr>
        <p:spPr>
          <a:xfrm>
            <a:off x="-1943100" y="3090861"/>
            <a:ext cx="8585200" cy="266700"/>
          </a:xfrm>
          <a:prstGeom prst="rect">
            <a:avLst/>
          </a:prstGeom>
          <a:noFill/>
          <a:ln>
            <a:noFill/>
          </a:ln>
        </p:spPr>
        <p:txBody>
          <a:bodyPr vert="horz" wrap="square" lIns="0" tIns="0" rIns="0" bIns="0" rtlCol="0" anchor="ctr">
            <a:spAutoFit/>
          </a:bodyPr>
          <a:lstStyle/>
          <a:p>
            <a:pPr algn="ctr"/>
            <a:r>
              <a:rPr kumimoji="1" lang="en-US" altLang="zh-CN" sz="1600">
                <a:ln w="12700">
                  <a:noFill/>
                </a:ln>
                <a:solidFill>
                  <a:srgbClr val="262626">
                    <a:alpha val="100000"/>
                  </a:srgbClr>
                </a:solidFill>
                <a:latin typeface="poppins-bold"/>
                <a:ea typeface="poppins-bold"/>
                <a:cs typeface="poppins-bold"/>
              </a:rPr>
              <a:t>Master Node</a:t>
            </a:r>
            <a:endParaRPr kumimoji="1" lang="zh-CN" altLang="en-US"/>
          </a:p>
        </p:txBody>
      </p:sp>
      <p:pic>
        <p:nvPicPr>
          <p:cNvPr id="7" name="Picture 6"/>
          <p:cNvPicPr>
            <a:picLocks noChangeAspect="1"/>
          </p:cNvPicPr>
          <p:nvPr/>
        </p:nvPicPr>
        <p:blipFill>
          <a:blip r:embed="rId3">
            <a:alphaModFix/>
          </a:blip>
          <a:srcRect/>
          <a:stretch>
            <a:fillRect/>
          </a:stretch>
        </p:blipFill>
        <p:spPr>
          <a:xfrm>
            <a:off x="4325419" y="3835684"/>
            <a:ext cx="7996604" cy="25648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标题 1"/>
          <p:cNvSpPr txBox="1"/>
          <p:nvPr/>
        </p:nvSpPr>
        <p:spPr>
          <a:xfrm>
            <a:off x="0" y="3254344"/>
            <a:ext cx="12192000" cy="3436352"/>
          </a:xfrm>
          <a:custGeom>
            <a:avLst/>
            <a:gdLst>
              <a:gd name="connsiteX0" fmla="*/ 0 w 12192000"/>
              <a:gd name="connsiteY0" fmla="*/ 2204780 h 3436352"/>
              <a:gd name="connsiteX1" fmla="*/ 680665 w 12192000"/>
              <a:gd name="connsiteY1" fmla="*/ 2885445 h 3436352"/>
              <a:gd name="connsiteX2" fmla="*/ 11511335 w 12192000"/>
              <a:gd name="connsiteY2" fmla="*/ 2885445 h 3436352"/>
              <a:gd name="connsiteX3" fmla="*/ 12192000 w 12192000"/>
              <a:gd name="connsiteY3" fmla="*/ 2204780 h 3436352"/>
              <a:gd name="connsiteX4" fmla="*/ 12192000 w 12192000"/>
              <a:gd name="connsiteY4" fmla="*/ 3436352 h 3436352"/>
              <a:gd name="connsiteX5" fmla="*/ 0 w 12192000"/>
              <a:gd name="connsiteY5" fmla="*/ 3436352 h 3436352"/>
              <a:gd name="connsiteX6" fmla="*/ 12192000 w 12192000"/>
              <a:gd name="connsiteY6" fmla="*/ 0 h 3436352"/>
              <a:gd name="connsiteX7" fmla="*/ 12192000 w 12192000"/>
              <a:gd name="connsiteY7" fmla="*/ 266717 h 3436352"/>
              <a:gd name="connsiteX8" fmla="*/ 12181213 w 12192000"/>
              <a:gd name="connsiteY8" fmla="*/ 159712 h 3436352"/>
              <a:gd name="connsiteX9" fmla="*/ 12185281 w 12192000"/>
              <a:gd name="connsiteY9" fmla="*/ 133053 h 3436352"/>
              <a:gd name="connsiteX10" fmla="*/ 12192000 w 12192000"/>
              <a:gd name="connsiteY10" fmla="*/ 0 h 3436352"/>
              <a:gd name="connsiteX11" fmla="*/ 0 w 12192000"/>
              <a:gd name="connsiteY11" fmla="*/ 0 h 3436352"/>
              <a:gd name="connsiteX12" fmla="*/ 6719 w 12192000"/>
              <a:gd name="connsiteY12" fmla="*/ 133053 h 3436352"/>
              <a:gd name="connsiteX13" fmla="*/ 10787 w 12192000"/>
              <a:gd name="connsiteY13" fmla="*/ 159712 h 3436352"/>
              <a:gd name="connsiteX14" fmla="*/ 0 w 12192000"/>
              <a:gd name="connsiteY14" fmla="*/ 266717 h 3436352"/>
            </a:gdLst>
            <a:ahLst/>
            <a:cxnLst/>
            <a:rect l="l" t="t" r="r" b="b"/>
            <a:pathLst>
              <a:path w="12192000" h="3436352">
                <a:moveTo>
                  <a:pt x="0" y="2204780"/>
                </a:moveTo>
                <a:cubicBezTo>
                  <a:pt x="0" y="2580701"/>
                  <a:pt x="304744" y="2885445"/>
                  <a:pt x="680665" y="2885445"/>
                </a:cubicBezTo>
                <a:lnTo>
                  <a:pt x="11511335" y="2885445"/>
                </a:lnTo>
                <a:cubicBezTo>
                  <a:pt x="11887256" y="2885445"/>
                  <a:pt x="12192000" y="2580701"/>
                  <a:pt x="12192000" y="2204780"/>
                </a:cubicBezTo>
                <a:lnTo>
                  <a:pt x="12192000" y="3436352"/>
                </a:lnTo>
                <a:lnTo>
                  <a:pt x="0" y="3436352"/>
                </a:lnTo>
                <a:close/>
                <a:moveTo>
                  <a:pt x="12192000" y="0"/>
                </a:moveTo>
                <a:lnTo>
                  <a:pt x="12192000" y="266717"/>
                </a:lnTo>
                <a:lnTo>
                  <a:pt x="12181213" y="159712"/>
                </a:lnTo>
                <a:lnTo>
                  <a:pt x="12185281" y="133053"/>
                </a:lnTo>
                <a:cubicBezTo>
                  <a:pt x="12189724" y="89306"/>
                  <a:pt x="12192000" y="44919"/>
                  <a:pt x="12192000" y="0"/>
                </a:cubicBezTo>
                <a:close/>
                <a:moveTo>
                  <a:pt x="0" y="0"/>
                </a:moveTo>
                <a:cubicBezTo>
                  <a:pt x="0" y="44919"/>
                  <a:pt x="2276" y="89306"/>
                  <a:pt x="6719" y="133053"/>
                </a:cubicBezTo>
                <a:lnTo>
                  <a:pt x="10787" y="159712"/>
                </a:lnTo>
                <a:lnTo>
                  <a:pt x="0" y="266717"/>
                </a:lnTo>
                <a:close/>
              </a:path>
            </a:pathLst>
          </a:custGeom>
          <a:solidFill>
            <a:schemeClr val="bg1"/>
          </a:solidFill>
          <a:ln w="12700" cap="sq">
            <a:noFill/>
            <a:miter/>
          </a:ln>
          <a:effectLst>
            <a:outerShdw blurRad="419100" dist="38100" dir="16200000" rotWithShape="0">
              <a:schemeClr val="accent1">
                <a:alpha val="24000"/>
              </a:schemeClr>
            </a:outerShdw>
          </a:effectLst>
        </p:spPr>
        <p:txBody>
          <a:bodyPr vert="horz" wrap="square" lIns="91440" tIns="45720" rIns="91440" bIns="45720" rtlCol="0" anchor="ctr"/>
          <a:lstStyle/>
          <a:p>
            <a:pPr algn="ctr"/>
            <a:endParaRPr kumimoji="1" lang="zh-CN" altLang="en-US"/>
          </a:p>
        </p:txBody>
      </p:sp>
      <p:sp>
        <p:nvSpPr>
          <p:cNvPr id="55" name="标题 1"/>
          <p:cNvSpPr txBox="1"/>
          <p:nvPr/>
        </p:nvSpPr>
        <p:spPr>
          <a:xfrm>
            <a:off x="0" y="3421648"/>
            <a:ext cx="12192000" cy="3436352"/>
          </a:xfrm>
          <a:custGeom>
            <a:avLst/>
            <a:gdLst>
              <a:gd name="connsiteX0" fmla="*/ 0 w 12192000"/>
              <a:gd name="connsiteY0" fmla="*/ 2204780 h 3436352"/>
              <a:gd name="connsiteX1" fmla="*/ 680665 w 12192000"/>
              <a:gd name="connsiteY1" fmla="*/ 2885445 h 3436352"/>
              <a:gd name="connsiteX2" fmla="*/ 11511335 w 12192000"/>
              <a:gd name="connsiteY2" fmla="*/ 2885445 h 3436352"/>
              <a:gd name="connsiteX3" fmla="*/ 12192000 w 12192000"/>
              <a:gd name="connsiteY3" fmla="*/ 2204780 h 3436352"/>
              <a:gd name="connsiteX4" fmla="*/ 12192000 w 12192000"/>
              <a:gd name="connsiteY4" fmla="*/ 3436352 h 3436352"/>
              <a:gd name="connsiteX5" fmla="*/ 0 w 12192000"/>
              <a:gd name="connsiteY5" fmla="*/ 3436352 h 3436352"/>
              <a:gd name="connsiteX6" fmla="*/ 12192000 w 12192000"/>
              <a:gd name="connsiteY6" fmla="*/ 0 h 3436352"/>
              <a:gd name="connsiteX7" fmla="*/ 12192000 w 12192000"/>
              <a:gd name="connsiteY7" fmla="*/ 266717 h 3436352"/>
              <a:gd name="connsiteX8" fmla="*/ 12181213 w 12192000"/>
              <a:gd name="connsiteY8" fmla="*/ 159712 h 3436352"/>
              <a:gd name="connsiteX9" fmla="*/ 12185281 w 12192000"/>
              <a:gd name="connsiteY9" fmla="*/ 133053 h 3436352"/>
              <a:gd name="connsiteX10" fmla="*/ 12192000 w 12192000"/>
              <a:gd name="connsiteY10" fmla="*/ 0 h 3436352"/>
              <a:gd name="connsiteX11" fmla="*/ 0 w 12192000"/>
              <a:gd name="connsiteY11" fmla="*/ 0 h 3436352"/>
              <a:gd name="connsiteX12" fmla="*/ 6719 w 12192000"/>
              <a:gd name="connsiteY12" fmla="*/ 133053 h 3436352"/>
              <a:gd name="connsiteX13" fmla="*/ 10787 w 12192000"/>
              <a:gd name="connsiteY13" fmla="*/ 159712 h 3436352"/>
              <a:gd name="connsiteX14" fmla="*/ 0 w 12192000"/>
              <a:gd name="connsiteY14" fmla="*/ 266717 h 3436352"/>
            </a:gdLst>
            <a:ahLst/>
            <a:cxnLst/>
            <a:rect l="l" t="t" r="r" b="b"/>
            <a:pathLst>
              <a:path w="12192000" h="3436352">
                <a:moveTo>
                  <a:pt x="0" y="2204780"/>
                </a:moveTo>
                <a:cubicBezTo>
                  <a:pt x="0" y="2580701"/>
                  <a:pt x="304744" y="2885445"/>
                  <a:pt x="680665" y="2885445"/>
                </a:cubicBezTo>
                <a:lnTo>
                  <a:pt x="11511335" y="2885445"/>
                </a:lnTo>
                <a:cubicBezTo>
                  <a:pt x="11887256" y="2885445"/>
                  <a:pt x="12192000" y="2580701"/>
                  <a:pt x="12192000" y="2204780"/>
                </a:cubicBezTo>
                <a:lnTo>
                  <a:pt x="12192000" y="3436352"/>
                </a:lnTo>
                <a:lnTo>
                  <a:pt x="0" y="3436352"/>
                </a:lnTo>
                <a:close/>
                <a:moveTo>
                  <a:pt x="12192000" y="0"/>
                </a:moveTo>
                <a:lnTo>
                  <a:pt x="12192000" y="266717"/>
                </a:lnTo>
                <a:lnTo>
                  <a:pt x="12181213" y="159712"/>
                </a:lnTo>
                <a:lnTo>
                  <a:pt x="12185281" y="133053"/>
                </a:lnTo>
                <a:cubicBezTo>
                  <a:pt x="12189724" y="89306"/>
                  <a:pt x="12192000" y="44919"/>
                  <a:pt x="12192000" y="0"/>
                </a:cubicBezTo>
                <a:close/>
                <a:moveTo>
                  <a:pt x="0" y="0"/>
                </a:moveTo>
                <a:cubicBezTo>
                  <a:pt x="0" y="44919"/>
                  <a:pt x="2276" y="89306"/>
                  <a:pt x="6719" y="133053"/>
                </a:cubicBezTo>
                <a:lnTo>
                  <a:pt x="10787" y="159712"/>
                </a:lnTo>
                <a:lnTo>
                  <a:pt x="0" y="266717"/>
                </a:lnTo>
                <a:close/>
              </a:path>
            </a:pathLst>
          </a:cu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56" name="标题 1"/>
          <p:cNvSpPr txBox="1"/>
          <p:nvPr/>
        </p:nvSpPr>
        <p:spPr>
          <a:xfrm>
            <a:off x="681820" y="4958808"/>
            <a:ext cx="992915" cy="665253"/>
          </a:xfrm>
          <a:prstGeom prst="wedgeRoundRectCallout">
            <a:avLst/>
          </a:prstGeom>
          <a:solidFill>
            <a:schemeClr val="bg1"/>
          </a:solidFill>
          <a:ln w="12700" cap="sq">
            <a:solidFill>
              <a:schemeClr val="accent1"/>
            </a:solidFill>
            <a:miter/>
          </a:ln>
        </p:spPr>
        <p:txBody>
          <a:bodyPr vert="horz" wrap="square" lIns="91440" tIns="45720" rIns="91440" bIns="45720" rtlCol="0" anchor="ctr"/>
          <a:lstStyle/>
          <a:p>
            <a:pPr algn="ctr"/>
            <a:endParaRPr kumimoji="1" lang="zh-CN" altLang="en-US"/>
          </a:p>
        </p:txBody>
      </p:sp>
      <p:sp>
        <p:nvSpPr>
          <p:cNvPr id="57" name="标题 1"/>
          <p:cNvSpPr txBox="1"/>
          <p:nvPr/>
        </p:nvSpPr>
        <p:spPr>
          <a:xfrm>
            <a:off x="10859992" y="5338919"/>
            <a:ext cx="533443" cy="357407"/>
          </a:xfrm>
          <a:prstGeom prst="wedgeRoundRectCallout">
            <a:avLst/>
          </a:prstGeom>
          <a:solidFill>
            <a:schemeClr val="bg1"/>
          </a:solidFill>
          <a:ln w="12700" cap="sq">
            <a:solidFill>
              <a:schemeClr val="accent1"/>
            </a:solidFill>
            <a:miter/>
          </a:ln>
        </p:spPr>
        <p:txBody>
          <a:bodyPr vert="horz" wrap="square" lIns="91440" tIns="45720" rIns="91440" bIns="45720" rtlCol="0" anchor="ctr"/>
          <a:lstStyle/>
          <a:p>
            <a:pPr algn="ctr"/>
            <a:endParaRPr kumimoji="1" lang="zh-CN" altLang="en-US"/>
          </a:p>
        </p:txBody>
      </p:sp>
      <p:sp>
        <p:nvSpPr>
          <p:cNvPr id="58" name="标题 1"/>
          <p:cNvSpPr txBox="1"/>
          <p:nvPr/>
        </p:nvSpPr>
        <p:spPr>
          <a:xfrm>
            <a:off x="1674735" y="2649513"/>
            <a:ext cx="9105900" cy="2579674"/>
          </a:xfrm>
          <a:prstGeom prst="rect">
            <a:avLst/>
          </a:prstGeom>
          <a:noFill/>
          <a:ln>
            <a:noFill/>
          </a:ln>
        </p:spPr>
        <p:txBody>
          <a:bodyPr vert="horz" wrap="square" lIns="0" tIns="0" rIns="0" bIns="0" rtlCol="0" anchor="ctr"/>
          <a:lstStyle/>
          <a:p>
            <a:pPr algn="ctr"/>
            <a:r>
              <a:rPr kumimoji="1" lang="en-US" altLang="zh-CN" sz="4200">
                <a:ln w="12700">
                  <a:noFill/>
                </a:ln>
                <a:solidFill>
                  <a:srgbClr val="7011AB">
                    <a:alpha val="100000"/>
                  </a:srgbClr>
                </a:solidFill>
                <a:latin typeface="poppins-bold"/>
                <a:ea typeface="poppins-bold"/>
                <a:cs typeface="poppins-bold"/>
              </a:rPr>
              <a:t>Core Components</a:t>
            </a:r>
            <a:endParaRPr kumimoji="1" lang="zh-CN" altLang="en-US"/>
          </a:p>
        </p:txBody>
      </p:sp>
      <p:sp>
        <p:nvSpPr>
          <p:cNvPr id="59" name="标题 1"/>
          <p:cNvSpPr txBox="1"/>
          <p:nvPr/>
        </p:nvSpPr>
        <p:spPr>
          <a:xfrm>
            <a:off x="4213273" y="69178"/>
            <a:ext cx="3972986" cy="2546506"/>
          </a:xfrm>
          <a:prstGeom prst="rect">
            <a:avLst/>
          </a:prstGeom>
          <a:noFill/>
          <a:ln>
            <a:noFill/>
          </a:ln>
        </p:spPr>
        <p:txBody>
          <a:bodyPr vert="horz" wrap="square" lIns="0" tIns="0" rIns="0" bIns="0" rtlCol="0" anchor="b"/>
          <a:lstStyle/>
          <a:p>
            <a:pPr algn="ctr"/>
            <a:r>
              <a:rPr kumimoji="1" lang="en-US" altLang="zh-CN" sz="8800" dirty="0">
                <a:ln w="22225">
                  <a:solidFill>
                    <a:srgbClr val="000000">
                      <a:alpha val="100000"/>
                    </a:srgbClr>
                  </a:solidFill>
                </a:ln>
                <a:solidFill>
                  <a:srgbClr val="FFFFFF">
                    <a:alpha val="100000"/>
                  </a:srgbClr>
                </a:solidFill>
                <a:latin typeface="poppins-bold"/>
                <a:ea typeface="poppins-bold"/>
                <a:cs typeface="poppins-bold"/>
              </a:rPr>
              <a:t> </a:t>
            </a:r>
            <a:endParaRPr kumimoji="1" lang="zh-CN" altLang="en-US" dirty="0"/>
          </a:p>
        </p:txBody>
      </p:sp>
    </p:spTree>
    <p:extLst>
      <p:ext uri="{BB962C8B-B14F-4D97-AF65-F5344CB8AC3E}">
        <p14:creationId xmlns:p14="http://schemas.microsoft.com/office/powerpoint/2010/main" val="3403484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783617" y="385281"/>
            <a:ext cx="10671175" cy="468000"/>
          </a:xfrm>
          <a:prstGeom prst="rect">
            <a:avLst/>
          </a:prstGeom>
          <a:noFill/>
          <a:ln>
            <a:noFill/>
          </a:ln>
        </p:spPr>
        <p:txBody>
          <a:bodyPr vert="horz" wrap="square" lIns="0" tIns="0" rIns="0" bIns="0" rtlCol="0" anchor="ctr"/>
          <a:lstStyle/>
          <a:p>
            <a:pPr algn="l"/>
            <a:endParaRPr kumimoji="1" lang="zh-CN" altLang="en-US"/>
          </a:p>
        </p:txBody>
      </p:sp>
      <p:sp>
        <p:nvSpPr>
          <p:cNvPr id="3" name="标题 1"/>
          <p:cNvSpPr txBox="1"/>
          <p:nvPr/>
        </p:nvSpPr>
        <p:spPr>
          <a:xfrm>
            <a:off x="4660900" y="2628900"/>
            <a:ext cx="1778000" cy="355600"/>
          </a:xfrm>
          <a:prstGeom prst="rect">
            <a:avLst/>
          </a:prstGeom>
          <a:noFill/>
        </p:spPr>
        <p:txBody>
          <a:bodyPr vert="horz" wrap="square" lIns="0" tIns="0" rIns="0" bIns="0" rtlCol="0" anchor="ctr">
            <a:spAutoFit/>
          </a:bodyPr>
          <a:lstStyle/>
          <a:p>
            <a:pPr algn="l"/>
            <a:r>
              <a:rPr kumimoji="1" lang="en-US" altLang="zh-CN" sz="2500">
                <a:ln w="12700">
                  <a:noFill/>
                </a:ln>
                <a:solidFill>
                  <a:srgbClr val="333333">
                    <a:alpha val="100000"/>
                  </a:srgbClr>
                </a:solidFill>
                <a:latin typeface="Poppins"/>
                <a:ea typeface="Poppins"/>
                <a:cs typeface="Poppins"/>
              </a:rPr>
              <a:t>Type here...</a:t>
            </a:r>
            <a:endParaRPr kumimoji="1" lang="zh-CN" altLang="en-US"/>
          </a:p>
        </p:txBody>
      </p:sp>
      <p:pic>
        <p:nvPicPr>
          <p:cNvPr id="4" name="Picture 3"/>
          <p:cNvPicPr>
            <a:picLocks noChangeAspect="1"/>
          </p:cNvPicPr>
          <p:nvPr/>
        </p:nvPicPr>
        <p:blipFill>
          <a:blip r:embed="rId2">
            <a:alphaModFix/>
          </a:blip>
          <a:srcRect/>
          <a:stretch>
            <a:fillRect/>
          </a:stretch>
        </p:blipFill>
        <p:spPr>
          <a:xfrm>
            <a:off x="1187612" y="1586172"/>
            <a:ext cx="9865959" cy="4320657"/>
          </a:xfrm>
          <a:prstGeom prst="rect">
            <a:avLst/>
          </a:prstGeom>
        </p:spPr>
      </p:pic>
    </p:spTree>
    <p:extLst>
      <p:ext uri="{BB962C8B-B14F-4D97-AF65-F5344CB8AC3E}">
        <p14:creationId xmlns:p14="http://schemas.microsoft.com/office/powerpoint/2010/main" val="3101736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33652D74-8581-B31F-922C-1080523105FD}"/>
              </a:ext>
            </a:extLst>
          </p:cNvPr>
          <p:cNvSpPr txBox="1"/>
          <p:nvPr/>
        </p:nvSpPr>
        <p:spPr>
          <a:xfrm>
            <a:off x="8379009" y="1366516"/>
            <a:ext cx="3375025" cy="2062483"/>
          </a:xfrm>
          <a:prstGeom prst="roundRect">
            <a:avLst>
              <a:gd name="adj" fmla="val 6800"/>
            </a:avLst>
          </a:prstGeom>
          <a:solidFill>
            <a:schemeClr val="accent1">
              <a:lumMod val="20000"/>
              <a:lumOff val="80000"/>
              <a:alpha val="100000"/>
            </a:schemeClr>
          </a:solidFill>
          <a:ln w="12700" cap="flat">
            <a:noFill/>
            <a:miter/>
          </a:ln>
          <a:effectLst/>
        </p:spPr>
        <p:txBody>
          <a:bodyPr vert="horz" wrap="square" lIns="91440" tIns="45720" rIns="91440" bIns="45720" rtlCol="0" anchor="ctr"/>
          <a:lstStyle/>
          <a:p>
            <a:pPr algn="ctr"/>
            <a:endParaRPr kumimoji="1" lang="zh-CN" altLang="en-US" dirty="0"/>
          </a:p>
        </p:txBody>
      </p:sp>
      <p:sp>
        <p:nvSpPr>
          <p:cNvPr id="3" name="标题 1">
            <a:extLst>
              <a:ext uri="{FF2B5EF4-FFF2-40B4-BE49-F238E27FC236}">
                <a16:creationId xmlns:a16="http://schemas.microsoft.com/office/drawing/2014/main" id="{4130E412-13BA-CF89-A2FB-6A664FE4E8DE}"/>
              </a:ext>
            </a:extLst>
          </p:cNvPr>
          <p:cNvSpPr txBox="1"/>
          <p:nvPr/>
        </p:nvSpPr>
        <p:spPr>
          <a:xfrm>
            <a:off x="4717163" y="1346449"/>
            <a:ext cx="3375025" cy="2062483"/>
          </a:xfrm>
          <a:prstGeom prst="roundRect">
            <a:avLst>
              <a:gd name="adj" fmla="val 6800"/>
            </a:avLst>
          </a:prstGeom>
          <a:solidFill>
            <a:schemeClr val="accent1">
              <a:lumMod val="20000"/>
              <a:lumOff val="80000"/>
              <a:alpha val="100000"/>
            </a:schemeClr>
          </a:solidFill>
          <a:ln w="12700" cap="flat">
            <a:noFill/>
            <a:miter/>
          </a:ln>
          <a:effectLst/>
        </p:spPr>
        <p:txBody>
          <a:bodyPr vert="horz" wrap="square" lIns="91440" tIns="45720" rIns="91440" bIns="45720" rtlCol="0" anchor="ctr"/>
          <a:lstStyle/>
          <a:p>
            <a:pPr algn="ctr"/>
            <a:endParaRPr kumimoji="1" lang="zh-CN" altLang="en-US" dirty="0"/>
          </a:p>
        </p:txBody>
      </p:sp>
      <p:sp>
        <p:nvSpPr>
          <p:cNvPr id="5" name="标题 1">
            <a:extLst>
              <a:ext uri="{FF2B5EF4-FFF2-40B4-BE49-F238E27FC236}">
                <a16:creationId xmlns:a16="http://schemas.microsoft.com/office/drawing/2014/main" id="{C0B04A56-9E31-3148-9C72-1839B701B8CC}"/>
              </a:ext>
            </a:extLst>
          </p:cNvPr>
          <p:cNvSpPr txBox="1"/>
          <p:nvPr/>
        </p:nvSpPr>
        <p:spPr>
          <a:xfrm>
            <a:off x="4717162" y="3605182"/>
            <a:ext cx="3375025" cy="2624168"/>
          </a:xfrm>
          <a:prstGeom prst="roundRect">
            <a:avLst>
              <a:gd name="adj" fmla="val 6800"/>
            </a:avLst>
          </a:prstGeom>
          <a:solidFill>
            <a:schemeClr val="accent1">
              <a:lumMod val="20000"/>
              <a:lumOff val="80000"/>
              <a:alpha val="100000"/>
            </a:schemeClr>
          </a:solidFill>
          <a:ln w="12700" cap="flat">
            <a:noFill/>
            <a:miter/>
          </a:ln>
          <a:effectLst/>
        </p:spPr>
        <p:txBody>
          <a:bodyPr vert="horz" wrap="square" lIns="91440" tIns="45720" rIns="91440" bIns="45720" rtlCol="0" anchor="ctr"/>
          <a:lstStyle/>
          <a:p>
            <a:pPr algn="ctr"/>
            <a:endParaRPr kumimoji="1" lang="zh-CN" altLang="en-US" dirty="0"/>
          </a:p>
        </p:txBody>
      </p:sp>
      <p:sp>
        <p:nvSpPr>
          <p:cNvPr id="2" name="标题 1">
            <a:extLst>
              <a:ext uri="{FF2B5EF4-FFF2-40B4-BE49-F238E27FC236}">
                <a16:creationId xmlns:a16="http://schemas.microsoft.com/office/drawing/2014/main" id="{2552CB89-2429-E703-573C-51203D3269BA}"/>
              </a:ext>
            </a:extLst>
          </p:cNvPr>
          <p:cNvSpPr txBox="1"/>
          <p:nvPr/>
        </p:nvSpPr>
        <p:spPr>
          <a:xfrm>
            <a:off x="1027113" y="1366517"/>
            <a:ext cx="3375025" cy="2062483"/>
          </a:xfrm>
          <a:prstGeom prst="roundRect">
            <a:avLst>
              <a:gd name="adj" fmla="val 6800"/>
            </a:avLst>
          </a:prstGeom>
          <a:solidFill>
            <a:schemeClr val="accent1">
              <a:lumMod val="20000"/>
              <a:lumOff val="80000"/>
              <a:alpha val="100000"/>
            </a:schemeClr>
          </a:solidFill>
          <a:ln w="12700" cap="flat">
            <a:noFill/>
            <a:miter/>
          </a:ln>
          <a:effectLst/>
        </p:spPr>
        <p:txBody>
          <a:bodyPr vert="horz" wrap="square" lIns="91440" tIns="45720" rIns="91440" bIns="45720" rtlCol="0" anchor="ctr"/>
          <a:lstStyle/>
          <a:p>
            <a:pPr algn="ctr"/>
            <a:endParaRPr kumimoji="1" lang="zh-CN" altLang="en-US" dirty="0"/>
          </a:p>
        </p:txBody>
      </p:sp>
      <p:sp>
        <p:nvSpPr>
          <p:cNvPr id="52" name="标题 1"/>
          <p:cNvSpPr txBox="1"/>
          <p:nvPr/>
        </p:nvSpPr>
        <p:spPr>
          <a:xfrm>
            <a:off x="0" y="6474752"/>
            <a:ext cx="12192000" cy="383247"/>
          </a:xfrm>
          <a:prstGeom prst="rect">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53" name="标题 1"/>
          <p:cNvSpPr txBox="1"/>
          <p:nvPr/>
        </p:nvSpPr>
        <p:spPr>
          <a:xfrm>
            <a:off x="1184625" y="1346449"/>
            <a:ext cx="3060000" cy="689245"/>
          </a:xfrm>
          <a:prstGeom prst="rect">
            <a:avLst/>
          </a:prstGeom>
          <a:noFill/>
          <a:ln w="12700" cap="sq">
            <a:noFill/>
            <a:miter/>
          </a:ln>
        </p:spPr>
        <p:txBody>
          <a:bodyPr vert="horz" wrap="square" lIns="0" tIns="0" rIns="0" bIns="0" rtlCol="0" anchor="ctr"/>
          <a:lstStyle/>
          <a:p>
            <a:pPr algn="ctr"/>
            <a:r>
              <a:rPr kumimoji="1" lang="en-US" altLang="zh-CN" sz="1600" dirty="0">
                <a:ln w="12700">
                  <a:noFill/>
                </a:ln>
                <a:solidFill>
                  <a:srgbClr val="262626">
                    <a:alpha val="100000"/>
                  </a:srgbClr>
                </a:solidFill>
                <a:latin typeface="poppins-bold"/>
                <a:ea typeface="poppins-bold"/>
                <a:cs typeface="poppins-bold"/>
              </a:rPr>
              <a:t>API Server</a:t>
            </a:r>
            <a:endParaRPr kumimoji="1" lang="zh-CN" altLang="en-US" dirty="0"/>
          </a:p>
        </p:txBody>
      </p:sp>
      <p:sp>
        <p:nvSpPr>
          <p:cNvPr id="54" name="标题 1"/>
          <p:cNvSpPr txBox="1"/>
          <p:nvPr/>
        </p:nvSpPr>
        <p:spPr>
          <a:xfrm>
            <a:off x="1184625" y="2115980"/>
            <a:ext cx="3060000" cy="1783053"/>
          </a:xfrm>
          <a:prstGeom prst="rect">
            <a:avLst/>
          </a:prstGeom>
          <a:noFill/>
          <a:ln>
            <a:noFill/>
          </a:ln>
        </p:spPr>
        <p:txBody>
          <a:bodyPr vert="horz" wrap="square" lIns="0" tIns="0" rIns="0" bIns="0" rtlCol="0" anchor="t"/>
          <a:lstStyle/>
          <a:p>
            <a:pPr algn="ctr"/>
            <a:r>
              <a:rPr kumimoji="1" lang="en-US" altLang="zh-CN" sz="1400" dirty="0">
                <a:ln w="12700">
                  <a:noFill/>
                </a:ln>
                <a:solidFill>
                  <a:srgbClr val="262626">
                    <a:alpha val="100000"/>
                  </a:srgbClr>
                </a:solidFill>
                <a:latin typeface="Poppins"/>
                <a:ea typeface="Poppins"/>
                <a:cs typeface="Poppins"/>
              </a:rPr>
              <a:t>The API Server is the central management entity that exposes the Kubernetes API. It acts as the front- end for the Kubernetes control plane.</a:t>
            </a:r>
            <a:endParaRPr kumimoji="1" lang="zh-CN" altLang="en-US" dirty="0"/>
          </a:p>
        </p:txBody>
      </p:sp>
      <p:sp>
        <p:nvSpPr>
          <p:cNvPr id="55" name="标题 1"/>
          <p:cNvSpPr txBox="1"/>
          <p:nvPr/>
        </p:nvSpPr>
        <p:spPr>
          <a:xfrm>
            <a:off x="4874675" y="1371460"/>
            <a:ext cx="3060000" cy="689245"/>
          </a:xfrm>
          <a:prstGeom prst="rect">
            <a:avLst/>
          </a:prstGeom>
          <a:noFill/>
          <a:ln w="12700" cap="sq">
            <a:noFill/>
            <a:miter/>
          </a:ln>
        </p:spPr>
        <p:txBody>
          <a:bodyPr vert="horz" wrap="square" lIns="0" tIns="0" rIns="0" bIns="0" rtlCol="0" anchor="ctr"/>
          <a:lstStyle/>
          <a:p>
            <a:pPr algn="ctr"/>
            <a:r>
              <a:rPr kumimoji="1" lang="en-US" altLang="zh-CN" sz="1600" dirty="0">
                <a:ln w="12700">
                  <a:noFill/>
                </a:ln>
                <a:solidFill>
                  <a:srgbClr val="262626">
                    <a:alpha val="100000"/>
                  </a:srgbClr>
                </a:solidFill>
                <a:latin typeface="poppins-bold"/>
                <a:ea typeface="poppins-bold"/>
                <a:cs typeface="poppins-bold"/>
              </a:rPr>
              <a:t>Scheduler</a:t>
            </a:r>
            <a:endParaRPr kumimoji="1" lang="zh-CN" altLang="en-US" dirty="0"/>
          </a:p>
        </p:txBody>
      </p:sp>
      <p:sp>
        <p:nvSpPr>
          <p:cNvPr id="56" name="标题 1"/>
          <p:cNvSpPr txBox="1"/>
          <p:nvPr/>
        </p:nvSpPr>
        <p:spPr>
          <a:xfrm>
            <a:off x="4874675" y="2085716"/>
            <a:ext cx="3060000" cy="1783053"/>
          </a:xfrm>
          <a:prstGeom prst="rect">
            <a:avLst/>
          </a:prstGeom>
          <a:noFill/>
          <a:ln>
            <a:noFill/>
          </a:ln>
        </p:spPr>
        <p:txBody>
          <a:bodyPr vert="horz" wrap="square" lIns="0" tIns="0" rIns="0" bIns="0" rtlCol="0" anchor="t"/>
          <a:lstStyle/>
          <a:p>
            <a:pPr algn="ctr"/>
            <a:r>
              <a:rPr kumimoji="1" lang="en-US" altLang="zh-CN" sz="1400" dirty="0">
                <a:ln w="12700">
                  <a:noFill/>
                </a:ln>
                <a:solidFill>
                  <a:srgbClr val="262626">
                    <a:alpha val="100000"/>
                  </a:srgbClr>
                </a:solidFill>
                <a:latin typeface="Poppins"/>
                <a:ea typeface="Poppins"/>
                <a:cs typeface="Poppins"/>
              </a:rPr>
              <a:t>Scheduler is responsible for distributing work or containers across multiple
nodes. It looks for newly created containers and assigns them to Nodes.</a:t>
            </a:r>
            <a:endParaRPr kumimoji="1" lang="zh-CN" altLang="en-US" dirty="0"/>
          </a:p>
        </p:txBody>
      </p:sp>
      <p:sp>
        <p:nvSpPr>
          <p:cNvPr id="57" name="标题 1"/>
          <p:cNvSpPr txBox="1"/>
          <p:nvPr/>
        </p:nvSpPr>
        <p:spPr>
          <a:xfrm>
            <a:off x="8536521" y="1361432"/>
            <a:ext cx="3060000" cy="689245"/>
          </a:xfrm>
          <a:prstGeom prst="rect">
            <a:avLst/>
          </a:prstGeom>
          <a:noFill/>
          <a:ln w="12700" cap="sq">
            <a:noFill/>
            <a:miter/>
          </a:ln>
        </p:spPr>
        <p:txBody>
          <a:bodyPr vert="horz" wrap="square" lIns="0" tIns="0" rIns="0" bIns="0" rtlCol="0" anchor="ctr"/>
          <a:lstStyle/>
          <a:p>
            <a:pPr algn="ctr"/>
            <a:r>
              <a:rPr kumimoji="1" lang="en-US" altLang="zh-CN" sz="1600" dirty="0" err="1">
                <a:ln w="12700">
                  <a:noFill/>
                </a:ln>
                <a:solidFill>
                  <a:srgbClr val="262626">
                    <a:alpha val="100000"/>
                  </a:srgbClr>
                </a:solidFill>
                <a:latin typeface="poppins-bold"/>
                <a:ea typeface="poppins-bold"/>
                <a:cs typeface="poppins-bold"/>
              </a:rPr>
              <a:t>Etc</a:t>
            </a:r>
            <a:endParaRPr kumimoji="1" lang="zh-CN" altLang="en-US" dirty="0"/>
          </a:p>
        </p:txBody>
      </p:sp>
      <p:sp>
        <p:nvSpPr>
          <p:cNvPr id="58" name="标题 1"/>
          <p:cNvSpPr txBox="1"/>
          <p:nvPr/>
        </p:nvSpPr>
        <p:spPr>
          <a:xfrm>
            <a:off x="8564724" y="2115980"/>
            <a:ext cx="3060000" cy="1783053"/>
          </a:xfrm>
          <a:prstGeom prst="rect">
            <a:avLst/>
          </a:prstGeom>
          <a:noFill/>
          <a:ln>
            <a:noFill/>
          </a:ln>
        </p:spPr>
        <p:txBody>
          <a:bodyPr vert="horz" wrap="square" lIns="0" tIns="0" rIns="0" bIns="0" rtlCol="0" anchor="t"/>
          <a:lstStyle/>
          <a:p>
            <a:pPr algn="ctr"/>
            <a:r>
              <a:rPr kumimoji="1" lang="en-US" altLang="zh-CN" sz="1400" dirty="0">
                <a:ln w="12700">
                  <a:noFill/>
                </a:ln>
                <a:solidFill>
                  <a:srgbClr val="262626">
                    <a:alpha val="100000"/>
                  </a:srgbClr>
                </a:solidFill>
                <a:latin typeface="Poppins"/>
                <a:ea typeface="Poppins"/>
                <a:cs typeface="Poppins"/>
              </a:rPr>
              <a:t>ETCD is a distributed reliable key-value store used by
kubernetes to store all data used to manage the cluster.</a:t>
            </a:r>
            <a:endParaRPr kumimoji="1" lang="zh-CN" altLang="en-US" dirty="0"/>
          </a:p>
        </p:txBody>
      </p:sp>
      <p:sp>
        <p:nvSpPr>
          <p:cNvPr id="59" name="标题 1"/>
          <p:cNvSpPr txBox="1"/>
          <p:nvPr/>
        </p:nvSpPr>
        <p:spPr>
          <a:xfrm>
            <a:off x="783617" y="385281"/>
            <a:ext cx="10671175" cy="468000"/>
          </a:xfrm>
          <a:prstGeom prst="rect">
            <a:avLst/>
          </a:prstGeom>
          <a:noFill/>
          <a:ln>
            <a:noFill/>
          </a:ln>
        </p:spPr>
        <p:txBody>
          <a:bodyPr vert="horz" wrap="square" lIns="0" tIns="0" rIns="0" bIns="0" rtlCol="0" anchor="ctr"/>
          <a:lstStyle/>
          <a:p>
            <a:pPr algn="l"/>
            <a:r>
              <a:rPr kumimoji="1" lang="en-US" altLang="zh-CN" sz="2800">
                <a:ln w="12700">
                  <a:noFill/>
                </a:ln>
                <a:solidFill>
                  <a:srgbClr val="262626">
                    <a:alpha val="100000"/>
                  </a:srgbClr>
                </a:solidFill>
                <a:latin typeface="poppins-bold"/>
                <a:ea typeface="poppins-bold"/>
                <a:cs typeface="poppins-bold"/>
              </a:rPr>
              <a:t>Master Node Components</a:t>
            </a:r>
            <a:endParaRPr kumimoji="1" lang="zh-CN" altLang="en-US"/>
          </a:p>
        </p:txBody>
      </p:sp>
      <p:sp>
        <p:nvSpPr>
          <p:cNvPr id="60" name="标题 1"/>
          <p:cNvSpPr txBox="1"/>
          <p:nvPr/>
        </p:nvSpPr>
        <p:spPr>
          <a:xfrm>
            <a:off x="329783" y="179882"/>
            <a:ext cx="255666" cy="848818"/>
          </a:xfrm>
          <a:prstGeom prst="roundRect">
            <a:avLst>
              <a:gd name="adj" fmla="val 50000"/>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61" name="标题 1"/>
          <p:cNvSpPr txBox="1"/>
          <p:nvPr/>
        </p:nvSpPr>
        <p:spPr>
          <a:xfrm>
            <a:off x="4874675" y="3620436"/>
            <a:ext cx="3060000" cy="689245"/>
          </a:xfrm>
          <a:prstGeom prst="rect">
            <a:avLst/>
          </a:prstGeom>
          <a:noFill/>
          <a:ln w="12700" cap="sq">
            <a:noFill/>
            <a:miter/>
          </a:ln>
        </p:spPr>
        <p:txBody>
          <a:bodyPr vert="horz" wrap="square" lIns="0" tIns="0" rIns="0" bIns="0" rtlCol="0" anchor="ctr"/>
          <a:lstStyle/>
          <a:p>
            <a:pPr algn="ctr"/>
            <a:r>
              <a:rPr kumimoji="1" lang="en-US" altLang="zh-CN" sz="1600" dirty="0">
                <a:ln w="12700">
                  <a:noFill/>
                </a:ln>
                <a:solidFill>
                  <a:srgbClr val="262626">
                    <a:alpha val="100000"/>
                  </a:srgbClr>
                </a:solidFill>
                <a:latin typeface="poppins-bold"/>
                <a:ea typeface="poppins-bold"/>
                <a:cs typeface="poppins-bold"/>
              </a:rPr>
              <a:t>Controller</a:t>
            </a:r>
            <a:endParaRPr kumimoji="1" lang="zh-CN" altLang="en-US" dirty="0"/>
          </a:p>
        </p:txBody>
      </p:sp>
      <p:sp>
        <p:nvSpPr>
          <p:cNvPr id="62" name="标题 1"/>
          <p:cNvSpPr txBox="1"/>
          <p:nvPr/>
        </p:nvSpPr>
        <p:spPr>
          <a:xfrm>
            <a:off x="4874675" y="4354734"/>
            <a:ext cx="3060000" cy="1783053"/>
          </a:xfrm>
          <a:prstGeom prst="rect">
            <a:avLst/>
          </a:prstGeom>
          <a:noFill/>
          <a:ln>
            <a:noFill/>
          </a:ln>
        </p:spPr>
        <p:txBody>
          <a:bodyPr vert="horz" wrap="square" lIns="0" tIns="0" rIns="0" bIns="0" rtlCol="0" anchor="t"/>
          <a:lstStyle/>
          <a:p>
            <a:pPr algn="ctr"/>
            <a:r>
              <a:rPr kumimoji="1" lang="en-US" altLang="zh-CN" sz="1400" dirty="0">
                <a:ln w="12700">
                  <a:noFill/>
                </a:ln>
                <a:solidFill>
                  <a:srgbClr val="262626">
                    <a:alpha val="100000"/>
                  </a:srgbClr>
                </a:solidFill>
                <a:latin typeface="Poppins"/>
                <a:ea typeface="Poppins"/>
                <a:cs typeface="Poppins"/>
              </a:rPr>
              <a:t>The controllers are the brain behind orchestration. They are responsible for noticing
and responding when nodes, containers or endpoints goes down. The controllers
makes decisions to bring up new containers in such cases.</a:t>
            </a:r>
            <a:endParaRPr kumimoji="1" lang="zh-CN" altLang="en-US" dirty="0"/>
          </a:p>
        </p:txBody>
      </p:sp>
    </p:spTree>
    <p:extLst>
      <p:ext uri="{BB962C8B-B14F-4D97-AF65-F5344CB8AC3E}">
        <p14:creationId xmlns:p14="http://schemas.microsoft.com/office/powerpoint/2010/main" val="2297130146"/>
      </p:ext>
    </p:extLst>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A66AC"/>
      </a:dk2>
      <a:lt2>
        <a:srgbClr val="E0EBF6"/>
      </a:lt2>
      <a:accent1>
        <a:srgbClr val="7011AB"/>
      </a:accent1>
      <a:accent2>
        <a:srgbClr val="795FE5"/>
      </a:accent2>
      <a:accent3>
        <a:srgbClr val="3F3F3F"/>
      </a:accent3>
      <a:accent4>
        <a:srgbClr val="3F3F3F"/>
      </a:accent4>
      <a:accent5>
        <a:srgbClr val="3F3F3F"/>
      </a:accent5>
      <a:accent6>
        <a:srgbClr val="3F3F3F"/>
      </a:accent6>
      <a:hlink>
        <a:srgbClr val="000000"/>
      </a:hlink>
      <a:folHlink>
        <a:srgbClr val="0000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ea60d57e-af5b-4752-ac57-3e4f28ca11dc}" enabled="1" method="Standard" siteId="{36da45f1-dd2c-4d1f-af13-5abe46b99921}" contentBits="0" removed="0"/>
</clbl:labelList>
</file>

<file path=docProps/app.xml><?xml version="1.0" encoding="utf-8"?>
<Properties xmlns="http://schemas.openxmlformats.org/officeDocument/2006/extended-properties" xmlns:vt="http://schemas.openxmlformats.org/officeDocument/2006/docPropsVTypes">
  <TotalTime>2559</TotalTime>
  <Words>1128</Words>
  <Application>Microsoft Office PowerPoint</Application>
  <PresentationFormat>Widescreen</PresentationFormat>
  <Paragraphs>115</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Poppins Light</vt:lpstr>
      <vt:lpstr>Rubik Black</vt:lpstr>
      <vt:lpstr>Calibri</vt:lpstr>
      <vt:lpstr>Poppins</vt:lpstr>
      <vt:lpstr>OPPOSans H</vt:lpstr>
      <vt:lpstr>poppins-bold</vt:lpstr>
      <vt:lpstr>Arial</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Dahiya, Jaideep</cp:lastModifiedBy>
  <cp:revision>9</cp:revision>
  <dcterms:modified xsi:type="dcterms:W3CDTF">2025-02-21T06:16:18Z</dcterms:modified>
</cp:coreProperties>
</file>