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7" r:id="rId7"/>
    <p:sldId id="261" r:id="rId8"/>
    <p:sldId id="260" r:id="rId9"/>
    <p:sldId id="265" r:id="rId10"/>
    <p:sldId id="266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9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7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94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65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68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81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47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2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2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74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15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6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98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25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3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37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6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A55A74-16E1-4246-BB7D-6B66D2405239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BDA2A9-9B45-4134-B103-122D8CC62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769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743648-4895-48A4-BF49-DCF87608C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/>
              <a:t>Securing Big data in the AGE OF AI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317731"/>
            <a:ext cx="6070600" cy="1468800"/>
          </a:xfrm>
        </p:spPr>
        <p:txBody>
          <a:bodyPr/>
          <a:lstStyle/>
          <a:p>
            <a:r>
              <a:rPr lang="en-US" dirty="0" smtClean="0"/>
              <a:t>SECUREDL CAPABILITIES: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1" y="2066925"/>
            <a:ext cx="6070599" cy="31146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protect the sensitive data stored in NoSQL databases and data lakes, SECUREDL intercepts each user data access/analysis request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HiveQL is used, our system can automatically re-write the query so that any policy will be enforced automatically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Information </a:t>
            </a:r>
            <a:r>
              <a:rPr lang="en-US" dirty="0"/>
              <a:t>collected by the injected code can be used for fine grained log generation and dynamic intrusion detection.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74" y="2208562"/>
            <a:ext cx="3409095" cy="23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4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DAEE0E-4478-47AC-9594-60AD4D44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securedl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B3CE77-07BE-40AE-8B80-B04D5BAC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512286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Compared to existing techniques and tools available for protecting big data the SECUREDL provide:</a:t>
            </a:r>
          </a:p>
          <a:p>
            <a:r>
              <a:rPr lang="en-US" sz="2400" dirty="0"/>
              <a:t> advanced data sanitization,</a:t>
            </a:r>
          </a:p>
          <a:p>
            <a:r>
              <a:rPr lang="en-US" sz="2400" dirty="0"/>
              <a:t> logging, </a:t>
            </a:r>
          </a:p>
          <a:p>
            <a:r>
              <a:rPr lang="en-US" sz="2400" dirty="0"/>
              <a:t>intrusion detection, </a:t>
            </a:r>
          </a:p>
          <a:p>
            <a:r>
              <a:rPr lang="en-US" sz="2400" dirty="0"/>
              <a:t>access control, </a:t>
            </a:r>
          </a:p>
          <a:p>
            <a:r>
              <a:rPr lang="en-US" sz="2400" dirty="0"/>
              <a:t>policy generation and </a:t>
            </a:r>
          </a:p>
          <a:p>
            <a:r>
              <a:rPr lang="en-US" sz="2400" dirty="0"/>
              <a:t>management capabilities in an integrated framework across many different data management systems</a:t>
            </a:r>
            <a:r>
              <a:rPr lang="en-US" sz="2000" dirty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9854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74094"/>
            <a:ext cx="10131425" cy="2704122"/>
          </a:xfrm>
        </p:spPr>
        <p:txBody>
          <a:bodyPr/>
          <a:lstStyle/>
          <a:p>
            <a:r>
              <a:rPr lang="en-US" dirty="0"/>
              <a:t>In this paper, we provide an overview of a data security and privacy tool that is designed for providing data security and regulatory compliance support. </a:t>
            </a:r>
            <a:endParaRPr lang="en-US" dirty="0" smtClean="0"/>
          </a:p>
          <a:p>
            <a:r>
              <a:rPr lang="en-US" dirty="0" smtClean="0"/>
              <a:t>This tool </a:t>
            </a:r>
            <a:r>
              <a:rPr lang="en-US" dirty="0"/>
              <a:t>is especially designed to provide data security for scenarios where complex AI models are built using the existing structured and unstructured data stored in different NoSQL and SQL </a:t>
            </a:r>
            <a:r>
              <a:rPr lang="en-US" dirty="0" smtClean="0"/>
              <a:t>databases.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0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3C82F-FFAE-475B-9B6D-F4587CF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CONFERENCE AND PAPER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5AE992-18B7-43C0-97B0-587B46217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2019 First IEEE International Conference on Trust, Privacy and Security in Intelligent Systems and Applications (TPS-ISA)</a:t>
            </a:r>
          </a:p>
          <a:p>
            <a:r>
              <a:rPr lang="en-GB" sz="2400" dirty="0"/>
              <a:t>Domain: Security and Privacy</a:t>
            </a:r>
          </a:p>
          <a:p>
            <a:r>
              <a:rPr lang="en-GB" sz="2400" dirty="0"/>
              <a:t>Authors:</a:t>
            </a:r>
          </a:p>
          <a:p>
            <a:pPr marL="457200" lvl="1" indent="0">
              <a:buNone/>
            </a:pPr>
            <a:r>
              <a:rPr lang="en-GB" sz="2000" dirty="0"/>
              <a:t>Murat Kantarcioglu, University of Texas at Dallas and Data Security Technologies LLC</a:t>
            </a:r>
          </a:p>
          <a:p>
            <a:pPr marL="457200" lvl="1" indent="0">
              <a:buNone/>
            </a:pPr>
            <a:r>
              <a:rPr lang="en-GB" sz="2000" dirty="0"/>
              <a:t>Fahad Shaon, University of Texas at Dallas and Data Security Technologies LLC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63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465A9-DE80-41B1-8D89-487B59B6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91802"/>
            <a:ext cx="10131425" cy="1456267"/>
          </a:xfrm>
        </p:spPr>
        <p:txBody>
          <a:bodyPr/>
          <a:lstStyle/>
          <a:p>
            <a:r>
              <a:rPr lang="en-GB" dirty="0"/>
              <a:t>big data and what is AI: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AF433-A2A1-4BC0-9ED0-B4DE86E3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69773"/>
            <a:ext cx="10131425" cy="5088835"/>
          </a:xfrm>
        </p:spPr>
        <p:txBody>
          <a:bodyPr>
            <a:normAutofit/>
          </a:bodyPr>
          <a:lstStyle/>
          <a:p>
            <a:r>
              <a:rPr lang="en-GB" sz="2400" dirty="0"/>
              <a:t>Big Data: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Big Data is a collection of data that is huge in volume, yet growing exponentially with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It is a data with so large size and complexity that none of traditional data management tools can store it or process it efficiently.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Big data is also a data but with huge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Artificial Intelligence (AI):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Refers to the simulation of human intelligence in machines that are programmed to think like humans and mimic their actions.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The term may also be applied to any machine that exhibits traits associated with a human mind such as learning and problem-solving.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F87F8FA-9E5B-4026-A7E6-1213C150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61" y="296931"/>
            <a:ext cx="2935356" cy="16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AI is Used in big data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1908"/>
            <a:ext cx="10131425" cy="3571630"/>
          </a:xfrm>
        </p:spPr>
        <p:txBody>
          <a:bodyPr/>
          <a:lstStyle/>
          <a:p>
            <a:r>
              <a:rPr lang="en-US" dirty="0"/>
              <a:t>An AI system needs to learn from data in order to be able to fulfill its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AI’s </a:t>
            </a:r>
            <a:r>
              <a:rPr lang="en-US" dirty="0"/>
              <a:t>ability to work so well with data analytics is the primary reason why AI and Big Data are now seemingly </a:t>
            </a:r>
            <a:r>
              <a:rPr lang="en-US" sz="2000" dirty="0"/>
              <a:t>inseparable</a:t>
            </a:r>
            <a:r>
              <a:rPr lang="en-US" dirty="0" smtClean="0"/>
              <a:t>.</a:t>
            </a:r>
          </a:p>
          <a:p>
            <a:r>
              <a:rPr lang="en-US" dirty="0"/>
              <a:t>“Using data from multiple sources, AI can build a store of knowledge that will ultimately enable accurate predictions about you as a </a:t>
            </a:r>
            <a:r>
              <a:rPr lang="en-US" dirty="0" smtClean="0"/>
              <a:t>consumer.</a:t>
            </a:r>
          </a:p>
          <a:p>
            <a:r>
              <a:rPr lang="en-US" dirty="0"/>
              <a:t>Data and AI are merging into a synergistic relationship, where AI is useless without data and data is insurmountable without AI.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093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9E9B4A-0DEE-4FDD-A775-6115D399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secure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96D818-941A-4D55-B6D9-7BB645F5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8721"/>
            <a:ext cx="10131425" cy="3604913"/>
          </a:xfrm>
        </p:spPr>
        <p:txBody>
          <a:bodyPr/>
          <a:lstStyle/>
          <a:p>
            <a:r>
              <a:rPr lang="en-GB" sz="2000" dirty="0"/>
              <a:t>Organizations are collecting ever larger amounts of data to build complex data analytics, machine learning and AI models</a:t>
            </a:r>
          </a:p>
          <a:p>
            <a:r>
              <a:rPr lang="en-GB" sz="2000" dirty="0"/>
              <a:t>Data may be unstructured (e.g., text, image, and video)</a:t>
            </a:r>
          </a:p>
          <a:p>
            <a:r>
              <a:rPr lang="en-GB" sz="2000" dirty="0"/>
              <a:t>Data may be stored in different data management systems </a:t>
            </a:r>
          </a:p>
          <a:p>
            <a:r>
              <a:rPr lang="en-GB" sz="2000" dirty="0"/>
              <a:t>Ranging from relational databases to newer NoSQL databases</a:t>
            </a:r>
          </a:p>
          <a:p>
            <a:r>
              <a:rPr lang="en-GB" sz="2000" dirty="0"/>
              <a:t>Increasingly using programming languages such as Python, R etc</a:t>
            </a:r>
          </a:p>
          <a:p>
            <a:r>
              <a:rPr lang="en-GB" sz="2000" dirty="0"/>
              <a:t>The developed code will be automatically executed by the NoSQL system on the stored data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078687B-2EF7-435C-B0A7-96749DE7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904" y="4912093"/>
            <a:ext cx="2926999" cy="17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4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81" y="2065867"/>
            <a:ext cx="10208845" cy="4798646"/>
          </a:xfrm>
        </p:spPr>
        <p:txBody>
          <a:bodyPr/>
          <a:lstStyle/>
          <a:p>
            <a:r>
              <a:rPr lang="en-US" dirty="0" smtClean="0"/>
              <a:t>NOSQL databases </a:t>
            </a:r>
            <a:r>
              <a:rPr lang="en-US" dirty="0"/>
              <a:t>have been developed to </a:t>
            </a:r>
            <a:r>
              <a:rPr lang="en-US" dirty="0" smtClean="0"/>
              <a:t>handle </a:t>
            </a:r>
            <a:r>
              <a:rPr lang="en-US" dirty="0"/>
              <a:t>big data challenges and </a:t>
            </a:r>
            <a:r>
              <a:rPr lang="en-US" dirty="0" smtClean="0"/>
              <a:t>issues including </a:t>
            </a:r>
            <a:r>
              <a:rPr lang="en-US" dirty="0"/>
              <a:t>the need for scalable, rapid and </a:t>
            </a:r>
            <a:r>
              <a:rPr lang="en-US" dirty="0" smtClean="0"/>
              <a:t>distributed </a:t>
            </a:r>
            <a:r>
              <a:rPr lang="en-US" dirty="0"/>
              <a:t>databases</a:t>
            </a:r>
            <a:r>
              <a:rPr lang="en-US" dirty="0" smtClean="0"/>
              <a:t>.</a:t>
            </a:r>
          </a:p>
          <a:p>
            <a:r>
              <a:rPr lang="en-US" dirty="0"/>
              <a:t>NoSQL are a database management system suitable for </a:t>
            </a:r>
            <a:r>
              <a:rPr lang="en-US" dirty="0" smtClean="0"/>
              <a:t>distributed </a:t>
            </a:r>
            <a:r>
              <a:rPr lang="en-US" dirty="0"/>
              <a:t>systems and non-relational data storage like </a:t>
            </a:r>
            <a:r>
              <a:rPr lang="en-US" dirty="0" smtClean="0"/>
              <a:t>HDFS.</a:t>
            </a:r>
          </a:p>
          <a:p>
            <a:r>
              <a:rPr lang="en-US" dirty="0"/>
              <a:t>NoSQL solutions </a:t>
            </a:r>
            <a:r>
              <a:rPr lang="en-US" dirty="0" smtClean="0"/>
              <a:t>were </a:t>
            </a:r>
            <a:r>
              <a:rPr lang="en-US" dirty="0"/>
              <a:t>created to resolve the storage problems of massive </a:t>
            </a:r>
            <a:r>
              <a:rPr lang="en-US" dirty="0" smtClean="0"/>
              <a:t>unstructured datasets.</a:t>
            </a:r>
          </a:p>
          <a:p>
            <a:r>
              <a:rPr lang="en-US" dirty="0"/>
              <a:t>NoSQL databases offer better scalability and </a:t>
            </a:r>
            <a:r>
              <a:rPr lang="en-US" dirty="0" smtClean="0"/>
              <a:t>flexibility.</a:t>
            </a:r>
          </a:p>
          <a:p>
            <a:r>
              <a:rPr lang="en-US" dirty="0" smtClean="0"/>
              <a:t>NoSQL databases </a:t>
            </a:r>
            <a:r>
              <a:rPr lang="en-US" dirty="0"/>
              <a:t>support a good and relatively linear performance </a:t>
            </a:r>
            <a:r>
              <a:rPr lang="en-US" dirty="0" smtClean="0"/>
              <a:t>even </a:t>
            </a:r>
            <a:r>
              <a:rPr lang="en-US" dirty="0"/>
              <a:t>if volumes increase rapidly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NoSQL: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DE0A3-058F-47A2-9B23-B88ACAC6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27" y="609600"/>
            <a:ext cx="10131425" cy="1456267"/>
          </a:xfrm>
        </p:spPr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F80826-B105-4A19-ACF2-D531A402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5305"/>
            <a:ext cx="10131425" cy="3935896"/>
          </a:xfrm>
        </p:spPr>
        <p:txBody>
          <a:bodyPr>
            <a:normAutofit/>
          </a:bodyPr>
          <a:lstStyle/>
          <a:p>
            <a:r>
              <a:rPr lang="en-US" sz="2800" dirty="0"/>
              <a:t>These developments indicate the need for a data security and privacy solution that can uniformly protect data stored in many different data management systems and enforce security policies even if sensitive data is processed using a data scientist submitted complex program.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0967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0FF67-77EA-4C1C-BB0A-ECF382BA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SECUREDL system allows organizations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82D5A0-EB8F-4B64-8225-330EFCE4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9" y="1969788"/>
            <a:ext cx="10131425" cy="453702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enforce policies that control access to sensitive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keep necessary audit logs automatically for data governance and regulatory compliance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sanitize and redact sensitive data on-the-fly based on the data sensitivity and AI model needs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detect potentially unauthorized or anomalous access to sensitive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automatically create attribute-based access control policies based on data sensitivity and data type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5892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7" y="317731"/>
            <a:ext cx="5934073" cy="1468800"/>
          </a:xfrm>
        </p:spPr>
        <p:txBody>
          <a:bodyPr/>
          <a:lstStyle/>
          <a:p>
            <a:r>
              <a:rPr lang="en-US" dirty="0" smtClean="0"/>
              <a:t>SECUREDL ARCHITECTURE: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6" y="2066925"/>
            <a:ext cx="5934074" cy="31146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SECUREDL system is build on top of existing NoSQL/SQL databases such as Hadoop and Spark.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SECUREDL is totally transparent from the user point of view and does not require any change to the user’s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SECUREDL can determine whether the current requests are substantially different compared to past requests.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2" y="1504950"/>
            <a:ext cx="50196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38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337</TotalTime>
  <Words>770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Celestial</vt:lpstr>
      <vt:lpstr>Securing Big data in the AGE OF AI</vt:lpstr>
      <vt:lpstr>CONFERENCE AND PAPER </vt:lpstr>
      <vt:lpstr>big data and what is AI: An Overview</vt:lpstr>
      <vt:lpstr>How AI is Used in big data ?</vt:lpstr>
      <vt:lpstr>Why secure big data?</vt:lpstr>
      <vt:lpstr>Benefits of NoSQL:</vt:lpstr>
      <vt:lpstr>SOLUTION</vt:lpstr>
      <vt:lpstr>SECUREDL system allows organizations to</vt:lpstr>
      <vt:lpstr>SECUREDL ARCHITECTURE:</vt:lpstr>
      <vt:lpstr>SECUREDL CAPABILITIES:</vt:lpstr>
      <vt:lpstr>advantages of securedl</vt:lpstr>
      <vt:lpstr>Conclusion: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Big data in the AGE OF AI</dc:title>
  <dc:creator>HP</dc:creator>
  <cp:lastModifiedBy>Jaideep Jagani</cp:lastModifiedBy>
  <cp:revision>24</cp:revision>
  <dcterms:created xsi:type="dcterms:W3CDTF">2021-05-28T08:13:08Z</dcterms:created>
  <dcterms:modified xsi:type="dcterms:W3CDTF">2021-08-18T21:49:03Z</dcterms:modified>
</cp:coreProperties>
</file>