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4" r:id="rId1"/>
  </p:sldMasterIdLst>
  <p:sldIdLst>
    <p:sldId id="256" r:id="rId2"/>
    <p:sldId id="257" r:id="rId3"/>
    <p:sldId id="258" r:id="rId4"/>
    <p:sldId id="279" r:id="rId5"/>
    <p:sldId id="268" r:id="rId6"/>
    <p:sldId id="273" r:id="rId7"/>
    <p:sldId id="272" r:id="rId8"/>
    <p:sldId id="275" r:id="rId9"/>
    <p:sldId id="277" r:id="rId10"/>
    <p:sldId id="286" r:id="rId11"/>
    <p:sldId id="280" r:id="rId12"/>
    <p:sldId id="281" r:id="rId13"/>
    <p:sldId id="282" r:id="rId14"/>
    <p:sldId id="284" r:id="rId15"/>
    <p:sldId id="278" r:id="rId16"/>
    <p:sldId id="260" r:id="rId17"/>
    <p:sldId id="259" r:id="rId18"/>
    <p:sldId id="276" r:id="rId19"/>
    <p:sldId id="274"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2/4/2022</a:t>
            </a:fld>
            <a:endParaRPr lang="en-US" sz="1400" dirty="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dirty="0"/>
          </a:p>
        </p:txBody>
      </p:sp>
    </p:spTree>
    <p:extLst>
      <p:ext uri="{BB962C8B-B14F-4D97-AF65-F5344CB8AC3E}">
        <p14:creationId xmlns:p14="http://schemas.microsoft.com/office/powerpoint/2010/main" val="105667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774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838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dirty="0"/>
          </a:p>
        </p:txBody>
      </p:sp>
    </p:spTree>
    <p:extLst>
      <p:ext uri="{BB962C8B-B14F-4D97-AF65-F5344CB8AC3E}">
        <p14:creationId xmlns:p14="http://schemas.microsoft.com/office/powerpoint/2010/main" val="172802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dirty="0"/>
          </a:p>
        </p:txBody>
      </p:sp>
    </p:spTree>
    <p:extLst>
      <p:ext uri="{BB962C8B-B14F-4D97-AF65-F5344CB8AC3E}">
        <p14:creationId xmlns:p14="http://schemas.microsoft.com/office/powerpoint/2010/main" val="335996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108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008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823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051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849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2/4/2022</a:t>
            </a:fld>
            <a:endParaRPr lang="en-US" dirty="0"/>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173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2/4/2022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dirty="0"/>
          </a:p>
        </p:txBody>
      </p:sp>
    </p:spTree>
    <p:extLst>
      <p:ext uri="{BB962C8B-B14F-4D97-AF65-F5344CB8AC3E}">
        <p14:creationId xmlns:p14="http://schemas.microsoft.com/office/powerpoint/2010/main" val="58938870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nshnarad/Youtube-Comment-Analysis/blob/master/commentscraperfile.csv"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l.acm.org/doi/abs/10.1145/2381896.2381907" TargetMode="External"/><Relationship Id="rId2" Type="http://schemas.openxmlformats.org/officeDocument/2006/relationships/hyperlink" Target="https://www.sciencedirect.com/science/article/pii/S1877050918309153" TargetMode="External"/><Relationship Id="rId1" Type="http://schemas.openxmlformats.org/officeDocument/2006/relationships/slideLayout" Target="../slideLayouts/slideLayout7.xml"/><Relationship Id="rId4" Type="http://schemas.openxmlformats.org/officeDocument/2006/relationships/hyperlink" Target="https://www.sciencedirect.com/science/article/abs/pii/S030645731500040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187705092032355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shcXeYzYa74"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ross 48">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Rectangle 5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D668D5-5584-4E9B-9569-453E741EB4D8}"/>
              </a:ext>
            </a:extLst>
          </p:cNvPr>
          <p:cNvSpPr>
            <a:spLocks noGrp="1"/>
          </p:cNvSpPr>
          <p:nvPr>
            <p:ph type="ctrTitle"/>
          </p:nvPr>
        </p:nvSpPr>
        <p:spPr>
          <a:xfrm>
            <a:off x="6597444" y="1204721"/>
            <a:ext cx="5029395" cy="1446550"/>
          </a:xfrm>
        </p:spPr>
        <p:txBody>
          <a:bodyPr vert="horz" lIns="91440" tIns="45720" rIns="91440" bIns="45720" rtlCol="0" anchor="t">
            <a:normAutofit fontScale="90000"/>
          </a:bodyPr>
          <a:lstStyle/>
          <a:p>
            <a:pPr>
              <a:lnSpc>
                <a:spcPct val="90000"/>
              </a:lnSpc>
            </a:pPr>
            <a:r>
              <a:rPr lang="en-US" sz="3400" kern="1200" dirty="0">
                <a:solidFill>
                  <a:schemeClr val="tx1"/>
                </a:solidFill>
                <a:latin typeface="+mj-lt"/>
                <a:ea typeface="+mj-ea"/>
                <a:cs typeface="+mj-cs"/>
              </a:rPr>
              <a:t>SENTIMENTAL  ANALYSIS  OF  USER  COMMENTS  ON    YOUTUBE  VIDEOS</a:t>
            </a:r>
          </a:p>
        </p:txBody>
      </p:sp>
      <p:sp>
        <p:nvSpPr>
          <p:cNvPr id="3" name="Subtitle 2">
            <a:extLst>
              <a:ext uri="{FF2B5EF4-FFF2-40B4-BE49-F238E27FC236}">
                <a16:creationId xmlns:a16="http://schemas.microsoft.com/office/drawing/2014/main" id="{ABC94B71-6E33-4962-926C-3F0733E8A93F}"/>
              </a:ext>
            </a:extLst>
          </p:cNvPr>
          <p:cNvSpPr>
            <a:spLocks noGrp="1"/>
          </p:cNvSpPr>
          <p:nvPr>
            <p:ph type="subTitle" idx="1"/>
          </p:nvPr>
        </p:nvSpPr>
        <p:spPr>
          <a:xfrm>
            <a:off x="6597444" y="2691638"/>
            <a:ext cx="5029395" cy="3188586"/>
          </a:xfrm>
        </p:spPr>
        <p:txBody>
          <a:bodyPr vert="horz" lIns="91440" tIns="45720" rIns="91440" bIns="45720" rtlCol="0">
            <a:normAutofit fontScale="92500" lnSpcReduction="10000"/>
          </a:bodyPr>
          <a:lstStyle/>
          <a:p>
            <a:r>
              <a:rPr lang="en-US" b="1" dirty="0"/>
              <a:t>TEAM MEMBERS:</a:t>
            </a:r>
          </a:p>
          <a:p>
            <a:r>
              <a:rPr lang="en-US" dirty="0"/>
              <a:t>JAIDEEP SHARMA – 2010030374</a:t>
            </a:r>
          </a:p>
          <a:p>
            <a:r>
              <a:rPr lang="en-US" dirty="0"/>
              <a:t>NIHAL AGARWAL – 2010030413</a:t>
            </a:r>
          </a:p>
          <a:p>
            <a:r>
              <a:rPr lang="en-US" dirty="0"/>
              <a:t>T VENKATA SAI SATHVIK – 2010030361</a:t>
            </a:r>
          </a:p>
          <a:p>
            <a:r>
              <a:rPr lang="en-US" dirty="0"/>
              <a:t>SHAIK ABDUL SHAAN – 2010030153</a:t>
            </a:r>
          </a:p>
          <a:p>
            <a:endParaRPr lang="en-US" dirty="0"/>
          </a:p>
          <a:p>
            <a:r>
              <a:rPr lang="en-US" dirty="0"/>
              <a:t>MENTOR :- Dr. Arpita Gupta</a:t>
            </a:r>
          </a:p>
        </p:txBody>
      </p:sp>
      <p:pic>
        <p:nvPicPr>
          <p:cNvPr id="24" name="Picture 3" descr="Chart, radar chart&#10;&#10;Description automatically generated">
            <a:extLst>
              <a:ext uri="{FF2B5EF4-FFF2-40B4-BE49-F238E27FC236}">
                <a16:creationId xmlns:a16="http://schemas.microsoft.com/office/drawing/2014/main" id="{054342BD-BFD5-44BB-956C-8A2399FFA7E3}"/>
              </a:ext>
            </a:extLst>
          </p:cNvPr>
          <p:cNvPicPr>
            <a:picLocks noChangeAspect="1"/>
          </p:cNvPicPr>
          <p:nvPr/>
        </p:nvPicPr>
        <p:blipFill rotWithShape="1">
          <a:blip r:embed="rId2"/>
          <a:srcRect l="619" r="37251" b="-1"/>
          <a:stretch/>
        </p:blipFill>
        <p:spPr>
          <a:xfrm>
            <a:off x="464577" y="1096772"/>
            <a:ext cx="5571066" cy="5761228"/>
          </a:xfrm>
          <a:prstGeom prst="rect">
            <a:avLst/>
          </a:prstGeom>
        </p:spPr>
      </p:pic>
      <p:sp>
        <p:nvSpPr>
          <p:cNvPr id="55" name="Cross 54">
            <a:extLst>
              <a:ext uri="{FF2B5EF4-FFF2-40B4-BE49-F238E27FC236}">
                <a16:creationId xmlns:a16="http://schemas.microsoft.com/office/drawing/2014/main" id="{B03A2784-BA75-004F-B24B-7793E15C2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821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7280209F-8EA9-624E-AA74-5D3C40DC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368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ross 12">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ross 18">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CC3C2F-99FD-4114-A240-C0CD4F3D88CF}"/>
              </a:ext>
            </a:extLst>
          </p:cNvPr>
          <p:cNvSpPr txBox="1"/>
          <p:nvPr/>
        </p:nvSpPr>
        <p:spPr>
          <a:xfrm>
            <a:off x="565149" y="1204721"/>
            <a:ext cx="4114799"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DATA SET: </a:t>
            </a:r>
          </a:p>
        </p:txBody>
      </p:sp>
      <p:sp>
        <p:nvSpPr>
          <p:cNvPr id="3" name="TextBox 2">
            <a:extLst>
              <a:ext uri="{FF2B5EF4-FFF2-40B4-BE49-F238E27FC236}">
                <a16:creationId xmlns:a16="http://schemas.microsoft.com/office/drawing/2014/main" id="{B99583F4-7221-4BDD-9C39-0A2272F89B0D}"/>
              </a:ext>
            </a:extLst>
          </p:cNvPr>
          <p:cNvSpPr txBox="1"/>
          <p:nvPr/>
        </p:nvSpPr>
        <p:spPr>
          <a:xfrm>
            <a:off x="557350" y="2383093"/>
            <a:ext cx="4114799" cy="3188586"/>
          </a:xfrm>
          <a:prstGeom prst="rect">
            <a:avLst/>
          </a:prstGeom>
        </p:spPr>
        <p:txBody>
          <a:bodyPr vert="horz" lIns="91440" tIns="45720" rIns="91440" bIns="45720" rtlCol="0">
            <a:normAutofit/>
          </a:bodyPr>
          <a:lstStyle/>
          <a:p>
            <a:pPr indent="-228600">
              <a:lnSpc>
                <a:spcPct val="90000"/>
              </a:lnSpc>
              <a:spcAft>
                <a:spcPts val="600"/>
              </a:spcAft>
              <a:buFont typeface="System Font Regular"/>
              <a:buChar char="–"/>
            </a:pPr>
            <a:r>
              <a:rPr lang="en-US" sz="1500" dirty="0"/>
              <a:t>We have found the dataset with name commentscraperfile.csv, which is available in the following link (</a:t>
            </a:r>
            <a:r>
              <a:rPr lang="en-US" sz="1500" dirty="0">
                <a:hlinkClick r:id="rId2"/>
              </a:rPr>
              <a:t>https://github.com/Anshnarad/Youtube-Comment-Analysis/blob/master/commentscraperfile.csv</a:t>
            </a:r>
            <a:r>
              <a:rPr lang="en-US" sz="1500" dirty="0"/>
              <a:t>) , here the developer has used python packages and YouTube Data API to extract comments and then use of NLTK is made to work with human language data that is comments.</a:t>
            </a:r>
          </a:p>
        </p:txBody>
      </p:sp>
      <p:pic>
        <p:nvPicPr>
          <p:cNvPr id="6" name="Picture 5" descr="Graphical user interface, text, application, email&#10;&#10;Description automatically generated">
            <a:extLst>
              <a:ext uri="{FF2B5EF4-FFF2-40B4-BE49-F238E27FC236}">
                <a16:creationId xmlns:a16="http://schemas.microsoft.com/office/drawing/2014/main" id="{5DC8F8B9-8BBB-455A-AC94-7F645160A963}"/>
              </a:ext>
            </a:extLst>
          </p:cNvPr>
          <p:cNvPicPr>
            <a:picLocks noChangeAspect="1"/>
          </p:cNvPicPr>
          <p:nvPr/>
        </p:nvPicPr>
        <p:blipFill>
          <a:blip r:embed="rId3"/>
          <a:stretch>
            <a:fillRect/>
          </a:stretch>
        </p:blipFill>
        <p:spPr>
          <a:xfrm>
            <a:off x="4824322" y="1599997"/>
            <a:ext cx="6967628" cy="3658005"/>
          </a:xfrm>
          <a:prstGeom prst="rect">
            <a:avLst/>
          </a:prstGeom>
        </p:spPr>
      </p:pic>
      <p:sp>
        <p:nvSpPr>
          <p:cNvPr id="14" name="Rectangle 13">
            <a:extLst>
              <a:ext uri="{FF2B5EF4-FFF2-40B4-BE49-F238E27FC236}">
                <a16:creationId xmlns:a16="http://schemas.microsoft.com/office/drawing/2014/main" id="{CF96B80D-42DD-4FB7-92BE-3F6EF6A7D913}"/>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6" name="Date Placeholder 6">
            <a:extLst>
              <a:ext uri="{FF2B5EF4-FFF2-40B4-BE49-F238E27FC236}">
                <a16:creationId xmlns:a16="http://schemas.microsoft.com/office/drawing/2014/main" id="{7F77B604-6D54-42F6-8AA9-3BDE43D4289D}"/>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8" name="Footer Placeholder 8">
            <a:extLst>
              <a:ext uri="{FF2B5EF4-FFF2-40B4-BE49-F238E27FC236}">
                <a16:creationId xmlns:a16="http://schemas.microsoft.com/office/drawing/2014/main" id="{C5AE64D9-B399-4C6E-BBB0-6962580DD9AE}"/>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20" name="Slide Number Placeholder 10">
            <a:extLst>
              <a:ext uri="{FF2B5EF4-FFF2-40B4-BE49-F238E27FC236}">
                <a16:creationId xmlns:a16="http://schemas.microsoft.com/office/drawing/2014/main" id="{3140658F-385B-420E-A76F-15975277DE26}"/>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8134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2FCE3B-F372-4706-AEFC-AA4C6DEB6F9E}"/>
              </a:ext>
            </a:extLst>
          </p:cNvPr>
          <p:cNvSpPr>
            <a:spLocks noGrp="1"/>
          </p:cNvSpPr>
          <p:nvPr>
            <p:ph type="title"/>
          </p:nvPr>
        </p:nvSpPr>
        <p:spPr>
          <a:xfrm>
            <a:off x="565148" y="1204721"/>
            <a:ext cx="8267299" cy="1446550"/>
          </a:xfrm>
        </p:spPr>
        <p:txBody>
          <a:bodyPr>
            <a:normAutofit/>
          </a:bodyPr>
          <a:lstStyle/>
          <a:p>
            <a:r>
              <a:rPr lang="en-IN" dirty="0"/>
              <a:t>FEATURE ENGINEERING</a:t>
            </a:r>
          </a:p>
        </p:txBody>
      </p:sp>
      <p:sp>
        <p:nvSpPr>
          <p:cNvPr id="3" name="Content Placeholder 2">
            <a:extLst>
              <a:ext uri="{FF2B5EF4-FFF2-40B4-BE49-F238E27FC236}">
                <a16:creationId xmlns:a16="http://schemas.microsoft.com/office/drawing/2014/main" id="{A5CE27CB-CD49-4BA3-8441-527CE07D0BD8}"/>
              </a:ext>
            </a:extLst>
          </p:cNvPr>
          <p:cNvSpPr>
            <a:spLocks noGrp="1"/>
          </p:cNvSpPr>
          <p:nvPr>
            <p:ph idx="1"/>
          </p:nvPr>
        </p:nvSpPr>
        <p:spPr>
          <a:xfrm>
            <a:off x="565148" y="2487532"/>
            <a:ext cx="8267299" cy="2979707"/>
          </a:xfrm>
        </p:spPr>
        <p:txBody>
          <a:bodyPr>
            <a:normAutofit/>
          </a:bodyPr>
          <a:lstStyle/>
          <a:p>
            <a:r>
              <a:rPr lang="en-US" dirty="0"/>
              <a:t>The main role of feature engineering is data cleaning. Which is the toughest and most kinky part of the work, as we have a lot of raw data that needs to be cleaned to get the perfect analysis.</a:t>
            </a:r>
          </a:p>
          <a:p>
            <a:r>
              <a:rPr lang="en-US" dirty="0"/>
              <a:t>It is a process if extracting useful features from raw data using math, statistics and domain knowledge of the field.</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62135BE-598C-4E03-B1BB-C70FCB43603F}"/>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4C377983-8D64-40C9-8346-E1C42654D968}"/>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5" name="Footer Placeholder 8">
            <a:extLst>
              <a:ext uri="{FF2B5EF4-FFF2-40B4-BE49-F238E27FC236}">
                <a16:creationId xmlns:a16="http://schemas.microsoft.com/office/drawing/2014/main" id="{7C99DB8C-B8F4-4836-AF95-F50E4F4E4E08}"/>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6" name="Slide Number Placeholder 10">
            <a:extLst>
              <a:ext uri="{FF2B5EF4-FFF2-40B4-BE49-F238E27FC236}">
                <a16:creationId xmlns:a16="http://schemas.microsoft.com/office/drawing/2014/main" id="{019256D5-78AF-4A53-B940-262521CDA04B}"/>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2954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E7167F-FA2A-4DD7-AFA3-C00DDA1C4A1D}"/>
              </a:ext>
            </a:extLst>
          </p:cNvPr>
          <p:cNvSpPr>
            <a:spLocks noGrp="1"/>
          </p:cNvSpPr>
          <p:nvPr>
            <p:ph type="title"/>
          </p:nvPr>
        </p:nvSpPr>
        <p:spPr>
          <a:xfrm>
            <a:off x="565148" y="1204721"/>
            <a:ext cx="8267299" cy="1446550"/>
          </a:xfrm>
        </p:spPr>
        <p:txBody>
          <a:bodyPr>
            <a:normAutofit/>
          </a:bodyPr>
          <a:lstStyle/>
          <a:p>
            <a:r>
              <a:rPr lang="en-IN" dirty="0"/>
              <a:t>FEATURE SELECTION</a:t>
            </a:r>
          </a:p>
        </p:txBody>
      </p:sp>
      <p:sp>
        <p:nvSpPr>
          <p:cNvPr id="3" name="Content Placeholder 2">
            <a:extLst>
              <a:ext uri="{FF2B5EF4-FFF2-40B4-BE49-F238E27FC236}">
                <a16:creationId xmlns:a16="http://schemas.microsoft.com/office/drawing/2014/main" id="{16B883D0-C0B6-40D0-AB17-66890E87831F}"/>
              </a:ext>
            </a:extLst>
          </p:cNvPr>
          <p:cNvSpPr>
            <a:spLocks noGrp="1"/>
          </p:cNvSpPr>
          <p:nvPr>
            <p:ph idx="1"/>
          </p:nvPr>
        </p:nvSpPr>
        <p:spPr>
          <a:xfrm>
            <a:off x="565148" y="2199256"/>
            <a:ext cx="8411703" cy="3313471"/>
          </a:xfrm>
        </p:spPr>
        <p:txBody>
          <a:bodyPr>
            <a:noAutofit/>
          </a:bodyPr>
          <a:lstStyle/>
          <a:p>
            <a:pPr>
              <a:lnSpc>
                <a:spcPct val="90000"/>
              </a:lnSpc>
            </a:pPr>
            <a:r>
              <a:rPr lang="en-US" sz="1600" dirty="0"/>
              <a:t>Feature selection is the process of reducing the input variable to your model by using our only relevant data and getting rid of unnecessary data. </a:t>
            </a:r>
          </a:p>
          <a:p>
            <a:pPr>
              <a:lnSpc>
                <a:spcPct val="90000"/>
              </a:lnSpc>
            </a:pPr>
            <a:r>
              <a:rPr lang="en-IN" sz="1600" dirty="0"/>
              <a:t>using feature selection can lead to the following </a:t>
            </a:r>
          </a:p>
          <a:p>
            <a:pPr marL="457200" lvl="1" indent="0">
              <a:lnSpc>
                <a:spcPct val="90000"/>
              </a:lnSpc>
              <a:buNone/>
            </a:pPr>
            <a:r>
              <a:rPr lang="en-US" sz="1600" dirty="0"/>
              <a:t>1.	prevent learning from noise. </a:t>
            </a:r>
          </a:p>
          <a:p>
            <a:pPr marL="457200" lvl="1" indent="0">
              <a:lnSpc>
                <a:spcPct val="90000"/>
              </a:lnSpc>
              <a:buNone/>
            </a:pPr>
            <a:r>
              <a:rPr lang="en-US" sz="1600" dirty="0"/>
              <a:t>2.	improved accuracy. </a:t>
            </a:r>
          </a:p>
          <a:p>
            <a:pPr marL="457200" lvl="1" indent="0">
              <a:lnSpc>
                <a:spcPct val="90000"/>
              </a:lnSpc>
              <a:buNone/>
            </a:pPr>
            <a:r>
              <a:rPr lang="en-US" sz="1600" dirty="0"/>
              <a:t>3.	reduce training time.</a:t>
            </a:r>
          </a:p>
          <a:p>
            <a:pPr>
              <a:lnSpc>
                <a:spcPct val="90000"/>
              </a:lnSpc>
            </a:pPr>
            <a:r>
              <a:rPr lang="en-IN" sz="1600" dirty="0"/>
              <a:t>There are two types of methods for performing the reduction</a:t>
            </a:r>
          </a:p>
          <a:p>
            <a:pPr lvl="1">
              <a:lnSpc>
                <a:spcPct val="90000"/>
              </a:lnSpc>
            </a:pPr>
            <a:r>
              <a:rPr lang="en-IN" sz="1600" dirty="0"/>
              <a:t>Supervised</a:t>
            </a:r>
          </a:p>
          <a:p>
            <a:pPr lvl="1">
              <a:lnSpc>
                <a:spcPct val="90000"/>
              </a:lnSpc>
            </a:pPr>
            <a:r>
              <a:rPr lang="en-IN" sz="1600" dirty="0"/>
              <a:t>Unsupervised</a:t>
            </a:r>
          </a:p>
          <a:p>
            <a:pPr>
              <a:lnSpc>
                <a:spcPct val="90000"/>
              </a:lnSpc>
            </a:pPr>
            <a:r>
              <a:rPr lang="en-IN" sz="1600" dirty="0"/>
              <a:t>By using selection methods, we can reduce the input comments which are not needed or doesn’t make a difference in analysis</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B64C3DD-A39C-4F9A-8337-FD24B7B078DB}"/>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7" name="Date Placeholder 6">
            <a:extLst>
              <a:ext uri="{FF2B5EF4-FFF2-40B4-BE49-F238E27FC236}">
                <a16:creationId xmlns:a16="http://schemas.microsoft.com/office/drawing/2014/main" id="{18128443-C598-49DF-9A9F-F5130A7FEC7B}"/>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8" name="Footer Placeholder 8">
            <a:extLst>
              <a:ext uri="{FF2B5EF4-FFF2-40B4-BE49-F238E27FC236}">
                <a16:creationId xmlns:a16="http://schemas.microsoft.com/office/drawing/2014/main" id="{160B3511-EBA0-4079-92AC-D9B3D1FC98EF}"/>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9" name="Slide Number Placeholder 10">
            <a:extLst>
              <a:ext uri="{FF2B5EF4-FFF2-40B4-BE49-F238E27FC236}">
                <a16:creationId xmlns:a16="http://schemas.microsoft.com/office/drawing/2014/main" id="{02B7EE20-F16B-48F7-895F-900C21CEAAB7}"/>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1217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52F90-B6C0-4F09-9466-615D8DACD7B0}"/>
              </a:ext>
            </a:extLst>
          </p:cNvPr>
          <p:cNvSpPr>
            <a:spLocks noGrp="1"/>
          </p:cNvSpPr>
          <p:nvPr>
            <p:ph type="title"/>
          </p:nvPr>
        </p:nvSpPr>
        <p:spPr>
          <a:xfrm>
            <a:off x="565148" y="1204721"/>
            <a:ext cx="8267299" cy="1446550"/>
          </a:xfrm>
        </p:spPr>
        <p:txBody>
          <a:bodyPr>
            <a:normAutofit/>
          </a:bodyPr>
          <a:lstStyle/>
          <a:p>
            <a:r>
              <a:rPr lang="en-IN" dirty="0"/>
              <a:t>DATA PRE-PROCESSING</a:t>
            </a:r>
          </a:p>
        </p:txBody>
      </p:sp>
      <p:sp>
        <p:nvSpPr>
          <p:cNvPr id="3" name="Content Placeholder 2">
            <a:extLst>
              <a:ext uri="{FF2B5EF4-FFF2-40B4-BE49-F238E27FC236}">
                <a16:creationId xmlns:a16="http://schemas.microsoft.com/office/drawing/2014/main" id="{B30C8E7F-AD21-400A-A057-E8CF96F55A0A}"/>
              </a:ext>
            </a:extLst>
          </p:cNvPr>
          <p:cNvSpPr>
            <a:spLocks noGrp="1"/>
          </p:cNvSpPr>
          <p:nvPr>
            <p:ph idx="1"/>
          </p:nvPr>
        </p:nvSpPr>
        <p:spPr>
          <a:xfrm>
            <a:off x="565148" y="2166241"/>
            <a:ext cx="8267299" cy="3873910"/>
          </a:xfrm>
        </p:spPr>
        <p:txBody>
          <a:bodyPr>
            <a:noAutofit/>
          </a:bodyPr>
          <a:lstStyle/>
          <a:p>
            <a:pPr>
              <a:lnSpc>
                <a:spcPct val="90000"/>
              </a:lnSpc>
            </a:pPr>
            <a:r>
              <a:rPr lang="en-IN" sz="1600" dirty="0"/>
              <a:t>Pre-processing of data plays an important role because the data on which we work is always noisy, it also has missing and false values.</a:t>
            </a:r>
          </a:p>
          <a:p>
            <a:pPr>
              <a:lnSpc>
                <a:spcPct val="90000"/>
              </a:lnSpc>
            </a:pPr>
            <a:r>
              <a:rPr lang="en-US" sz="1600" dirty="0"/>
              <a:t>Feature selection and feature extraction are the important methods that can perform the data preprocessing. </a:t>
            </a:r>
          </a:p>
          <a:p>
            <a:pPr lvl="1">
              <a:lnSpc>
                <a:spcPct val="90000"/>
              </a:lnSpc>
            </a:pPr>
            <a:r>
              <a:rPr lang="en-US" sz="1600" dirty="0"/>
              <a:t>Feature selection:-Selecting relevant features, and discarding irrelevant features as seen above. </a:t>
            </a:r>
            <a:endParaRPr lang="en-IN" sz="1600" dirty="0"/>
          </a:p>
          <a:p>
            <a:pPr lvl="1">
              <a:lnSpc>
                <a:spcPct val="90000"/>
              </a:lnSpc>
            </a:pPr>
            <a:r>
              <a:rPr lang="en-US" sz="1600" dirty="0"/>
              <a:t>Feature extraction:- Is a method that converts m attributes of our data to n attributes of our data.</a:t>
            </a:r>
          </a:p>
          <a:p>
            <a:pPr>
              <a:lnSpc>
                <a:spcPct val="90000"/>
              </a:lnSpc>
            </a:pPr>
            <a:r>
              <a:rPr lang="en-US" sz="1600" dirty="0"/>
              <a:t>Methods for feature extraction are </a:t>
            </a:r>
          </a:p>
          <a:p>
            <a:pPr lvl="1">
              <a:lnSpc>
                <a:spcPct val="90000"/>
              </a:lnSpc>
            </a:pPr>
            <a:r>
              <a:rPr lang="en-US" sz="1600" dirty="0"/>
              <a:t>Count vectorizer</a:t>
            </a:r>
          </a:p>
          <a:p>
            <a:pPr lvl="1">
              <a:lnSpc>
                <a:spcPct val="90000"/>
              </a:lnSpc>
            </a:pPr>
            <a:r>
              <a:rPr lang="en-US" sz="1600" dirty="0"/>
              <a:t>TFIDF vectorizer</a:t>
            </a:r>
          </a:p>
          <a:p>
            <a:pPr lvl="1">
              <a:lnSpc>
                <a:spcPct val="90000"/>
              </a:lnSpc>
            </a:pPr>
            <a:r>
              <a:rPr lang="en-US" sz="1600" dirty="0"/>
              <a:t>Word embeddings</a:t>
            </a:r>
          </a:p>
          <a:p>
            <a:pPr lvl="1">
              <a:lnSpc>
                <a:spcPct val="90000"/>
              </a:lnSpc>
            </a:pPr>
            <a:r>
              <a:rPr lang="en-US" sz="1600" dirty="0"/>
              <a:t>One-hot vector</a:t>
            </a:r>
          </a:p>
          <a:p>
            <a:pPr lvl="1">
              <a:lnSpc>
                <a:spcPct val="90000"/>
              </a:lnSpc>
            </a:pPr>
            <a:r>
              <a:rPr lang="en-US" sz="1600" dirty="0"/>
              <a:t>Bag of words</a:t>
            </a:r>
          </a:p>
          <a:p>
            <a:pPr>
              <a:lnSpc>
                <a:spcPct val="90000"/>
              </a:lnSpc>
            </a:pPr>
            <a:endParaRPr lang="en-US" sz="1600"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4DEC831-A99E-4E1C-A33B-F688AD312AC8}"/>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0EA8F3FE-254D-4E65-AB28-6BA0F180ADE5}"/>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1D513152-45E7-48B2-90F5-B2A33ED6582E}"/>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379D7C7E-6D84-487E-B9E4-C635A8D4C7DE}"/>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76265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52F90-B6C0-4F09-9466-615D8DACD7B0}"/>
              </a:ext>
            </a:extLst>
          </p:cNvPr>
          <p:cNvSpPr>
            <a:spLocks noGrp="1"/>
          </p:cNvSpPr>
          <p:nvPr>
            <p:ph type="title"/>
          </p:nvPr>
        </p:nvSpPr>
        <p:spPr>
          <a:xfrm>
            <a:off x="565148" y="1204721"/>
            <a:ext cx="8267299" cy="1446550"/>
          </a:xfrm>
        </p:spPr>
        <p:txBody>
          <a:bodyPr>
            <a:normAutofit/>
          </a:bodyPr>
          <a:lstStyle/>
          <a:p>
            <a:r>
              <a:rPr lang="en-IN" dirty="0"/>
              <a:t>DATA PRE-PROCESSING</a:t>
            </a:r>
          </a:p>
        </p:txBody>
      </p:sp>
      <p:sp>
        <p:nvSpPr>
          <p:cNvPr id="3" name="Content Placeholder 2">
            <a:extLst>
              <a:ext uri="{FF2B5EF4-FFF2-40B4-BE49-F238E27FC236}">
                <a16:creationId xmlns:a16="http://schemas.microsoft.com/office/drawing/2014/main" id="{B30C8E7F-AD21-400A-A057-E8CF96F55A0A}"/>
              </a:ext>
            </a:extLst>
          </p:cNvPr>
          <p:cNvSpPr>
            <a:spLocks noGrp="1"/>
          </p:cNvSpPr>
          <p:nvPr>
            <p:ph idx="1"/>
          </p:nvPr>
        </p:nvSpPr>
        <p:spPr>
          <a:xfrm>
            <a:off x="565148" y="2487532"/>
            <a:ext cx="8267299" cy="2979707"/>
          </a:xfrm>
        </p:spPr>
        <p:txBody>
          <a:bodyPr>
            <a:normAutofit/>
          </a:bodyPr>
          <a:lstStyle/>
          <a:p>
            <a:r>
              <a:rPr lang="en-IN" dirty="0"/>
              <a:t>In machine learning data is split into training dataset and testing dataset.</a:t>
            </a:r>
          </a:p>
          <a:p>
            <a:pPr lvl="1"/>
            <a:r>
              <a:rPr lang="en-US" dirty="0"/>
              <a:t>Training Set: A subset of dataset to train the machine learning model, and we already know the output.</a:t>
            </a:r>
          </a:p>
          <a:p>
            <a:pPr lvl="1"/>
            <a:r>
              <a:rPr lang="en-US" dirty="0"/>
              <a:t>Test set: A subset of dataset to test the machine learning model, and by using the test set, model predicts the output.</a:t>
            </a:r>
          </a:p>
          <a:p>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DC4E6FE-3BDC-4B07-9908-BE1ED79690DA}"/>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55E3F508-F92B-4062-912C-A0423E214DA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BBB96D0B-5FDF-4943-9FA4-C1F58FA0C6CB}"/>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2FB380AF-AA53-4E22-BE89-D6578F58D550}"/>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01461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Cross 74">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9" name="Rectangle 7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ross 8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1ECAC59-66AA-42EB-ACF4-22A646CE1727}"/>
              </a:ext>
            </a:extLst>
          </p:cNvPr>
          <p:cNvSpPr txBox="1"/>
          <p:nvPr/>
        </p:nvSpPr>
        <p:spPr>
          <a:xfrm>
            <a:off x="565149" y="1204721"/>
            <a:ext cx="4114799"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TECHNIQUES:</a:t>
            </a:r>
          </a:p>
        </p:txBody>
      </p:sp>
      <p:sp>
        <p:nvSpPr>
          <p:cNvPr id="3" name="TextBox 2">
            <a:extLst>
              <a:ext uri="{FF2B5EF4-FFF2-40B4-BE49-F238E27FC236}">
                <a16:creationId xmlns:a16="http://schemas.microsoft.com/office/drawing/2014/main" id="{652D143F-6A3A-400F-BAFD-36C970AF335B}"/>
              </a:ext>
            </a:extLst>
          </p:cNvPr>
          <p:cNvSpPr txBox="1"/>
          <p:nvPr/>
        </p:nvSpPr>
        <p:spPr>
          <a:xfrm>
            <a:off x="565150" y="2691638"/>
            <a:ext cx="4114799" cy="3188586"/>
          </a:xfrm>
          <a:prstGeom prst="rect">
            <a:avLst/>
          </a:prstGeom>
        </p:spPr>
        <p:txBody>
          <a:bodyPr vert="horz" lIns="91440" tIns="45720" rIns="91440" bIns="45720" rtlCol="0">
            <a:normAutofit/>
          </a:bodyPr>
          <a:lstStyle/>
          <a:p>
            <a:pPr marL="342900" indent="-228600">
              <a:spcAft>
                <a:spcPts val="600"/>
              </a:spcAft>
              <a:buFont typeface="System Font Regular"/>
              <a:buChar char="–"/>
            </a:pPr>
            <a:r>
              <a:rPr lang="en-US" dirty="0"/>
              <a:t>We are using YouTube API 3 to extract the comments. </a:t>
            </a:r>
          </a:p>
          <a:p>
            <a:pPr marL="342900" indent="-228600">
              <a:spcAft>
                <a:spcPts val="600"/>
              </a:spcAft>
              <a:buFont typeface="System Font Regular"/>
              <a:buChar char="–"/>
            </a:pPr>
            <a:r>
              <a:rPr lang="en-US" dirty="0"/>
              <a:t>To clean the data probably using the selenium tool. </a:t>
            </a:r>
          </a:p>
          <a:p>
            <a:pPr marL="342900" indent="-228600">
              <a:spcAft>
                <a:spcPts val="600"/>
              </a:spcAft>
              <a:buFont typeface="System Font Regular"/>
              <a:buChar char="–"/>
            </a:pPr>
            <a:r>
              <a:rPr lang="en-US" dirty="0"/>
              <a:t>To detect the spam comments, we will be using some heuristic methods like N-gram</a:t>
            </a:r>
          </a:p>
        </p:txBody>
      </p:sp>
      <p:pic>
        <p:nvPicPr>
          <p:cNvPr id="2052" name="Picture 4" descr="YouTube Data API | Google Developers">
            <a:extLst>
              <a:ext uri="{FF2B5EF4-FFF2-40B4-BE49-F238E27FC236}">
                <a16:creationId xmlns:a16="http://schemas.microsoft.com/office/drawing/2014/main" id="{28E085F2-1FAF-4352-8DCF-F6875FEBBC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6709" y="1948816"/>
            <a:ext cx="5731624" cy="32240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20B60516-5A10-4B75-8074-4178A3A584B5}"/>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0C5DC808-5043-4CC4-8DF3-CC616B8B5D08}"/>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4" name="Footer Placeholder 8">
            <a:extLst>
              <a:ext uri="{FF2B5EF4-FFF2-40B4-BE49-F238E27FC236}">
                <a16:creationId xmlns:a16="http://schemas.microsoft.com/office/drawing/2014/main" id="{E37896A7-4178-4A0A-A477-470E4823C891}"/>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75A1FC22-EC96-4E20-85A4-6FE087D39F5B}"/>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921510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B970B4-931C-476C-A5E4-E8C3BD30490E}"/>
              </a:ext>
            </a:extLst>
          </p:cNvPr>
          <p:cNvSpPr>
            <a:spLocks noGrp="1"/>
          </p:cNvSpPr>
          <p:nvPr>
            <p:ph type="title"/>
          </p:nvPr>
        </p:nvSpPr>
        <p:spPr>
          <a:xfrm>
            <a:off x="565148" y="1204721"/>
            <a:ext cx="8267299" cy="1446550"/>
          </a:xfrm>
        </p:spPr>
        <p:txBody>
          <a:bodyPr>
            <a:normAutofit/>
          </a:bodyPr>
          <a:lstStyle/>
          <a:p>
            <a:r>
              <a:rPr lang="en-IN" dirty="0"/>
              <a:t>ENHANCEMENT</a:t>
            </a:r>
          </a:p>
        </p:txBody>
      </p:sp>
      <p:sp>
        <p:nvSpPr>
          <p:cNvPr id="3" name="Content Placeholder 2">
            <a:extLst>
              <a:ext uri="{FF2B5EF4-FFF2-40B4-BE49-F238E27FC236}">
                <a16:creationId xmlns:a16="http://schemas.microsoft.com/office/drawing/2014/main" id="{9794B686-30F6-4AF1-94EB-D949452D2AE9}"/>
              </a:ext>
            </a:extLst>
          </p:cNvPr>
          <p:cNvSpPr>
            <a:spLocks noGrp="1"/>
          </p:cNvSpPr>
          <p:nvPr>
            <p:ph idx="1"/>
          </p:nvPr>
        </p:nvSpPr>
        <p:spPr>
          <a:xfrm>
            <a:off x="565148" y="2558610"/>
            <a:ext cx="8267299" cy="2979707"/>
          </a:xfrm>
        </p:spPr>
        <p:txBody>
          <a:bodyPr>
            <a:normAutofit/>
          </a:bodyPr>
          <a:lstStyle/>
          <a:p>
            <a:pPr marL="0" indent="0">
              <a:lnSpc>
                <a:spcPct val="90000"/>
              </a:lnSpc>
              <a:buNone/>
            </a:pPr>
            <a:r>
              <a:rPr lang="en-IN" sz="2000" dirty="0"/>
              <a:t>There is no proper project and analysis done on YouTube comment sentiment Analysis. There are analysis done on twitter comments, there is a different dataset prepared on twitter. </a:t>
            </a:r>
          </a:p>
          <a:p>
            <a:pPr marL="0" indent="0">
              <a:lnSpc>
                <a:spcPct val="90000"/>
              </a:lnSpc>
              <a:buNone/>
            </a:pPr>
            <a:r>
              <a:rPr lang="en-IN" sz="2000" dirty="0"/>
              <a:t>So the change which we are brining is, we will do graphical analysis using data visualisation for YouTube comments. We will be filtering out the spam comments and do the analysis. It will help the creator to understand the review for his video/product more faster and easier rather than checking at sentiment analysis score. He can understand the highs and lows in the graph according to the time lapse. This is a enhancement and suggestion which we wanted to bring. </a:t>
            </a:r>
          </a:p>
        </p:txBody>
      </p:sp>
      <p:sp>
        <p:nvSpPr>
          <p:cNvPr id="18"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D438676-37A4-4B2E-AAB1-959AA75478D1}"/>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5" name="Date Placeholder 6">
            <a:extLst>
              <a:ext uri="{FF2B5EF4-FFF2-40B4-BE49-F238E27FC236}">
                <a16:creationId xmlns:a16="http://schemas.microsoft.com/office/drawing/2014/main" id="{7718555A-28BC-4BC6-8881-80B67E33928D}"/>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20" name="Footer Placeholder 8">
            <a:extLst>
              <a:ext uri="{FF2B5EF4-FFF2-40B4-BE49-F238E27FC236}">
                <a16:creationId xmlns:a16="http://schemas.microsoft.com/office/drawing/2014/main" id="{22CE2E33-3AE7-43EA-AB8F-8C636BDF62D1}"/>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21" name="Slide Number Placeholder 10">
            <a:extLst>
              <a:ext uri="{FF2B5EF4-FFF2-40B4-BE49-F238E27FC236}">
                <a16:creationId xmlns:a16="http://schemas.microsoft.com/office/drawing/2014/main" id="{313639C2-ED80-44CB-8547-E9287F639045}"/>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10877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3E771C-F16D-43AB-A1FC-D9E364CE9ED9}"/>
              </a:ext>
            </a:extLst>
          </p:cNvPr>
          <p:cNvSpPr>
            <a:spLocks noGrp="1"/>
          </p:cNvSpPr>
          <p:nvPr>
            <p:ph type="title"/>
          </p:nvPr>
        </p:nvSpPr>
        <p:spPr>
          <a:xfrm>
            <a:off x="565148" y="1204721"/>
            <a:ext cx="8267299" cy="1446550"/>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34AD0AAD-CB02-4B6E-8DCA-56271A8C48E1}"/>
              </a:ext>
            </a:extLst>
          </p:cNvPr>
          <p:cNvSpPr>
            <a:spLocks noGrp="1"/>
          </p:cNvSpPr>
          <p:nvPr>
            <p:ph idx="1"/>
          </p:nvPr>
        </p:nvSpPr>
        <p:spPr>
          <a:xfrm>
            <a:off x="565147" y="2487532"/>
            <a:ext cx="8267299" cy="2979707"/>
          </a:xfrm>
        </p:spPr>
        <p:txBody>
          <a:bodyPr>
            <a:normAutofit/>
          </a:bodyPr>
          <a:lstStyle/>
          <a:p>
            <a:pPr marL="0" indent="0">
              <a:lnSpc>
                <a:spcPct val="90000"/>
              </a:lnSpc>
              <a:buNone/>
            </a:pPr>
            <a:r>
              <a:rPr lang="en-US" dirty="0"/>
              <a:t>This project will simplify the work for YouTube and content creators by understanding about the product’s review given by the customers. By extracting their comments into a dataset based on their views, likes and comments, we can understand what kind of positive, negative comment has occurred on that video so user can analyze about the work they need to do to develop and improve their video more and uploading more videos. </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652C2EA-A021-4E4F-B05E-295F1D95FC22}"/>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A766B6D2-464D-4D1D-9C29-CD4DB8C5B3C7}"/>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71AA3C1F-4CC1-43A0-B54E-2B78E6889A1A}"/>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0853DFB3-6A94-4A54-AB74-A59511BA3111}"/>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0060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20ACB21-4FF4-4A60-B700-2DF1366E62B3}"/>
              </a:ext>
            </a:extLst>
          </p:cNvPr>
          <p:cNvSpPr txBox="1"/>
          <p:nvPr/>
        </p:nvSpPr>
        <p:spPr>
          <a:xfrm>
            <a:off x="565148" y="1204721"/>
            <a:ext cx="8267299"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Reference:</a:t>
            </a:r>
          </a:p>
        </p:txBody>
      </p:sp>
      <p:sp>
        <p:nvSpPr>
          <p:cNvPr id="3" name="TextBox 2">
            <a:extLst>
              <a:ext uri="{FF2B5EF4-FFF2-40B4-BE49-F238E27FC236}">
                <a16:creationId xmlns:a16="http://schemas.microsoft.com/office/drawing/2014/main" id="{41CA9C23-3B01-4FD0-AF2E-94A949F48BB8}"/>
              </a:ext>
            </a:extLst>
          </p:cNvPr>
          <p:cNvSpPr txBox="1"/>
          <p:nvPr/>
        </p:nvSpPr>
        <p:spPr>
          <a:xfrm>
            <a:off x="428819" y="2154401"/>
            <a:ext cx="9316410" cy="3746090"/>
          </a:xfrm>
          <a:prstGeom prst="rect">
            <a:avLst/>
          </a:prstGeom>
        </p:spPr>
        <p:txBody>
          <a:bodyPr vert="horz" lIns="91440" tIns="45720" rIns="91440" bIns="45720" rtlCol="0">
            <a:normAutofit/>
          </a:bodyPr>
          <a:lstStyle/>
          <a:p>
            <a:pPr marL="342900" indent="-228600" fontAlgn="base">
              <a:lnSpc>
                <a:spcPct val="90000"/>
              </a:lnSpc>
              <a:spcBef>
                <a:spcPct val="0"/>
              </a:spcBef>
              <a:spcAft>
                <a:spcPts val="600"/>
              </a:spcAft>
              <a:buFont typeface="System Font Regular"/>
              <a:buChar char="–"/>
            </a:pPr>
            <a:r>
              <a:rPr lang="en-US" sz="1600" dirty="0">
                <a:effectLst/>
              </a:rPr>
              <a:t>Aiyar, Shreyas, and Nisha P. Shetty. "N-gram assisted YouTube spam comment detection." Procedia computer science 132 (2018): 174-182.</a:t>
            </a:r>
            <a:r>
              <a:rPr lang="en-US" sz="1600" dirty="0"/>
              <a:t> </a:t>
            </a:r>
            <a:r>
              <a:rPr lang="en-US" sz="1600" dirty="0">
                <a:effectLst/>
              </a:rPr>
              <a:t>N-Gram Assisted YouTube Spam Comment Detection. In this they are using Random forest, Support Vector Machine algorithm to detect the spam, along with this they </a:t>
            </a:r>
            <a:r>
              <a:rPr lang="en-US" sz="1600" dirty="0"/>
              <a:t>used certain custom </a:t>
            </a:r>
            <a:r>
              <a:rPr lang="en-US" sz="1600" dirty="0">
                <a:effectLst/>
              </a:rPr>
              <a:t>heuristic such as N-Gram which has a efficient</a:t>
            </a:r>
            <a:r>
              <a:rPr lang="en-US" sz="1600" dirty="0"/>
              <a:t> in detecting the spam comments. (</a:t>
            </a:r>
            <a:r>
              <a:rPr lang="en-US" sz="1600" dirty="0">
                <a:hlinkClick r:id="rId2"/>
              </a:rPr>
              <a:t>https://www.sciencedirect.com/science/article/pii/S1877050918309153</a:t>
            </a:r>
            <a:r>
              <a:rPr lang="en-US" sz="1600" dirty="0"/>
              <a:t>)</a:t>
            </a:r>
          </a:p>
          <a:p>
            <a:pPr marL="342900" indent="-228600" fontAlgn="base">
              <a:lnSpc>
                <a:spcPct val="90000"/>
              </a:lnSpc>
              <a:spcBef>
                <a:spcPct val="0"/>
              </a:spcBef>
              <a:spcAft>
                <a:spcPts val="600"/>
              </a:spcAft>
              <a:buFont typeface="System Font Regular"/>
              <a:buChar char="–"/>
            </a:pPr>
            <a:r>
              <a:rPr lang="en-US" sz="1600" dirty="0">
                <a:effectLst/>
              </a:rPr>
              <a:t>Kantchelian, Alex, Justin Ma, Ling Huang, Sadia Afroz, Anthony Joseph, and J. D. Tygar. "Robust detection of comment spam using entropy rate." In Proceedings of the 5th ACM Workshop on Security and Artificial Intelligence, pp. 59-70. 2012.They are using parsimonious hand-lablling strategy to detect the spam comments.(</a:t>
            </a:r>
            <a:r>
              <a:rPr lang="en-US" sz="1600" dirty="0">
                <a:effectLst/>
                <a:hlinkClick r:id="rId3"/>
              </a:rPr>
              <a:t>https://dl.acm.org/doi/abs/10.1145/2381896.2381907</a:t>
            </a:r>
            <a:r>
              <a:rPr lang="en-US" sz="1600" dirty="0">
                <a:effectLst/>
              </a:rPr>
              <a:t>)</a:t>
            </a:r>
          </a:p>
          <a:p>
            <a:pPr marL="342900" indent="-228600" fontAlgn="base">
              <a:lnSpc>
                <a:spcPct val="90000"/>
              </a:lnSpc>
              <a:spcBef>
                <a:spcPct val="0"/>
              </a:spcBef>
              <a:spcAft>
                <a:spcPts val="600"/>
              </a:spcAft>
              <a:buFont typeface="System Font Regular"/>
              <a:buChar char="–"/>
            </a:pPr>
            <a:r>
              <a:rPr lang="en-US" sz="1600" dirty="0">
                <a:effectLst/>
              </a:rPr>
              <a:t>Madden, Amy, Ian Ruthven, and David McMenemy. "A classification scheme for content analyses of YouTube video comments." Journal of documentation (2013).</a:t>
            </a:r>
          </a:p>
          <a:p>
            <a:pPr marL="342900" indent="-228600" fontAlgn="base">
              <a:lnSpc>
                <a:spcPct val="90000"/>
              </a:lnSpc>
              <a:spcBef>
                <a:spcPct val="0"/>
              </a:spcBef>
              <a:spcAft>
                <a:spcPts val="600"/>
              </a:spcAft>
              <a:buFont typeface="System Font Regular"/>
              <a:buChar char="–"/>
            </a:pPr>
            <a:r>
              <a:rPr lang="en-US" sz="1600" dirty="0">
                <a:effectLst/>
              </a:rPr>
              <a:t>Severyn, Aliaksei, Alessandro Moschitti, Olga Uryupina, Barbara Plank, and Katja Filippova. "Multi-lingual opinion mining on YouTube." Information Processing &amp; Management 52, no. 1 (2016): 46-60.Basically they are working on multi-language ( English and Italian). (</a:t>
            </a:r>
            <a:r>
              <a:rPr lang="en-US" sz="1600" dirty="0">
                <a:effectLst/>
                <a:hlinkClick r:id="rId4"/>
              </a:rPr>
              <a:t>https://www.sciencedirect.com/science/article/abs/pii/S0306457315000400</a:t>
            </a:r>
            <a:r>
              <a:rPr lang="en-US" sz="1600" dirty="0">
                <a:effectLst/>
              </a:rPr>
              <a:t>)</a:t>
            </a:r>
          </a:p>
        </p:txBody>
      </p:sp>
      <p:sp>
        <p:nvSpPr>
          <p:cNvPr id="18" name="Rectangle 17">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0" name="Cross 19">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29D665F-0EE5-4603-A85B-29EA61EA7CB1}"/>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4A696F72-6264-44F8-AEBF-8544FDADF7F3}"/>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5" name="Footer Placeholder 8">
            <a:extLst>
              <a:ext uri="{FF2B5EF4-FFF2-40B4-BE49-F238E27FC236}">
                <a16:creationId xmlns:a16="http://schemas.microsoft.com/office/drawing/2014/main" id="{ADF78215-514D-449D-9C1A-9A0B7CBF3F3B}"/>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E3D6C8F5-B548-4A5B-87F2-F1EDAD4855FF}"/>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14739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ross 33">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8" name="Rectangle 37">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5EC33B-09EB-4155-9F35-41A927B2698A}"/>
              </a:ext>
            </a:extLst>
          </p:cNvPr>
          <p:cNvSpPr>
            <a:spLocks noGrp="1"/>
          </p:cNvSpPr>
          <p:nvPr>
            <p:ph type="title"/>
          </p:nvPr>
        </p:nvSpPr>
        <p:spPr>
          <a:xfrm>
            <a:off x="797105" y="1625608"/>
            <a:ext cx="6696972" cy="2722164"/>
          </a:xfrm>
        </p:spPr>
        <p:txBody>
          <a:bodyPr vert="horz" lIns="91440" tIns="45720" rIns="91440" bIns="45720" rtlCol="0" anchor="b">
            <a:normAutofit/>
          </a:bodyPr>
          <a:lstStyle/>
          <a:p>
            <a:r>
              <a:rPr lang="en-US" sz="7400" kern="1200" spc="-150" dirty="0">
                <a:solidFill>
                  <a:schemeClr val="tx1"/>
                </a:solidFill>
                <a:latin typeface="+mj-lt"/>
                <a:ea typeface="+mj-ea"/>
                <a:cs typeface="+mj-cs"/>
              </a:rPr>
              <a:t>SUGGESTIONS</a:t>
            </a:r>
          </a:p>
        </p:txBody>
      </p:sp>
      <p:pic>
        <p:nvPicPr>
          <p:cNvPr id="27" name="Graphic 5" descr="Lightbulb">
            <a:extLst>
              <a:ext uri="{FF2B5EF4-FFF2-40B4-BE49-F238E27FC236}">
                <a16:creationId xmlns:a16="http://schemas.microsoft.com/office/drawing/2014/main" id="{83A841A6-4A5B-4CD4-858F-D854FBED9E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541" y="2164438"/>
            <a:ext cx="2792794" cy="2792794"/>
          </a:xfrm>
          <a:prstGeom prst="rect">
            <a:avLst/>
          </a:prstGeom>
        </p:spPr>
      </p:pic>
      <p:sp>
        <p:nvSpPr>
          <p:cNvPr id="42" name="Cross 41">
            <a:extLst>
              <a:ext uri="{FF2B5EF4-FFF2-40B4-BE49-F238E27FC236}">
                <a16:creationId xmlns:a16="http://schemas.microsoft.com/office/drawing/2014/main" id="{87B1105F-7F8F-5D4C-B628-559ACF009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0607"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B7724FC-1AC5-4CEE-BCBD-2127ECA74704}"/>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7" name="Date Placeholder 6">
            <a:extLst>
              <a:ext uri="{FF2B5EF4-FFF2-40B4-BE49-F238E27FC236}">
                <a16:creationId xmlns:a16="http://schemas.microsoft.com/office/drawing/2014/main" id="{4CD4FC9A-EAF5-4979-ACA7-C2CBDD74314D}"/>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8" name="Footer Placeholder 8">
            <a:extLst>
              <a:ext uri="{FF2B5EF4-FFF2-40B4-BE49-F238E27FC236}">
                <a16:creationId xmlns:a16="http://schemas.microsoft.com/office/drawing/2014/main" id="{2F0201E3-F69F-41B1-B509-9D5C1BE1B419}"/>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9" name="Slide Number Placeholder 10">
            <a:extLst>
              <a:ext uri="{FF2B5EF4-FFF2-40B4-BE49-F238E27FC236}">
                <a16:creationId xmlns:a16="http://schemas.microsoft.com/office/drawing/2014/main" id="{08830AE2-5590-4291-8411-68A8CA7BD194}"/>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63508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0">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ross 42">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44">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6" name="Rectangle 46">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48">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30A33B-96AF-4E9D-AC53-846958C2FB35}"/>
              </a:ext>
            </a:extLst>
          </p:cNvPr>
          <p:cNvSpPr>
            <a:spLocks noGrp="1"/>
          </p:cNvSpPr>
          <p:nvPr>
            <p:ph type="title"/>
          </p:nvPr>
        </p:nvSpPr>
        <p:spPr>
          <a:xfrm>
            <a:off x="818359" y="1442299"/>
            <a:ext cx="3894376" cy="2722164"/>
          </a:xfrm>
        </p:spPr>
        <p:txBody>
          <a:bodyPr vert="horz" lIns="91440" tIns="45720" rIns="91440" bIns="45720" rtlCol="0" anchor="b">
            <a:normAutofit/>
          </a:bodyPr>
          <a:lstStyle/>
          <a:p>
            <a:pPr>
              <a:lnSpc>
                <a:spcPct val="90000"/>
              </a:lnSpc>
            </a:pPr>
            <a:r>
              <a:rPr lang="en-US" sz="5600" kern="1200" spc="-150" dirty="0">
                <a:solidFill>
                  <a:schemeClr val="tx1"/>
                </a:solidFill>
                <a:latin typeface="+mj-lt"/>
                <a:ea typeface="+mj-ea"/>
                <a:cs typeface="+mj-cs"/>
              </a:rPr>
              <a:t>TABLE OF CONTENTS</a:t>
            </a:r>
          </a:p>
        </p:txBody>
      </p:sp>
      <p:sp>
        <p:nvSpPr>
          <p:cNvPr id="58" name="Cross 50">
            <a:extLst>
              <a:ext uri="{FF2B5EF4-FFF2-40B4-BE49-F238E27FC236}">
                <a16:creationId xmlns:a16="http://schemas.microsoft.com/office/drawing/2014/main" id="{5FA1B450-DB4E-404E-9C1C-703E4FCC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1776"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4">
            <a:extLst>
              <a:ext uri="{FF2B5EF4-FFF2-40B4-BE49-F238E27FC236}">
                <a16:creationId xmlns:a16="http://schemas.microsoft.com/office/drawing/2014/main" id="{1AB10FC7-DFEA-46AF-A6F6-7B0DDA1E6E2B}"/>
              </a:ext>
            </a:extLst>
          </p:cNvPr>
          <p:cNvGraphicFramePr>
            <a:graphicFrameLocks noGrp="1"/>
          </p:cNvGraphicFramePr>
          <p:nvPr>
            <p:extLst>
              <p:ext uri="{D42A27DB-BD31-4B8C-83A1-F6EECF244321}">
                <p14:modId xmlns:p14="http://schemas.microsoft.com/office/powerpoint/2010/main" val="783211818"/>
              </p:ext>
            </p:extLst>
          </p:nvPr>
        </p:nvGraphicFramePr>
        <p:xfrm>
          <a:off x="5541744" y="1313911"/>
          <a:ext cx="5664061" cy="4127232"/>
        </p:xfrm>
        <a:graphic>
          <a:graphicData uri="http://schemas.openxmlformats.org/drawingml/2006/table">
            <a:tbl>
              <a:tblPr firstRow="1" bandRow="1">
                <a:noFill/>
                <a:tableStyleId>{9D7B26C5-4107-4FEC-AEDC-1716B250A1EF}</a:tableStyleId>
              </a:tblPr>
              <a:tblGrid>
                <a:gridCol w="3724519">
                  <a:extLst>
                    <a:ext uri="{9D8B030D-6E8A-4147-A177-3AD203B41FA5}">
                      <a16:colId xmlns:a16="http://schemas.microsoft.com/office/drawing/2014/main" val="16312433"/>
                    </a:ext>
                  </a:extLst>
                </a:gridCol>
                <a:gridCol w="1939542">
                  <a:extLst>
                    <a:ext uri="{9D8B030D-6E8A-4147-A177-3AD203B41FA5}">
                      <a16:colId xmlns:a16="http://schemas.microsoft.com/office/drawing/2014/main" val="3665467096"/>
                    </a:ext>
                  </a:extLst>
                </a:gridCol>
              </a:tblGrid>
              <a:tr h="384472">
                <a:tc>
                  <a:txBody>
                    <a:bodyPr/>
                    <a:lstStyle/>
                    <a:p>
                      <a:pPr algn="ctr"/>
                      <a:r>
                        <a:rPr lang="en-US" sz="1100" b="1" cap="all" spc="60" dirty="0">
                          <a:solidFill>
                            <a:schemeClr val="tx1"/>
                          </a:solidFill>
                        </a:rPr>
                        <a:t>TOPIC</a:t>
                      </a:r>
                      <a:endParaRPr lang="en-IN" sz="1100" b="1" cap="all" spc="60" dirty="0">
                        <a:solidFill>
                          <a:schemeClr val="tx1"/>
                        </a:solidFill>
                      </a:endParaRPr>
                    </a:p>
                  </a:txBody>
                  <a:tcPr marL="66258" marR="71171" marT="87380" marB="87380" anchor="b">
                    <a:lnL w="12700" cmpd="sng">
                      <a:noFill/>
                    </a:lnL>
                    <a:lnR w="12700" cmpd="sng">
                      <a:noFill/>
                    </a:lnR>
                    <a:lnT w="12700" cmpd="sng">
                      <a:noFill/>
                    </a:lnT>
                    <a:lnB w="38100" cmpd="sng">
                      <a:noFill/>
                    </a:lnB>
                    <a:noFill/>
                  </a:tcPr>
                </a:tc>
                <a:tc>
                  <a:txBody>
                    <a:bodyPr/>
                    <a:lstStyle/>
                    <a:p>
                      <a:pPr algn="ctr"/>
                      <a:r>
                        <a:rPr lang="en-US" sz="1100" b="1" cap="all" spc="60" dirty="0">
                          <a:solidFill>
                            <a:schemeClr val="tx1"/>
                          </a:solidFill>
                        </a:rPr>
                        <a:t>SLIDE NO</a:t>
                      </a:r>
                      <a:endParaRPr lang="en-IN" sz="1100" b="1" cap="all" spc="60" dirty="0">
                        <a:solidFill>
                          <a:schemeClr val="tx1"/>
                        </a:solidFill>
                      </a:endParaRPr>
                    </a:p>
                  </a:txBody>
                  <a:tcPr marL="66258" marR="71171" marT="87380" marB="87380" anchor="b">
                    <a:lnL w="12700" cmpd="sng">
                      <a:noFill/>
                    </a:lnL>
                    <a:lnR w="12700" cmpd="sng">
                      <a:noFill/>
                    </a:lnR>
                    <a:lnT w="12700" cmpd="sng">
                      <a:noFill/>
                    </a:lnT>
                    <a:lnB w="38100" cmpd="sng">
                      <a:noFill/>
                    </a:lnB>
                    <a:noFill/>
                  </a:tcPr>
                </a:tc>
                <a:extLst>
                  <a:ext uri="{0D108BD9-81ED-4DB2-BD59-A6C34878D82A}">
                    <a16:rowId xmlns:a16="http://schemas.microsoft.com/office/drawing/2014/main" val="2688220158"/>
                  </a:ext>
                </a:extLst>
              </a:tr>
              <a:tr h="374276">
                <a:tc>
                  <a:txBody>
                    <a:bodyPr/>
                    <a:lstStyle/>
                    <a:p>
                      <a:pPr algn="ctr"/>
                      <a:r>
                        <a:rPr lang="en-US" sz="1500" cap="none" spc="0" dirty="0">
                          <a:solidFill>
                            <a:schemeClr val="tx1"/>
                          </a:solidFill>
                        </a:rPr>
                        <a:t>PROBLEM STATEMENT</a:t>
                      </a:r>
                      <a:endParaRPr lang="en-IN" sz="1500" cap="none" spc="0" dirty="0">
                        <a:solidFill>
                          <a:schemeClr val="tx1"/>
                        </a:solidFill>
                      </a:endParaRPr>
                    </a:p>
                  </a:txBody>
                  <a:tcPr marL="66258" marR="71171" marT="18931" marB="87380">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algn="ctr"/>
                      <a:r>
                        <a:rPr lang="en-US" sz="1500" cap="none" spc="0" dirty="0">
                          <a:solidFill>
                            <a:schemeClr val="tx1"/>
                          </a:solidFill>
                        </a:rPr>
                        <a:t>3</a:t>
                      </a:r>
                      <a:endParaRPr lang="en-IN" sz="1500" cap="none" spc="0" dirty="0">
                        <a:solidFill>
                          <a:schemeClr val="tx1"/>
                        </a:solidFill>
                      </a:endParaRPr>
                    </a:p>
                  </a:txBody>
                  <a:tcPr marL="66258" marR="71171" marT="18931" marB="8738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268938255"/>
                  </a:ext>
                </a:extLst>
              </a:tr>
              <a:tr h="374276">
                <a:tc>
                  <a:txBody>
                    <a:bodyPr/>
                    <a:lstStyle/>
                    <a:p>
                      <a:pPr algn="ctr"/>
                      <a:r>
                        <a:rPr lang="en-IN" sz="1500" cap="none" spc="0" dirty="0">
                          <a:solidFill>
                            <a:schemeClr val="tx1"/>
                          </a:solidFill>
                        </a:rPr>
                        <a:t>MOTIVATION</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IN" sz="1500" cap="none" spc="0" dirty="0">
                          <a:solidFill>
                            <a:schemeClr val="tx1"/>
                          </a:solidFill>
                        </a:rPr>
                        <a:t>4</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5352115"/>
                  </a:ext>
                </a:extLst>
              </a:tr>
              <a:tr h="374276">
                <a:tc>
                  <a:txBody>
                    <a:bodyPr/>
                    <a:lstStyle/>
                    <a:p>
                      <a:pPr algn="ctr"/>
                      <a:r>
                        <a:rPr lang="en-US" sz="1500" cap="none" spc="0" dirty="0">
                          <a:solidFill>
                            <a:schemeClr val="tx1"/>
                          </a:solidFill>
                        </a:rPr>
                        <a:t>LITERATURE SURVEY</a:t>
                      </a:r>
                      <a:endParaRPr lang="en-IN" sz="1500" cap="none" spc="0" dirty="0">
                        <a:solidFill>
                          <a:schemeClr val="tx1"/>
                        </a:solidFill>
                      </a:endParaRPr>
                    </a:p>
                  </a:txBody>
                  <a:tcPr marL="66258" marR="71171" marT="18931" marB="873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a:r>
                        <a:rPr lang="en-US" sz="1500" cap="none" spc="0" dirty="0">
                          <a:solidFill>
                            <a:schemeClr val="tx1"/>
                          </a:solidFill>
                        </a:rPr>
                        <a:t>5-6</a:t>
                      </a:r>
                      <a:endParaRPr lang="en-IN" sz="1500" cap="none" spc="0" dirty="0">
                        <a:solidFill>
                          <a:schemeClr val="tx1"/>
                        </a:solidFill>
                      </a:endParaRPr>
                    </a:p>
                  </a:txBody>
                  <a:tcPr marL="66258" marR="71171" marT="18931" marB="873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01056265"/>
                  </a:ext>
                </a:extLst>
              </a:tr>
              <a:tr h="374276">
                <a:tc>
                  <a:txBody>
                    <a:bodyPr/>
                    <a:lstStyle/>
                    <a:p>
                      <a:pPr algn="ctr"/>
                      <a:r>
                        <a:rPr lang="en-IN" sz="1500" cap="none" spc="0" dirty="0">
                          <a:solidFill>
                            <a:schemeClr val="tx1"/>
                          </a:solidFill>
                        </a:rPr>
                        <a:t>DATASET COLLECTION</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IN" sz="1500" cap="none" spc="0" dirty="0">
                          <a:solidFill>
                            <a:schemeClr val="tx1"/>
                          </a:solidFill>
                        </a:rPr>
                        <a:t>9-14</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402347287"/>
                  </a:ext>
                </a:extLst>
              </a:tr>
              <a:tr h="374276">
                <a:tc>
                  <a:txBody>
                    <a:bodyPr/>
                    <a:lstStyle/>
                    <a:p>
                      <a:pPr algn="ctr"/>
                      <a:r>
                        <a:rPr lang="en-IN" sz="1500" cap="none" spc="0" dirty="0">
                          <a:solidFill>
                            <a:schemeClr val="tx1"/>
                          </a:solidFill>
                        </a:rPr>
                        <a:t>TECHNIQUES</a:t>
                      </a:r>
                    </a:p>
                  </a:txBody>
                  <a:tcPr marL="66258" marR="71171" marT="18931" marB="873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a:r>
                        <a:rPr lang="en-IN" sz="1500" cap="none" spc="0" dirty="0">
                          <a:solidFill>
                            <a:schemeClr val="tx1"/>
                          </a:solidFill>
                        </a:rPr>
                        <a:t>15</a:t>
                      </a:r>
                    </a:p>
                  </a:txBody>
                  <a:tcPr marL="66258" marR="71171" marT="18931" marB="873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76133751"/>
                  </a:ext>
                </a:extLst>
              </a:tr>
              <a:tr h="374276">
                <a:tc>
                  <a:txBody>
                    <a:bodyPr/>
                    <a:lstStyle/>
                    <a:p>
                      <a:pPr algn="ctr"/>
                      <a:r>
                        <a:rPr lang="en-IN" sz="1500" cap="none" spc="0" dirty="0">
                          <a:solidFill>
                            <a:schemeClr val="tx1"/>
                          </a:solidFill>
                        </a:rPr>
                        <a:t>CONCLUSIONS</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IN" sz="1500" cap="none" spc="0" dirty="0">
                          <a:solidFill>
                            <a:schemeClr val="tx1"/>
                          </a:solidFill>
                        </a:rPr>
                        <a:t>16</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182018846"/>
                  </a:ext>
                </a:extLst>
              </a:tr>
              <a:tr h="374276">
                <a:tc>
                  <a:txBody>
                    <a:bodyPr/>
                    <a:lstStyle/>
                    <a:p>
                      <a:pPr algn="ctr"/>
                      <a:r>
                        <a:rPr lang="en-IN" sz="1500" cap="none" spc="0" dirty="0">
                          <a:solidFill>
                            <a:schemeClr val="tx1"/>
                          </a:solidFill>
                        </a:rPr>
                        <a:t>ENHANCEMENTS</a:t>
                      </a:r>
                    </a:p>
                  </a:txBody>
                  <a:tcPr marL="66258" marR="71171" marT="18931" marB="873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a:r>
                        <a:rPr lang="en-IN" sz="1500" cap="none" spc="0" dirty="0">
                          <a:solidFill>
                            <a:schemeClr val="tx1"/>
                          </a:solidFill>
                        </a:rPr>
                        <a:t>17</a:t>
                      </a:r>
                    </a:p>
                  </a:txBody>
                  <a:tcPr marL="66258" marR="71171" marT="18931" marB="873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66446100"/>
                  </a:ext>
                </a:extLst>
              </a:tr>
              <a:tr h="374276">
                <a:tc>
                  <a:txBody>
                    <a:bodyPr/>
                    <a:lstStyle/>
                    <a:p>
                      <a:pPr algn="ctr"/>
                      <a:r>
                        <a:rPr lang="en-IN" sz="1500" cap="none" spc="0" dirty="0">
                          <a:solidFill>
                            <a:schemeClr val="tx1"/>
                          </a:solidFill>
                        </a:rPr>
                        <a:t>REFERENCES</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IN" sz="1500" cap="none" spc="0" dirty="0">
                          <a:solidFill>
                            <a:schemeClr val="tx1"/>
                          </a:solidFill>
                        </a:rPr>
                        <a:t>18</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50636108"/>
                  </a:ext>
                </a:extLst>
              </a:tr>
              <a:tr h="374276">
                <a:tc>
                  <a:txBody>
                    <a:bodyPr/>
                    <a:lstStyle/>
                    <a:p>
                      <a:pPr algn="ctr"/>
                      <a:r>
                        <a:rPr lang="en-US" sz="1500" cap="none" spc="0" dirty="0">
                          <a:solidFill>
                            <a:schemeClr val="tx1"/>
                          </a:solidFill>
                        </a:rPr>
                        <a:t>SUGGESTIONS</a:t>
                      </a:r>
                      <a:endParaRPr lang="en-IN" sz="1500" cap="none" spc="0" dirty="0">
                        <a:solidFill>
                          <a:schemeClr val="tx1"/>
                        </a:solidFill>
                      </a:endParaRPr>
                    </a:p>
                  </a:txBody>
                  <a:tcPr marL="66258" marR="71171" marT="18931" marB="873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a:r>
                        <a:rPr lang="en-US" sz="1500" cap="none" spc="0" dirty="0">
                          <a:solidFill>
                            <a:schemeClr val="tx1"/>
                          </a:solidFill>
                        </a:rPr>
                        <a:t>19</a:t>
                      </a:r>
                      <a:endParaRPr lang="en-IN" sz="1500" cap="none" spc="0" dirty="0">
                        <a:solidFill>
                          <a:schemeClr val="tx1"/>
                        </a:solidFill>
                      </a:endParaRPr>
                    </a:p>
                  </a:txBody>
                  <a:tcPr marL="66258" marR="71171" marT="18931" marB="873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66311859"/>
                  </a:ext>
                </a:extLst>
              </a:tr>
              <a:tr h="374276">
                <a:tc>
                  <a:txBody>
                    <a:bodyPr/>
                    <a:lstStyle/>
                    <a:p>
                      <a:pPr algn="ctr"/>
                      <a:r>
                        <a:rPr lang="en-US" sz="1500" cap="none" spc="0" dirty="0">
                          <a:solidFill>
                            <a:schemeClr val="tx1"/>
                          </a:solidFill>
                        </a:rPr>
                        <a:t>THANKYOU</a:t>
                      </a:r>
                      <a:endParaRPr lang="en-IN" sz="1500" cap="none" spc="0" dirty="0">
                        <a:solidFill>
                          <a:schemeClr val="tx1"/>
                        </a:solidFill>
                      </a:endParaRP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500" cap="none" spc="0" dirty="0">
                          <a:solidFill>
                            <a:schemeClr val="tx1"/>
                          </a:solidFill>
                        </a:rPr>
                        <a:t>20</a:t>
                      </a:r>
                      <a:endParaRPr lang="en-IN" sz="1500" cap="none" spc="0" dirty="0">
                        <a:solidFill>
                          <a:schemeClr val="tx1"/>
                        </a:solidFill>
                      </a:endParaRP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22110481"/>
                  </a:ext>
                </a:extLst>
              </a:tr>
            </a:tbl>
          </a:graphicData>
        </a:graphic>
      </p:graphicFrame>
      <p:sp>
        <p:nvSpPr>
          <p:cNvPr id="29" name="Rectangle 28">
            <a:extLst>
              <a:ext uri="{FF2B5EF4-FFF2-40B4-BE49-F238E27FC236}">
                <a16:creationId xmlns:a16="http://schemas.microsoft.com/office/drawing/2014/main" id="{F9678AC4-BB8C-4583-A2B9-24CA40086BA6}"/>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31" name="Date Placeholder 6">
            <a:extLst>
              <a:ext uri="{FF2B5EF4-FFF2-40B4-BE49-F238E27FC236}">
                <a16:creationId xmlns:a16="http://schemas.microsoft.com/office/drawing/2014/main" id="{EEA9B54F-E5CC-4BDC-8A93-B243FD9D63F6}"/>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33" name="Footer Placeholder 8">
            <a:extLst>
              <a:ext uri="{FF2B5EF4-FFF2-40B4-BE49-F238E27FC236}">
                <a16:creationId xmlns:a16="http://schemas.microsoft.com/office/drawing/2014/main" id="{2D82F782-77BA-4B40-8549-EE47628B940A}"/>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35" name="Slide Number Placeholder 10">
            <a:extLst>
              <a:ext uri="{FF2B5EF4-FFF2-40B4-BE49-F238E27FC236}">
                <a16:creationId xmlns:a16="http://schemas.microsoft.com/office/drawing/2014/main" id="{CE34F9D1-AEAA-4539-A5F2-0FF7EFD58C9B}"/>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4519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ross 5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34837C-DCFF-42BE-94CE-56DC44AA5618}"/>
              </a:ext>
            </a:extLst>
          </p:cNvPr>
          <p:cNvSpPr>
            <a:spLocks noGrp="1"/>
          </p:cNvSpPr>
          <p:nvPr>
            <p:ph type="title"/>
          </p:nvPr>
        </p:nvSpPr>
        <p:spPr>
          <a:xfrm>
            <a:off x="973665" y="2047020"/>
            <a:ext cx="6886726" cy="1446550"/>
          </a:xfrm>
        </p:spPr>
        <p:txBody>
          <a:bodyPr vert="horz" lIns="91440" tIns="45720" rIns="91440" bIns="45720" rtlCol="0" anchor="t">
            <a:normAutofit/>
          </a:bodyPr>
          <a:lstStyle/>
          <a:p>
            <a:r>
              <a:rPr lang="en-US" kern="1200" spc="-150" dirty="0">
                <a:solidFill>
                  <a:schemeClr val="tx1"/>
                </a:solidFill>
                <a:latin typeface="+mj-lt"/>
                <a:ea typeface="+mj-ea"/>
                <a:cs typeface="+mj-cs"/>
              </a:rPr>
              <a:t>THANK YOU</a:t>
            </a:r>
          </a:p>
        </p:txBody>
      </p:sp>
      <p:sp>
        <p:nvSpPr>
          <p:cNvPr id="6" name="TextBox 5">
            <a:extLst>
              <a:ext uri="{FF2B5EF4-FFF2-40B4-BE49-F238E27FC236}">
                <a16:creationId xmlns:a16="http://schemas.microsoft.com/office/drawing/2014/main" id="{B3615CAF-FEF3-4464-86B0-18D3291DC5AE}"/>
              </a:ext>
            </a:extLst>
          </p:cNvPr>
          <p:cNvSpPr txBox="1"/>
          <p:nvPr/>
        </p:nvSpPr>
        <p:spPr>
          <a:xfrm>
            <a:off x="2118648" y="3429000"/>
            <a:ext cx="4773765" cy="706341"/>
          </a:xfrm>
          <a:prstGeom prst="rect">
            <a:avLst/>
          </a:prstGeom>
        </p:spPr>
        <p:txBody>
          <a:bodyPr vert="horz" lIns="91440" tIns="45720" rIns="91440" bIns="45720" rtlCol="0">
            <a:normAutofit/>
          </a:bodyPr>
          <a:lstStyle/>
          <a:p>
            <a:pPr algn="ctr">
              <a:spcBef>
                <a:spcPts val="1000"/>
              </a:spcBef>
            </a:pPr>
            <a:r>
              <a:rPr lang="en-US" sz="3200" dirty="0"/>
              <a:t>Mentor: Dr. Arpita Gupta</a:t>
            </a:r>
          </a:p>
        </p:txBody>
      </p:sp>
      <p:pic>
        <p:nvPicPr>
          <p:cNvPr id="4" name="Graphic 3" descr="Angel face outline outline">
            <a:extLst>
              <a:ext uri="{FF2B5EF4-FFF2-40B4-BE49-F238E27FC236}">
                <a16:creationId xmlns:a16="http://schemas.microsoft.com/office/drawing/2014/main" id="{A08D816C-989D-46F5-81FA-C620CDE427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541" y="2164438"/>
            <a:ext cx="2792794" cy="2792794"/>
          </a:xfrm>
          <a:prstGeom prst="rect">
            <a:avLst/>
          </a:prstGeom>
        </p:spPr>
      </p:pic>
      <p:sp>
        <p:nvSpPr>
          <p:cNvPr id="8" name="Rectangle 7">
            <a:extLst>
              <a:ext uri="{FF2B5EF4-FFF2-40B4-BE49-F238E27FC236}">
                <a16:creationId xmlns:a16="http://schemas.microsoft.com/office/drawing/2014/main" id="{48ADBC58-2546-420D-81D8-168F2BC5B554}"/>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9" name="Date Placeholder 6">
            <a:extLst>
              <a:ext uri="{FF2B5EF4-FFF2-40B4-BE49-F238E27FC236}">
                <a16:creationId xmlns:a16="http://schemas.microsoft.com/office/drawing/2014/main" id="{D39216AB-EC66-4054-8713-F3D437D4D652}"/>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0" name="Footer Placeholder 8">
            <a:extLst>
              <a:ext uri="{FF2B5EF4-FFF2-40B4-BE49-F238E27FC236}">
                <a16:creationId xmlns:a16="http://schemas.microsoft.com/office/drawing/2014/main" id="{27BF9A0C-3513-4A5D-9F43-C799F8CF76C7}"/>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1" name="Slide Number Placeholder 10">
            <a:extLst>
              <a:ext uri="{FF2B5EF4-FFF2-40B4-BE49-F238E27FC236}">
                <a16:creationId xmlns:a16="http://schemas.microsoft.com/office/drawing/2014/main" id="{C0110AF7-3576-4439-BB0A-B3569942F4F6}"/>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8619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5ACABA-05ED-42CC-96EA-259BDAE5C007}"/>
              </a:ext>
            </a:extLst>
          </p:cNvPr>
          <p:cNvSpPr>
            <a:spLocks noGrp="1"/>
          </p:cNvSpPr>
          <p:nvPr>
            <p:ph type="title"/>
          </p:nvPr>
        </p:nvSpPr>
        <p:spPr>
          <a:xfrm>
            <a:off x="565148" y="1204721"/>
            <a:ext cx="8267299" cy="1446550"/>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05EC0538-032F-4D22-B379-0B8E1238C871}"/>
              </a:ext>
            </a:extLst>
          </p:cNvPr>
          <p:cNvSpPr>
            <a:spLocks noGrp="1"/>
          </p:cNvSpPr>
          <p:nvPr>
            <p:ph idx="1"/>
          </p:nvPr>
        </p:nvSpPr>
        <p:spPr>
          <a:xfrm>
            <a:off x="565147" y="2385997"/>
            <a:ext cx="8267299" cy="2979707"/>
          </a:xfrm>
        </p:spPr>
        <p:txBody>
          <a:bodyPr>
            <a:normAutofit/>
          </a:bodyPr>
          <a:lstStyle/>
          <a:p>
            <a:pPr marL="0" indent="0">
              <a:lnSpc>
                <a:spcPct val="90000"/>
              </a:lnSpc>
              <a:buNone/>
            </a:pPr>
            <a:r>
              <a:rPr lang="en-US" sz="2000" dirty="0"/>
              <a:t>The classification of YouTube data based on sentiment Analysis aims to provide efficient and accurate graphical representation of like, views from the dataset using sentiment Analysis. To overcome all these problems, we are designing a system for YouTube creators to have an overview of what customers think about the product they launch. There are many comments which takes a huge time to analyze and understand customer’s POV. Through our model creators can understand the customer’s review whether it is positive, negative or neutral. This metadata serve the purpose of helping community to filter relevant opinions more efficiently. </a:t>
            </a:r>
            <a:endParaRPr lang="en-IN" sz="2000" dirty="0"/>
          </a:p>
          <a:p>
            <a:pPr>
              <a:lnSpc>
                <a:spcPct val="90000"/>
              </a:lnSpc>
            </a:pPr>
            <a:endParaRPr lang="en-IN" sz="2000" dirty="0"/>
          </a:p>
        </p:txBody>
      </p:sp>
      <p:sp>
        <p:nvSpPr>
          <p:cNvPr id="23" name="Rectangle 22">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5" name="Cross 24">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7DFD7B-5B68-41AB-B120-D8568D00D963}"/>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5" name="Date Placeholder 6">
            <a:extLst>
              <a:ext uri="{FF2B5EF4-FFF2-40B4-BE49-F238E27FC236}">
                <a16:creationId xmlns:a16="http://schemas.microsoft.com/office/drawing/2014/main" id="{ACBB434E-8AB4-4FDB-86BE-E536B2CD0537}"/>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6" name="Footer Placeholder 8">
            <a:extLst>
              <a:ext uri="{FF2B5EF4-FFF2-40B4-BE49-F238E27FC236}">
                <a16:creationId xmlns:a16="http://schemas.microsoft.com/office/drawing/2014/main" id="{0C52C07D-B1D0-41C1-A2FE-ED86A9745983}"/>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41FDBAA3-8081-4108-AC5E-C4C00E9B2943}"/>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3541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77B41E2-5FBD-42AC-9DF9-A0899AD04832}"/>
              </a:ext>
            </a:extLst>
          </p:cNvPr>
          <p:cNvSpPr txBox="1"/>
          <p:nvPr/>
        </p:nvSpPr>
        <p:spPr>
          <a:xfrm>
            <a:off x="565148" y="1204721"/>
            <a:ext cx="8267299"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MOTIVATION</a:t>
            </a:r>
          </a:p>
        </p:txBody>
      </p:sp>
      <p:sp>
        <p:nvSpPr>
          <p:cNvPr id="3" name="TextBox 2">
            <a:extLst>
              <a:ext uri="{FF2B5EF4-FFF2-40B4-BE49-F238E27FC236}">
                <a16:creationId xmlns:a16="http://schemas.microsoft.com/office/drawing/2014/main" id="{F7B7634C-BBA6-46BE-98B7-BFF01E1DED90}"/>
              </a:ext>
            </a:extLst>
          </p:cNvPr>
          <p:cNvSpPr txBox="1"/>
          <p:nvPr/>
        </p:nvSpPr>
        <p:spPr>
          <a:xfrm>
            <a:off x="565148" y="2258189"/>
            <a:ext cx="8267299" cy="2979707"/>
          </a:xfrm>
          <a:prstGeom prst="rect">
            <a:avLst/>
          </a:prstGeom>
        </p:spPr>
        <p:txBody>
          <a:bodyPr vert="horz" lIns="91440" tIns="45720" rIns="91440" bIns="45720" rtlCol="0">
            <a:normAutofit/>
          </a:bodyPr>
          <a:lstStyle/>
          <a:p>
            <a:pPr indent="-228600">
              <a:spcAft>
                <a:spcPts val="600"/>
              </a:spcAft>
              <a:buFont typeface="System Font Regular"/>
              <a:buChar char="–"/>
            </a:pPr>
            <a:r>
              <a:rPr lang="en-US" sz="1700" dirty="0"/>
              <a:t>YouTube is the online streaming flatform. Which provides many user to post their content to provides education, entertainment, Daily News Updates, Movie Release Information and Review etc. YouTube provides a comment section for user feedback. So that it encourage the youtuber to make more content related to that. So Many people do spam in the comment section to defame the youtuber. So, we want to analysis the comments and detect spam user and give the feedback to that video. As YouTube is also working in this, They are detecting the comments if any user share any kind of links in the comment section. But still spammer find many other to do it. So, we want to give a proper analysis to that video so that the youtuber can be recognized for his/her content and make more videos. So, basically </a:t>
            </a:r>
            <a:r>
              <a:rPr lang="en-US" sz="1700" dirty="0">
                <a:effectLst/>
              </a:rPr>
              <a:t>Comments are analyzed for polarity and are further segregated as positive or negative.</a:t>
            </a:r>
            <a:r>
              <a:rPr lang="en-US" sz="1700" dirty="0"/>
              <a:t> </a:t>
            </a:r>
          </a:p>
        </p:txBody>
      </p:sp>
      <p:sp>
        <p:nvSpPr>
          <p:cNvPr id="18" name="Rectangle 17">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0" name="Cross 19">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AE9972B-3398-4C6B-9002-5751E1AA8C61}"/>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20416797-0F1A-4CCD-9E05-D951ED71789B}"/>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5" name="Footer Placeholder 8">
            <a:extLst>
              <a:ext uri="{FF2B5EF4-FFF2-40B4-BE49-F238E27FC236}">
                <a16:creationId xmlns:a16="http://schemas.microsoft.com/office/drawing/2014/main" id="{A70FF3F7-0139-40B5-AF9E-C7166218B34D}"/>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4702C114-E609-4852-8120-4DA0BB2D3C69}"/>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51572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FE0A-0ECA-46E0-8939-1A4492AFA419}"/>
              </a:ext>
            </a:extLst>
          </p:cNvPr>
          <p:cNvSpPr>
            <a:spLocks noGrp="1"/>
          </p:cNvSpPr>
          <p:nvPr>
            <p:ph type="title"/>
          </p:nvPr>
        </p:nvSpPr>
        <p:spPr>
          <a:xfrm>
            <a:off x="256397" y="85714"/>
            <a:ext cx="5530851" cy="727446"/>
          </a:xfrm>
        </p:spPr>
        <p:txBody>
          <a:bodyPr>
            <a:normAutofit fontScale="90000"/>
          </a:bodyPr>
          <a:lstStyle/>
          <a:p>
            <a:r>
              <a:rPr lang="en-IN" dirty="0"/>
              <a:t>LITERATURE SURVEY</a:t>
            </a:r>
          </a:p>
        </p:txBody>
      </p:sp>
      <p:graphicFrame>
        <p:nvGraphicFramePr>
          <p:cNvPr id="4" name="Table 4">
            <a:extLst>
              <a:ext uri="{FF2B5EF4-FFF2-40B4-BE49-F238E27FC236}">
                <a16:creationId xmlns:a16="http://schemas.microsoft.com/office/drawing/2014/main" id="{5E0D8E46-6EE7-4F51-A641-F9D48E4EEA61}"/>
              </a:ext>
            </a:extLst>
          </p:cNvPr>
          <p:cNvGraphicFramePr>
            <a:graphicFrameLocks noGrp="1"/>
          </p:cNvGraphicFramePr>
          <p:nvPr>
            <p:extLst>
              <p:ext uri="{D42A27DB-BD31-4B8C-83A1-F6EECF244321}">
                <p14:modId xmlns:p14="http://schemas.microsoft.com/office/powerpoint/2010/main" val="3766624188"/>
              </p:ext>
            </p:extLst>
          </p:nvPr>
        </p:nvGraphicFramePr>
        <p:xfrm>
          <a:off x="256397" y="840149"/>
          <a:ext cx="11555168" cy="5522714"/>
        </p:xfrm>
        <a:graphic>
          <a:graphicData uri="http://schemas.openxmlformats.org/drawingml/2006/table">
            <a:tbl>
              <a:tblPr firstRow="1" bandRow="1">
                <a:tableStyleId>{9D7B26C5-4107-4FEC-AEDC-1716B250A1EF}</a:tableStyleId>
              </a:tblPr>
              <a:tblGrid>
                <a:gridCol w="721613">
                  <a:extLst>
                    <a:ext uri="{9D8B030D-6E8A-4147-A177-3AD203B41FA5}">
                      <a16:colId xmlns:a16="http://schemas.microsoft.com/office/drawing/2014/main" val="3426361839"/>
                    </a:ext>
                  </a:extLst>
                </a:gridCol>
                <a:gridCol w="2483210">
                  <a:extLst>
                    <a:ext uri="{9D8B030D-6E8A-4147-A177-3AD203B41FA5}">
                      <a16:colId xmlns:a16="http://schemas.microsoft.com/office/drawing/2014/main" val="2316053990"/>
                    </a:ext>
                  </a:extLst>
                </a:gridCol>
                <a:gridCol w="1653918">
                  <a:extLst>
                    <a:ext uri="{9D8B030D-6E8A-4147-A177-3AD203B41FA5}">
                      <a16:colId xmlns:a16="http://schemas.microsoft.com/office/drawing/2014/main" val="2132029332"/>
                    </a:ext>
                  </a:extLst>
                </a:gridCol>
                <a:gridCol w="1548907">
                  <a:extLst>
                    <a:ext uri="{9D8B030D-6E8A-4147-A177-3AD203B41FA5}">
                      <a16:colId xmlns:a16="http://schemas.microsoft.com/office/drawing/2014/main" val="1431566399"/>
                    </a:ext>
                  </a:extLst>
                </a:gridCol>
                <a:gridCol w="1732676">
                  <a:extLst>
                    <a:ext uri="{9D8B030D-6E8A-4147-A177-3AD203B41FA5}">
                      <a16:colId xmlns:a16="http://schemas.microsoft.com/office/drawing/2014/main" val="3158744641"/>
                    </a:ext>
                  </a:extLst>
                </a:gridCol>
                <a:gridCol w="1750177">
                  <a:extLst>
                    <a:ext uri="{9D8B030D-6E8A-4147-A177-3AD203B41FA5}">
                      <a16:colId xmlns:a16="http://schemas.microsoft.com/office/drawing/2014/main" val="2669225736"/>
                    </a:ext>
                  </a:extLst>
                </a:gridCol>
                <a:gridCol w="1664667">
                  <a:extLst>
                    <a:ext uri="{9D8B030D-6E8A-4147-A177-3AD203B41FA5}">
                      <a16:colId xmlns:a16="http://schemas.microsoft.com/office/drawing/2014/main" val="2718133051"/>
                    </a:ext>
                  </a:extLst>
                </a:gridCol>
              </a:tblGrid>
              <a:tr h="120672">
                <a:tc>
                  <a:txBody>
                    <a:bodyPr/>
                    <a:lstStyle/>
                    <a:p>
                      <a:r>
                        <a:rPr lang="en-US" sz="1500" dirty="0">
                          <a:solidFill>
                            <a:schemeClr val="tx1"/>
                          </a:solidFill>
                        </a:rPr>
                        <a:t>S.No.</a:t>
                      </a:r>
                      <a:endParaRPr lang="en-IN" sz="1500" dirty="0">
                        <a:solidFill>
                          <a:schemeClr val="tx1"/>
                        </a:solidFill>
                      </a:endParaRPr>
                    </a:p>
                  </a:txBody>
                  <a:tcPr/>
                </a:tc>
                <a:tc>
                  <a:txBody>
                    <a:bodyPr/>
                    <a:lstStyle/>
                    <a:p>
                      <a:r>
                        <a:rPr lang="en-US" sz="1500" dirty="0"/>
                        <a:t>Authors </a:t>
                      </a:r>
                      <a:endParaRPr lang="en-IN" sz="1500" dirty="0"/>
                    </a:p>
                  </a:txBody>
                  <a:tcPr/>
                </a:tc>
                <a:tc>
                  <a:txBody>
                    <a:bodyPr/>
                    <a:lstStyle/>
                    <a:p>
                      <a:r>
                        <a:rPr lang="en-US" sz="1500" dirty="0"/>
                        <a:t>Title </a:t>
                      </a:r>
                      <a:endParaRPr lang="en-IN" sz="1500" dirty="0"/>
                    </a:p>
                  </a:txBody>
                  <a:tcPr/>
                </a:tc>
                <a:tc>
                  <a:txBody>
                    <a:bodyPr/>
                    <a:lstStyle/>
                    <a:p>
                      <a:r>
                        <a:rPr lang="en-US" sz="1500" dirty="0"/>
                        <a:t>Publishing </a:t>
                      </a:r>
                      <a:endParaRPr lang="en-IN" sz="1500" dirty="0"/>
                    </a:p>
                  </a:txBody>
                  <a:tcPr/>
                </a:tc>
                <a:tc>
                  <a:txBody>
                    <a:bodyPr/>
                    <a:lstStyle/>
                    <a:p>
                      <a:r>
                        <a:rPr lang="en-US" sz="1500" dirty="0"/>
                        <a:t>Techniques &amp; Datasets </a:t>
                      </a:r>
                      <a:endParaRPr lang="en-IN" sz="1500" dirty="0"/>
                    </a:p>
                  </a:txBody>
                  <a:tcPr/>
                </a:tc>
                <a:tc>
                  <a:txBody>
                    <a:bodyPr/>
                    <a:lstStyle/>
                    <a:p>
                      <a:r>
                        <a:rPr lang="en-US" sz="1500" dirty="0"/>
                        <a:t>Pros</a:t>
                      </a:r>
                      <a:endParaRPr lang="en-IN" sz="1500" dirty="0"/>
                    </a:p>
                  </a:txBody>
                  <a:tcPr/>
                </a:tc>
                <a:tc>
                  <a:txBody>
                    <a:bodyPr/>
                    <a:lstStyle/>
                    <a:p>
                      <a:r>
                        <a:rPr lang="en-US" sz="1500" dirty="0"/>
                        <a:t>Cons</a:t>
                      </a:r>
                      <a:endParaRPr lang="en-IN" sz="1500" dirty="0"/>
                    </a:p>
                  </a:txBody>
                  <a:tcPr/>
                </a:tc>
                <a:extLst>
                  <a:ext uri="{0D108BD9-81ED-4DB2-BD59-A6C34878D82A}">
                    <a16:rowId xmlns:a16="http://schemas.microsoft.com/office/drawing/2014/main" val="1413050728"/>
                  </a:ext>
                </a:extLst>
              </a:tr>
              <a:tr h="2292591">
                <a:tc>
                  <a:txBody>
                    <a:bodyPr/>
                    <a:lstStyle/>
                    <a:p>
                      <a:r>
                        <a:rPr lang="en-US" sz="1500" dirty="0"/>
                        <a:t>1</a:t>
                      </a:r>
                      <a:endParaRPr lang="en-IN" sz="1500" dirty="0"/>
                    </a:p>
                  </a:txBody>
                  <a:tcPr/>
                </a:tc>
                <a:tc>
                  <a:txBody>
                    <a:bodyPr/>
                    <a:lstStyle/>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Parabhoi, Lambodara, and Payel Saha. "Sentiment analysis of YouTube comments on Koha open source software videos." Int J Libr Inf  </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Sentiment Analysis of YouTube Comments on Koha Open Source Software Videos</a:t>
                      </a:r>
                      <a:endParaRPr lang="en-US" sz="1500" b="0" i="0" dirty="0">
                        <a:solidFill>
                          <a:schemeClr val="tx1"/>
                        </a:solidFill>
                        <a:latin typeface="Times New Roman" panose="02020603050405020304" pitchFamily="18" charset="0"/>
                        <a:cs typeface="Times New Roman" panose="02020603050405020304" pitchFamily="18" charset="0"/>
                      </a:endParaRPr>
                    </a:p>
                    <a:p>
                      <a:pPr algn="l"/>
                      <a:endParaRPr lang="en-IN" sz="15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 (2018): 2231-4911.</a:t>
                      </a:r>
                    </a:p>
                    <a:p>
                      <a:pPr algn="l"/>
                      <a:endParaRPr lang="en-IN" sz="15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Bef>
                          <a:spcPts val="200"/>
                        </a:spcBef>
                      </a:pPr>
                      <a:r>
                        <a:rPr lang="en-IN" sz="15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Keywords: Sentiment Analysis, Koha, YouTube Comments, YouTube Videos.</a:t>
                      </a:r>
                    </a:p>
                  </a:txBody>
                  <a:tcPr marL="68580" marR="68580" marT="0" marB="0"/>
                </a:tc>
                <a:tc>
                  <a:txBody>
                    <a:bodyPr/>
                    <a:lstStyle/>
                    <a:p>
                      <a:r>
                        <a:rPr lang="en-IN" sz="1500" dirty="0"/>
                        <a:t>Review of 404 comments on the video was done for sentiments.</a:t>
                      </a:r>
                    </a:p>
                  </a:txBody>
                  <a:tcPr/>
                </a:tc>
                <a:tc>
                  <a:txBody>
                    <a:bodyPr/>
                    <a:lstStyle/>
                    <a:p>
                      <a:r>
                        <a:rPr lang="en-IN" sz="1500" dirty="0"/>
                        <a:t>No proper scraping of spam, fake comments.</a:t>
                      </a:r>
                    </a:p>
                  </a:txBody>
                  <a:tcPr/>
                </a:tc>
                <a:extLst>
                  <a:ext uri="{0D108BD9-81ED-4DB2-BD59-A6C34878D82A}">
                    <a16:rowId xmlns:a16="http://schemas.microsoft.com/office/drawing/2014/main" val="3370833098"/>
                  </a:ext>
                </a:extLst>
              </a:tr>
              <a:tr h="2681483">
                <a:tc>
                  <a:txBody>
                    <a:bodyPr/>
                    <a:lstStyle/>
                    <a:p>
                      <a:r>
                        <a:rPr lang="en-US" sz="1500" dirty="0"/>
                        <a:t>2</a:t>
                      </a:r>
                      <a:endParaRPr lang="en-IN"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Tripto, Nafis Irtiza, and Mohammed Eunus Ali. "Detecting multilabel sentiment and emotions from bangla youtube comments."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Detecting Multilabel Sentiment and Emotions from Bangla YouTube Comments</a:t>
                      </a:r>
                    </a:p>
                    <a:p>
                      <a:pPr algn="l"/>
                      <a:endParaRPr lang="en-IN" sz="15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In 2018 International Conference on Bangla Speech and Language Processing (ICBSLP), pp. 1-6. IEEE, 2018</a:t>
                      </a:r>
                    </a:p>
                    <a:p>
                      <a:pPr algn="l"/>
                      <a:endParaRPr lang="en-IN" sz="15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Bef>
                          <a:spcPts val="200"/>
                        </a:spcBef>
                      </a:pPr>
                      <a:r>
                        <a:rPr lang="en-IN" sz="15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Keyword:</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Bangla language</a:t>
                      </a:r>
                    </a:p>
                  </a:txBody>
                  <a:tcPr marL="68580" marR="68580" marT="0" marB="0"/>
                </a:tc>
                <a:tc>
                  <a:txBody>
                    <a:bodyPr/>
                    <a:lstStyle/>
                    <a:p>
                      <a:r>
                        <a:rPr lang="en-IN" sz="1500" dirty="0"/>
                        <a:t>10% more accuracy was achieved for the analysis data.</a:t>
                      </a:r>
                    </a:p>
                  </a:txBody>
                  <a:tcPr/>
                </a:tc>
                <a:tc>
                  <a:txBody>
                    <a:bodyPr/>
                    <a:lstStyle/>
                    <a:p>
                      <a:r>
                        <a:rPr lang="en-IN" sz="1500" dirty="0"/>
                        <a:t>Only sentimental analysis of Bangla language was done.</a:t>
                      </a:r>
                    </a:p>
                  </a:txBody>
                  <a:tcPr/>
                </a:tc>
                <a:extLst>
                  <a:ext uri="{0D108BD9-81ED-4DB2-BD59-A6C34878D82A}">
                    <a16:rowId xmlns:a16="http://schemas.microsoft.com/office/drawing/2014/main" val="2522568522"/>
                  </a:ext>
                </a:extLst>
              </a:tr>
            </a:tbl>
          </a:graphicData>
        </a:graphic>
      </p:graphicFrame>
      <p:sp>
        <p:nvSpPr>
          <p:cNvPr id="5" name="Rectangle 4">
            <a:extLst>
              <a:ext uri="{FF2B5EF4-FFF2-40B4-BE49-F238E27FC236}">
                <a16:creationId xmlns:a16="http://schemas.microsoft.com/office/drawing/2014/main" id="{B54F5DEE-BA3F-46F2-8085-3B0BC6D4C48E}"/>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6" name="Date Placeholder 6">
            <a:extLst>
              <a:ext uri="{FF2B5EF4-FFF2-40B4-BE49-F238E27FC236}">
                <a16:creationId xmlns:a16="http://schemas.microsoft.com/office/drawing/2014/main" id="{2B1E82D7-8D21-48E1-AEB2-D080F63EE5A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7" name="Footer Placeholder 8">
            <a:extLst>
              <a:ext uri="{FF2B5EF4-FFF2-40B4-BE49-F238E27FC236}">
                <a16:creationId xmlns:a16="http://schemas.microsoft.com/office/drawing/2014/main" id="{5B30D5C5-971B-4763-9B6A-5300D93E73DC}"/>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8" name="Slide Number Placeholder 10">
            <a:extLst>
              <a:ext uri="{FF2B5EF4-FFF2-40B4-BE49-F238E27FC236}">
                <a16:creationId xmlns:a16="http://schemas.microsoft.com/office/drawing/2014/main" id="{162FB26B-7646-4E82-BFC8-47F4BF07E56E}"/>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95426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EF427A92-8C74-4E98-B968-F1A78599F665}"/>
              </a:ext>
            </a:extLst>
          </p:cNvPr>
          <p:cNvGraphicFramePr>
            <a:graphicFrameLocks noGrp="1"/>
          </p:cNvGraphicFramePr>
          <p:nvPr>
            <p:extLst>
              <p:ext uri="{D42A27DB-BD31-4B8C-83A1-F6EECF244321}">
                <p14:modId xmlns:p14="http://schemas.microsoft.com/office/powerpoint/2010/main" val="2137028798"/>
              </p:ext>
            </p:extLst>
          </p:nvPr>
        </p:nvGraphicFramePr>
        <p:xfrm>
          <a:off x="151156" y="0"/>
          <a:ext cx="12040843" cy="6523057"/>
        </p:xfrm>
        <a:graphic>
          <a:graphicData uri="http://schemas.openxmlformats.org/drawingml/2006/table">
            <a:tbl>
              <a:tblPr firstRow="1" bandRow="1">
                <a:tableStyleId>{9D7B26C5-4107-4FEC-AEDC-1716B250A1EF}</a:tableStyleId>
              </a:tblPr>
              <a:tblGrid>
                <a:gridCol w="753427">
                  <a:extLst>
                    <a:ext uri="{9D8B030D-6E8A-4147-A177-3AD203B41FA5}">
                      <a16:colId xmlns:a16="http://schemas.microsoft.com/office/drawing/2014/main" val="591497597"/>
                    </a:ext>
                  </a:extLst>
                </a:gridCol>
                <a:gridCol w="2586677">
                  <a:extLst>
                    <a:ext uri="{9D8B030D-6E8A-4147-A177-3AD203B41FA5}">
                      <a16:colId xmlns:a16="http://schemas.microsoft.com/office/drawing/2014/main" val="1036671278"/>
                    </a:ext>
                  </a:extLst>
                </a:gridCol>
                <a:gridCol w="1761142">
                  <a:extLst>
                    <a:ext uri="{9D8B030D-6E8A-4147-A177-3AD203B41FA5}">
                      <a16:colId xmlns:a16="http://schemas.microsoft.com/office/drawing/2014/main" val="995089311"/>
                    </a:ext>
                  </a:extLst>
                </a:gridCol>
                <a:gridCol w="1687761">
                  <a:extLst>
                    <a:ext uri="{9D8B030D-6E8A-4147-A177-3AD203B41FA5}">
                      <a16:colId xmlns:a16="http://schemas.microsoft.com/office/drawing/2014/main" val="2725188163"/>
                    </a:ext>
                  </a:extLst>
                </a:gridCol>
                <a:gridCol w="1706106">
                  <a:extLst>
                    <a:ext uri="{9D8B030D-6E8A-4147-A177-3AD203B41FA5}">
                      <a16:colId xmlns:a16="http://schemas.microsoft.com/office/drawing/2014/main" val="1340273872"/>
                    </a:ext>
                  </a:extLst>
                </a:gridCol>
                <a:gridCol w="1825609">
                  <a:extLst>
                    <a:ext uri="{9D8B030D-6E8A-4147-A177-3AD203B41FA5}">
                      <a16:colId xmlns:a16="http://schemas.microsoft.com/office/drawing/2014/main" val="3927007805"/>
                    </a:ext>
                  </a:extLst>
                </a:gridCol>
                <a:gridCol w="1720121">
                  <a:extLst>
                    <a:ext uri="{9D8B030D-6E8A-4147-A177-3AD203B41FA5}">
                      <a16:colId xmlns:a16="http://schemas.microsoft.com/office/drawing/2014/main" val="2757352973"/>
                    </a:ext>
                  </a:extLst>
                </a:gridCol>
              </a:tblGrid>
              <a:tr h="538968">
                <a:tc>
                  <a:txBody>
                    <a:bodyPr/>
                    <a:lstStyle/>
                    <a:p>
                      <a:r>
                        <a:rPr lang="en-US" sz="1500" dirty="0">
                          <a:solidFill>
                            <a:schemeClr val="tx1"/>
                          </a:solidFill>
                        </a:rPr>
                        <a:t>S.NO</a:t>
                      </a:r>
                      <a:endParaRPr lang="en-IN" sz="1500" dirty="0">
                        <a:solidFill>
                          <a:schemeClr val="tx1"/>
                        </a:solidFill>
                      </a:endParaRPr>
                    </a:p>
                  </a:txBody>
                  <a:tcPr/>
                </a:tc>
                <a:tc>
                  <a:txBody>
                    <a:bodyPr/>
                    <a:lstStyle/>
                    <a:p>
                      <a:r>
                        <a:rPr lang="en-US" sz="1500" dirty="0"/>
                        <a:t>Authors </a:t>
                      </a:r>
                      <a:endParaRPr lang="en-IN" sz="1500" dirty="0"/>
                    </a:p>
                  </a:txBody>
                  <a:tcPr/>
                </a:tc>
                <a:tc>
                  <a:txBody>
                    <a:bodyPr/>
                    <a:lstStyle/>
                    <a:p>
                      <a:r>
                        <a:rPr lang="en-US" sz="1500" dirty="0"/>
                        <a:t>Title </a:t>
                      </a:r>
                      <a:endParaRPr lang="en-IN" sz="1500" dirty="0"/>
                    </a:p>
                  </a:txBody>
                  <a:tcPr/>
                </a:tc>
                <a:tc>
                  <a:txBody>
                    <a:bodyPr/>
                    <a:lstStyle/>
                    <a:p>
                      <a:r>
                        <a:rPr lang="en-US" sz="1500" dirty="0"/>
                        <a:t>Publishing </a:t>
                      </a:r>
                      <a:endParaRPr lang="en-IN" sz="1500" dirty="0"/>
                    </a:p>
                  </a:txBody>
                  <a:tcPr/>
                </a:tc>
                <a:tc>
                  <a:txBody>
                    <a:bodyPr/>
                    <a:lstStyle/>
                    <a:p>
                      <a:r>
                        <a:rPr lang="en-US" sz="1500" dirty="0"/>
                        <a:t>Techniques &amp; Datasets </a:t>
                      </a:r>
                      <a:endParaRPr lang="en-IN" sz="1500" dirty="0"/>
                    </a:p>
                  </a:txBody>
                  <a:tcPr/>
                </a:tc>
                <a:tc>
                  <a:txBody>
                    <a:bodyPr/>
                    <a:lstStyle/>
                    <a:p>
                      <a:r>
                        <a:rPr lang="en-US" sz="1500" dirty="0"/>
                        <a:t>Pros</a:t>
                      </a:r>
                      <a:endParaRPr lang="en-IN" sz="1500" dirty="0"/>
                    </a:p>
                  </a:txBody>
                  <a:tcPr/>
                </a:tc>
                <a:tc>
                  <a:txBody>
                    <a:bodyPr/>
                    <a:lstStyle/>
                    <a:p>
                      <a:r>
                        <a:rPr lang="en-US" sz="1500" dirty="0"/>
                        <a:t>Cons</a:t>
                      </a:r>
                      <a:endParaRPr lang="en-IN" sz="1500" dirty="0"/>
                    </a:p>
                  </a:txBody>
                  <a:tcPr/>
                </a:tc>
                <a:extLst>
                  <a:ext uri="{0D108BD9-81ED-4DB2-BD59-A6C34878D82A}">
                    <a16:rowId xmlns:a16="http://schemas.microsoft.com/office/drawing/2014/main" val="1158042781"/>
                  </a:ext>
                </a:extLst>
              </a:tr>
              <a:tr h="2808307">
                <a:tc>
                  <a:txBody>
                    <a:bodyPr/>
                    <a:lstStyle/>
                    <a:p>
                      <a:r>
                        <a:rPr lang="en-US" sz="1500" dirty="0"/>
                        <a:t>3</a:t>
                      </a:r>
                      <a:endParaRPr lang="en-IN"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Novendri, Risky, Annisa Syafarani Callista, Danny Naufal Pratama, and Chika Enggar Puspita. </a:t>
                      </a:r>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Sentiment Analysis of YouTube Movie Trailer Comments Using Naïve Bayes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"Sentiment analysis of YouTube movie trailer comments using naïve bayes." </a:t>
                      </a:r>
                      <a:r>
                        <a:rPr lang="en-IN" sz="1500" b="0" i="1" kern="1200" dirty="0">
                          <a:solidFill>
                            <a:schemeClr val="tx1"/>
                          </a:solidFill>
                          <a:effectLst/>
                          <a:latin typeface="Times New Roman" panose="02020603050405020304" pitchFamily="18" charset="0"/>
                          <a:ea typeface="+mn-ea"/>
                          <a:cs typeface="Times New Roman" panose="02020603050405020304" pitchFamily="18" charset="0"/>
                        </a:rPr>
                        <a:t>Bulletin of Computer Science and Electrical Engineering</a:t>
                      </a:r>
                      <a:r>
                        <a:rPr lang="en-IN" sz="1500" b="0" kern="1200" dirty="0">
                          <a:solidFill>
                            <a:schemeClr val="tx1"/>
                          </a:solidFill>
                          <a:effectLst/>
                          <a:latin typeface="Times New Roman" panose="02020603050405020304" pitchFamily="18" charset="0"/>
                          <a:ea typeface="+mn-ea"/>
                          <a:cs typeface="Times New Roman" panose="02020603050405020304" pitchFamily="18" charset="0"/>
                        </a:rPr>
                        <a:t> 1, no. 1 (2020): 26-32.</a:t>
                      </a:r>
                    </a:p>
                    <a:p>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7000"/>
                        </a:lnSpc>
                        <a:spcBef>
                          <a:spcPts val="200"/>
                        </a:spcBef>
                      </a:pPr>
                      <a:r>
                        <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Keywords: </a:t>
                      </a:r>
                    </a:p>
                    <a:p>
                      <a:pPr>
                        <a:lnSpc>
                          <a:spcPct val="107000"/>
                        </a:lnSpc>
                        <a:spcAft>
                          <a:spcPts val="800"/>
                        </a:spcAft>
                      </a:pPr>
                      <a:r>
                        <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Sentiment analysis, Naïve Bayes, Money Heist, Youtube, Opinion Mining</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They have done analysis of movie trailer reviews and comments, which achieved 81% of accuracy.</a:t>
                      </a:r>
                    </a:p>
                  </a:txBody>
                  <a:tcPr/>
                </a:tc>
                <a:tc>
                  <a:txBody>
                    <a:bodyPr/>
                    <a:lstStyle/>
                    <a:p>
                      <a:endParaRPr lang="en-IN" sz="1500" dirty="0"/>
                    </a:p>
                  </a:txBody>
                  <a:tcPr/>
                </a:tc>
                <a:extLst>
                  <a:ext uri="{0D108BD9-81ED-4DB2-BD59-A6C34878D82A}">
                    <a16:rowId xmlns:a16="http://schemas.microsoft.com/office/drawing/2014/main" val="1706097094"/>
                  </a:ext>
                </a:extLst>
              </a:tr>
              <a:tr h="3097470">
                <a:tc>
                  <a:txBody>
                    <a:bodyPr/>
                    <a:lstStyle/>
                    <a:p>
                      <a:r>
                        <a:rPr lang="en-US" sz="1500" dirty="0"/>
                        <a:t>4</a:t>
                      </a:r>
                      <a:endParaRPr lang="en-IN" sz="1500" dirty="0"/>
                    </a:p>
                  </a:txBody>
                  <a:tcPr/>
                </a:tc>
                <a:tc>
                  <a:txBody>
                    <a:bodyPr/>
                    <a:lstStyle/>
                    <a:p>
                      <a:pPr fontAlgn="t">
                        <a:lnSpc>
                          <a:spcPct val="107000"/>
                        </a:lnSpc>
                        <a:spcBef>
                          <a:spcPts val="1650"/>
                        </a:spcBef>
                        <a:spcAft>
                          <a:spcPts val="800"/>
                        </a:spcAft>
                      </a:pPr>
                      <a:r>
                        <a:rPr lang="en-IN" sz="1500" b="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K.M.KavithaAshaShettyBryanAbreoAdlineD’SouzaAkarshaKondana</a:t>
                      </a:r>
                      <a:endParaRPr lang="en-IN" sz="1500" b="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t" latinLnBrk="0" hangingPunct="1">
                        <a:lnSpc>
                          <a:spcPct val="107000"/>
                        </a:lnSpc>
                        <a:spcBef>
                          <a:spcPts val="1650"/>
                        </a:spcBef>
                        <a:spcAft>
                          <a:spcPts val="800"/>
                        </a:spcAft>
                        <a:buClrTx/>
                        <a:buSzTx/>
                        <a:buFontTx/>
                        <a:buNone/>
                        <a:tabLst/>
                        <a:defRPr/>
                      </a:pPr>
                      <a:r>
                        <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&amp; Engineering, St Joseph Engineering College, Vamanjoor, Mangaluru 575028, India</a:t>
                      </a:r>
                      <a:endPar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t">
                        <a:lnSpc>
                          <a:spcPct val="107000"/>
                        </a:lnSpc>
                        <a:spcBef>
                          <a:spcPts val="1650"/>
                        </a:spcBef>
                        <a:spcAft>
                          <a:spcPts val="800"/>
                        </a:spcAft>
                      </a:pPr>
                      <a:endPar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Analysis and Classification of User Comments on YouTube Videos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Available online 11 November 2020, Version of Record 11 November 2020.</a:t>
                      </a:r>
                      <a:endPar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Keywords</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YouTube Comments</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Classification</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Video Description</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Association list</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Bag of words</a:t>
                      </a:r>
                    </a:p>
                    <a:p>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Comments are divided into 4 segments , which are relevant, irrelevant, positive, negative.</a:t>
                      </a:r>
                    </a:p>
                  </a:txBody>
                  <a:tcPr/>
                </a:tc>
                <a:tc>
                  <a:txBody>
                    <a:bodyPr/>
                    <a:lstStyle/>
                    <a:p>
                      <a:r>
                        <a:rPr lang="en-IN" sz="1500" dirty="0"/>
                        <a:t>Was only able to analyse comments in one language.</a:t>
                      </a:r>
                    </a:p>
                  </a:txBody>
                  <a:tcPr/>
                </a:tc>
                <a:extLst>
                  <a:ext uri="{0D108BD9-81ED-4DB2-BD59-A6C34878D82A}">
                    <a16:rowId xmlns:a16="http://schemas.microsoft.com/office/drawing/2014/main" val="3885437314"/>
                  </a:ext>
                </a:extLst>
              </a:tr>
            </a:tbl>
          </a:graphicData>
        </a:graphic>
      </p:graphicFrame>
      <p:sp>
        <p:nvSpPr>
          <p:cNvPr id="3" name="Rectangle 2">
            <a:extLst>
              <a:ext uri="{FF2B5EF4-FFF2-40B4-BE49-F238E27FC236}">
                <a16:creationId xmlns:a16="http://schemas.microsoft.com/office/drawing/2014/main" id="{B6351EEE-5C60-4BC2-9033-1F6021F8162B}"/>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5" name="Date Placeholder 6">
            <a:extLst>
              <a:ext uri="{FF2B5EF4-FFF2-40B4-BE49-F238E27FC236}">
                <a16:creationId xmlns:a16="http://schemas.microsoft.com/office/drawing/2014/main" id="{1FF3B419-B50B-433B-BC19-0BEA4EFD3D77}"/>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6" name="Footer Placeholder 8">
            <a:extLst>
              <a:ext uri="{FF2B5EF4-FFF2-40B4-BE49-F238E27FC236}">
                <a16:creationId xmlns:a16="http://schemas.microsoft.com/office/drawing/2014/main" id="{2B64F993-C51B-4185-8D89-A181CED6C6A7}"/>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7" name="Slide Number Placeholder 10">
            <a:extLst>
              <a:ext uri="{FF2B5EF4-FFF2-40B4-BE49-F238E27FC236}">
                <a16:creationId xmlns:a16="http://schemas.microsoft.com/office/drawing/2014/main" id="{A1053975-3D8B-4891-84BD-97F56BF0C98A}"/>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8101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Cross 14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6ED31F-EE7E-42AA-8953-31B35995015F}"/>
              </a:ext>
            </a:extLst>
          </p:cNvPr>
          <p:cNvSpPr>
            <a:spLocks noGrp="1"/>
          </p:cNvSpPr>
          <p:nvPr>
            <p:ph type="title"/>
          </p:nvPr>
        </p:nvSpPr>
        <p:spPr>
          <a:xfrm>
            <a:off x="565149" y="1204721"/>
            <a:ext cx="4114799" cy="1446550"/>
          </a:xfrm>
        </p:spPr>
        <p:txBody>
          <a:bodyPr vert="horz" lIns="91440" tIns="45720" rIns="91440" bIns="45720" rtlCol="0">
            <a:normAutofit/>
          </a:bodyPr>
          <a:lstStyle/>
          <a:p>
            <a:r>
              <a:rPr lang="en-US" kern="1200" spc="-150" dirty="0">
                <a:cs typeface="Times New Roman" panose="02020603050405020304" pitchFamily="18" charset="0"/>
              </a:rPr>
              <a:t>AI CYCLE</a:t>
            </a:r>
          </a:p>
        </p:txBody>
      </p:sp>
      <p:pic>
        <p:nvPicPr>
          <p:cNvPr id="1028" name="Picture 4" descr="CBSE Class-X AI Lecture #1 AI Project Cycle [Session 1] - YouTube">
            <a:extLst>
              <a:ext uri="{FF2B5EF4-FFF2-40B4-BE49-F238E27FC236}">
                <a16:creationId xmlns:a16="http://schemas.microsoft.com/office/drawing/2014/main" id="{A2BA1F11-43BC-4D83-B9FA-3853078A81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33838" y="1285626"/>
            <a:ext cx="6537046" cy="4902785"/>
          </a:xfrm>
          <a:prstGeom prst="rect">
            <a:avLst/>
          </a:prstGeom>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F9B1BDCF-4A1A-4C9A-90E9-F1074BCF2BB2}"/>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5" name="Date Placeholder 6">
            <a:extLst>
              <a:ext uri="{FF2B5EF4-FFF2-40B4-BE49-F238E27FC236}">
                <a16:creationId xmlns:a16="http://schemas.microsoft.com/office/drawing/2014/main" id="{3CB61D46-1E6E-48FB-8595-3A915FD78045}"/>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6" name="Footer Placeholder 8">
            <a:extLst>
              <a:ext uri="{FF2B5EF4-FFF2-40B4-BE49-F238E27FC236}">
                <a16:creationId xmlns:a16="http://schemas.microsoft.com/office/drawing/2014/main" id="{6FF58BAC-28E2-4978-8701-124F1F05F1D5}"/>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CA418640-FE3E-4E4C-A2C8-8C7DF7594781}"/>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29487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C39FD5-1427-4963-95D2-3DEBBCC234F1}"/>
              </a:ext>
            </a:extLst>
          </p:cNvPr>
          <p:cNvSpPr>
            <a:spLocks noGrp="1"/>
          </p:cNvSpPr>
          <p:nvPr>
            <p:ph type="title"/>
          </p:nvPr>
        </p:nvSpPr>
        <p:spPr>
          <a:xfrm>
            <a:off x="797105" y="1625608"/>
            <a:ext cx="3377643" cy="2722164"/>
          </a:xfrm>
        </p:spPr>
        <p:txBody>
          <a:bodyPr vert="horz" lIns="91440" tIns="45720" rIns="91440" bIns="45720" rtlCol="0" anchor="b">
            <a:normAutofit/>
          </a:bodyPr>
          <a:lstStyle/>
          <a:p>
            <a:r>
              <a:rPr lang="en-US" sz="5100" kern="1200" spc="-150" dirty="0">
                <a:solidFill>
                  <a:schemeClr val="tx1"/>
                </a:solidFill>
                <a:latin typeface="+mj-lt"/>
                <a:ea typeface="+mj-ea"/>
                <a:cs typeface="+mj-cs"/>
              </a:rPr>
              <a:t>SIX STEPS TOWARDS NLP</a:t>
            </a:r>
          </a:p>
        </p:txBody>
      </p:sp>
      <p:pic>
        <p:nvPicPr>
          <p:cNvPr id="5" name="Picture 4">
            <a:extLst>
              <a:ext uri="{FF2B5EF4-FFF2-40B4-BE49-F238E27FC236}">
                <a16:creationId xmlns:a16="http://schemas.microsoft.com/office/drawing/2014/main" id="{65C59D2E-84E8-4F02-AD70-E38A1F61DB4B}"/>
              </a:ext>
            </a:extLst>
          </p:cNvPr>
          <p:cNvPicPr>
            <a:picLocks noChangeAspect="1"/>
          </p:cNvPicPr>
          <p:nvPr/>
        </p:nvPicPr>
        <p:blipFill>
          <a:blip r:embed="rId2"/>
          <a:stretch>
            <a:fillRect/>
          </a:stretch>
        </p:blipFill>
        <p:spPr>
          <a:xfrm>
            <a:off x="4699682" y="2460813"/>
            <a:ext cx="6518652" cy="2200044"/>
          </a:xfrm>
          <a:prstGeom prst="rect">
            <a:avLst/>
          </a:prstGeom>
        </p:spPr>
      </p:pic>
      <p:sp>
        <p:nvSpPr>
          <p:cNvPr id="20" name="Cross 19">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2C93EAF-C76D-443E-B058-75C06D367A62}"/>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9" name="Date Placeholder 6">
            <a:extLst>
              <a:ext uri="{FF2B5EF4-FFF2-40B4-BE49-F238E27FC236}">
                <a16:creationId xmlns:a16="http://schemas.microsoft.com/office/drawing/2014/main" id="{08DF27BC-E3EB-434E-9818-1F86FB783799}"/>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21" name="Footer Placeholder 8">
            <a:extLst>
              <a:ext uri="{FF2B5EF4-FFF2-40B4-BE49-F238E27FC236}">
                <a16:creationId xmlns:a16="http://schemas.microsoft.com/office/drawing/2014/main" id="{CA8D62AF-F1AD-4C52-B451-326AB57F17D8}"/>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28" name="Slide Number Placeholder 10">
            <a:extLst>
              <a:ext uri="{FF2B5EF4-FFF2-40B4-BE49-F238E27FC236}">
                <a16:creationId xmlns:a16="http://schemas.microsoft.com/office/drawing/2014/main" id="{3F1068BA-F3FD-4252-BF2E-B52DD56C1EAA}"/>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3645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ross 11">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CC3C2F-99FD-4114-A240-C0CD4F3D88CF}"/>
              </a:ext>
            </a:extLst>
          </p:cNvPr>
          <p:cNvSpPr txBox="1"/>
          <p:nvPr/>
        </p:nvSpPr>
        <p:spPr>
          <a:xfrm>
            <a:off x="565149" y="1204721"/>
            <a:ext cx="3609983"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DATA SET: </a:t>
            </a:r>
          </a:p>
        </p:txBody>
      </p:sp>
      <p:sp>
        <p:nvSpPr>
          <p:cNvPr id="3" name="TextBox 2">
            <a:extLst>
              <a:ext uri="{FF2B5EF4-FFF2-40B4-BE49-F238E27FC236}">
                <a16:creationId xmlns:a16="http://schemas.microsoft.com/office/drawing/2014/main" id="{B99583F4-7221-4BDD-9C39-0A2272F89B0D}"/>
              </a:ext>
            </a:extLst>
          </p:cNvPr>
          <p:cNvSpPr txBox="1"/>
          <p:nvPr/>
        </p:nvSpPr>
        <p:spPr>
          <a:xfrm>
            <a:off x="565149" y="2277447"/>
            <a:ext cx="3609983" cy="3188586"/>
          </a:xfrm>
          <a:prstGeom prst="rect">
            <a:avLst/>
          </a:prstGeom>
        </p:spPr>
        <p:txBody>
          <a:bodyPr vert="horz" lIns="91440" tIns="45720" rIns="91440" bIns="45720" rtlCol="0">
            <a:normAutofit/>
          </a:bodyPr>
          <a:lstStyle/>
          <a:p>
            <a:pPr indent="-228600">
              <a:spcAft>
                <a:spcPts val="600"/>
              </a:spcAft>
              <a:buFont typeface="System Font Regular"/>
              <a:buChar char="–"/>
            </a:pPr>
            <a:r>
              <a:rPr lang="en-US" dirty="0"/>
              <a:t>Our project is based on sentimental analysis on YouTube Comments. So, we must extract a comments of a particular video. So, we are choosing this link to extract the comments. (</a:t>
            </a:r>
            <a:r>
              <a:rPr lang="en-US" dirty="0">
                <a:hlinkClick r:id="rId2"/>
              </a:rPr>
              <a:t>https://www.youtube.com/watch?v=shcXeYzYa74</a:t>
            </a:r>
            <a:r>
              <a:rPr lang="en-US" dirty="0"/>
              <a:t>). we are using YouTube API 3 to extract the comments.</a:t>
            </a:r>
          </a:p>
        </p:txBody>
      </p:sp>
      <p:pic>
        <p:nvPicPr>
          <p:cNvPr id="5" name="Picture 4" descr="Graphical user interface, text, application, email&#10;&#10;Description automatically generated">
            <a:extLst>
              <a:ext uri="{FF2B5EF4-FFF2-40B4-BE49-F238E27FC236}">
                <a16:creationId xmlns:a16="http://schemas.microsoft.com/office/drawing/2014/main" id="{CB0598B0-5F23-4EB7-9485-380559A2C88E}"/>
              </a:ext>
            </a:extLst>
          </p:cNvPr>
          <p:cNvPicPr>
            <a:picLocks noChangeAspect="1"/>
          </p:cNvPicPr>
          <p:nvPr/>
        </p:nvPicPr>
        <p:blipFill>
          <a:blip r:embed="rId3"/>
          <a:stretch>
            <a:fillRect/>
          </a:stretch>
        </p:blipFill>
        <p:spPr>
          <a:xfrm>
            <a:off x="4354277" y="1385488"/>
            <a:ext cx="7388323" cy="4100912"/>
          </a:xfrm>
          <a:prstGeom prst="rect">
            <a:avLst/>
          </a:prstGeom>
        </p:spPr>
      </p:pic>
      <p:sp>
        <p:nvSpPr>
          <p:cNvPr id="18" name="Cross 17">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D778F2E-8CA0-4361-8E1E-566624BFCF8D}"/>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E04F3C7F-6DB5-41F5-95A3-90566BB0CFD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5" name="Footer Placeholder 8">
            <a:extLst>
              <a:ext uri="{FF2B5EF4-FFF2-40B4-BE49-F238E27FC236}">
                <a16:creationId xmlns:a16="http://schemas.microsoft.com/office/drawing/2014/main" id="{ECF35484-7D95-488A-9768-8522071A97AE}"/>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3FAAFA25-AE92-4235-A1F5-3EE9AEEBC13C}"/>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74941324"/>
      </p:ext>
    </p:extLst>
  </p:cSld>
  <p:clrMapOvr>
    <a:masterClrMapping/>
  </p:clrMapOvr>
</p:sld>
</file>

<file path=ppt/theme/theme1.xml><?xml version="1.0" encoding="utf-8"?>
<a:theme xmlns:a="http://schemas.openxmlformats.org/drawingml/2006/main" name="MadridVTI">
  <a:themeElements>
    <a:clrScheme name="AnalogousFromRegularSeedLeftStep">
      <a:dk1>
        <a:srgbClr val="000000"/>
      </a:dk1>
      <a:lt1>
        <a:srgbClr val="FFFFFF"/>
      </a:lt1>
      <a:dk2>
        <a:srgbClr val="1C2131"/>
      </a:dk2>
      <a:lt2>
        <a:srgbClr val="F0F3F2"/>
      </a:lt2>
      <a:accent1>
        <a:srgbClr val="C34D90"/>
      </a:accent1>
      <a:accent2>
        <a:srgbClr val="B13BB0"/>
      </a:accent2>
      <a:accent3>
        <a:srgbClr val="934DC3"/>
      </a:accent3>
      <a:accent4>
        <a:srgbClr val="523CB2"/>
      </a:accent4>
      <a:accent5>
        <a:srgbClr val="4D69C3"/>
      </a:accent5>
      <a:accent6>
        <a:srgbClr val="3B88B1"/>
      </a:accent6>
      <a:hlink>
        <a:srgbClr val="349C60"/>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1319</TotalTime>
  <Words>1854</Words>
  <Application>Microsoft Office PowerPoint</Application>
  <PresentationFormat>Widescreen</PresentationFormat>
  <Paragraphs>198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Franklin Gothic Book</vt:lpstr>
      <vt:lpstr>Seaford Display</vt:lpstr>
      <vt:lpstr>System Font Regular</vt:lpstr>
      <vt:lpstr>Tenorite</vt:lpstr>
      <vt:lpstr>Times New Roman</vt:lpstr>
      <vt:lpstr>MadridVTI</vt:lpstr>
      <vt:lpstr>SENTIMENTAL  ANALYSIS  OF  USER  COMMENTS  ON    YOUTUBE  VIDEOS</vt:lpstr>
      <vt:lpstr>TABLE OF CONTENTS</vt:lpstr>
      <vt:lpstr>PROBLEM STATEMENT</vt:lpstr>
      <vt:lpstr>PowerPoint Presentation</vt:lpstr>
      <vt:lpstr>LITERATURE SURVEY</vt:lpstr>
      <vt:lpstr>PowerPoint Presentation</vt:lpstr>
      <vt:lpstr>AI CYCLE</vt:lpstr>
      <vt:lpstr>SIX STEPS TOWARDS NLP</vt:lpstr>
      <vt:lpstr>PowerPoint Presentation</vt:lpstr>
      <vt:lpstr>PowerPoint Presentation</vt:lpstr>
      <vt:lpstr>FEATURE ENGINEERING</vt:lpstr>
      <vt:lpstr>FEATURE SELECTION</vt:lpstr>
      <vt:lpstr>DATA PRE-PROCESSING</vt:lpstr>
      <vt:lpstr>DATA PRE-PROCESSING</vt:lpstr>
      <vt:lpstr>PowerPoint Presentation</vt:lpstr>
      <vt:lpstr>ENHANCEMENT</vt:lpstr>
      <vt:lpstr>CONCLUSION</vt:lpstr>
      <vt:lpstr>PowerPoint Presentation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YOUTUBE COMMENTS</dc:title>
  <dc:creator>Nihal Agarwal</dc:creator>
  <cp:lastModifiedBy>Nihal Agarwal</cp:lastModifiedBy>
  <cp:revision>19</cp:revision>
  <dcterms:created xsi:type="dcterms:W3CDTF">2022-01-05T16:53:08Z</dcterms:created>
  <dcterms:modified xsi:type="dcterms:W3CDTF">2022-02-04T08:35:32Z</dcterms:modified>
</cp:coreProperties>
</file>