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5" d="100"/>
          <a:sy n="85"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December 30,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00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December 30,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972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December 30,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434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December 30,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417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December 30,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1188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December 30,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17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December 30,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139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December 30,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8340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December 30,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682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December 30,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0332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December 30,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1067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December 30,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0088082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929D1-C97A-46F3-8DEC-749FDB3CE814}"/>
              </a:ext>
            </a:extLst>
          </p:cNvPr>
          <p:cNvSpPr>
            <a:spLocks noGrp="1"/>
          </p:cNvSpPr>
          <p:nvPr>
            <p:ph type="ctrTitle"/>
          </p:nvPr>
        </p:nvSpPr>
        <p:spPr>
          <a:xfrm>
            <a:off x="550864" y="1051551"/>
            <a:ext cx="3565524" cy="2384898"/>
          </a:xfrm>
        </p:spPr>
        <p:txBody>
          <a:bodyPr anchor="b">
            <a:normAutofit/>
          </a:bodyPr>
          <a:lstStyle/>
          <a:p>
            <a:r>
              <a:rPr lang="en-IN" sz="4800" dirty="0"/>
              <a:t>YOUTUBE</a:t>
            </a:r>
            <a:br>
              <a:rPr lang="en-IN" sz="4800" dirty="0"/>
            </a:br>
            <a:r>
              <a:rPr lang="en-IN" sz="4800" dirty="0"/>
              <a:t>COMMENT ANALYSIS</a:t>
            </a:r>
          </a:p>
        </p:txBody>
      </p:sp>
      <p:sp>
        <p:nvSpPr>
          <p:cNvPr id="3" name="Subtitle 2">
            <a:extLst>
              <a:ext uri="{FF2B5EF4-FFF2-40B4-BE49-F238E27FC236}">
                <a16:creationId xmlns:a16="http://schemas.microsoft.com/office/drawing/2014/main" id="{B8CBB840-AC77-407B-A64E-8C3068741271}"/>
              </a:ext>
            </a:extLst>
          </p:cNvPr>
          <p:cNvSpPr>
            <a:spLocks noGrp="1"/>
          </p:cNvSpPr>
          <p:nvPr>
            <p:ph type="subTitle" idx="1"/>
          </p:nvPr>
        </p:nvSpPr>
        <p:spPr>
          <a:xfrm>
            <a:off x="550863" y="3569008"/>
            <a:ext cx="3565525" cy="1731656"/>
          </a:xfrm>
        </p:spPr>
        <p:txBody>
          <a:bodyPr>
            <a:normAutofit fontScale="62500" lnSpcReduction="20000"/>
          </a:bodyPr>
          <a:lstStyle/>
          <a:p>
            <a:r>
              <a:rPr lang="en-IN" sz="2000" b="1" u="sng" dirty="0">
                <a:solidFill>
                  <a:schemeClr val="tx1">
                    <a:alpha val="60000"/>
                  </a:schemeClr>
                </a:solidFill>
              </a:rPr>
              <a:t>TEAM MEMBERS</a:t>
            </a:r>
          </a:p>
          <a:p>
            <a:r>
              <a:rPr lang="en-IN" sz="2000" dirty="0">
                <a:solidFill>
                  <a:schemeClr val="tx1">
                    <a:alpha val="60000"/>
                  </a:schemeClr>
                </a:solidFill>
              </a:rPr>
              <a:t>JAIDEEP SHARMA - 2010030413</a:t>
            </a:r>
          </a:p>
          <a:p>
            <a:r>
              <a:rPr lang="en-IN" sz="2000" dirty="0">
                <a:solidFill>
                  <a:schemeClr val="tx1">
                    <a:alpha val="60000"/>
                  </a:schemeClr>
                </a:solidFill>
              </a:rPr>
              <a:t>T VENKATA SAI SATHVIK – 2010030361</a:t>
            </a:r>
          </a:p>
          <a:p>
            <a:r>
              <a:rPr lang="en-IN" sz="2000" dirty="0">
                <a:solidFill>
                  <a:schemeClr val="tx1">
                    <a:alpha val="60000"/>
                  </a:schemeClr>
                </a:solidFill>
              </a:rPr>
              <a:t>NIHAL AGARWAL – 2010030413</a:t>
            </a:r>
          </a:p>
          <a:p>
            <a:r>
              <a:rPr lang="en-IN" sz="2000" dirty="0">
                <a:solidFill>
                  <a:schemeClr val="tx1">
                    <a:alpha val="60000"/>
                  </a:schemeClr>
                </a:solidFill>
              </a:rPr>
              <a:t>SHAIK ABDUL SHAAN - 2010030153</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3D polygons with dots and lines in a white background">
            <a:extLst>
              <a:ext uri="{FF2B5EF4-FFF2-40B4-BE49-F238E27FC236}">
                <a16:creationId xmlns:a16="http://schemas.microsoft.com/office/drawing/2014/main" id="{90A02A47-AC16-4BBE-987B-C5C251FC7F33}"/>
              </a:ext>
            </a:extLst>
          </p:cNvPr>
          <p:cNvPicPr>
            <a:picLocks noChangeAspect="1"/>
          </p:cNvPicPr>
          <p:nvPr/>
        </p:nvPicPr>
        <p:blipFill rotWithShape="1">
          <a:blip r:embed="rId2"/>
          <a:srcRect r="32932"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914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731D-4182-4B75-8741-015A37F9B985}"/>
              </a:ext>
            </a:extLst>
          </p:cNvPr>
          <p:cNvSpPr>
            <a:spLocks noGrp="1"/>
          </p:cNvSpPr>
          <p:nvPr>
            <p:ph type="title"/>
          </p:nvPr>
        </p:nvSpPr>
        <p:spPr/>
        <p:txBody>
          <a:bodyPr/>
          <a:lstStyle/>
          <a:p>
            <a:r>
              <a:rPr lang="en-IN" dirty="0"/>
              <a:t>WEB-SCRAPING USING SELENIUM</a:t>
            </a:r>
          </a:p>
        </p:txBody>
      </p:sp>
      <p:sp>
        <p:nvSpPr>
          <p:cNvPr id="3" name="Content Placeholder 2">
            <a:extLst>
              <a:ext uri="{FF2B5EF4-FFF2-40B4-BE49-F238E27FC236}">
                <a16:creationId xmlns:a16="http://schemas.microsoft.com/office/drawing/2014/main" id="{6067F08C-05E9-4B02-971A-010FF82CD54F}"/>
              </a:ext>
            </a:extLst>
          </p:cNvPr>
          <p:cNvSpPr>
            <a:spLocks noGrp="1"/>
          </p:cNvSpPr>
          <p:nvPr>
            <p:ph idx="1"/>
          </p:nvPr>
        </p:nvSpPr>
        <p:spPr/>
        <p:txBody>
          <a:bodyPr>
            <a:normAutofit fontScale="92500" lnSpcReduction="10000"/>
          </a:bodyPr>
          <a:lstStyle/>
          <a:p>
            <a:r>
              <a:rPr lang="en-IN" dirty="0"/>
              <a:t>Selenium is a python library and tool used for automating web browsers to perform some tasks. Web-scraping is used to extract useful data and information that may be otherwise unavailable. </a:t>
            </a:r>
            <a:endParaRPr lang="en-IN" sz="3200" dirty="0">
              <a:latin typeface="+mj-lt"/>
            </a:endParaRPr>
          </a:p>
          <a:p>
            <a:r>
              <a:rPr lang="en-IN" dirty="0"/>
              <a:t>For analysing the comments we are using selenium and google API</a:t>
            </a:r>
          </a:p>
          <a:p>
            <a:r>
              <a:rPr lang="en-IN" dirty="0"/>
              <a:t>The installing and importing the required libraries.</a:t>
            </a:r>
          </a:p>
          <a:p>
            <a:r>
              <a:rPr lang="en-IN" dirty="0"/>
              <a:t>After that we have to setup Chrome-Driver and scrap the comments</a:t>
            </a:r>
          </a:p>
          <a:p>
            <a:r>
              <a:rPr lang="en-IN" dirty="0"/>
              <a:t>For scraping the comments, we have to use the video link from YouTube.</a:t>
            </a:r>
          </a:p>
          <a:p>
            <a:r>
              <a:rPr lang="en-IN" dirty="0"/>
              <a:t>We have taken a list for storing all comments present for the specific video.</a:t>
            </a:r>
          </a:p>
          <a:p>
            <a:r>
              <a:rPr lang="en-IN" dirty="0"/>
              <a:t>Here we have a unsorted data, which has to be distributed into groups so that we gain different information related to respective comment, such as, count of replies, likes and many more components.</a:t>
            </a:r>
          </a:p>
        </p:txBody>
      </p:sp>
    </p:spTree>
    <p:extLst>
      <p:ext uri="{BB962C8B-B14F-4D97-AF65-F5344CB8AC3E}">
        <p14:creationId xmlns:p14="http://schemas.microsoft.com/office/powerpoint/2010/main" val="50169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F94D-13A6-4AAC-9987-E3861C3AA388}"/>
              </a:ext>
            </a:extLst>
          </p:cNvPr>
          <p:cNvSpPr>
            <a:spLocks noGrp="1"/>
          </p:cNvSpPr>
          <p:nvPr>
            <p:ph type="title"/>
          </p:nvPr>
        </p:nvSpPr>
        <p:spPr>
          <a:xfrm>
            <a:off x="147451" y="136899"/>
            <a:ext cx="955209" cy="463737"/>
          </a:xfrm>
        </p:spPr>
        <p:txBody>
          <a:bodyPr>
            <a:normAutofit/>
          </a:bodyPr>
          <a:lstStyle/>
          <a:p>
            <a:r>
              <a:rPr lang="en-IN" sz="2800" dirty="0">
                <a:solidFill>
                  <a:schemeClr val="accent1">
                    <a:lumMod val="20000"/>
                    <a:lumOff val="80000"/>
                  </a:schemeClr>
                </a:solidFill>
              </a:rPr>
              <a:t>code</a:t>
            </a:r>
          </a:p>
        </p:txBody>
      </p:sp>
      <p:sp>
        <p:nvSpPr>
          <p:cNvPr id="6" name="TextBox 5">
            <a:extLst>
              <a:ext uri="{FF2B5EF4-FFF2-40B4-BE49-F238E27FC236}">
                <a16:creationId xmlns:a16="http://schemas.microsoft.com/office/drawing/2014/main" id="{704D06F4-BCB6-41AA-9EDE-6E7AD7AFDC58}"/>
              </a:ext>
            </a:extLst>
          </p:cNvPr>
          <p:cNvSpPr txBox="1"/>
          <p:nvPr/>
        </p:nvSpPr>
        <p:spPr>
          <a:xfrm flipH="1">
            <a:off x="126401" y="663389"/>
            <a:ext cx="11025693" cy="6001643"/>
          </a:xfrm>
          <a:prstGeom prst="rect">
            <a:avLst/>
          </a:prstGeom>
          <a:noFill/>
        </p:spPr>
        <p:txBody>
          <a:bodyPr wrap="square" rtlCol="0">
            <a:spAutoFit/>
          </a:bodyPr>
          <a:lstStyle/>
          <a:p>
            <a:r>
              <a:rPr lang="en-IN" sz="1600" b="0" dirty="0">
                <a:effectLst/>
                <a:latin typeface="Roboto Mono"/>
              </a:rPr>
              <a:t>function </a:t>
            </a:r>
            <a:r>
              <a:rPr lang="en-IN" sz="1600" b="0" dirty="0" err="1">
                <a:effectLst/>
                <a:latin typeface="Roboto Mono"/>
              </a:rPr>
              <a:t>scrapeCommentsWithoutReplies</a:t>
            </a:r>
            <a:r>
              <a:rPr lang="en-IN" sz="1600" b="0" dirty="0">
                <a:effectLst/>
                <a:latin typeface="Roboto Mono"/>
              </a:rPr>
              <a:t>(){</a:t>
            </a:r>
          </a:p>
          <a:p>
            <a:r>
              <a:rPr lang="en-IN" sz="1600" b="0" dirty="0">
                <a:effectLst/>
                <a:latin typeface="Roboto Mono"/>
              </a:rPr>
              <a:t>  var ss = </a:t>
            </a:r>
            <a:r>
              <a:rPr lang="en-IN" sz="1600" b="0" dirty="0" err="1">
                <a:effectLst/>
                <a:latin typeface="Roboto Mono"/>
              </a:rPr>
              <a:t>SpreadsheetApp.getActiveSpreadsheet</a:t>
            </a:r>
            <a:r>
              <a:rPr lang="en-IN" sz="1600" b="0" dirty="0">
                <a:effectLst/>
                <a:latin typeface="Roboto Mono"/>
              </a:rPr>
              <a:t>();</a:t>
            </a:r>
          </a:p>
          <a:p>
            <a:r>
              <a:rPr lang="en-IN" sz="1600" b="0" dirty="0">
                <a:effectLst/>
                <a:latin typeface="Roboto Mono"/>
              </a:rPr>
              <a:t>  var result=[['</a:t>
            </a:r>
            <a:r>
              <a:rPr lang="en-IN" sz="1600" b="0" dirty="0" err="1">
                <a:effectLst/>
                <a:latin typeface="Roboto Mono"/>
              </a:rPr>
              <a:t>Name','Comment','Time','Likes','Reply</a:t>
            </a:r>
            <a:r>
              <a:rPr lang="en-IN" sz="1600" b="0" dirty="0">
                <a:effectLst/>
                <a:latin typeface="Roboto Mono"/>
              </a:rPr>
              <a:t> Count']];</a:t>
            </a:r>
          </a:p>
          <a:p>
            <a:r>
              <a:rPr lang="en-IN" sz="1600" b="0" dirty="0">
                <a:effectLst/>
                <a:latin typeface="Roboto Mono"/>
              </a:rPr>
              <a:t>  var vid = </a:t>
            </a:r>
            <a:r>
              <a:rPr lang="en-IN" sz="1600" b="0" dirty="0" err="1">
                <a:effectLst/>
                <a:latin typeface="Roboto Mono"/>
              </a:rPr>
              <a:t>ss.getSheets</a:t>
            </a:r>
            <a:r>
              <a:rPr lang="en-IN" sz="1600" b="0" dirty="0">
                <a:effectLst/>
                <a:latin typeface="Roboto Mono"/>
              </a:rPr>
              <a:t>()[0].</a:t>
            </a:r>
            <a:r>
              <a:rPr lang="en-IN" sz="1600" b="0" dirty="0" err="1">
                <a:effectLst/>
                <a:latin typeface="Roboto Mono"/>
              </a:rPr>
              <a:t>getRange</a:t>
            </a:r>
            <a:r>
              <a:rPr lang="en-IN" sz="1600" b="0" dirty="0">
                <a:effectLst/>
                <a:latin typeface="Roboto Mono"/>
              </a:rPr>
              <a:t>(1,1).</a:t>
            </a:r>
            <a:r>
              <a:rPr lang="en-IN" sz="1600" b="0" dirty="0" err="1">
                <a:effectLst/>
                <a:latin typeface="Roboto Mono"/>
              </a:rPr>
              <a:t>getValue</a:t>
            </a:r>
            <a:r>
              <a:rPr lang="en-IN" sz="1600" b="0" dirty="0">
                <a:effectLst/>
                <a:latin typeface="Roboto Mono"/>
              </a:rPr>
              <a:t>();</a:t>
            </a:r>
          </a:p>
          <a:p>
            <a:r>
              <a:rPr lang="en-IN" sz="1600" b="0" dirty="0">
                <a:effectLst/>
                <a:latin typeface="Roboto Mono"/>
              </a:rPr>
              <a:t>  var </a:t>
            </a:r>
            <a:r>
              <a:rPr lang="en-IN" sz="1600" b="0" dirty="0" err="1">
                <a:effectLst/>
                <a:latin typeface="Roboto Mono"/>
              </a:rPr>
              <a:t>nextPageToken</a:t>
            </a:r>
            <a:r>
              <a:rPr lang="en-IN" sz="1600" b="0" dirty="0">
                <a:effectLst/>
                <a:latin typeface="Roboto Mono"/>
              </a:rPr>
              <a:t>=undefined;</a:t>
            </a:r>
          </a:p>
          <a:p>
            <a:r>
              <a:rPr lang="en-IN" sz="1600" b="0" dirty="0">
                <a:effectLst/>
                <a:latin typeface="Roboto Mono"/>
              </a:rPr>
              <a:t> </a:t>
            </a:r>
          </a:p>
          <a:p>
            <a:r>
              <a:rPr lang="en-IN" sz="1600" b="0" dirty="0">
                <a:effectLst/>
                <a:latin typeface="Roboto Mono"/>
              </a:rPr>
              <a:t>  while(1){</a:t>
            </a:r>
          </a:p>
          <a:p>
            <a:r>
              <a:rPr lang="en-IN" sz="1600" b="0" dirty="0">
                <a:effectLst/>
                <a:latin typeface="Roboto Mono"/>
              </a:rPr>
              <a:t>    var data = </a:t>
            </a:r>
            <a:r>
              <a:rPr lang="en-IN" sz="1600" b="0" dirty="0" err="1">
                <a:effectLst/>
                <a:latin typeface="Roboto Mono"/>
              </a:rPr>
              <a:t>YouTube.CommentThreads.list</a:t>
            </a:r>
            <a:r>
              <a:rPr lang="en-IN" sz="1600" b="0" dirty="0">
                <a:effectLst/>
                <a:latin typeface="Roboto Mono"/>
              </a:rPr>
              <a:t>('snippet', {</a:t>
            </a:r>
            <a:r>
              <a:rPr lang="en-IN" sz="1600" b="0" dirty="0" err="1">
                <a:effectLst/>
                <a:latin typeface="Roboto Mono"/>
              </a:rPr>
              <a:t>videoId</a:t>
            </a:r>
            <a:r>
              <a:rPr lang="en-IN" sz="1600" b="0" dirty="0">
                <a:effectLst/>
                <a:latin typeface="Roboto Mono"/>
              </a:rPr>
              <a:t>: vid, </a:t>
            </a:r>
            <a:r>
              <a:rPr lang="en-IN" sz="1600" b="0" dirty="0" err="1">
                <a:effectLst/>
                <a:latin typeface="Roboto Mono"/>
              </a:rPr>
              <a:t>maxResults</a:t>
            </a:r>
            <a:r>
              <a:rPr lang="en-IN" sz="1600" b="0" dirty="0">
                <a:effectLst/>
                <a:latin typeface="Roboto Mono"/>
              </a:rPr>
              <a:t>: 100, </a:t>
            </a:r>
            <a:r>
              <a:rPr lang="en-IN" sz="1600" b="0" dirty="0" err="1">
                <a:effectLst/>
                <a:latin typeface="Roboto Mono"/>
              </a:rPr>
              <a:t>pageToken</a:t>
            </a:r>
            <a:r>
              <a:rPr lang="en-IN" sz="1600" b="0" dirty="0">
                <a:effectLst/>
                <a:latin typeface="Roboto Mono"/>
              </a:rPr>
              <a:t>: </a:t>
            </a:r>
            <a:r>
              <a:rPr lang="en-IN" sz="1600" b="0" dirty="0" err="1">
                <a:effectLst/>
                <a:latin typeface="Roboto Mono"/>
              </a:rPr>
              <a:t>nextPageToken</a:t>
            </a:r>
            <a:r>
              <a:rPr lang="en-IN" sz="1600" b="0" dirty="0">
                <a:effectLst/>
                <a:latin typeface="Roboto Mono"/>
              </a:rPr>
              <a:t>})</a:t>
            </a:r>
          </a:p>
          <a:p>
            <a:r>
              <a:rPr lang="en-IN" sz="1600" b="0" dirty="0">
                <a:effectLst/>
                <a:latin typeface="Roboto Mono"/>
              </a:rPr>
              <a:t>    </a:t>
            </a:r>
            <a:r>
              <a:rPr lang="en-IN" sz="1600" b="0" dirty="0" err="1">
                <a:effectLst/>
                <a:latin typeface="Roboto Mono"/>
              </a:rPr>
              <a:t>nextPageToken</a:t>
            </a:r>
            <a:r>
              <a:rPr lang="en-IN" sz="1600" b="0" dirty="0">
                <a:effectLst/>
                <a:latin typeface="Roboto Mono"/>
              </a:rPr>
              <a:t>=</a:t>
            </a:r>
            <a:r>
              <a:rPr lang="en-IN" sz="1600" b="0" dirty="0" err="1">
                <a:effectLst/>
                <a:latin typeface="Roboto Mono"/>
              </a:rPr>
              <a:t>data.nextPageToken</a:t>
            </a:r>
            <a:endParaRPr lang="en-IN" sz="1600" b="0" dirty="0">
              <a:effectLst/>
              <a:latin typeface="Roboto Mono"/>
            </a:endParaRPr>
          </a:p>
          <a:p>
            <a:r>
              <a:rPr lang="en-IN" sz="1600" b="0" dirty="0">
                <a:effectLst/>
                <a:latin typeface="Roboto Mono"/>
              </a:rPr>
              <a:t>    //console.log(</a:t>
            </a:r>
            <a:r>
              <a:rPr lang="en-IN" sz="1600" b="0" dirty="0" err="1">
                <a:effectLst/>
                <a:latin typeface="Roboto Mono"/>
              </a:rPr>
              <a:t>nextPageToken</a:t>
            </a:r>
            <a:r>
              <a:rPr lang="en-IN" sz="1600" b="0" dirty="0">
                <a:effectLst/>
                <a:latin typeface="Roboto Mono"/>
              </a:rPr>
              <a:t>);</a:t>
            </a:r>
          </a:p>
          <a:p>
            <a:r>
              <a:rPr lang="en-IN" sz="1600" b="0" dirty="0">
                <a:effectLst/>
                <a:latin typeface="Roboto Mono"/>
              </a:rPr>
              <a:t>    for (var row=0; row&lt;</a:t>
            </a:r>
            <a:r>
              <a:rPr lang="en-IN" sz="1600" b="0" dirty="0" err="1">
                <a:effectLst/>
                <a:latin typeface="Roboto Mono"/>
              </a:rPr>
              <a:t>data.items.length</a:t>
            </a:r>
            <a:r>
              <a:rPr lang="en-IN" sz="1600" b="0" dirty="0">
                <a:effectLst/>
                <a:latin typeface="Roboto Mono"/>
              </a:rPr>
              <a:t>; row++) {</a:t>
            </a:r>
          </a:p>
          <a:p>
            <a:r>
              <a:rPr lang="en-IN" sz="1600" b="0" dirty="0">
                <a:effectLst/>
                <a:latin typeface="Roboto Mono"/>
              </a:rPr>
              <a:t>      </a:t>
            </a:r>
            <a:r>
              <a:rPr lang="en-IN" sz="1600" b="0" dirty="0" err="1">
                <a:effectLst/>
                <a:latin typeface="Roboto Mono"/>
              </a:rPr>
              <a:t>result.push</a:t>
            </a:r>
            <a:r>
              <a:rPr lang="en-IN" sz="1600" b="0" dirty="0">
                <a:effectLst/>
                <a:latin typeface="Roboto Mono"/>
              </a:rPr>
              <a:t>([</a:t>
            </a:r>
            <a:r>
              <a:rPr lang="en-IN" sz="1600" b="0" dirty="0" err="1">
                <a:effectLst/>
                <a:latin typeface="Roboto Mono"/>
              </a:rPr>
              <a:t>data.items</a:t>
            </a:r>
            <a:r>
              <a:rPr lang="en-IN" sz="1600" b="0" dirty="0">
                <a:effectLst/>
                <a:latin typeface="Roboto Mono"/>
              </a:rPr>
              <a:t>[row].</a:t>
            </a:r>
            <a:r>
              <a:rPr lang="en-IN" sz="1600" b="0" dirty="0" err="1">
                <a:effectLst/>
                <a:latin typeface="Roboto Mono"/>
              </a:rPr>
              <a:t>snippet.topLevelComment.snippet.authorDisplayName</a:t>
            </a:r>
            <a:r>
              <a:rPr lang="en-IN" sz="1600" b="0" dirty="0">
                <a:effectLst/>
                <a:latin typeface="Roboto Mono"/>
              </a:rPr>
              <a:t>,</a:t>
            </a:r>
          </a:p>
          <a:p>
            <a:r>
              <a:rPr lang="en-IN" sz="1600" b="0" dirty="0">
                <a:effectLst/>
                <a:latin typeface="Roboto Mono"/>
              </a:rPr>
              <a:t>                   </a:t>
            </a:r>
            <a:r>
              <a:rPr lang="en-IN" sz="1600" b="0" dirty="0" err="1">
                <a:effectLst/>
                <a:latin typeface="Roboto Mono"/>
              </a:rPr>
              <a:t>data.items</a:t>
            </a:r>
            <a:r>
              <a:rPr lang="en-IN" sz="1600" b="0" dirty="0">
                <a:effectLst/>
                <a:latin typeface="Roboto Mono"/>
              </a:rPr>
              <a:t>[row].</a:t>
            </a:r>
            <a:r>
              <a:rPr lang="en-IN" sz="1600" b="0" dirty="0" err="1">
                <a:effectLst/>
                <a:latin typeface="Roboto Mono"/>
              </a:rPr>
              <a:t>snippet.topLevelComment.snippet.textDisplay</a:t>
            </a:r>
            <a:r>
              <a:rPr lang="en-IN" sz="1600" b="0" dirty="0">
                <a:effectLst/>
                <a:latin typeface="Roboto Mono"/>
              </a:rPr>
              <a:t>,</a:t>
            </a:r>
          </a:p>
          <a:p>
            <a:r>
              <a:rPr lang="en-IN" sz="1600" b="0" dirty="0">
                <a:effectLst/>
                <a:latin typeface="Roboto Mono"/>
              </a:rPr>
              <a:t>                   </a:t>
            </a:r>
            <a:r>
              <a:rPr lang="en-IN" sz="1600" b="0" dirty="0" err="1">
                <a:effectLst/>
                <a:latin typeface="Roboto Mono"/>
              </a:rPr>
              <a:t>data.items</a:t>
            </a:r>
            <a:r>
              <a:rPr lang="en-IN" sz="1600" b="0" dirty="0">
                <a:effectLst/>
                <a:latin typeface="Roboto Mono"/>
              </a:rPr>
              <a:t>[row].</a:t>
            </a:r>
            <a:r>
              <a:rPr lang="en-IN" sz="1600" b="0" dirty="0" err="1">
                <a:effectLst/>
                <a:latin typeface="Roboto Mono"/>
              </a:rPr>
              <a:t>snippet.topLevelComment.snippet.publishedAt</a:t>
            </a:r>
            <a:r>
              <a:rPr lang="en-IN" sz="1600" b="0" dirty="0">
                <a:effectLst/>
                <a:latin typeface="Roboto Mono"/>
              </a:rPr>
              <a:t>,</a:t>
            </a:r>
          </a:p>
          <a:p>
            <a:r>
              <a:rPr lang="en-IN" sz="1600" b="0" dirty="0">
                <a:effectLst/>
                <a:latin typeface="Roboto Mono"/>
              </a:rPr>
              <a:t>                   </a:t>
            </a:r>
            <a:r>
              <a:rPr lang="en-IN" sz="1600" b="0" dirty="0" err="1">
                <a:effectLst/>
                <a:latin typeface="Roboto Mono"/>
              </a:rPr>
              <a:t>data.items</a:t>
            </a:r>
            <a:r>
              <a:rPr lang="en-IN" sz="1600" b="0" dirty="0">
                <a:effectLst/>
                <a:latin typeface="Roboto Mono"/>
              </a:rPr>
              <a:t>[row].</a:t>
            </a:r>
            <a:r>
              <a:rPr lang="en-IN" sz="1600" b="0" dirty="0" err="1">
                <a:effectLst/>
                <a:latin typeface="Roboto Mono"/>
              </a:rPr>
              <a:t>snippet.topLevelComment.snippet.likeCount</a:t>
            </a:r>
            <a:r>
              <a:rPr lang="en-IN" sz="1600" b="0" dirty="0">
                <a:effectLst/>
                <a:latin typeface="Roboto Mono"/>
              </a:rPr>
              <a:t>,</a:t>
            </a:r>
          </a:p>
          <a:p>
            <a:r>
              <a:rPr lang="en-IN" sz="1600" b="0" dirty="0">
                <a:effectLst/>
                <a:latin typeface="Roboto Mono"/>
              </a:rPr>
              <a:t>                   </a:t>
            </a:r>
            <a:r>
              <a:rPr lang="en-IN" sz="1600" b="0" dirty="0" err="1">
                <a:effectLst/>
                <a:latin typeface="Roboto Mono"/>
              </a:rPr>
              <a:t>data.items</a:t>
            </a:r>
            <a:r>
              <a:rPr lang="en-IN" sz="1600" b="0" dirty="0">
                <a:effectLst/>
                <a:latin typeface="Roboto Mono"/>
              </a:rPr>
              <a:t>[row].</a:t>
            </a:r>
            <a:r>
              <a:rPr lang="en-IN" sz="1600" b="0" dirty="0" err="1">
                <a:effectLst/>
                <a:latin typeface="Roboto Mono"/>
              </a:rPr>
              <a:t>snippet.totalReplyCount</a:t>
            </a:r>
            <a:r>
              <a:rPr lang="en-IN" sz="1600" b="0" dirty="0">
                <a:effectLst/>
                <a:latin typeface="Roboto Mono"/>
              </a:rPr>
              <a:t>]);</a:t>
            </a:r>
          </a:p>
          <a:p>
            <a:r>
              <a:rPr lang="en-IN" sz="1600" b="0" dirty="0">
                <a:effectLst/>
                <a:latin typeface="Roboto Mono"/>
              </a:rPr>
              <a:t>    }</a:t>
            </a:r>
          </a:p>
          <a:p>
            <a:r>
              <a:rPr lang="en-IN" sz="1600" b="0" dirty="0">
                <a:effectLst/>
                <a:latin typeface="Roboto Mono"/>
              </a:rPr>
              <a:t>    if(</a:t>
            </a:r>
            <a:r>
              <a:rPr lang="en-IN" sz="1600" b="0" dirty="0" err="1">
                <a:effectLst/>
                <a:latin typeface="Roboto Mono"/>
              </a:rPr>
              <a:t>nextPageToken</a:t>
            </a:r>
            <a:r>
              <a:rPr lang="en-IN" sz="1600" b="0" dirty="0">
                <a:effectLst/>
                <a:latin typeface="Roboto Mono"/>
              </a:rPr>
              <a:t> =="" || </a:t>
            </a:r>
            <a:r>
              <a:rPr lang="en-IN" sz="1600" b="0" dirty="0" err="1">
                <a:effectLst/>
                <a:latin typeface="Roboto Mono"/>
              </a:rPr>
              <a:t>typeof</a:t>
            </a:r>
            <a:r>
              <a:rPr lang="en-IN" sz="1600" b="0" dirty="0">
                <a:effectLst/>
                <a:latin typeface="Roboto Mono"/>
              </a:rPr>
              <a:t> </a:t>
            </a:r>
            <a:r>
              <a:rPr lang="en-IN" sz="1600" b="0" dirty="0" err="1">
                <a:effectLst/>
                <a:latin typeface="Roboto Mono"/>
              </a:rPr>
              <a:t>nextPageToken</a:t>
            </a:r>
            <a:r>
              <a:rPr lang="en-IN" sz="1600" b="0" dirty="0">
                <a:effectLst/>
                <a:latin typeface="Roboto Mono"/>
              </a:rPr>
              <a:t> === "undefined"){</a:t>
            </a:r>
          </a:p>
          <a:p>
            <a:r>
              <a:rPr lang="en-IN" sz="1600" b="0" dirty="0">
                <a:effectLst/>
                <a:latin typeface="Roboto Mono"/>
              </a:rPr>
              <a:t>      break;</a:t>
            </a:r>
          </a:p>
          <a:p>
            <a:r>
              <a:rPr lang="en-IN" sz="1600" b="0" dirty="0">
                <a:effectLst/>
                <a:latin typeface="Roboto Mono"/>
              </a:rPr>
              <a:t>    }</a:t>
            </a:r>
          </a:p>
          <a:p>
            <a:r>
              <a:rPr lang="en-IN" sz="1600" b="0" dirty="0">
                <a:effectLst/>
                <a:latin typeface="Roboto Mono"/>
              </a:rPr>
              <a:t>  }</a:t>
            </a:r>
          </a:p>
          <a:p>
            <a:r>
              <a:rPr lang="en-IN" sz="1600" b="0" dirty="0">
                <a:effectLst/>
                <a:latin typeface="Roboto Mono"/>
              </a:rPr>
              <a:t>var </a:t>
            </a:r>
            <a:r>
              <a:rPr lang="en-IN" sz="1600" b="0" dirty="0" err="1">
                <a:effectLst/>
                <a:latin typeface="Roboto Mono"/>
              </a:rPr>
              <a:t>newSheet</a:t>
            </a:r>
            <a:r>
              <a:rPr lang="en-IN" sz="1600" b="0" dirty="0">
                <a:effectLst/>
                <a:latin typeface="Roboto Mono"/>
              </a:rPr>
              <a:t>=</a:t>
            </a:r>
            <a:r>
              <a:rPr lang="en-IN" sz="1600" b="0" dirty="0" err="1">
                <a:effectLst/>
                <a:latin typeface="Roboto Mono"/>
              </a:rPr>
              <a:t>ss.insertSheet</a:t>
            </a:r>
            <a:r>
              <a:rPr lang="en-IN" sz="1600" b="0" dirty="0">
                <a:effectLst/>
                <a:latin typeface="Roboto Mono"/>
              </a:rPr>
              <a:t>(</a:t>
            </a:r>
            <a:r>
              <a:rPr lang="en-IN" sz="1600" b="0" dirty="0" err="1">
                <a:effectLst/>
                <a:latin typeface="Roboto Mono"/>
              </a:rPr>
              <a:t>ss.getNumSheets</a:t>
            </a:r>
            <a:r>
              <a:rPr lang="en-IN" sz="1600" b="0" dirty="0">
                <a:effectLst/>
                <a:latin typeface="Roboto Mono"/>
              </a:rPr>
              <a:t>())</a:t>
            </a:r>
          </a:p>
          <a:p>
            <a:r>
              <a:rPr lang="en-IN" sz="1600" b="0" dirty="0" err="1">
                <a:effectLst/>
                <a:latin typeface="Roboto Mono"/>
              </a:rPr>
              <a:t>newSheet.getRange</a:t>
            </a:r>
            <a:r>
              <a:rPr lang="en-IN" sz="1600" b="0" dirty="0">
                <a:effectLst/>
                <a:latin typeface="Roboto Mono"/>
              </a:rPr>
              <a:t>(1, 1,result.length,5).</a:t>
            </a:r>
            <a:r>
              <a:rPr lang="en-IN" sz="1600" b="0" dirty="0" err="1">
                <a:effectLst/>
                <a:latin typeface="Roboto Mono"/>
              </a:rPr>
              <a:t>setValues</a:t>
            </a:r>
            <a:r>
              <a:rPr lang="en-IN" sz="1600" b="0" dirty="0">
                <a:effectLst/>
                <a:latin typeface="Roboto Mono"/>
              </a:rPr>
              <a:t>(result)</a:t>
            </a:r>
          </a:p>
          <a:p>
            <a:r>
              <a:rPr lang="en-IN" sz="1600" b="0" dirty="0">
                <a:effectLst/>
                <a:latin typeface="Roboto Mono"/>
              </a:rPr>
              <a:t>}</a:t>
            </a:r>
          </a:p>
        </p:txBody>
      </p:sp>
    </p:spTree>
    <p:extLst>
      <p:ext uri="{BB962C8B-B14F-4D97-AF65-F5344CB8AC3E}">
        <p14:creationId xmlns:p14="http://schemas.microsoft.com/office/powerpoint/2010/main" val="311842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10780-AA0B-4BD1-BF21-6214573B6932}"/>
              </a:ext>
            </a:extLst>
          </p:cNvPr>
          <p:cNvSpPr>
            <a:spLocks noGrp="1"/>
          </p:cNvSpPr>
          <p:nvPr>
            <p:ph idx="1"/>
          </p:nvPr>
        </p:nvSpPr>
        <p:spPr>
          <a:xfrm>
            <a:off x="550863" y="419310"/>
            <a:ext cx="11090274" cy="5876559"/>
          </a:xfrm>
        </p:spPr>
        <p:txBody>
          <a:bodyPr/>
          <a:lstStyle/>
          <a:p>
            <a:r>
              <a:rPr lang="en-IN" dirty="0"/>
              <a:t>Data will be in a table format with table labelled as </a:t>
            </a:r>
          </a:p>
          <a:p>
            <a:pPr lvl="1"/>
            <a:r>
              <a:rPr lang="en-IN" dirty="0"/>
              <a:t>Comment</a:t>
            </a:r>
          </a:p>
          <a:p>
            <a:pPr lvl="1"/>
            <a:r>
              <a:rPr lang="en-IN" dirty="0"/>
              <a:t>Commentor name</a:t>
            </a:r>
          </a:p>
          <a:p>
            <a:pPr lvl="1"/>
            <a:r>
              <a:rPr lang="en-IN" dirty="0"/>
              <a:t>Comment time</a:t>
            </a:r>
          </a:p>
          <a:p>
            <a:pPr lvl="1"/>
            <a:r>
              <a:rPr lang="en-IN" dirty="0"/>
              <a:t>Number of lies</a:t>
            </a:r>
          </a:p>
          <a:p>
            <a:pPr lvl="1"/>
            <a:r>
              <a:rPr lang="en-IN" dirty="0"/>
              <a:t>Count of replies</a:t>
            </a:r>
          </a:p>
          <a:p>
            <a:pPr lvl="1"/>
            <a:r>
              <a:rPr lang="en-IN" dirty="0"/>
              <a:t>Likes</a:t>
            </a:r>
          </a:p>
          <a:p>
            <a:pPr marL="457200" lvl="1" indent="0">
              <a:buNone/>
            </a:pPr>
            <a:endParaRPr lang="en-IN" dirty="0"/>
          </a:p>
        </p:txBody>
      </p:sp>
    </p:spTree>
    <p:extLst>
      <p:ext uri="{BB962C8B-B14F-4D97-AF65-F5344CB8AC3E}">
        <p14:creationId xmlns:p14="http://schemas.microsoft.com/office/powerpoint/2010/main" val="196725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F28A-3BEC-46EC-8776-6F2414F0257F}"/>
              </a:ext>
            </a:extLst>
          </p:cNvPr>
          <p:cNvSpPr>
            <a:spLocks noGrp="1"/>
          </p:cNvSpPr>
          <p:nvPr>
            <p:ph type="title"/>
          </p:nvPr>
        </p:nvSpPr>
        <p:spPr>
          <a:xfrm>
            <a:off x="111591" y="118969"/>
            <a:ext cx="4290080" cy="678890"/>
          </a:xfrm>
        </p:spPr>
        <p:txBody>
          <a:bodyPr>
            <a:normAutofit fontScale="90000"/>
          </a:bodyPr>
          <a:lstStyle/>
          <a:p>
            <a:r>
              <a:rPr lang="en-IN" dirty="0"/>
              <a:t>LIST IMAGES :-</a:t>
            </a:r>
          </a:p>
        </p:txBody>
      </p:sp>
      <p:sp>
        <p:nvSpPr>
          <p:cNvPr id="6" name="TextBox 5">
            <a:extLst>
              <a:ext uri="{FF2B5EF4-FFF2-40B4-BE49-F238E27FC236}">
                <a16:creationId xmlns:a16="http://schemas.microsoft.com/office/drawing/2014/main" id="{F8C9E326-250F-411E-845E-442F7544FE3A}"/>
              </a:ext>
            </a:extLst>
          </p:cNvPr>
          <p:cNvSpPr txBox="1"/>
          <p:nvPr/>
        </p:nvSpPr>
        <p:spPr>
          <a:xfrm>
            <a:off x="134470" y="833718"/>
            <a:ext cx="10479741" cy="646331"/>
          </a:xfrm>
          <a:prstGeom prst="rect">
            <a:avLst/>
          </a:prstGeom>
          <a:noFill/>
        </p:spPr>
        <p:txBody>
          <a:bodyPr wrap="square" rtlCol="0">
            <a:spAutoFit/>
          </a:bodyPr>
          <a:lstStyle/>
          <a:p>
            <a:r>
              <a:rPr lang="en-IN" dirty="0"/>
              <a:t>https://docs.google.com/spreadsheets/d/1hFVoJz-EVJvJAERxjjVfkHG1J2JrEXxz4BZK3RStCDs/edit?usp=sharing</a:t>
            </a:r>
          </a:p>
        </p:txBody>
      </p:sp>
      <p:pic>
        <p:nvPicPr>
          <p:cNvPr id="4" name="Picture 3">
            <a:extLst>
              <a:ext uri="{FF2B5EF4-FFF2-40B4-BE49-F238E27FC236}">
                <a16:creationId xmlns:a16="http://schemas.microsoft.com/office/drawing/2014/main" id="{75C8D82C-E2C3-4C4F-B40F-BD24B8B6816E}"/>
              </a:ext>
            </a:extLst>
          </p:cNvPr>
          <p:cNvPicPr>
            <a:picLocks noChangeAspect="1"/>
          </p:cNvPicPr>
          <p:nvPr/>
        </p:nvPicPr>
        <p:blipFill>
          <a:blip r:embed="rId2"/>
          <a:stretch>
            <a:fillRect/>
          </a:stretch>
        </p:blipFill>
        <p:spPr>
          <a:xfrm>
            <a:off x="116539" y="1533539"/>
            <a:ext cx="11582401" cy="5286198"/>
          </a:xfrm>
          <a:prstGeom prst="rect">
            <a:avLst/>
          </a:prstGeom>
        </p:spPr>
      </p:pic>
    </p:spTree>
    <p:extLst>
      <p:ext uri="{BB962C8B-B14F-4D97-AF65-F5344CB8AC3E}">
        <p14:creationId xmlns:p14="http://schemas.microsoft.com/office/powerpoint/2010/main" val="58555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D485-131E-45DC-9DA0-788DF05A526C}"/>
              </a:ext>
            </a:extLst>
          </p:cNvPr>
          <p:cNvSpPr>
            <a:spLocks noGrp="1"/>
          </p:cNvSpPr>
          <p:nvPr>
            <p:ph type="title"/>
          </p:nvPr>
        </p:nvSpPr>
        <p:spPr/>
        <p:txBody>
          <a:bodyPr/>
          <a:lstStyle/>
          <a:p>
            <a:r>
              <a:rPr lang="en-IN" dirty="0"/>
              <a:t>USE OF GOOGLE API</a:t>
            </a:r>
          </a:p>
        </p:txBody>
      </p:sp>
      <p:sp>
        <p:nvSpPr>
          <p:cNvPr id="3" name="Content Placeholder 2">
            <a:extLst>
              <a:ext uri="{FF2B5EF4-FFF2-40B4-BE49-F238E27FC236}">
                <a16:creationId xmlns:a16="http://schemas.microsoft.com/office/drawing/2014/main" id="{00454EB4-9640-4871-983F-E906281E331F}"/>
              </a:ext>
            </a:extLst>
          </p:cNvPr>
          <p:cNvSpPr>
            <a:spLocks noGrp="1"/>
          </p:cNvSpPr>
          <p:nvPr>
            <p:ph idx="1"/>
          </p:nvPr>
        </p:nvSpPr>
        <p:spPr/>
        <p:txBody>
          <a:bodyPr/>
          <a:lstStyle/>
          <a:p>
            <a:r>
              <a:rPr lang="en-IN" dirty="0"/>
              <a:t>If in future of there are changes in YouTube comments or YouTube design, then this method would not work. To avoid this we have used google API so that if any changes in design and comments, that would not affect analysed data set.</a:t>
            </a:r>
          </a:p>
        </p:txBody>
      </p:sp>
    </p:spTree>
    <p:extLst>
      <p:ext uri="{BB962C8B-B14F-4D97-AF65-F5344CB8AC3E}">
        <p14:creationId xmlns:p14="http://schemas.microsoft.com/office/powerpoint/2010/main" val="97787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6DB5-D2D8-474D-97E0-744ACF734FF2}"/>
              </a:ext>
            </a:extLst>
          </p:cNvPr>
          <p:cNvSpPr>
            <a:spLocks noGrp="1"/>
          </p:cNvSpPr>
          <p:nvPr>
            <p:ph type="title"/>
          </p:nvPr>
        </p:nvSpPr>
        <p:spPr/>
        <p:txBody>
          <a:bodyPr>
            <a:normAutofit/>
          </a:bodyPr>
          <a:lstStyle/>
          <a:p>
            <a:r>
              <a:rPr lang="en-IN" dirty="0"/>
              <a:t>Future implementations</a:t>
            </a:r>
          </a:p>
        </p:txBody>
      </p:sp>
      <p:sp>
        <p:nvSpPr>
          <p:cNvPr id="3" name="Content Placeholder 2">
            <a:extLst>
              <a:ext uri="{FF2B5EF4-FFF2-40B4-BE49-F238E27FC236}">
                <a16:creationId xmlns:a16="http://schemas.microsoft.com/office/drawing/2014/main" id="{A732F9D3-F018-444F-A4A6-7F7198D2BEB4}"/>
              </a:ext>
            </a:extLst>
          </p:cNvPr>
          <p:cNvSpPr>
            <a:spLocks noGrp="1"/>
          </p:cNvSpPr>
          <p:nvPr>
            <p:ph idx="1"/>
          </p:nvPr>
        </p:nvSpPr>
        <p:spPr/>
        <p:txBody>
          <a:bodyPr/>
          <a:lstStyle/>
          <a:p>
            <a:r>
              <a:rPr lang="en-IN" dirty="0"/>
              <a:t>In next parts of the implementation, preparation of  data-frame to store the analysis of data is to be created.</a:t>
            </a:r>
          </a:p>
          <a:p>
            <a:endParaRPr lang="en-IN" dirty="0"/>
          </a:p>
        </p:txBody>
      </p:sp>
    </p:spTree>
    <p:extLst>
      <p:ext uri="{BB962C8B-B14F-4D97-AF65-F5344CB8AC3E}">
        <p14:creationId xmlns:p14="http://schemas.microsoft.com/office/powerpoint/2010/main" val="3246112687"/>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80</TotalTime>
  <Words>516</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Roboto Mono</vt:lpstr>
      <vt:lpstr>Sitka Heading</vt:lpstr>
      <vt:lpstr>Source Sans Pro</vt:lpstr>
      <vt:lpstr>3DFloatVTI</vt:lpstr>
      <vt:lpstr>YOUTUBE COMMENT ANALYSIS</vt:lpstr>
      <vt:lpstr>WEB-SCRAPING USING SELENIUM</vt:lpstr>
      <vt:lpstr>code</vt:lpstr>
      <vt:lpstr>PowerPoint Presentation</vt:lpstr>
      <vt:lpstr>LIST IMAGES :-</vt:lpstr>
      <vt:lpstr>USE OF GOOGLE API</vt:lpstr>
      <vt:lpstr>Future implementations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 ANALYSIS</dc:title>
  <dc:creator>Nihal Agarwal</dc:creator>
  <cp:lastModifiedBy>jaideep sharma</cp:lastModifiedBy>
  <cp:revision>3</cp:revision>
  <dcterms:created xsi:type="dcterms:W3CDTF">2021-12-29T17:42:19Z</dcterms:created>
  <dcterms:modified xsi:type="dcterms:W3CDTF">2021-12-30T03:10:38Z</dcterms:modified>
</cp:coreProperties>
</file>