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57" r:id="rId3"/>
    <p:sldId id="258" r:id="rId4"/>
    <p:sldId id="259" r:id="rId5"/>
    <p:sldId id="266" r:id="rId6"/>
    <p:sldId id="270" r:id="rId7"/>
    <p:sldId id="260" r:id="rId8"/>
    <p:sldId id="271" r:id="rId9"/>
    <p:sldId id="273" r:id="rId10"/>
    <p:sldId id="272" r:id="rId11"/>
    <p:sldId id="275" r:id="rId12"/>
    <p:sldId id="263" r:id="rId13"/>
    <p:sldId id="264"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726" autoAdjust="0"/>
  </p:normalViewPr>
  <p:slideViewPr>
    <p:cSldViewPr snapToGrid="0">
      <p:cViewPr varScale="1">
        <p:scale>
          <a:sx n="81" d="100"/>
          <a:sy n="81"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NIHAL AGARWAL</a:t>
            </a:r>
            <a:r>
              <a:rPr lang="en-US" sz="1800" b="0" strike="noStrike" spc="-1" dirty="0">
                <a:solidFill>
                  <a:srgbClr val="333333"/>
                </a:solidFill>
                <a:latin typeface="Times New Roman" panose="02020603050405020304" pitchFamily="18" charset="0"/>
                <a:cs typeface="Times New Roman" panose="02020603050405020304" pitchFamily="18" charset="0"/>
              </a:rPr>
              <a:t> – 2010030413 </a:t>
            </a: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JAIDEEP SHARMA – 2010030374 </a:t>
            </a:r>
            <a:r>
              <a:rPr lang="en-US" sz="1800" b="0" strike="noStrike" spc="-1" dirty="0">
                <a:solidFill>
                  <a:srgbClr val="333333"/>
                </a:solidFill>
                <a:latin typeface="Times New Roman" panose="02020603050405020304" pitchFamily="18" charset="0"/>
                <a:cs typeface="Times New Roman" panose="02020603050405020304" pitchFamily="18" charset="0"/>
              </a:rPr>
              <a: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just">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Under the Guidance of</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Dr. Kakali Das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IN" sz="1800" spc="-1" dirty="0">
                <a:solidFill>
                  <a:srgbClr val="000000"/>
                </a:solidFill>
                <a:latin typeface="Times New Roman" panose="02020603050405020304" pitchFamily="18" charset="0"/>
                <a:cs typeface="Times New Roman" panose="02020603050405020304" pitchFamily="18" charset="0"/>
              </a:rPr>
              <a:t>Assistant 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Computer Science and Engineering Department </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KL Hyderabad Off Campus, Aziz Nagar ,Hyderabad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nSpc>
                <a:spcPct val="9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Review-2</a:t>
            </a:r>
            <a:br>
              <a:rPr dirty="0">
                <a:latin typeface="Times New Roman" panose="02020603050405020304" pitchFamily="18" charset="0"/>
                <a:cs typeface="Times New Roman" panose="02020603050405020304" pitchFamily="18" charset="0"/>
              </a:rPr>
            </a:br>
            <a:r>
              <a:rPr lang="en-US" b="0" strike="noStrike" spc="-1" dirty="0">
                <a:solidFill>
                  <a:srgbClr val="000000"/>
                </a:solidFill>
                <a:latin typeface="Times New Roman" panose="02020603050405020304" pitchFamily="18" charset="0"/>
                <a:cs typeface="Times New Roman" panose="02020603050405020304" pitchFamily="18" charset="0"/>
              </a:rPr>
              <a:t>Telecom Churn Prediction using ML Model</a:t>
            </a:r>
            <a:endParaRPr lang="en-IN"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B513A60-7909-6CAE-52F7-A3317B7553EA}"/>
              </a:ext>
            </a:extLst>
          </p:cNvPr>
          <p:cNvSpPr txBox="1"/>
          <p:nvPr/>
        </p:nvSpPr>
        <p:spPr>
          <a:xfrm>
            <a:off x="8857269" y="6088559"/>
            <a:ext cx="3334731" cy="769441"/>
          </a:xfrm>
          <a:prstGeom prst="rect">
            <a:avLst/>
          </a:prstGeom>
          <a:noFill/>
        </p:spPr>
        <p:txBody>
          <a:bodyPr wrap="square">
            <a:spAutoFit/>
          </a:bodyPr>
          <a:lstStyle/>
          <a:p>
            <a:r>
              <a:rPr lang="en-US" sz="4400" b="1" dirty="0"/>
              <a:t>Team No 55</a:t>
            </a:r>
            <a:endParaRPr lang="en-IN" sz="4400" b="1"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5" end="5"/>
                                            </p:txEl>
                                          </p:spTgt>
                                        </p:tgtEl>
                                        <p:attrNameLst>
                                          <p:attrName>style.visibility</p:attrName>
                                        </p:attrNameLst>
                                      </p:cBhvr>
                                      <p:to>
                                        <p:strVal val="visible"/>
                                      </p:to>
                                    </p:set>
                                    <p:anim calcmode="lin" valueType="num">
                                      <p:cBhvr additive="repl">
                                        <p:cTn id="13"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anim calcmode="lin" valueType="num">
                                      <p:cBhvr additive="repl">
                                        <p:cTn id="19"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trike="noStrike" spc="-1" dirty="0">
                <a:solidFill>
                  <a:srgbClr val="000000"/>
                </a:solidFill>
                <a:latin typeface="Times New Roman"/>
              </a:rPr>
              <a:t>Proposed </a:t>
            </a:r>
            <a:br>
              <a:rPr lang="en-US" b="1" strike="noStrike" spc="-1" dirty="0">
                <a:solidFill>
                  <a:srgbClr val="000000"/>
                </a:solidFill>
                <a:latin typeface="Times New Roman"/>
              </a:rPr>
            </a:br>
            <a:r>
              <a:rPr lang="en-US" b="1" strike="noStrike" spc="-1" dirty="0">
                <a:solidFill>
                  <a:srgbClr val="000000"/>
                </a:solidFill>
                <a:latin typeface="Times New Roman"/>
              </a:rPr>
              <a:t>Methodology/Algorithm</a:t>
            </a:r>
          </a:p>
        </p:txBody>
      </p:sp>
      <p:sp>
        <p:nvSpPr>
          <p:cNvPr id="4" name="Cylinder 3">
            <a:extLst>
              <a:ext uri="{FF2B5EF4-FFF2-40B4-BE49-F238E27FC236}">
                <a16:creationId xmlns:a16="http://schemas.microsoft.com/office/drawing/2014/main" id="{A5C19AC1-233F-D96A-0A5D-79EA636BA330}"/>
              </a:ext>
            </a:extLst>
          </p:cNvPr>
          <p:cNvSpPr/>
          <p:nvPr/>
        </p:nvSpPr>
        <p:spPr>
          <a:xfrm>
            <a:off x="1835405" y="1709638"/>
            <a:ext cx="1682152" cy="2058254"/>
          </a:xfrm>
          <a:prstGeom prst="can">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Collecting credit card data sets</a:t>
            </a:r>
          </a:p>
        </p:txBody>
      </p:sp>
      <p:sp>
        <p:nvSpPr>
          <p:cNvPr id="5" name="Rectangle 4">
            <a:extLst>
              <a:ext uri="{FF2B5EF4-FFF2-40B4-BE49-F238E27FC236}">
                <a16:creationId xmlns:a16="http://schemas.microsoft.com/office/drawing/2014/main" id="{CC7282EE-2A6D-275F-569E-8B6B14006A20}"/>
              </a:ext>
            </a:extLst>
          </p:cNvPr>
          <p:cNvSpPr/>
          <p:nvPr/>
        </p:nvSpPr>
        <p:spPr>
          <a:xfrm>
            <a:off x="4776978" y="21380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Preprocessing missing values</a:t>
            </a:r>
          </a:p>
        </p:txBody>
      </p:sp>
      <p:sp>
        <p:nvSpPr>
          <p:cNvPr id="6" name="Rectangle 5">
            <a:extLst>
              <a:ext uri="{FF2B5EF4-FFF2-40B4-BE49-F238E27FC236}">
                <a16:creationId xmlns:a16="http://schemas.microsoft.com/office/drawing/2014/main" id="{8EDE41DC-9FFF-C7C3-2D96-4AC296C30D7F}"/>
              </a:ext>
            </a:extLst>
          </p:cNvPr>
          <p:cNvSpPr/>
          <p:nvPr/>
        </p:nvSpPr>
        <p:spPr>
          <a:xfrm>
            <a:off x="7812621" y="21380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Normalization</a:t>
            </a:r>
          </a:p>
        </p:txBody>
      </p:sp>
      <p:sp>
        <p:nvSpPr>
          <p:cNvPr id="7" name="Rectangle 6">
            <a:extLst>
              <a:ext uri="{FF2B5EF4-FFF2-40B4-BE49-F238E27FC236}">
                <a16:creationId xmlns:a16="http://schemas.microsoft.com/office/drawing/2014/main" id="{5E36F849-24C0-2144-E4F3-49F4188345CD}"/>
              </a:ext>
            </a:extLst>
          </p:cNvPr>
          <p:cNvSpPr/>
          <p:nvPr/>
        </p:nvSpPr>
        <p:spPr>
          <a:xfrm>
            <a:off x="7812621" y="4572288"/>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EDA &amp; Visualization</a:t>
            </a:r>
          </a:p>
        </p:txBody>
      </p:sp>
      <p:sp>
        <p:nvSpPr>
          <p:cNvPr id="8" name="Rectangle 7">
            <a:extLst>
              <a:ext uri="{FF2B5EF4-FFF2-40B4-BE49-F238E27FC236}">
                <a16:creationId xmlns:a16="http://schemas.microsoft.com/office/drawing/2014/main" id="{891FE7FD-F7A9-DFD5-CFAC-91AA4512C80F}"/>
              </a:ext>
            </a:extLst>
          </p:cNvPr>
          <p:cNvSpPr/>
          <p:nvPr/>
        </p:nvSpPr>
        <p:spPr>
          <a:xfrm>
            <a:off x="4776978" y="4576406"/>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Applying Machine learning models</a:t>
            </a:r>
          </a:p>
        </p:txBody>
      </p:sp>
      <p:sp>
        <p:nvSpPr>
          <p:cNvPr id="9" name="Rectangle 8">
            <a:extLst>
              <a:ext uri="{FF2B5EF4-FFF2-40B4-BE49-F238E27FC236}">
                <a16:creationId xmlns:a16="http://schemas.microsoft.com/office/drawing/2014/main" id="{0214DBEB-C234-6CEE-2CC0-0CC8436C50E6}"/>
              </a:ext>
            </a:extLst>
          </p:cNvPr>
          <p:cNvSpPr/>
          <p:nvPr/>
        </p:nvSpPr>
        <p:spPr>
          <a:xfrm>
            <a:off x="1741335" y="4582017"/>
            <a:ext cx="2278729" cy="1198581"/>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dirty="0">
                <a:latin typeface="Times New Roman" panose="02020603050405020304" pitchFamily="18" charset="0"/>
                <a:cs typeface="Times New Roman" panose="02020603050405020304" pitchFamily="18" charset="0"/>
              </a:rPr>
              <a:t>Accuracy calculations of different models </a:t>
            </a:r>
          </a:p>
        </p:txBody>
      </p:sp>
      <p:cxnSp>
        <p:nvCxnSpPr>
          <p:cNvPr id="11" name="Straight Arrow Connector 10">
            <a:extLst>
              <a:ext uri="{FF2B5EF4-FFF2-40B4-BE49-F238E27FC236}">
                <a16:creationId xmlns:a16="http://schemas.microsoft.com/office/drawing/2014/main" id="{A837796C-F874-98FB-642F-DBDF9214E21D}"/>
              </a:ext>
            </a:extLst>
          </p:cNvPr>
          <p:cNvCxnSpPr>
            <a:stCxn id="4" idx="4"/>
            <a:endCxn id="5" idx="1"/>
          </p:cNvCxnSpPr>
          <p:nvPr/>
        </p:nvCxnSpPr>
        <p:spPr>
          <a:xfrm flipV="1">
            <a:off x="3517557" y="2737297"/>
            <a:ext cx="1259421" cy="14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8650CB-E29A-A878-D764-9E8431ABACEE}"/>
              </a:ext>
            </a:extLst>
          </p:cNvPr>
          <p:cNvCxnSpPr>
            <a:stCxn id="5" idx="3"/>
            <a:endCxn id="6" idx="1"/>
          </p:cNvCxnSpPr>
          <p:nvPr/>
        </p:nvCxnSpPr>
        <p:spPr>
          <a:xfrm>
            <a:off x="7055707" y="2737297"/>
            <a:ext cx="756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2E5C2B-E0E7-5737-690B-B14610D2D6A7}"/>
              </a:ext>
            </a:extLst>
          </p:cNvPr>
          <p:cNvCxnSpPr>
            <a:stCxn id="6" idx="2"/>
            <a:endCxn id="7" idx="0"/>
          </p:cNvCxnSpPr>
          <p:nvPr/>
        </p:nvCxnSpPr>
        <p:spPr>
          <a:xfrm>
            <a:off x="8951986" y="3336587"/>
            <a:ext cx="0" cy="1235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F94463-A34D-1DDF-6B5E-E46A15D5E961}"/>
              </a:ext>
            </a:extLst>
          </p:cNvPr>
          <p:cNvCxnSpPr>
            <a:stCxn id="7" idx="1"/>
            <a:endCxn id="8" idx="3"/>
          </p:cNvCxnSpPr>
          <p:nvPr/>
        </p:nvCxnSpPr>
        <p:spPr>
          <a:xfrm flipH="1">
            <a:off x="7055707" y="5171579"/>
            <a:ext cx="756914" cy="4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FF90F2-195C-86EB-B02D-AC6CF87B3029}"/>
              </a:ext>
            </a:extLst>
          </p:cNvPr>
          <p:cNvCxnSpPr>
            <a:cxnSpLocks/>
            <a:stCxn id="8" idx="1"/>
            <a:endCxn id="9" idx="3"/>
          </p:cNvCxnSpPr>
          <p:nvPr/>
        </p:nvCxnSpPr>
        <p:spPr>
          <a:xfrm flipH="1">
            <a:off x="4020064" y="5175697"/>
            <a:ext cx="756914" cy="5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61422"/>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b="1" strike="noStrike" spc="-1" dirty="0">
                <a:solidFill>
                  <a:srgbClr val="000000"/>
                </a:solidFill>
                <a:latin typeface="Times New Roman"/>
              </a:rPr>
              <a:t>Proposed </a:t>
            </a:r>
            <a:br>
              <a:rPr lang="en-US" b="1" strike="noStrike" spc="-1" dirty="0">
                <a:solidFill>
                  <a:srgbClr val="000000"/>
                </a:solidFill>
                <a:latin typeface="Times New Roman"/>
              </a:rPr>
            </a:br>
            <a:r>
              <a:rPr lang="en-US" b="1" strike="noStrike" spc="-1" dirty="0">
                <a:solidFill>
                  <a:srgbClr val="000000"/>
                </a:solidFill>
                <a:latin typeface="Times New Roman"/>
              </a:rPr>
              <a:t>Methodology/Algorithm</a:t>
            </a:r>
          </a:p>
        </p:txBody>
      </p:sp>
      <p:sp>
        <p:nvSpPr>
          <p:cNvPr id="2" name="PlaceHolder 2">
            <a:extLst>
              <a:ext uri="{FF2B5EF4-FFF2-40B4-BE49-F238E27FC236}">
                <a16:creationId xmlns:a16="http://schemas.microsoft.com/office/drawing/2014/main" id="{46EC9D81-FB99-E674-75A7-3B3ED8052E89}"/>
              </a:ext>
            </a:extLst>
          </p:cNvPr>
          <p:cNvSpPr txBox="1">
            <a:spLocks/>
          </p:cNvSpPr>
          <p:nvPr/>
        </p:nvSpPr>
        <p:spPr>
          <a:xfrm>
            <a:off x="202123" y="1590806"/>
            <a:ext cx="11498400" cy="4850640"/>
          </a:xfrm>
          <a:prstGeom prst="rect">
            <a:avLst/>
          </a:prstGeom>
          <a:noFill/>
          <a:ln w="0">
            <a:noFill/>
          </a:ln>
        </p:spPr>
        <p:txBody>
          <a:bodyPr lIns="90000" tIns="45000" rIns="90000" bIns="4500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We have decided to work on the following algorithms</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Support vector machines (SVM)</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Logistic Regression</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Random Forest</a:t>
            </a:r>
          </a:p>
          <a:p>
            <a:pPr marL="1028700" lvl="1" indent="-342900" algn="just">
              <a:spcBef>
                <a:spcPts val="1001"/>
              </a:spcBef>
              <a:buFont typeface="+mj-lt"/>
              <a:buAutoNum type="arabicPeriod"/>
              <a:tabLst>
                <a:tab pos="0" algn="l"/>
              </a:tabLst>
            </a:pPr>
            <a:r>
              <a:rPr lang="en-US" sz="1600" spc="-1" dirty="0">
                <a:latin typeface="Times New Roman" panose="02020603050405020304" pitchFamily="18" charset="0"/>
                <a:cs typeface="Times New Roman" panose="02020603050405020304" pitchFamily="18" charset="0"/>
              </a:rPr>
              <a:t>XG Boost</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In order to identify the best decision boundary, Support Vector Machines (SVM) classify data points by maximizing the margin between distinct classes using a hyperplane.</a:t>
            </a:r>
          </a:p>
          <a:p>
            <a:pPr marL="571500" indent="-342900" algn="just">
              <a:spcBef>
                <a:spcPts val="1001"/>
              </a:spcBef>
              <a:tabLst>
                <a:tab pos="0" algn="l"/>
              </a:tabLst>
            </a:pPr>
            <a:r>
              <a:rPr lang="en-US" sz="1600" spc="-1">
                <a:latin typeface="Times New Roman" panose="02020603050405020304" pitchFamily="18" charset="0"/>
                <a:cs typeface="Times New Roman" panose="02020603050405020304" pitchFamily="18" charset="0"/>
              </a:rPr>
              <a:t>For binary classification tasks, logistic regression is a type of linear regression model that uses the logistic function to estimate the probability of a binary outcome according to input characteristics.</a:t>
            </a:r>
            <a:endParaRPr lang="en-US" sz="1600" spc="-1" dirty="0">
              <a:latin typeface="Times New Roman" panose="02020603050405020304" pitchFamily="18" charset="0"/>
              <a:cs typeface="Times New Roman" panose="02020603050405020304" pitchFamily="18" charset="0"/>
            </a:endParaRP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Several decision trees are built using the Random Forest ensemble learning technique, which then aggregates the predictions to increase precision and decrease overfitting.</a:t>
            </a:r>
          </a:p>
          <a:p>
            <a:pPr marL="571500" indent="-342900" algn="just">
              <a:spcBef>
                <a:spcPts val="1001"/>
              </a:spcBef>
              <a:tabLst>
                <a:tab pos="0" algn="l"/>
              </a:tabLst>
            </a:pPr>
            <a:r>
              <a:rPr lang="en-US" sz="1600" spc="-1" dirty="0">
                <a:latin typeface="Times New Roman" panose="02020603050405020304" pitchFamily="18" charset="0"/>
                <a:cs typeface="Times New Roman" panose="02020603050405020304" pitchFamily="18" charset="0"/>
              </a:rPr>
              <a:t>Extreme Gradient Boosting, or XG Boost, is a gradient boosting technique that creates decision trees in a sequential manner in order to minimize the loss function. By continually enhancing upon earlier models, this algorithm achieves excellent prediction accuracy.</a:t>
            </a:r>
          </a:p>
        </p:txBody>
      </p:sp>
    </p:spTree>
    <p:extLst>
      <p:ext uri="{BB962C8B-B14F-4D97-AF65-F5344CB8AC3E}">
        <p14:creationId xmlns:p14="http://schemas.microsoft.com/office/powerpoint/2010/main" val="1245902964"/>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0"/>
            <a:ext cx="10992960" cy="132480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b="1" spc="-1" dirty="0">
                <a:solidFill>
                  <a:srgbClr val="000000"/>
                </a:solidFill>
                <a:latin typeface="Times New Roman"/>
              </a:rPr>
              <a:t>References</a:t>
            </a:r>
            <a:endParaRPr lang="en-IN" sz="4400" b="0" strike="noStrike" spc="-1" dirty="0">
              <a:solidFill>
                <a:srgbClr val="000000"/>
              </a:solidFill>
              <a:latin typeface="Arial"/>
            </a:endParaRPr>
          </a:p>
        </p:txBody>
      </p:sp>
      <p:sp>
        <p:nvSpPr>
          <p:cNvPr id="57" name="PlaceHolder 2"/>
          <p:cNvSpPr>
            <a:spLocks noGrp="1"/>
          </p:cNvSpPr>
          <p:nvPr>
            <p:ph/>
          </p:nvPr>
        </p:nvSpPr>
        <p:spPr>
          <a:xfrm>
            <a:off x="838680" y="1185839"/>
            <a:ext cx="10606068" cy="5568921"/>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[1] R. Sharma,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N. Gupta (2021). "Telecom Churn Prediction using Feature Selection and Machine Learning Algorithms." International Journal of Computer Science and Information Technologies (IJCSIT).</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[2] A. Gupta,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P. Kumar (2020). "Telecom Churn Prediction using Ensemble Learning Techniques." International Journal of Computer Applications (IJCA).</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[3] S. Karthik,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Duraiswamy</a:t>
            </a:r>
            <a:r>
              <a:rPr lang="en-GB" sz="1600" dirty="0">
                <a:latin typeface="Times New Roman" panose="02020603050405020304" pitchFamily="18" charset="0"/>
                <a:cs typeface="Times New Roman" panose="02020603050405020304" pitchFamily="18" charset="0"/>
              </a:rPr>
              <a:t> (2019). "Comparative Study of Telecom Churn Prediction Techniques using Machine Learning Algorithms." International Journal of Advanced Research in Computer Engineering &amp; Technology (IJARCET).</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[4] T. Rajeswari,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Thangadurai</a:t>
            </a:r>
            <a:r>
              <a:rPr lang="en-GB" sz="1600" dirty="0">
                <a:latin typeface="Times New Roman" panose="02020603050405020304" pitchFamily="18" charset="0"/>
                <a:cs typeface="Times New Roman" panose="02020603050405020304" pitchFamily="18" charset="0"/>
              </a:rPr>
              <a:t> (2018). "Telecom Churn Prediction using Machine Learning Techniques." International Journal of Innovative Technology and Exploring Engineering (IJITEE).</a:t>
            </a:r>
          </a:p>
          <a:p>
            <a:pPr marL="228600" indent="-228600">
              <a:lnSpc>
                <a:spcPct val="90000"/>
              </a:lnSpc>
              <a:spcBef>
                <a:spcPts val="1001"/>
              </a:spcBef>
              <a:buClr>
                <a:srgbClr val="610B4B"/>
              </a:buClr>
              <a:buFont typeface="Arial"/>
              <a:buChar char="•"/>
            </a:pPr>
            <a:r>
              <a:rPr lang="en-GB" sz="1600" dirty="0">
                <a:latin typeface="Times New Roman" panose="02020603050405020304" pitchFamily="18" charset="0"/>
                <a:cs typeface="Times New Roman" panose="02020603050405020304" pitchFamily="18" charset="0"/>
              </a:rPr>
              <a:t>[5] M. Singh, </a:t>
            </a:r>
            <a:r>
              <a:rPr lang="en-GB" sz="1600" dirty="0" err="1">
                <a:latin typeface="Times New Roman" panose="02020603050405020304" pitchFamily="18" charset="0"/>
                <a:cs typeface="Times New Roman" panose="02020603050405020304" pitchFamily="18" charset="0"/>
              </a:rPr>
              <a:t>Dr.</a:t>
            </a:r>
            <a:r>
              <a:rPr lang="en-GB" sz="1600" dirty="0">
                <a:latin typeface="Times New Roman" panose="02020603050405020304" pitchFamily="18" charset="0"/>
                <a:cs typeface="Times New Roman" panose="02020603050405020304" pitchFamily="18" charset="0"/>
              </a:rPr>
              <a:t> S. Jain (2017). "Telecom Churn Prediction using Deep Learning Models." International Journal of Engineering and Advanced Technology (IJEAT).</a:t>
            </a: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latin typeface="Times New Roman" panose="02020603050405020304" pitchFamily="18" charset="0"/>
                <a:cs typeface="Times New Roman" panose="02020603050405020304" pitchFamily="18" charset="0"/>
              </a:rPr>
              <a:t>Overview</a:t>
            </a:r>
            <a:endParaRPr lang="en-IN" sz="4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Introduction</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Literature Review</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Problem Statement</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Objectives of the Project</a:t>
            </a:r>
          </a:p>
          <a:p>
            <a:pPr marL="228600" indent="-228600">
              <a:lnSpc>
                <a:spcPct val="90000"/>
              </a:lnSpc>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Data</a:t>
            </a:r>
            <a:r>
              <a:rPr lang="en-US" sz="2000" spc="-1" dirty="0">
                <a:solidFill>
                  <a:srgbClr val="000000"/>
                </a:solidFill>
                <a:latin typeface="Times New Roman" panose="02020603050405020304" pitchFamily="18" charset="0"/>
                <a:cs typeface="Times New Roman" panose="02020603050405020304" pitchFamily="18" charset="0"/>
              </a:rPr>
              <a:t>set Collection</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Algorithm / </a:t>
            </a:r>
            <a:r>
              <a:rPr lang="en-US" sz="2000" spc="-1" dirty="0">
                <a:solidFill>
                  <a:srgbClr val="000000"/>
                </a:solidFill>
                <a:latin typeface="Times New Roman" panose="02020603050405020304" pitchFamily="18" charset="0"/>
                <a:cs typeface="Times New Roman" panose="02020603050405020304" pitchFamily="18" charset="0"/>
              </a:rPr>
              <a:t>Proposed Methodology</a:t>
            </a:r>
            <a:endParaRPr lang="en-IN" sz="2000" spc="-1" dirty="0">
              <a:solidFill>
                <a:srgbClr val="000000"/>
              </a:solidFill>
              <a:latin typeface="Times New Roman" panose="02020603050405020304" pitchFamily="18" charset="0"/>
              <a:cs typeface="Times New Roman" panose="02020603050405020304" pitchFamily="18" charset="0"/>
            </a:endParaRPr>
          </a:p>
          <a:p>
            <a:pPr>
              <a:spcBef>
                <a:spcPts val="1001"/>
              </a:spcBef>
              <a:buClr>
                <a:srgbClr val="000000"/>
              </a:buClr>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References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Because of a highly competitive and continually evolving market, telecom businesses have a difficult time keeping consumers, which makes churn forecasts essential to sustaining profitability.</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detecting small clues that predict client defection, machine learning (ML) approaches provide advanced abilities to evaluate huge quantities of consumer data and predict churn.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purpose of this study is to investigate and evaluate machine learning (ML) models for telecom churn prediction to create efficient algorithms that will lower churn rates and improve customer retention strategies.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Operators will be able to improve resource allocation, lower acquisition costs, and cultivate enduring customer loyalty with the help of the findings, which are anticipated to offer insightful information for managing client relationships in the telecom sector.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dynamic telecom industry, the effective application of machine learning (ML) churn models for forecasting has the potential to encourage long-term growth and competitive advantage.</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99753" y="0"/>
            <a:ext cx="12291153" cy="723207"/>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5" name="Table 5">
            <a:extLst>
              <a:ext uri="{FF2B5EF4-FFF2-40B4-BE49-F238E27FC236}">
                <a16:creationId xmlns:a16="http://schemas.microsoft.com/office/drawing/2014/main" id="{1795AA7A-8B4B-8FDB-5D10-E4C5E0305E65}"/>
              </a:ext>
            </a:extLst>
          </p:cNvPr>
          <p:cNvGraphicFramePr>
            <a:graphicFrameLocks noGrp="1"/>
          </p:cNvGraphicFramePr>
          <p:nvPr>
            <p:ph/>
            <p:extLst>
              <p:ext uri="{D42A27DB-BD31-4B8C-83A1-F6EECF244321}">
                <p14:modId xmlns:p14="http://schemas.microsoft.com/office/powerpoint/2010/main" val="810673799"/>
              </p:ext>
            </p:extLst>
          </p:nvPr>
        </p:nvGraphicFramePr>
        <p:xfrm>
          <a:off x="115869" y="1047404"/>
          <a:ext cx="11729767" cy="5595925"/>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 Rajeswari</a:t>
                      </a:r>
                    </a:p>
                    <a:p>
                      <a:r>
                        <a:rPr lang="en-US" sz="1400" dirty="0"/>
                        <a:t>Dr. K. </a:t>
                      </a:r>
                      <a:r>
                        <a:rPr lang="en-US" sz="1400" dirty="0" err="1"/>
                        <a:t>Thangadurai</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Machine Learning Techniques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International Journal of Innovative Technology and Exploring Engineering (IJITEE)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Logistic Regression</a:t>
                      </a:r>
                    </a:p>
                    <a:p>
                      <a:r>
                        <a:rPr lang="en-US" sz="1400" dirty="0"/>
                        <a:t>Decision Trees</a:t>
                      </a:r>
                    </a:p>
                    <a:p>
                      <a:r>
                        <a:rPr lang="en-US" sz="1400" dirty="0"/>
                        <a:t>Random Forest</a:t>
                      </a:r>
                    </a:p>
                    <a:p>
                      <a:r>
                        <a:rPr lang="en-US" sz="1400" dirty="0"/>
                        <a:t>Gradient Boosting Machines (GBM). </a:t>
                      </a:r>
                    </a:p>
                    <a:p>
                      <a:endParaRPr lang="en-US" sz="1400" dirty="0"/>
                    </a:p>
                    <a:p>
                      <a:r>
                        <a:rPr lang="en-US" sz="1400" dirty="0"/>
                        <a:t>The authors compare the performance of these techniques based on metrics like accuracy, precision, recall, and F1-score.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concludes that Gradient Boosting Machines outperform other techniques in terms of predictive accuracy for telecom churn prediction.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r h="2351667">
                <a:tc>
                  <a:txBody>
                    <a:bodyPr/>
                    <a:lstStyle/>
                    <a:p>
                      <a:r>
                        <a:rPr lang="en-US" sz="1400" dirty="0"/>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sv-SE" sz="1400" b="0" kern="1200" dirty="0">
                          <a:solidFill>
                            <a:schemeClr val="dk1"/>
                          </a:solidFill>
                          <a:effectLst/>
                        </a:rPr>
                        <a:t>S. Karthik</a:t>
                      </a:r>
                    </a:p>
                    <a:p>
                      <a:r>
                        <a:rPr lang="sv-SE" sz="1400" b="0" kern="1200" dirty="0">
                          <a:solidFill>
                            <a:schemeClr val="dk1"/>
                          </a:solidFill>
                          <a:effectLst/>
                        </a:rPr>
                        <a:t>Dr. K. Duraiswamy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Comparative Study of Telecom Churn Prediction Techniques using Machine Learning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International Journal of Advanced Research in Computer Engineering &amp; Technology (IJARCET)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presents a comparative study of machine learning algorithms such as Support Vector Machines (SVM), K-Nearest Neighbors (KNN), and Artificial Neural Networks (ANN) for telecom churn prediction. The authors evaluate these techniques based on accuracy, sensitivity, specificity, and area under the ROC curve.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research indicates that SVM demonstrates superior performance compared to KNN and ANN in predicting telecom churn.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41163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96A1795D-159F-10DD-E53D-5EC1B282D85A}"/>
              </a:ext>
            </a:extLst>
          </p:cNvPr>
          <p:cNvGraphicFramePr>
            <a:graphicFrameLocks/>
          </p:cNvGraphicFramePr>
          <p:nvPr>
            <p:extLst>
              <p:ext uri="{D42A27DB-BD31-4B8C-83A1-F6EECF244321}">
                <p14:modId xmlns:p14="http://schemas.microsoft.com/office/powerpoint/2010/main" val="1269090330"/>
              </p:ext>
            </p:extLst>
          </p:nvPr>
        </p:nvGraphicFramePr>
        <p:xfrm>
          <a:off x="115869" y="1047404"/>
          <a:ext cx="11729767" cy="5295832"/>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sv-SE" sz="1400" dirty="0"/>
                        <a:t>A. Gupta</a:t>
                      </a:r>
                    </a:p>
                    <a:p>
                      <a:r>
                        <a:rPr lang="sv-SE" sz="1400" dirty="0"/>
                        <a:t>Dr. P. Kumar</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Ensemble Learning Techniques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International Journal of Computer Applications (IJCA)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focuses on ensemble learning techniques such as Bagging, Boosting, and Stacking for telecom churn prediction. The authors build ensemble models by combining multiple base classifiers like Decision Trees, Random Forest, and Gradient Boosting Machines.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concludes that ensemble learning techniques significantly enhance predictive performance for telecom churn prediction compared to individual classifiers.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r h="2351667">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sv-SE" sz="1400" b="0" kern="1200" dirty="0">
                          <a:solidFill>
                            <a:schemeClr val="dk1"/>
                          </a:solidFill>
                          <a:effectLst/>
                        </a:rPr>
                        <a:t>R. Sharma</a:t>
                      </a:r>
                    </a:p>
                    <a:p>
                      <a:r>
                        <a:rPr lang="sv-SE" sz="1400" b="0" kern="1200" dirty="0">
                          <a:solidFill>
                            <a:schemeClr val="dk1"/>
                          </a:solidFill>
                          <a:effectLst/>
                        </a:rPr>
                        <a:t>Dr. N. Gupta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Telecom Churn Prediction using Feature Selection and Machine Learning 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International Journal of Advanced Research in Computer Engineering &amp; Technology (IJARCET)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investigates the impact of feature selection techniques such as Recursive Feature Elimination (RFE) and Principal Component Analysis (PCA) on telecom churn prediction using machine learning algorithms like Logistic Regression, Random Forest, and Naive Bayes.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results indicate that feature selection improves the efficiency and effectiveness of machine learning models for telecom churn prediction, with RFE showing better performance compared to PCA.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4116359"/>
                  </a:ext>
                </a:extLst>
              </a:tr>
            </a:tbl>
          </a:graphicData>
        </a:graphic>
      </p:graphicFrame>
    </p:spTree>
    <p:extLst>
      <p:ext uri="{BB962C8B-B14F-4D97-AF65-F5344CB8AC3E}">
        <p14:creationId xmlns:p14="http://schemas.microsoft.com/office/powerpoint/2010/main" val="275190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3AA10D1-5B2E-9F9E-FDCB-94418321B871}"/>
              </a:ext>
            </a:extLst>
          </p:cNvPr>
          <p:cNvGraphicFramePr>
            <a:graphicFrameLocks/>
          </p:cNvGraphicFramePr>
          <p:nvPr>
            <p:extLst>
              <p:ext uri="{D42A27DB-BD31-4B8C-83A1-F6EECF244321}">
                <p14:modId xmlns:p14="http://schemas.microsoft.com/office/powerpoint/2010/main" val="3417207882"/>
              </p:ext>
            </p:extLst>
          </p:nvPr>
        </p:nvGraphicFramePr>
        <p:xfrm>
          <a:off x="115869" y="1047404"/>
          <a:ext cx="11729767" cy="2944165"/>
        </p:xfrm>
        <a:graphic>
          <a:graphicData uri="http://schemas.openxmlformats.org/drawingml/2006/table">
            <a:tbl>
              <a:tblPr firstRow="1" bandRow="1">
                <a:tableStyleId>{073A0DAA-6AF3-43AB-8588-CEC1D06C72B9}</a:tableStyleId>
              </a:tblPr>
              <a:tblGrid>
                <a:gridCol w="723641">
                  <a:extLst>
                    <a:ext uri="{9D8B030D-6E8A-4147-A177-3AD203B41FA5}">
                      <a16:colId xmlns:a16="http://schemas.microsoft.com/office/drawing/2014/main" val="312133260"/>
                    </a:ext>
                  </a:extLst>
                </a:gridCol>
                <a:gridCol w="1770077">
                  <a:extLst>
                    <a:ext uri="{9D8B030D-6E8A-4147-A177-3AD203B41FA5}">
                      <a16:colId xmlns:a16="http://schemas.microsoft.com/office/drawing/2014/main" val="2339156976"/>
                    </a:ext>
                  </a:extLst>
                </a:gridCol>
                <a:gridCol w="2063691">
                  <a:extLst>
                    <a:ext uri="{9D8B030D-6E8A-4147-A177-3AD203B41FA5}">
                      <a16:colId xmlns:a16="http://schemas.microsoft.com/office/drawing/2014/main" val="385171923"/>
                    </a:ext>
                  </a:extLst>
                </a:gridCol>
                <a:gridCol w="1803633">
                  <a:extLst>
                    <a:ext uri="{9D8B030D-6E8A-4147-A177-3AD203B41FA5}">
                      <a16:colId xmlns:a16="http://schemas.microsoft.com/office/drawing/2014/main" val="148402311"/>
                    </a:ext>
                  </a:extLst>
                </a:gridCol>
                <a:gridCol w="2592199">
                  <a:extLst>
                    <a:ext uri="{9D8B030D-6E8A-4147-A177-3AD203B41FA5}">
                      <a16:colId xmlns:a16="http://schemas.microsoft.com/office/drawing/2014/main" val="524132796"/>
                    </a:ext>
                  </a:extLst>
                </a:gridCol>
                <a:gridCol w="2776526">
                  <a:extLst>
                    <a:ext uri="{9D8B030D-6E8A-4147-A177-3AD203B41FA5}">
                      <a16:colId xmlns:a16="http://schemas.microsoft.com/office/drawing/2014/main" val="1433953484"/>
                    </a:ext>
                  </a:extLst>
                </a:gridCol>
              </a:tblGrid>
              <a:tr h="441230">
                <a:tc>
                  <a:txBody>
                    <a:bodyPr/>
                    <a:lstStyle/>
                    <a:p>
                      <a:r>
                        <a:rPr lang="en-US" sz="1400" dirty="0"/>
                        <a:t>Sno.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Author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Title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Publishing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Conclusion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6984770"/>
                  </a:ext>
                </a:extLst>
              </a:tr>
              <a:tr h="2502935">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dirty="0"/>
                        <a:t>M. Singh</a:t>
                      </a:r>
                    </a:p>
                    <a:p>
                      <a:r>
                        <a:rPr lang="en-US" sz="1400" dirty="0"/>
                        <a:t>Dr. S. Jain</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Telecom Churn Prediction using Deep Learning Models</a:t>
                      </a:r>
                      <a:endParaRPr lang="en-GB"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International Journal of Engineering and Advanced Technology (IJEAT)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learning models Convolutional Neural Networks (CNN) </a:t>
                      </a:r>
                    </a:p>
                    <a:p>
                      <a:r>
                        <a:rPr lang="en-US" sz="1400" dirty="0">
                          <a:latin typeface="Times New Roman" panose="02020603050405020304" pitchFamily="18" charset="0"/>
                          <a:cs typeface="Times New Roman" panose="02020603050405020304" pitchFamily="18" charset="0"/>
                        </a:rPr>
                        <a:t>Long Short-Term Memory (LSTM)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authors compare the performance of these models with traditional machine learning techniques.</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kern="1200" dirty="0">
                          <a:solidFill>
                            <a:schemeClr val="dk1"/>
                          </a:solidFill>
                          <a:effectLst/>
                        </a:rPr>
                        <a:t>The study suggests that deep learning models, particularly LSTM networks, offer promising results for telecom churn prediction, especially in handling sequential data and capturing complex patterns.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81865"/>
                  </a:ext>
                </a:extLst>
              </a:tr>
            </a:tbl>
          </a:graphicData>
        </a:graphic>
      </p:graphicFrame>
    </p:spTree>
    <p:extLst>
      <p:ext uri="{BB962C8B-B14F-4D97-AF65-F5344CB8AC3E}">
        <p14:creationId xmlns:p14="http://schemas.microsoft.com/office/powerpoint/2010/main" val="31400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p:spPr>
        <p:txBody>
          <a:bodyPr lIns="90000" tIns="45000" rIns="90000" bIns="45000" anchor="ctr">
            <a:normAutofit/>
          </a:bodyPr>
          <a:lstStyle/>
          <a:p>
            <a:pPr indent="0" algn="ctr">
              <a:buNone/>
              <a:tabLst>
                <a:tab pos="0" algn="l"/>
              </a:tabLst>
            </a:pPr>
            <a:r>
              <a:rPr lang="en-US" b="1" strike="noStrike" spc="-1" dirty="0">
                <a:solidFill>
                  <a:srgbClr val="000000"/>
                </a:solidFill>
                <a:latin typeface="Times New Roman" panose="02020603050405020304" pitchFamily="18" charset="0"/>
                <a:cs typeface="Times New Roman" panose="02020603050405020304" pitchFamily="18" charset="0"/>
              </a:rPr>
              <a:t>Problem Statement</a:t>
            </a:r>
          </a:p>
        </p:txBody>
      </p:sp>
      <p:sp>
        <p:nvSpPr>
          <p:cNvPr id="51" name="PlaceHolder 2"/>
          <p:cNvSpPr>
            <a:spLocks noGrp="1"/>
          </p:cNvSpPr>
          <p:nvPr>
            <p:ph type="title"/>
          </p:nvPr>
        </p:nvSpPr>
        <p:spPr>
          <a:xfrm>
            <a:off x="609480" y="1604520"/>
            <a:ext cx="10972440" cy="3977280"/>
          </a:xfrm>
        </p:spPr>
        <p:txBody>
          <a:bodyPr lIns="90000" tIns="45000" rIns="90000" bIns="45000" anchor="t">
            <a:normAutofit/>
          </a:bodyPr>
          <a:lstStyle/>
          <a:p>
            <a:pPr marL="0" marR="0" indent="0" algn="just">
              <a:spcBef>
                <a:spcPts val="0"/>
              </a:spcBef>
              <a:spcAft>
                <a:spcPts val="800"/>
              </a:spcAft>
              <a:buNone/>
            </a:pPr>
            <a:r>
              <a:rPr lang="en-US" sz="1800" b="0" strike="noStrike" spc="-1" dirty="0">
                <a:solidFill>
                  <a:srgbClr val="000000"/>
                </a:solidFill>
                <a:latin typeface="Times New Roman" panose="02020603050405020304" pitchFamily="18" charset="0"/>
                <a:cs typeface="Times New Roman" panose="02020603050405020304" pitchFamily="18" charset="0"/>
              </a:rPr>
              <a:t>Predicting the loss of customers is critical to ensuring profitability and growth in the telecommunications industry. In order to predict telecom churn, this research will use algorithms that use machine learning to analyze past customer data, including demographics, usage trends, and service subscriptions. Our goal is to find predictive variables and build strong models that can correctly anticipate churn through data preparation, model selection, and evaluation. The objective is to provide telecom firms with actionable insights through the deployment of understandable models, allowing them to take proactive measures to reduce the loss of customers and increase engagement.</a:t>
            </a:r>
          </a:p>
          <a:p>
            <a:pPr marL="0" marR="0" indent="0" algn="just">
              <a:spcBef>
                <a:spcPts val="0"/>
              </a:spcBef>
              <a:spcAft>
                <a:spcPts val="800"/>
              </a:spcAft>
              <a:buNone/>
            </a:pPr>
            <a:endParaRPr lang="en-US"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7" name="Picture 2" descr="Customer Churn Analysis in the Telecom Industry">
            <a:extLst>
              <a:ext uri="{FF2B5EF4-FFF2-40B4-BE49-F238E27FC236}">
                <a16:creationId xmlns:a16="http://schemas.microsoft.com/office/drawing/2014/main" id="{FE8F272D-7896-9BF6-DE6E-9B8FBD31A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425" y="3768511"/>
            <a:ext cx="5593977" cy="25519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pact of churn in telecom Industry. How BI can potentially solve the  problem?">
            <a:extLst>
              <a:ext uri="{FF2B5EF4-FFF2-40B4-BE49-F238E27FC236}">
                <a16:creationId xmlns:a16="http://schemas.microsoft.com/office/drawing/2014/main" id="{C13B1596-648D-D08B-06B7-EB6146DA1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6498" y="3745635"/>
            <a:ext cx="4635422" cy="2574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0434-927A-99EA-9EAA-704B506B2A93}"/>
              </a:ext>
            </a:extLst>
          </p:cNvPr>
          <p:cNvSpPr>
            <a:spLocks noGrp="1"/>
          </p:cNvSpPr>
          <p:nvPr>
            <p:ph type="title"/>
          </p:nvPr>
        </p:nvSpPr>
        <p:spPr>
          <a:xfrm>
            <a:off x="609480" y="615142"/>
            <a:ext cx="10972440" cy="1280160"/>
          </a:xfrm>
        </p:spPr>
        <p:txBody>
          <a:bodyPr/>
          <a:lstStyle/>
          <a:p>
            <a:pPr algn="ctr"/>
            <a:r>
              <a:rPr lang="en-US" b="1" spc="-1" dirty="0">
                <a:solidFill>
                  <a:srgbClr val="000000"/>
                </a:solidFill>
                <a:latin typeface="Times New Roman"/>
              </a:rPr>
              <a:t>Objective of the project</a:t>
            </a:r>
            <a:endParaRPr lang="en-IN" dirty="0"/>
          </a:p>
        </p:txBody>
      </p:sp>
      <p:sp>
        <p:nvSpPr>
          <p:cNvPr id="6" name="Content Placeholder 2">
            <a:extLst>
              <a:ext uri="{FF2B5EF4-FFF2-40B4-BE49-F238E27FC236}">
                <a16:creationId xmlns:a16="http://schemas.microsoft.com/office/drawing/2014/main" id="{0E51418E-1DEE-ADF1-63D6-CB8FCC021F50}"/>
              </a:ext>
            </a:extLst>
          </p:cNvPr>
          <p:cNvSpPr txBox="1">
            <a:spLocks/>
          </p:cNvSpPr>
          <p:nvPr/>
        </p:nvSpPr>
        <p:spPr>
          <a:xfrm>
            <a:off x="1097280" y="2108201"/>
            <a:ext cx="10058400" cy="3760891"/>
          </a:xfrm>
          <a:prstGeom prst="rect">
            <a:avLst/>
          </a:prstGeom>
          <a:noFill/>
          <a:ln w="0">
            <a:noFill/>
          </a:ln>
        </p:spPr>
        <p:txBody>
          <a:bodyPr lIns="90000" tIns="45000" rIns="90000" bIns="45000" anchor="ctr">
            <a:noAutofit/>
          </a:bodyPr>
          <a:lstStyle>
            <a:defPPr>
              <a:defRPr lang="en-US"/>
            </a:defPPr>
            <a:lvl1pPr marL="0" indent="0" algn="ctr" defTabSz="914400" rtl="0" eaLnBrk="1" latinLnBrk="0" hangingPunct="1">
              <a:lnSpc>
                <a:spcPct val="100000"/>
              </a:lnSpc>
              <a:buNone/>
              <a:tabLst>
                <a:tab pos="0" algn="l"/>
              </a:tabLst>
              <a:defRPr lang="en-IN" sz="1400" b="0" strike="noStrike" kern="1200" spc="-1">
                <a:solidFill>
                  <a:srgbClr val="000000"/>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Minimize Customer Churn </a:t>
            </a: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The primary goal is to develop a predictive model that minimizes customer churn in the telecom industry.</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Improve Customer Retention</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Identify factors influencing churn to implement targeted retention strategies and improve overall customer retention rates.</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Enhance Customer Satisfaction</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Use the insights gained from the model to address issues leading to churn and enhance customer satisfaction by resolving pain points.</a:t>
            </a:r>
          </a:p>
          <a:p>
            <a:pPr algn="just">
              <a:lnSpc>
                <a:spcPct val="150000"/>
              </a:lnSpc>
            </a:pPr>
            <a:r>
              <a:rPr lang="en-US" b="1" i="0" dirty="0">
                <a:effectLst/>
                <a:latin typeface="Times New Roman" panose="02020603050405020304" pitchFamily="18" charset="0"/>
                <a:cs typeface="Times New Roman" panose="02020603050405020304" pitchFamily="18" charset="0"/>
              </a:rPr>
              <a:t>Proactive Customer Service</a:t>
            </a:r>
            <a:endParaRPr lang="en-US" b="0" i="0" dirty="0">
              <a:effectLst/>
              <a:latin typeface="Times New Roman" panose="02020603050405020304" pitchFamily="18" charset="0"/>
              <a:cs typeface="Times New Roman" panose="02020603050405020304" pitchFamily="18" charset="0"/>
            </a:endParaRPr>
          </a:p>
          <a:p>
            <a:pPr lvl="1" algn="just">
              <a:lnSpc>
                <a:spcPct val="150000"/>
              </a:lnSpc>
            </a:pPr>
            <a:r>
              <a:rPr lang="en-US" sz="1400" b="0" i="0" dirty="0">
                <a:effectLst/>
                <a:latin typeface="Times New Roman" panose="02020603050405020304" pitchFamily="18" charset="0"/>
                <a:cs typeface="Times New Roman" panose="02020603050405020304" pitchFamily="18" charset="0"/>
              </a:rPr>
              <a:t>Enable the telecom company to take proactive measures in addressing potential issues or concerns, preventing customer dissatisfaction and churn.</a:t>
            </a:r>
          </a:p>
          <a:p>
            <a:pPr algn="just">
              <a:lnSpc>
                <a:spcPct val="150000"/>
              </a:lnSpc>
            </a:pPr>
            <a:r>
              <a:rPr lang="en-US" b="1" i="0" dirty="0">
                <a:effectLst/>
                <a:latin typeface="Times New Roman" panose="02020603050405020304" pitchFamily="18" charset="0"/>
                <a:cs typeface="Times New Roman" panose="02020603050405020304" pitchFamily="18" charset="0"/>
              </a:rPr>
              <a:t>Competitive Advantage</a:t>
            </a:r>
            <a:endParaRPr lang="en-US" b="0" i="0" dirty="0">
              <a:effectLst/>
              <a:latin typeface="Times New Roman" panose="02020603050405020304" pitchFamily="18" charset="0"/>
              <a:cs typeface="Times New Roman" panose="02020603050405020304" pitchFamily="18" charset="0"/>
            </a:endParaRPr>
          </a:p>
          <a:p>
            <a:pPr lvl="1" algn="just">
              <a:lnSpc>
                <a:spcPct val="150000"/>
              </a:lnSpc>
            </a:pPr>
            <a:r>
              <a:rPr lang="en-US" sz="1400" b="0" i="0" dirty="0">
                <a:effectLst/>
                <a:latin typeface="Times New Roman" panose="02020603050405020304" pitchFamily="18" charset="0"/>
                <a:cs typeface="Times New Roman" panose="02020603050405020304" pitchFamily="18" charset="0"/>
              </a:rPr>
              <a:t>Gain a competitive advantage by leveraging predictive analytics to stay ahead in the dynamic telecom market and offer superior customer service.</a:t>
            </a:r>
          </a:p>
        </p:txBody>
      </p:sp>
    </p:spTree>
    <p:extLst>
      <p:ext uri="{BB962C8B-B14F-4D97-AF65-F5344CB8AC3E}">
        <p14:creationId xmlns:p14="http://schemas.microsoft.com/office/powerpoint/2010/main" val="41543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2A6E-2E7A-B3E4-0A16-A56567A17709}"/>
              </a:ext>
            </a:extLst>
          </p:cNvPr>
          <p:cNvSpPr>
            <a:spLocks noGrp="1"/>
          </p:cNvSpPr>
          <p:nvPr>
            <p:ph type="title"/>
          </p:nvPr>
        </p:nvSpPr>
        <p:spPr>
          <a:xfrm>
            <a:off x="609480" y="273600"/>
            <a:ext cx="10972440" cy="1144800"/>
          </a:xfrm>
        </p:spPr>
        <p:txBody>
          <a:bodyPr lIns="0" tIns="0" rIns="0" bIns="0" anchor="ctr">
            <a:normAutofit/>
          </a:bodyPr>
          <a:lstStyle/>
          <a:p>
            <a:pPr algn="ctr"/>
            <a:r>
              <a:rPr lang="en-IN" kern="1200" spc="-1" dirty="0">
                <a:solidFill>
                  <a:srgbClr val="000000"/>
                </a:solidFill>
                <a:latin typeface="Times New Roman" panose="02020603050405020304" pitchFamily="18" charset="0"/>
                <a:cs typeface="Times New Roman" panose="02020603050405020304" pitchFamily="18" charset="0"/>
              </a:rPr>
              <a:t>Dataset Collection</a:t>
            </a:r>
          </a:p>
        </p:txBody>
      </p:sp>
      <p:sp>
        <p:nvSpPr>
          <p:cNvPr id="7" name="TextBox 6">
            <a:extLst>
              <a:ext uri="{FF2B5EF4-FFF2-40B4-BE49-F238E27FC236}">
                <a16:creationId xmlns:a16="http://schemas.microsoft.com/office/drawing/2014/main" id="{DB4A6E78-F6BE-026F-4EF3-E0743AAAA3ED}"/>
              </a:ext>
            </a:extLst>
          </p:cNvPr>
          <p:cNvSpPr txBox="1"/>
          <p:nvPr/>
        </p:nvSpPr>
        <p:spPr>
          <a:xfrm>
            <a:off x="609480" y="1604520"/>
            <a:ext cx="10687516" cy="1313247"/>
          </a:xfrm>
          <a:prstGeom prst="rect">
            <a:avLst/>
          </a:prstGeom>
          <a:noFill/>
          <a:ln w="0">
            <a:noFill/>
          </a:ln>
        </p:spPr>
        <p:txBody>
          <a:bodyPr lIns="0" tIns="0" rIns="0" bIns="0" rtlCol="0" anchor="t">
            <a:normAutofit/>
          </a:bodyPr>
          <a:lstStyle/>
          <a:p>
            <a:pPr marL="228600">
              <a:lnSpc>
                <a:spcPct val="90000"/>
              </a:lnSpc>
              <a:spcBef>
                <a:spcPts val="1417"/>
              </a:spcBef>
            </a:pPr>
            <a:r>
              <a:rPr lang="en-IN" kern="1200" spc="-1" dirty="0">
                <a:solidFill>
                  <a:srgbClr val="000000"/>
                </a:solidFill>
                <a:latin typeface="Times New Roman" panose="02020603050405020304" pitchFamily="18" charset="0"/>
                <a:cs typeface="Times New Roman" panose="02020603050405020304" pitchFamily="18" charset="0"/>
              </a:rPr>
              <a:t>Below is th</a:t>
            </a:r>
            <a:r>
              <a:rPr lang="en-IN" spc="-1" dirty="0">
                <a:solidFill>
                  <a:srgbClr val="000000"/>
                </a:solidFill>
                <a:latin typeface="Times New Roman" panose="02020603050405020304" pitchFamily="18" charset="0"/>
                <a:cs typeface="Times New Roman" panose="02020603050405020304" pitchFamily="18" charset="0"/>
              </a:rPr>
              <a:t>e dataset we will be using for performing telecom churn prediction using ML algorithms </a:t>
            </a:r>
            <a:endParaRPr lang="en-IN" kern="1200" spc="-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E3841D25-141C-E3E4-F697-662DFF24E537}"/>
              </a:ext>
            </a:extLst>
          </p:cNvPr>
          <p:cNvPicPr>
            <a:picLocks noChangeAspect="1"/>
          </p:cNvPicPr>
          <p:nvPr/>
        </p:nvPicPr>
        <p:blipFill>
          <a:blip r:embed="rId2"/>
          <a:stretch>
            <a:fillRect/>
          </a:stretch>
        </p:blipFill>
        <p:spPr>
          <a:xfrm>
            <a:off x="708093" y="2177935"/>
            <a:ext cx="10775213" cy="4040705"/>
          </a:xfrm>
          <a:prstGeom prst="rect">
            <a:avLst/>
          </a:prstGeom>
          <a:noFill/>
          <a:ln w="0">
            <a:noFill/>
          </a:ln>
        </p:spPr>
      </p:pic>
    </p:spTree>
    <p:extLst>
      <p:ext uri="{BB962C8B-B14F-4D97-AF65-F5344CB8AC3E}">
        <p14:creationId xmlns:p14="http://schemas.microsoft.com/office/powerpoint/2010/main" val="39449087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1445</TotalTime>
  <Words>1324</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Wingdings</vt:lpstr>
      <vt:lpstr>Office Theme</vt:lpstr>
      <vt:lpstr>Review-2 Telecom Churn Prediction using ML Model</vt:lpstr>
      <vt:lpstr>Overview</vt:lpstr>
      <vt:lpstr>Introduction</vt:lpstr>
      <vt:lpstr>Literature Review</vt:lpstr>
      <vt:lpstr>PowerPoint Presentation</vt:lpstr>
      <vt:lpstr>PowerPoint Presentation</vt:lpstr>
      <vt:lpstr>Problem Statement</vt:lpstr>
      <vt:lpstr>Objective of the project</vt:lpstr>
      <vt:lpstr>Dataset Collection</vt:lpstr>
      <vt:lpstr>Proposed  Methodology/Algorithm</vt:lpstr>
      <vt:lpstr>Proposed  Methodology/Algorithm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Nihal</dc:creator>
  <dc:description/>
  <cp:lastModifiedBy>jaideep sharma</cp:lastModifiedBy>
  <cp:revision>40</cp:revision>
  <dcterms:created xsi:type="dcterms:W3CDTF">2023-08-05T05:18:30Z</dcterms:created>
  <dcterms:modified xsi:type="dcterms:W3CDTF">2024-04-23T12:57:14Z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