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2"/>
    <p:sldId id="257" r:id="rId3"/>
    <p:sldId id="258" r:id="rId4"/>
    <p:sldId id="259" r:id="rId5"/>
    <p:sldId id="266" r:id="rId6"/>
    <p:sldId id="270" r:id="rId7"/>
    <p:sldId id="260" r:id="rId8"/>
    <p:sldId id="271" r:id="rId9"/>
    <p:sldId id="273" r:id="rId10"/>
    <p:sldId id="272" r:id="rId11"/>
    <p:sldId id="275" r:id="rId12"/>
    <p:sldId id="277" r:id="rId13"/>
    <p:sldId id="278" r:id="rId14"/>
    <p:sldId id="280" r:id="rId15"/>
    <p:sldId id="281" r:id="rId16"/>
    <p:sldId id="276" r:id="rId17"/>
    <p:sldId id="279" r:id="rId18"/>
    <p:sldId id="263" r:id="rId19"/>
    <p:sldId id="264"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5726" autoAdjust="0"/>
  </p:normalViewPr>
  <p:slideViewPr>
    <p:cSldViewPr snapToGrid="0">
      <p:cViewPr varScale="1">
        <p:scale>
          <a:sx n="81" d="100"/>
          <a:sy n="81" d="100"/>
        </p:scale>
        <p:origin x="6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a:bodyPr>
          <a:lstStyle/>
          <a:p>
            <a:pPr marL="246960" indent="0" algn="ctr">
              <a:lnSpc>
                <a:spcPct val="2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spc="-1" dirty="0">
                <a:solidFill>
                  <a:srgbClr val="333333"/>
                </a:solidFill>
                <a:latin typeface="Times New Roman" panose="02020603050405020304" pitchFamily="18" charset="0"/>
                <a:cs typeface="Times New Roman" panose="02020603050405020304" pitchFamily="18" charset="0"/>
              </a:rPr>
              <a:t>NIHAL AGARWAL</a:t>
            </a:r>
            <a:r>
              <a:rPr lang="en-US" sz="1800" b="0" strike="noStrike" spc="-1" dirty="0">
                <a:solidFill>
                  <a:srgbClr val="333333"/>
                </a:solidFill>
                <a:latin typeface="Times New Roman" panose="02020603050405020304" pitchFamily="18" charset="0"/>
                <a:cs typeface="Times New Roman" panose="02020603050405020304" pitchFamily="18" charset="0"/>
              </a:rPr>
              <a:t> – 2010030413 </a:t>
            </a:r>
          </a:p>
          <a:p>
            <a:pPr marL="246960" indent="0" algn="ctr">
              <a:lnSpc>
                <a:spcPct val="100000"/>
              </a:lnSpc>
              <a:spcBef>
                <a:spcPts val="1001"/>
              </a:spcBef>
              <a:buNone/>
              <a:tabLst>
                <a:tab pos="0" algn="l"/>
              </a:tabLst>
            </a:pPr>
            <a:r>
              <a:rPr lang="en-US" sz="1800" spc="-1" dirty="0">
                <a:solidFill>
                  <a:srgbClr val="333333"/>
                </a:solidFill>
                <a:latin typeface="Times New Roman" panose="02020603050405020304" pitchFamily="18" charset="0"/>
                <a:cs typeface="Times New Roman" panose="02020603050405020304" pitchFamily="18" charset="0"/>
              </a:rPr>
              <a:t>JAIDEEP SHARMA – 2010030374 </a:t>
            </a:r>
            <a:r>
              <a:rPr lang="en-US" sz="1800" b="0" strike="noStrike" spc="-1" dirty="0">
                <a:solidFill>
                  <a:srgbClr val="333333"/>
                </a:solidFill>
                <a:latin typeface="Times New Roman" panose="02020603050405020304" pitchFamily="18" charset="0"/>
                <a:cs typeface="Times New Roman" panose="02020603050405020304" pitchFamily="18" charset="0"/>
              </a:rPr>
              <a:t> </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just">
              <a:lnSpc>
                <a:spcPct val="2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panose="02020603050405020304" pitchFamily="18" charset="0"/>
                <a:cs typeface="Times New Roman" panose="02020603050405020304" pitchFamily="18" charset="0"/>
              </a:rPr>
              <a:t>Under the Guidance of</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spc="-1" dirty="0">
                <a:solidFill>
                  <a:srgbClr val="333333"/>
                </a:solidFill>
                <a:latin typeface="Times New Roman" panose="02020603050405020304" pitchFamily="18" charset="0"/>
                <a:cs typeface="Times New Roman" panose="02020603050405020304" pitchFamily="18" charset="0"/>
              </a:rPr>
              <a:t>Dr. Kakali Das</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IN" sz="1800" spc="-1" dirty="0">
                <a:solidFill>
                  <a:srgbClr val="000000"/>
                </a:solidFill>
                <a:latin typeface="Times New Roman" panose="02020603050405020304" pitchFamily="18" charset="0"/>
                <a:cs typeface="Times New Roman" panose="02020603050405020304" pitchFamily="18" charset="0"/>
              </a:rPr>
              <a:t>Assistant Professor</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1800" b="0" strike="noStrike" spc="-1" dirty="0">
                <a:solidFill>
                  <a:srgbClr val="333333"/>
                </a:solidFill>
                <a:latin typeface="Times New Roman" panose="02020603050405020304" pitchFamily="18" charset="0"/>
                <a:cs typeface="Times New Roman" panose="02020603050405020304" pitchFamily="18" charset="0"/>
              </a:rPr>
              <a:t>Computer Science and Engineering Department </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1800" b="0" strike="noStrike" spc="-1" dirty="0">
                <a:solidFill>
                  <a:srgbClr val="333333"/>
                </a:solidFill>
                <a:latin typeface="Times New Roman" panose="02020603050405020304" pitchFamily="18" charset="0"/>
                <a:cs typeface="Times New Roman" panose="02020603050405020304" pitchFamily="18" charset="0"/>
              </a:rPr>
              <a:t>KL Hyderabad Off Campus, Aziz Nagar ,Hyderabad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nSpc>
                <a:spcPct val="9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43" name="PlaceHolder 2"/>
          <p:cNvSpPr>
            <a:spLocks noGrp="1"/>
          </p:cNvSpPr>
          <p:nvPr>
            <p:ph type="title"/>
          </p:nvPr>
        </p:nvSpPr>
        <p:spPr>
          <a:xfrm>
            <a:off x="0" y="0"/>
            <a:ext cx="12191400" cy="168984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b="0" strike="noStrike" spc="-1" dirty="0">
                <a:solidFill>
                  <a:srgbClr val="000000"/>
                </a:solidFill>
                <a:latin typeface="Times New Roman" panose="02020603050405020304" pitchFamily="18" charset="0"/>
                <a:cs typeface="Times New Roman" panose="02020603050405020304" pitchFamily="18" charset="0"/>
              </a:rPr>
              <a:t>Review-3</a:t>
            </a:r>
            <a:br>
              <a:rPr dirty="0">
                <a:latin typeface="Times New Roman" panose="02020603050405020304" pitchFamily="18" charset="0"/>
                <a:cs typeface="Times New Roman" panose="02020603050405020304" pitchFamily="18" charset="0"/>
              </a:rPr>
            </a:br>
            <a:r>
              <a:rPr lang="en-US" b="0" strike="noStrike" spc="-1" dirty="0">
                <a:solidFill>
                  <a:srgbClr val="000000"/>
                </a:solidFill>
                <a:latin typeface="Times New Roman" panose="02020603050405020304" pitchFamily="18" charset="0"/>
                <a:cs typeface="Times New Roman" panose="02020603050405020304" pitchFamily="18" charset="0"/>
              </a:rPr>
              <a:t>Telecom Churn Prediction using ML Model</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A744A2-28F9-E733-0622-5E54E54A368E}"/>
              </a:ext>
            </a:extLst>
          </p:cNvPr>
          <p:cNvSpPr txBox="1"/>
          <p:nvPr/>
        </p:nvSpPr>
        <p:spPr>
          <a:xfrm>
            <a:off x="8819561" y="6088559"/>
            <a:ext cx="3372439" cy="769441"/>
          </a:xfrm>
          <a:prstGeom prst="rect">
            <a:avLst/>
          </a:prstGeom>
          <a:noFill/>
        </p:spPr>
        <p:txBody>
          <a:bodyPr wrap="square">
            <a:spAutoFit/>
          </a:bodyPr>
          <a:lstStyle/>
          <a:p>
            <a:r>
              <a:rPr lang="en-US" sz="4400" b="1" dirty="0"/>
              <a:t>Team No 55</a:t>
            </a:r>
            <a:endParaRPr lang="en-IN" sz="4400" b="1" dirty="0"/>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4" end="4"/>
                                            </p:txEl>
                                          </p:spTgt>
                                        </p:tgtEl>
                                        <p:attrNameLst>
                                          <p:attrName>style.visibility</p:attrName>
                                        </p:attrNameLst>
                                      </p:cBhvr>
                                      <p:to>
                                        <p:strVal val="visible"/>
                                      </p:to>
                                    </p:set>
                                    <p:anim calcmode="lin" valueType="num">
                                      <p:cBhvr additive="repl">
                                        <p:cTn id="7"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5" end="5"/>
                                            </p:txEl>
                                          </p:spTgt>
                                        </p:tgtEl>
                                        <p:attrNameLst>
                                          <p:attrName>style.visibility</p:attrName>
                                        </p:attrNameLst>
                                      </p:cBhvr>
                                      <p:to>
                                        <p:strVal val="visible"/>
                                      </p:to>
                                    </p:set>
                                    <p:anim calcmode="lin" valueType="num">
                                      <p:cBhvr additive="repl">
                                        <p:cTn id="13" dur="500" fill="hold"/>
                                        <p:tgtEl>
                                          <p:spTgt spid="42">
                                            <p:txEl>
                                              <p:pRg st="5" end="5"/>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6" end="6"/>
                                            </p:txEl>
                                          </p:spTgt>
                                        </p:tgtEl>
                                        <p:attrNameLst>
                                          <p:attrName>style.visibility</p:attrName>
                                        </p:attrNameLst>
                                      </p:cBhvr>
                                      <p:to>
                                        <p:strVal val="visible"/>
                                      </p:to>
                                    </p:set>
                                    <p:anim calcmode="lin" valueType="num">
                                      <p:cBhvr additive="repl">
                                        <p:cTn id="19" dur="500" fill="hold"/>
                                        <p:tgtEl>
                                          <p:spTgt spid="42">
                                            <p:txEl>
                                              <p:pRg st="6" end="6"/>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b="1" strike="noStrike" spc="-1" dirty="0">
                <a:solidFill>
                  <a:srgbClr val="000000"/>
                </a:solidFill>
                <a:latin typeface="Times New Roman"/>
              </a:rPr>
              <a:t>Proposed </a:t>
            </a:r>
            <a:br>
              <a:rPr lang="en-US" b="1" strike="noStrike" spc="-1" dirty="0">
                <a:solidFill>
                  <a:srgbClr val="000000"/>
                </a:solidFill>
                <a:latin typeface="Times New Roman"/>
              </a:rPr>
            </a:br>
            <a:r>
              <a:rPr lang="en-US" b="1" strike="noStrike" spc="-1" dirty="0">
                <a:solidFill>
                  <a:srgbClr val="000000"/>
                </a:solidFill>
                <a:latin typeface="Times New Roman"/>
              </a:rPr>
              <a:t>Methodology/Algorithm</a:t>
            </a:r>
          </a:p>
        </p:txBody>
      </p:sp>
      <p:sp>
        <p:nvSpPr>
          <p:cNvPr id="4" name="Cylinder 3">
            <a:extLst>
              <a:ext uri="{FF2B5EF4-FFF2-40B4-BE49-F238E27FC236}">
                <a16:creationId xmlns:a16="http://schemas.microsoft.com/office/drawing/2014/main" id="{A5C19AC1-233F-D96A-0A5D-79EA636BA330}"/>
              </a:ext>
            </a:extLst>
          </p:cNvPr>
          <p:cNvSpPr/>
          <p:nvPr/>
        </p:nvSpPr>
        <p:spPr>
          <a:xfrm>
            <a:off x="1835405" y="1709638"/>
            <a:ext cx="1682152" cy="2058254"/>
          </a:xfrm>
          <a:prstGeom prst="can">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Collecting credit card data sets</a:t>
            </a:r>
          </a:p>
        </p:txBody>
      </p:sp>
      <p:sp>
        <p:nvSpPr>
          <p:cNvPr id="5" name="Rectangle 4">
            <a:extLst>
              <a:ext uri="{FF2B5EF4-FFF2-40B4-BE49-F238E27FC236}">
                <a16:creationId xmlns:a16="http://schemas.microsoft.com/office/drawing/2014/main" id="{CC7282EE-2A6D-275F-569E-8B6B14006A20}"/>
              </a:ext>
            </a:extLst>
          </p:cNvPr>
          <p:cNvSpPr/>
          <p:nvPr/>
        </p:nvSpPr>
        <p:spPr>
          <a:xfrm>
            <a:off x="4776978" y="2138006"/>
            <a:ext cx="2278729" cy="1198581"/>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Preprocessing missing values</a:t>
            </a:r>
          </a:p>
        </p:txBody>
      </p:sp>
      <p:sp>
        <p:nvSpPr>
          <p:cNvPr id="6" name="Rectangle 5">
            <a:extLst>
              <a:ext uri="{FF2B5EF4-FFF2-40B4-BE49-F238E27FC236}">
                <a16:creationId xmlns:a16="http://schemas.microsoft.com/office/drawing/2014/main" id="{8EDE41DC-9FFF-C7C3-2D96-4AC296C30D7F}"/>
              </a:ext>
            </a:extLst>
          </p:cNvPr>
          <p:cNvSpPr/>
          <p:nvPr/>
        </p:nvSpPr>
        <p:spPr>
          <a:xfrm>
            <a:off x="7812621" y="2138006"/>
            <a:ext cx="2278729" cy="1198581"/>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Normalization</a:t>
            </a:r>
          </a:p>
        </p:txBody>
      </p:sp>
      <p:sp>
        <p:nvSpPr>
          <p:cNvPr id="7" name="Rectangle 6">
            <a:extLst>
              <a:ext uri="{FF2B5EF4-FFF2-40B4-BE49-F238E27FC236}">
                <a16:creationId xmlns:a16="http://schemas.microsoft.com/office/drawing/2014/main" id="{5E36F849-24C0-2144-E4F3-49F4188345CD}"/>
              </a:ext>
            </a:extLst>
          </p:cNvPr>
          <p:cNvSpPr/>
          <p:nvPr/>
        </p:nvSpPr>
        <p:spPr>
          <a:xfrm>
            <a:off x="7812621" y="4572288"/>
            <a:ext cx="2278729" cy="1198581"/>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EDA &amp; Visualization</a:t>
            </a:r>
          </a:p>
        </p:txBody>
      </p:sp>
      <p:sp>
        <p:nvSpPr>
          <p:cNvPr id="8" name="Rectangle 7">
            <a:extLst>
              <a:ext uri="{FF2B5EF4-FFF2-40B4-BE49-F238E27FC236}">
                <a16:creationId xmlns:a16="http://schemas.microsoft.com/office/drawing/2014/main" id="{891FE7FD-F7A9-DFD5-CFAC-91AA4512C80F}"/>
              </a:ext>
            </a:extLst>
          </p:cNvPr>
          <p:cNvSpPr/>
          <p:nvPr/>
        </p:nvSpPr>
        <p:spPr>
          <a:xfrm>
            <a:off x="4776978" y="4576406"/>
            <a:ext cx="2278729" cy="1198581"/>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Applying Machine learning models</a:t>
            </a:r>
          </a:p>
        </p:txBody>
      </p:sp>
      <p:sp>
        <p:nvSpPr>
          <p:cNvPr id="9" name="Rectangle 8">
            <a:extLst>
              <a:ext uri="{FF2B5EF4-FFF2-40B4-BE49-F238E27FC236}">
                <a16:creationId xmlns:a16="http://schemas.microsoft.com/office/drawing/2014/main" id="{0214DBEB-C234-6CEE-2CC0-0CC8436C50E6}"/>
              </a:ext>
            </a:extLst>
          </p:cNvPr>
          <p:cNvSpPr/>
          <p:nvPr/>
        </p:nvSpPr>
        <p:spPr>
          <a:xfrm>
            <a:off x="1741335" y="4582017"/>
            <a:ext cx="2278729" cy="1198581"/>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Accuracy calculations of different models </a:t>
            </a:r>
          </a:p>
        </p:txBody>
      </p:sp>
      <p:cxnSp>
        <p:nvCxnSpPr>
          <p:cNvPr id="11" name="Straight Arrow Connector 10">
            <a:extLst>
              <a:ext uri="{FF2B5EF4-FFF2-40B4-BE49-F238E27FC236}">
                <a16:creationId xmlns:a16="http://schemas.microsoft.com/office/drawing/2014/main" id="{A837796C-F874-98FB-642F-DBDF9214E21D}"/>
              </a:ext>
            </a:extLst>
          </p:cNvPr>
          <p:cNvCxnSpPr>
            <a:stCxn id="4" idx="4"/>
            <a:endCxn id="5" idx="1"/>
          </p:cNvCxnSpPr>
          <p:nvPr/>
        </p:nvCxnSpPr>
        <p:spPr>
          <a:xfrm flipV="1">
            <a:off x="3517557" y="2737297"/>
            <a:ext cx="1259421" cy="14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38650CB-E29A-A878-D764-9E8431ABACEE}"/>
              </a:ext>
            </a:extLst>
          </p:cNvPr>
          <p:cNvCxnSpPr>
            <a:stCxn id="5" idx="3"/>
            <a:endCxn id="6" idx="1"/>
          </p:cNvCxnSpPr>
          <p:nvPr/>
        </p:nvCxnSpPr>
        <p:spPr>
          <a:xfrm>
            <a:off x="7055707" y="2737297"/>
            <a:ext cx="7569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2E5C2B-E0E7-5737-690B-B14610D2D6A7}"/>
              </a:ext>
            </a:extLst>
          </p:cNvPr>
          <p:cNvCxnSpPr>
            <a:stCxn id="6" idx="2"/>
            <a:endCxn id="7" idx="0"/>
          </p:cNvCxnSpPr>
          <p:nvPr/>
        </p:nvCxnSpPr>
        <p:spPr>
          <a:xfrm>
            <a:off x="8951986" y="3336587"/>
            <a:ext cx="0" cy="1235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F94463-A34D-1DDF-6B5E-E46A15D5E961}"/>
              </a:ext>
            </a:extLst>
          </p:cNvPr>
          <p:cNvCxnSpPr>
            <a:stCxn id="7" idx="1"/>
            <a:endCxn id="8" idx="3"/>
          </p:cNvCxnSpPr>
          <p:nvPr/>
        </p:nvCxnSpPr>
        <p:spPr>
          <a:xfrm flipH="1">
            <a:off x="7055707" y="5171579"/>
            <a:ext cx="756914" cy="41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FF90F2-195C-86EB-B02D-AC6CF87B3029}"/>
              </a:ext>
            </a:extLst>
          </p:cNvPr>
          <p:cNvCxnSpPr>
            <a:cxnSpLocks/>
            <a:stCxn id="8" idx="1"/>
            <a:endCxn id="9" idx="3"/>
          </p:cNvCxnSpPr>
          <p:nvPr/>
        </p:nvCxnSpPr>
        <p:spPr>
          <a:xfrm flipH="1">
            <a:off x="4020064" y="5175697"/>
            <a:ext cx="756914" cy="56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761422"/>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b="1" strike="noStrike" spc="-1" dirty="0">
                <a:solidFill>
                  <a:srgbClr val="000000"/>
                </a:solidFill>
                <a:latin typeface="Times New Roman"/>
              </a:rPr>
              <a:t>Proposed </a:t>
            </a:r>
            <a:br>
              <a:rPr lang="en-US" b="1" strike="noStrike" spc="-1" dirty="0">
                <a:solidFill>
                  <a:srgbClr val="000000"/>
                </a:solidFill>
                <a:latin typeface="Times New Roman"/>
              </a:rPr>
            </a:br>
            <a:r>
              <a:rPr lang="en-US" b="1" strike="noStrike" spc="-1" dirty="0">
                <a:solidFill>
                  <a:srgbClr val="000000"/>
                </a:solidFill>
                <a:latin typeface="Times New Roman"/>
              </a:rPr>
              <a:t>Methodology/Algorithm</a:t>
            </a:r>
          </a:p>
        </p:txBody>
      </p:sp>
      <p:sp>
        <p:nvSpPr>
          <p:cNvPr id="2" name="PlaceHolder 2">
            <a:extLst>
              <a:ext uri="{FF2B5EF4-FFF2-40B4-BE49-F238E27FC236}">
                <a16:creationId xmlns:a16="http://schemas.microsoft.com/office/drawing/2014/main" id="{46EC9D81-FB99-E674-75A7-3B3ED8052E89}"/>
              </a:ext>
            </a:extLst>
          </p:cNvPr>
          <p:cNvSpPr txBox="1">
            <a:spLocks/>
          </p:cNvSpPr>
          <p:nvPr/>
        </p:nvSpPr>
        <p:spPr>
          <a:xfrm>
            <a:off x="202123" y="1590806"/>
            <a:ext cx="11498400" cy="4850640"/>
          </a:xfrm>
          <a:prstGeom prst="rect">
            <a:avLst/>
          </a:prstGeom>
          <a:noFill/>
          <a:ln w="0">
            <a:noFill/>
          </a:ln>
        </p:spPr>
        <p:txBody>
          <a:bodyPr lIns="90000" tIns="45000" rIns="90000" bIns="4500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342900" algn="just">
              <a:spcBef>
                <a:spcPts val="1001"/>
              </a:spcBef>
              <a:tabLst>
                <a:tab pos="0" algn="l"/>
              </a:tabLst>
            </a:pPr>
            <a:r>
              <a:rPr lang="en-US" sz="1600" spc="-1" dirty="0">
                <a:latin typeface="Times New Roman" panose="02020603050405020304" pitchFamily="18" charset="0"/>
                <a:cs typeface="Times New Roman" panose="02020603050405020304" pitchFamily="18" charset="0"/>
              </a:rPr>
              <a:t>We have decided to work on the following algorithms</a:t>
            </a:r>
          </a:p>
          <a:p>
            <a:pPr marL="1028700" lvl="1" indent="-342900" algn="just">
              <a:spcBef>
                <a:spcPts val="1001"/>
              </a:spcBef>
              <a:buFont typeface="+mj-lt"/>
              <a:buAutoNum type="arabicPeriod"/>
              <a:tabLst>
                <a:tab pos="0" algn="l"/>
              </a:tabLst>
            </a:pPr>
            <a:r>
              <a:rPr lang="en-US" sz="1600" spc="-1" dirty="0">
                <a:latin typeface="Times New Roman" panose="02020603050405020304" pitchFamily="18" charset="0"/>
                <a:cs typeface="Times New Roman" panose="02020603050405020304" pitchFamily="18" charset="0"/>
              </a:rPr>
              <a:t>Support vector machines (SVM)</a:t>
            </a:r>
          </a:p>
          <a:p>
            <a:pPr marL="1028700" lvl="1" indent="-342900" algn="just">
              <a:spcBef>
                <a:spcPts val="1001"/>
              </a:spcBef>
              <a:buFont typeface="+mj-lt"/>
              <a:buAutoNum type="arabicPeriod"/>
              <a:tabLst>
                <a:tab pos="0" algn="l"/>
              </a:tabLst>
            </a:pPr>
            <a:r>
              <a:rPr lang="en-US" sz="1600" spc="-1" dirty="0">
                <a:latin typeface="Times New Roman" panose="02020603050405020304" pitchFamily="18" charset="0"/>
                <a:cs typeface="Times New Roman" panose="02020603050405020304" pitchFamily="18" charset="0"/>
              </a:rPr>
              <a:t>Logistic Regression</a:t>
            </a:r>
          </a:p>
          <a:p>
            <a:pPr marL="1028700" lvl="1" indent="-342900" algn="just">
              <a:spcBef>
                <a:spcPts val="1001"/>
              </a:spcBef>
              <a:buFont typeface="+mj-lt"/>
              <a:buAutoNum type="arabicPeriod"/>
              <a:tabLst>
                <a:tab pos="0" algn="l"/>
              </a:tabLst>
            </a:pPr>
            <a:r>
              <a:rPr lang="en-US" sz="1600" spc="-1" dirty="0">
                <a:latin typeface="Times New Roman" panose="02020603050405020304" pitchFamily="18" charset="0"/>
                <a:cs typeface="Times New Roman" panose="02020603050405020304" pitchFamily="18" charset="0"/>
              </a:rPr>
              <a:t>Random Forest</a:t>
            </a:r>
          </a:p>
          <a:p>
            <a:pPr marL="1028700" lvl="1" indent="-342900" algn="just">
              <a:spcBef>
                <a:spcPts val="1001"/>
              </a:spcBef>
              <a:buFont typeface="+mj-lt"/>
              <a:buAutoNum type="arabicPeriod"/>
              <a:tabLst>
                <a:tab pos="0" algn="l"/>
              </a:tabLst>
            </a:pPr>
            <a:r>
              <a:rPr lang="en-US" sz="1600" spc="-1" dirty="0">
                <a:latin typeface="Times New Roman" panose="02020603050405020304" pitchFamily="18" charset="0"/>
                <a:cs typeface="Times New Roman" panose="02020603050405020304" pitchFamily="18" charset="0"/>
              </a:rPr>
              <a:t>XG Boost</a:t>
            </a:r>
          </a:p>
          <a:p>
            <a:pPr marL="571500" indent="-342900" algn="just">
              <a:spcBef>
                <a:spcPts val="1001"/>
              </a:spcBef>
              <a:tabLst>
                <a:tab pos="0" algn="l"/>
              </a:tabLst>
            </a:pPr>
            <a:r>
              <a:rPr lang="en-US" sz="1600" spc="-1" dirty="0">
                <a:latin typeface="Times New Roman" panose="02020603050405020304" pitchFamily="18" charset="0"/>
                <a:cs typeface="Times New Roman" panose="02020603050405020304" pitchFamily="18" charset="0"/>
              </a:rPr>
              <a:t>In order to identify the best decision boundary, Support Vector Machines (SVM) classify data points by maximizing the margin between distinct classes using a hyperplane.</a:t>
            </a:r>
          </a:p>
          <a:p>
            <a:pPr marL="571500" indent="-342900" algn="just">
              <a:spcBef>
                <a:spcPts val="1001"/>
              </a:spcBef>
              <a:tabLst>
                <a:tab pos="0" algn="l"/>
              </a:tabLst>
            </a:pPr>
            <a:r>
              <a:rPr lang="en-US" sz="1600" spc="-1" dirty="0">
                <a:latin typeface="Times New Roman" panose="02020603050405020304" pitchFamily="18" charset="0"/>
                <a:cs typeface="Times New Roman" panose="02020603050405020304" pitchFamily="18" charset="0"/>
              </a:rPr>
              <a:t>For binary classification tasks, logistic regression is a type of linear regression model that uses the logistic function to estimate the probability of a binary outcome according to input characteristics.</a:t>
            </a:r>
          </a:p>
          <a:p>
            <a:pPr marL="571500" indent="-342900" algn="just">
              <a:spcBef>
                <a:spcPts val="1001"/>
              </a:spcBef>
              <a:tabLst>
                <a:tab pos="0" algn="l"/>
              </a:tabLst>
            </a:pPr>
            <a:r>
              <a:rPr lang="en-US" sz="1600" spc="-1" dirty="0">
                <a:latin typeface="Times New Roman" panose="02020603050405020304" pitchFamily="18" charset="0"/>
                <a:cs typeface="Times New Roman" panose="02020603050405020304" pitchFamily="18" charset="0"/>
              </a:rPr>
              <a:t>Several decision trees are built using the Random Forest ensemble learning technique, which then aggregates the predictions to increase precision and decrease overfitting.</a:t>
            </a:r>
          </a:p>
          <a:p>
            <a:pPr marL="571500" indent="-342900" algn="just">
              <a:spcBef>
                <a:spcPts val="1001"/>
              </a:spcBef>
              <a:tabLst>
                <a:tab pos="0" algn="l"/>
              </a:tabLst>
            </a:pPr>
            <a:r>
              <a:rPr lang="en-US" sz="1600" spc="-1" dirty="0">
                <a:latin typeface="Times New Roman" panose="02020603050405020304" pitchFamily="18" charset="0"/>
                <a:cs typeface="Times New Roman" panose="02020603050405020304" pitchFamily="18" charset="0"/>
              </a:rPr>
              <a:t>Extreme Gradient Boosting, or XG Boost, is a gradient boosting technique that creates decision trees in a sequential manner in order to minimize the loss function. By continually enhancing upon earlier models, this algorithm achieves excellent prediction accuracy.</a:t>
            </a:r>
          </a:p>
        </p:txBody>
      </p:sp>
    </p:spTree>
    <p:extLst>
      <p:ext uri="{BB962C8B-B14F-4D97-AF65-F5344CB8AC3E}">
        <p14:creationId xmlns:p14="http://schemas.microsoft.com/office/powerpoint/2010/main" val="1245902964"/>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3EA13B-53C9-E4BB-01A0-BF641212BAFC}"/>
              </a:ext>
            </a:extLst>
          </p:cNvPr>
          <p:cNvSpPr txBox="1"/>
          <p:nvPr/>
        </p:nvSpPr>
        <p:spPr>
          <a:xfrm>
            <a:off x="141403" y="1041023"/>
            <a:ext cx="11821212" cy="5816977"/>
          </a:xfrm>
          <a:prstGeom prst="rect">
            <a:avLst/>
          </a:prstGeom>
          <a:noFill/>
        </p:spPr>
        <p:txBody>
          <a:bodyPr wrap="square" rtlCol="0">
            <a:spAutoFit/>
          </a:bodyPr>
          <a:lstStyle/>
          <a:p>
            <a:pPr algn="just"/>
            <a:r>
              <a:rPr lang="en-US" sz="2400" dirty="0"/>
              <a:t>SVM</a:t>
            </a:r>
            <a:r>
              <a:rPr lang="en-US" dirty="0"/>
              <a:t>: For tasks involving regression and classification, a potent supervised learning algorithm is the Support Vector Machine (SVM). Finding the ideal hyperplane in n-dimensional space to best divide data points of different classes while maximizing the margin between them is its main goal. To find a hyperplane that can effectively classify the data, SVM maps the input data points into a higher-dimensional feature space. It does this by locating the data points that are closest to the hyperplane, or support vectors. These support vectors are employed to optimize the margin and are crucial in identifying the decision boundary. SVM is robust to overfitting, especially in high-dimensional spaces, and can handle complex datasets efficiently through the use of different kernel functions, allowing it to capture nonlinear relationships between variables. Overall, SVM is widely used in various fields such as image classification, text categorization, and bioinformatics due to its effectiveness and versatility.</a:t>
            </a:r>
          </a:p>
          <a:p>
            <a:pPr algn="just"/>
            <a:endParaRPr lang="en-US" dirty="0"/>
          </a:p>
          <a:p>
            <a:pPr algn="just"/>
            <a:r>
              <a:rPr lang="en-US" sz="2400" dirty="0"/>
              <a:t>Logistic Regression</a:t>
            </a:r>
            <a:r>
              <a:rPr lang="en-US" dirty="0"/>
              <a:t>: </a:t>
            </a:r>
          </a:p>
          <a:p>
            <a:pPr algn="just"/>
            <a:r>
              <a:rPr lang="en-US" dirty="0"/>
              <a:t>Logistic regression is a statistical method used for binary classification tasks, with the goal of predicting whether an instance belongs to a specific class. Unlike linear regression, which predicts continuous values, logistic regression uses the sigmoid function to model the probability of the dependent variable. This function ensures that the predicted probabilities fall between 0 and 1, making it appropriate for binary classification. In logistic regression, the algorithm estimates coefficients for each feature, which represent the influence of that feature on the probability of belonging to a particular class. These coefficients are determined by maximizing the likelihood function, typically using optimization techniques like gradient descent. Once trained, the logistic regression model can make predictions by applying the logistic function to the linear combination of feature values and coefficients.</a:t>
            </a:r>
          </a:p>
          <a:p>
            <a:pPr algn="just"/>
            <a:endParaRPr lang="en-US" dirty="0"/>
          </a:p>
        </p:txBody>
      </p:sp>
    </p:spTree>
    <p:extLst>
      <p:ext uri="{BB962C8B-B14F-4D97-AF65-F5344CB8AC3E}">
        <p14:creationId xmlns:p14="http://schemas.microsoft.com/office/powerpoint/2010/main" val="392400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3EA13B-53C9-E4BB-01A0-BF641212BAFC}"/>
              </a:ext>
            </a:extLst>
          </p:cNvPr>
          <p:cNvSpPr txBox="1"/>
          <p:nvPr/>
        </p:nvSpPr>
        <p:spPr>
          <a:xfrm>
            <a:off x="141403" y="1022169"/>
            <a:ext cx="11821212" cy="5816977"/>
          </a:xfrm>
          <a:prstGeom prst="rect">
            <a:avLst/>
          </a:prstGeom>
          <a:noFill/>
        </p:spPr>
        <p:txBody>
          <a:bodyPr wrap="square" rtlCol="0">
            <a:spAutoFit/>
          </a:bodyPr>
          <a:lstStyle/>
          <a:p>
            <a:pPr marL="0" algn="just" rtl="0" eaLnBrk="1" latinLnBrk="0" hangingPunct="1">
              <a:spcBef>
                <a:spcPts val="0"/>
              </a:spcBef>
              <a:spcAft>
                <a:spcPts val="0"/>
              </a:spcAft>
            </a:pPr>
            <a:r>
              <a:rPr lang="en-US" sz="2400" kern="1200" dirty="0">
                <a:solidFill>
                  <a:srgbClr val="000000"/>
                </a:solidFill>
                <a:effectLst/>
                <a:latin typeface="Arial" panose="020B0604020202020204" pitchFamily="34" charset="0"/>
                <a:ea typeface="DejaVu Sans"/>
                <a:cs typeface="DejaVu Sans"/>
              </a:rPr>
              <a:t>Random Forest</a:t>
            </a:r>
            <a:r>
              <a:rPr lang="en-US" sz="1800" kern="1200" dirty="0">
                <a:solidFill>
                  <a:srgbClr val="000000"/>
                </a:solidFill>
                <a:effectLst/>
                <a:latin typeface="Arial" panose="020B0604020202020204" pitchFamily="34" charset="0"/>
                <a:ea typeface="DejaVu Sans"/>
                <a:cs typeface="DejaVu Sans"/>
              </a:rPr>
              <a:t>:</a:t>
            </a:r>
            <a:endParaRPr lang="en-IN" dirty="0">
              <a:effectLst/>
            </a:endParaRPr>
          </a:p>
          <a:p>
            <a:pPr marL="0" algn="just" rtl="0" eaLnBrk="1" latinLnBrk="0" hangingPunct="1">
              <a:spcBef>
                <a:spcPts val="0"/>
              </a:spcBef>
              <a:spcAft>
                <a:spcPts val="0"/>
              </a:spcAft>
            </a:pPr>
            <a:r>
              <a:rPr lang="en-US" sz="1800" kern="1200" dirty="0">
                <a:solidFill>
                  <a:srgbClr val="000000"/>
                </a:solidFill>
                <a:effectLst/>
                <a:latin typeface="Arial" panose="020B0604020202020204" pitchFamily="34" charset="0"/>
                <a:ea typeface="DejaVu Sans"/>
                <a:cs typeface="DejaVu Sans"/>
              </a:rPr>
              <a:t>Random Forest is a versatile ensemble learning technique used for classification and regression tasks. It constructs multiple decision trees during training, each trained on a random subset of the data and features. By combining the predictions of these trees, Random Forest improves accuracy and generalization while reducing overfitting. Its ability to handle noisy data, missing values, and feature selection makes it a popular choice in various domains. Moreover, Random Forest provides insights into feature importance, aiding in data interpretation. This algorithm's robustness and simplicity make it widely adopted across different industries for solving complex predictive modeling problems.</a:t>
            </a:r>
          </a:p>
          <a:p>
            <a:pPr marL="0" algn="just" rtl="0" eaLnBrk="1" latinLnBrk="0" hangingPunct="1">
              <a:spcBef>
                <a:spcPts val="0"/>
              </a:spcBef>
              <a:spcAft>
                <a:spcPts val="0"/>
              </a:spcAft>
            </a:pPr>
            <a:endParaRPr lang="en-US" dirty="0">
              <a:solidFill>
                <a:srgbClr val="000000"/>
              </a:solidFill>
              <a:latin typeface="Arial" panose="020B0604020202020204" pitchFamily="34" charset="0"/>
            </a:endParaRPr>
          </a:p>
          <a:p>
            <a:pPr marL="0" algn="just" rtl="0" eaLnBrk="1" latinLnBrk="0" hangingPunct="1">
              <a:spcBef>
                <a:spcPts val="0"/>
              </a:spcBef>
              <a:spcAft>
                <a:spcPts val="0"/>
              </a:spcAft>
            </a:pPr>
            <a:endParaRPr lang="en-IN" dirty="0">
              <a:effectLst/>
            </a:endParaRPr>
          </a:p>
          <a:p>
            <a:pPr algn="just"/>
            <a:r>
              <a:rPr lang="en-US" sz="2400" dirty="0"/>
              <a:t>XGBoost:</a:t>
            </a:r>
          </a:p>
          <a:p>
            <a:pPr algn="just"/>
            <a:r>
              <a:rPr lang="en-US" dirty="0"/>
              <a:t>XGBoost, short for eXtreme Gradient Boosting, is a highly efficient and scalable implementation of gradient boosting machines. It's renowned for its exceptional performance in supervised learning tasks, particularly in classification and regression problems. XGBoost sequentially builds a series of decision trees, where each subsequent tree corrects the errors of the previous ones. Unlike traditional gradient boosting methods, XGBoost incorporates a regularized objective function and advanced features like parallel computing, tree pruning, and hardware optimization, making it incredibly fast and accurate. Its flexibility allows for customization of various hyperparameters, ensuring optimal performance for diverse datasets. XGBoost is widely used in both industry and academia for its ability to handle large-scale datasets efficiently while achieving state-of-the-art results in competitions and real-world applications.</a:t>
            </a:r>
          </a:p>
        </p:txBody>
      </p:sp>
    </p:spTree>
    <p:extLst>
      <p:ext uri="{BB962C8B-B14F-4D97-AF65-F5344CB8AC3E}">
        <p14:creationId xmlns:p14="http://schemas.microsoft.com/office/powerpoint/2010/main" val="118615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1">
            <a:extLst>
              <a:ext uri="{FF2B5EF4-FFF2-40B4-BE49-F238E27FC236}">
                <a16:creationId xmlns:a16="http://schemas.microsoft.com/office/drawing/2014/main" id="{D2D90081-C736-BF4C-BCA4-5111FEE99F6A}"/>
              </a:ext>
            </a:extLst>
          </p:cNvPr>
          <p:cNvSpPr>
            <a:spLocks noGrp="1"/>
          </p:cNvSpPr>
          <p:nvPr>
            <p:ph type="title"/>
          </p:nvPr>
        </p:nvSpPr>
        <p:spPr>
          <a:xfrm>
            <a:off x="270235" y="93941"/>
            <a:ext cx="10972800" cy="1144588"/>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b="1" strike="noStrike" spc="-1" dirty="0">
                <a:solidFill>
                  <a:srgbClr val="000000"/>
                </a:solidFill>
                <a:latin typeface="Times New Roman" panose="02020603050405020304" pitchFamily="18" charset="0"/>
                <a:cs typeface="Times New Roman" panose="02020603050405020304" pitchFamily="18" charset="0"/>
              </a:rPr>
              <a:t>Implementation Details</a:t>
            </a:r>
          </a:p>
        </p:txBody>
      </p:sp>
      <p:pic>
        <p:nvPicPr>
          <p:cNvPr id="3" name="Picture 2">
            <a:extLst>
              <a:ext uri="{FF2B5EF4-FFF2-40B4-BE49-F238E27FC236}">
                <a16:creationId xmlns:a16="http://schemas.microsoft.com/office/drawing/2014/main" id="{3D1AF8B5-BDAB-9EAB-15CB-ECA2B140D051}"/>
              </a:ext>
            </a:extLst>
          </p:cNvPr>
          <p:cNvPicPr>
            <a:picLocks noChangeAspect="1"/>
          </p:cNvPicPr>
          <p:nvPr/>
        </p:nvPicPr>
        <p:blipFill>
          <a:blip r:embed="rId2"/>
          <a:stretch>
            <a:fillRect/>
          </a:stretch>
        </p:blipFill>
        <p:spPr>
          <a:xfrm>
            <a:off x="282804" y="1431636"/>
            <a:ext cx="7075434" cy="4879610"/>
          </a:xfrm>
          <a:prstGeom prst="rect">
            <a:avLst/>
          </a:prstGeom>
        </p:spPr>
      </p:pic>
      <p:pic>
        <p:nvPicPr>
          <p:cNvPr id="10" name="Picture 9">
            <a:extLst>
              <a:ext uri="{FF2B5EF4-FFF2-40B4-BE49-F238E27FC236}">
                <a16:creationId xmlns:a16="http://schemas.microsoft.com/office/drawing/2014/main" id="{EFF8B304-FE9D-68A8-5AD0-3D522DD95B9C}"/>
              </a:ext>
            </a:extLst>
          </p:cNvPr>
          <p:cNvPicPr>
            <a:picLocks noChangeAspect="1"/>
          </p:cNvPicPr>
          <p:nvPr/>
        </p:nvPicPr>
        <p:blipFill>
          <a:blip r:embed="rId3"/>
          <a:stretch>
            <a:fillRect/>
          </a:stretch>
        </p:blipFill>
        <p:spPr>
          <a:xfrm>
            <a:off x="7612636" y="2555649"/>
            <a:ext cx="4133161" cy="2067213"/>
          </a:xfrm>
          <a:prstGeom prst="rect">
            <a:avLst/>
          </a:prstGeom>
        </p:spPr>
      </p:pic>
    </p:spTree>
    <p:extLst>
      <p:ext uri="{BB962C8B-B14F-4D97-AF65-F5344CB8AC3E}">
        <p14:creationId xmlns:p14="http://schemas.microsoft.com/office/powerpoint/2010/main" val="3588494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1">
            <a:extLst>
              <a:ext uri="{FF2B5EF4-FFF2-40B4-BE49-F238E27FC236}">
                <a16:creationId xmlns:a16="http://schemas.microsoft.com/office/drawing/2014/main" id="{D2D90081-C736-BF4C-BCA4-5111FEE99F6A}"/>
              </a:ext>
            </a:extLst>
          </p:cNvPr>
          <p:cNvSpPr>
            <a:spLocks noGrp="1"/>
          </p:cNvSpPr>
          <p:nvPr>
            <p:ph type="title"/>
          </p:nvPr>
        </p:nvSpPr>
        <p:spPr>
          <a:xfrm>
            <a:off x="270235" y="93941"/>
            <a:ext cx="10972800" cy="1144588"/>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b="1" spc="-1" dirty="0">
                <a:solidFill>
                  <a:srgbClr val="000000"/>
                </a:solidFill>
                <a:latin typeface="Times New Roman" panose="02020603050405020304" pitchFamily="18" charset="0"/>
                <a:cs typeface="Times New Roman" panose="02020603050405020304" pitchFamily="18" charset="0"/>
              </a:rPr>
              <a:t>Outputs</a:t>
            </a:r>
            <a:endParaRPr lang="en-US" b="1" strike="noStrike" spc="-1" dirty="0">
              <a:solidFill>
                <a:srgbClr val="000000"/>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07488F7A-77C2-48F6-F274-9F00E90B5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15" y="1155961"/>
            <a:ext cx="4383464" cy="47819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C15ACC5-9D64-620D-3B23-1B7B86D95710}"/>
              </a:ext>
            </a:extLst>
          </p:cNvPr>
          <p:cNvSpPr txBox="1"/>
          <p:nvPr/>
        </p:nvSpPr>
        <p:spPr>
          <a:xfrm>
            <a:off x="914400" y="5967168"/>
            <a:ext cx="410066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Logistic Regression: Model Coefficient </a:t>
            </a:r>
            <a:endParaRPr lang="en-IN" b="1" dirty="0">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14A45BBE-73AA-EB14-D003-A9A5EF7F8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2441" y="1193670"/>
            <a:ext cx="4160166" cy="44667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0668B3D-8B26-D2EF-7AE0-2776837C25E1}"/>
              </a:ext>
            </a:extLst>
          </p:cNvPr>
          <p:cNvSpPr txBox="1"/>
          <p:nvPr/>
        </p:nvSpPr>
        <p:spPr>
          <a:xfrm>
            <a:off x="6997045" y="5923904"/>
            <a:ext cx="407945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Random Forest : Feature Importance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33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1">
            <a:extLst>
              <a:ext uri="{FF2B5EF4-FFF2-40B4-BE49-F238E27FC236}">
                <a16:creationId xmlns:a16="http://schemas.microsoft.com/office/drawing/2014/main" id="{D2D90081-C736-BF4C-BCA4-5111FEE99F6A}"/>
              </a:ext>
            </a:extLst>
          </p:cNvPr>
          <p:cNvSpPr>
            <a:spLocks noGrp="1"/>
          </p:cNvSpPr>
          <p:nvPr>
            <p:ph type="title"/>
          </p:nvPr>
        </p:nvSpPr>
        <p:spPr>
          <a:xfrm>
            <a:off x="279662" y="122222"/>
            <a:ext cx="10972800" cy="1144588"/>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b="1" spc="-1" dirty="0">
                <a:solidFill>
                  <a:srgbClr val="000000"/>
                </a:solidFill>
                <a:latin typeface="Times New Roman" panose="02020603050405020304" pitchFamily="18" charset="0"/>
                <a:cs typeface="Times New Roman" panose="02020603050405020304" pitchFamily="18" charset="0"/>
              </a:rPr>
              <a:t>Outputs</a:t>
            </a:r>
            <a:endParaRPr lang="en-US" b="1" strike="noStrike" spc="-1" dirty="0">
              <a:solidFill>
                <a:srgbClr val="00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0668B3D-8B26-D2EF-7AE0-2776837C25E1}"/>
              </a:ext>
            </a:extLst>
          </p:cNvPr>
          <p:cNvSpPr txBox="1"/>
          <p:nvPr/>
        </p:nvSpPr>
        <p:spPr>
          <a:xfrm>
            <a:off x="1416378" y="6065305"/>
            <a:ext cx="3268743"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SVM :  Model Coefficient</a:t>
            </a:r>
            <a:endParaRPr lang="en-IN" b="1" dirty="0">
              <a:latin typeface="Times New Roman" panose="02020603050405020304" pitchFamily="18" charset="0"/>
              <a:cs typeface="Times New Roman" panose="02020603050405020304" pitchFamily="18" charset="0"/>
            </a:endParaRPr>
          </a:p>
        </p:txBody>
      </p:sp>
      <p:pic>
        <p:nvPicPr>
          <p:cNvPr id="2056" name="Picture 8">
            <a:extLst>
              <a:ext uri="{FF2B5EF4-FFF2-40B4-BE49-F238E27FC236}">
                <a16:creationId xmlns:a16="http://schemas.microsoft.com/office/drawing/2014/main" id="{C44568E0-D43F-449F-F2CD-51CE6388A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293" y="1344500"/>
            <a:ext cx="4226153" cy="453755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53B2567-9DCE-928B-0D9A-F8E072BF6CC0}"/>
              </a:ext>
            </a:extLst>
          </p:cNvPr>
          <p:cNvSpPr txBox="1"/>
          <p:nvPr/>
        </p:nvSpPr>
        <p:spPr>
          <a:xfrm>
            <a:off x="7129022" y="5999318"/>
            <a:ext cx="3353585"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XG Boost : Feature Importance </a:t>
            </a:r>
            <a:endParaRPr lang="en-IN" b="1" dirty="0">
              <a:latin typeface="Times New Roman" panose="02020603050405020304" pitchFamily="18" charset="0"/>
              <a:cs typeface="Times New Roman" panose="02020603050405020304" pitchFamily="18" charset="0"/>
            </a:endParaRPr>
          </a:p>
        </p:txBody>
      </p:sp>
      <p:pic>
        <p:nvPicPr>
          <p:cNvPr id="2060" name="Picture 12">
            <a:extLst>
              <a:ext uri="{FF2B5EF4-FFF2-40B4-BE49-F238E27FC236}">
                <a16:creationId xmlns:a16="http://schemas.microsoft.com/office/drawing/2014/main" id="{94825FE8-6788-D996-A200-F541D9C41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95" y="1297366"/>
            <a:ext cx="4232635" cy="4617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3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3194B6-4820-A8C1-8939-6A0C1EBF27B3}"/>
              </a:ext>
            </a:extLst>
          </p:cNvPr>
          <p:cNvPicPr>
            <a:picLocks noChangeAspect="1"/>
          </p:cNvPicPr>
          <p:nvPr/>
        </p:nvPicPr>
        <p:blipFill>
          <a:blip r:embed="rId2"/>
          <a:stretch>
            <a:fillRect/>
          </a:stretch>
        </p:blipFill>
        <p:spPr>
          <a:xfrm>
            <a:off x="301660" y="1467402"/>
            <a:ext cx="5737762" cy="2180773"/>
          </a:xfrm>
          <a:prstGeom prst="rect">
            <a:avLst/>
          </a:prstGeom>
        </p:spPr>
      </p:pic>
      <p:sp>
        <p:nvSpPr>
          <p:cNvPr id="7" name="TextBox 6">
            <a:extLst>
              <a:ext uri="{FF2B5EF4-FFF2-40B4-BE49-F238E27FC236}">
                <a16:creationId xmlns:a16="http://schemas.microsoft.com/office/drawing/2014/main" id="{D09C9B0F-A58A-E874-306B-1FDA67FE3095}"/>
              </a:ext>
            </a:extLst>
          </p:cNvPr>
          <p:cNvSpPr txBox="1"/>
          <p:nvPr/>
        </p:nvSpPr>
        <p:spPr>
          <a:xfrm>
            <a:off x="2151673" y="3567205"/>
            <a:ext cx="221294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Logistic Regression</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F0E3827-682C-1269-CCB5-EFEA7B59FBEC}"/>
              </a:ext>
            </a:extLst>
          </p:cNvPr>
          <p:cNvSpPr txBox="1"/>
          <p:nvPr/>
        </p:nvSpPr>
        <p:spPr>
          <a:xfrm>
            <a:off x="3763656" y="188538"/>
            <a:ext cx="6094428"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Classification Report </a:t>
            </a:r>
            <a:endParaRPr lang="en-IN" sz="44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02A6A20-361D-FCA5-8981-68938346CF92}"/>
              </a:ext>
            </a:extLst>
          </p:cNvPr>
          <p:cNvPicPr>
            <a:picLocks noChangeAspect="1"/>
          </p:cNvPicPr>
          <p:nvPr/>
        </p:nvPicPr>
        <p:blipFill>
          <a:blip r:embed="rId3"/>
          <a:stretch>
            <a:fillRect/>
          </a:stretch>
        </p:blipFill>
        <p:spPr>
          <a:xfrm>
            <a:off x="6092649" y="1590150"/>
            <a:ext cx="5153744" cy="1924319"/>
          </a:xfrm>
          <a:prstGeom prst="rect">
            <a:avLst/>
          </a:prstGeom>
        </p:spPr>
      </p:pic>
      <p:sp>
        <p:nvSpPr>
          <p:cNvPr id="13" name="TextBox 12">
            <a:extLst>
              <a:ext uri="{FF2B5EF4-FFF2-40B4-BE49-F238E27FC236}">
                <a16:creationId xmlns:a16="http://schemas.microsoft.com/office/drawing/2014/main" id="{E0AF9488-036D-17A9-6B96-E1FC262C3C0A}"/>
              </a:ext>
            </a:extLst>
          </p:cNvPr>
          <p:cNvSpPr txBox="1"/>
          <p:nvPr/>
        </p:nvSpPr>
        <p:spPr>
          <a:xfrm>
            <a:off x="7911449" y="3515356"/>
            <a:ext cx="2269503"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Random Forest</a:t>
            </a:r>
            <a:endParaRPr lang="en-IN" b="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958A806A-2AE5-DD87-7F1F-092340CE0705}"/>
              </a:ext>
            </a:extLst>
          </p:cNvPr>
          <p:cNvPicPr>
            <a:picLocks noChangeAspect="1"/>
          </p:cNvPicPr>
          <p:nvPr/>
        </p:nvPicPr>
        <p:blipFill>
          <a:blip r:embed="rId4"/>
          <a:stretch>
            <a:fillRect/>
          </a:stretch>
        </p:blipFill>
        <p:spPr>
          <a:xfrm>
            <a:off x="341900" y="4116533"/>
            <a:ext cx="5229955" cy="1924319"/>
          </a:xfrm>
          <a:prstGeom prst="rect">
            <a:avLst/>
          </a:prstGeom>
        </p:spPr>
      </p:pic>
      <p:sp>
        <p:nvSpPr>
          <p:cNvPr id="17" name="TextBox 16">
            <a:extLst>
              <a:ext uri="{FF2B5EF4-FFF2-40B4-BE49-F238E27FC236}">
                <a16:creationId xmlns:a16="http://schemas.microsoft.com/office/drawing/2014/main" id="{C263E57F-EC9E-CE04-8FAC-D41539BBBDFB}"/>
              </a:ext>
            </a:extLst>
          </p:cNvPr>
          <p:cNvSpPr txBox="1"/>
          <p:nvPr/>
        </p:nvSpPr>
        <p:spPr>
          <a:xfrm>
            <a:off x="2538171" y="6070021"/>
            <a:ext cx="122312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XGBoost</a:t>
            </a:r>
            <a:endParaRPr lang="en-IN" b="1"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5AD9A3C1-4396-3B20-6DA3-F65003DC7765}"/>
              </a:ext>
            </a:extLst>
          </p:cNvPr>
          <p:cNvPicPr>
            <a:picLocks noChangeAspect="1"/>
          </p:cNvPicPr>
          <p:nvPr/>
        </p:nvPicPr>
        <p:blipFill>
          <a:blip r:embed="rId5"/>
          <a:stretch>
            <a:fillRect/>
          </a:stretch>
        </p:blipFill>
        <p:spPr>
          <a:xfrm>
            <a:off x="5837528" y="4131122"/>
            <a:ext cx="5268060" cy="1838582"/>
          </a:xfrm>
          <a:prstGeom prst="rect">
            <a:avLst/>
          </a:prstGeom>
        </p:spPr>
      </p:pic>
      <p:sp>
        <p:nvSpPr>
          <p:cNvPr id="21" name="TextBox 20">
            <a:extLst>
              <a:ext uri="{FF2B5EF4-FFF2-40B4-BE49-F238E27FC236}">
                <a16:creationId xmlns:a16="http://schemas.microsoft.com/office/drawing/2014/main" id="{5661E3C3-E48A-AFE2-0E56-472D6EFDFEBA}"/>
              </a:ext>
            </a:extLst>
          </p:cNvPr>
          <p:cNvSpPr txBox="1"/>
          <p:nvPr/>
        </p:nvSpPr>
        <p:spPr>
          <a:xfrm>
            <a:off x="8543045" y="5909764"/>
            <a:ext cx="1373956"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SVM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19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0"/>
            <a:ext cx="10992960" cy="132480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b="1" spc="-1" dirty="0">
                <a:solidFill>
                  <a:srgbClr val="000000"/>
                </a:solidFill>
                <a:latin typeface="Times New Roman"/>
              </a:rPr>
              <a:t>References</a:t>
            </a:r>
            <a:endParaRPr lang="en-IN" sz="4400" b="0" strike="noStrike" spc="-1" dirty="0">
              <a:solidFill>
                <a:srgbClr val="000000"/>
              </a:solidFill>
              <a:latin typeface="Arial"/>
            </a:endParaRPr>
          </a:p>
        </p:txBody>
      </p:sp>
      <p:sp>
        <p:nvSpPr>
          <p:cNvPr id="57" name="PlaceHolder 2"/>
          <p:cNvSpPr>
            <a:spLocks noGrp="1"/>
          </p:cNvSpPr>
          <p:nvPr>
            <p:ph/>
          </p:nvPr>
        </p:nvSpPr>
        <p:spPr>
          <a:xfrm>
            <a:off x="838680" y="1185839"/>
            <a:ext cx="10606068" cy="5568921"/>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610B4B"/>
              </a:buClr>
              <a:buFont typeface="Arial"/>
              <a:buChar char="•"/>
            </a:pPr>
            <a:r>
              <a:rPr lang="en-GB" sz="1600" dirty="0">
                <a:latin typeface="Times New Roman" panose="02020603050405020304" pitchFamily="18" charset="0"/>
                <a:cs typeface="Times New Roman" panose="02020603050405020304" pitchFamily="18" charset="0"/>
              </a:rPr>
              <a:t>[1] R. Sharma, </a:t>
            </a:r>
            <a:r>
              <a:rPr lang="en-GB" sz="1600" dirty="0" err="1">
                <a:latin typeface="Times New Roman" panose="02020603050405020304" pitchFamily="18" charset="0"/>
                <a:cs typeface="Times New Roman" panose="02020603050405020304" pitchFamily="18" charset="0"/>
              </a:rPr>
              <a:t>Dr.</a:t>
            </a:r>
            <a:r>
              <a:rPr lang="en-GB" sz="1600" dirty="0">
                <a:latin typeface="Times New Roman" panose="02020603050405020304" pitchFamily="18" charset="0"/>
                <a:cs typeface="Times New Roman" panose="02020603050405020304" pitchFamily="18" charset="0"/>
              </a:rPr>
              <a:t> N. Gupta (2021). "Telecom Churn Prediction using Feature Selection and Machine Learning Algorithms." International Journal of Computer Science and Information Technologies (IJCSIT).</a:t>
            </a:r>
          </a:p>
          <a:p>
            <a:pPr marL="228600" indent="-228600">
              <a:lnSpc>
                <a:spcPct val="90000"/>
              </a:lnSpc>
              <a:spcBef>
                <a:spcPts val="1001"/>
              </a:spcBef>
              <a:buClr>
                <a:srgbClr val="610B4B"/>
              </a:buClr>
              <a:buFont typeface="Arial"/>
              <a:buChar char="•"/>
            </a:pPr>
            <a:r>
              <a:rPr lang="en-GB" sz="1600" dirty="0">
                <a:latin typeface="Times New Roman" panose="02020603050405020304" pitchFamily="18" charset="0"/>
                <a:cs typeface="Times New Roman" panose="02020603050405020304" pitchFamily="18" charset="0"/>
              </a:rPr>
              <a:t>[2] A. Gupta, </a:t>
            </a:r>
            <a:r>
              <a:rPr lang="en-GB" sz="1600" dirty="0" err="1">
                <a:latin typeface="Times New Roman" panose="02020603050405020304" pitchFamily="18" charset="0"/>
                <a:cs typeface="Times New Roman" panose="02020603050405020304" pitchFamily="18" charset="0"/>
              </a:rPr>
              <a:t>Dr.</a:t>
            </a:r>
            <a:r>
              <a:rPr lang="en-GB" sz="1600" dirty="0">
                <a:latin typeface="Times New Roman" panose="02020603050405020304" pitchFamily="18" charset="0"/>
                <a:cs typeface="Times New Roman" panose="02020603050405020304" pitchFamily="18" charset="0"/>
              </a:rPr>
              <a:t> P. Kumar (2020). "Telecom Churn Prediction using Ensemble Learning Techniques." International Journal of Computer Applications (IJCA).</a:t>
            </a:r>
          </a:p>
          <a:p>
            <a:pPr marL="228600" indent="-228600">
              <a:lnSpc>
                <a:spcPct val="90000"/>
              </a:lnSpc>
              <a:spcBef>
                <a:spcPts val="1001"/>
              </a:spcBef>
              <a:buClr>
                <a:srgbClr val="610B4B"/>
              </a:buClr>
              <a:buFont typeface="Arial"/>
              <a:buChar char="•"/>
            </a:pPr>
            <a:r>
              <a:rPr lang="en-GB" sz="1600" dirty="0">
                <a:latin typeface="Times New Roman" panose="02020603050405020304" pitchFamily="18" charset="0"/>
                <a:cs typeface="Times New Roman" panose="02020603050405020304" pitchFamily="18" charset="0"/>
              </a:rPr>
              <a:t>[3] S. Karthik, </a:t>
            </a:r>
            <a:r>
              <a:rPr lang="en-GB" sz="1600" dirty="0" err="1">
                <a:latin typeface="Times New Roman" panose="02020603050405020304" pitchFamily="18" charset="0"/>
                <a:cs typeface="Times New Roman" panose="02020603050405020304" pitchFamily="18" charset="0"/>
              </a:rPr>
              <a:t>Dr.</a:t>
            </a:r>
            <a:r>
              <a:rPr lang="en-GB" sz="1600" dirty="0">
                <a:latin typeface="Times New Roman" panose="02020603050405020304" pitchFamily="18" charset="0"/>
                <a:cs typeface="Times New Roman" panose="02020603050405020304" pitchFamily="18" charset="0"/>
              </a:rPr>
              <a:t> K. </a:t>
            </a:r>
            <a:r>
              <a:rPr lang="en-GB" sz="1600" dirty="0" err="1">
                <a:latin typeface="Times New Roman" panose="02020603050405020304" pitchFamily="18" charset="0"/>
                <a:cs typeface="Times New Roman" panose="02020603050405020304" pitchFamily="18" charset="0"/>
              </a:rPr>
              <a:t>Duraiswamy</a:t>
            </a:r>
            <a:r>
              <a:rPr lang="en-GB" sz="1600" dirty="0">
                <a:latin typeface="Times New Roman" panose="02020603050405020304" pitchFamily="18" charset="0"/>
                <a:cs typeface="Times New Roman" panose="02020603050405020304" pitchFamily="18" charset="0"/>
              </a:rPr>
              <a:t> (2019). "Comparative Study of Telecom Churn Prediction Techniques using Machine Learning Algorithms." International Journal of Advanced Research in Computer Engineering &amp; Technology (IJARCET).</a:t>
            </a:r>
          </a:p>
          <a:p>
            <a:pPr marL="228600" indent="-228600">
              <a:lnSpc>
                <a:spcPct val="90000"/>
              </a:lnSpc>
              <a:spcBef>
                <a:spcPts val="1001"/>
              </a:spcBef>
              <a:buClr>
                <a:srgbClr val="610B4B"/>
              </a:buClr>
              <a:buFont typeface="Arial"/>
              <a:buChar char="•"/>
            </a:pPr>
            <a:r>
              <a:rPr lang="en-GB" sz="1600" dirty="0">
                <a:latin typeface="Times New Roman" panose="02020603050405020304" pitchFamily="18" charset="0"/>
                <a:cs typeface="Times New Roman" panose="02020603050405020304" pitchFamily="18" charset="0"/>
              </a:rPr>
              <a:t>[4] T. Rajeswari, </a:t>
            </a:r>
            <a:r>
              <a:rPr lang="en-GB" sz="1600" dirty="0" err="1">
                <a:latin typeface="Times New Roman" panose="02020603050405020304" pitchFamily="18" charset="0"/>
                <a:cs typeface="Times New Roman" panose="02020603050405020304" pitchFamily="18" charset="0"/>
              </a:rPr>
              <a:t>Dr.</a:t>
            </a:r>
            <a:r>
              <a:rPr lang="en-GB" sz="1600" dirty="0">
                <a:latin typeface="Times New Roman" panose="02020603050405020304" pitchFamily="18" charset="0"/>
                <a:cs typeface="Times New Roman" panose="02020603050405020304" pitchFamily="18" charset="0"/>
              </a:rPr>
              <a:t> K. </a:t>
            </a:r>
            <a:r>
              <a:rPr lang="en-GB" sz="1600" dirty="0" err="1">
                <a:latin typeface="Times New Roman" panose="02020603050405020304" pitchFamily="18" charset="0"/>
                <a:cs typeface="Times New Roman" panose="02020603050405020304" pitchFamily="18" charset="0"/>
              </a:rPr>
              <a:t>Thangadurai</a:t>
            </a:r>
            <a:r>
              <a:rPr lang="en-GB" sz="1600" dirty="0">
                <a:latin typeface="Times New Roman" panose="02020603050405020304" pitchFamily="18" charset="0"/>
                <a:cs typeface="Times New Roman" panose="02020603050405020304" pitchFamily="18" charset="0"/>
              </a:rPr>
              <a:t> (2018). "Telecom Churn Prediction using Machine Learning Techniques." International Journal of Innovative Technology and Exploring Engineering (IJITEE).</a:t>
            </a:r>
          </a:p>
          <a:p>
            <a:pPr marL="228600" indent="-228600">
              <a:lnSpc>
                <a:spcPct val="90000"/>
              </a:lnSpc>
              <a:spcBef>
                <a:spcPts val="1001"/>
              </a:spcBef>
              <a:buClr>
                <a:srgbClr val="610B4B"/>
              </a:buClr>
              <a:buFont typeface="Arial"/>
              <a:buChar char="•"/>
            </a:pPr>
            <a:r>
              <a:rPr lang="en-GB" sz="1600" dirty="0">
                <a:latin typeface="Times New Roman" panose="02020603050405020304" pitchFamily="18" charset="0"/>
                <a:cs typeface="Times New Roman" panose="02020603050405020304" pitchFamily="18" charset="0"/>
              </a:rPr>
              <a:t>[5] M. Singh, </a:t>
            </a:r>
            <a:r>
              <a:rPr lang="en-GB" sz="1600" dirty="0" err="1">
                <a:latin typeface="Times New Roman" panose="02020603050405020304" pitchFamily="18" charset="0"/>
                <a:cs typeface="Times New Roman" panose="02020603050405020304" pitchFamily="18" charset="0"/>
              </a:rPr>
              <a:t>Dr.</a:t>
            </a:r>
            <a:r>
              <a:rPr lang="en-GB" sz="1600" dirty="0">
                <a:latin typeface="Times New Roman" panose="02020603050405020304" pitchFamily="18" charset="0"/>
                <a:cs typeface="Times New Roman" panose="02020603050405020304" pitchFamily="18" charset="0"/>
              </a:rPr>
              <a:t> S. Jain (2017). "Telecom Churn Prediction using Deep Learning Models." International Journal of Engineering and Advanced Technology (IJEAT).</a:t>
            </a:r>
          </a:p>
        </p:txBody>
      </p:sp>
    </p:spTree>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r>
              <a:rPr lang="en-US" sz="6000" b="0" strike="noStrike" spc="-1" dirty="0">
                <a:solidFill>
                  <a:srgbClr val="000000"/>
                </a:solidFill>
                <a:latin typeface="Times New Roman"/>
              </a:rPr>
              <a:t>Thank you.</a:t>
            </a:r>
            <a:endParaRPr lang="en-IN" sz="6000" b="0" strike="noStrike" spc="-1" dirty="0">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1" strike="noStrike" spc="-1" dirty="0">
                <a:solidFill>
                  <a:srgbClr val="000000"/>
                </a:solidFill>
                <a:latin typeface="Times New Roman" panose="02020603050405020304" pitchFamily="18" charset="0"/>
                <a:cs typeface="Times New Roman" panose="02020603050405020304" pitchFamily="18" charset="0"/>
              </a:rPr>
              <a:t>Overview</a:t>
            </a:r>
            <a:endParaRPr lang="en-IN" sz="4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Introduction</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228600" indent="-228600">
              <a:lnSpc>
                <a:spcPct val="90000"/>
              </a:lnSpc>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Literature Review</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228600" indent="-228600">
              <a:lnSpc>
                <a:spcPct val="90000"/>
              </a:lnSpc>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Problem Statement</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228600" indent="-228600">
              <a:lnSpc>
                <a:spcPct val="90000"/>
              </a:lnSpc>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Objectives of the Project</a:t>
            </a:r>
          </a:p>
          <a:p>
            <a:pPr marL="228600" indent="-228600">
              <a:lnSpc>
                <a:spcPct val="90000"/>
              </a:lnSpc>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Data</a:t>
            </a:r>
            <a:r>
              <a:rPr lang="en-US" sz="2000" spc="-1" dirty="0">
                <a:solidFill>
                  <a:srgbClr val="000000"/>
                </a:solidFill>
                <a:latin typeface="Times New Roman" panose="02020603050405020304" pitchFamily="18" charset="0"/>
                <a:cs typeface="Times New Roman" panose="02020603050405020304" pitchFamily="18" charset="0"/>
              </a:rPr>
              <a:t>set Collection</a:t>
            </a: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Algorithm / </a:t>
            </a:r>
            <a:r>
              <a:rPr lang="en-US" sz="2000" spc="-1" dirty="0">
                <a:solidFill>
                  <a:srgbClr val="000000"/>
                </a:solidFill>
                <a:latin typeface="Times New Roman" panose="02020603050405020304" pitchFamily="18" charset="0"/>
                <a:cs typeface="Times New Roman" panose="02020603050405020304" pitchFamily="18" charset="0"/>
              </a:rPr>
              <a:t>Proposed Methodology</a:t>
            </a:r>
          </a:p>
          <a:p>
            <a:pPr>
              <a:spcBef>
                <a:spcPts val="1001"/>
              </a:spcBef>
              <a:buClr>
                <a:srgbClr val="000000"/>
              </a:buClr>
              <a:buFont typeface="Arial"/>
              <a:buChar char="•"/>
            </a:pPr>
            <a:r>
              <a:rPr lang="en-US" sz="2000" spc="-1" dirty="0">
                <a:solidFill>
                  <a:srgbClr val="000000"/>
                </a:solidFill>
                <a:latin typeface="Times New Roman" panose="02020603050405020304" pitchFamily="18" charset="0"/>
                <a:cs typeface="Times New Roman" panose="02020603050405020304" pitchFamily="18" charset="0"/>
              </a:rPr>
              <a:t>Implementation Details </a:t>
            </a:r>
          </a:p>
          <a:p>
            <a:pPr>
              <a:spcBef>
                <a:spcPts val="1001"/>
              </a:spcBef>
              <a:buClr>
                <a:srgbClr val="000000"/>
              </a:buClr>
              <a:buFont typeface="Arial"/>
              <a:buChar char="•"/>
            </a:pPr>
            <a:r>
              <a:rPr lang="en-US" sz="2000" spc="-1" dirty="0">
                <a:solidFill>
                  <a:srgbClr val="000000"/>
                </a:solidFill>
                <a:latin typeface="Times New Roman" panose="02020603050405020304" pitchFamily="18" charset="0"/>
                <a:cs typeface="Times New Roman" panose="02020603050405020304" pitchFamily="18" charset="0"/>
              </a:rPr>
              <a:t>Outputs </a:t>
            </a:r>
            <a:endParaRPr lang="en-IN" sz="2000" spc="-1" dirty="0">
              <a:solidFill>
                <a:srgbClr val="000000"/>
              </a:solidFill>
              <a:latin typeface="Times New Roman" panose="02020603050405020304" pitchFamily="18" charset="0"/>
              <a:cs typeface="Times New Roman" panose="02020603050405020304" pitchFamily="18" charset="0"/>
            </a:endParaRPr>
          </a:p>
          <a:p>
            <a:pPr>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References</a:t>
            </a:r>
            <a:endParaRPr lang="en-IN" sz="20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Introduction</a:t>
            </a:r>
            <a:endParaRPr lang="en-IN" sz="4000" b="0" strike="noStrike" spc="-1" dirty="0">
              <a:solidFill>
                <a:srgbClr val="000000"/>
              </a:solidFill>
              <a:latin typeface="Arial"/>
            </a:endParaRPr>
          </a:p>
        </p:txBody>
      </p:sp>
      <p:sp>
        <p:nvSpPr>
          <p:cNvPr id="47"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Because of a highly competitive and continually evolving market, telecom businesses have a difficult time keeping consumers, which makes churn forecasts essential to sustaining profitability.</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By detecting small clues that predict client defection, machine learning (ML) approaches provide advanced abilities to evaluate huge quantities of consumer data and predict churn.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purpose of this study is to investigate and evaluate machine learning (ML) models for telecom churn prediction to create efficient algorithms that will lower churn rates and improve customer retention strategies.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Operators will be able to improve resource allocation, lower acquisition costs, and cultivate enduring customer loyalty with the help of the findings, which are anticipated to offer insightful information for managing client relationships in the telecom sector.</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the dynamic telecom industry, the effective application of machine learning (ML) churn models for forecasting has the potential to encourage long-term growth and competitive advantage.</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99753" y="0"/>
            <a:ext cx="12291153" cy="723207"/>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Literature Review</a:t>
            </a:r>
          </a:p>
        </p:txBody>
      </p:sp>
      <p:graphicFrame>
        <p:nvGraphicFramePr>
          <p:cNvPr id="5" name="Table 5">
            <a:extLst>
              <a:ext uri="{FF2B5EF4-FFF2-40B4-BE49-F238E27FC236}">
                <a16:creationId xmlns:a16="http://schemas.microsoft.com/office/drawing/2014/main" id="{1795AA7A-8B4B-8FDB-5D10-E4C5E0305E65}"/>
              </a:ext>
            </a:extLst>
          </p:cNvPr>
          <p:cNvGraphicFramePr>
            <a:graphicFrameLocks noGrp="1"/>
          </p:cNvGraphicFramePr>
          <p:nvPr>
            <p:ph/>
            <p:extLst>
              <p:ext uri="{D42A27DB-BD31-4B8C-83A1-F6EECF244321}">
                <p14:modId xmlns:p14="http://schemas.microsoft.com/office/powerpoint/2010/main" val="810673799"/>
              </p:ext>
            </p:extLst>
          </p:nvPr>
        </p:nvGraphicFramePr>
        <p:xfrm>
          <a:off x="115869" y="1047404"/>
          <a:ext cx="11729767" cy="5595925"/>
        </p:xfrm>
        <a:graphic>
          <a:graphicData uri="http://schemas.openxmlformats.org/drawingml/2006/table">
            <a:tbl>
              <a:tblPr firstRow="1" bandRow="1">
                <a:tableStyleId>{073A0DAA-6AF3-43AB-8588-CEC1D06C72B9}</a:tableStyleId>
              </a:tblPr>
              <a:tblGrid>
                <a:gridCol w="723641">
                  <a:extLst>
                    <a:ext uri="{9D8B030D-6E8A-4147-A177-3AD203B41FA5}">
                      <a16:colId xmlns:a16="http://schemas.microsoft.com/office/drawing/2014/main" val="312133260"/>
                    </a:ext>
                  </a:extLst>
                </a:gridCol>
                <a:gridCol w="1770077">
                  <a:extLst>
                    <a:ext uri="{9D8B030D-6E8A-4147-A177-3AD203B41FA5}">
                      <a16:colId xmlns:a16="http://schemas.microsoft.com/office/drawing/2014/main" val="2339156976"/>
                    </a:ext>
                  </a:extLst>
                </a:gridCol>
                <a:gridCol w="2063691">
                  <a:extLst>
                    <a:ext uri="{9D8B030D-6E8A-4147-A177-3AD203B41FA5}">
                      <a16:colId xmlns:a16="http://schemas.microsoft.com/office/drawing/2014/main" val="385171923"/>
                    </a:ext>
                  </a:extLst>
                </a:gridCol>
                <a:gridCol w="1803633">
                  <a:extLst>
                    <a:ext uri="{9D8B030D-6E8A-4147-A177-3AD203B41FA5}">
                      <a16:colId xmlns:a16="http://schemas.microsoft.com/office/drawing/2014/main" val="148402311"/>
                    </a:ext>
                  </a:extLst>
                </a:gridCol>
                <a:gridCol w="2592199">
                  <a:extLst>
                    <a:ext uri="{9D8B030D-6E8A-4147-A177-3AD203B41FA5}">
                      <a16:colId xmlns:a16="http://schemas.microsoft.com/office/drawing/2014/main" val="524132796"/>
                    </a:ext>
                  </a:extLst>
                </a:gridCol>
                <a:gridCol w="2776526">
                  <a:extLst>
                    <a:ext uri="{9D8B030D-6E8A-4147-A177-3AD203B41FA5}">
                      <a16:colId xmlns:a16="http://schemas.microsoft.com/office/drawing/2014/main" val="1433953484"/>
                    </a:ext>
                  </a:extLst>
                </a:gridCol>
              </a:tblGrid>
              <a:tr h="441230">
                <a:tc>
                  <a:txBody>
                    <a:bodyPr/>
                    <a:lstStyle/>
                    <a:p>
                      <a:r>
                        <a:rPr lang="en-US" sz="1400" dirty="0"/>
                        <a:t>Sno.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Author</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Title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Publishing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Techniques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Conclusion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6984770"/>
                  </a:ext>
                </a:extLst>
              </a:tr>
              <a:tr h="2502935">
                <a:tc>
                  <a:txBody>
                    <a:bodyPr/>
                    <a:lstStyle/>
                    <a:p>
                      <a:r>
                        <a:rPr lang="en-US" sz="1400" dirty="0"/>
                        <a:t>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 Rajeswari</a:t>
                      </a:r>
                    </a:p>
                    <a:p>
                      <a:r>
                        <a:rPr lang="en-US" sz="1400" dirty="0"/>
                        <a:t>Dr. K. </a:t>
                      </a:r>
                      <a:r>
                        <a:rPr lang="en-US" sz="1400" dirty="0" err="1"/>
                        <a:t>Thangadurai</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Telecom Churn Prediction using Machine Learning Techniques</a:t>
                      </a:r>
                      <a:endParaRPr lang="en-GB"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International Journal of Innovative Technology and Exploring Engineering (IJITEE)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Logistic Regression</a:t>
                      </a:r>
                    </a:p>
                    <a:p>
                      <a:r>
                        <a:rPr lang="en-US" sz="1400" dirty="0"/>
                        <a:t>Decision Trees</a:t>
                      </a:r>
                    </a:p>
                    <a:p>
                      <a:r>
                        <a:rPr lang="en-US" sz="1400" dirty="0"/>
                        <a:t>Random Forest</a:t>
                      </a:r>
                    </a:p>
                    <a:p>
                      <a:r>
                        <a:rPr lang="en-US" sz="1400" dirty="0"/>
                        <a:t>Gradient Boosting Machines (GBM). </a:t>
                      </a:r>
                    </a:p>
                    <a:p>
                      <a:endParaRPr lang="en-US" sz="1400" dirty="0"/>
                    </a:p>
                    <a:p>
                      <a:r>
                        <a:rPr lang="en-US" sz="1400" dirty="0"/>
                        <a:t>The authors compare the performance of these techniques based on metrics like accuracy, precision, recall, and F1-score.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kern="1200" dirty="0">
                          <a:solidFill>
                            <a:schemeClr val="dk1"/>
                          </a:solidFill>
                          <a:effectLst/>
                        </a:rPr>
                        <a:t>The study concludes that Gradient Boosting Machines outperform other techniques in terms of predictive accuracy for telecom churn prediction.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581865"/>
                  </a:ext>
                </a:extLst>
              </a:tr>
              <a:tr h="2351667">
                <a:tc>
                  <a:txBody>
                    <a:bodyPr/>
                    <a:lstStyle/>
                    <a:p>
                      <a:r>
                        <a:rPr lang="en-US" sz="1400" dirty="0"/>
                        <a:t>2.</a:t>
                      </a:r>
                      <a:endParaRPr lang="en-US" sz="1400" dirty="0">
                        <a:latin typeface="Times New Roman" panose="02020603050405020304" pitchFamily="18" charset="0"/>
                        <a:cs typeface="Times New Roman" panose="02020603050405020304" pitchFamily="18" charset="0"/>
                      </a:endParaRPr>
                    </a:p>
                  </a:txBody>
                  <a:tcPr/>
                </a:tc>
                <a:tc>
                  <a:txBody>
                    <a:bodyPr/>
                    <a:lstStyle/>
                    <a:p>
                      <a:r>
                        <a:rPr lang="sv-SE" sz="1400" b="0" kern="1200" dirty="0">
                          <a:solidFill>
                            <a:schemeClr val="dk1"/>
                          </a:solidFill>
                          <a:effectLst/>
                        </a:rPr>
                        <a:t>S. Karthik</a:t>
                      </a:r>
                    </a:p>
                    <a:p>
                      <a:r>
                        <a:rPr lang="sv-SE" sz="1400" b="0" kern="1200" dirty="0">
                          <a:solidFill>
                            <a:schemeClr val="dk1"/>
                          </a:solidFill>
                          <a:effectLst/>
                        </a:rPr>
                        <a:t>Dr. K. Duraiswamy</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Comparative Study of Telecom Churn Prediction Techniques using Machine Learning Algorithms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International Journal of Advanced Research in Computer Engineering &amp; Technology (IJARCET)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This paper presents a comparative study of machine learning algorithms such as Support Vector Machines (SVM), K-Nearest Neighbors (KNN), and Artificial Neural Networks (ANN) for telecom churn prediction. The authors evaluate these techniques based on accuracy, sensitivity, specificity, and area under the ROC curve.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The research indicates that SVM demonstrates superior performance compared to KNN and ANN in predicting telecom churn.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411635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96A1795D-159F-10DD-E53D-5EC1B282D85A}"/>
              </a:ext>
            </a:extLst>
          </p:cNvPr>
          <p:cNvGraphicFramePr>
            <a:graphicFrameLocks/>
          </p:cNvGraphicFramePr>
          <p:nvPr>
            <p:extLst>
              <p:ext uri="{D42A27DB-BD31-4B8C-83A1-F6EECF244321}">
                <p14:modId xmlns:p14="http://schemas.microsoft.com/office/powerpoint/2010/main" val="1269090330"/>
              </p:ext>
            </p:extLst>
          </p:nvPr>
        </p:nvGraphicFramePr>
        <p:xfrm>
          <a:off x="115869" y="1047404"/>
          <a:ext cx="11729767" cy="5295832"/>
        </p:xfrm>
        <a:graphic>
          <a:graphicData uri="http://schemas.openxmlformats.org/drawingml/2006/table">
            <a:tbl>
              <a:tblPr firstRow="1" bandRow="1">
                <a:tableStyleId>{073A0DAA-6AF3-43AB-8588-CEC1D06C72B9}</a:tableStyleId>
              </a:tblPr>
              <a:tblGrid>
                <a:gridCol w="723641">
                  <a:extLst>
                    <a:ext uri="{9D8B030D-6E8A-4147-A177-3AD203B41FA5}">
                      <a16:colId xmlns:a16="http://schemas.microsoft.com/office/drawing/2014/main" val="312133260"/>
                    </a:ext>
                  </a:extLst>
                </a:gridCol>
                <a:gridCol w="1770077">
                  <a:extLst>
                    <a:ext uri="{9D8B030D-6E8A-4147-A177-3AD203B41FA5}">
                      <a16:colId xmlns:a16="http://schemas.microsoft.com/office/drawing/2014/main" val="2339156976"/>
                    </a:ext>
                  </a:extLst>
                </a:gridCol>
                <a:gridCol w="2063691">
                  <a:extLst>
                    <a:ext uri="{9D8B030D-6E8A-4147-A177-3AD203B41FA5}">
                      <a16:colId xmlns:a16="http://schemas.microsoft.com/office/drawing/2014/main" val="385171923"/>
                    </a:ext>
                  </a:extLst>
                </a:gridCol>
                <a:gridCol w="1803633">
                  <a:extLst>
                    <a:ext uri="{9D8B030D-6E8A-4147-A177-3AD203B41FA5}">
                      <a16:colId xmlns:a16="http://schemas.microsoft.com/office/drawing/2014/main" val="148402311"/>
                    </a:ext>
                  </a:extLst>
                </a:gridCol>
                <a:gridCol w="2592199">
                  <a:extLst>
                    <a:ext uri="{9D8B030D-6E8A-4147-A177-3AD203B41FA5}">
                      <a16:colId xmlns:a16="http://schemas.microsoft.com/office/drawing/2014/main" val="524132796"/>
                    </a:ext>
                  </a:extLst>
                </a:gridCol>
                <a:gridCol w="2776526">
                  <a:extLst>
                    <a:ext uri="{9D8B030D-6E8A-4147-A177-3AD203B41FA5}">
                      <a16:colId xmlns:a16="http://schemas.microsoft.com/office/drawing/2014/main" val="1433953484"/>
                    </a:ext>
                  </a:extLst>
                </a:gridCol>
              </a:tblGrid>
              <a:tr h="441230">
                <a:tc>
                  <a:txBody>
                    <a:bodyPr/>
                    <a:lstStyle/>
                    <a:p>
                      <a:r>
                        <a:rPr lang="en-US" sz="1400" dirty="0"/>
                        <a:t>Sno.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Author</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Title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Publishing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Techniques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Conclusion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6984770"/>
                  </a:ext>
                </a:extLst>
              </a:tr>
              <a:tr h="2502935">
                <a:tc>
                  <a:txBody>
                    <a:bodyPr/>
                    <a:lstStyle/>
                    <a:p>
                      <a:r>
                        <a:rPr lang="en-US" sz="1400" dirty="0">
                          <a:latin typeface="Times New Roman" panose="02020603050405020304" pitchFamily="18" charset="0"/>
                          <a:cs typeface="Times New Roman" panose="02020603050405020304" pitchFamily="18" charset="0"/>
                        </a:rPr>
                        <a:t>3.</a:t>
                      </a:r>
                    </a:p>
                  </a:txBody>
                  <a:tcPr/>
                </a:tc>
                <a:tc>
                  <a:txBody>
                    <a:bodyPr/>
                    <a:lstStyle/>
                    <a:p>
                      <a:r>
                        <a:rPr lang="sv-SE" sz="1400" dirty="0"/>
                        <a:t>A. Gupta</a:t>
                      </a:r>
                    </a:p>
                    <a:p>
                      <a:r>
                        <a:rPr lang="sv-SE" sz="1400" dirty="0"/>
                        <a:t>Dr. P. Kumar</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Telecom Churn Prediction using Ensemble Learning Techniques</a:t>
                      </a:r>
                      <a:endParaRPr lang="en-GB"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International Journal of Computer Applications (IJCA)</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This paper focuses on ensemble learning techniques such as Bagging, Boosting, and Stacking for telecom churn prediction. The authors build ensemble models by combining multiple base classifiers like Decision Trees, Random Forest, and Gradient Boosting Machines.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kern="1200" dirty="0">
                          <a:solidFill>
                            <a:schemeClr val="dk1"/>
                          </a:solidFill>
                          <a:effectLst/>
                        </a:rPr>
                        <a:t>The study concludes that ensemble learning techniques significantly enhance predictive performance for telecom churn prediction compared to individual classifiers.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581865"/>
                  </a:ext>
                </a:extLst>
              </a:tr>
              <a:tr h="2351667">
                <a:tc>
                  <a:txBody>
                    <a:bodyPr/>
                    <a:lstStyle/>
                    <a:p>
                      <a:r>
                        <a:rPr lang="en-US" sz="1400" dirty="0">
                          <a:latin typeface="Times New Roman" panose="02020603050405020304" pitchFamily="18" charset="0"/>
                          <a:cs typeface="Times New Roman" panose="02020603050405020304" pitchFamily="18" charset="0"/>
                        </a:rPr>
                        <a:t>4.</a:t>
                      </a:r>
                    </a:p>
                  </a:txBody>
                  <a:tcPr/>
                </a:tc>
                <a:tc>
                  <a:txBody>
                    <a:bodyPr/>
                    <a:lstStyle/>
                    <a:p>
                      <a:r>
                        <a:rPr lang="sv-SE" sz="1400" b="0" kern="1200" dirty="0">
                          <a:solidFill>
                            <a:schemeClr val="dk1"/>
                          </a:solidFill>
                          <a:effectLst/>
                        </a:rPr>
                        <a:t>R. Sharma</a:t>
                      </a:r>
                    </a:p>
                    <a:p>
                      <a:r>
                        <a:rPr lang="sv-SE" sz="1400" b="0" kern="1200" dirty="0">
                          <a:solidFill>
                            <a:schemeClr val="dk1"/>
                          </a:solidFill>
                          <a:effectLst/>
                        </a:rPr>
                        <a:t>Dr. N. Gupta</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Telecom Churn Prediction using Feature Selection and Machine Learning Algorithms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International Journal of Advanced Research in Computer Engineering &amp; Technology (IJARCET)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This paper investigates the impact of feature selection techniques such as Recursive Feature Elimination (RFE) and Principal Component Analysis (PCA) on telecom churn prediction using machine learning algorithms like Logistic Regression, Random Forest, and Naive Bayes.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The results indicate that feature selection improves the efficiency and effectiveness of machine learning models for telecom churn prediction, with RFE showing better performance compared to PCA.</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4116359"/>
                  </a:ext>
                </a:extLst>
              </a:tr>
            </a:tbl>
          </a:graphicData>
        </a:graphic>
      </p:graphicFrame>
    </p:spTree>
    <p:extLst>
      <p:ext uri="{BB962C8B-B14F-4D97-AF65-F5344CB8AC3E}">
        <p14:creationId xmlns:p14="http://schemas.microsoft.com/office/powerpoint/2010/main" val="275190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3AA10D1-5B2E-9F9E-FDCB-94418321B871}"/>
              </a:ext>
            </a:extLst>
          </p:cNvPr>
          <p:cNvGraphicFramePr>
            <a:graphicFrameLocks/>
          </p:cNvGraphicFramePr>
          <p:nvPr>
            <p:extLst>
              <p:ext uri="{D42A27DB-BD31-4B8C-83A1-F6EECF244321}">
                <p14:modId xmlns:p14="http://schemas.microsoft.com/office/powerpoint/2010/main" val="3417207882"/>
              </p:ext>
            </p:extLst>
          </p:nvPr>
        </p:nvGraphicFramePr>
        <p:xfrm>
          <a:off x="115869" y="1047404"/>
          <a:ext cx="11729767" cy="2944165"/>
        </p:xfrm>
        <a:graphic>
          <a:graphicData uri="http://schemas.openxmlformats.org/drawingml/2006/table">
            <a:tbl>
              <a:tblPr firstRow="1" bandRow="1">
                <a:tableStyleId>{073A0DAA-6AF3-43AB-8588-CEC1D06C72B9}</a:tableStyleId>
              </a:tblPr>
              <a:tblGrid>
                <a:gridCol w="723641">
                  <a:extLst>
                    <a:ext uri="{9D8B030D-6E8A-4147-A177-3AD203B41FA5}">
                      <a16:colId xmlns:a16="http://schemas.microsoft.com/office/drawing/2014/main" val="312133260"/>
                    </a:ext>
                  </a:extLst>
                </a:gridCol>
                <a:gridCol w="1770077">
                  <a:extLst>
                    <a:ext uri="{9D8B030D-6E8A-4147-A177-3AD203B41FA5}">
                      <a16:colId xmlns:a16="http://schemas.microsoft.com/office/drawing/2014/main" val="2339156976"/>
                    </a:ext>
                  </a:extLst>
                </a:gridCol>
                <a:gridCol w="2063691">
                  <a:extLst>
                    <a:ext uri="{9D8B030D-6E8A-4147-A177-3AD203B41FA5}">
                      <a16:colId xmlns:a16="http://schemas.microsoft.com/office/drawing/2014/main" val="385171923"/>
                    </a:ext>
                  </a:extLst>
                </a:gridCol>
                <a:gridCol w="1803633">
                  <a:extLst>
                    <a:ext uri="{9D8B030D-6E8A-4147-A177-3AD203B41FA5}">
                      <a16:colId xmlns:a16="http://schemas.microsoft.com/office/drawing/2014/main" val="148402311"/>
                    </a:ext>
                  </a:extLst>
                </a:gridCol>
                <a:gridCol w="2592199">
                  <a:extLst>
                    <a:ext uri="{9D8B030D-6E8A-4147-A177-3AD203B41FA5}">
                      <a16:colId xmlns:a16="http://schemas.microsoft.com/office/drawing/2014/main" val="524132796"/>
                    </a:ext>
                  </a:extLst>
                </a:gridCol>
                <a:gridCol w="2776526">
                  <a:extLst>
                    <a:ext uri="{9D8B030D-6E8A-4147-A177-3AD203B41FA5}">
                      <a16:colId xmlns:a16="http://schemas.microsoft.com/office/drawing/2014/main" val="1433953484"/>
                    </a:ext>
                  </a:extLst>
                </a:gridCol>
              </a:tblGrid>
              <a:tr h="441230">
                <a:tc>
                  <a:txBody>
                    <a:bodyPr/>
                    <a:lstStyle/>
                    <a:p>
                      <a:r>
                        <a:rPr lang="en-US" sz="1400" dirty="0"/>
                        <a:t>Sno.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Author</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Title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Publishing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Techniques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Conclusion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6984770"/>
                  </a:ext>
                </a:extLst>
              </a:tr>
              <a:tr h="2502935">
                <a:tc>
                  <a:txBody>
                    <a:bodyPr/>
                    <a:lstStyle/>
                    <a:p>
                      <a:r>
                        <a:rPr lang="en-US" sz="1400" dirty="0">
                          <a:latin typeface="Times New Roman" panose="02020603050405020304" pitchFamily="18" charset="0"/>
                          <a:cs typeface="Times New Roman" panose="02020603050405020304" pitchFamily="18" charset="0"/>
                        </a:rPr>
                        <a:t>3.</a:t>
                      </a:r>
                    </a:p>
                  </a:txBody>
                  <a:tcPr/>
                </a:tc>
                <a:tc>
                  <a:txBody>
                    <a:bodyPr/>
                    <a:lstStyle/>
                    <a:p>
                      <a:r>
                        <a:rPr lang="en-US" sz="1400" dirty="0"/>
                        <a:t>M. Singh</a:t>
                      </a:r>
                    </a:p>
                    <a:p>
                      <a:r>
                        <a:rPr lang="en-US" sz="1400" dirty="0"/>
                        <a:t>Dr. S. Jain</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Telecom Churn Prediction using Deep Learning Models</a:t>
                      </a:r>
                      <a:endParaRPr lang="en-GB"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International Journal of Engineering and Advanced Technology (IJEAT)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Deep learning models Convolutional Neural Networks (CNN) </a:t>
                      </a:r>
                    </a:p>
                    <a:p>
                      <a:r>
                        <a:rPr lang="en-US" sz="1400" dirty="0">
                          <a:latin typeface="Times New Roman" panose="02020603050405020304" pitchFamily="18" charset="0"/>
                          <a:cs typeface="Times New Roman" panose="02020603050405020304" pitchFamily="18" charset="0"/>
                        </a:rPr>
                        <a:t>Long Short-Term Memory (LSTM)</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authors compare the performance of these models with traditional machine learning techniques.</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kern="1200" dirty="0">
                          <a:solidFill>
                            <a:schemeClr val="dk1"/>
                          </a:solidFill>
                          <a:effectLst/>
                        </a:rPr>
                        <a:t>The study suggests that deep learning models, particularly LSTM networks, offer promising results for telecom churn prediction, especially in handling sequential data and capturing complex patterns.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581865"/>
                  </a:ext>
                </a:extLst>
              </a:tr>
            </a:tbl>
          </a:graphicData>
        </a:graphic>
      </p:graphicFrame>
    </p:spTree>
    <p:extLst>
      <p:ext uri="{BB962C8B-B14F-4D97-AF65-F5344CB8AC3E}">
        <p14:creationId xmlns:p14="http://schemas.microsoft.com/office/powerpoint/2010/main" val="31400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p:spPr>
        <p:txBody>
          <a:bodyPr lIns="90000" tIns="45000" rIns="90000" bIns="45000" anchor="ctr">
            <a:normAutofit/>
          </a:bodyPr>
          <a:lstStyle/>
          <a:p>
            <a:pPr indent="0" algn="ctr">
              <a:buNone/>
              <a:tabLst>
                <a:tab pos="0" algn="l"/>
              </a:tabLst>
            </a:pPr>
            <a:r>
              <a:rPr lang="en-US" b="1" strike="noStrike" spc="-1" dirty="0">
                <a:solidFill>
                  <a:srgbClr val="000000"/>
                </a:solidFill>
                <a:latin typeface="Times New Roman" panose="02020603050405020304" pitchFamily="18" charset="0"/>
                <a:cs typeface="Times New Roman" panose="02020603050405020304" pitchFamily="18" charset="0"/>
              </a:rPr>
              <a:t>Problem Statement</a:t>
            </a:r>
          </a:p>
        </p:txBody>
      </p:sp>
      <p:sp>
        <p:nvSpPr>
          <p:cNvPr id="51" name="PlaceHolder 2"/>
          <p:cNvSpPr>
            <a:spLocks noGrp="1"/>
          </p:cNvSpPr>
          <p:nvPr>
            <p:ph type="title"/>
          </p:nvPr>
        </p:nvSpPr>
        <p:spPr>
          <a:xfrm>
            <a:off x="609480" y="1604520"/>
            <a:ext cx="10972440" cy="3977280"/>
          </a:xfrm>
        </p:spPr>
        <p:txBody>
          <a:bodyPr lIns="90000" tIns="45000" rIns="90000" bIns="45000" anchor="t">
            <a:normAutofit/>
          </a:bodyPr>
          <a:lstStyle/>
          <a:p>
            <a:pPr marL="0" marR="0" indent="0" algn="just">
              <a:spcBef>
                <a:spcPts val="0"/>
              </a:spcBef>
              <a:spcAft>
                <a:spcPts val="800"/>
              </a:spcAft>
              <a:buNone/>
            </a:pPr>
            <a:r>
              <a:rPr lang="en-US" sz="1800" b="0" strike="noStrike" spc="-1" dirty="0">
                <a:solidFill>
                  <a:srgbClr val="000000"/>
                </a:solidFill>
                <a:latin typeface="Times New Roman" panose="02020603050405020304" pitchFamily="18" charset="0"/>
                <a:cs typeface="Times New Roman" panose="02020603050405020304" pitchFamily="18" charset="0"/>
              </a:rPr>
              <a:t>Predicting the loss of customers is critical to ensuring profitability and growth in the telecommunications industry. In order to predict telecom churn, this research will use algorithms that use machine learning to analyze past customer data, including demographics, usage trends, and service subscriptions. Our goal is to find predictive variables and build strong models that can correctly anticipate churn through data preparation, model selection, and evaluation. The objective is to provide telecom firms with actionable insights through the deployment of understandable models, allowing them to take proactive measures to reduce the loss of customers and increase engagement.</a:t>
            </a:r>
          </a:p>
          <a:p>
            <a:pPr marL="0" marR="0" indent="0" algn="just">
              <a:spcBef>
                <a:spcPts val="0"/>
              </a:spcBef>
              <a:spcAft>
                <a:spcPts val="800"/>
              </a:spcAft>
              <a:buNone/>
            </a:pPr>
            <a:endParaRPr lang="en-US"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7" name="Picture 2" descr="Customer Churn Analysis in the Telecom Industry">
            <a:extLst>
              <a:ext uri="{FF2B5EF4-FFF2-40B4-BE49-F238E27FC236}">
                <a16:creationId xmlns:a16="http://schemas.microsoft.com/office/drawing/2014/main" id="{FE8F272D-7896-9BF6-DE6E-9B8FBD31A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425" y="3768511"/>
            <a:ext cx="5593977" cy="25519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pact of churn in telecom Industry. How BI can potentially solve the  problem?">
            <a:extLst>
              <a:ext uri="{FF2B5EF4-FFF2-40B4-BE49-F238E27FC236}">
                <a16:creationId xmlns:a16="http://schemas.microsoft.com/office/drawing/2014/main" id="{C13B1596-648D-D08B-06B7-EB6146DA14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6498" y="3745635"/>
            <a:ext cx="4635422" cy="2574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0434-927A-99EA-9EAA-704B506B2A93}"/>
              </a:ext>
            </a:extLst>
          </p:cNvPr>
          <p:cNvSpPr>
            <a:spLocks noGrp="1"/>
          </p:cNvSpPr>
          <p:nvPr>
            <p:ph type="title"/>
          </p:nvPr>
        </p:nvSpPr>
        <p:spPr>
          <a:xfrm>
            <a:off x="609480" y="615142"/>
            <a:ext cx="10972440" cy="1280160"/>
          </a:xfrm>
        </p:spPr>
        <p:txBody>
          <a:bodyPr/>
          <a:lstStyle/>
          <a:p>
            <a:pPr algn="ctr"/>
            <a:r>
              <a:rPr lang="en-US" b="1" spc="-1" dirty="0">
                <a:solidFill>
                  <a:srgbClr val="000000"/>
                </a:solidFill>
                <a:latin typeface="Times New Roman"/>
              </a:rPr>
              <a:t>Objective of the project</a:t>
            </a:r>
            <a:endParaRPr lang="en-IN" dirty="0"/>
          </a:p>
        </p:txBody>
      </p:sp>
      <p:sp>
        <p:nvSpPr>
          <p:cNvPr id="6" name="Content Placeholder 2">
            <a:extLst>
              <a:ext uri="{FF2B5EF4-FFF2-40B4-BE49-F238E27FC236}">
                <a16:creationId xmlns:a16="http://schemas.microsoft.com/office/drawing/2014/main" id="{0E51418E-1DEE-ADF1-63D6-CB8FCC021F50}"/>
              </a:ext>
            </a:extLst>
          </p:cNvPr>
          <p:cNvSpPr txBox="1">
            <a:spLocks/>
          </p:cNvSpPr>
          <p:nvPr/>
        </p:nvSpPr>
        <p:spPr>
          <a:xfrm>
            <a:off x="1097280" y="2108201"/>
            <a:ext cx="10058400" cy="3760891"/>
          </a:xfrm>
          <a:prstGeom prst="rect">
            <a:avLst/>
          </a:prstGeom>
          <a:noFill/>
          <a:ln w="0">
            <a:noFill/>
          </a:ln>
        </p:spPr>
        <p:txBody>
          <a:bodyPr lIns="90000" tIns="45000" rIns="90000" bIns="45000" anchor="ctr">
            <a:noAutofit/>
          </a:bodyPr>
          <a:lstStyle>
            <a:defPPr>
              <a:defRPr lang="en-US"/>
            </a:defPPr>
            <a:lvl1pPr marL="0" indent="0" algn="ctr" defTabSz="914400" rtl="0" eaLnBrk="1" latinLnBrk="0" hangingPunct="1">
              <a:lnSpc>
                <a:spcPct val="100000"/>
              </a:lnSpc>
              <a:buNone/>
              <a:tabLst>
                <a:tab pos="0" algn="l"/>
              </a:tabLst>
              <a:defRPr lang="en-IN"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Minimize Customer Churn </a:t>
            </a:r>
          </a:p>
          <a:p>
            <a:pPr lvl="1"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The primary goal is to develop a predictive model that minimizes customer churn in the telecom industry.</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Improve Customer Retention</a:t>
            </a:r>
            <a:endParaRPr lang="en-US" dirty="0">
              <a:solidFill>
                <a:schemeClr val="tx1"/>
              </a:solidFill>
              <a:latin typeface="Times New Roman" panose="02020603050405020304" pitchFamily="18" charset="0"/>
              <a:cs typeface="Times New Roman" panose="02020603050405020304" pitchFamily="18" charset="0"/>
            </a:endParaRPr>
          </a:p>
          <a:p>
            <a:pPr lvl="1"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Identify factors influencing churn to implement targeted retention strategies and improve overall customer retention rates.</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Enhance Customer Satisfaction</a:t>
            </a:r>
            <a:endParaRPr lang="en-US" dirty="0">
              <a:solidFill>
                <a:schemeClr val="tx1"/>
              </a:solidFill>
              <a:latin typeface="Times New Roman" panose="02020603050405020304" pitchFamily="18" charset="0"/>
              <a:cs typeface="Times New Roman" panose="02020603050405020304" pitchFamily="18" charset="0"/>
            </a:endParaRPr>
          </a:p>
          <a:p>
            <a:pPr lvl="1"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Use the insights gained from the model to address issues leading to churn and enhance customer satisfaction by resolving pain points.</a:t>
            </a:r>
          </a:p>
          <a:p>
            <a:pPr algn="just">
              <a:lnSpc>
                <a:spcPct val="150000"/>
              </a:lnSpc>
            </a:pPr>
            <a:r>
              <a:rPr lang="en-US" b="1" i="0" dirty="0">
                <a:effectLst/>
                <a:latin typeface="Times New Roman" panose="02020603050405020304" pitchFamily="18" charset="0"/>
                <a:cs typeface="Times New Roman" panose="02020603050405020304" pitchFamily="18" charset="0"/>
              </a:rPr>
              <a:t>Proactive Customer Service</a:t>
            </a:r>
            <a:endParaRPr lang="en-US" b="0" i="0" dirty="0">
              <a:effectLst/>
              <a:latin typeface="Times New Roman" panose="02020603050405020304" pitchFamily="18" charset="0"/>
              <a:cs typeface="Times New Roman" panose="02020603050405020304" pitchFamily="18" charset="0"/>
            </a:endParaRPr>
          </a:p>
          <a:p>
            <a:pPr lvl="1" algn="just">
              <a:lnSpc>
                <a:spcPct val="150000"/>
              </a:lnSpc>
            </a:pPr>
            <a:r>
              <a:rPr lang="en-US" sz="1400" b="0" i="0" dirty="0">
                <a:effectLst/>
                <a:latin typeface="Times New Roman" panose="02020603050405020304" pitchFamily="18" charset="0"/>
                <a:cs typeface="Times New Roman" panose="02020603050405020304" pitchFamily="18" charset="0"/>
              </a:rPr>
              <a:t>Enable the telecom company to take proactive measures in addressing potential issues or concerns, preventing customer dissatisfaction and churn.</a:t>
            </a:r>
          </a:p>
          <a:p>
            <a:pPr algn="just">
              <a:lnSpc>
                <a:spcPct val="150000"/>
              </a:lnSpc>
            </a:pPr>
            <a:r>
              <a:rPr lang="en-US" b="1" i="0" dirty="0">
                <a:effectLst/>
                <a:latin typeface="Times New Roman" panose="02020603050405020304" pitchFamily="18" charset="0"/>
                <a:cs typeface="Times New Roman" panose="02020603050405020304" pitchFamily="18" charset="0"/>
              </a:rPr>
              <a:t>Competitive Advantage</a:t>
            </a:r>
            <a:endParaRPr lang="en-US" b="0" i="0" dirty="0">
              <a:effectLst/>
              <a:latin typeface="Times New Roman" panose="02020603050405020304" pitchFamily="18" charset="0"/>
              <a:cs typeface="Times New Roman" panose="02020603050405020304" pitchFamily="18" charset="0"/>
            </a:endParaRPr>
          </a:p>
          <a:p>
            <a:pPr lvl="1" algn="just">
              <a:lnSpc>
                <a:spcPct val="150000"/>
              </a:lnSpc>
            </a:pPr>
            <a:r>
              <a:rPr lang="en-US" sz="1400" b="0" i="0" dirty="0">
                <a:effectLst/>
                <a:latin typeface="Times New Roman" panose="02020603050405020304" pitchFamily="18" charset="0"/>
                <a:cs typeface="Times New Roman" panose="02020603050405020304" pitchFamily="18" charset="0"/>
              </a:rPr>
              <a:t>Gain a competitive advantage by leveraging predictive analytics to stay ahead in the dynamic telecom market and offer superior customer service.</a:t>
            </a:r>
          </a:p>
        </p:txBody>
      </p:sp>
    </p:spTree>
    <p:extLst>
      <p:ext uri="{BB962C8B-B14F-4D97-AF65-F5344CB8AC3E}">
        <p14:creationId xmlns:p14="http://schemas.microsoft.com/office/powerpoint/2010/main" val="415432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2A6E-2E7A-B3E4-0A16-A56567A17709}"/>
              </a:ext>
            </a:extLst>
          </p:cNvPr>
          <p:cNvSpPr>
            <a:spLocks noGrp="1"/>
          </p:cNvSpPr>
          <p:nvPr>
            <p:ph type="title"/>
          </p:nvPr>
        </p:nvSpPr>
        <p:spPr>
          <a:xfrm>
            <a:off x="609480" y="273600"/>
            <a:ext cx="10972440" cy="1144800"/>
          </a:xfrm>
        </p:spPr>
        <p:txBody>
          <a:bodyPr lIns="0" tIns="0" rIns="0" bIns="0" anchor="ctr">
            <a:normAutofit/>
          </a:bodyPr>
          <a:lstStyle/>
          <a:p>
            <a:pPr algn="ctr"/>
            <a:r>
              <a:rPr lang="en-IN" kern="1200" spc="-1" dirty="0">
                <a:solidFill>
                  <a:srgbClr val="000000"/>
                </a:solidFill>
                <a:latin typeface="Times New Roman" panose="02020603050405020304" pitchFamily="18" charset="0"/>
                <a:cs typeface="Times New Roman" panose="02020603050405020304" pitchFamily="18" charset="0"/>
              </a:rPr>
              <a:t>Dataset Collection</a:t>
            </a:r>
          </a:p>
        </p:txBody>
      </p:sp>
      <p:sp>
        <p:nvSpPr>
          <p:cNvPr id="7" name="TextBox 6">
            <a:extLst>
              <a:ext uri="{FF2B5EF4-FFF2-40B4-BE49-F238E27FC236}">
                <a16:creationId xmlns:a16="http://schemas.microsoft.com/office/drawing/2014/main" id="{DB4A6E78-F6BE-026F-4EF3-E0743AAAA3ED}"/>
              </a:ext>
            </a:extLst>
          </p:cNvPr>
          <p:cNvSpPr txBox="1"/>
          <p:nvPr/>
        </p:nvSpPr>
        <p:spPr>
          <a:xfrm>
            <a:off x="609480" y="1604520"/>
            <a:ext cx="10687516" cy="1313247"/>
          </a:xfrm>
          <a:prstGeom prst="rect">
            <a:avLst/>
          </a:prstGeom>
          <a:noFill/>
          <a:ln w="0">
            <a:noFill/>
          </a:ln>
        </p:spPr>
        <p:txBody>
          <a:bodyPr lIns="0" tIns="0" rIns="0" bIns="0" rtlCol="0" anchor="t">
            <a:normAutofit/>
          </a:bodyPr>
          <a:lstStyle/>
          <a:p>
            <a:pPr marL="228600">
              <a:lnSpc>
                <a:spcPct val="90000"/>
              </a:lnSpc>
              <a:spcBef>
                <a:spcPts val="1417"/>
              </a:spcBef>
            </a:pPr>
            <a:r>
              <a:rPr lang="en-IN" kern="1200" spc="-1" dirty="0">
                <a:solidFill>
                  <a:srgbClr val="000000"/>
                </a:solidFill>
                <a:latin typeface="Times New Roman" panose="02020603050405020304" pitchFamily="18" charset="0"/>
                <a:cs typeface="Times New Roman" panose="02020603050405020304" pitchFamily="18" charset="0"/>
              </a:rPr>
              <a:t>Below is th</a:t>
            </a:r>
            <a:r>
              <a:rPr lang="en-IN" spc="-1" dirty="0">
                <a:solidFill>
                  <a:srgbClr val="000000"/>
                </a:solidFill>
                <a:latin typeface="Times New Roman" panose="02020603050405020304" pitchFamily="18" charset="0"/>
                <a:cs typeface="Times New Roman" panose="02020603050405020304" pitchFamily="18" charset="0"/>
              </a:rPr>
              <a:t>e dataset we will be using for performing telecom churn prediction using ML algorithms </a:t>
            </a:r>
            <a:endParaRPr lang="en-IN" kern="1200" spc="-1" dirty="0">
              <a:solidFill>
                <a:srgbClr val="000000"/>
              </a:solidFill>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E3841D25-141C-E3E4-F697-662DFF24E537}"/>
              </a:ext>
            </a:extLst>
          </p:cNvPr>
          <p:cNvPicPr>
            <a:picLocks noChangeAspect="1"/>
          </p:cNvPicPr>
          <p:nvPr/>
        </p:nvPicPr>
        <p:blipFill>
          <a:blip r:embed="rId2"/>
          <a:stretch>
            <a:fillRect/>
          </a:stretch>
        </p:blipFill>
        <p:spPr>
          <a:xfrm>
            <a:off x="708093" y="2177935"/>
            <a:ext cx="10775213" cy="4040705"/>
          </a:xfrm>
          <a:prstGeom prst="rect">
            <a:avLst/>
          </a:prstGeom>
          <a:noFill/>
          <a:ln w="0">
            <a:noFill/>
          </a:ln>
        </p:spPr>
      </p:pic>
    </p:spTree>
    <p:extLst>
      <p:ext uri="{BB962C8B-B14F-4D97-AF65-F5344CB8AC3E}">
        <p14:creationId xmlns:p14="http://schemas.microsoft.com/office/powerpoint/2010/main" val="39449087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1720</TotalTime>
  <Words>1920</Words>
  <Application>Microsoft Office PowerPoint</Application>
  <PresentationFormat>Widescreen</PresentationFormat>
  <Paragraphs>153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Symbol</vt:lpstr>
      <vt:lpstr>Times New Roman</vt:lpstr>
      <vt:lpstr>Wingdings</vt:lpstr>
      <vt:lpstr>Office Theme</vt:lpstr>
      <vt:lpstr>Review-3 Telecom Churn Prediction using ML Model</vt:lpstr>
      <vt:lpstr>Overview</vt:lpstr>
      <vt:lpstr>Introduction</vt:lpstr>
      <vt:lpstr>Literature Review</vt:lpstr>
      <vt:lpstr>PowerPoint Presentation</vt:lpstr>
      <vt:lpstr>PowerPoint Presentation</vt:lpstr>
      <vt:lpstr>Problem Statement</vt:lpstr>
      <vt:lpstr>Objective of the project</vt:lpstr>
      <vt:lpstr>Dataset Collection</vt:lpstr>
      <vt:lpstr>Proposed  Methodology/Algorithm</vt:lpstr>
      <vt:lpstr>Proposed  Methodology/Algorithm</vt:lpstr>
      <vt:lpstr>PowerPoint Presentation</vt:lpstr>
      <vt:lpstr>PowerPoint Presentation</vt:lpstr>
      <vt:lpstr>Implementation Details</vt:lpstr>
      <vt:lpstr>Outputs</vt:lpstr>
      <vt:lpstr>Outputs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Nihal</dc:creator>
  <dc:description/>
  <cp:lastModifiedBy>jaideep sharma</cp:lastModifiedBy>
  <cp:revision>53</cp:revision>
  <dcterms:created xsi:type="dcterms:W3CDTF">2023-08-05T05:18:30Z</dcterms:created>
  <dcterms:modified xsi:type="dcterms:W3CDTF">2024-04-23T12:58:01Z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